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96" r:id="rId7"/>
    <p:sldId id="270" r:id="rId8"/>
    <p:sldId id="295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64" r:id="rId17"/>
    <p:sldId id="266" r:id="rId18"/>
    <p:sldId id="271" r:id="rId19"/>
    <p:sldId id="29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82" r:id="rId30"/>
    <p:sldId id="281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4" r:id="rId39"/>
    <p:sldId id="291" r:id="rId40"/>
    <p:sldId id="292" r:id="rId41"/>
    <p:sldId id="27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7ABB-649D-4E3F-B464-3F1C851733B5}" type="datetimeFigureOut">
              <a:rPr lang="en-US" smtClean="0"/>
              <a:pPr/>
              <a:t>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94A0-48BD-40E2-9D3C-B9C482E6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orting+algorithm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Text-Based Topic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Mallya</a:t>
            </a:r>
            <a:endParaRPr lang="en-US" dirty="0" smtClean="0"/>
          </a:p>
          <a:p>
            <a:r>
              <a:rPr lang="en-US" dirty="0" smtClean="0"/>
              <a:t>EECS 767</a:t>
            </a:r>
          </a:p>
          <a:p>
            <a:r>
              <a:rPr lang="en-US" dirty="0" err="1" smtClean="0"/>
              <a:t>Radev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prior works model discourse as hierarchical</a:t>
            </a:r>
          </a:p>
          <a:p>
            <a:pPr lvl="1"/>
            <a:r>
              <a:rPr lang="en-US" dirty="0" smtClean="0"/>
              <a:t>Topics, sub-topics, sub-sub-topics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Hearst focused on coarse-grained linear model</a:t>
            </a:r>
          </a:p>
          <a:p>
            <a:pPr lvl="1"/>
            <a:r>
              <a:rPr lang="en-US" dirty="0" smtClean="0"/>
              <a:t>Hence “tiling”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“The more similar two blocks of text are, the more likely it is the current subtopic continues”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Similarity Determination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Boundary Identification.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Tokenization</a:t>
            </a:r>
          </a:p>
          <a:p>
            <a:pPr lvl="2"/>
            <a:r>
              <a:rPr lang="en-US" dirty="0" smtClean="0"/>
              <a:t>Basic tokens are “</a:t>
            </a:r>
            <a:r>
              <a:rPr lang="en-US" dirty="0" err="1" smtClean="0"/>
              <a:t>pseudosentences</a:t>
            </a:r>
            <a:r>
              <a:rPr lang="en-US" dirty="0" smtClean="0"/>
              <a:t>” aka token-sequences</a:t>
            </a:r>
          </a:p>
          <a:p>
            <a:pPr lvl="2"/>
            <a:r>
              <a:rPr lang="en-US" dirty="0" smtClean="0"/>
              <a:t>Token-sequences – strings of tokens of length ‘</a:t>
            </a:r>
            <a:r>
              <a:rPr lang="en-US" dirty="0" err="1" smtClean="0"/>
              <a:t>w</a:t>
            </a:r>
            <a:r>
              <a:rPr lang="en-US" dirty="0" smtClean="0"/>
              <a:t>’</a:t>
            </a:r>
          </a:p>
          <a:p>
            <a:pPr lvl="2"/>
            <a:r>
              <a:rPr lang="en-US" dirty="0" err="1" smtClean="0"/>
              <a:t>Stopword</a:t>
            </a:r>
            <a:r>
              <a:rPr lang="en-US" dirty="0" smtClean="0"/>
              <a:t> list used (frequent words eliminated)</a:t>
            </a:r>
          </a:p>
          <a:p>
            <a:pPr lvl="2"/>
            <a:r>
              <a:rPr lang="en-US" dirty="0" smtClean="0"/>
              <a:t>Each (stemmed) token stored in table, along with how frequently it occurs in each token-sequence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Similarity Determination</a:t>
            </a:r>
          </a:p>
          <a:p>
            <a:pPr lvl="1"/>
            <a:r>
              <a:rPr lang="en-US" dirty="0" smtClean="0"/>
              <a:t>Use a sliding window</a:t>
            </a:r>
          </a:p>
          <a:p>
            <a:pPr lvl="1"/>
            <a:r>
              <a:rPr lang="en-US" dirty="0" smtClean="0"/>
              <a:t>Compare </a:t>
            </a:r>
            <a:r>
              <a:rPr lang="en-US" i="1" dirty="0" smtClean="0"/>
              <a:t>blocks</a:t>
            </a:r>
            <a:r>
              <a:rPr lang="en-US" dirty="0" smtClean="0"/>
              <a:t> of token-sequences for similarity</a:t>
            </a:r>
          </a:p>
          <a:p>
            <a:pPr lvl="1"/>
            <a:r>
              <a:rPr lang="en-US" dirty="0" smtClean="0"/>
              <a:t>These are “paragraphs” in this scheme</a:t>
            </a:r>
          </a:p>
          <a:p>
            <a:pPr lvl="1"/>
            <a:r>
              <a:rPr lang="en-US" dirty="0" err="1" smtClean="0"/>
              <a:t>Blocksize</a:t>
            </a:r>
            <a:r>
              <a:rPr lang="en-US" dirty="0" smtClean="0"/>
              <a:t> parameter = </a:t>
            </a:r>
            <a:r>
              <a:rPr lang="en-US" dirty="0" err="1" smtClean="0"/>
              <a:t>k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Blockwise</a:t>
            </a:r>
            <a:r>
              <a:rPr lang="en-US" dirty="0" smtClean="0"/>
              <a:t> similarity calculated via cosine measure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</a:t>
            </a:r>
            <a:r>
              <a:rPr lang="en-US" i="1" dirty="0" smtClean="0"/>
              <a:t>b1 </a:t>
            </a:r>
            <a:r>
              <a:rPr lang="en-US" dirty="0" smtClean="0"/>
              <a:t>and </a:t>
            </a:r>
            <a:r>
              <a:rPr lang="en-US" i="1" dirty="0" smtClean="0"/>
              <a:t>b2</a:t>
            </a:r>
          </a:p>
          <a:p>
            <a:r>
              <a:rPr lang="en-US" i="1" dirty="0" smtClean="0"/>
              <a:t>k token-sequences </a:t>
            </a:r>
            <a:r>
              <a:rPr lang="en-US" i="1" dirty="0" err="1" smtClean="0"/>
              <a:t>eac</a:t>
            </a:r>
            <a:endParaRPr lang="en-US" i="1" dirty="0" smtClean="0"/>
          </a:p>
          <a:p>
            <a:r>
              <a:rPr lang="en-US" i="1" dirty="0" smtClean="0"/>
              <a:t>t </a:t>
            </a:r>
            <a:r>
              <a:rPr lang="en-US" dirty="0" smtClean="0"/>
              <a:t>ranges over all tokenized terms</a:t>
            </a:r>
          </a:p>
          <a:p>
            <a:r>
              <a:rPr lang="en-US" i="1" dirty="0" smtClean="0"/>
              <a:t>wt,b1</a:t>
            </a:r>
            <a:r>
              <a:rPr lang="en-US" dirty="0" smtClean="0"/>
              <a:t> is weight assigned to term </a:t>
            </a:r>
            <a:r>
              <a:rPr lang="en-US" i="1" dirty="0" smtClean="0"/>
              <a:t>t</a:t>
            </a:r>
            <a:r>
              <a:rPr lang="en-US" dirty="0" smtClean="0"/>
              <a:t> in block </a:t>
            </a:r>
            <a:r>
              <a:rPr lang="en-US" i="1" dirty="0" smtClean="0"/>
              <a:t>b1</a:t>
            </a:r>
            <a:endParaRPr lang="en-US" dirty="0" smtClean="0"/>
          </a:p>
          <a:p>
            <a:r>
              <a:rPr lang="en-US" dirty="0" smtClean="0"/>
              <a:t>Weights = frequency in block</a:t>
            </a:r>
          </a:p>
          <a:p>
            <a:pPr lvl="1"/>
            <a:r>
              <a:rPr lang="en-US" dirty="0" smtClean="0"/>
              <a:t>High: Closer to 1</a:t>
            </a:r>
          </a:p>
          <a:p>
            <a:pPr lvl="1"/>
            <a:r>
              <a:rPr lang="en-US" dirty="0" smtClean="0"/>
              <a:t>Low: Closer to 0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3505200" cy="9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this is a sliding window</a:t>
            </a:r>
          </a:p>
          <a:p>
            <a:pPr lvl="1"/>
            <a:r>
              <a:rPr lang="en-US" dirty="0" smtClean="0"/>
              <a:t>First, second blocks span [</a:t>
            </a:r>
            <a:r>
              <a:rPr lang="en-US" i="1" dirty="0" err="1" smtClean="0"/>
              <a:t>i</a:t>
            </a:r>
            <a:r>
              <a:rPr lang="en-US" i="1" dirty="0" smtClean="0"/>
              <a:t>-k, 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  <a:r>
              <a:rPr lang="en-US" i="1" dirty="0" smtClean="0"/>
              <a:t> </a:t>
            </a:r>
            <a:r>
              <a:rPr lang="en-US" dirty="0" smtClean="0"/>
              <a:t>and [</a:t>
            </a:r>
            <a:r>
              <a:rPr lang="en-US" i="1" dirty="0" smtClean="0"/>
              <a:t>i+1, i+k+1</a:t>
            </a:r>
            <a:r>
              <a:rPr lang="en-US" dirty="0" smtClean="0"/>
              <a:t>] respectively</a:t>
            </a:r>
          </a:p>
          <a:p>
            <a:pPr lvl="1"/>
            <a:r>
              <a:rPr lang="en-US" dirty="0" smtClean="0"/>
              <a:t>We are actually assigning number between </a:t>
            </a:r>
            <a:r>
              <a:rPr lang="en-US" i="1" dirty="0" smtClean="0"/>
              <a:t>i,i+1</a:t>
            </a:r>
          </a:p>
          <a:p>
            <a:pPr lvl="1"/>
            <a:r>
              <a:rPr lang="en-US" dirty="0" smtClean="0"/>
              <a:t>Use smoothing with window size of three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3) Boundary Identification</a:t>
            </a:r>
          </a:p>
          <a:p>
            <a:pPr lvl="1"/>
            <a:r>
              <a:rPr lang="en-US" dirty="0" smtClean="0"/>
              <a:t>Now we can use our sequence of similarity scores</a:t>
            </a:r>
          </a:p>
          <a:p>
            <a:pPr lvl="1"/>
            <a:r>
              <a:rPr lang="en-US" dirty="0" smtClean="0"/>
              <a:t>Find “changes” over the line to calculate “depth scores”</a:t>
            </a:r>
          </a:p>
          <a:p>
            <a:pPr lvl="2"/>
            <a:r>
              <a:rPr lang="en-US" dirty="0" smtClean="0"/>
              <a:t>Find every peak </a:t>
            </a:r>
            <a:r>
              <a:rPr lang="en-US" i="1" dirty="0" smtClean="0"/>
              <a:t>pi</a:t>
            </a:r>
            <a:endParaRPr lang="en-US" dirty="0" smtClean="0"/>
          </a:p>
          <a:p>
            <a:pPr lvl="2"/>
            <a:r>
              <a:rPr lang="en-US" dirty="0" smtClean="0"/>
              <a:t>Now find relative height: </a:t>
            </a:r>
            <a:r>
              <a:rPr lang="en-US" i="1" dirty="0" smtClean="0"/>
              <a:t>hi =</a:t>
            </a:r>
            <a:r>
              <a:rPr lang="en-US" dirty="0" smtClean="0"/>
              <a:t> (</a:t>
            </a:r>
            <a:r>
              <a:rPr lang="en-US" i="1" dirty="0" smtClean="0"/>
              <a:t>pi - pi+1) + (pi - pi-1)</a:t>
            </a:r>
          </a:p>
          <a:p>
            <a:pPr lvl="1"/>
            <a:r>
              <a:rPr lang="en-US" dirty="0" smtClean="0"/>
              <a:t>“Highest” </a:t>
            </a:r>
            <a:r>
              <a:rPr lang="en-US" i="1" dirty="0" smtClean="0"/>
              <a:t>hi </a:t>
            </a:r>
            <a:r>
              <a:rPr lang="en-US" dirty="0" smtClean="0"/>
              <a:t>values correspond to boundaries </a:t>
            </a:r>
          </a:p>
          <a:p>
            <a:pPr lvl="2"/>
            <a:r>
              <a:rPr lang="en-US" dirty="0" smtClean="0"/>
              <a:t>As described in paper, some experimentation is necessary; they come up with some threshold value they can use.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</a:p>
          <a:p>
            <a:pPr lvl="1"/>
            <a:r>
              <a:rPr lang="en-US" dirty="0" smtClean="0"/>
              <a:t>Compare against human judgment of topic segments</a:t>
            </a:r>
          </a:p>
          <a:p>
            <a:pPr lvl="1"/>
            <a:r>
              <a:rPr lang="en-US" dirty="0" smtClean="0"/>
              <a:t>This paper uses </a:t>
            </a:r>
            <a:r>
              <a:rPr lang="en-US" i="1" dirty="0" smtClean="0"/>
              <a:t>Stargazers</a:t>
            </a:r>
            <a:r>
              <a:rPr lang="en-US" dirty="0" smtClean="0"/>
              <a:t>, a sci-fi text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944011" cy="5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example</a:t>
            </a:r>
          </a:p>
          <a:p>
            <a:r>
              <a:rPr lang="en-US" dirty="0" smtClean="0"/>
              <a:t>Python Natural Language Toolkit</a:t>
            </a:r>
          </a:p>
          <a:p>
            <a:r>
              <a:rPr lang="en-US" dirty="0" smtClean="0"/>
              <a:t>Not true to the original paper, but a good demonstration (fits on existing paragraph boundaries)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 smtClean="0"/>
          </a:p>
          <a:p>
            <a:r>
              <a:rPr lang="en-US" dirty="0" err="1" smtClean="0"/>
              <a:t>Probablistic</a:t>
            </a:r>
            <a:r>
              <a:rPr lang="en-US" dirty="0" smtClean="0"/>
              <a:t> LSA</a:t>
            </a:r>
          </a:p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Brants</a:t>
            </a:r>
            <a:r>
              <a:rPr lang="en-US" dirty="0" smtClean="0"/>
              <a:t>, Chen, </a:t>
            </a:r>
            <a:r>
              <a:rPr lang="en-US" dirty="0" err="1" smtClean="0"/>
              <a:t>Tsochantaridis</a:t>
            </a:r>
            <a:endParaRPr lang="en-US" dirty="0" smtClean="0"/>
          </a:p>
          <a:p>
            <a:pPr lvl="1"/>
            <a:r>
              <a:rPr lang="en-US" dirty="0" smtClean="0"/>
              <a:t>PARC, PARC, Brown University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Applies PLSA to topic segmentation problem</a:t>
            </a:r>
          </a:p>
          <a:p>
            <a:endParaRPr lang="en-US" dirty="0" smtClean="0"/>
          </a:p>
          <a:p>
            <a:r>
              <a:rPr lang="en-US" dirty="0" smtClean="0"/>
              <a:t>Then selects segmentation points based on the similarity values between pairs of adjacent blocks.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Latent Semantic Analysis</a:t>
            </a:r>
          </a:p>
          <a:p>
            <a:pPr lvl="1"/>
            <a:r>
              <a:rPr lang="en-US" dirty="0" smtClean="0"/>
              <a:t>Matches synonymous words</a:t>
            </a:r>
          </a:p>
          <a:p>
            <a:pPr lvl="1"/>
            <a:r>
              <a:rPr lang="en-US" dirty="0" smtClean="0"/>
              <a:t>Begin with a straight high-dimensional word-count matrix</a:t>
            </a:r>
          </a:p>
          <a:p>
            <a:pPr lvl="1"/>
            <a:r>
              <a:rPr lang="en-US" dirty="0" smtClean="0"/>
              <a:t>Apply Singular Value Decomposition</a:t>
            </a:r>
          </a:p>
          <a:p>
            <a:pPr lvl="1"/>
            <a:r>
              <a:rPr lang="en-US" dirty="0" smtClean="0"/>
              <a:t>Obtain simpler “semantic space” </a:t>
            </a:r>
          </a:p>
          <a:p>
            <a:pPr lvl="1"/>
            <a:r>
              <a:rPr lang="en-US" dirty="0" smtClean="0"/>
              <a:t>Similar terms and documents should be close or even adjacent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Probabilistic Latent Semantic Analysis as described in the paper</a:t>
            </a:r>
          </a:p>
          <a:p>
            <a:pPr lvl="1"/>
            <a:r>
              <a:rPr lang="en-US" dirty="0" smtClean="0"/>
              <a:t>Conditional probability between documents </a:t>
            </a:r>
            <a:r>
              <a:rPr lang="en-US" i="1" dirty="0" smtClean="0"/>
              <a:t>d</a:t>
            </a:r>
            <a:r>
              <a:rPr lang="en-US" dirty="0" smtClean="0"/>
              <a:t> and words </a:t>
            </a:r>
            <a:r>
              <a:rPr lang="en-US" i="1" dirty="0" smtClean="0"/>
              <a:t>w </a:t>
            </a:r>
            <a:r>
              <a:rPr lang="en-US" dirty="0" smtClean="0"/>
              <a:t>is modeled through latent variable </a:t>
            </a:r>
            <a:r>
              <a:rPr lang="en-US" i="1" dirty="0" smtClean="0"/>
              <a:t>z</a:t>
            </a:r>
          </a:p>
          <a:p>
            <a:pPr lvl="2"/>
            <a:r>
              <a:rPr lang="en-US" i="1" dirty="0" smtClean="0"/>
              <a:t>P(</a:t>
            </a:r>
            <a:r>
              <a:rPr lang="en-US" i="1" dirty="0" err="1" smtClean="0"/>
              <a:t>w|z</a:t>
            </a:r>
            <a:r>
              <a:rPr lang="en-US" i="1" dirty="0" smtClean="0"/>
              <a:t>), P(</a:t>
            </a:r>
            <a:r>
              <a:rPr lang="en-US" i="1" dirty="0" err="1" smtClean="0"/>
              <a:t>z|d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z </a:t>
            </a:r>
            <a:r>
              <a:rPr lang="en-US" dirty="0" smtClean="0"/>
              <a:t>is a kind of class or topic</a:t>
            </a:r>
          </a:p>
          <a:p>
            <a:pPr lvl="1"/>
            <a:r>
              <a:rPr lang="en-US" dirty="0" smtClean="0"/>
              <a:t>Joint probability is then </a:t>
            </a:r>
          </a:p>
          <a:p>
            <a:pPr lvl="1"/>
            <a:r>
              <a:rPr lang="en-US" dirty="0" smtClean="0"/>
              <a:t>Then apply Expectation-Maximization to maximize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2962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562600"/>
            <a:ext cx="2743200" cy="6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Tokenize (ignoring stop-words)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Normalize (lower-case)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sentence boundaries</a:t>
            </a:r>
          </a:p>
          <a:p>
            <a:pPr marL="571500" indent="-51435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Blockify</a:t>
            </a:r>
            <a:endParaRPr lang="en-US" dirty="0" smtClean="0"/>
          </a:p>
          <a:p>
            <a:pPr lvl="1"/>
            <a:r>
              <a:rPr lang="en-US" i="1" dirty="0" smtClean="0"/>
              <a:t>Elementary block </a:t>
            </a:r>
            <a:r>
              <a:rPr lang="en-US" dirty="0" smtClean="0"/>
              <a:t>is (in this case) a “real” sentence</a:t>
            </a:r>
          </a:p>
          <a:p>
            <a:pPr lvl="1"/>
            <a:r>
              <a:rPr lang="en-US" i="1" dirty="0" smtClean="0"/>
              <a:t>Blocks</a:t>
            </a:r>
            <a:r>
              <a:rPr lang="en-US" dirty="0" smtClean="0"/>
              <a:t> are sequences of consecutive </a:t>
            </a:r>
            <a:r>
              <a:rPr lang="en-US" i="1" dirty="0" smtClean="0"/>
              <a:t>elementary blocks</a:t>
            </a:r>
          </a:p>
          <a:p>
            <a:pPr lvl="1"/>
            <a:r>
              <a:rPr lang="en-US" dirty="0" smtClean="0"/>
              <a:t>In actual segmentation, use sliding window to create </a:t>
            </a:r>
            <a:r>
              <a:rPr lang="en-US" i="1" dirty="0" smtClean="0"/>
              <a:t>blocks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block </a:t>
            </a:r>
            <a:r>
              <a:rPr lang="en-US" dirty="0" smtClean="0"/>
              <a:t>is composed of constant </a:t>
            </a:r>
            <a:r>
              <a:rPr lang="en-US" i="1" dirty="0" smtClean="0"/>
              <a:t>h </a:t>
            </a:r>
            <a:r>
              <a:rPr lang="en-US" dirty="0" smtClean="0"/>
              <a:t>number of </a:t>
            </a:r>
            <a:r>
              <a:rPr lang="en-US" i="1" dirty="0" smtClean="0"/>
              <a:t>elementary blocks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Blockify</a:t>
            </a:r>
            <a:r>
              <a:rPr lang="en-US" dirty="0" smtClean="0"/>
              <a:t> (continued)</a:t>
            </a:r>
          </a:p>
          <a:p>
            <a:pPr lvl="1"/>
            <a:r>
              <a:rPr lang="en-US" dirty="0" smtClean="0"/>
              <a:t>Each block represented by term vector </a:t>
            </a:r>
            <a:r>
              <a:rPr lang="en-US" i="1" dirty="0" smtClean="0"/>
              <a:t>f(</a:t>
            </a:r>
            <a:r>
              <a:rPr lang="en-US" i="1" dirty="0" err="1" smtClean="0"/>
              <a:t>w|b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Experimentally “good” number of latent classes:</a:t>
            </a:r>
          </a:p>
          <a:p>
            <a:pPr lvl="2"/>
            <a:r>
              <a:rPr lang="en-US" dirty="0" smtClean="0"/>
              <a:t> </a:t>
            </a:r>
            <a:r>
              <a:rPr lang="en-US" i="1" dirty="0" smtClean="0"/>
              <a:t>Z</a:t>
            </a:r>
            <a:r>
              <a:rPr lang="en-US" dirty="0" smtClean="0"/>
              <a:t> ~=~ 2*number of human-assigned topics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Segmentation</a:t>
            </a:r>
          </a:p>
          <a:p>
            <a:pPr lvl="1"/>
            <a:r>
              <a:rPr lang="en-US" dirty="0" smtClean="0"/>
              <a:t>Locations between paragraphs are used as starting points</a:t>
            </a:r>
          </a:p>
          <a:p>
            <a:pPr lvl="1"/>
            <a:r>
              <a:rPr lang="en-US" dirty="0" smtClean="0"/>
              <a:t>Folding-in performed on each block </a:t>
            </a:r>
            <a:r>
              <a:rPr lang="en-US" i="1" dirty="0" smtClean="0"/>
              <a:t>b </a:t>
            </a:r>
            <a:r>
              <a:rPr lang="en-US" dirty="0" smtClean="0"/>
              <a:t>to compute distribution</a:t>
            </a:r>
          </a:p>
          <a:p>
            <a:pPr lvl="1"/>
            <a:r>
              <a:rPr lang="en-US" dirty="0" smtClean="0"/>
              <a:t>Compute</a:t>
            </a:r>
            <a:r>
              <a:rPr lang="en-US" i="1" dirty="0" smtClean="0"/>
              <a:t> P(</a:t>
            </a:r>
            <a:r>
              <a:rPr lang="en-US" i="1" dirty="0" err="1" smtClean="0"/>
              <a:t>z|b</a:t>
            </a:r>
            <a:r>
              <a:rPr lang="en-US" i="1" dirty="0" smtClean="0"/>
              <a:t>), P(</a:t>
            </a:r>
            <a:r>
              <a:rPr lang="en-US" i="1" dirty="0" err="1" smtClean="0"/>
              <a:t>w|b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P(</a:t>
            </a:r>
            <a:r>
              <a:rPr lang="en-US" i="1" dirty="0" err="1" smtClean="0"/>
              <a:t>w|b</a:t>
            </a:r>
            <a:r>
              <a:rPr lang="en-US" i="1" dirty="0" smtClean="0"/>
              <a:t>) </a:t>
            </a:r>
            <a:r>
              <a:rPr lang="en-US" dirty="0" smtClean="0"/>
              <a:t>= Estimated distribution of words for each block </a:t>
            </a:r>
            <a:r>
              <a:rPr lang="en-US" i="1" dirty="0" smtClean="0"/>
              <a:t>b </a:t>
            </a:r>
            <a:r>
              <a:rPr lang="en-US" dirty="0" smtClean="0"/>
              <a:t>=</a:t>
            </a:r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53000"/>
            <a:ext cx="4114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3) Segmentation (continued)</a:t>
            </a:r>
          </a:p>
          <a:p>
            <a:pPr lvl="1"/>
            <a:r>
              <a:rPr lang="en-US" dirty="0" smtClean="0"/>
              <a:t>This is done for all words </a:t>
            </a:r>
            <a:r>
              <a:rPr lang="en-US" i="1" dirty="0" smtClean="0"/>
              <a:t>w 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err="1" smtClean="0"/>
              <a:t>blockwise</a:t>
            </a:r>
            <a:r>
              <a:rPr lang="en-US" dirty="0" smtClean="0"/>
              <a:t> similarity, find “dips” (local minima)</a:t>
            </a:r>
          </a:p>
          <a:p>
            <a:pPr lvl="1"/>
            <a:r>
              <a:rPr lang="en-US" dirty="0" smtClean="0"/>
              <a:t>Calculate relative size of dip (equation in paper)</a:t>
            </a:r>
          </a:p>
          <a:p>
            <a:pPr lvl="1"/>
            <a:r>
              <a:rPr lang="en-US" i="1" dirty="0" smtClean="0"/>
              <a:t>A priori </a:t>
            </a:r>
            <a:r>
              <a:rPr lang="en-US" dirty="0" smtClean="0"/>
              <a:t> knowledge of number of segments </a:t>
            </a:r>
            <a:r>
              <a:rPr lang="en-US" i="1" dirty="0" smtClean="0"/>
              <a:t>N </a:t>
            </a:r>
            <a:r>
              <a:rPr lang="en-US" dirty="0" smtClean="0"/>
              <a:t>lets us terminate after finding </a:t>
            </a:r>
            <a:r>
              <a:rPr lang="en-US" i="1" dirty="0" smtClean="0"/>
              <a:t>N </a:t>
            </a:r>
            <a:r>
              <a:rPr lang="en-US" dirty="0" smtClean="0"/>
              <a:t>dips</a:t>
            </a:r>
          </a:p>
          <a:p>
            <a:pPr lvl="1"/>
            <a:r>
              <a:rPr lang="en-US" dirty="0" smtClean="0"/>
              <a:t>Otherwise termination is determined by threshold (paper provides value of 1.2)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Authors choose a fixed training corpus and fixed actual </a:t>
            </a:r>
            <a:r>
              <a:rPr lang="en-US" dirty="0" smtClean="0"/>
              <a:t>corpus- </a:t>
            </a:r>
            <a:endParaRPr lang="en-US" dirty="0" smtClean="0"/>
          </a:p>
          <a:p>
            <a:pPr lvl="1"/>
            <a:r>
              <a:rPr lang="en-US" dirty="0" smtClean="0"/>
              <a:t>They use word error rate and sentence error rate as metrics (still not sure what these are)</a:t>
            </a:r>
          </a:p>
          <a:p>
            <a:pPr lvl="2"/>
            <a:r>
              <a:rPr lang="en-US" dirty="0" smtClean="0"/>
              <a:t>WER: Probability that that a randomly chosen pair of words at distance </a:t>
            </a:r>
            <a:r>
              <a:rPr lang="en-US" i="1" dirty="0" err="1" smtClean="0"/>
              <a:t>kw</a:t>
            </a:r>
            <a:r>
              <a:rPr lang="en-US" dirty="0" smtClean="0"/>
              <a:t> words apart is erroneously classified</a:t>
            </a:r>
          </a:p>
          <a:p>
            <a:pPr lvl="2"/>
            <a:r>
              <a:rPr lang="en-US" dirty="0" smtClean="0"/>
              <a:t>SER: Same as above but for sentences</a:t>
            </a:r>
          </a:p>
          <a:p>
            <a:pPr lvl="1"/>
            <a:r>
              <a:rPr lang="en-US" dirty="0" smtClean="0"/>
              <a:t>Comparison against some other algorithms (including </a:t>
            </a:r>
            <a:r>
              <a:rPr lang="en-US" dirty="0" err="1" smtClean="0"/>
              <a:t>TextTiling</a:t>
            </a:r>
            <a:r>
              <a:rPr lang="en-US" dirty="0" smtClean="0"/>
              <a:t>) is done as well.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2104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Segmentation – Given a single piece of language data how can we effectively divide it into topical chunks?</a:t>
            </a:r>
          </a:p>
          <a:p>
            <a:endParaRPr lang="en-US" dirty="0"/>
          </a:p>
          <a:p>
            <a:r>
              <a:rPr lang="en-US" dirty="0" err="1" smtClean="0"/>
              <a:t>F.ex</a:t>
            </a:r>
            <a:r>
              <a:rPr lang="en-US" dirty="0" smtClean="0"/>
              <a:t>: A single news story might cover</a:t>
            </a:r>
          </a:p>
          <a:p>
            <a:pPr lvl="1"/>
            <a:r>
              <a:rPr lang="en-US" dirty="0" smtClean="0"/>
              <a:t>Economic situation</a:t>
            </a:r>
          </a:p>
          <a:p>
            <a:pPr lvl="1"/>
            <a:r>
              <a:rPr lang="en-US" dirty="0" smtClean="0"/>
              <a:t>A train wreck in Belize</a:t>
            </a:r>
          </a:p>
          <a:p>
            <a:pPr lvl="1"/>
            <a:r>
              <a:rPr lang="en-US" dirty="0" smtClean="0"/>
              <a:t>Industrial espionage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8229601" cy="2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83446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1"/>
            <a:ext cx="839663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Jacob Eisenstein and Regina Barzilay, CSAIL, MIT</a:t>
            </a:r>
          </a:p>
          <a:p>
            <a:endParaRPr lang="de-DE" dirty="0" smtClean="0"/>
          </a:p>
          <a:p>
            <a:r>
              <a:rPr lang="de-DE" dirty="0" smtClean="0"/>
              <a:t>Relatively recent paper (2008)</a:t>
            </a:r>
          </a:p>
          <a:p>
            <a:endParaRPr lang="de-D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we’ve seen so far, text has been treated as raw data</a:t>
            </a:r>
          </a:p>
          <a:p>
            <a:pPr lvl="1"/>
            <a:r>
              <a:rPr lang="en-US" dirty="0" smtClean="0"/>
              <a:t>“Lexical cohesion” thus far only measure of topics</a:t>
            </a:r>
          </a:p>
          <a:p>
            <a:r>
              <a:rPr lang="en-US" dirty="0" smtClean="0"/>
              <a:t>No semantic information explicitly retained or utilized</a:t>
            </a:r>
          </a:p>
          <a:p>
            <a:r>
              <a:rPr lang="en-US" dirty="0" smtClean="0"/>
              <a:t>For the purposes of topic segmentation, there is one obvious semantic element that somehow could be incorporated: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Transition Words and Cue Phrases</a:t>
            </a:r>
          </a:p>
          <a:p>
            <a:pPr lvl="1"/>
            <a:r>
              <a:rPr lang="en-US" dirty="0" smtClean="0"/>
              <a:t>“Now”, “Then”, “Next”</a:t>
            </a:r>
          </a:p>
          <a:p>
            <a:pPr lvl="1"/>
            <a:r>
              <a:rPr lang="en-US" dirty="0" smtClean="0"/>
              <a:t>“As previously discussed”, “On a Related Note”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Obviously, these give </a:t>
            </a:r>
            <a:r>
              <a:rPr lang="en-US" i="1" dirty="0" smtClean="0"/>
              <a:t>embarrassingly obvious </a:t>
            </a:r>
            <a:r>
              <a:rPr lang="en-US" dirty="0" smtClean="0"/>
              <a:t>indicators that a topic will probably change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“situates lexical cohesion within a Bayesian Framework”</a:t>
            </a:r>
          </a:p>
          <a:p>
            <a:r>
              <a:rPr lang="en-US" dirty="0" smtClean="0"/>
              <a:t>Still use a linear discourse structure</a:t>
            </a:r>
          </a:p>
          <a:p>
            <a:r>
              <a:rPr lang="en-US" dirty="0" smtClean="0"/>
              <a:t>Words are drawn </a:t>
            </a:r>
            <a:r>
              <a:rPr lang="en-US" dirty="0" smtClean="0"/>
              <a:t>from a generative </a:t>
            </a:r>
            <a:r>
              <a:rPr lang="en-US" dirty="0" smtClean="0"/>
              <a:t>language model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known cue phrases as guide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[lots of math…]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5486400" cy="423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functions:</a:t>
            </a:r>
          </a:p>
          <a:p>
            <a:pPr lvl="1"/>
            <a:r>
              <a:rPr lang="en-US" dirty="0" err="1" smtClean="0"/>
              <a:t>WindowDiff</a:t>
            </a:r>
            <a:r>
              <a:rPr lang="en-US" dirty="0" smtClean="0"/>
              <a:t> (</a:t>
            </a:r>
            <a:r>
              <a:rPr lang="en-US" dirty="0" err="1" smtClean="0"/>
              <a:t>Pevzner</a:t>
            </a:r>
            <a:r>
              <a:rPr lang="en-US" dirty="0" smtClean="0"/>
              <a:t> and Hearst, 2002)</a:t>
            </a:r>
          </a:p>
          <a:p>
            <a:pPr lvl="1"/>
            <a:r>
              <a:rPr lang="en-US" dirty="0" err="1" smtClean="0"/>
              <a:t>P_k</a:t>
            </a:r>
            <a:r>
              <a:rPr lang="en-US" dirty="0" smtClean="0"/>
              <a:t> (</a:t>
            </a:r>
            <a:r>
              <a:rPr lang="en-US" dirty="0" err="1" smtClean="0"/>
              <a:t>Beeferman</a:t>
            </a:r>
            <a:r>
              <a:rPr lang="en-US" dirty="0" smtClean="0"/>
              <a:t> et al, 1999)</a:t>
            </a:r>
          </a:p>
          <a:p>
            <a:r>
              <a:rPr lang="en-US" dirty="0" smtClean="0"/>
              <a:t>Both pass a “window” through a document, </a:t>
            </a:r>
          </a:p>
          <a:p>
            <a:pPr lvl="1"/>
            <a:r>
              <a:rPr lang="en-US" dirty="0" smtClean="0"/>
              <a:t>Assess </a:t>
            </a:r>
            <a:r>
              <a:rPr lang="en-US" dirty="0" smtClean="0"/>
              <a:t>whether sentences on “edge” of the window are segmented </a:t>
            </a: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dirty="0" smtClean="0"/>
              <a:t>each other</a:t>
            </a:r>
          </a:p>
          <a:p>
            <a:pPr lvl="1"/>
            <a:r>
              <a:rPr lang="en-US" dirty="0" err="1" smtClean="0"/>
              <a:t>WindowDiff</a:t>
            </a:r>
            <a:r>
              <a:rPr lang="en-US" dirty="0" smtClean="0"/>
              <a:t> is slightly “stricter”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4114800" cy="46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00200"/>
            <a:ext cx="44767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does a topic within a document consist of?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Usually we consider it</a:t>
            </a:r>
          </a:p>
          <a:p>
            <a:pPr lvl="1"/>
            <a:r>
              <a:rPr lang="en-US" dirty="0" smtClean="0"/>
              <a:t>Internally consistent subject (nouns, verbs)</a:t>
            </a:r>
          </a:p>
          <a:p>
            <a:pPr lvl="1"/>
            <a:r>
              <a:rPr lang="en-US" dirty="0" smtClean="0"/>
              <a:t>Gradual elaboration or exposition on this subject</a:t>
            </a:r>
          </a:p>
          <a:p>
            <a:pPr lvl="1"/>
            <a:r>
              <a:rPr lang="en-US" dirty="0" smtClean="0"/>
              <a:t>“Less related” to adjacent topics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Cue phrases are useful, but their total effectiveness is dataset dependent</a:t>
            </a:r>
          </a:p>
          <a:p>
            <a:pPr lvl="1"/>
            <a:r>
              <a:rPr lang="en-US" dirty="0" smtClean="0"/>
              <a:t>Writers do not always use cue phrases consistently</a:t>
            </a:r>
          </a:p>
          <a:p>
            <a:pPr lvl="1"/>
            <a:r>
              <a:rPr lang="en-US" dirty="0" smtClean="0"/>
              <a:t>Cue phrases may be more useful for speech/meeting transcription and analysis than narration or literature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future, or unexplored applications?</a:t>
            </a:r>
          </a:p>
          <a:p>
            <a:endParaRPr lang="en-US" dirty="0" smtClean="0"/>
          </a:p>
          <a:p>
            <a:r>
              <a:rPr lang="en-US" dirty="0" smtClean="0"/>
              <a:t>Analogues possible in other kinds of text?</a:t>
            </a:r>
          </a:p>
          <a:p>
            <a:pPr lvl="1"/>
            <a:r>
              <a:rPr lang="en-US" dirty="0" smtClean="0"/>
              <a:t>Used to assign complexity scores to literature?</a:t>
            </a:r>
          </a:p>
          <a:p>
            <a:pPr lvl="1"/>
            <a:r>
              <a:rPr lang="en-US" dirty="0" smtClean="0"/>
              <a:t>Maybe incorporate into </a:t>
            </a:r>
            <a:r>
              <a:rPr lang="en-US" dirty="0" err="1" smtClean="0"/>
              <a:t>Fleisch</a:t>
            </a:r>
            <a:r>
              <a:rPr lang="en-US" dirty="0" smtClean="0"/>
              <a:t>-Kincaid?</a:t>
            </a:r>
          </a:p>
          <a:p>
            <a:endParaRPr lang="en-US" dirty="0" smtClean="0"/>
          </a:p>
          <a:p>
            <a:r>
              <a:rPr lang="en-US" dirty="0" smtClean="0"/>
              <a:t>Focus is on complete articles, stories, etc</a:t>
            </a:r>
          </a:p>
          <a:p>
            <a:pPr lvl="1"/>
            <a:r>
              <a:rPr lang="en-US" dirty="0" smtClean="0"/>
              <a:t>What about streaming or live news?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“Discourse Model” – How do we expect this text was generated, or what is it trying to get across?</a:t>
            </a:r>
          </a:p>
          <a:p>
            <a:pPr lvl="1"/>
            <a:r>
              <a:rPr lang="en-US" dirty="0" smtClean="0"/>
              <a:t>Multiple parties sharing points of view?</a:t>
            </a:r>
          </a:p>
          <a:p>
            <a:pPr lvl="1"/>
            <a:r>
              <a:rPr lang="en-US" dirty="0" smtClean="0"/>
              <a:t>Single person positing theories?</a:t>
            </a:r>
          </a:p>
          <a:p>
            <a:pPr lvl="1"/>
            <a:r>
              <a:rPr lang="en-US" dirty="0" smtClean="0"/>
              <a:t>Debate?</a:t>
            </a:r>
          </a:p>
          <a:p>
            <a:r>
              <a:rPr lang="en-US" dirty="0" smtClean="0"/>
              <a:t>Some algorithms designed for specific discourse models, others more generic</a:t>
            </a:r>
          </a:p>
          <a:p>
            <a:pPr lvl="1"/>
            <a:r>
              <a:rPr lang="en-US" dirty="0" smtClean="0"/>
              <a:t>Are results better or worse with one or the other?</a:t>
            </a:r>
          </a:p>
          <a:p>
            <a:pPr lvl="1"/>
            <a:r>
              <a:rPr lang="en-US" dirty="0" smtClean="0"/>
              <a:t>How feasible is it to deliver general purpose algorithms?</a:t>
            </a:r>
          </a:p>
          <a:p>
            <a:pPr lvl="1"/>
            <a:r>
              <a:rPr lang="en-US" dirty="0" smtClean="0"/>
              <a:t>At the very-least, tokenization strategies must differ (?)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Lexical chain – Sequence of related words in text</a:t>
            </a:r>
          </a:p>
          <a:p>
            <a:pPr lvl="1"/>
            <a:r>
              <a:rPr lang="en-US" dirty="0" smtClean="0"/>
              <a:t>Somewhat independent of grammatical structure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good lexical chain captures the “cohesive structure” of the text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John bought a Jag. He loves the </a:t>
            </a:r>
            <a:r>
              <a:rPr lang="en-US" i="1" dirty="0" smtClean="0"/>
              <a:t>car.</a:t>
            </a:r>
          </a:p>
          <a:p>
            <a:pPr lvl="2"/>
            <a:r>
              <a:rPr lang="en-US" i="1" dirty="0" smtClean="0"/>
              <a:t>Car -&gt; Jag</a:t>
            </a:r>
          </a:p>
          <a:p>
            <a:pPr lvl="2"/>
            <a:r>
              <a:rPr lang="en-US" i="1" dirty="0" smtClean="0"/>
              <a:t>He -&gt; John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lie primarily in unstructured dialogue and text</a:t>
            </a:r>
          </a:p>
          <a:p>
            <a:pPr lvl="1"/>
            <a:r>
              <a:rPr lang="en-US" dirty="0" smtClean="0"/>
              <a:t>Figuring out how broad-based a news story or article may be</a:t>
            </a:r>
          </a:p>
          <a:p>
            <a:pPr lvl="1"/>
            <a:r>
              <a:rPr lang="en-US" dirty="0" smtClean="0"/>
              <a:t>Topic shifts in dialogue (does Google Voice transcription use this?)</a:t>
            </a:r>
          </a:p>
          <a:p>
            <a:pPr lvl="1"/>
            <a:r>
              <a:rPr lang="en-US" dirty="0" smtClean="0"/>
              <a:t>Assisting with meeting note </a:t>
            </a:r>
            <a:r>
              <a:rPr lang="en-US" dirty="0" smtClean="0"/>
              <a:t>transcription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topic segmentation is already done by hand and used in search.</a:t>
            </a:r>
          </a:p>
          <a:p>
            <a:pPr lvl="1"/>
            <a:r>
              <a:rPr lang="en-US" dirty="0" smtClean="0"/>
              <a:t>Wikipedia, Java: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www.google.com/search?q=sorting+algorithms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Hearst’s </a:t>
            </a:r>
            <a:r>
              <a:rPr lang="en-US" dirty="0" err="1" smtClean="0"/>
              <a:t>TextTiling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Berkeley and Xerox PARC</a:t>
            </a:r>
          </a:p>
          <a:p>
            <a:r>
              <a:rPr lang="en-US" dirty="0" smtClean="0"/>
              <a:t>Early topic segmentation algorithm </a:t>
            </a:r>
          </a:p>
          <a:p>
            <a:r>
              <a:rPr lang="en-US" dirty="0" smtClean="0"/>
              <a:t>Two possible goals</a:t>
            </a:r>
          </a:p>
          <a:p>
            <a:pPr lvl="1"/>
            <a:r>
              <a:rPr lang="en-US" dirty="0" smtClean="0"/>
              <a:t>Identify topical units</a:t>
            </a:r>
          </a:p>
          <a:p>
            <a:pPr lvl="1"/>
            <a:r>
              <a:rPr lang="en-US" dirty="0" smtClean="0"/>
              <a:t>Label contents meaningfully</a:t>
            </a:r>
          </a:p>
          <a:p>
            <a:r>
              <a:rPr lang="en-US" dirty="0" smtClean="0"/>
              <a:t>Paper focuses on the former – simply identifying unmarked borders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1322</Words>
  <Application>Microsoft Office PowerPoint</Application>
  <PresentationFormat>On-screen Show (4:3)</PresentationFormat>
  <Paragraphs>223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Text-Based Topic Segmentation</vt:lpstr>
      <vt:lpstr>Agenda</vt:lpstr>
      <vt:lpstr>Definitions</vt:lpstr>
      <vt:lpstr>Definitions</vt:lpstr>
      <vt:lpstr>Definitions</vt:lpstr>
      <vt:lpstr>Definitions</vt:lpstr>
      <vt:lpstr>Applications</vt:lpstr>
      <vt:lpstr>Applications</vt:lpstr>
      <vt:lpstr>Hearst’s TextTiling</vt:lpstr>
      <vt:lpstr>Hearst’s TextTiling</vt:lpstr>
      <vt:lpstr>Hearst’s TextTiling</vt:lpstr>
      <vt:lpstr>Hearst’s TextTiling</vt:lpstr>
      <vt:lpstr>Hearst’s TextTiling</vt:lpstr>
      <vt:lpstr>Hearst’s TextTiling</vt:lpstr>
      <vt:lpstr>Hearst’s TextTiling</vt:lpstr>
      <vt:lpstr>Hearst’s TextTiling</vt:lpstr>
      <vt:lpstr>Hearst’s TextTiling</vt:lpstr>
      <vt:lpstr>Hearst’s TextTiling</vt:lpstr>
      <vt:lpstr>Demo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Probabilistic LSA</vt:lpstr>
      <vt:lpstr>Unsupervised Bayes</vt:lpstr>
      <vt:lpstr>Unsupervised Bayes</vt:lpstr>
      <vt:lpstr>Unsupervised Bayes</vt:lpstr>
      <vt:lpstr>Unsupervised Bayes</vt:lpstr>
      <vt:lpstr>Unsupervised Bayes</vt:lpstr>
      <vt:lpstr>Unsupervised Bayes</vt:lpstr>
      <vt:lpstr>Unsupervised Bayes</vt:lpstr>
      <vt:lpstr>Unsupervised Bayes</vt:lpstr>
      <vt:lpstr>Discussion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Text-Based Topic Segmentation</dc:title>
  <dc:creator>mallyvai</dc:creator>
  <cp:lastModifiedBy>mallyvai</cp:lastModifiedBy>
  <cp:revision>194</cp:revision>
  <dcterms:created xsi:type="dcterms:W3CDTF">2010-03-22T09:44:06Z</dcterms:created>
  <dcterms:modified xsi:type="dcterms:W3CDTF">2010-04-02T20:52:05Z</dcterms:modified>
</cp:coreProperties>
</file>