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7" r:id="rId3"/>
    <p:sldId id="268" r:id="rId4"/>
    <p:sldId id="259" r:id="rId5"/>
    <p:sldId id="261" r:id="rId6"/>
    <p:sldId id="260" r:id="rId7"/>
    <p:sldId id="284" r:id="rId8"/>
    <p:sldId id="262" r:id="rId9"/>
    <p:sldId id="263" r:id="rId10"/>
    <p:sldId id="266" r:id="rId11"/>
    <p:sldId id="264" r:id="rId12"/>
    <p:sldId id="265" r:id="rId13"/>
    <p:sldId id="280" r:id="rId14"/>
    <p:sldId id="269" r:id="rId15"/>
    <p:sldId id="285" r:id="rId16"/>
    <p:sldId id="257" r:id="rId17"/>
    <p:sldId id="277" r:id="rId18"/>
    <p:sldId id="286" r:id="rId19"/>
    <p:sldId id="274" r:id="rId20"/>
    <p:sldId id="272" r:id="rId21"/>
    <p:sldId id="275" r:id="rId22"/>
    <p:sldId id="276" r:id="rId23"/>
    <p:sldId id="287" r:id="rId24"/>
    <p:sldId id="282" r:id="rId25"/>
    <p:sldId id="281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8A1"/>
    <a:srgbClr val="EFF880"/>
    <a:srgbClr val="EFA5A5"/>
    <a:srgbClr val="25B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6" autoAdjust="0"/>
    <p:restoredTop sz="83212" autoAdjust="0"/>
  </p:normalViewPr>
  <p:slideViewPr>
    <p:cSldViewPr snapToGrid="0" snapToObjects="1">
      <p:cViewPr>
        <p:scale>
          <a:sx n="103" d="100"/>
          <a:sy n="103" d="100"/>
        </p:scale>
        <p:origin x="-180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A54E8-7245-7242-8442-38E14D7CE37A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5CCA8-EAB8-6D46-8642-6F79E117C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21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CCA8-EAB8-6D46-8642-6F79E117C9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66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Sum</a:t>
            </a:r>
            <a:r>
              <a:rPr lang="en-US" baseline="0" dirty="0" smtClean="0"/>
              <a:t> probability across all time points for each “word” and then normalize for both active (bb) and </a:t>
            </a:r>
            <a:r>
              <a:rPr lang="en-US" baseline="0" dirty="0" err="1" smtClean="0"/>
              <a:t>deactive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aa</a:t>
            </a:r>
            <a:r>
              <a:rPr lang="en-US" baseline="0" dirty="0" smtClean="0"/>
              <a:t>) word matrices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CCA8-EAB8-6D46-8642-6F79E117C9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05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Sum</a:t>
            </a:r>
            <a:r>
              <a:rPr lang="en-US" baseline="0" dirty="0" smtClean="0"/>
              <a:t> probability across all time points for each “word” and then normalize for both active (bb) and </a:t>
            </a:r>
            <a:r>
              <a:rPr lang="en-US" baseline="0" dirty="0" err="1" smtClean="0"/>
              <a:t>deactive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aa</a:t>
            </a:r>
            <a:r>
              <a:rPr lang="en-US" baseline="0" dirty="0" smtClean="0"/>
              <a:t>) word matrices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CCA8-EAB8-6D46-8642-6F79E117C9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69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</a:t>
            </a:r>
            <a:r>
              <a:rPr lang="en-US" baseline="0" dirty="0" smtClean="0"/>
              <a:t> RT:</a:t>
            </a:r>
          </a:p>
          <a:p>
            <a:r>
              <a:rPr lang="en-US" baseline="0" dirty="0" smtClean="0"/>
              <a:t>	Pre: 3.9 s</a:t>
            </a:r>
          </a:p>
          <a:p>
            <a:r>
              <a:rPr lang="en-US" baseline="0" dirty="0" smtClean="0"/>
              <a:t>	Post: 3.3 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CCA8-EAB8-6D46-8642-6F79E117C9A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76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CCA8-EAB8-6D46-8642-6F79E117C9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18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Analyzed</a:t>
            </a:r>
            <a:r>
              <a:rPr lang="en-US" baseline="0" dirty="0" smtClean="0"/>
              <a:t> the corpus of science from 1881 – 2000. This is the “neuroscience” topic. Importantly, you also get out the proportion of the corpus that this topic was responsible for over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CCA8-EAB8-6D46-8642-6F79E117C9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4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fit an LDA at each time point and the priors have a </a:t>
            </a:r>
            <a:r>
              <a:rPr lang="en-US" baseline="0" dirty="0" err="1" smtClean="0"/>
              <a:t>markovian</a:t>
            </a:r>
            <a:r>
              <a:rPr lang="en-US" baseline="0" dirty="0" smtClean="0"/>
              <a:t> assumption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CCA8-EAB8-6D46-8642-6F79E117C9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Sinister applications like determining</a:t>
            </a:r>
            <a:r>
              <a:rPr lang="en-US" baseline="0" dirty="0" smtClean="0"/>
              <a:t> people’s interests by finding topics from their tweets,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CCA8-EAB8-6D46-8642-6F79E117C9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15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handles problem number 1 and reduces our dimensionality – this is going to be necessary if we want to have enough similar data to glean useful info from the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CCA8-EAB8-6D46-8642-6F79E117C9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4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Handles problem #2</a:t>
            </a:r>
            <a:r>
              <a:rPr lang="en-US" baseline="0" dirty="0" smtClean="0"/>
              <a:t>: </a:t>
            </a:r>
            <a:r>
              <a:rPr lang="en-US" dirty="0" err="1" smtClean="0"/>
              <a:t>Binarizing</a:t>
            </a:r>
            <a:r>
              <a:rPr lang="en-US" baseline="0" dirty="0" smtClean="0"/>
              <a:t> with two bins works the best, so that’s what this data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CCA8-EAB8-6D46-8642-6F79E117C9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86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 week is event</a:t>
            </a:r>
            <a:r>
              <a:rPr lang="en-US" baseline="0" dirty="0" smtClean="0"/>
              <a:t> related, not block, so we fit on only the trial level </a:t>
            </a:r>
            <a:r>
              <a:rPr lang="en-US" baseline="0" dirty="0" err="1" smtClean="0"/>
              <a:t>timeseries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CCA8-EAB8-6D46-8642-6F79E117C9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42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</a:t>
            </a:r>
            <a:r>
              <a:rPr lang="en-US" baseline="0" dirty="0" smtClean="0"/>
              <a:t> probability across all time points for each “word” and then normalize for both active (bb) and </a:t>
            </a:r>
            <a:r>
              <a:rPr lang="en-US" baseline="0" dirty="0" err="1" smtClean="0"/>
              <a:t>deactive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aa</a:t>
            </a:r>
            <a:r>
              <a:rPr lang="en-US" baseline="0" dirty="0" smtClean="0"/>
              <a:t>) word 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CCA8-EAB8-6D46-8642-6F79E117C9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6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49CA-B120-E249-B692-86C6C77B7494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342-CAC1-8747-A08A-BE8F05F2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7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49CA-B120-E249-B692-86C6C77B7494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342-CAC1-8747-A08A-BE8F05F2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4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49CA-B120-E249-B692-86C6C77B7494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342-CAC1-8747-A08A-BE8F05F2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0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49CA-B120-E249-B692-86C6C77B7494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342-CAC1-8747-A08A-BE8F05F2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4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49CA-B120-E249-B692-86C6C77B7494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342-CAC1-8747-A08A-BE8F05F2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49CA-B120-E249-B692-86C6C77B7494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342-CAC1-8747-A08A-BE8F05F2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6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49CA-B120-E249-B692-86C6C77B7494}" type="datetimeFigureOut">
              <a:rPr lang="en-US" smtClean="0"/>
              <a:t>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342-CAC1-8747-A08A-BE8F05F2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49CA-B120-E249-B692-86C6C77B7494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342-CAC1-8747-A08A-BE8F05F2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0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49CA-B120-E249-B692-86C6C77B7494}" type="datetimeFigureOut">
              <a:rPr lang="en-US" smtClean="0"/>
              <a:t>7/12/17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342-CAC1-8747-A08A-BE8F05F2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7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49CA-B120-E249-B692-86C6C77B7494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342-CAC1-8747-A08A-BE8F05F2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6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49CA-B120-E249-B692-86C6C77B7494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342-CAC1-8747-A08A-BE8F05F2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7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049CA-B120-E249-B692-86C6C77B7494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39342-CAC1-8747-A08A-BE8F05F27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6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Uncovering time-varying latent brain states with dynamic topic modeling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6600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3113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From NLP to fMRI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736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Helvetica"/>
                <a:cs typeface="Helvetica"/>
              </a:rPr>
              <a:t>Topic modeling has been very successful in natural language processing/text mining</a:t>
            </a:r>
          </a:p>
          <a:p>
            <a:endParaRPr lang="en-US" sz="2800" dirty="0" smtClean="0">
              <a:latin typeface="Helvetica"/>
              <a:cs typeface="Helvetica"/>
            </a:endParaRPr>
          </a:p>
          <a:p>
            <a:r>
              <a:rPr lang="en-US" sz="2800" dirty="0" smtClean="0">
                <a:latin typeface="Helvetica"/>
                <a:cs typeface="Helvetica"/>
              </a:rPr>
              <a:t>What would it take to apply this technique to fMRI data?</a:t>
            </a:r>
          </a:p>
          <a:p>
            <a:endParaRPr lang="en-US" sz="2800" dirty="0" smtClean="0">
              <a:latin typeface="Helvetica"/>
              <a:cs typeface="Helvetica"/>
            </a:endParaRPr>
          </a:p>
          <a:p>
            <a:r>
              <a:rPr lang="en-US" sz="2800" dirty="0" smtClean="0">
                <a:latin typeface="Helvetica"/>
                <a:cs typeface="Helvetica"/>
              </a:rPr>
              <a:t>Problems:</a:t>
            </a:r>
          </a:p>
          <a:p>
            <a:pPr marL="457200" lvl="1" indent="0">
              <a:buNone/>
            </a:pPr>
            <a:r>
              <a:rPr lang="en-US" sz="2600" dirty="0" smtClean="0">
                <a:latin typeface="Helvetica"/>
                <a:cs typeface="Helvetica"/>
              </a:rPr>
              <a:t>1) We don’t have text/symbolic data</a:t>
            </a:r>
          </a:p>
          <a:p>
            <a:pPr marL="457200" lvl="1" indent="0">
              <a:buNone/>
            </a:pPr>
            <a:r>
              <a:rPr lang="en-US" sz="2600" dirty="0" smtClean="0">
                <a:latin typeface="Helvetica"/>
                <a:cs typeface="Helvetica"/>
              </a:rPr>
              <a:t>2) What is a word or document when it comes to  	fMRI?</a:t>
            </a:r>
          </a:p>
        </p:txBody>
      </p:sp>
    </p:spTree>
    <p:extLst>
      <p:ext uri="{BB962C8B-B14F-4D97-AF65-F5344CB8AC3E}">
        <p14:creationId xmlns:p14="http://schemas.microsoft.com/office/powerpoint/2010/main" val="272729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04892" y="4900908"/>
            <a:ext cx="1253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Lin et al. (2007)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833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Symbolic Aggregate Approximation (SAX)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3" name="Picture 2" descr="sax_examp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314" y="1553452"/>
            <a:ext cx="6435486" cy="3111786"/>
          </a:xfrm>
          <a:prstGeom prst="rect">
            <a:avLst/>
          </a:prstGeom>
        </p:spPr>
      </p:pic>
      <p:pic>
        <p:nvPicPr>
          <p:cNvPr id="4" name="Picture 3" descr="VIR_1034_71_cuantos_sabes_sobre_los_simps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40" y="3353486"/>
            <a:ext cx="1833152" cy="239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2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44536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latin typeface="Helvetica"/>
                <a:cs typeface="Helvetica"/>
              </a:rPr>
              <a:t>“Document” creation from functional connectivity</a:t>
            </a:r>
            <a:br>
              <a:rPr lang="en-US" sz="3000" dirty="0" smtClean="0">
                <a:latin typeface="Helvetica"/>
                <a:cs typeface="Helvetica"/>
              </a:rPr>
            </a:br>
            <a:r>
              <a:rPr lang="en-US" sz="3000" dirty="0" smtClean="0">
                <a:latin typeface="Helvetica"/>
                <a:cs typeface="Helvetica"/>
              </a:rPr>
              <a:t>    </a:t>
            </a:r>
            <a:r>
              <a:rPr lang="en-US" sz="2000" dirty="0" smtClean="0">
                <a:latin typeface="Helvetica"/>
                <a:cs typeface="Helvetica"/>
              </a:rPr>
              <a:t>For each subject: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0723" y="2208400"/>
            <a:ext cx="58196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Each “word” is the </a:t>
            </a:r>
          </a:p>
          <a:p>
            <a:r>
              <a:rPr lang="en-US" dirty="0" smtClean="0">
                <a:latin typeface="Helvetica"/>
                <a:cs typeface="Helvetica"/>
              </a:rPr>
              <a:t>activation levels</a:t>
            </a:r>
          </a:p>
          <a:p>
            <a:r>
              <a:rPr lang="en-US" dirty="0" smtClean="0">
                <a:latin typeface="Helvetica"/>
                <a:cs typeface="Helvetica"/>
              </a:rPr>
              <a:t>for 2 ROIs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 smtClean="0">
              <a:latin typeface="Helvetica"/>
              <a:cs typeface="Helvetica"/>
            </a:endParaRPr>
          </a:p>
          <a:p>
            <a:endParaRPr lang="en-US" dirty="0" smtClean="0">
              <a:latin typeface="Helvetica"/>
              <a:cs typeface="Helvetica"/>
            </a:endParaRPr>
          </a:p>
          <a:p>
            <a:endParaRPr lang="en-US" dirty="0" smtClean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 smtClean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Each “document” has </a:t>
            </a:r>
          </a:p>
          <a:p>
            <a:r>
              <a:rPr lang="en-US" dirty="0" smtClean="0">
                <a:latin typeface="Helvetica"/>
                <a:cs typeface="Helvetica"/>
              </a:rPr>
              <a:t>all “words” at each</a:t>
            </a:r>
          </a:p>
          <a:p>
            <a:r>
              <a:rPr lang="en-US" dirty="0" err="1" smtClean="0">
                <a:latin typeface="Helvetica"/>
                <a:cs typeface="Helvetica"/>
              </a:rPr>
              <a:t>timepoint</a:t>
            </a:r>
            <a:endParaRPr lang="en-US" dirty="0" smtClean="0">
              <a:latin typeface="Helvetica"/>
              <a:cs typeface="Helvetica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783076" y="986123"/>
            <a:ext cx="9233678" cy="5392381"/>
            <a:chOff x="1491891" y="986123"/>
            <a:chExt cx="9233678" cy="5392381"/>
          </a:xfrm>
        </p:grpSpPr>
        <p:pic>
          <p:nvPicPr>
            <p:cNvPr id="4" name="Picture 3" descr="sax_plo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891" y="986123"/>
              <a:ext cx="9144000" cy="378295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562430" y="1318908"/>
              <a:ext cx="3163139" cy="32550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17980" y="5178175"/>
              <a:ext cx="9549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25BEA5"/>
                  </a:solidFill>
                  <a:latin typeface="Helvetica"/>
                  <a:cs typeface="Helvetica"/>
                </a:rPr>
                <a:t>1_2_ba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1_3_aa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…</a:t>
              </a:r>
            </a:p>
            <a:p>
              <a:r>
                <a:rPr lang="en-US" dirty="0" smtClean="0">
                  <a:solidFill>
                    <a:srgbClr val="EFA5A5"/>
                  </a:solidFill>
                  <a:latin typeface="Helvetica"/>
                  <a:cs typeface="Helvetica"/>
                </a:rPr>
                <a:t>n_2_aa</a:t>
              </a:r>
              <a:endParaRPr lang="en-US" dirty="0">
                <a:solidFill>
                  <a:srgbClr val="EFA5A5"/>
                </a:solidFill>
                <a:latin typeface="Helvetica"/>
                <a:cs typeface="Helvetica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17980" y="5178175"/>
              <a:ext cx="954934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66357" y="5178175"/>
              <a:ext cx="9549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25BEA5"/>
                  </a:solidFill>
                  <a:latin typeface="Helvetica"/>
                  <a:cs typeface="Helvetica"/>
                </a:rPr>
                <a:t>1_2_bb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1_3_ba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…</a:t>
              </a:r>
            </a:p>
            <a:p>
              <a:r>
                <a:rPr lang="en-US" dirty="0" smtClean="0">
                  <a:solidFill>
                    <a:srgbClr val="EFA5A5"/>
                  </a:solidFill>
                  <a:latin typeface="Helvetica"/>
                  <a:cs typeface="Helvetica"/>
                </a:rPr>
                <a:t>n_2_ab</a:t>
              </a:r>
              <a:endParaRPr lang="en-US" dirty="0">
                <a:solidFill>
                  <a:srgbClr val="EFA5A5"/>
                </a:solidFill>
                <a:latin typeface="Helvetica"/>
                <a:cs typeface="Helvetica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66357" y="5178175"/>
              <a:ext cx="954934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97964" y="5178175"/>
              <a:ext cx="9549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25BEA5"/>
                  </a:solidFill>
                  <a:latin typeface="Helvetica"/>
                  <a:cs typeface="Helvetica"/>
                </a:rPr>
                <a:t>1_2_ab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1_3_ab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…</a:t>
              </a:r>
            </a:p>
            <a:p>
              <a:r>
                <a:rPr lang="en-US" dirty="0" smtClean="0">
                  <a:solidFill>
                    <a:srgbClr val="EFA5A5"/>
                  </a:solidFill>
                  <a:latin typeface="Helvetica"/>
                  <a:cs typeface="Helvetica"/>
                </a:rPr>
                <a:t>n_2_ab</a:t>
              </a:r>
              <a:endParaRPr lang="en-US" dirty="0">
                <a:solidFill>
                  <a:srgbClr val="EFA5A5"/>
                </a:solidFill>
                <a:latin typeface="Helvetica"/>
                <a:cs typeface="Helvetic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46341" y="5178175"/>
              <a:ext cx="9549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25BEA5"/>
                  </a:solidFill>
                  <a:latin typeface="Helvetica"/>
                  <a:cs typeface="Helvetica"/>
                </a:rPr>
                <a:t>1_2_aa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1_3_bb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…</a:t>
              </a:r>
            </a:p>
            <a:p>
              <a:r>
                <a:rPr lang="en-US" dirty="0" smtClean="0">
                  <a:solidFill>
                    <a:srgbClr val="EFA5A5"/>
                  </a:solidFill>
                  <a:latin typeface="Helvetica"/>
                  <a:cs typeface="Helvetica"/>
                </a:rPr>
                <a:t>n_2_ba</a:t>
              </a:r>
              <a:endParaRPr lang="en-US" dirty="0">
                <a:solidFill>
                  <a:srgbClr val="EFA5A5"/>
                </a:solidFill>
                <a:latin typeface="Helvetica"/>
                <a:cs typeface="Helvetica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46341" y="5178175"/>
              <a:ext cx="954934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97964" y="5178175"/>
              <a:ext cx="954934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endCxn id="8" idx="0"/>
            </p:cNvCxnSpPr>
            <p:nvPr/>
          </p:nvCxnSpPr>
          <p:spPr>
            <a:xfrm>
              <a:off x="2795447" y="4660358"/>
              <a:ext cx="0" cy="51781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156156" y="4660358"/>
              <a:ext cx="0" cy="51781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479876" y="4660358"/>
              <a:ext cx="0" cy="51781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803596" y="4660358"/>
              <a:ext cx="0" cy="51781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623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-10" y="-23350"/>
            <a:ext cx="9144010" cy="6881350"/>
            <a:chOff x="-10" y="-23350"/>
            <a:chExt cx="9144010" cy="6881350"/>
          </a:xfrm>
        </p:grpSpPr>
        <p:sp>
          <p:nvSpPr>
            <p:cNvPr id="16" name="Rectangle 15"/>
            <p:cNvSpPr/>
            <p:nvPr/>
          </p:nvSpPr>
          <p:spPr>
            <a:xfrm>
              <a:off x="-10" y="-23350"/>
              <a:ext cx="9144000" cy="1866249"/>
            </a:xfrm>
            <a:prstGeom prst="rect">
              <a:avLst/>
            </a:prstGeom>
            <a:solidFill>
              <a:srgbClr val="F0F8A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4991751"/>
              <a:ext cx="9144000" cy="186624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3125505"/>
              <a:ext cx="9144000" cy="1866249"/>
            </a:xfrm>
            <a:prstGeom prst="rect">
              <a:avLst/>
            </a:prstGeom>
            <a:solidFill>
              <a:srgbClr val="F0F8A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1263702"/>
              <a:ext cx="9144000" cy="186624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03637" y="1590628"/>
              <a:ext cx="2001353" cy="121863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Extract ROI </a:t>
              </a:r>
              <a:r>
                <a:rPr lang="en-US" dirty="0" err="1" smtClean="0">
                  <a:solidFill>
                    <a:srgbClr val="000000"/>
                  </a:solidFill>
                  <a:latin typeface="Helvetica"/>
                  <a:cs typeface="Helvetica"/>
                </a:rPr>
                <a:t>timeseries</a:t>
              </a:r>
              <a:endParaRPr lang="en-US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177654" y="1590628"/>
              <a:ext cx="2001353" cy="121863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Symbolic Aggregate Approximation</a:t>
              </a:r>
              <a:endParaRPr lang="en-US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75242" y="1590628"/>
              <a:ext cx="2001353" cy="121863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Create Documents</a:t>
              </a:r>
              <a:endParaRPr lang="en-US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151996" y="3446062"/>
              <a:ext cx="2001353" cy="121863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Dynamic Topic Model</a:t>
              </a:r>
              <a:endParaRPr lang="en-US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603637" y="5193555"/>
              <a:ext cx="2001353" cy="121863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Group-wise state temporal probability matrix </a:t>
              </a:r>
              <a:endParaRPr lang="en-US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68378" y="85157"/>
              <a:ext cx="4220812" cy="977222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Analysis Pipeline</a:t>
              </a:r>
              <a:endParaRPr lang="en-US" sz="35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-572237" y="2018092"/>
              <a:ext cx="1570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Process Data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-338590" y="3863746"/>
              <a:ext cx="1121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Modeling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292461" y="5705418"/>
              <a:ext cx="1044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Analysis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151996" y="5190366"/>
              <a:ext cx="2001353" cy="121863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Hierarchical Clustering</a:t>
              </a:r>
              <a:endParaRPr lang="en-US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762413" y="5193555"/>
              <a:ext cx="2001353" cy="121863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ROI x ROI probability  matrices for each state</a:t>
              </a:r>
              <a:endParaRPr lang="en-US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25" name="Straight Arrow Connector 24"/>
            <p:cNvCxnSpPr>
              <a:stCxn id="4" idx="3"/>
              <a:endCxn id="5" idx="1"/>
            </p:cNvCxnSpPr>
            <p:nvPr/>
          </p:nvCxnSpPr>
          <p:spPr>
            <a:xfrm>
              <a:off x="3604990" y="2199943"/>
              <a:ext cx="572664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202578" y="2199943"/>
              <a:ext cx="572664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604990" y="5815817"/>
              <a:ext cx="572664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153349" y="5815817"/>
              <a:ext cx="572664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6" idx="2"/>
              <a:endCxn id="7" idx="3"/>
            </p:cNvCxnSpPr>
            <p:nvPr/>
          </p:nvCxnSpPr>
          <p:spPr>
            <a:xfrm rot="5400000">
              <a:off x="6341575" y="2621032"/>
              <a:ext cx="1246119" cy="1622570"/>
            </a:xfrm>
            <a:prstGeom prst="bentConnector2">
              <a:avLst/>
            </a:prstGeom>
            <a:ln w="381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7" idx="1"/>
              <a:endCxn id="9" idx="0"/>
            </p:cNvCxnSpPr>
            <p:nvPr/>
          </p:nvCxnSpPr>
          <p:spPr>
            <a:xfrm rot="10800000" flipV="1">
              <a:off x="2604314" y="4055377"/>
              <a:ext cx="1547682" cy="1138178"/>
            </a:xfrm>
            <a:prstGeom prst="bentConnector2">
              <a:avLst/>
            </a:prstGeom>
            <a:ln w="381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2287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06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Datasets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97" y="1022940"/>
            <a:ext cx="8686800" cy="5608972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Helvetica"/>
                <a:cs typeface="Helvetica"/>
              </a:rPr>
              <a:t>Validation datasets</a:t>
            </a:r>
          </a:p>
          <a:p>
            <a:pPr lvl="1"/>
            <a:r>
              <a:rPr lang="en-US" dirty="0" err="1" smtClean="0">
                <a:latin typeface="Helvetica"/>
                <a:cs typeface="Helvetica"/>
              </a:rPr>
              <a:t>Optofmri</a:t>
            </a:r>
            <a:r>
              <a:rPr lang="en-US" dirty="0" smtClean="0">
                <a:latin typeface="Helvetica"/>
                <a:cs typeface="Helvetica"/>
              </a:rPr>
              <a:t> (3 rodents)</a:t>
            </a:r>
          </a:p>
          <a:p>
            <a:pPr lvl="2"/>
            <a:r>
              <a:rPr lang="en-US" dirty="0" smtClean="0">
                <a:latin typeface="Helvetica"/>
                <a:cs typeface="Helvetica"/>
              </a:rPr>
              <a:t>M1 stimulation </a:t>
            </a:r>
            <a:r>
              <a:rPr lang="en-US" dirty="0" smtClean="0">
                <a:latin typeface="Helvetica"/>
                <a:cs typeface="Helvetica"/>
                <a:sym typeface="Wingdings"/>
              </a:rPr>
              <a:t> </a:t>
            </a:r>
            <a:r>
              <a:rPr lang="en-US" dirty="0" smtClean="0">
                <a:latin typeface="Helvetica"/>
                <a:cs typeface="Helvetica"/>
              </a:rPr>
              <a:t>Thalamus</a:t>
            </a:r>
          </a:p>
          <a:p>
            <a:pPr lvl="2"/>
            <a:r>
              <a:rPr lang="en-US" dirty="0" smtClean="0">
                <a:latin typeface="Helvetica"/>
                <a:cs typeface="Helvetica"/>
              </a:rPr>
              <a:t>Insula control region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HCP n-back working memory (119 subjects)</a:t>
            </a:r>
          </a:p>
          <a:p>
            <a:pPr lvl="2"/>
            <a:r>
              <a:rPr lang="en-US" dirty="0" smtClean="0">
                <a:latin typeface="Helvetica"/>
                <a:cs typeface="Helvetica"/>
              </a:rPr>
              <a:t>Test-retest replication from two sessions</a:t>
            </a:r>
          </a:p>
          <a:p>
            <a:pPr lvl="2"/>
            <a:r>
              <a:rPr lang="en-US" dirty="0" smtClean="0">
                <a:latin typeface="Helvetica"/>
                <a:cs typeface="Helvetica"/>
              </a:rPr>
              <a:t>11 Load-dependent ROIs from 2-back v 0-back contrast</a:t>
            </a:r>
            <a:endParaRPr lang="en-US" dirty="0" smtClean="0">
              <a:latin typeface="Helvetica"/>
              <a:cs typeface="Helvetica"/>
            </a:endParaRPr>
          </a:p>
          <a:p>
            <a:r>
              <a:rPr lang="en-US" sz="3000" dirty="0" smtClean="0">
                <a:latin typeface="Helvetica"/>
                <a:cs typeface="Helvetica"/>
              </a:rPr>
              <a:t>8 week math longitudinal (pre/post; 35 subjects)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16 ROIs from </a:t>
            </a:r>
            <a:r>
              <a:rPr lang="en-US" sz="2400" dirty="0" err="1" smtClean="0">
                <a:latin typeface="Helvetica"/>
                <a:cs typeface="Helvetica"/>
              </a:rPr>
              <a:t>Supekar</a:t>
            </a:r>
            <a:r>
              <a:rPr lang="en-US" sz="2400" dirty="0" smtClean="0">
                <a:latin typeface="Helvetica"/>
                <a:cs typeface="Helvetica"/>
              </a:rPr>
              <a:t> et al. 2015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Model fit on </a:t>
            </a:r>
            <a:r>
              <a:rPr lang="en-US" sz="2400" dirty="0" err="1" smtClean="0">
                <a:latin typeface="Helvetica"/>
                <a:cs typeface="Helvetica"/>
              </a:rPr>
              <a:t>timeseries</a:t>
            </a:r>
            <a:r>
              <a:rPr lang="en-US" sz="2400" dirty="0" smtClean="0">
                <a:latin typeface="Helvetica"/>
                <a:cs typeface="Helvetica"/>
              </a:rPr>
              <a:t> from response period (4 TR) of accurate trials during arithmetic verification task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8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5093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Helvetica"/>
                <a:cs typeface="Helvetica"/>
              </a:rPr>
              <a:t>OptofMRI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2428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usteredtransition_op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94" y="4374544"/>
            <a:ext cx="4416120" cy="3036082"/>
          </a:xfrm>
          <a:prstGeom prst="rect">
            <a:avLst/>
          </a:prstGeom>
        </p:spPr>
      </p:pic>
      <p:pic>
        <p:nvPicPr>
          <p:cNvPr id="6" name="Picture 5" descr="hierarchical_opt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78" y="1064276"/>
            <a:ext cx="3956496" cy="3956496"/>
          </a:xfrm>
          <a:prstGeom prst="rect">
            <a:avLst/>
          </a:prstGeom>
        </p:spPr>
      </p:pic>
      <p:pic>
        <p:nvPicPr>
          <p:cNvPr id="12" name="Picture 11" descr="clusteredtransition_op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94" y="1475811"/>
            <a:ext cx="4416120" cy="3036082"/>
          </a:xfrm>
          <a:prstGeom prst="rect">
            <a:avLst/>
          </a:prstGeom>
        </p:spPr>
      </p:pic>
      <p:pic>
        <p:nvPicPr>
          <p:cNvPr id="4" name="Picture 3" descr="rawtransition_opt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94" y="411530"/>
            <a:ext cx="4416120" cy="303608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11562" y="6288552"/>
            <a:ext cx="3163139" cy="11220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1551" y="3183921"/>
            <a:ext cx="3163139" cy="4264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1551" y="4245206"/>
            <a:ext cx="3163139" cy="1436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74702" y="0"/>
            <a:ext cx="786764" cy="70013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olorba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708" y="1543628"/>
            <a:ext cx="630889" cy="333273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11562" y="3475669"/>
            <a:ext cx="271383" cy="473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0030" y="3694622"/>
            <a:ext cx="676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Stimulus</a:t>
            </a:r>
          </a:p>
          <a:p>
            <a:pPr algn="ctr"/>
            <a:r>
              <a:rPr lang="en-US" sz="1000" dirty="0" smtClean="0">
                <a:latin typeface="Helvetica"/>
                <a:cs typeface="Helvetica"/>
              </a:rPr>
              <a:t>Design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09787" y="253439"/>
            <a:ext cx="1990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Hierarchical Clustering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65559" y="576163"/>
            <a:ext cx="3768274" cy="495021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77194" y="340982"/>
            <a:ext cx="4322048" cy="6184849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4505983" y="795514"/>
            <a:ext cx="659576" cy="454907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4505983" y="4907588"/>
            <a:ext cx="659576" cy="454907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46428" y="913019"/>
            <a:ext cx="346886" cy="2186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92116" y="5024231"/>
            <a:ext cx="346886" cy="2186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45845" y="5000888"/>
            <a:ext cx="424770" cy="11389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64026" y="5696383"/>
            <a:ext cx="519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On</a:t>
            </a:r>
          </a:p>
          <a:p>
            <a:pPr algn="ctr"/>
            <a:r>
              <a:rPr lang="en-US" sz="1000" dirty="0" smtClean="0">
                <a:latin typeface="Helvetica"/>
                <a:cs typeface="Helvetica"/>
              </a:rPr>
              <a:t> State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7569" y="4842751"/>
            <a:ext cx="519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Off</a:t>
            </a:r>
          </a:p>
          <a:p>
            <a:pPr algn="ctr"/>
            <a:r>
              <a:rPr lang="en-US" sz="1000" dirty="0" smtClean="0">
                <a:latin typeface="Helvetica"/>
                <a:cs typeface="Helvetica"/>
              </a:rPr>
              <a:t> State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38300" y="1131649"/>
            <a:ext cx="62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Off</a:t>
            </a:r>
          </a:p>
          <a:p>
            <a:pPr algn="ctr"/>
            <a:r>
              <a:rPr lang="en-US" sz="1000" dirty="0" smtClean="0">
                <a:latin typeface="Helvetica"/>
                <a:cs typeface="Helvetica"/>
              </a:rPr>
              <a:t> Cluster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24673" y="1131649"/>
            <a:ext cx="62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On</a:t>
            </a:r>
          </a:p>
          <a:p>
            <a:pPr algn="ctr"/>
            <a:r>
              <a:rPr lang="en-US" sz="1000" dirty="0" smtClean="0">
                <a:latin typeface="Helvetica"/>
                <a:cs typeface="Helvetica"/>
              </a:rPr>
              <a:t> Cluster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74111" y="11311"/>
            <a:ext cx="2815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State Temporal Probability Matrix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1016" y="35189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A)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5582" y="86415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B)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1016" y="4358004"/>
            <a:ext cx="374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C)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15643" y="6087009"/>
            <a:ext cx="244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OptofMRI</a:t>
            </a:r>
            <a:r>
              <a:rPr lang="en-US" dirty="0" smtClean="0">
                <a:latin typeface="Helvetica"/>
                <a:cs typeface="Helvetica"/>
              </a:rPr>
              <a:t> (3 Rodents) 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6503" y="3384694"/>
            <a:ext cx="327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/>
                <a:cs typeface="Helvetica"/>
              </a:rPr>
              <a:t>o</a:t>
            </a:r>
            <a:r>
              <a:rPr lang="en-US" sz="1000" dirty="0" smtClean="0">
                <a:latin typeface="Helvetica"/>
                <a:cs typeface="Helvetica"/>
              </a:rPr>
              <a:t>n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09966" y="338326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off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1984" y="3084310"/>
            <a:ext cx="25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0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62383" y="3113599"/>
            <a:ext cx="398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480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11047" y="3162951"/>
            <a:ext cx="3556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TR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4547" y="6221122"/>
            <a:ext cx="25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0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4946" y="6250411"/>
            <a:ext cx="398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480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23610" y="6299763"/>
            <a:ext cx="3556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TR</a:t>
            </a:r>
            <a:endParaRPr lang="en-US" sz="1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36804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sponsemat_opt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09" y="256560"/>
            <a:ext cx="9144000" cy="6310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9409" y="1693260"/>
            <a:ext cx="7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Off</a:t>
            </a:r>
          </a:p>
          <a:p>
            <a:r>
              <a:rPr lang="en-US" dirty="0" smtClean="0">
                <a:latin typeface="Helvetica"/>
                <a:cs typeface="Helvetica"/>
              </a:rPr>
              <a:t>State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409" y="4475334"/>
            <a:ext cx="7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On</a:t>
            </a:r>
          </a:p>
          <a:p>
            <a:r>
              <a:rPr lang="en-US" dirty="0" smtClean="0">
                <a:latin typeface="Helvetica"/>
                <a:cs typeface="Helvetica"/>
              </a:rPr>
              <a:t>State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1653" y="6403655"/>
            <a:ext cx="11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OptofMRI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27756" y="61471"/>
            <a:ext cx="280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Static Response Matrices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34290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5093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HCP Working Memory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37187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ierarchical_wm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33" y="1291636"/>
            <a:ext cx="3685032" cy="368503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209787" y="458687"/>
            <a:ext cx="1990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Hierarchical Clustering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65559" y="781411"/>
            <a:ext cx="3768274" cy="495021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505983" y="1000762"/>
            <a:ext cx="659576" cy="454907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4505983" y="4729621"/>
            <a:ext cx="659576" cy="454907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92116" y="4844639"/>
            <a:ext cx="346886" cy="2186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45845" y="4822921"/>
            <a:ext cx="424770" cy="11389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74111" y="216559"/>
            <a:ext cx="2815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State Temporal Probability Matrix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1016" y="5571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A)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5582" y="10693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B)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1110" y="4175762"/>
            <a:ext cx="374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C)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522097" y="4109143"/>
            <a:ext cx="521303" cy="21116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00993" y="4741752"/>
            <a:ext cx="77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Helvetica"/>
                <a:cs typeface="Helvetica"/>
              </a:rPr>
              <a:t>High Load</a:t>
            </a:r>
          </a:p>
          <a:p>
            <a:pPr algn="r"/>
            <a:r>
              <a:rPr lang="en-US" sz="1000" dirty="0" smtClean="0">
                <a:latin typeface="Helvetica"/>
                <a:cs typeface="Helvetica"/>
              </a:rPr>
              <a:t>State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5027" y="5518416"/>
            <a:ext cx="74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Helvetica"/>
                <a:cs typeface="Helvetica"/>
              </a:rPr>
              <a:t>Low Load</a:t>
            </a:r>
          </a:p>
          <a:p>
            <a:pPr algn="r"/>
            <a:r>
              <a:rPr lang="en-US" sz="1000" dirty="0" smtClean="0">
                <a:latin typeface="Helvetica"/>
                <a:cs typeface="Helvetica"/>
              </a:rPr>
              <a:t>State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7194" y="546230"/>
            <a:ext cx="4322048" cy="5777823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46428" y="1118267"/>
            <a:ext cx="346886" cy="2186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523736" y="1294792"/>
            <a:ext cx="74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Low Load</a:t>
            </a:r>
          </a:p>
          <a:p>
            <a:pPr algn="ctr"/>
            <a:r>
              <a:rPr lang="en-US" sz="1000" dirty="0" smtClean="0">
                <a:latin typeface="Helvetica"/>
                <a:cs typeface="Helvetica"/>
              </a:rPr>
              <a:t> Cluster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35657" y="1295194"/>
            <a:ext cx="76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High Load</a:t>
            </a:r>
          </a:p>
          <a:p>
            <a:pPr algn="ctr"/>
            <a:r>
              <a:rPr lang="en-US" sz="1000" dirty="0" smtClean="0">
                <a:latin typeface="Helvetica"/>
                <a:cs typeface="Helvetica"/>
              </a:rPr>
              <a:t> Cluster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73443" y="1731512"/>
            <a:ext cx="4096188" cy="2734056"/>
            <a:chOff x="373443" y="1680200"/>
            <a:chExt cx="4096188" cy="2734056"/>
          </a:xfrm>
        </p:grpSpPr>
        <p:sp>
          <p:nvSpPr>
            <p:cNvPr id="18" name="Rectangle 17"/>
            <p:cNvSpPr/>
            <p:nvPr/>
          </p:nvSpPr>
          <p:spPr>
            <a:xfrm>
              <a:off x="411562" y="3297702"/>
              <a:ext cx="271383" cy="4738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92823" y="3638984"/>
              <a:ext cx="405901" cy="3582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clusteredtransition_wmL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823" y="1680200"/>
              <a:ext cx="3976808" cy="2734056"/>
            </a:xfrm>
            <a:prstGeom prst="rect">
              <a:avLst/>
            </a:prstGeom>
          </p:spPr>
        </p:pic>
        <p:sp>
          <p:nvSpPr>
            <p:cNvPr id="47" name="Rectangle 46"/>
            <p:cNvSpPr/>
            <p:nvPr/>
          </p:nvSpPr>
          <p:spPr>
            <a:xfrm>
              <a:off x="670614" y="1783467"/>
              <a:ext cx="3575813" cy="1638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0989" y="1979839"/>
              <a:ext cx="579058" cy="19661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464342" y="2438734"/>
              <a:ext cx="579058" cy="19661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flipV="1">
              <a:off x="898724" y="4176956"/>
              <a:ext cx="2735430" cy="1410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3443" y="3545859"/>
              <a:ext cx="5838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Helvetica"/>
                  <a:cs typeface="Helvetica"/>
                </a:rPr>
                <a:t>Task</a:t>
              </a:r>
            </a:p>
            <a:p>
              <a:pPr algn="r"/>
              <a:r>
                <a:rPr lang="en-US" sz="1000" dirty="0" smtClean="0">
                  <a:latin typeface="Helvetica"/>
                  <a:cs typeface="Helvetica"/>
                </a:rPr>
                <a:t>Design</a:t>
              </a:r>
              <a:endParaRPr lang="en-US" sz="1000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2434" y="557664"/>
            <a:ext cx="3976808" cy="2734056"/>
            <a:chOff x="522434" y="557664"/>
            <a:chExt cx="3976808" cy="2734056"/>
          </a:xfrm>
        </p:grpSpPr>
        <p:pic>
          <p:nvPicPr>
            <p:cNvPr id="5" name="Picture 4" descr="rawtransition_wmL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434" y="557664"/>
              <a:ext cx="3976808" cy="2734056"/>
            </a:xfrm>
            <a:prstGeom prst="rect">
              <a:avLst/>
            </a:prstGeom>
          </p:spPr>
        </p:pic>
        <p:sp>
          <p:nvSpPr>
            <p:cNvPr id="51" name="Rectangle 50"/>
            <p:cNvSpPr/>
            <p:nvPr/>
          </p:nvSpPr>
          <p:spPr>
            <a:xfrm>
              <a:off x="745208" y="3033879"/>
              <a:ext cx="3201561" cy="1704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clusteredtransition_wmLR_nostim.png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60" y="4625876"/>
            <a:ext cx="2471182" cy="142646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539809" y="637949"/>
            <a:ext cx="813920" cy="5621313"/>
            <a:chOff x="3522097" y="679385"/>
            <a:chExt cx="813920" cy="5747290"/>
          </a:xfrm>
        </p:grpSpPr>
        <p:sp>
          <p:nvSpPr>
            <p:cNvPr id="17" name="Rectangle 16"/>
            <p:cNvSpPr/>
            <p:nvPr/>
          </p:nvSpPr>
          <p:spPr>
            <a:xfrm>
              <a:off x="3522097" y="679385"/>
              <a:ext cx="786764" cy="57472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colorbar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5128" y="1783468"/>
              <a:ext cx="630889" cy="3332738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3048147" y="6403655"/>
            <a:ext cx="35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HCP Working Memory Session 1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71577" y="3238731"/>
            <a:ext cx="391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2bk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13780" y="3237195"/>
            <a:ext cx="391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0bk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04669" y="4130730"/>
            <a:ext cx="3556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Fix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07974" y="2961199"/>
            <a:ext cx="25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0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74713" y="2970417"/>
            <a:ext cx="398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405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64192" y="3053477"/>
            <a:ext cx="3556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TR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85719" y="5985434"/>
            <a:ext cx="25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0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52458" y="5994652"/>
            <a:ext cx="398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405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41937" y="6077712"/>
            <a:ext cx="3556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TR</a:t>
            </a:r>
            <a:endParaRPr lang="en-US" sz="1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5112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Introduction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Context-dependent, transient interactions between distributed brain regions are necessary for cognitive function</a:t>
            </a:r>
          </a:p>
          <a:p>
            <a:pPr marL="0" indent="0">
              <a:buNone/>
            </a:pPr>
            <a:endParaRPr lang="en-US" sz="2400" dirty="0" smtClean="0">
              <a:latin typeface="Helvetica"/>
              <a:cs typeface="Helvetica"/>
            </a:endParaRPr>
          </a:p>
          <a:p>
            <a:r>
              <a:rPr lang="en-US" sz="2400" dirty="0" smtClean="0">
                <a:latin typeface="Helvetica"/>
                <a:cs typeface="Helvetica"/>
              </a:rPr>
              <a:t>Traditional functional connectivity approaches assume temporal </a:t>
            </a:r>
            <a:r>
              <a:rPr lang="en-US" sz="2400" dirty="0" err="1" smtClean="0">
                <a:latin typeface="Helvetica"/>
                <a:cs typeface="Helvetica"/>
              </a:rPr>
              <a:t>stationarity</a:t>
            </a:r>
            <a:r>
              <a:rPr lang="en-US" sz="2400" dirty="0">
                <a:latin typeface="Helvetica"/>
                <a:cs typeface="Helvetica"/>
              </a:rPr>
              <a:t> </a:t>
            </a:r>
            <a:r>
              <a:rPr lang="en-US" sz="2400" dirty="0" smtClean="0">
                <a:latin typeface="Helvetica"/>
                <a:cs typeface="Helvetica"/>
              </a:rPr>
              <a:t>during the period of measurement</a:t>
            </a:r>
          </a:p>
          <a:p>
            <a:endParaRPr lang="en-US" sz="2400" dirty="0">
              <a:latin typeface="Helvetica"/>
              <a:cs typeface="Helvetica"/>
            </a:endParaRPr>
          </a:p>
          <a:p>
            <a:r>
              <a:rPr lang="en-US" sz="2400" dirty="0" smtClean="0">
                <a:latin typeface="Helvetica"/>
                <a:cs typeface="Helvetica"/>
              </a:rPr>
              <a:t>“Dynamic connectivity” approaches instead evaluate different aspects of brain connectivity over time (changes in correlation, spatial patterns, </a:t>
            </a:r>
            <a:r>
              <a:rPr lang="en-US" sz="2400" dirty="0" err="1" smtClean="0">
                <a:latin typeface="Helvetica"/>
                <a:cs typeface="Helvetica"/>
              </a:rPr>
              <a:t>etc</a:t>
            </a:r>
            <a:r>
              <a:rPr lang="en-US" sz="2400" dirty="0" smtClean="0">
                <a:latin typeface="Helvetica"/>
                <a:cs typeface="Helvetica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4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11562" y="3297702"/>
            <a:ext cx="271383" cy="473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209787" y="458687"/>
            <a:ext cx="1990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Hierarchical Clustering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65559" y="781411"/>
            <a:ext cx="3768274" cy="495021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505983" y="1000762"/>
            <a:ext cx="659576" cy="454907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4505983" y="4729621"/>
            <a:ext cx="659576" cy="454907"/>
          </a:xfrm>
          <a:prstGeom prst="rightArrow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92116" y="4844639"/>
            <a:ext cx="346886" cy="2186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45845" y="4822921"/>
            <a:ext cx="424770" cy="11389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74111" y="216559"/>
            <a:ext cx="2815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State Temporal Probability Matrix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1016" y="5571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A)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1016" y="4180037"/>
            <a:ext cx="374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C)</a:t>
            </a:r>
            <a:endParaRPr lang="en-US" sz="1400" dirty="0">
              <a:latin typeface="Helvetica"/>
              <a:cs typeface="Helvetica"/>
            </a:endParaRPr>
          </a:p>
        </p:txBody>
      </p:sp>
      <p:pic>
        <p:nvPicPr>
          <p:cNvPr id="2" name="Picture 1" descr="rawtransition_wmR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77" y="557869"/>
            <a:ext cx="3975815" cy="2733373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796430" y="4109143"/>
            <a:ext cx="3246970" cy="5283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522097" y="4109143"/>
            <a:ext cx="521303" cy="21116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61777" y="3144398"/>
            <a:ext cx="3975815" cy="2733373"/>
            <a:chOff x="-2559028" y="573545"/>
            <a:chExt cx="3975815" cy="2733373"/>
          </a:xfrm>
        </p:grpSpPr>
        <p:pic>
          <p:nvPicPr>
            <p:cNvPr id="40" name="Picture 39" descr="clusteredtransition_wmRL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-2559028" y="573545"/>
              <a:ext cx="3975815" cy="2733373"/>
            </a:xfrm>
            <a:prstGeom prst="rect">
              <a:avLst/>
            </a:prstGeom>
          </p:spPr>
        </p:pic>
        <p:sp>
          <p:nvSpPr>
            <p:cNvPr id="43" name="Rectangle 42"/>
            <p:cNvSpPr/>
            <p:nvPr/>
          </p:nvSpPr>
          <p:spPr>
            <a:xfrm>
              <a:off x="-2199579" y="1547362"/>
              <a:ext cx="3173689" cy="16458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clusteredtransition_wmRL_nosti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59121" y="4599971"/>
            <a:ext cx="2476229" cy="142710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00993" y="4741752"/>
            <a:ext cx="77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Helvetica"/>
                <a:cs typeface="Helvetica"/>
              </a:rPr>
              <a:t>High Load</a:t>
            </a:r>
          </a:p>
          <a:p>
            <a:pPr algn="r"/>
            <a:r>
              <a:rPr lang="en-US" sz="1000" dirty="0" smtClean="0">
                <a:latin typeface="Helvetica"/>
                <a:cs typeface="Helvetica"/>
              </a:rPr>
              <a:t>State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5027" y="5518416"/>
            <a:ext cx="74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Helvetica"/>
                <a:cs typeface="Helvetica"/>
              </a:rPr>
              <a:t>Low Load</a:t>
            </a:r>
          </a:p>
          <a:p>
            <a:pPr algn="r"/>
            <a:r>
              <a:rPr lang="en-US" sz="1000" dirty="0" smtClean="0">
                <a:latin typeface="Helvetica"/>
                <a:cs typeface="Helvetica"/>
              </a:rPr>
              <a:t>State</a:t>
            </a:r>
          </a:p>
        </p:txBody>
      </p:sp>
      <p:sp>
        <p:nvSpPr>
          <p:cNvPr id="45" name="Rectangle 44"/>
          <p:cNvSpPr/>
          <p:nvPr/>
        </p:nvSpPr>
        <p:spPr>
          <a:xfrm flipH="1">
            <a:off x="905301" y="3010739"/>
            <a:ext cx="3150059" cy="4024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22097" y="679385"/>
            <a:ext cx="786764" cy="57472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92823" y="3638984"/>
            <a:ext cx="405901" cy="3582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68598" y="3545859"/>
            <a:ext cx="583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latin typeface="Helvetica"/>
                <a:cs typeface="Helvetica"/>
              </a:rPr>
              <a:t>Task</a:t>
            </a:r>
          </a:p>
          <a:p>
            <a:pPr algn="r"/>
            <a:r>
              <a:rPr lang="en-US" sz="1000" dirty="0" smtClean="0">
                <a:latin typeface="Helvetica"/>
                <a:cs typeface="Helvetica"/>
              </a:rPr>
              <a:t>Design</a:t>
            </a:r>
            <a:endParaRPr lang="en-US" sz="1000" dirty="0">
              <a:latin typeface="Helvetica"/>
              <a:cs typeface="Helvetica"/>
            </a:endParaRPr>
          </a:p>
        </p:txBody>
      </p:sp>
      <p:pic>
        <p:nvPicPr>
          <p:cNvPr id="16" name="Picture 15" descr="colorba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128" y="1783468"/>
            <a:ext cx="630889" cy="333273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77194" y="546230"/>
            <a:ext cx="4322048" cy="5777823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46428" y="1118267"/>
            <a:ext cx="346886" cy="2186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hierarchical_wmR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541" y="1295194"/>
            <a:ext cx="3681939" cy="368193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523736" y="1294792"/>
            <a:ext cx="74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Low Load</a:t>
            </a:r>
          </a:p>
          <a:p>
            <a:pPr algn="ctr"/>
            <a:r>
              <a:rPr lang="en-US" sz="1000" dirty="0" smtClean="0">
                <a:latin typeface="Helvetica"/>
                <a:cs typeface="Helvetica"/>
              </a:rPr>
              <a:t> Cluster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35657" y="1295194"/>
            <a:ext cx="76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Helvetica"/>
                <a:cs typeface="Helvetica"/>
              </a:rPr>
              <a:t>High Load</a:t>
            </a:r>
          </a:p>
          <a:p>
            <a:pPr algn="ctr"/>
            <a:r>
              <a:rPr lang="en-US" sz="1000" dirty="0" smtClean="0">
                <a:latin typeface="Helvetica"/>
                <a:cs typeface="Helvetica"/>
              </a:rPr>
              <a:t> Cluster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48147" y="6403655"/>
            <a:ext cx="35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HCP Working Memory Session 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5582" y="10693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B)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5919" y="3213075"/>
            <a:ext cx="391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2bk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75293" y="3211539"/>
            <a:ext cx="391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0bk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91840" y="4066590"/>
            <a:ext cx="3556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Fix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6324" y="2936541"/>
            <a:ext cx="25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0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13063" y="2945759"/>
            <a:ext cx="398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405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02542" y="3028819"/>
            <a:ext cx="3556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TR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58654" y="5943744"/>
            <a:ext cx="25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0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25393" y="5952962"/>
            <a:ext cx="398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405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14872" y="6036022"/>
            <a:ext cx="3556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TR</a:t>
            </a:r>
            <a:endParaRPr lang="en-US" sz="1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7732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147" y="6403655"/>
            <a:ext cx="35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HCP Working Memory Session 1</a:t>
            </a:r>
            <a:endParaRPr lang="en-US" dirty="0">
              <a:latin typeface="Helvetica"/>
              <a:cs typeface="Helvetic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6580" y="795316"/>
            <a:ext cx="9144000" cy="5136507"/>
            <a:chOff x="0" y="795316"/>
            <a:chExt cx="9144000" cy="5136507"/>
          </a:xfrm>
        </p:grpSpPr>
        <p:pic>
          <p:nvPicPr>
            <p:cNvPr id="4" name="Picture 3" descr="responsemat_wmL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95316"/>
              <a:ext cx="9144000" cy="513650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4145" y="1954756"/>
              <a:ext cx="123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High Load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State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145" y="4146756"/>
              <a:ext cx="1185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Low Load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State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20194" y="215407"/>
            <a:ext cx="280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Static Response Matrices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2011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147" y="6403655"/>
            <a:ext cx="35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HCP Working Memory Session 2</a:t>
            </a:r>
            <a:endParaRPr lang="en-US" dirty="0">
              <a:latin typeface="Helvetica"/>
              <a:cs typeface="Helvetica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6580" y="787369"/>
            <a:ext cx="9144000" cy="5144454"/>
            <a:chOff x="0" y="787369"/>
            <a:chExt cx="9144000" cy="5144454"/>
          </a:xfrm>
        </p:grpSpPr>
        <p:pic>
          <p:nvPicPr>
            <p:cNvPr id="4" name="Picture 3" descr="responsemat_wmL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95316"/>
              <a:ext cx="9144000" cy="5136507"/>
            </a:xfrm>
            <a:prstGeom prst="rect">
              <a:avLst/>
            </a:prstGeom>
          </p:spPr>
        </p:pic>
        <p:pic>
          <p:nvPicPr>
            <p:cNvPr id="2" name="Picture 1" descr="responsemat_wmRL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87369"/>
              <a:ext cx="9144000" cy="514445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4145" y="1954756"/>
              <a:ext cx="1185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Low Load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State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145" y="4146756"/>
              <a:ext cx="12370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High Load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State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420194" y="215407"/>
            <a:ext cx="280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Static Response Matrices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7263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5093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8 Week Math Longitudinal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23368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ierarchical_p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0" y="1269942"/>
            <a:ext cx="4194652" cy="4194652"/>
          </a:xfrm>
          <a:prstGeom prst="rect">
            <a:avLst/>
          </a:prstGeom>
        </p:spPr>
      </p:pic>
      <p:pic>
        <p:nvPicPr>
          <p:cNvPr id="5" name="Picture 4" descr="hierarchical_po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02" y="1269942"/>
            <a:ext cx="4194652" cy="41946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7403" y="913438"/>
            <a:ext cx="144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Pre Tutoring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5532" y="913438"/>
            <a:ext cx="154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Post Tutoring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4231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tate_factorplot_row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9" y="141108"/>
            <a:ext cx="3297101" cy="6594202"/>
          </a:xfrm>
          <a:prstGeom prst="rect">
            <a:avLst/>
          </a:prstGeom>
        </p:spPr>
      </p:pic>
      <p:pic>
        <p:nvPicPr>
          <p:cNvPr id="7" name="Picture 6" descr="responsemat_post-pre_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61" y="787035"/>
            <a:ext cx="2402492" cy="2408684"/>
          </a:xfrm>
          <a:prstGeom prst="rect">
            <a:avLst/>
          </a:prstGeom>
        </p:spPr>
      </p:pic>
      <p:pic>
        <p:nvPicPr>
          <p:cNvPr id="8" name="Picture 7" descr="responsemat_post-pre_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617" y="787035"/>
            <a:ext cx="2383916" cy="2408684"/>
          </a:xfrm>
          <a:prstGeom prst="rect">
            <a:avLst/>
          </a:prstGeom>
        </p:spPr>
      </p:pic>
      <p:pic>
        <p:nvPicPr>
          <p:cNvPr id="9" name="Picture 8" descr="responsemat_post-pre_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61" y="3923637"/>
            <a:ext cx="2402492" cy="2402492"/>
          </a:xfrm>
          <a:prstGeom prst="rect">
            <a:avLst/>
          </a:prstGeom>
        </p:spPr>
      </p:pic>
      <p:pic>
        <p:nvPicPr>
          <p:cNvPr id="10" name="Picture 9" descr="responsemat_post-pre_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041" y="3923637"/>
            <a:ext cx="2402492" cy="2408684"/>
          </a:xfrm>
          <a:prstGeom prst="rect">
            <a:avLst/>
          </a:prstGeom>
        </p:spPr>
      </p:pic>
      <p:pic>
        <p:nvPicPr>
          <p:cNvPr id="11" name="Picture 10" descr="responsemat_colorba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533" y="1217049"/>
            <a:ext cx="560228" cy="1271528"/>
          </a:xfrm>
          <a:prstGeom prst="rect">
            <a:avLst/>
          </a:prstGeom>
        </p:spPr>
      </p:pic>
      <p:pic>
        <p:nvPicPr>
          <p:cNvPr id="12" name="Picture 11" descr="responsemat_colorba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533" y="4486468"/>
            <a:ext cx="560228" cy="127152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783257" y="192420"/>
            <a:ext cx="1590818" cy="38936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State 1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83257" y="3351025"/>
            <a:ext cx="1590818" cy="38936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State 2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4192" y="410496"/>
            <a:ext cx="982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Post - Pre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04192" y="3535239"/>
            <a:ext cx="982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Post - Pre</a:t>
            </a:r>
            <a:endParaRPr lang="en-US" sz="1400" dirty="0">
              <a:latin typeface="Helvetica"/>
              <a:cs typeface="Helvetica"/>
            </a:endParaRPr>
          </a:p>
        </p:txBody>
      </p:sp>
      <p:pic>
        <p:nvPicPr>
          <p:cNvPr id="18" name="Picture 17" descr="fluxstimdesig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6234699"/>
            <a:ext cx="3309930" cy="64940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647902" y="6176537"/>
            <a:ext cx="588537" cy="1495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7148" y="5931311"/>
            <a:ext cx="25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/>
                <a:cs typeface="Helvetica"/>
              </a:rPr>
              <a:t>2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3304" y="5930316"/>
            <a:ext cx="25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/>
                <a:cs typeface="Helvetica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84328" y="593031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/>
                <a:cs typeface="Helvetica"/>
              </a:rPr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63313" y="5930316"/>
            <a:ext cx="25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/>
                <a:cs typeface="Helvetica"/>
              </a:rPr>
              <a:t>8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83377" y="6082716"/>
            <a:ext cx="55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"/>
                <a:cs typeface="Helvetica"/>
              </a:rPr>
              <a:t>Time (s)</a:t>
            </a:r>
            <a:endParaRPr lang="en-US" sz="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7587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333579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Thanks!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62094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Unsupervised Generative Models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8678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latin typeface="Helvetica"/>
                <a:cs typeface="Helvetica"/>
              </a:rPr>
              <a:t>Given that a set of hidden variables can be inferred from a set of observations, what is the likelihood that one variable generated those observations?</a:t>
            </a:r>
          </a:p>
          <a:p>
            <a:pPr marL="0" indent="0">
              <a:buNone/>
            </a:pPr>
            <a:endParaRPr lang="en-US" sz="2800" dirty="0" smtClean="0">
              <a:latin typeface="Helvetica"/>
              <a:cs typeface="Helvetica"/>
            </a:endParaRPr>
          </a:p>
          <a:p>
            <a:r>
              <a:rPr lang="en-US" sz="2800" dirty="0" smtClean="0">
                <a:latin typeface="Helvetica"/>
                <a:cs typeface="Helvetica"/>
              </a:rPr>
              <a:t>What hidden states account for fluctuations in task-dependent interactions between brain regions?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How do they change over time?</a:t>
            </a:r>
          </a:p>
          <a:p>
            <a:endParaRPr lang="en-US" sz="2800" dirty="0" smtClean="0">
              <a:latin typeface="Helvetica"/>
              <a:cs typeface="Helvetica"/>
            </a:endParaRPr>
          </a:p>
          <a:p>
            <a:r>
              <a:rPr lang="en-US" sz="2800" dirty="0" smtClean="0">
                <a:latin typeface="Helvetica"/>
                <a:cs typeface="Helvetica"/>
              </a:rPr>
              <a:t>Latent </a:t>
            </a:r>
            <a:r>
              <a:rPr lang="en-US" sz="2800" dirty="0" err="1" smtClean="0">
                <a:latin typeface="Helvetica"/>
                <a:cs typeface="Helvetica"/>
              </a:rPr>
              <a:t>Dirichlet</a:t>
            </a:r>
            <a:r>
              <a:rPr lang="en-US" sz="2800" dirty="0" smtClean="0">
                <a:latin typeface="Helvetica"/>
                <a:cs typeface="Helvetica"/>
              </a:rPr>
              <a:t> Allocation (</a:t>
            </a:r>
            <a:r>
              <a:rPr lang="en-US" sz="2800" dirty="0" err="1" smtClean="0">
                <a:latin typeface="Helvetica"/>
                <a:cs typeface="Helvetica"/>
              </a:rPr>
              <a:t>Blei</a:t>
            </a:r>
            <a:r>
              <a:rPr lang="en-US" sz="2800" dirty="0">
                <a:latin typeface="Helvetica"/>
                <a:cs typeface="Helvetica"/>
              </a:rPr>
              <a:t> </a:t>
            </a:r>
            <a:r>
              <a:rPr lang="en-US" sz="2800" dirty="0" smtClean="0">
                <a:latin typeface="Helvetica"/>
                <a:cs typeface="Helvetica"/>
              </a:rPr>
              <a:t>et al.,</a:t>
            </a:r>
            <a:r>
              <a:rPr lang="en-US" sz="2800" dirty="0" smtClean="0">
                <a:latin typeface="Helvetica"/>
                <a:cs typeface="Helvetica"/>
              </a:rPr>
              <a:t> 2003</a:t>
            </a:r>
            <a:r>
              <a:rPr lang="en-US" sz="2800" dirty="0" smtClean="0">
                <a:latin typeface="Helvetica"/>
                <a:cs typeface="Helvetica"/>
              </a:rPr>
              <a:t>), or topic modeling, is a popular generative model used in natural language processing</a:t>
            </a:r>
          </a:p>
          <a:p>
            <a:endParaRPr lang="en-US" sz="2800" dirty="0">
              <a:latin typeface="Helvetica"/>
              <a:cs typeface="Helvetica"/>
            </a:endParaRPr>
          </a:p>
          <a:p>
            <a:pPr marL="457200" lvl="1" indent="0">
              <a:buNone/>
            </a:pPr>
            <a:endParaRPr lang="en-US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0475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87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Topic Modeling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4" name="Picture 3" descr="tm_ble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0651"/>
            <a:ext cx="9144000" cy="4950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77591" y="6528334"/>
            <a:ext cx="917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Helvetica"/>
                <a:cs typeface="Helvetica"/>
              </a:rPr>
              <a:t>Blei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(2011)</a:t>
            </a:r>
            <a:endParaRPr lang="en-US" sz="1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290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87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Latent </a:t>
            </a:r>
            <a:r>
              <a:rPr lang="en-US" dirty="0" err="1" smtClean="0">
                <a:latin typeface="Helvetica"/>
                <a:cs typeface="Helvetica"/>
              </a:rPr>
              <a:t>Dirichlet</a:t>
            </a:r>
            <a:r>
              <a:rPr lang="en-US" dirty="0" smtClean="0">
                <a:latin typeface="Helvetica"/>
                <a:cs typeface="Helvetica"/>
              </a:rPr>
              <a:t> Allocation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7585" y="2767836"/>
            <a:ext cx="6159215" cy="327951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79762" y="3400024"/>
            <a:ext cx="3845679" cy="20476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35957" y="3809657"/>
            <a:ext cx="1183649" cy="1171254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15872" y="3809657"/>
            <a:ext cx="1183649" cy="117125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Word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746070" y="3809657"/>
            <a:ext cx="1183649" cy="1171254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7200" y="3809657"/>
            <a:ext cx="1183649" cy="1171254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35957" y="1163181"/>
            <a:ext cx="1183649" cy="1171254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70224" y="4216245"/>
            <a:ext cx="72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Topic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14650" y="4102896"/>
            <a:ext cx="12643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Mixed Topic</a:t>
            </a:r>
          </a:p>
          <a:p>
            <a:pPr algn="ctr"/>
            <a:r>
              <a:rPr lang="en-US" sz="1600" dirty="0" smtClean="0">
                <a:latin typeface="Helvetica"/>
                <a:cs typeface="Helvetica"/>
              </a:rPr>
              <a:t>Document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5975" y="4001078"/>
            <a:ext cx="1296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Topic Mixture</a:t>
            </a:r>
          </a:p>
          <a:p>
            <a:pPr algn="ctr"/>
            <a:r>
              <a:rPr lang="en-US" sz="1200" dirty="0" smtClean="0">
                <a:latin typeface="Helvetica"/>
                <a:cs typeface="Helvetica"/>
              </a:rPr>
              <a:t>Distributions per</a:t>
            </a:r>
          </a:p>
          <a:p>
            <a:pPr algn="ctr"/>
            <a:r>
              <a:rPr lang="en-US" sz="1200" dirty="0" smtClean="0">
                <a:latin typeface="Helvetica"/>
                <a:cs typeface="Helvetica"/>
              </a:rPr>
              <a:t>Document</a:t>
            </a:r>
          </a:p>
          <a:p>
            <a:pPr algn="ctr"/>
            <a:r>
              <a:rPr lang="en-US" sz="1200" dirty="0" smtClean="0">
                <a:latin typeface="Helvetica"/>
                <a:cs typeface="Helvetica"/>
              </a:rPr>
              <a:t>(parameter)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86637" y="1330140"/>
            <a:ext cx="1296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Word</a:t>
            </a:r>
          </a:p>
          <a:p>
            <a:pPr algn="ctr"/>
            <a:r>
              <a:rPr lang="en-US" sz="1200" dirty="0" smtClean="0">
                <a:latin typeface="Helvetica"/>
                <a:cs typeface="Helvetica"/>
              </a:rPr>
              <a:t>Distributions per</a:t>
            </a:r>
          </a:p>
          <a:p>
            <a:pPr algn="ctr"/>
            <a:r>
              <a:rPr lang="en-US" sz="1200" dirty="0" smtClean="0">
                <a:latin typeface="Helvetica"/>
                <a:cs typeface="Helvetica"/>
              </a:rPr>
              <a:t>Topic</a:t>
            </a:r>
          </a:p>
          <a:p>
            <a:pPr algn="ctr"/>
            <a:r>
              <a:rPr lang="en-US" sz="1200" dirty="0" smtClean="0">
                <a:latin typeface="Helvetica"/>
                <a:cs typeface="Helvetica"/>
              </a:rPr>
              <a:t>(parameter)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991" y="5121477"/>
            <a:ext cx="1870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Helvetica"/>
                <a:cs typeface="Helvetica"/>
              </a:rPr>
              <a:t>Words in Document</a:t>
            </a:r>
            <a:endParaRPr lang="en-US" sz="1500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43825" y="5724182"/>
            <a:ext cx="20342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Helvetica"/>
                <a:cs typeface="Helvetica"/>
              </a:rPr>
              <a:t>Documents in Corpus</a:t>
            </a:r>
            <a:endParaRPr lang="en-US" sz="1500" dirty="0">
              <a:latin typeface="Helvetica"/>
              <a:cs typeface="Helvetica"/>
            </a:endParaRPr>
          </a:p>
        </p:txBody>
      </p:sp>
      <p:cxnSp>
        <p:nvCxnSpPr>
          <p:cNvPr id="25" name="Straight Arrow Connector 24"/>
          <p:cNvCxnSpPr>
            <a:stCxn id="11" idx="6"/>
            <a:endCxn id="10" idx="2"/>
          </p:cNvCxnSpPr>
          <p:nvPr/>
        </p:nvCxnSpPr>
        <p:spPr>
          <a:xfrm>
            <a:off x="1640849" y="4395284"/>
            <a:ext cx="1105221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6"/>
            <a:endCxn id="8" idx="2"/>
          </p:cNvCxnSpPr>
          <p:nvPr/>
        </p:nvCxnSpPr>
        <p:spPr>
          <a:xfrm>
            <a:off x="3929719" y="4395284"/>
            <a:ext cx="706238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6"/>
            <a:endCxn id="9" idx="2"/>
          </p:cNvCxnSpPr>
          <p:nvPr/>
        </p:nvCxnSpPr>
        <p:spPr>
          <a:xfrm>
            <a:off x="5819606" y="4395284"/>
            <a:ext cx="596266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5"/>
            <a:endCxn id="9" idx="1"/>
          </p:cNvCxnSpPr>
          <p:nvPr/>
        </p:nvCxnSpPr>
        <p:spPr>
          <a:xfrm>
            <a:off x="5646265" y="2162909"/>
            <a:ext cx="942948" cy="181827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51481" y="6528334"/>
            <a:ext cx="1767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Helvetica"/>
                <a:cs typeface="Helvetica"/>
              </a:rPr>
              <a:t>Blei</a:t>
            </a:r>
            <a:r>
              <a:rPr lang="en-US" sz="1200" dirty="0" smtClean="0">
                <a:latin typeface="Helvetica"/>
                <a:cs typeface="Helvetica"/>
              </a:rPr>
              <a:t>, Ng, Jordan (2003)</a:t>
            </a:r>
            <a:endParaRPr lang="en-US" sz="1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43948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7-12 at 5.28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577"/>
            <a:ext cx="9144000" cy="53362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69349" y="5189787"/>
            <a:ext cx="917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Helvetica"/>
                <a:cs typeface="Helvetica"/>
              </a:rPr>
              <a:t>Blei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(2011)</a:t>
            </a:r>
            <a:endParaRPr lang="en-US" sz="1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5596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Great, but what about time?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Helvetica"/>
                <a:cs typeface="Helvetica"/>
              </a:rPr>
              <a:t>In LDA, both the order the words appear in a document and the order the documents appear in the corpus are unknown to the model</a:t>
            </a:r>
          </a:p>
          <a:p>
            <a:endParaRPr lang="en-US" sz="2800" dirty="0">
              <a:latin typeface="Helvetica"/>
              <a:cs typeface="Helvetica"/>
            </a:endParaRPr>
          </a:p>
          <a:p>
            <a:r>
              <a:rPr lang="en-US" sz="2800" dirty="0" smtClean="0">
                <a:latin typeface="Helvetica"/>
                <a:cs typeface="Helvetica"/>
              </a:rPr>
              <a:t>We can group the documents by time and assume that the documents at each time point come from a set of topics that evolved from the previous time point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This is a dynamic topic model (</a:t>
            </a:r>
            <a:r>
              <a:rPr lang="en-US" sz="2400" dirty="0" err="1" smtClean="0">
                <a:latin typeface="Helvetica"/>
                <a:cs typeface="Helvetica"/>
              </a:rPr>
              <a:t>Blei</a:t>
            </a:r>
            <a:r>
              <a:rPr lang="en-US" sz="2400" dirty="0" smtClean="0">
                <a:latin typeface="Helvetica"/>
                <a:cs typeface="Helvetica"/>
              </a:rPr>
              <a:t> &amp; Lafferty, 2006)</a:t>
            </a:r>
            <a:endParaRPr lang="en-US" sz="2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8174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24101" y="6528334"/>
            <a:ext cx="1627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Helvetica"/>
                <a:cs typeface="Helvetica"/>
              </a:rPr>
              <a:t>Blei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&amp; Lafferty (2006)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2125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Dynamic Topic Model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8" name="Picture 7" descr="Screen Shot 2017-07-12 at 5.34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3475"/>
            <a:ext cx="9144000" cy="42019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5458" y="4106001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Topic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7734" y="5766554"/>
            <a:ext cx="485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Importantly, we also get out the proportion of</a:t>
            </a:r>
          </a:p>
          <a:p>
            <a:r>
              <a:rPr lang="en-US" dirty="0" smtClean="0">
                <a:latin typeface="Helvetica"/>
                <a:cs typeface="Helvetica"/>
              </a:rPr>
              <a:t>the corpus that this topic represents over time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0913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24101" y="6528334"/>
            <a:ext cx="1627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Helvetica"/>
                <a:cs typeface="Helvetica"/>
              </a:rPr>
              <a:t>Blei</a:t>
            </a:r>
            <a:r>
              <a:rPr lang="en-US" sz="1200" dirty="0">
                <a:latin typeface="Helvetica"/>
                <a:cs typeface="Helvetica"/>
              </a:rPr>
              <a:t> </a:t>
            </a:r>
            <a:r>
              <a:rPr lang="en-US" sz="1200" dirty="0" smtClean="0">
                <a:latin typeface="Helvetica"/>
                <a:cs typeface="Helvetica"/>
              </a:rPr>
              <a:t>&amp; Lafferty (2006)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2125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Dynamic Topic Model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2" name="Picture 1" descr="Screen Shot 2017-07-12 at 5.37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21" y="1121742"/>
            <a:ext cx="6631096" cy="476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07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4101</TotalTime>
  <Words>949</Words>
  <Application>Microsoft Macintosh PowerPoint</Application>
  <PresentationFormat>On-screen Show (4:3)</PresentationFormat>
  <Paragraphs>239</Paragraphs>
  <Slides>26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Uncovering time-varying latent brain states with dynamic topic modeling</vt:lpstr>
      <vt:lpstr>Introduction</vt:lpstr>
      <vt:lpstr>Unsupervised Generative Models</vt:lpstr>
      <vt:lpstr>Topic Modeling</vt:lpstr>
      <vt:lpstr>Latent Dirichlet Allocation</vt:lpstr>
      <vt:lpstr>PowerPoint Presentation</vt:lpstr>
      <vt:lpstr>Great, but what about time?</vt:lpstr>
      <vt:lpstr>Dynamic Topic Model</vt:lpstr>
      <vt:lpstr>Dynamic Topic Model</vt:lpstr>
      <vt:lpstr>From NLP to fMRI</vt:lpstr>
      <vt:lpstr>Symbolic Aggregate Approximation (SAX)</vt:lpstr>
      <vt:lpstr>“Document” creation from functional connectivity     For each subject:</vt:lpstr>
      <vt:lpstr>PowerPoint Presentation</vt:lpstr>
      <vt:lpstr>Datasets</vt:lpstr>
      <vt:lpstr>OptofMRI</vt:lpstr>
      <vt:lpstr>PowerPoint Presentation</vt:lpstr>
      <vt:lpstr>PowerPoint Presentation</vt:lpstr>
      <vt:lpstr>HCP Working Memory</vt:lpstr>
      <vt:lpstr>PowerPoint Presentation</vt:lpstr>
      <vt:lpstr>PowerPoint Presentation</vt:lpstr>
      <vt:lpstr>PowerPoint Presentation</vt:lpstr>
      <vt:lpstr>PowerPoint Presentation</vt:lpstr>
      <vt:lpstr>8 Week Math Longitudinal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</dc:creator>
  <cp:lastModifiedBy>Jonathan</cp:lastModifiedBy>
  <cp:revision>104</cp:revision>
  <dcterms:created xsi:type="dcterms:W3CDTF">2017-07-12T23:17:15Z</dcterms:created>
  <dcterms:modified xsi:type="dcterms:W3CDTF">2017-07-15T19:32:06Z</dcterms:modified>
</cp:coreProperties>
</file>