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259" r:id="rId5"/>
    <p:sldId id="261" r:id="rId6"/>
    <p:sldId id="260" r:id="rId7"/>
    <p:sldId id="284" r:id="rId8"/>
    <p:sldId id="262" r:id="rId9"/>
    <p:sldId id="263" r:id="rId10"/>
    <p:sldId id="266" r:id="rId11"/>
    <p:sldId id="264" r:id="rId12"/>
    <p:sldId id="265" r:id="rId13"/>
    <p:sldId id="280" r:id="rId14"/>
    <p:sldId id="269" r:id="rId15"/>
    <p:sldId id="285" r:id="rId16"/>
    <p:sldId id="257" r:id="rId17"/>
    <p:sldId id="277" r:id="rId18"/>
    <p:sldId id="286" r:id="rId19"/>
    <p:sldId id="274" r:id="rId20"/>
    <p:sldId id="272" r:id="rId21"/>
    <p:sldId id="275" r:id="rId22"/>
    <p:sldId id="276" r:id="rId23"/>
    <p:sldId id="287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A1"/>
    <a:srgbClr val="EFF880"/>
    <a:srgbClr val="EFA5A5"/>
    <a:srgbClr val="25B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6" autoAdjust="0"/>
    <p:restoredTop sz="83212" autoAdjust="0"/>
  </p:normalViewPr>
  <p:slideViewPr>
    <p:cSldViewPr snapToGrid="0" snapToObjects="1">
      <p:cViewPr>
        <p:scale>
          <a:sx n="103" d="100"/>
          <a:sy n="103" d="100"/>
        </p:scale>
        <p:origin x="-180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A54E8-7245-7242-8442-38E14D7CE3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CCA8-EAB8-6D46-8642-6F79E117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r>
              <a:rPr lang="en-US" baseline="0" dirty="0" smtClean="0"/>
              <a:t> RT:</a:t>
            </a:r>
          </a:p>
          <a:p>
            <a:r>
              <a:rPr lang="en-US" baseline="0" dirty="0" smtClean="0"/>
              <a:t>	Pre: 3.9 s</a:t>
            </a:r>
          </a:p>
          <a:p>
            <a:r>
              <a:rPr lang="en-US" baseline="0" dirty="0" smtClean="0"/>
              <a:t>	Post: 3.3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7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Analyzed</a:t>
            </a:r>
            <a:r>
              <a:rPr lang="en-US" baseline="0" dirty="0" smtClean="0"/>
              <a:t> the corpus of science from 1881 – 2000. This is the “neuroscience” topic. Importantly, you also get out the proportion of the corpus that this topic was responsible for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fit an LDA at each time point and the priors have a </a:t>
            </a:r>
            <a:r>
              <a:rPr lang="en-US" baseline="0" dirty="0" err="1" smtClean="0"/>
              <a:t>markovian</a:t>
            </a:r>
            <a:r>
              <a:rPr lang="en-US" baseline="0" dirty="0" smtClean="0"/>
              <a:t>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Sinister applications like determining</a:t>
            </a:r>
            <a:r>
              <a:rPr lang="en-US" baseline="0" dirty="0" smtClean="0"/>
              <a:t> people’s interests by finding topics from their tweets,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handles problem number 1 and reduces our dimensionality – this is going to be necessary if we want to have enough similar data to glean useful info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Handles problem #2</a:t>
            </a:r>
            <a:r>
              <a:rPr lang="en-US" baseline="0" dirty="0" smtClean="0"/>
              <a:t>: </a:t>
            </a:r>
            <a:r>
              <a:rPr lang="en-US" dirty="0" err="1" smtClean="0"/>
              <a:t>Binarizing</a:t>
            </a:r>
            <a:r>
              <a:rPr lang="en-US" baseline="0" dirty="0" smtClean="0"/>
              <a:t> with two bins works the best, so that’s what this data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week is event</a:t>
            </a:r>
            <a:r>
              <a:rPr lang="en-US" baseline="0" dirty="0" smtClean="0"/>
              <a:t> related, not block, so we fit on only the trial level </a:t>
            </a:r>
            <a:r>
              <a:rPr lang="en-US" baseline="0" dirty="0" err="1" smtClean="0"/>
              <a:t>timeseries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Uncovering time-varying latent brain states with dynamic topic modeling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6600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1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From NLP to fMRI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3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Topic modeling has been very successful in natural language processing/text mining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What would it take to apply this technique to fMRI data?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Problems: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Helvetica"/>
                <a:cs typeface="Helvetica"/>
              </a:rPr>
              <a:t>1) We don’t have text/symbolic data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Helvetica"/>
                <a:cs typeface="Helvetica"/>
              </a:rPr>
              <a:t>2) What is a word or document when it comes to  	fMRI?</a:t>
            </a:r>
          </a:p>
        </p:txBody>
      </p:sp>
    </p:spTree>
    <p:extLst>
      <p:ext uri="{BB962C8B-B14F-4D97-AF65-F5344CB8AC3E}">
        <p14:creationId xmlns:p14="http://schemas.microsoft.com/office/powerpoint/2010/main" val="272729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04892" y="4900908"/>
            <a:ext cx="125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Lin et al. (2007)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8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Symbolic Aggregate Approximation (SAX)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sax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14" y="1553452"/>
            <a:ext cx="6435486" cy="3111786"/>
          </a:xfrm>
          <a:prstGeom prst="rect">
            <a:avLst/>
          </a:prstGeom>
        </p:spPr>
      </p:pic>
      <p:pic>
        <p:nvPicPr>
          <p:cNvPr id="4" name="Picture 3" descr="VIR_1034_71_cuantos_sabes_sobre_los_simp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40" y="3353486"/>
            <a:ext cx="1833152" cy="23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4536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Helvetica"/>
                <a:cs typeface="Helvetica"/>
              </a:rPr>
              <a:t>“Document” creation from functional connectivity</a:t>
            </a:r>
            <a:br>
              <a:rPr lang="en-US" sz="3000" dirty="0" smtClean="0">
                <a:latin typeface="Helvetica"/>
                <a:cs typeface="Helvetica"/>
              </a:rPr>
            </a:br>
            <a:r>
              <a:rPr lang="en-US" sz="3000" dirty="0" smtClean="0">
                <a:latin typeface="Helvetica"/>
                <a:cs typeface="Helvetica"/>
              </a:rPr>
              <a:t>    </a:t>
            </a:r>
            <a:r>
              <a:rPr lang="en-US" sz="2000" dirty="0" smtClean="0">
                <a:latin typeface="Helvetica"/>
                <a:cs typeface="Helvetica"/>
              </a:rPr>
              <a:t>For each subject: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723" y="2208400"/>
            <a:ext cx="5819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Each “word” is the </a:t>
            </a:r>
          </a:p>
          <a:p>
            <a:r>
              <a:rPr lang="en-US" dirty="0" smtClean="0">
                <a:latin typeface="Helvetica"/>
                <a:cs typeface="Helvetica"/>
              </a:rPr>
              <a:t>activation levels</a:t>
            </a:r>
          </a:p>
          <a:p>
            <a:r>
              <a:rPr lang="en-US" dirty="0" smtClean="0">
                <a:latin typeface="Helvetica"/>
                <a:cs typeface="Helvetica"/>
              </a:rPr>
              <a:t>for 2 ROIs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Each “document” has </a:t>
            </a:r>
          </a:p>
          <a:p>
            <a:r>
              <a:rPr lang="en-US" dirty="0" smtClean="0">
                <a:latin typeface="Helvetica"/>
                <a:cs typeface="Helvetica"/>
              </a:rPr>
              <a:t>all “words” at each</a:t>
            </a:r>
          </a:p>
          <a:p>
            <a:r>
              <a:rPr lang="en-US" dirty="0" err="1" smtClean="0">
                <a:latin typeface="Helvetica"/>
                <a:cs typeface="Helvetica"/>
              </a:rPr>
              <a:t>timepoint</a:t>
            </a:r>
            <a:endParaRPr lang="en-US" dirty="0" smtClean="0">
              <a:latin typeface="Helvetica"/>
              <a:cs typeface="Helvetic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83076" y="986123"/>
            <a:ext cx="9233678" cy="5392381"/>
            <a:chOff x="1491891" y="986123"/>
            <a:chExt cx="9233678" cy="5392381"/>
          </a:xfrm>
        </p:grpSpPr>
        <p:pic>
          <p:nvPicPr>
            <p:cNvPr id="4" name="Picture 3" descr="sax_plo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891" y="986123"/>
              <a:ext cx="9144000" cy="378295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562430" y="1318908"/>
              <a:ext cx="3163139" cy="3255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7980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1_2_ba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1_3_aa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n_2_aa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7980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66357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1_2_bb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1_3_ba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n_2_ab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6357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7964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1_2_ab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1_3_ab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n_2_ab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6341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1_2_aa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1_3_bb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n_2_ba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6341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7964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8" idx="0"/>
            </p:cNvCxnSpPr>
            <p:nvPr/>
          </p:nvCxnSpPr>
          <p:spPr>
            <a:xfrm>
              <a:off x="2795447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5615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7987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0359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2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0" y="-23350"/>
            <a:ext cx="9144000" cy="1866249"/>
          </a:xfrm>
          <a:prstGeom prst="rect">
            <a:avLst/>
          </a:prstGeom>
          <a:solidFill>
            <a:srgbClr val="F0F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991751"/>
            <a:ext cx="9144000" cy="1866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125505"/>
            <a:ext cx="9144000" cy="1866249"/>
          </a:xfrm>
          <a:prstGeom prst="rect">
            <a:avLst/>
          </a:prstGeom>
          <a:solidFill>
            <a:srgbClr val="F0F8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263702"/>
            <a:ext cx="9144000" cy="1866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03637" y="1590628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Extract ROI </a:t>
            </a:r>
            <a:r>
              <a:rPr lang="en-US" dirty="0" err="1" smtClean="0">
                <a:solidFill>
                  <a:srgbClr val="000000"/>
                </a:solidFill>
                <a:latin typeface="Helvetica"/>
                <a:cs typeface="Helvetica"/>
              </a:rPr>
              <a:t>timeseries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77654" y="1590628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Symbolic Aggregate Approximation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75242" y="1590628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Create Documents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1996" y="3446062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Dynamic Topic Model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3637" y="5193555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Group-wise state temporal probability matrix 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68378" y="85157"/>
            <a:ext cx="4220812" cy="97722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  <a:latin typeface="Helvetica"/>
                <a:cs typeface="Helvetica"/>
              </a:rPr>
              <a:t>Analysis Pipeline</a:t>
            </a:r>
            <a:endParaRPr lang="en-US" sz="35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72237" y="2018092"/>
            <a:ext cx="157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Process Data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38590" y="3863746"/>
            <a:ext cx="1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Modeling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92461" y="5705418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Analysis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51996" y="5190366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Hierarchical Clustering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762413" y="5193555"/>
            <a:ext cx="2001353" cy="121863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ROI x ROI probability  matrices for each state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3604990" y="2199943"/>
            <a:ext cx="572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02578" y="2199943"/>
            <a:ext cx="572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04990" y="5815817"/>
            <a:ext cx="572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53349" y="5815817"/>
            <a:ext cx="57266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2"/>
            <a:endCxn id="7" idx="3"/>
          </p:cNvCxnSpPr>
          <p:nvPr/>
        </p:nvCxnSpPr>
        <p:spPr>
          <a:xfrm rot="5400000">
            <a:off x="6341575" y="2621032"/>
            <a:ext cx="1246119" cy="1622570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1"/>
            <a:endCxn id="9" idx="0"/>
          </p:cNvCxnSpPr>
          <p:nvPr/>
        </p:nvCxnSpPr>
        <p:spPr>
          <a:xfrm rot="10800000" flipV="1">
            <a:off x="2604314" y="4055377"/>
            <a:ext cx="1547682" cy="1138178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28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Datasets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7" y="1022940"/>
            <a:ext cx="8686800" cy="56089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Validation datasets</a:t>
            </a:r>
          </a:p>
          <a:p>
            <a:pPr lvl="1"/>
            <a:r>
              <a:rPr lang="en-US" dirty="0" err="1" smtClean="0">
                <a:latin typeface="Helvetica"/>
                <a:cs typeface="Helvetica"/>
              </a:rPr>
              <a:t>Optofmri</a:t>
            </a:r>
            <a:r>
              <a:rPr lang="en-US" dirty="0" smtClean="0">
                <a:latin typeface="Helvetica"/>
                <a:cs typeface="Helvetica"/>
              </a:rPr>
              <a:t> (3 rodents)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M1 stimulation 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dirty="0" smtClean="0">
                <a:latin typeface="Helvetica"/>
                <a:cs typeface="Helvetica"/>
              </a:rPr>
              <a:t>Thalamus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Insula control region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HCP n-back working memory (119 subjects)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Test-retest replication from two sessions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11 Load-dependent ROIs from 2-back v 0-back contrast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8 week math longitudinal (pre/post; 35 subjects)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16 ROIs from </a:t>
            </a:r>
            <a:r>
              <a:rPr lang="en-US" sz="2400" dirty="0" err="1" smtClean="0">
                <a:latin typeface="Helvetica"/>
                <a:cs typeface="Helvetica"/>
              </a:rPr>
              <a:t>Supekar</a:t>
            </a:r>
            <a:r>
              <a:rPr lang="en-US" sz="2400" dirty="0" smtClean="0">
                <a:latin typeface="Helvetica"/>
                <a:cs typeface="Helvetica"/>
              </a:rPr>
              <a:t> et al. 2015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Model fit on </a:t>
            </a:r>
            <a:r>
              <a:rPr lang="en-US" sz="2400" dirty="0" err="1" smtClean="0">
                <a:latin typeface="Helvetica"/>
                <a:cs typeface="Helvetica"/>
              </a:rPr>
              <a:t>timeseries</a:t>
            </a:r>
            <a:r>
              <a:rPr lang="en-US" sz="2400" dirty="0" smtClean="0">
                <a:latin typeface="Helvetica"/>
                <a:cs typeface="Helvetica"/>
              </a:rPr>
              <a:t> from response period (4 TR) of accurate trials during arithmetic verification task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42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usteredtransition_op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4374544"/>
            <a:ext cx="4416120" cy="3036082"/>
          </a:xfrm>
          <a:prstGeom prst="rect">
            <a:avLst/>
          </a:prstGeom>
        </p:spPr>
      </p:pic>
      <p:pic>
        <p:nvPicPr>
          <p:cNvPr id="6" name="Picture 5" descr="hierarchical_op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8" y="1064276"/>
            <a:ext cx="3956496" cy="3956496"/>
          </a:xfrm>
          <a:prstGeom prst="rect">
            <a:avLst/>
          </a:prstGeom>
        </p:spPr>
      </p:pic>
      <p:pic>
        <p:nvPicPr>
          <p:cNvPr id="12" name="Picture 11" descr="clusteredtransition_op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1475811"/>
            <a:ext cx="4416120" cy="3036082"/>
          </a:xfrm>
          <a:prstGeom prst="rect">
            <a:avLst/>
          </a:prstGeom>
        </p:spPr>
      </p:pic>
      <p:pic>
        <p:nvPicPr>
          <p:cNvPr id="4" name="Picture 3" descr="rawtransition_opt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411530"/>
            <a:ext cx="4416120" cy="30360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1562" y="6288552"/>
            <a:ext cx="3163139" cy="1122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551" y="3183921"/>
            <a:ext cx="3163139" cy="426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551" y="4245206"/>
            <a:ext cx="3163139" cy="143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74702" y="0"/>
            <a:ext cx="786764" cy="7001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lor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08" y="1543628"/>
            <a:ext cx="630889" cy="33327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11562" y="3475669"/>
            <a:ext cx="271383" cy="473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0030" y="3694622"/>
            <a:ext cx="67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Stimulus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Design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9787" y="253439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576163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7194" y="340982"/>
            <a:ext cx="4322048" cy="618484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505983" y="795514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907588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91301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5024231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5000888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026" y="5696383"/>
            <a:ext cx="5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On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State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569" y="4842751"/>
            <a:ext cx="5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Off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8300" y="1131649"/>
            <a:ext cx="62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Off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4673" y="1131649"/>
            <a:ext cx="62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On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4111" y="11311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3518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8641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016" y="4358004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5643" y="6087009"/>
            <a:ext cx="244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r>
              <a:rPr lang="en-US" dirty="0" smtClean="0">
                <a:latin typeface="Helvetica"/>
                <a:cs typeface="Helvetica"/>
              </a:rPr>
              <a:t> (3 Rodents)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503" y="3384694"/>
            <a:ext cx="327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o</a:t>
            </a:r>
            <a:r>
              <a:rPr lang="en-US" sz="1000" dirty="0" smtClean="0">
                <a:latin typeface="Helvetica"/>
                <a:cs typeface="Helvetica"/>
              </a:rPr>
              <a:t>n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66" y="338326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off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984" y="308431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62383" y="3113599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480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1047" y="3162951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547" y="6221122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4946" y="6250411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480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23610" y="6299763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68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ponsemat_op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9" y="256560"/>
            <a:ext cx="9144000" cy="6310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409" y="1693260"/>
            <a:ext cx="7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Off</a:t>
            </a:r>
          </a:p>
          <a:p>
            <a:r>
              <a:rPr lang="en-US" dirty="0" smtClean="0">
                <a:latin typeface="Helvetica"/>
                <a:cs typeface="Helvetica"/>
              </a:rPr>
              <a:t>State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09" y="4475334"/>
            <a:ext cx="7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On</a:t>
            </a:r>
          </a:p>
          <a:p>
            <a:r>
              <a:rPr lang="en-US" dirty="0" smtClean="0">
                <a:latin typeface="Helvetica"/>
                <a:cs typeface="Helvetica"/>
              </a:rPr>
              <a:t>State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1653" y="6403655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7756" y="61471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429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HCP Working Memory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3718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ierarchical_w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33" y="1291636"/>
            <a:ext cx="3685032" cy="36850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09787" y="458687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781411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505983" y="1000762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729621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484463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4822921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111" y="216559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557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10693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110" y="4175762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22097" y="4109143"/>
            <a:ext cx="521303" cy="211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0993" y="4741752"/>
            <a:ext cx="77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027" y="5518416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194" y="546230"/>
            <a:ext cx="4322048" cy="577782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1118267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23736" y="1294792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5657" y="1295194"/>
            <a:ext cx="7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3443" y="1731512"/>
            <a:ext cx="4096188" cy="2734056"/>
            <a:chOff x="373443" y="1680200"/>
            <a:chExt cx="4096188" cy="2734056"/>
          </a:xfrm>
        </p:grpSpPr>
        <p:sp>
          <p:nvSpPr>
            <p:cNvPr id="18" name="Rectangle 17"/>
            <p:cNvSpPr/>
            <p:nvPr/>
          </p:nvSpPr>
          <p:spPr>
            <a:xfrm>
              <a:off x="411562" y="3297702"/>
              <a:ext cx="271383" cy="473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2823" y="3638984"/>
              <a:ext cx="405901" cy="35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lusteredtransition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23" y="1680200"/>
              <a:ext cx="3976808" cy="2734056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670614" y="1783467"/>
              <a:ext cx="3575813" cy="1638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989" y="1979839"/>
              <a:ext cx="579058" cy="196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64342" y="2438734"/>
              <a:ext cx="579058" cy="196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V="1">
              <a:off x="898724" y="4176956"/>
              <a:ext cx="2735430" cy="141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443" y="3545859"/>
              <a:ext cx="583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Helvetica"/>
                  <a:cs typeface="Helvetica"/>
                </a:rPr>
                <a:t>Task</a:t>
              </a:r>
            </a:p>
            <a:p>
              <a:pPr algn="r"/>
              <a:r>
                <a:rPr lang="en-US" sz="1000" dirty="0" smtClean="0">
                  <a:latin typeface="Helvetica"/>
                  <a:cs typeface="Helvetica"/>
                </a:rPr>
                <a:t>Design</a:t>
              </a:r>
              <a:endParaRPr lang="en-US" sz="1000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2434" y="557664"/>
            <a:ext cx="3976808" cy="2734056"/>
            <a:chOff x="522434" y="557664"/>
            <a:chExt cx="3976808" cy="2734056"/>
          </a:xfrm>
        </p:grpSpPr>
        <p:pic>
          <p:nvPicPr>
            <p:cNvPr id="5" name="Picture 4" descr="rawtransition_wmL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34" y="557664"/>
              <a:ext cx="3976808" cy="2734056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745208" y="3033879"/>
              <a:ext cx="3201561" cy="170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lusteredtransition_wmLR_nostim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0" y="4625876"/>
            <a:ext cx="2471182" cy="14264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9809" y="637949"/>
            <a:ext cx="813920" cy="5621313"/>
            <a:chOff x="3522097" y="679385"/>
            <a:chExt cx="813920" cy="5747290"/>
          </a:xfrm>
        </p:grpSpPr>
        <p:sp>
          <p:nvSpPr>
            <p:cNvPr id="17" name="Rectangle 16"/>
            <p:cNvSpPr/>
            <p:nvPr/>
          </p:nvSpPr>
          <p:spPr>
            <a:xfrm>
              <a:off x="3522097" y="679385"/>
              <a:ext cx="786764" cy="5747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colorba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128" y="1783468"/>
              <a:ext cx="630889" cy="333273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1577" y="3238731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2bk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3780" y="3237195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4669" y="4130730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Fix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7974" y="2961199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4713" y="2970417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64192" y="3053477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719" y="5985434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2458" y="5994652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41937" y="6077712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11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Introduction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Context-dependent, transient interactions between distributed brain regions are necessary for cognitive function</a:t>
            </a:r>
          </a:p>
          <a:p>
            <a:pPr marL="0" indent="0">
              <a:buNone/>
            </a:pPr>
            <a:endParaRPr lang="en-US" sz="2400" dirty="0" smtClean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Traditional functional connectivity approaches assume temporal </a:t>
            </a:r>
            <a:r>
              <a:rPr lang="en-US" sz="2400" dirty="0" err="1" smtClean="0">
                <a:latin typeface="Helvetica"/>
                <a:cs typeface="Helvetica"/>
              </a:rPr>
              <a:t>stationarity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during the period of measurement</a:t>
            </a:r>
          </a:p>
          <a:p>
            <a:endParaRPr lang="en-US" sz="2400" dirty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“Dynamic connectivity” approaches instead evaluate different aspects of brain connectivity over time (changes in correlation, spatial patterns, </a:t>
            </a:r>
            <a:r>
              <a:rPr lang="en-US" sz="2400" dirty="0" err="1" smtClean="0">
                <a:latin typeface="Helvetica"/>
                <a:cs typeface="Helvetica"/>
              </a:rPr>
              <a:t>etc</a:t>
            </a:r>
            <a:r>
              <a:rPr lang="en-US" sz="2400" dirty="0" smtClean="0">
                <a:latin typeface="Helvetica"/>
                <a:cs typeface="Helvetica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11562" y="3297702"/>
            <a:ext cx="271383" cy="473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09787" y="458687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781411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505983" y="1000762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729621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484463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4822921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111" y="216559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557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016" y="4180037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" name="Picture 1" descr="rawtransition_wm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7" y="557869"/>
            <a:ext cx="3975815" cy="273337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96430" y="4109143"/>
            <a:ext cx="3246970" cy="52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22097" y="4109143"/>
            <a:ext cx="521303" cy="211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777" y="3144398"/>
            <a:ext cx="3975815" cy="2733373"/>
            <a:chOff x="-2559028" y="573545"/>
            <a:chExt cx="3975815" cy="2733373"/>
          </a:xfrm>
        </p:grpSpPr>
        <p:pic>
          <p:nvPicPr>
            <p:cNvPr id="40" name="Picture 39" descr="clusteredtransition_wmR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2559028" y="573545"/>
              <a:ext cx="3975815" cy="2733373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-2199579" y="1547362"/>
              <a:ext cx="3173689" cy="1645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lusteredtransition_wmRL_nosti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9121" y="4599971"/>
            <a:ext cx="2476229" cy="14271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0993" y="4741752"/>
            <a:ext cx="77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027" y="5518416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905301" y="3010739"/>
            <a:ext cx="3150059" cy="4024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22097" y="679385"/>
            <a:ext cx="786764" cy="5747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2823" y="3638984"/>
            <a:ext cx="405901" cy="3582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8598" y="3545859"/>
            <a:ext cx="58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Task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Design</a:t>
            </a:r>
            <a:endParaRPr lang="en-US" sz="1000" dirty="0">
              <a:latin typeface="Helvetica"/>
              <a:cs typeface="Helvetica"/>
            </a:endParaRPr>
          </a:p>
        </p:txBody>
      </p:sp>
      <p:pic>
        <p:nvPicPr>
          <p:cNvPr id="16" name="Picture 15" descr="color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28" y="1783468"/>
            <a:ext cx="630889" cy="33327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77194" y="546230"/>
            <a:ext cx="4322048" cy="577782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1118267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ierarchical_wm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41" y="1295194"/>
            <a:ext cx="3681939" cy="36819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23736" y="1294792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5657" y="1295194"/>
            <a:ext cx="7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10693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5919" y="3213075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2bk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75293" y="3211539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91840" y="4066590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Fix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6324" y="293654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3063" y="2945759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2542" y="3028819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8654" y="5943744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25393" y="5952962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14872" y="6036022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732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1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6580" y="795316"/>
            <a:ext cx="9144000" cy="5136507"/>
            <a:chOff x="0" y="795316"/>
            <a:chExt cx="9144000" cy="5136507"/>
          </a:xfrm>
        </p:grpSpPr>
        <p:pic>
          <p:nvPicPr>
            <p:cNvPr id="4" name="Picture 3" descr="responsemat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5316"/>
              <a:ext cx="9144000" cy="51365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145" y="1954756"/>
              <a:ext cx="123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High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45" y="4146756"/>
              <a:ext cx="118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Low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20194" y="215407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011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580" y="787369"/>
            <a:ext cx="9144000" cy="5144454"/>
            <a:chOff x="0" y="787369"/>
            <a:chExt cx="9144000" cy="5144454"/>
          </a:xfrm>
        </p:grpSpPr>
        <p:pic>
          <p:nvPicPr>
            <p:cNvPr id="4" name="Picture 3" descr="responsemat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5316"/>
              <a:ext cx="9144000" cy="5136507"/>
            </a:xfrm>
            <a:prstGeom prst="rect">
              <a:avLst/>
            </a:prstGeom>
          </p:spPr>
        </p:pic>
        <p:pic>
          <p:nvPicPr>
            <p:cNvPr id="2" name="Picture 1" descr="responsemat_wmR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87369"/>
              <a:ext cx="9144000" cy="51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145" y="1954756"/>
              <a:ext cx="118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Low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45" y="4146756"/>
              <a:ext cx="123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High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0194" y="215407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7263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8 Week Math Longitudinal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2336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erarchical_p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" y="1269942"/>
            <a:ext cx="4194652" cy="4194652"/>
          </a:xfrm>
          <a:prstGeom prst="rect">
            <a:avLst/>
          </a:prstGeom>
        </p:spPr>
      </p:pic>
      <p:pic>
        <p:nvPicPr>
          <p:cNvPr id="5" name="Picture 4" descr="hierarchical_p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02" y="1269942"/>
            <a:ext cx="4194652" cy="419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7403" y="913438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Pre Tutoring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532" y="913438"/>
            <a:ext cx="154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Post Tutoring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3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tate_factorplot_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141108"/>
            <a:ext cx="3297101" cy="6594202"/>
          </a:xfrm>
          <a:prstGeom prst="rect">
            <a:avLst/>
          </a:prstGeom>
        </p:spPr>
      </p:pic>
      <p:pic>
        <p:nvPicPr>
          <p:cNvPr id="7" name="Picture 6" descr="responsemat_post-pre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1" y="787035"/>
            <a:ext cx="2402492" cy="2408684"/>
          </a:xfrm>
          <a:prstGeom prst="rect">
            <a:avLst/>
          </a:prstGeom>
        </p:spPr>
      </p:pic>
      <p:pic>
        <p:nvPicPr>
          <p:cNvPr id="8" name="Picture 7" descr="responsemat_post-p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17" y="787035"/>
            <a:ext cx="2383916" cy="2408684"/>
          </a:xfrm>
          <a:prstGeom prst="rect">
            <a:avLst/>
          </a:prstGeom>
        </p:spPr>
      </p:pic>
      <p:pic>
        <p:nvPicPr>
          <p:cNvPr id="9" name="Picture 8" descr="responsemat_post-pre_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1" y="3923637"/>
            <a:ext cx="2402492" cy="2402492"/>
          </a:xfrm>
          <a:prstGeom prst="rect">
            <a:avLst/>
          </a:prstGeom>
        </p:spPr>
      </p:pic>
      <p:pic>
        <p:nvPicPr>
          <p:cNvPr id="10" name="Picture 9" descr="responsemat_post-pre_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41" y="3923637"/>
            <a:ext cx="2402492" cy="2408684"/>
          </a:xfrm>
          <a:prstGeom prst="rect">
            <a:avLst/>
          </a:prstGeom>
        </p:spPr>
      </p:pic>
      <p:pic>
        <p:nvPicPr>
          <p:cNvPr id="11" name="Picture 10" descr="responsemat_colorb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3" y="1217049"/>
            <a:ext cx="560228" cy="1271528"/>
          </a:xfrm>
          <a:prstGeom prst="rect">
            <a:avLst/>
          </a:prstGeom>
        </p:spPr>
      </p:pic>
      <p:pic>
        <p:nvPicPr>
          <p:cNvPr id="12" name="Picture 11" descr="responsemat_colorb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3" y="4486468"/>
            <a:ext cx="560228" cy="1271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83257" y="192420"/>
            <a:ext cx="1590818" cy="3893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State 1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257" y="3351025"/>
            <a:ext cx="1590818" cy="38936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State 2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4192" y="410496"/>
            <a:ext cx="98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Post - Pre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4192" y="3535239"/>
            <a:ext cx="98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Post - Pre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8" name="Picture 17" descr="fluxstimdesig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6234699"/>
            <a:ext cx="3309930" cy="64940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47902" y="6176537"/>
            <a:ext cx="588537" cy="149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7148" y="59313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2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3304" y="5930316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4328" y="59303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3313" y="5930316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8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3377" y="6082716"/>
            <a:ext cx="55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Time (s)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58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3357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Thanks!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09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Unsupervised Generative Models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8678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Given that a set of hidden variables can be inferred from a set of observations, what is the likelihood that one variable generated those observations?</a:t>
            </a:r>
          </a:p>
          <a:p>
            <a:pPr marL="0" indent="0">
              <a:buNone/>
            </a:pPr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What hidden states account for fluctuations in task-dependent interactions between brain regions?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How do they change over time?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Latent </a:t>
            </a:r>
            <a:r>
              <a:rPr lang="en-US" sz="2800" dirty="0" err="1" smtClean="0">
                <a:latin typeface="Helvetica"/>
                <a:cs typeface="Helvetica"/>
              </a:rPr>
              <a:t>Dirichlet</a:t>
            </a:r>
            <a:r>
              <a:rPr lang="en-US" sz="2800" dirty="0" smtClean="0">
                <a:latin typeface="Helvetica"/>
                <a:cs typeface="Helvetica"/>
              </a:rPr>
              <a:t> Allocation (</a:t>
            </a:r>
            <a:r>
              <a:rPr lang="en-US" sz="2800" dirty="0" err="1" smtClean="0">
                <a:latin typeface="Helvetica"/>
                <a:cs typeface="Helvetica"/>
              </a:rPr>
              <a:t>Blei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et al.,</a:t>
            </a:r>
            <a:r>
              <a:rPr lang="en-US" sz="2800" dirty="0" smtClean="0">
                <a:latin typeface="Helvetica"/>
                <a:cs typeface="Helvetica"/>
              </a:rPr>
              <a:t> 2003</a:t>
            </a:r>
            <a:r>
              <a:rPr lang="en-US" sz="2800" dirty="0" smtClean="0">
                <a:latin typeface="Helvetica"/>
                <a:cs typeface="Helvetica"/>
              </a:rPr>
              <a:t>), or topic modeling, is a popular generative model used in natural language processing</a:t>
            </a:r>
          </a:p>
          <a:p>
            <a:endParaRPr lang="en-US" sz="2800" dirty="0">
              <a:latin typeface="Helvetica"/>
              <a:cs typeface="Helvetica"/>
            </a:endParaRP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475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Topic Modeling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tm_ble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651"/>
            <a:ext cx="9144000" cy="4950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7591" y="6528334"/>
            <a:ext cx="9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(2011)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9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Latent </a:t>
            </a:r>
            <a:r>
              <a:rPr lang="en-US" dirty="0" err="1" smtClean="0">
                <a:latin typeface="Helvetica"/>
                <a:cs typeface="Helvetica"/>
              </a:rPr>
              <a:t>Dirichlet</a:t>
            </a:r>
            <a:r>
              <a:rPr lang="en-US" dirty="0" smtClean="0">
                <a:latin typeface="Helvetica"/>
                <a:cs typeface="Helvetica"/>
              </a:rPr>
              <a:t> Allocation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585" y="2767836"/>
            <a:ext cx="6159215" cy="32795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9762" y="3400024"/>
            <a:ext cx="3845679" cy="2047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5957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15872" y="3809657"/>
            <a:ext cx="1183649" cy="11712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Word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46070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35957" y="1163181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0224" y="4216245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Topic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50" y="4102896"/>
            <a:ext cx="1264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Mixed Topic</a:t>
            </a: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Document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975" y="4001078"/>
            <a:ext cx="129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Topic Mixture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Distributions per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Document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(parameter)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6637" y="1330140"/>
            <a:ext cx="129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Word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Distributions per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(parameter)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991" y="5121477"/>
            <a:ext cx="1870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"/>
                <a:cs typeface="Helvetica"/>
              </a:rPr>
              <a:t>Words in Document</a:t>
            </a:r>
            <a:endParaRPr lang="en-US" sz="15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25" y="5724182"/>
            <a:ext cx="2034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"/>
                <a:cs typeface="Helvetica"/>
              </a:rPr>
              <a:t>Documents in Corpus</a:t>
            </a:r>
            <a:endParaRPr lang="en-US" sz="1500" dirty="0">
              <a:latin typeface="Helvetica"/>
              <a:cs typeface="Helvetica"/>
            </a:endParaRPr>
          </a:p>
        </p:txBody>
      </p:sp>
      <p:cxnSp>
        <p:nvCxnSpPr>
          <p:cNvPr id="25" name="Straight Arrow Connector 24"/>
          <p:cNvCxnSpPr>
            <a:stCxn id="11" idx="6"/>
            <a:endCxn id="10" idx="2"/>
          </p:cNvCxnSpPr>
          <p:nvPr/>
        </p:nvCxnSpPr>
        <p:spPr>
          <a:xfrm>
            <a:off x="1640849" y="4395284"/>
            <a:ext cx="110522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8" idx="2"/>
          </p:cNvCxnSpPr>
          <p:nvPr/>
        </p:nvCxnSpPr>
        <p:spPr>
          <a:xfrm>
            <a:off x="3929719" y="4395284"/>
            <a:ext cx="70623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9" idx="2"/>
          </p:cNvCxnSpPr>
          <p:nvPr/>
        </p:nvCxnSpPr>
        <p:spPr>
          <a:xfrm>
            <a:off x="5819606" y="4395284"/>
            <a:ext cx="59626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5"/>
            <a:endCxn id="9" idx="1"/>
          </p:cNvCxnSpPr>
          <p:nvPr/>
        </p:nvCxnSpPr>
        <p:spPr>
          <a:xfrm>
            <a:off x="5646265" y="2162909"/>
            <a:ext cx="942948" cy="18182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51481" y="6528334"/>
            <a:ext cx="176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 smtClean="0">
                <a:latin typeface="Helvetica"/>
                <a:cs typeface="Helvetica"/>
              </a:rPr>
              <a:t>, Ng, Jordan (2003)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9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2 at 5.2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77"/>
            <a:ext cx="9144000" cy="533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349" y="5189787"/>
            <a:ext cx="9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(2011)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59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Great, but what about time?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In LDA, both the order the words appear in a document and the order the documents appear in the corpus are unknown to the model</a:t>
            </a:r>
          </a:p>
          <a:p>
            <a:endParaRPr lang="en-US" sz="2800" dirty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We can group the documents by time and assume that the documents at each time point come from a set of topics that evolved from the previous time point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This is a dynamic topic model (</a:t>
            </a:r>
            <a:r>
              <a:rPr lang="en-US" sz="2400" dirty="0" err="1" smtClean="0">
                <a:latin typeface="Helvetica"/>
                <a:cs typeface="Helvetica"/>
              </a:rPr>
              <a:t>Blei</a:t>
            </a:r>
            <a:r>
              <a:rPr lang="en-US" sz="2400" dirty="0" smtClean="0">
                <a:latin typeface="Helvetica"/>
                <a:cs typeface="Helvetica"/>
              </a:rPr>
              <a:t> &amp; Lafferty, 2006)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17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4101" y="6528334"/>
            <a:ext cx="162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&amp; Lafferty (2006)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12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Dynamic Topic Model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Screen Shot 2017-07-12 at 5.3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475"/>
            <a:ext cx="9144000" cy="4201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458" y="410600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Topic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734" y="5766554"/>
            <a:ext cx="485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Importantly, we also get out the proportion of</a:t>
            </a:r>
          </a:p>
          <a:p>
            <a:r>
              <a:rPr lang="en-US" dirty="0" smtClean="0">
                <a:latin typeface="Helvetica"/>
                <a:cs typeface="Helvetica"/>
              </a:rPr>
              <a:t>the corpus that this topic represents over time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091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4101" y="6528334"/>
            <a:ext cx="162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&amp; Lafferty (2006)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12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Dynamic Topic Model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 descr="Screen Shot 2017-07-12 at 5.3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1" y="1121742"/>
            <a:ext cx="6631096" cy="47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949</Words>
  <Application>Microsoft Macintosh PowerPoint</Application>
  <PresentationFormat>On-screen Show (4:3)</PresentationFormat>
  <Paragraphs>239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Uncovering time-varying latent brain states with dynamic topic modeling</vt:lpstr>
      <vt:lpstr>Introduction</vt:lpstr>
      <vt:lpstr>Unsupervised Generative Models</vt:lpstr>
      <vt:lpstr>Topic Modeling</vt:lpstr>
      <vt:lpstr>Latent Dirichlet Allocation</vt:lpstr>
      <vt:lpstr>PowerPoint Presentation</vt:lpstr>
      <vt:lpstr>Great, but what about time?</vt:lpstr>
      <vt:lpstr>Dynamic Topic Model</vt:lpstr>
      <vt:lpstr>Dynamic Topic Model</vt:lpstr>
      <vt:lpstr>From NLP to fMRI</vt:lpstr>
      <vt:lpstr>Symbolic Aggregate Approximation (SAX)</vt:lpstr>
      <vt:lpstr>“Document” creation from functional connectivity     For each subject:</vt:lpstr>
      <vt:lpstr>PowerPoint Presentation</vt:lpstr>
      <vt:lpstr>Datasets</vt:lpstr>
      <vt:lpstr>OptofMRI</vt:lpstr>
      <vt:lpstr>PowerPoint Presentation</vt:lpstr>
      <vt:lpstr>PowerPoint Presentation</vt:lpstr>
      <vt:lpstr>HCP Working Memory</vt:lpstr>
      <vt:lpstr>PowerPoint Presentation</vt:lpstr>
      <vt:lpstr>PowerPoint Presentation</vt:lpstr>
      <vt:lpstr>PowerPoint Presentation</vt:lpstr>
      <vt:lpstr>PowerPoint Presentation</vt:lpstr>
      <vt:lpstr>8 Week Math Longitudinal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103</cp:revision>
  <dcterms:created xsi:type="dcterms:W3CDTF">2017-07-12T23:17:15Z</dcterms:created>
  <dcterms:modified xsi:type="dcterms:W3CDTF">2017-07-15T18:59:21Z</dcterms:modified>
</cp:coreProperties>
</file>