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56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80" autoAdjust="0"/>
    <p:restoredTop sz="94660"/>
  </p:normalViewPr>
  <p:slideViewPr>
    <p:cSldViewPr snapToGrid="0">
      <p:cViewPr>
        <p:scale>
          <a:sx n="66" d="100"/>
          <a:sy n="66" d="100"/>
        </p:scale>
        <p:origin x="1397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27DAC-896B-4D48-BF27-080319560595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4C276-77CF-4E16-8C79-B1D51A829F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2884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27DAC-896B-4D48-BF27-080319560595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4C276-77CF-4E16-8C79-B1D51A829F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4591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27DAC-896B-4D48-BF27-080319560595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4C276-77CF-4E16-8C79-B1D51A829F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9111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27DAC-896B-4D48-BF27-080319560595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4C276-77CF-4E16-8C79-B1D51A829F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5966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27DAC-896B-4D48-BF27-080319560595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4C276-77CF-4E16-8C79-B1D51A829F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6209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27DAC-896B-4D48-BF27-080319560595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4C276-77CF-4E16-8C79-B1D51A829F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4599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27DAC-896B-4D48-BF27-080319560595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4C276-77CF-4E16-8C79-B1D51A829F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6466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27DAC-896B-4D48-BF27-080319560595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4C276-77CF-4E16-8C79-B1D51A829F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3912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27DAC-896B-4D48-BF27-080319560595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4C276-77CF-4E16-8C79-B1D51A829F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1281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27DAC-896B-4D48-BF27-080319560595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4C276-77CF-4E16-8C79-B1D51A829F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0219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27DAC-896B-4D48-BF27-080319560595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4C276-77CF-4E16-8C79-B1D51A829F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2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927DAC-896B-4D48-BF27-080319560595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C4C276-77CF-4E16-8C79-B1D51A829F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2839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mailto:test11@gmail.com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mailto:test11@gmail.com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5027510"/>
              </p:ext>
            </p:extLst>
          </p:nvPr>
        </p:nvGraphicFramePr>
        <p:xfrm>
          <a:off x="6257171" y="549720"/>
          <a:ext cx="5779498" cy="1254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4546">
                  <a:extLst>
                    <a:ext uri="{9D8B030D-6E8A-4147-A177-3AD203B41FA5}">
                      <a16:colId xmlns:a16="http://schemas.microsoft.com/office/drawing/2014/main" val="1059712960"/>
                    </a:ext>
                  </a:extLst>
                </a:gridCol>
                <a:gridCol w="2978452">
                  <a:extLst>
                    <a:ext uri="{9D8B030D-6E8A-4147-A177-3AD203B41FA5}">
                      <a16:colId xmlns:a16="http://schemas.microsoft.com/office/drawing/2014/main" val="164122230"/>
                    </a:ext>
                  </a:extLst>
                </a:gridCol>
                <a:gridCol w="1926500">
                  <a:extLst>
                    <a:ext uri="{9D8B030D-6E8A-4147-A177-3AD203B41FA5}">
                      <a16:colId xmlns:a16="http://schemas.microsoft.com/office/drawing/2014/main" val="4184051919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Control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2054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Display</a:t>
                      </a:r>
                    </a:p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Condition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459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위치 권한 설정 버튼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스플래쉬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 스크린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741735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6996091"/>
              </p:ext>
            </p:extLst>
          </p:nvPr>
        </p:nvGraphicFramePr>
        <p:xfrm>
          <a:off x="6257171" y="2466608"/>
          <a:ext cx="5779498" cy="140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4546">
                  <a:extLst>
                    <a:ext uri="{9D8B030D-6E8A-4147-A177-3AD203B41FA5}">
                      <a16:colId xmlns:a16="http://schemas.microsoft.com/office/drawing/2014/main" val="1059712960"/>
                    </a:ext>
                  </a:extLst>
                </a:gridCol>
                <a:gridCol w="2978452">
                  <a:extLst>
                    <a:ext uri="{9D8B030D-6E8A-4147-A177-3AD203B41FA5}">
                      <a16:colId xmlns:a16="http://schemas.microsoft.com/office/drawing/2014/main" val="164122230"/>
                    </a:ext>
                  </a:extLst>
                </a:gridCol>
                <a:gridCol w="1926500">
                  <a:extLst>
                    <a:ext uri="{9D8B030D-6E8A-4147-A177-3AD203B41FA5}">
                      <a16:colId xmlns:a16="http://schemas.microsoft.com/office/drawing/2014/main" val="4184051919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Information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2054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Display</a:t>
                      </a:r>
                    </a:p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Condition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459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앱 </a:t>
                      </a:r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실행시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 위치 권한 요청을 보낸다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aseline="0" dirty="0" err="1" smtClean="0">
                          <a:solidFill>
                            <a:schemeClr val="tx1"/>
                          </a:solidFill>
                        </a:rPr>
                        <a:t>스플래쉬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 스크린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741735"/>
                  </a:ext>
                </a:extLst>
              </a:tr>
            </a:tbl>
          </a:graphicData>
        </a:graphic>
      </p:graphicFrame>
      <p:grpSp>
        <p:nvGrpSpPr>
          <p:cNvPr id="11" name="그룹 10"/>
          <p:cNvGrpSpPr/>
          <p:nvPr/>
        </p:nvGrpSpPr>
        <p:grpSpPr>
          <a:xfrm>
            <a:off x="2796279" y="8566"/>
            <a:ext cx="2805545" cy="6858000"/>
            <a:chOff x="5071" y="0"/>
            <a:chExt cx="2805545" cy="6858000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71" y="0"/>
              <a:ext cx="2805545" cy="6858000"/>
            </a:xfrm>
            <a:prstGeom prst="rect">
              <a:avLst/>
            </a:prstGeom>
          </p:spPr>
        </p:pic>
        <p:sp>
          <p:nvSpPr>
            <p:cNvPr id="17" name="타원 16"/>
            <p:cNvSpPr/>
            <p:nvPr/>
          </p:nvSpPr>
          <p:spPr>
            <a:xfrm>
              <a:off x="107292" y="3373463"/>
              <a:ext cx="288000" cy="288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1</a:t>
              </a:r>
              <a:endParaRPr lang="ko-KR" altLang="en-US" b="1" dirty="0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435536" y="5420142"/>
              <a:ext cx="288000" cy="288000"/>
            </a:xfrm>
            <a:prstGeom prst="rect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/>
                <a:t>A</a:t>
              </a:r>
              <a:endParaRPr lang="ko-KR" altLang="en-US" b="1" dirty="0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6121332" y="0"/>
            <a:ext cx="3025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앱 실행 시 </a:t>
            </a:r>
            <a:r>
              <a:rPr lang="ko-KR" altLang="en-US" b="1" dirty="0" err="1" smtClean="0"/>
              <a:t>스플래쉬</a:t>
            </a:r>
            <a:r>
              <a:rPr lang="ko-KR" altLang="en-US" b="1" dirty="0" smtClean="0"/>
              <a:t> 스크린</a:t>
            </a:r>
            <a:endParaRPr lang="en-US" altLang="ko-KR" b="1" dirty="0" smtClean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266" y="0"/>
            <a:ext cx="28055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764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3903111"/>
              </p:ext>
            </p:extLst>
          </p:nvPr>
        </p:nvGraphicFramePr>
        <p:xfrm>
          <a:off x="6257171" y="591470"/>
          <a:ext cx="5779498" cy="34556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4546">
                  <a:extLst>
                    <a:ext uri="{9D8B030D-6E8A-4147-A177-3AD203B41FA5}">
                      <a16:colId xmlns:a16="http://schemas.microsoft.com/office/drawing/2014/main" val="1059712960"/>
                    </a:ext>
                  </a:extLst>
                </a:gridCol>
                <a:gridCol w="2978452">
                  <a:extLst>
                    <a:ext uri="{9D8B030D-6E8A-4147-A177-3AD203B41FA5}">
                      <a16:colId xmlns:a16="http://schemas.microsoft.com/office/drawing/2014/main" val="164122230"/>
                    </a:ext>
                  </a:extLst>
                </a:gridCol>
                <a:gridCol w="1926500">
                  <a:extLst>
                    <a:ext uri="{9D8B030D-6E8A-4147-A177-3AD203B41FA5}">
                      <a16:colId xmlns:a16="http://schemas.microsoft.com/office/drawing/2014/main" val="4184051919"/>
                    </a:ext>
                  </a:extLst>
                </a:gridCol>
              </a:tblGrid>
              <a:tr h="324505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Control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2054024"/>
                  </a:ext>
                </a:extLst>
              </a:tr>
              <a:tr h="4574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Display</a:t>
                      </a:r>
                    </a:p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Condition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459664"/>
                  </a:ext>
                </a:extLst>
              </a:tr>
              <a:tr h="4597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운영시간 요일 및 시간 선택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점포 등록 스크린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741735"/>
                  </a:ext>
                </a:extLst>
              </a:tr>
              <a:tr h="4597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요일추가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 버튼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각 요일에 선택한 시간 저장할 수 있다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점포 등록 스크린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9920553"/>
                  </a:ext>
                </a:extLst>
              </a:tr>
              <a:tr h="6490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돌아가기 버튼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점포등록을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 취소할 수 있다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점포 등록 스크린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611422"/>
                  </a:ext>
                </a:extLst>
              </a:tr>
              <a:tr h="6490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완료버튼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1400" baseline="0" dirty="0" err="1" smtClean="0">
                          <a:solidFill>
                            <a:schemeClr val="tx1"/>
                          </a:solidFill>
                        </a:rPr>
                        <a:t>점포등록을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 완료하고 내 점포 리스트로 돌아간다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점포 등록 스크린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6236726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4691428"/>
              </p:ext>
            </p:extLst>
          </p:nvPr>
        </p:nvGraphicFramePr>
        <p:xfrm>
          <a:off x="6257171" y="4341774"/>
          <a:ext cx="5779498" cy="21191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4546">
                  <a:extLst>
                    <a:ext uri="{9D8B030D-6E8A-4147-A177-3AD203B41FA5}">
                      <a16:colId xmlns:a16="http://schemas.microsoft.com/office/drawing/2014/main" val="1059712960"/>
                    </a:ext>
                  </a:extLst>
                </a:gridCol>
                <a:gridCol w="2978452">
                  <a:extLst>
                    <a:ext uri="{9D8B030D-6E8A-4147-A177-3AD203B41FA5}">
                      <a16:colId xmlns:a16="http://schemas.microsoft.com/office/drawing/2014/main" val="164122230"/>
                    </a:ext>
                  </a:extLst>
                </a:gridCol>
                <a:gridCol w="1926500">
                  <a:extLst>
                    <a:ext uri="{9D8B030D-6E8A-4147-A177-3AD203B41FA5}">
                      <a16:colId xmlns:a16="http://schemas.microsoft.com/office/drawing/2014/main" val="4184051919"/>
                    </a:ext>
                  </a:extLst>
                </a:gridCol>
              </a:tblGrid>
              <a:tr h="264383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Information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2054024"/>
                  </a:ext>
                </a:extLst>
              </a:tr>
              <a:tr h="3767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Display</a:t>
                      </a:r>
                    </a:p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Condition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459664"/>
                  </a:ext>
                </a:extLst>
              </a:tr>
              <a:tr h="7170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요일추가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 선택된 요일과 시간이 추가된다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요일추가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 시 제공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741735"/>
                  </a:ext>
                </a:extLst>
              </a:tr>
              <a:tr h="4218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가게등록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 정보 </a:t>
                      </a:r>
                      <a:r>
                        <a:rPr lang="ko-KR" altLang="en-US" sz="1400" baseline="0" dirty="0" err="1" smtClean="0">
                          <a:solidFill>
                            <a:schemeClr val="tx1"/>
                          </a:solidFill>
                        </a:rPr>
                        <a:t>입력시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 가게 정보를 정리하여 보여준다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가게 등록 시 제공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8367353"/>
                  </a:ext>
                </a:extLst>
              </a:tr>
            </a:tbl>
          </a:graphicData>
        </a:graphic>
      </p:graphicFrame>
      <p:pic>
        <p:nvPicPr>
          <p:cNvPr id="10" name="그림 9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18" y="783946"/>
            <a:ext cx="1975821" cy="482978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0665" y="783946"/>
            <a:ext cx="1975821" cy="4829785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6486" y="792544"/>
            <a:ext cx="1975821" cy="4829785"/>
          </a:xfrm>
          <a:prstGeom prst="rect">
            <a:avLst/>
          </a:prstGeom>
        </p:spPr>
      </p:pic>
      <p:sp>
        <p:nvSpPr>
          <p:cNvPr id="31" name="직사각형 30"/>
          <p:cNvSpPr/>
          <p:nvPr/>
        </p:nvSpPr>
        <p:spPr>
          <a:xfrm>
            <a:off x="150099" y="1310640"/>
            <a:ext cx="1687822" cy="751184"/>
          </a:xfrm>
          <a:prstGeom prst="rect">
            <a:avLst/>
          </a:prstGeom>
          <a:noFill/>
          <a:ln w="28575"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11285" y="1159793"/>
            <a:ext cx="288000" cy="28800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A</a:t>
            </a:r>
            <a:endParaRPr lang="ko-KR" altLang="en-US" b="1" dirty="0"/>
          </a:p>
        </p:txBody>
      </p:sp>
      <p:sp>
        <p:nvSpPr>
          <p:cNvPr id="33" name="직사각형 32"/>
          <p:cNvSpPr/>
          <p:nvPr/>
        </p:nvSpPr>
        <p:spPr>
          <a:xfrm>
            <a:off x="197834" y="2622839"/>
            <a:ext cx="288000" cy="28800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B</a:t>
            </a:r>
            <a:endParaRPr lang="ko-KR" altLang="en-US" b="1" dirty="0"/>
          </a:p>
        </p:txBody>
      </p:sp>
      <p:sp>
        <p:nvSpPr>
          <p:cNvPr id="34" name="직사각형 33"/>
          <p:cNvSpPr/>
          <p:nvPr/>
        </p:nvSpPr>
        <p:spPr>
          <a:xfrm>
            <a:off x="123266" y="2961334"/>
            <a:ext cx="1897400" cy="1624958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62485" y="4354113"/>
            <a:ext cx="328284" cy="28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36" name="타원 35"/>
          <p:cNvSpPr/>
          <p:nvPr/>
        </p:nvSpPr>
        <p:spPr>
          <a:xfrm>
            <a:off x="2044511" y="1447793"/>
            <a:ext cx="288000" cy="28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endParaRPr lang="en-US" altLang="ko-KR" b="1" dirty="0" smtClean="0"/>
          </a:p>
        </p:txBody>
      </p:sp>
      <p:sp>
        <p:nvSpPr>
          <p:cNvPr id="39" name="직사각형 38"/>
          <p:cNvSpPr/>
          <p:nvPr/>
        </p:nvSpPr>
        <p:spPr>
          <a:xfrm>
            <a:off x="2092043" y="1621979"/>
            <a:ext cx="1810742" cy="2337510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2115946" y="4171868"/>
            <a:ext cx="288000" cy="28800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B</a:t>
            </a:r>
            <a:endParaRPr lang="ko-KR" altLang="en-US" b="1" dirty="0"/>
          </a:p>
        </p:txBody>
      </p:sp>
      <p:sp>
        <p:nvSpPr>
          <p:cNvPr id="41" name="직사각형 40"/>
          <p:cNvSpPr/>
          <p:nvPr/>
        </p:nvSpPr>
        <p:spPr>
          <a:xfrm>
            <a:off x="2070825" y="4695516"/>
            <a:ext cx="288000" cy="28800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C</a:t>
            </a:r>
            <a:endParaRPr lang="ko-KR" altLang="en-US" b="1" dirty="0"/>
          </a:p>
        </p:txBody>
      </p:sp>
      <p:sp>
        <p:nvSpPr>
          <p:cNvPr id="43" name="직사각형 42"/>
          <p:cNvSpPr/>
          <p:nvPr/>
        </p:nvSpPr>
        <p:spPr>
          <a:xfrm>
            <a:off x="4190646" y="4664817"/>
            <a:ext cx="288000" cy="28800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D</a:t>
            </a:r>
            <a:endParaRPr lang="ko-KR" altLang="en-US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6121332" y="187414"/>
            <a:ext cx="3025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점포 등록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1786347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105" y="871793"/>
            <a:ext cx="1842487" cy="450386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0408" y="945898"/>
            <a:ext cx="1842487" cy="4503860"/>
          </a:xfrm>
          <a:prstGeom prst="rect">
            <a:avLst/>
          </a:prstGeom>
        </p:spPr>
      </p:pic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6257171" y="406588"/>
          <a:ext cx="5779498" cy="271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4546">
                  <a:extLst>
                    <a:ext uri="{9D8B030D-6E8A-4147-A177-3AD203B41FA5}">
                      <a16:colId xmlns:a16="http://schemas.microsoft.com/office/drawing/2014/main" val="1059712960"/>
                    </a:ext>
                  </a:extLst>
                </a:gridCol>
                <a:gridCol w="2978452">
                  <a:extLst>
                    <a:ext uri="{9D8B030D-6E8A-4147-A177-3AD203B41FA5}">
                      <a16:colId xmlns:a16="http://schemas.microsoft.com/office/drawing/2014/main" val="164122230"/>
                    </a:ext>
                  </a:extLst>
                </a:gridCol>
                <a:gridCol w="1926500">
                  <a:extLst>
                    <a:ext uri="{9D8B030D-6E8A-4147-A177-3AD203B41FA5}">
                      <a16:colId xmlns:a16="http://schemas.microsoft.com/office/drawing/2014/main" val="4184051919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Control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2054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Display</a:t>
                      </a:r>
                    </a:p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Condition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459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내 점포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 클릭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점포 목록 스크린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741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상품 등록 버튼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1400" baseline="0" dirty="0" err="1" smtClean="0">
                          <a:solidFill>
                            <a:schemeClr val="tx1"/>
                          </a:solidFill>
                        </a:rPr>
                        <a:t>기프티콘을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 발급할 메뉴를 등록할 수 있다</a:t>
                      </a:r>
                      <a:endParaRPr lang="en-US" altLang="ko-KR" sz="14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내 상점 스크린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9920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메뉴 등록 버튼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상품 이름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사진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설명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가격 등을 입력할 수 있다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메뉴 등록 스크린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611422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6257171" y="3724688"/>
          <a:ext cx="5779498" cy="1254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4546">
                  <a:extLst>
                    <a:ext uri="{9D8B030D-6E8A-4147-A177-3AD203B41FA5}">
                      <a16:colId xmlns:a16="http://schemas.microsoft.com/office/drawing/2014/main" val="1059712960"/>
                    </a:ext>
                  </a:extLst>
                </a:gridCol>
                <a:gridCol w="2978452">
                  <a:extLst>
                    <a:ext uri="{9D8B030D-6E8A-4147-A177-3AD203B41FA5}">
                      <a16:colId xmlns:a16="http://schemas.microsoft.com/office/drawing/2014/main" val="164122230"/>
                    </a:ext>
                  </a:extLst>
                </a:gridCol>
                <a:gridCol w="1926500">
                  <a:extLst>
                    <a:ext uri="{9D8B030D-6E8A-4147-A177-3AD203B41FA5}">
                      <a16:colId xmlns:a16="http://schemas.microsoft.com/office/drawing/2014/main" val="4184051919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Information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2054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Display</a:t>
                      </a:r>
                    </a:p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Condition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459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내 점포 정보 조회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점포 등록 시 제공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741735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63" y="892893"/>
            <a:ext cx="1839535" cy="4496643"/>
          </a:xfrm>
          <a:prstGeom prst="rect">
            <a:avLst/>
          </a:prstGeom>
        </p:spPr>
      </p:pic>
      <p:sp>
        <p:nvSpPr>
          <p:cNvPr id="31" name="직사각형 30"/>
          <p:cNvSpPr/>
          <p:nvPr/>
        </p:nvSpPr>
        <p:spPr>
          <a:xfrm>
            <a:off x="142940" y="1446820"/>
            <a:ext cx="1808558" cy="615003"/>
          </a:xfrm>
          <a:prstGeom prst="rect">
            <a:avLst/>
          </a:prstGeom>
          <a:noFill/>
          <a:ln w="28575"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2061599" y="1547690"/>
            <a:ext cx="1794621" cy="875353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2048991" y="2571460"/>
            <a:ext cx="1000563" cy="1184750"/>
          </a:xfrm>
          <a:prstGeom prst="rect">
            <a:avLst/>
          </a:prstGeom>
          <a:noFill/>
          <a:ln w="28575"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36831" y="1209916"/>
            <a:ext cx="288000" cy="28800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A</a:t>
            </a:r>
            <a:endParaRPr lang="ko-KR" altLang="en-US" b="1" dirty="0"/>
          </a:p>
        </p:txBody>
      </p:sp>
      <p:sp>
        <p:nvSpPr>
          <p:cNvPr id="35" name="직사각형 34"/>
          <p:cNvSpPr/>
          <p:nvPr/>
        </p:nvSpPr>
        <p:spPr>
          <a:xfrm>
            <a:off x="1878314" y="2581079"/>
            <a:ext cx="288000" cy="28800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B</a:t>
            </a:r>
            <a:endParaRPr lang="ko-KR" altLang="en-US" b="1" dirty="0"/>
          </a:p>
        </p:txBody>
      </p:sp>
      <p:sp>
        <p:nvSpPr>
          <p:cNvPr id="36" name="타원 35"/>
          <p:cNvSpPr/>
          <p:nvPr/>
        </p:nvSpPr>
        <p:spPr>
          <a:xfrm>
            <a:off x="1996795" y="1324672"/>
            <a:ext cx="288000" cy="28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37" name="아래쪽 화살표 36"/>
          <p:cNvSpPr/>
          <p:nvPr/>
        </p:nvSpPr>
        <p:spPr>
          <a:xfrm>
            <a:off x="5612890" y="1305964"/>
            <a:ext cx="240767" cy="3390900"/>
          </a:xfrm>
          <a:prstGeom prst="downArrow">
            <a:avLst/>
          </a:prstGeom>
          <a:gradFill>
            <a:gsLst>
              <a:gs pos="100000">
                <a:srgbClr val="FF0000"/>
              </a:gs>
              <a:gs pos="0">
                <a:schemeClr val="bg1"/>
              </a:gs>
              <a:gs pos="0">
                <a:schemeClr val="bg1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4106435" y="4696864"/>
            <a:ext cx="288000" cy="28800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C</a:t>
            </a:r>
            <a:endParaRPr lang="ko-KR" altLang="en-US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6121332" y="37256"/>
            <a:ext cx="3025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상품 등록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3698676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6257171" y="386861"/>
          <a:ext cx="5779498" cy="2956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4546">
                  <a:extLst>
                    <a:ext uri="{9D8B030D-6E8A-4147-A177-3AD203B41FA5}">
                      <a16:colId xmlns:a16="http://schemas.microsoft.com/office/drawing/2014/main" val="1059712960"/>
                    </a:ext>
                  </a:extLst>
                </a:gridCol>
                <a:gridCol w="2978452">
                  <a:extLst>
                    <a:ext uri="{9D8B030D-6E8A-4147-A177-3AD203B41FA5}">
                      <a16:colId xmlns:a16="http://schemas.microsoft.com/office/drawing/2014/main" val="164122230"/>
                    </a:ext>
                  </a:extLst>
                </a:gridCol>
                <a:gridCol w="1926500">
                  <a:extLst>
                    <a:ext uri="{9D8B030D-6E8A-4147-A177-3AD203B41FA5}">
                      <a16:colId xmlns:a16="http://schemas.microsoft.com/office/drawing/2014/main" val="4184051919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Control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2054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Display</a:t>
                      </a:r>
                    </a:p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Condition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459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등록한 메뉴 클릭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내점포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메뉴관리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 스크린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741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발행 버튼 아이콘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1400" baseline="0" dirty="0" err="1" smtClean="0">
                          <a:solidFill>
                            <a:schemeClr val="tx1"/>
                          </a:solidFill>
                        </a:rPr>
                        <a:t>발행개수를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 조절할 수 있다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기프티콘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 발행 스크린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9920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발행하기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중지하기 버튼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상품 발행을 조절할 수 있다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기프티콘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 발행 스크린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611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구매가능 </a:t>
                      </a:r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소콘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발행된 </a:t>
                      </a:r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기프티콘을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 볼 수 있다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발행된 </a:t>
                      </a:r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기프티콘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 목록 스크린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6236726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6257171" y="4586291"/>
          <a:ext cx="5779498" cy="161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4546">
                  <a:extLst>
                    <a:ext uri="{9D8B030D-6E8A-4147-A177-3AD203B41FA5}">
                      <a16:colId xmlns:a16="http://schemas.microsoft.com/office/drawing/2014/main" val="1059712960"/>
                    </a:ext>
                  </a:extLst>
                </a:gridCol>
                <a:gridCol w="2978452">
                  <a:extLst>
                    <a:ext uri="{9D8B030D-6E8A-4147-A177-3AD203B41FA5}">
                      <a16:colId xmlns:a16="http://schemas.microsoft.com/office/drawing/2014/main" val="164122230"/>
                    </a:ext>
                  </a:extLst>
                </a:gridCol>
                <a:gridCol w="1926500">
                  <a:extLst>
                    <a:ext uri="{9D8B030D-6E8A-4147-A177-3AD203B41FA5}">
                      <a16:colId xmlns:a16="http://schemas.microsoft.com/office/drawing/2014/main" val="4184051919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Information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2054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Display</a:t>
                      </a:r>
                    </a:p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Condition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459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상품등록 시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 제공되었던 정보와 대표상품여부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aseline="0" dirty="0" err="1" smtClean="0">
                          <a:solidFill>
                            <a:schemeClr val="tx1"/>
                          </a:solidFill>
                        </a:rPr>
                        <a:t>할인여부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사용기간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aseline="0" dirty="0" err="1" smtClean="0">
                          <a:solidFill>
                            <a:schemeClr val="tx1"/>
                          </a:solidFill>
                        </a:rPr>
                        <a:t>발행개수를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 추가하여 발행한다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기프티콘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 발행 </a:t>
                      </a:r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시제공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741735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17" y="871793"/>
            <a:ext cx="1918100" cy="468868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736" y="871793"/>
            <a:ext cx="1918100" cy="468868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2140" y="837720"/>
            <a:ext cx="1918100" cy="4688689"/>
          </a:xfrm>
          <a:prstGeom prst="rect">
            <a:avLst/>
          </a:prstGeom>
        </p:spPr>
      </p:pic>
      <p:sp>
        <p:nvSpPr>
          <p:cNvPr id="31" name="직사각형 30"/>
          <p:cNvSpPr/>
          <p:nvPr/>
        </p:nvSpPr>
        <p:spPr>
          <a:xfrm>
            <a:off x="1025495" y="2777988"/>
            <a:ext cx="1000563" cy="1076836"/>
          </a:xfrm>
          <a:prstGeom prst="rect">
            <a:avLst/>
          </a:prstGeom>
          <a:noFill/>
          <a:ln w="28575"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891994" y="2754770"/>
            <a:ext cx="288000" cy="28800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A</a:t>
            </a:r>
            <a:endParaRPr lang="ko-KR" altLang="en-US" b="1" dirty="0"/>
          </a:p>
        </p:txBody>
      </p:sp>
      <p:sp>
        <p:nvSpPr>
          <p:cNvPr id="34" name="직사각형 33"/>
          <p:cNvSpPr/>
          <p:nvPr/>
        </p:nvSpPr>
        <p:spPr>
          <a:xfrm>
            <a:off x="2919804" y="3636559"/>
            <a:ext cx="288000" cy="28800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B</a:t>
            </a:r>
            <a:endParaRPr lang="ko-KR" altLang="en-US" b="1" dirty="0"/>
          </a:p>
        </p:txBody>
      </p:sp>
      <p:sp>
        <p:nvSpPr>
          <p:cNvPr id="36" name="직사각형 35"/>
          <p:cNvSpPr/>
          <p:nvPr/>
        </p:nvSpPr>
        <p:spPr>
          <a:xfrm>
            <a:off x="2128688" y="1626469"/>
            <a:ext cx="2001181" cy="2102709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3156075" y="3786247"/>
            <a:ext cx="886964" cy="276624"/>
          </a:xfrm>
          <a:prstGeom prst="rect">
            <a:avLst/>
          </a:prstGeom>
          <a:noFill/>
          <a:ln w="28575"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2216230" y="4209593"/>
            <a:ext cx="288000" cy="28800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C</a:t>
            </a:r>
            <a:endParaRPr lang="ko-KR" altLang="en-US" b="1" dirty="0"/>
          </a:p>
        </p:txBody>
      </p:sp>
      <p:sp>
        <p:nvSpPr>
          <p:cNvPr id="39" name="직사각형 38"/>
          <p:cNvSpPr/>
          <p:nvPr/>
        </p:nvSpPr>
        <p:spPr>
          <a:xfrm>
            <a:off x="5248196" y="1193379"/>
            <a:ext cx="785051" cy="303607"/>
          </a:xfrm>
          <a:prstGeom prst="rect">
            <a:avLst/>
          </a:prstGeom>
          <a:noFill/>
          <a:ln w="28575"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6121332" y="37256"/>
            <a:ext cx="3025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/>
              <a:t>소콘</a:t>
            </a:r>
            <a:r>
              <a:rPr lang="ko-KR" altLang="en-US" b="1" dirty="0" smtClean="0"/>
              <a:t> 발행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3530274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6257171" y="386861"/>
          <a:ext cx="5779498" cy="271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4546">
                  <a:extLst>
                    <a:ext uri="{9D8B030D-6E8A-4147-A177-3AD203B41FA5}">
                      <a16:colId xmlns:a16="http://schemas.microsoft.com/office/drawing/2014/main" val="1059712960"/>
                    </a:ext>
                  </a:extLst>
                </a:gridCol>
                <a:gridCol w="2978452">
                  <a:extLst>
                    <a:ext uri="{9D8B030D-6E8A-4147-A177-3AD203B41FA5}">
                      <a16:colId xmlns:a16="http://schemas.microsoft.com/office/drawing/2014/main" val="164122230"/>
                    </a:ext>
                  </a:extLst>
                </a:gridCol>
                <a:gridCol w="1926500">
                  <a:extLst>
                    <a:ext uri="{9D8B030D-6E8A-4147-A177-3AD203B41FA5}">
                      <a16:colId xmlns:a16="http://schemas.microsoft.com/office/drawing/2014/main" val="4184051919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Control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2054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Display</a:t>
                      </a:r>
                    </a:p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Condition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459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발행된 </a:t>
                      </a:r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기프티콘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 아이템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점포 상세 스크린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741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구매개수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 조절 및 </a:t>
                      </a:r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구해하기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 버튼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원하는 개수의 </a:t>
                      </a:r>
                      <a:r>
                        <a:rPr lang="ko-KR" altLang="en-US" sz="1400" baseline="0" dirty="0" err="1" smtClean="0">
                          <a:solidFill>
                            <a:schemeClr val="tx1"/>
                          </a:solidFill>
                        </a:rPr>
                        <a:t>기프티콘을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 구매할 수 있다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메뉴 상세 스크린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9920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결제하기 버튼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약관 동의 후 원하는 결제시스템을 선택하여 결제할 수 있다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결제 스크린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611422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6304404" y="3898989"/>
          <a:ext cx="5779498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4546">
                  <a:extLst>
                    <a:ext uri="{9D8B030D-6E8A-4147-A177-3AD203B41FA5}">
                      <a16:colId xmlns:a16="http://schemas.microsoft.com/office/drawing/2014/main" val="1059712960"/>
                    </a:ext>
                  </a:extLst>
                </a:gridCol>
                <a:gridCol w="2978452">
                  <a:extLst>
                    <a:ext uri="{9D8B030D-6E8A-4147-A177-3AD203B41FA5}">
                      <a16:colId xmlns:a16="http://schemas.microsoft.com/office/drawing/2014/main" val="164122230"/>
                    </a:ext>
                  </a:extLst>
                </a:gridCol>
                <a:gridCol w="1926500">
                  <a:extLst>
                    <a:ext uri="{9D8B030D-6E8A-4147-A177-3AD203B41FA5}">
                      <a16:colId xmlns:a16="http://schemas.microsoft.com/office/drawing/2014/main" val="4184051919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Information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2054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Display</a:t>
                      </a:r>
                    </a:p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Condition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459664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선택한 </a:t>
                      </a:r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기프티콘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 상세 조회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기프티콘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선택시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 제공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741735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구매하려는 </a:t>
                      </a:r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기프티콘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 정보 제공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구매하기 </a:t>
                      </a:r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선택시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 제공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1181575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1443" y="1012807"/>
            <a:ext cx="1903455" cy="465289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6014" y="1012807"/>
            <a:ext cx="1903455" cy="4652891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91" y="1012808"/>
            <a:ext cx="1903455" cy="4652891"/>
          </a:xfrm>
          <a:prstGeom prst="rect">
            <a:avLst/>
          </a:prstGeom>
        </p:spPr>
      </p:pic>
      <p:sp>
        <p:nvSpPr>
          <p:cNvPr id="31" name="직사각형 30"/>
          <p:cNvSpPr/>
          <p:nvPr/>
        </p:nvSpPr>
        <p:spPr>
          <a:xfrm>
            <a:off x="232883" y="1924730"/>
            <a:ext cx="873299" cy="1051551"/>
          </a:xfrm>
          <a:prstGeom prst="rect">
            <a:avLst/>
          </a:prstGeom>
          <a:noFill/>
          <a:ln w="28575"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2104678" y="1629824"/>
            <a:ext cx="2001181" cy="2242929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105591" y="1877248"/>
            <a:ext cx="288000" cy="28800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A</a:t>
            </a:r>
            <a:endParaRPr lang="ko-KR" altLang="en-US" b="1" dirty="0"/>
          </a:p>
        </p:txBody>
      </p:sp>
      <p:sp>
        <p:nvSpPr>
          <p:cNvPr id="34" name="타원 33"/>
          <p:cNvSpPr/>
          <p:nvPr/>
        </p:nvSpPr>
        <p:spPr>
          <a:xfrm>
            <a:off x="1994446" y="1691691"/>
            <a:ext cx="288000" cy="28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35" name="직사각형 34"/>
          <p:cNvSpPr/>
          <p:nvPr/>
        </p:nvSpPr>
        <p:spPr>
          <a:xfrm>
            <a:off x="2138446" y="4096899"/>
            <a:ext cx="873695" cy="295809"/>
          </a:xfrm>
          <a:prstGeom prst="rect">
            <a:avLst/>
          </a:prstGeom>
          <a:noFill/>
          <a:ln w="28575"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2083424" y="4382369"/>
            <a:ext cx="288000" cy="28800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B</a:t>
            </a:r>
            <a:endParaRPr lang="ko-KR" altLang="en-US" b="1" dirty="0"/>
          </a:p>
        </p:txBody>
      </p:sp>
      <p:sp>
        <p:nvSpPr>
          <p:cNvPr id="37" name="직사각형 36"/>
          <p:cNvSpPr/>
          <p:nvPr/>
        </p:nvSpPr>
        <p:spPr>
          <a:xfrm>
            <a:off x="4085714" y="1352987"/>
            <a:ext cx="2001181" cy="964256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4021320" y="1177316"/>
            <a:ext cx="288000" cy="28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endParaRPr lang="en-US" altLang="ko-KR" b="1" dirty="0" smtClean="0"/>
          </a:p>
        </p:txBody>
      </p:sp>
      <p:sp>
        <p:nvSpPr>
          <p:cNvPr id="41" name="직사각형 40"/>
          <p:cNvSpPr/>
          <p:nvPr/>
        </p:nvSpPr>
        <p:spPr>
          <a:xfrm>
            <a:off x="4218256" y="3559470"/>
            <a:ext cx="288000" cy="28800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C</a:t>
            </a:r>
            <a:endParaRPr lang="ko-KR" altLang="en-US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6121332" y="37256"/>
            <a:ext cx="3025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/>
              <a:t>소콘</a:t>
            </a:r>
            <a:r>
              <a:rPr lang="ko-KR" altLang="en-US" b="1" dirty="0" smtClean="0"/>
              <a:t> 결제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533140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0901377"/>
              </p:ext>
            </p:extLst>
          </p:nvPr>
        </p:nvGraphicFramePr>
        <p:xfrm>
          <a:off x="6257171" y="371842"/>
          <a:ext cx="5779498" cy="4589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4546">
                  <a:extLst>
                    <a:ext uri="{9D8B030D-6E8A-4147-A177-3AD203B41FA5}">
                      <a16:colId xmlns:a16="http://schemas.microsoft.com/office/drawing/2014/main" val="1059712960"/>
                    </a:ext>
                  </a:extLst>
                </a:gridCol>
                <a:gridCol w="2978452">
                  <a:extLst>
                    <a:ext uri="{9D8B030D-6E8A-4147-A177-3AD203B41FA5}">
                      <a16:colId xmlns:a16="http://schemas.microsoft.com/office/drawing/2014/main" val="164122230"/>
                    </a:ext>
                  </a:extLst>
                </a:gridCol>
                <a:gridCol w="1926500">
                  <a:extLst>
                    <a:ext uri="{9D8B030D-6E8A-4147-A177-3AD203B41FA5}">
                      <a16:colId xmlns:a16="http://schemas.microsoft.com/office/drawing/2014/main" val="4184051919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Control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2054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Display</a:t>
                      </a:r>
                    </a:p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Condition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459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아이디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비밀번호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닉네임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연락처 입력</a:t>
                      </a:r>
                      <a:endParaRPr lang="en-US" altLang="ko-KR" sz="14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기본 정보 입력</a:t>
                      </a:r>
                      <a:endParaRPr lang="en-US" altLang="ko-KR" sz="14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아이디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hlinkClick r:id="rId2"/>
                        </a:rPr>
                        <a:t>test11@gmail.com</a:t>
                      </a:r>
                      <a:endParaRPr lang="en-US" altLang="ko-KR" sz="14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비밀번호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: 1234</a:t>
                      </a:r>
                    </a:p>
                    <a:p>
                      <a:pPr latinLnBrk="1"/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테스트</a:t>
                      </a:r>
                      <a:endParaRPr lang="en-US" altLang="ko-KR" sz="14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닉네임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테스트</a:t>
                      </a:r>
                      <a:endParaRPr lang="en-US" altLang="ko-KR" sz="14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전화번호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: 01012345678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회원가입 스크린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741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서비스 이용약관 체크박스</a:t>
                      </a:r>
                      <a:endParaRPr lang="en-US" altLang="ko-KR" sz="14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회원가입 스크린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9920553"/>
                  </a:ext>
                </a:extLst>
              </a:tr>
              <a:tr h="8046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서비스 이용약관 안내 스크린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개인정보 처리 방침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서비스 이용 약관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본문 보기 버튼 클릭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611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회원가입 버튼</a:t>
                      </a:r>
                      <a:endParaRPr lang="en-US" altLang="ko-KR" sz="14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모든 </a:t>
                      </a:r>
                      <a:r>
                        <a:rPr lang="ko-KR" altLang="en-US" sz="1400" baseline="0" dirty="0" err="1" smtClean="0">
                          <a:solidFill>
                            <a:schemeClr val="tx1"/>
                          </a:solidFill>
                        </a:rPr>
                        <a:t>입력값이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 유효한지 판단하여 버튼이 활성화 된다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회원가입 스크린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6236726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6954817"/>
              </p:ext>
            </p:extLst>
          </p:nvPr>
        </p:nvGraphicFramePr>
        <p:xfrm>
          <a:off x="6257171" y="5057850"/>
          <a:ext cx="5779498" cy="177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4546">
                  <a:extLst>
                    <a:ext uri="{9D8B030D-6E8A-4147-A177-3AD203B41FA5}">
                      <a16:colId xmlns:a16="http://schemas.microsoft.com/office/drawing/2014/main" val="1059712960"/>
                    </a:ext>
                  </a:extLst>
                </a:gridCol>
                <a:gridCol w="2978452">
                  <a:extLst>
                    <a:ext uri="{9D8B030D-6E8A-4147-A177-3AD203B41FA5}">
                      <a16:colId xmlns:a16="http://schemas.microsoft.com/office/drawing/2014/main" val="164122230"/>
                    </a:ext>
                  </a:extLst>
                </a:gridCol>
                <a:gridCol w="1926500">
                  <a:extLst>
                    <a:ext uri="{9D8B030D-6E8A-4147-A177-3AD203B41FA5}">
                      <a16:colId xmlns:a16="http://schemas.microsoft.com/office/drawing/2014/main" val="4184051919"/>
                    </a:ext>
                  </a:extLst>
                </a:gridCol>
              </a:tblGrid>
              <a:tr h="348640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Information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2054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Display</a:t>
                      </a:r>
                    </a:p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Condition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459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기본 정보 입력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서비스 이용 약관동의 안내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회원가입 스크린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741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회원가입 성공 팝업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회원가입 </a:t>
                      </a:r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성공시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2892853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129849" y="-36730"/>
            <a:ext cx="281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회원 관리 </a:t>
            </a:r>
            <a:r>
              <a:rPr lang="en-US" altLang="ko-KR" b="1" dirty="0" smtClean="0"/>
              <a:t>– 1. </a:t>
            </a:r>
            <a:r>
              <a:rPr lang="ko-KR" altLang="en-US" b="1" dirty="0" smtClean="0"/>
              <a:t>회원가입</a:t>
            </a:r>
            <a:endParaRPr lang="en-US" altLang="ko-KR" b="1" dirty="0" smtClean="0"/>
          </a:p>
        </p:txBody>
      </p:sp>
      <p:grpSp>
        <p:nvGrpSpPr>
          <p:cNvPr id="21" name="그룹 20"/>
          <p:cNvGrpSpPr/>
          <p:nvPr/>
        </p:nvGrpSpPr>
        <p:grpSpPr>
          <a:xfrm>
            <a:off x="-23121" y="0"/>
            <a:ext cx="5631253" cy="6858000"/>
            <a:chOff x="1705514" y="0"/>
            <a:chExt cx="5631253" cy="6858000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5677" y="0"/>
              <a:ext cx="2805545" cy="6858000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1930519" y="693719"/>
              <a:ext cx="2363819" cy="3945515"/>
            </a:xfrm>
            <a:prstGeom prst="rect">
              <a:avLst/>
            </a:prstGeom>
            <a:noFill/>
            <a:ln w="28575">
              <a:solidFill>
                <a:srgbClr val="0000F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705514" y="583793"/>
              <a:ext cx="288000" cy="288000"/>
            </a:xfrm>
            <a:prstGeom prst="rect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/>
                <a:t>A</a:t>
              </a:r>
              <a:endParaRPr lang="ko-KR" altLang="en-US" b="1" dirty="0"/>
            </a:p>
          </p:txBody>
        </p:sp>
        <p:sp>
          <p:nvSpPr>
            <p:cNvPr id="17" name="타원 16"/>
            <p:cNvSpPr/>
            <p:nvPr/>
          </p:nvSpPr>
          <p:spPr>
            <a:xfrm>
              <a:off x="2037669" y="5351697"/>
              <a:ext cx="288000" cy="288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1</a:t>
              </a:r>
              <a:endParaRPr lang="ko-KR" altLang="en-US" b="1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3692602" y="5140993"/>
              <a:ext cx="288000" cy="288000"/>
            </a:xfrm>
            <a:prstGeom prst="rect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/>
                <a:t>C</a:t>
              </a:r>
              <a:endParaRPr lang="ko-KR" altLang="en-US" b="1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849299" y="4639234"/>
              <a:ext cx="288000" cy="288000"/>
            </a:xfrm>
            <a:prstGeom prst="rect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/>
                <a:t>B</a:t>
              </a:r>
              <a:endParaRPr lang="ko-KR" altLang="en-US" b="1" dirty="0"/>
            </a:p>
          </p:txBody>
        </p:sp>
        <p:sp>
          <p:nvSpPr>
            <p:cNvPr id="29" name="아래쪽 화살표 28"/>
            <p:cNvSpPr/>
            <p:nvPr/>
          </p:nvSpPr>
          <p:spPr>
            <a:xfrm>
              <a:off x="3980602" y="1666950"/>
              <a:ext cx="240767" cy="3390900"/>
            </a:xfrm>
            <a:prstGeom prst="downArrow">
              <a:avLst/>
            </a:prstGeom>
            <a:gradFill>
              <a:gsLst>
                <a:gs pos="100000">
                  <a:srgbClr val="FF0000"/>
                </a:gs>
                <a:gs pos="0">
                  <a:schemeClr val="bg1"/>
                </a:gs>
                <a:gs pos="0">
                  <a:schemeClr val="bg1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1849299" y="6184435"/>
              <a:ext cx="288000" cy="288000"/>
            </a:xfrm>
            <a:prstGeom prst="rect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/>
                <a:t>D</a:t>
              </a:r>
              <a:endParaRPr lang="ko-KR" altLang="en-US" b="1" dirty="0"/>
            </a:p>
          </p:txBody>
        </p:sp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31222" y="0"/>
              <a:ext cx="2805545" cy="6858000"/>
            </a:xfrm>
            <a:prstGeom prst="rect">
              <a:avLst/>
            </a:prstGeom>
          </p:spPr>
        </p:pic>
      </p:grpSp>
      <p:sp>
        <p:nvSpPr>
          <p:cNvPr id="13" name="타원 12"/>
          <p:cNvSpPr/>
          <p:nvPr/>
        </p:nvSpPr>
        <p:spPr>
          <a:xfrm>
            <a:off x="2997773" y="2691876"/>
            <a:ext cx="288000" cy="28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2533594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6226304"/>
              </p:ext>
            </p:extLst>
          </p:nvPr>
        </p:nvGraphicFramePr>
        <p:xfrm>
          <a:off x="6257171" y="386861"/>
          <a:ext cx="5779498" cy="4089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4546">
                  <a:extLst>
                    <a:ext uri="{9D8B030D-6E8A-4147-A177-3AD203B41FA5}">
                      <a16:colId xmlns:a16="http://schemas.microsoft.com/office/drawing/2014/main" val="1059712960"/>
                    </a:ext>
                  </a:extLst>
                </a:gridCol>
                <a:gridCol w="2978452">
                  <a:extLst>
                    <a:ext uri="{9D8B030D-6E8A-4147-A177-3AD203B41FA5}">
                      <a16:colId xmlns:a16="http://schemas.microsoft.com/office/drawing/2014/main" val="164122230"/>
                    </a:ext>
                  </a:extLst>
                </a:gridCol>
                <a:gridCol w="1926500">
                  <a:extLst>
                    <a:ext uri="{9D8B030D-6E8A-4147-A177-3AD203B41FA5}">
                      <a16:colId xmlns:a16="http://schemas.microsoft.com/office/drawing/2014/main" val="4184051919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Control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2054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Display</a:t>
                      </a:r>
                    </a:p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Condition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459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아이디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비밀번호 입력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로그인 스크린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741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로그인 버튼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아이디와 비밀번호를 입력하여 로그인 버튼을 클릭하여 로그인한다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아이디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hlinkClick r:id="rId2"/>
                        </a:rPr>
                        <a:t>test11@gmail.com</a:t>
                      </a:r>
                      <a:endParaRPr lang="en-US" altLang="ko-KR" sz="14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비밀번호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: 1234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로그인 스크린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9920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회원가입 버튼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회원이 아닌 경우 회원가입을 통해 가입할 수 있다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회원가입 스크린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611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비밀번호 찾기 버튼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비밀번호를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 잊은 경우 비밀번호 찾기를 통해 비밀번호를 찾는다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비밀번호 찾기 스크린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6236726"/>
                  </a:ext>
                </a:extLst>
              </a:tr>
            </a:tbl>
          </a:graphicData>
        </a:graphic>
      </p:graphicFrame>
      <p:grpSp>
        <p:nvGrpSpPr>
          <p:cNvPr id="33" name="그룹 32"/>
          <p:cNvGrpSpPr/>
          <p:nvPr/>
        </p:nvGrpSpPr>
        <p:grpSpPr>
          <a:xfrm>
            <a:off x="60088" y="255"/>
            <a:ext cx="2805545" cy="6858000"/>
            <a:chOff x="1862784" y="0"/>
            <a:chExt cx="2805545" cy="6858000"/>
          </a:xfrm>
        </p:grpSpPr>
        <p:pic>
          <p:nvPicPr>
            <p:cNvPr id="32" name="그림 31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2784" y="0"/>
              <a:ext cx="2805545" cy="6858000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2064060" y="2533333"/>
              <a:ext cx="2347545" cy="1516208"/>
            </a:xfrm>
            <a:prstGeom prst="rect">
              <a:avLst/>
            </a:prstGeom>
            <a:noFill/>
            <a:ln w="28575">
              <a:solidFill>
                <a:srgbClr val="0000F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862784" y="2423043"/>
              <a:ext cx="288000" cy="288000"/>
            </a:xfrm>
            <a:prstGeom prst="rect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/>
                <a:t>A</a:t>
              </a:r>
              <a:endParaRPr lang="ko-KR" altLang="en-US" b="1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1862784" y="4352521"/>
              <a:ext cx="288000" cy="288000"/>
            </a:xfrm>
            <a:prstGeom prst="rect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/>
                <a:t>B</a:t>
              </a:r>
              <a:endParaRPr lang="ko-KR" altLang="en-US" b="1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2280389" y="4808358"/>
              <a:ext cx="288000" cy="288000"/>
            </a:xfrm>
            <a:prstGeom prst="rect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/>
                <a:t>C</a:t>
              </a:r>
              <a:endParaRPr lang="ko-KR" altLang="en-US" b="1" dirty="0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3093832" y="3996242"/>
              <a:ext cx="288000" cy="288000"/>
            </a:xfrm>
            <a:prstGeom prst="rect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/>
                <a:t>D</a:t>
              </a:r>
              <a:endParaRPr lang="ko-KR" altLang="en-US" b="1" dirty="0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6121332" y="0"/>
            <a:ext cx="3025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회원 관리</a:t>
            </a:r>
            <a:r>
              <a:rPr lang="en-US" altLang="ko-KR" b="1" dirty="0"/>
              <a:t> </a:t>
            </a:r>
            <a:r>
              <a:rPr lang="en-US" altLang="ko-KR" b="1" dirty="0" smtClean="0"/>
              <a:t>- 2. </a:t>
            </a:r>
            <a:r>
              <a:rPr lang="ko-KR" altLang="en-US" b="1" dirty="0" smtClean="0"/>
              <a:t>로그인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908908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805545" cy="6858000"/>
          </a:xfrm>
          <a:prstGeom prst="rect">
            <a:avLst/>
          </a:prstGeom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8453409"/>
              </p:ext>
            </p:extLst>
          </p:nvPr>
        </p:nvGraphicFramePr>
        <p:xfrm>
          <a:off x="5975132" y="356699"/>
          <a:ext cx="6061537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7224">
                  <a:extLst>
                    <a:ext uri="{9D8B030D-6E8A-4147-A177-3AD203B41FA5}">
                      <a16:colId xmlns:a16="http://schemas.microsoft.com/office/drawing/2014/main" val="1059712960"/>
                    </a:ext>
                  </a:extLst>
                </a:gridCol>
                <a:gridCol w="3123800">
                  <a:extLst>
                    <a:ext uri="{9D8B030D-6E8A-4147-A177-3AD203B41FA5}">
                      <a16:colId xmlns:a16="http://schemas.microsoft.com/office/drawing/2014/main" val="164122230"/>
                    </a:ext>
                  </a:extLst>
                </a:gridCol>
                <a:gridCol w="2020513">
                  <a:extLst>
                    <a:ext uri="{9D8B030D-6E8A-4147-A177-3AD203B41FA5}">
                      <a16:colId xmlns:a16="http://schemas.microsoft.com/office/drawing/2014/main" val="4184051919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Control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2054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Display</a:t>
                      </a:r>
                    </a:p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Condition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459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가게 정보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가게 대표 이미지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가게명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가게 주소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가게 카테고리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가게 좋아요 수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좋아요 버튼</a:t>
                      </a:r>
                      <a:endParaRPr lang="en-US" altLang="ko-KR" sz="14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클릭 시 해당 가게 상세페이지로 이동한다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소콘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 스크린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741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가게 검색</a:t>
                      </a:r>
                      <a:endParaRPr lang="en-US" altLang="ko-KR" sz="14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상호명을 통해 가게 검색 가능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소콘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 스크린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9920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관심 가게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클릭 시 관심 가게 스크린으로 이동한다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소콘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 스크린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611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알림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클릭 시 알림 메시지 내역을 볼 수 있는 스크린으로 이동한다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소콘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 스크린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6236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바텀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 네비게이션 바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클릭하여 탭 라우터 이동을 한다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소콘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점포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aseline="0" dirty="0" err="1" smtClean="0">
                          <a:solidFill>
                            <a:schemeClr val="tx1"/>
                          </a:solidFill>
                        </a:rPr>
                        <a:t>쿠폰북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aseline="0" dirty="0" err="1" smtClean="0">
                          <a:solidFill>
                            <a:schemeClr val="tx1"/>
                          </a:solidFill>
                        </a:rPr>
                        <a:t>마이페이지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 스크린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8758240"/>
                  </a:ext>
                </a:extLst>
              </a:tr>
            </a:tbl>
          </a:graphicData>
        </a:graphic>
      </p:graphicFrame>
      <p:sp>
        <p:nvSpPr>
          <p:cNvPr id="13" name="타원 12"/>
          <p:cNvSpPr/>
          <p:nvPr/>
        </p:nvSpPr>
        <p:spPr>
          <a:xfrm>
            <a:off x="-1692" y="621712"/>
            <a:ext cx="288000" cy="28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endParaRPr lang="en-US" altLang="ko-KR" b="1" dirty="0" smtClean="0"/>
          </a:p>
        </p:txBody>
      </p:sp>
      <p:sp>
        <p:nvSpPr>
          <p:cNvPr id="16" name="직사각형 15"/>
          <p:cNvSpPr/>
          <p:nvPr/>
        </p:nvSpPr>
        <p:spPr>
          <a:xfrm>
            <a:off x="1868121" y="242861"/>
            <a:ext cx="288000" cy="28800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C</a:t>
            </a:r>
            <a:endParaRPr lang="ko-KR" altLang="en-US" b="1" dirty="0"/>
          </a:p>
        </p:txBody>
      </p:sp>
      <p:sp>
        <p:nvSpPr>
          <p:cNvPr id="17" name="타원 16"/>
          <p:cNvSpPr/>
          <p:nvPr/>
        </p:nvSpPr>
        <p:spPr>
          <a:xfrm>
            <a:off x="-1692" y="40666"/>
            <a:ext cx="288000" cy="28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26" name="직사각형 25"/>
          <p:cNvSpPr/>
          <p:nvPr/>
        </p:nvSpPr>
        <p:spPr>
          <a:xfrm>
            <a:off x="2661545" y="270633"/>
            <a:ext cx="288000" cy="28800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D</a:t>
            </a:r>
            <a:endParaRPr lang="ko-KR" altLang="en-US" b="1" dirty="0"/>
          </a:p>
        </p:txBody>
      </p:sp>
      <p:sp>
        <p:nvSpPr>
          <p:cNvPr id="27" name="직사각형 26"/>
          <p:cNvSpPr/>
          <p:nvPr/>
        </p:nvSpPr>
        <p:spPr>
          <a:xfrm>
            <a:off x="43406" y="1318174"/>
            <a:ext cx="288000" cy="28800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B</a:t>
            </a:r>
            <a:endParaRPr lang="ko-KR" altLang="en-US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6121332" y="0"/>
            <a:ext cx="3025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메인 화면 </a:t>
            </a:r>
            <a:r>
              <a:rPr lang="en-US" altLang="ko-KR" b="1" dirty="0" smtClean="0"/>
              <a:t>– </a:t>
            </a:r>
            <a:r>
              <a:rPr lang="ko-KR" altLang="en-US" b="1" dirty="0" smtClean="0"/>
              <a:t>내 주변 가게</a:t>
            </a:r>
            <a:endParaRPr lang="en-US" altLang="ko-KR" b="1" dirty="0" smtClean="0"/>
          </a:p>
        </p:txBody>
      </p: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6803798"/>
              </p:ext>
            </p:extLst>
          </p:nvPr>
        </p:nvGraphicFramePr>
        <p:xfrm>
          <a:off x="5975131" y="5205506"/>
          <a:ext cx="6061537" cy="162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7224">
                  <a:extLst>
                    <a:ext uri="{9D8B030D-6E8A-4147-A177-3AD203B41FA5}">
                      <a16:colId xmlns:a16="http://schemas.microsoft.com/office/drawing/2014/main" val="1059712960"/>
                    </a:ext>
                  </a:extLst>
                </a:gridCol>
                <a:gridCol w="3123800">
                  <a:extLst>
                    <a:ext uri="{9D8B030D-6E8A-4147-A177-3AD203B41FA5}">
                      <a16:colId xmlns:a16="http://schemas.microsoft.com/office/drawing/2014/main" val="164122230"/>
                    </a:ext>
                  </a:extLst>
                </a:gridCol>
                <a:gridCol w="2020513">
                  <a:extLst>
                    <a:ext uri="{9D8B030D-6E8A-4147-A177-3AD203B41FA5}">
                      <a16:colId xmlns:a16="http://schemas.microsoft.com/office/drawing/2014/main" val="4184051919"/>
                    </a:ext>
                  </a:extLst>
                </a:gridCol>
              </a:tblGrid>
              <a:tr h="348640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Information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2054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Display</a:t>
                      </a:r>
                    </a:p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Condition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459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 err="1" smtClean="0">
                          <a:solidFill>
                            <a:schemeClr val="tx1"/>
                          </a:solidFill>
                        </a:rPr>
                        <a:t>기프티콘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 서비스 명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소콘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스크림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741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가게 광고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 배너</a:t>
                      </a:r>
                      <a:endParaRPr lang="en-US" altLang="ko-KR" sz="14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회원가입 </a:t>
                      </a:r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성공시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2892853"/>
                  </a:ext>
                </a:extLst>
              </a:tr>
            </a:tbl>
          </a:graphicData>
        </a:graphic>
      </p:graphicFrame>
      <p:sp>
        <p:nvSpPr>
          <p:cNvPr id="35" name="직사각형 34"/>
          <p:cNvSpPr/>
          <p:nvPr/>
        </p:nvSpPr>
        <p:spPr>
          <a:xfrm>
            <a:off x="119150" y="2055534"/>
            <a:ext cx="2569289" cy="714560"/>
          </a:xfrm>
          <a:prstGeom prst="rect">
            <a:avLst/>
          </a:prstGeom>
          <a:noFill/>
          <a:ln w="28575"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78809" y="6279776"/>
            <a:ext cx="2569289" cy="551330"/>
          </a:xfrm>
          <a:prstGeom prst="rect">
            <a:avLst/>
          </a:prstGeom>
          <a:noFill/>
          <a:ln w="28575"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8039" y="2022846"/>
            <a:ext cx="288000" cy="28800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A</a:t>
            </a:r>
            <a:endParaRPr lang="ko-KR" altLang="en-US" b="1" dirty="0"/>
          </a:p>
        </p:txBody>
      </p:sp>
      <p:sp>
        <p:nvSpPr>
          <p:cNvPr id="37" name="직사각형 36"/>
          <p:cNvSpPr/>
          <p:nvPr/>
        </p:nvSpPr>
        <p:spPr>
          <a:xfrm>
            <a:off x="29613" y="6120284"/>
            <a:ext cx="288000" cy="28800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F</a:t>
            </a:r>
            <a:endParaRPr lang="ko-KR" altLang="en-US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587" y="0"/>
            <a:ext cx="28055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158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919" y="0"/>
            <a:ext cx="2805545" cy="6858000"/>
          </a:xfrm>
          <a:prstGeom prst="rect">
            <a:avLst/>
          </a:prstGeom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7501471"/>
              </p:ext>
            </p:extLst>
          </p:nvPr>
        </p:nvGraphicFramePr>
        <p:xfrm>
          <a:off x="6257171" y="330833"/>
          <a:ext cx="5779498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4546">
                  <a:extLst>
                    <a:ext uri="{9D8B030D-6E8A-4147-A177-3AD203B41FA5}">
                      <a16:colId xmlns:a16="http://schemas.microsoft.com/office/drawing/2014/main" val="1059712960"/>
                    </a:ext>
                  </a:extLst>
                </a:gridCol>
                <a:gridCol w="2978452">
                  <a:extLst>
                    <a:ext uri="{9D8B030D-6E8A-4147-A177-3AD203B41FA5}">
                      <a16:colId xmlns:a16="http://schemas.microsoft.com/office/drawing/2014/main" val="164122230"/>
                    </a:ext>
                  </a:extLst>
                </a:gridCol>
                <a:gridCol w="1926500">
                  <a:extLst>
                    <a:ext uri="{9D8B030D-6E8A-4147-A177-3AD203B41FA5}">
                      <a16:colId xmlns:a16="http://schemas.microsoft.com/office/drawing/2014/main" val="4184051919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Control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2054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Display</a:t>
                      </a:r>
                    </a:p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Condition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459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반경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3km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까지의 소곤 커뮤니티 </a:t>
                      </a:r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게시글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클러스터링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소곤 스크린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741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바텀시트에서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 전체 소곤 리스트 조회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이미지 클릭 시 소곤 등록 위치로 지도 이동</a:t>
                      </a:r>
                      <a:endParaRPr lang="en-US" altLang="ko-KR" sz="14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글 보기 버튼 클릭 시 소곤 상세 보기로 이동</a:t>
                      </a:r>
                      <a:endParaRPr lang="en-US" altLang="ko-KR" sz="14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소곤 스크린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9920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소곤 등록 버튼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버튼 클릭 시 소곤 등록 버튼 이동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소곤 스크린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611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현재 위치 이동 버튼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버튼 클릭 시 현재 위치로 지도 이동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소곤 스크린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6236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소곤 탭 나가기 버튼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현재 탭을 나가는 버튼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소곤 스크린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498413"/>
                  </a:ext>
                </a:extLst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86282" y="2114637"/>
            <a:ext cx="288000" cy="28800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A</a:t>
            </a:r>
            <a:endParaRPr lang="ko-KR" altLang="en-US" b="1" dirty="0"/>
          </a:p>
        </p:txBody>
      </p:sp>
      <p:sp>
        <p:nvSpPr>
          <p:cNvPr id="17" name="타원 16"/>
          <p:cNvSpPr/>
          <p:nvPr/>
        </p:nvSpPr>
        <p:spPr>
          <a:xfrm>
            <a:off x="455685" y="4872353"/>
            <a:ext cx="288000" cy="28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6121332" y="0"/>
            <a:ext cx="3025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소곤 스크린</a:t>
            </a:r>
            <a:endParaRPr lang="en-US" altLang="ko-KR" b="1" dirty="0" smtClean="0"/>
          </a:p>
        </p:txBody>
      </p: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725575"/>
              </p:ext>
            </p:extLst>
          </p:nvPr>
        </p:nvGraphicFramePr>
        <p:xfrm>
          <a:off x="6257171" y="5226926"/>
          <a:ext cx="5779498" cy="140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4546">
                  <a:extLst>
                    <a:ext uri="{9D8B030D-6E8A-4147-A177-3AD203B41FA5}">
                      <a16:colId xmlns:a16="http://schemas.microsoft.com/office/drawing/2014/main" val="1059712960"/>
                    </a:ext>
                  </a:extLst>
                </a:gridCol>
                <a:gridCol w="2978452">
                  <a:extLst>
                    <a:ext uri="{9D8B030D-6E8A-4147-A177-3AD203B41FA5}">
                      <a16:colId xmlns:a16="http://schemas.microsoft.com/office/drawing/2014/main" val="164122230"/>
                    </a:ext>
                  </a:extLst>
                </a:gridCol>
                <a:gridCol w="1926500">
                  <a:extLst>
                    <a:ext uri="{9D8B030D-6E8A-4147-A177-3AD203B41FA5}">
                      <a16:colId xmlns:a16="http://schemas.microsoft.com/office/drawing/2014/main" val="4184051919"/>
                    </a:ext>
                  </a:extLst>
                </a:gridCol>
              </a:tblGrid>
              <a:tr h="348640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Information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2054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Display</a:t>
                      </a:r>
                    </a:p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Condition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459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바텀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 시트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당기고 내릴 수 있다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소곤 스크린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741735"/>
                  </a:ext>
                </a:extLst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0" y="5332860"/>
            <a:ext cx="288000" cy="28800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B</a:t>
            </a:r>
            <a:endParaRPr lang="ko-KR" altLang="en-US" b="1" dirty="0"/>
          </a:p>
        </p:txBody>
      </p:sp>
      <p:sp>
        <p:nvSpPr>
          <p:cNvPr id="24" name="직사각형 23"/>
          <p:cNvSpPr/>
          <p:nvPr/>
        </p:nvSpPr>
        <p:spPr>
          <a:xfrm>
            <a:off x="2187354" y="4332261"/>
            <a:ext cx="288000" cy="28800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C</a:t>
            </a:r>
            <a:endParaRPr lang="ko-KR" altLang="en-US" b="1" dirty="0"/>
          </a:p>
        </p:txBody>
      </p:sp>
      <p:sp>
        <p:nvSpPr>
          <p:cNvPr id="25" name="직사각형 24"/>
          <p:cNvSpPr/>
          <p:nvPr/>
        </p:nvSpPr>
        <p:spPr>
          <a:xfrm>
            <a:off x="2058624" y="225332"/>
            <a:ext cx="288000" cy="28800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D</a:t>
            </a:r>
            <a:endParaRPr lang="ko-KR" altLang="en-US" b="1" dirty="0"/>
          </a:p>
        </p:txBody>
      </p:sp>
      <p:sp>
        <p:nvSpPr>
          <p:cNvPr id="32" name="직사각형 31"/>
          <p:cNvSpPr/>
          <p:nvPr/>
        </p:nvSpPr>
        <p:spPr>
          <a:xfrm>
            <a:off x="41421" y="5385685"/>
            <a:ext cx="2719205" cy="1084563"/>
          </a:xfrm>
          <a:prstGeom prst="rect">
            <a:avLst/>
          </a:prstGeom>
          <a:noFill/>
          <a:ln w="28575"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374282" y="318708"/>
            <a:ext cx="288000" cy="28800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E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85445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040" y="0"/>
            <a:ext cx="2805545" cy="685800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56824" y="1691690"/>
            <a:ext cx="2731794" cy="1366729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1584103"/>
              </p:ext>
            </p:extLst>
          </p:nvPr>
        </p:nvGraphicFramePr>
        <p:xfrm>
          <a:off x="6257171" y="437346"/>
          <a:ext cx="5779498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4546">
                  <a:extLst>
                    <a:ext uri="{9D8B030D-6E8A-4147-A177-3AD203B41FA5}">
                      <a16:colId xmlns:a16="http://schemas.microsoft.com/office/drawing/2014/main" val="1059712960"/>
                    </a:ext>
                  </a:extLst>
                </a:gridCol>
                <a:gridCol w="2978452">
                  <a:extLst>
                    <a:ext uri="{9D8B030D-6E8A-4147-A177-3AD203B41FA5}">
                      <a16:colId xmlns:a16="http://schemas.microsoft.com/office/drawing/2014/main" val="164122230"/>
                    </a:ext>
                  </a:extLst>
                </a:gridCol>
                <a:gridCol w="1926500">
                  <a:extLst>
                    <a:ext uri="{9D8B030D-6E8A-4147-A177-3AD203B41FA5}">
                      <a16:colId xmlns:a16="http://schemas.microsoft.com/office/drawing/2014/main" val="4184051919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Control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2054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Display</a:t>
                      </a:r>
                    </a:p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Condition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459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댓글 입력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버튼 클릭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 시 댓글 등록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소곤 상세 스크린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741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소콘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 정보 버튼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400" baseline="0" dirty="0" err="1" smtClean="0">
                          <a:solidFill>
                            <a:schemeClr val="tx1"/>
                          </a:solidFill>
                        </a:rPr>
                        <a:t>소콘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 버튼 </a:t>
                      </a:r>
                      <a:r>
                        <a:rPr lang="ko-KR" altLang="en-US" sz="1400" baseline="0" dirty="0" err="1" smtClean="0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 이미지와 유효기간 표시</a:t>
                      </a:r>
                      <a:endParaRPr lang="en-US" altLang="ko-KR" sz="14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소곤 상세 스크린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9920553"/>
                  </a:ext>
                </a:extLst>
              </a:tr>
            </a:tbl>
          </a:graphicData>
        </a:graphic>
      </p:graphicFrame>
      <p:sp>
        <p:nvSpPr>
          <p:cNvPr id="9" name="타원 8"/>
          <p:cNvSpPr/>
          <p:nvPr/>
        </p:nvSpPr>
        <p:spPr>
          <a:xfrm>
            <a:off x="33440" y="437346"/>
            <a:ext cx="288000" cy="28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13" name="타원 12"/>
          <p:cNvSpPr/>
          <p:nvPr/>
        </p:nvSpPr>
        <p:spPr>
          <a:xfrm>
            <a:off x="-6404" y="1509960"/>
            <a:ext cx="288000" cy="28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endParaRPr lang="en-US" altLang="ko-KR" b="1" dirty="0" smtClean="0"/>
          </a:p>
        </p:txBody>
      </p:sp>
      <p:sp>
        <p:nvSpPr>
          <p:cNvPr id="18" name="아래쪽 화살표 17"/>
          <p:cNvSpPr/>
          <p:nvPr/>
        </p:nvSpPr>
        <p:spPr>
          <a:xfrm>
            <a:off x="2547851" y="1403691"/>
            <a:ext cx="240767" cy="2227837"/>
          </a:xfrm>
          <a:prstGeom prst="downArrow">
            <a:avLst/>
          </a:prstGeom>
          <a:gradFill>
            <a:gsLst>
              <a:gs pos="100000">
                <a:srgbClr val="FF0000"/>
              </a:gs>
              <a:gs pos="0">
                <a:schemeClr val="bg1"/>
              </a:gs>
              <a:gs pos="0">
                <a:srgbClr val="FFFFFF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87931" y="6160344"/>
            <a:ext cx="288000" cy="28800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A</a:t>
            </a:r>
            <a:endParaRPr lang="ko-KR" altLang="en-US" b="1" dirty="0"/>
          </a:p>
        </p:txBody>
      </p:sp>
      <p:sp>
        <p:nvSpPr>
          <p:cNvPr id="27" name="직사각형 26"/>
          <p:cNvSpPr/>
          <p:nvPr/>
        </p:nvSpPr>
        <p:spPr>
          <a:xfrm>
            <a:off x="2047500" y="894416"/>
            <a:ext cx="288000" cy="28800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B</a:t>
            </a:r>
            <a:endParaRPr lang="ko-KR" altLang="en-US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6121332" y="0"/>
            <a:ext cx="3025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소곤 상세 조회</a:t>
            </a:r>
            <a:endParaRPr lang="en-US" altLang="ko-KR" b="1" dirty="0" smtClean="0"/>
          </a:p>
        </p:txBody>
      </p: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968574"/>
              </p:ext>
            </p:extLst>
          </p:nvPr>
        </p:nvGraphicFramePr>
        <p:xfrm>
          <a:off x="6257171" y="3058420"/>
          <a:ext cx="5779498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4546">
                  <a:extLst>
                    <a:ext uri="{9D8B030D-6E8A-4147-A177-3AD203B41FA5}">
                      <a16:colId xmlns:a16="http://schemas.microsoft.com/office/drawing/2014/main" val="1059712960"/>
                    </a:ext>
                  </a:extLst>
                </a:gridCol>
                <a:gridCol w="2978452">
                  <a:extLst>
                    <a:ext uri="{9D8B030D-6E8A-4147-A177-3AD203B41FA5}">
                      <a16:colId xmlns:a16="http://schemas.microsoft.com/office/drawing/2014/main" val="164122230"/>
                    </a:ext>
                  </a:extLst>
                </a:gridCol>
                <a:gridCol w="1926500">
                  <a:extLst>
                    <a:ext uri="{9D8B030D-6E8A-4147-A177-3AD203B41FA5}">
                      <a16:colId xmlns:a16="http://schemas.microsoft.com/office/drawing/2014/main" val="4184051919"/>
                    </a:ext>
                  </a:extLst>
                </a:gridCol>
              </a:tblGrid>
              <a:tr h="348640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Information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2054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Display</a:t>
                      </a:r>
                    </a:p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Condition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459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작성자 정보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닉네임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게시 시간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상세 내용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소곤 상세 스크린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741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댓글 정보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닉네임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댓글 내용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소곤 상세 스크린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2892853"/>
                  </a:ext>
                </a:extLst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67347" y="627895"/>
            <a:ext cx="1942727" cy="919796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175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" y="0"/>
            <a:ext cx="2805545" cy="6858000"/>
          </a:xfrm>
          <a:prstGeom prst="rect">
            <a:avLst/>
          </a:prstGeom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39461"/>
              </p:ext>
            </p:extLst>
          </p:nvPr>
        </p:nvGraphicFramePr>
        <p:xfrm>
          <a:off x="6257171" y="365811"/>
          <a:ext cx="5779498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4546">
                  <a:extLst>
                    <a:ext uri="{9D8B030D-6E8A-4147-A177-3AD203B41FA5}">
                      <a16:colId xmlns:a16="http://schemas.microsoft.com/office/drawing/2014/main" val="1059712960"/>
                    </a:ext>
                  </a:extLst>
                </a:gridCol>
                <a:gridCol w="2978452">
                  <a:extLst>
                    <a:ext uri="{9D8B030D-6E8A-4147-A177-3AD203B41FA5}">
                      <a16:colId xmlns:a16="http://schemas.microsoft.com/office/drawing/2014/main" val="164122230"/>
                    </a:ext>
                  </a:extLst>
                </a:gridCol>
                <a:gridCol w="1926500">
                  <a:extLst>
                    <a:ext uri="{9D8B030D-6E8A-4147-A177-3AD203B41FA5}">
                      <a16:colId xmlns:a16="http://schemas.microsoft.com/office/drawing/2014/main" val="4184051919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Control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2054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Display</a:t>
                      </a:r>
                    </a:p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Condition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459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소콘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머니버튼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클릭 시 출금 가능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내 정보 스크린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741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사업자 인증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 등록</a:t>
                      </a:r>
                      <a:endParaRPr lang="en-US" altLang="ko-KR" sz="14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사장님 인증 버튼 </a:t>
                      </a:r>
                      <a:r>
                        <a:rPr lang="ko-KR" altLang="en-US" sz="1400" baseline="0" dirty="0" err="1" smtClean="0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 사장님 인증 스크린으로 이동</a:t>
                      </a:r>
                      <a:endParaRPr lang="en-US" altLang="ko-KR" sz="14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내 정보 스크린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9920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앱 알림 설정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토글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 버튼 </a:t>
                      </a:r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선택시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알람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on/off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가능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내 정보 스크린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611422"/>
                  </a:ext>
                </a:extLst>
              </a:tr>
            </a:tbl>
          </a:graphicData>
        </a:graphic>
      </p:graphicFrame>
      <p:sp>
        <p:nvSpPr>
          <p:cNvPr id="13" name="타원 12"/>
          <p:cNvSpPr/>
          <p:nvPr/>
        </p:nvSpPr>
        <p:spPr>
          <a:xfrm>
            <a:off x="73175" y="1691691"/>
            <a:ext cx="288000" cy="28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endParaRPr lang="en-US" altLang="ko-KR" b="1" dirty="0" smtClean="0"/>
          </a:p>
        </p:txBody>
      </p:sp>
      <p:sp>
        <p:nvSpPr>
          <p:cNvPr id="16" name="직사각형 15"/>
          <p:cNvSpPr/>
          <p:nvPr/>
        </p:nvSpPr>
        <p:spPr>
          <a:xfrm>
            <a:off x="1034736" y="4439177"/>
            <a:ext cx="288000" cy="28800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B</a:t>
            </a:r>
            <a:endParaRPr lang="ko-KR" altLang="en-US" b="1" dirty="0"/>
          </a:p>
        </p:txBody>
      </p:sp>
      <p:sp>
        <p:nvSpPr>
          <p:cNvPr id="17" name="타원 16"/>
          <p:cNvSpPr/>
          <p:nvPr/>
        </p:nvSpPr>
        <p:spPr>
          <a:xfrm>
            <a:off x="18206" y="513765"/>
            <a:ext cx="288000" cy="28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22" name="직사각형 21"/>
          <p:cNvSpPr/>
          <p:nvPr/>
        </p:nvSpPr>
        <p:spPr>
          <a:xfrm>
            <a:off x="18206" y="853537"/>
            <a:ext cx="288000" cy="28800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A</a:t>
            </a:r>
            <a:endParaRPr lang="ko-KR" altLang="en-US" b="1" dirty="0"/>
          </a:p>
        </p:txBody>
      </p:sp>
      <p:sp>
        <p:nvSpPr>
          <p:cNvPr id="27" name="직사각형 26"/>
          <p:cNvSpPr/>
          <p:nvPr/>
        </p:nvSpPr>
        <p:spPr>
          <a:xfrm>
            <a:off x="1950428" y="2754770"/>
            <a:ext cx="288000" cy="28800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C</a:t>
            </a:r>
            <a:endParaRPr lang="ko-KR" altLang="en-US" b="1" dirty="0"/>
          </a:p>
        </p:txBody>
      </p:sp>
      <p:sp>
        <p:nvSpPr>
          <p:cNvPr id="8" name="직사각형 7"/>
          <p:cNvSpPr/>
          <p:nvPr/>
        </p:nvSpPr>
        <p:spPr>
          <a:xfrm>
            <a:off x="306206" y="1835691"/>
            <a:ext cx="2362145" cy="510419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6121332" y="0"/>
            <a:ext cx="3025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내 정보 스크린</a:t>
            </a:r>
            <a:endParaRPr lang="en-US" altLang="ko-KR" b="1" dirty="0" smtClean="0"/>
          </a:p>
        </p:txBody>
      </p: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9652716"/>
              </p:ext>
            </p:extLst>
          </p:nvPr>
        </p:nvGraphicFramePr>
        <p:xfrm>
          <a:off x="6257171" y="3353687"/>
          <a:ext cx="5779498" cy="177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4546">
                  <a:extLst>
                    <a:ext uri="{9D8B030D-6E8A-4147-A177-3AD203B41FA5}">
                      <a16:colId xmlns:a16="http://schemas.microsoft.com/office/drawing/2014/main" val="1059712960"/>
                    </a:ext>
                  </a:extLst>
                </a:gridCol>
                <a:gridCol w="2978452">
                  <a:extLst>
                    <a:ext uri="{9D8B030D-6E8A-4147-A177-3AD203B41FA5}">
                      <a16:colId xmlns:a16="http://schemas.microsoft.com/office/drawing/2014/main" val="164122230"/>
                    </a:ext>
                  </a:extLst>
                </a:gridCol>
                <a:gridCol w="1926500">
                  <a:extLst>
                    <a:ext uri="{9D8B030D-6E8A-4147-A177-3AD203B41FA5}">
                      <a16:colId xmlns:a16="http://schemas.microsoft.com/office/drawing/2014/main" val="4184051919"/>
                    </a:ext>
                  </a:extLst>
                </a:gridCol>
              </a:tblGrid>
              <a:tr h="348640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Information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2054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Display</a:t>
                      </a:r>
                    </a:p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Condition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459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닉네임 정보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내 정보 스크린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741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보유 </a:t>
                      </a:r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소콘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 개수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작성 소곤 개수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작성한 댓글 개수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내 정보 스크린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28928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1219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040" y="0"/>
            <a:ext cx="2805545" cy="685800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89113" y="889823"/>
            <a:ext cx="2613447" cy="2834865"/>
          </a:xfrm>
          <a:prstGeom prst="rect">
            <a:avLst/>
          </a:prstGeom>
          <a:noFill/>
          <a:ln w="28575"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46155" y="727793"/>
            <a:ext cx="288000" cy="28800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A</a:t>
            </a:r>
            <a:endParaRPr lang="ko-KR" altLang="en-US" b="1" dirty="0"/>
          </a:p>
        </p:txBody>
      </p:sp>
      <p:sp>
        <p:nvSpPr>
          <p:cNvPr id="27" name="직사각형 26"/>
          <p:cNvSpPr/>
          <p:nvPr/>
        </p:nvSpPr>
        <p:spPr>
          <a:xfrm>
            <a:off x="89113" y="6018414"/>
            <a:ext cx="288000" cy="28800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B</a:t>
            </a:r>
            <a:endParaRPr lang="ko-KR" altLang="en-US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8908" y="0"/>
            <a:ext cx="2805545" cy="6858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0120" y="0"/>
            <a:ext cx="2805545" cy="6858000"/>
          </a:xfrm>
          <a:prstGeom prst="rect">
            <a:avLst/>
          </a:prstGeom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9200774"/>
              </p:ext>
            </p:extLst>
          </p:nvPr>
        </p:nvGraphicFramePr>
        <p:xfrm>
          <a:off x="6300742" y="576226"/>
          <a:ext cx="5779498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4546">
                  <a:extLst>
                    <a:ext uri="{9D8B030D-6E8A-4147-A177-3AD203B41FA5}">
                      <a16:colId xmlns:a16="http://schemas.microsoft.com/office/drawing/2014/main" val="1059712960"/>
                    </a:ext>
                  </a:extLst>
                </a:gridCol>
                <a:gridCol w="3289512">
                  <a:extLst>
                    <a:ext uri="{9D8B030D-6E8A-4147-A177-3AD203B41FA5}">
                      <a16:colId xmlns:a16="http://schemas.microsoft.com/office/drawing/2014/main" val="164122230"/>
                    </a:ext>
                  </a:extLst>
                </a:gridCol>
                <a:gridCol w="1615440">
                  <a:extLst>
                    <a:ext uri="{9D8B030D-6E8A-4147-A177-3AD203B41FA5}">
                      <a16:colId xmlns:a16="http://schemas.microsoft.com/office/drawing/2014/main" val="4184051919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Control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2054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Display</a:t>
                      </a:r>
                    </a:p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Condition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459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대표자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사업자 등록 번호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사업자 주소 입력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사업자 등록 번호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API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와 연결하여 유효성 검사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사업자 주소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 우편번호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API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와 연결하여 주소 검색</a:t>
                      </a:r>
                      <a:endParaRPr lang="en-US" altLang="ko-KR" sz="14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endParaRPr lang="en-US" altLang="ko-KR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대표자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aseline="0" dirty="0" err="1" smtClean="0">
                          <a:solidFill>
                            <a:schemeClr val="tx1"/>
                          </a:solidFill>
                        </a:rPr>
                        <a:t>조윤주</a:t>
                      </a:r>
                      <a:endParaRPr lang="en-US" altLang="ko-KR" sz="14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사업자등록번호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: 804-65-00380</a:t>
                      </a:r>
                    </a:p>
                    <a:p>
                      <a:pPr latinLnBrk="1"/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사업자 주소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광주광역시 광산구 </a:t>
                      </a:r>
                      <a:r>
                        <a:rPr lang="ko-KR" altLang="en-US" sz="1400" baseline="0" dirty="0" err="1" smtClean="0">
                          <a:solidFill>
                            <a:schemeClr val="tx1"/>
                          </a:solidFill>
                        </a:rPr>
                        <a:t>장덕동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1611 1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층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106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호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400" baseline="0" dirty="0" err="1" smtClean="0">
                          <a:solidFill>
                            <a:schemeClr val="tx1"/>
                          </a:solidFill>
                        </a:rPr>
                        <a:t>장덕동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사장님 인증 스크린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741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인증하기 버튼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버튼 클릭 시 사장님 인증을 진행한다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사장님 인증 스크린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9920553"/>
                  </a:ext>
                </a:extLst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6196412" y="206894"/>
            <a:ext cx="3025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사장님 인증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416433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6257171" y="386861"/>
          <a:ext cx="5779498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4546">
                  <a:extLst>
                    <a:ext uri="{9D8B030D-6E8A-4147-A177-3AD203B41FA5}">
                      <a16:colId xmlns:a16="http://schemas.microsoft.com/office/drawing/2014/main" val="1059712960"/>
                    </a:ext>
                  </a:extLst>
                </a:gridCol>
                <a:gridCol w="2978452">
                  <a:extLst>
                    <a:ext uri="{9D8B030D-6E8A-4147-A177-3AD203B41FA5}">
                      <a16:colId xmlns:a16="http://schemas.microsoft.com/office/drawing/2014/main" val="164122230"/>
                    </a:ext>
                  </a:extLst>
                </a:gridCol>
                <a:gridCol w="1926500">
                  <a:extLst>
                    <a:ext uri="{9D8B030D-6E8A-4147-A177-3AD203B41FA5}">
                      <a16:colId xmlns:a16="http://schemas.microsoft.com/office/drawing/2014/main" val="4184051919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Control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2054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Display</a:t>
                      </a:r>
                    </a:p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Condition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459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점포등록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 버튼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가게정보를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 입력하여 점포를 등록한다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내 점포 스크린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741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사업자주소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상호명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전화번호 등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가게에 대한 상세 정보를 입력한다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점포등록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 스크린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9920553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6257171" y="3300620"/>
          <a:ext cx="5779498" cy="30413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4546">
                  <a:extLst>
                    <a:ext uri="{9D8B030D-6E8A-4147-A177-3AD203B41FA5}">
                      <a16:colId xmlns:a16="http://schemas.microsoft.com/office/drawing/2014/main" val="1059712960"/>
                    </a:ext>
                  </a:extLst>
                </a:gridCol>
                <a:gridCol w="2978452">
                  <a:extLst>
                    <a:ext uri="{9D8B030D-6E8A-4147-A177-3AD203B41FA5}">
                      <a16:colId xmlns:a16="http://schemas.microsoft.com/office/drawing/2014/main" val="164122230"/>
                    </a:ext>
                  </a:extLst>
                </a:gridCol>
                <a:gridCol w="1926500">
                  <a:extLst>
                    <a:ext uri="{9D8B030D-6E8A-4147-A177-3AD203B41FA5}">
                      <a16:colId xmlns:a16="http://schemas.microsoft.com/office/drawing/2014/main" val="4184051919"/>
                    </a:ext>
                  </a:extLst>
                </a:gridCol>
              </a:tblGrid>
              <a:tr h="467405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Information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2054024"/>
                  </a:ext>
                </a:extLst>
              </a:tr>
              <a:tr h="6621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Display</a:t>
                      </a:r>
                    </a:p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Condition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459664"/>
                  </a:ext>
                </a:extLst>
              </a:tr>
              <a:tr h="6621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사장님 인증된 사업자 등록번호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aseline="0" dirty="0" err="1" smtClean="0">
                          <a:solidFill>
                            <a:schemeClr val="tx1"/>
                          </a:solidFill>
                        </a:rPr>
                        <a:t>드롭다운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 선택 가능하다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사업자 등록번호 선택 시 제공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741735"/>
                  </a:ext>
                </a:extLst>
              </a:tr>
              <a:tr h="4414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사업자 등록번호 </a:t>
                      </a:r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입력후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 상세정보를 등록할 수 있다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점포등록시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 필요한 데이터 </a:t>
                      </a:r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입력시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 제공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9478491"/>
                  </a:ext>
                </a:extLst>
              </a:tr>
              <a:tr h="389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사진 및 카테고리 등 등록할 수 있다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점포등록시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 필요한 데이터 </a:t>
                      </a:r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입력시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 제공</a:t>
                      </a:r>
                    </a:p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7985925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728" y="1097159"/>
            <a:ext cx="1847892" cy="451706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751" y="1208986"/>
            <a:ext cx="1802144" cy="4405242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23" y="1097159"/>
            <a:ext cx="1856641" cy="4538457"/>
          </a:xfrm>
          <a:prstGeom prst="rect">
            <a:avLst/>
          </a:prstGeom>
        </p:spPr>
      </p:pic>
      <p:sp>
        <p:nvSpPr>
          <p:cNvPr id="31" name="직사각형 30"/>
          <p:cNvSpPr/>
          <p:nvPr/>
        </p:nvSpPr>
        <p:spPr>
          <a:xfrm>
            <a:off x="289765" y="4705983"/>
            <a:ext cx="1819999" cy="420624"/>
          </a:xfrm>
          <a:prstGeom prst="rect">
            <a:avLst/>
          </a:prstGeom>
          <a:noFill/>
          <a:ln w="28575"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79639" y="4317563"/>
            <a:ext cx="288000" cy="28800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A</a:t>
            </a:r>
            <a:endParaRPr lang="ko-KR" altLang="en-US" b="1" dirty="0"/>
          </a:p>
        </p:txBody>
      </p:sp>
      <p:sp>
        <p:nvSpPr>
          <p:cNvPr id="33" name="아래쪽 화살표 32"/>
          <p:cNvSpPr/>
          <p:nvPr/>
        </p:nvSpPr>
        <p:spPr>
          <a:xfrm>
            <a:off x="3761853" y="1773824"/>
            <a:ext cx="240767" cy="2227837"/>
          </a:xfrm>
          <a:prstGeom prst="downArrow">
            <a:avLst/>
          </a:prstGeom>
          <a:gradFill>
            <a:gsLst>
              <a:gs pos="100000">
                <a:srgbClr val="FF0000"/>
              </a:gs>
              <a:gs pos="0">
                <a:schemeClr val="bg1"/>
              </a:gs>
              <a:gs pos="0">
                <a:srgbClr val="FFFFFF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아래쪽 화살표 33"/>
          <p:cNvSpPr/>
          <p:nvPr/>
        </p:nvSpPr>
        <p:spPr>
          <a:xfrm>
            <a:off x="5641317" y="1547691"/>
            <a:ext cx="240767" cy="3390900"/>
          </a:xfrm>
          <a:prstGeom prst="downArrow">
            <a:avLst/>
          </a:prstGeom>
          <a:gradFill>
            <a:gsLst>
              <a:gs pos="100000">
                <a:srgbClr val="FF0000"/>
              </a:gs>
              <a:gs pos="0">
                <a:schemeClr val="bg1"/>
              </a:gs>
              <a:gs pos="0">
                <a:schemeClr val="bg1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2046899" y="1990155"/>
            <a:ext cx="1687767" cy="607611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1863073" y="1835691"/>
            <a:ext cx="288000" cy="28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38" name="타원 37"/>
          <p:cNvSpPr/>
          <p:nvPr/>
        </p:nvSpPr>
        <p:spPr>
          <a:xfrm>
            <a:off x="2377906" y="4605563"/>
            <a:ext cx="288000" cy="28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endParaRPr lang="en-US" altLang="ko-KR" b="1" dirty="0" smtClean="0"/>
          </a:p>
        </p:txBody>
      </p:sp>
      <p:sp>
        <p:nvSpPr>
          <p:cNvPr id="39" name="타원 38"/>
          <p:cNvSpPr/>
          <p:nvPr/>
        </p:nvSpPr>
        <p:spPr>
          <a:xfrm>
            <a:off x="4228858" y="4772295"/>
            <a:ext cx="288000" cy="28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3</a:t>
            </a:r>
            <a:endParaRPr lang="en-US" altLang="ko-KR" b="1" dirty="0" smtClean="0"/>
          </a:p>
        </p:txBody>
      </p:sp>
      <p:sp>
        <p:nvSpPr>
          <p:cNvPr id="37" name="TextBox 36"/>
          <p:cNvSpPr txBox="1"/>
          <p:nvPr/>
        </p:nvSpPr>
        <p:spPr>
          <a:xfrm>
            <a:off x="6121332" y="17529"/>
            <a:ext cx="3025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점포 등록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752209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1045</Words>
  <Application>Microsoft Office PowerPoint</Application>
  <PresentationFormat>와이드스크린</PresentationFormat>
  <Paragraphs>430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SSAFY</dc:creator>
  <cp:lastModifiedBy>SSAFY</cp:lastModifiedBy>
  <cp:revision>20</cp:revision>
  <dcterms:created xsi:type="dcterms:W3CDTF">2024-04-04T01:22:46Z</dcterms:created>
  <dcterms:modified xsi:type="dcterms:W3CDTF">2024-04-04T02:52:03Z</dcterms:modified>
</cp:coreProperties>
</file>