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5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porn Sahachaisaree" userId="8c2a835a48d2143a" providerId="LiveId" clId="{A4D23494-23AF-4E5C-A747-EAA5E760F343}"/>
    <pc:docChg chg="undo custSel addSld modSld">
      <pc:chgData name="Somporn Sahachaisaree" userId="8c2a835a48d2143a" providerId="LiveId" clId="{A4D23494-23AF-4E5C-A747-EAA5E760F343}" dt="2022-08-22T09:37:36.886" v="2240" actId="20577"/>
      <pc:docMkLst>
        <pc:docMk/>
      </pc:docMkLst>
      <pc:sldChg chg="modSp mod">
        <pc:chgData name="Somporn Sahachaisaree" userId="8c2a835a48d2143a" providerId="LiveId" clId="{A4D23494-23AF-4E5C-A747-EAA5E760F343}" dt="2022-08-22T08:31:41.488" v="1536" actId="1076"/>
        <pc:sldMkLst>
          <pc:docMk/>
          <pc:sldMk cId="4112802244" sldId="257"/>
        </pc:sldMkLst>
        <pc:spChg chg="mod">
          <ac:chgData name="Somporn Sahachaisaree" userId="8c2a835a48d2143a" providerId="LiveId" clId="{A4D23494-23AF-4E5C-A747-EAA5E760F343}" dt="2022-08-22T08:31:36.087" v="1534" actId="1076"/>
          <ac:spMkLst>
            <pc:docMk/>
            <pc:sldMk cId="4112802244" sldId="257"/>
            <ac:spMk id="47" creationId="{4E5347A3-4383-EA12-071D-F1423CE96DA8}"/>
          </ac:spMkLst>
        </pc:spChg>
        <pc:spChg chg="mod">
          <ac:chgData name="Somporn Sahachaisaree" userId="8c2a835a48d2143a" providerId="LiveId" clId="{A4D23494-23AF-4E5C-A747-EAA5E760F343}" dt="2022-08-22T08:31:37.613" v="1535" actId="1076"/>
          <ac:spMkLst>
            <pc:docMk/>
            <pc:sldMk cId="4112802244" sldId="257"/>
            <ac:spMk id="48" creationId="{C76ED9BC-A858-C421-131C-D86FE0A23FA0}"/>
          </ac:spMkLst>
        </pc:spChg>
        <pc:spChg chg="mod">
          <ac:chgData name="Somporn Sahachaisaree" userId="8c2a835a48d2143a" providerId="LiveId" clId="{A4D23494-23AF-4E5C-A747-EAA5E760F343}" dt="2022-08-22T08:31:41.488" v="1536" actId="1076"/>
          <ac:spMkLst>
            <pc:docMk/>
            <pc:sldMk cId="4112802244" sldId="257"/>
            <ac:spMk id="51" creationId="{FF1C9A18-B93C-D80D-45CB-51A09F1680B9}"/>
          </ac:spMkLst>
        </pc:spChg>
      </pc:sldChg>
      <pc:sldChg chg="addSp modSp mod">
        <pc:chgData name="Somporn Sahachaisaree" userId="8c2a835a48d2143a" providerId="LiveId" clId="{A4D23494-23AF-4E5C-A747-EAA5E760F343}" dt="2022-08-22T08:49:59.335" v="1578" actId="6549"/>
        <pc:sldMkLst>
          <pc:docMk/>
          <pc:sldMk cId="4021755410" sldId="258"/>
        </pc:sldMkLst>
        <pc:spChg chg="add mod">
          <ac:chgData name="Somporn Sahachaisaree" userId="8c2a835a48d2143a" providerId="LiveId" clId="{A4D23494-23AF-4E5C-A747-EAA5E760F343}" dt="2022-08-22T08:35:06.354" v="1557" actId="1076"/>
          <ac:spMkLst>
            <pc:docMk/>
            <pc:sldMk cId="4021755410" sldId="258"/>
            <ac:spMk id="12" creationId="{D70D9128-375B-3B0A-F044-B6EB509A4D11}"/>
          </ac:spMkLst>
        </pc:spChg>
        <pc:spChg chg="mod">
          <ac:chgData name="Somporn Sahachaisaree" userId="8c2a835a48d2143a" providerId="LiveId" clId="{A4D23494-23AF-4E5C-A747-EAA5E760F343}" dt="2022-08-22T08:34:36.007" v="1548" actId="1076"/>
          <ac:spMkLst>
            <pc:docMk/>
            <pc:sldMk cId="4021755410" sldId="258"/>
            <ac:spMk id="48" creationId="{C76ED9BC-A858-C421-131C-D86FE0A23FA0}"/>
          </ac:spMkLst>
        </pc:spChg>
        <pc:spChg chg="mod">
          <ac:chgData name="Somporn Sahachaisaree" userId="8c2a835a48d2143a" providerId="LiveId" clId="{A4D23494-23AF-4E5C-A747-EAA5E760F343}" dt="2022-08-22T06:28:53.355" v="1532" actId="1076"/>
          <ac:spMkLst>
            <pc:docMk/>
            <pc:sldMk cId="4021755410" sldId="258"/>
            <ac:spMk id="65" creationId="{BD0598A9-EA73-780D-F180-9AE668DBFBE3}"/>
          </ac:spMkLst>
        </pc:spChg>
        <pc:spChg chg="mod">
          <ac:chgData name="Somporn Sahachaisaree" userId="8c2a835a48d2143a" providerId="LiveId" clId="{A4D23494-23AF-4E5C-A747-EAA5E760F343}" dt="2022-08-22T08:33:51.996" v="1538" actId="14100"/>
          <ac:spMkLst>
            <pc:docMk/>
            <pc:sldMk cId="4021755410" sldId="258"/>
            <ac:spMk id="67" creationId="{F017C8E2-20A1-9AD4-CFF8-885B6283C874}"/>
          </ac:spMkLst>
        </pc:spChg>
        <pc:spChg chg="mod">
          <ac:chgData name="Somporn Sahachaisaree" userId="8c2a835a48d2143a" providerId="LiveId" clId="{A4D23494-23AF-4E5C-A747-EAA5E760F343}" dt="2022-08-22T08:30:43.325" v="1533" actId="20577"/>
          <ac:spMkLst>
            <pc:docMk/>
            <pc:sldMk cId="4021755410" sldId="258"/>
            <ac:spMk id="68" creationId="{BE09C3FA-137B-297F-287D-A5517F64468C}"/>
          </ac:spMkLst>
        </pc:spChg>
        <pc:spChg chg="mod">
          <ac:chgData name="Somporn Sahachaisaree" userId="8c2a835a48d2143a" providerId="LiveId" clId="{A4D23494-23AF-4E5C-A747-EAA5E760F343}" dt="2022-08-22T08:33:47.906" v="1537" actId="14100"/>
          <ac:spMkLst>
            <pc:docMk/>
            <pc:sldMk cId="4021755410" sldId="258"/>
            <ac:spMk id="69" creationId="{8363B24A-BA14-F9C6-6EA6-AC5F2E72D640}"/>
          </ac:spMkLst>
        </pc:spChg>
        <pc:spChg chg="mod">
          <ac:chgData name="Somporn Sahachaisaree" userId="8c2a835a48d2143a" providerId="LiveId" clId="{A4D23494-23AF-4E5C-A747-EAA5E760F343}" dt="2022-08-22T06:28:46.565" v="1530" actId="14100"/>
          <ac:spMkLst>
            <pc:docMk/>
            <pc:sldMk cId="4021755410" sldId="258"/>
            <ac:spMk id="75" creationId="{9E548278-5DC6-0AE2-804E-3AEAA661E99F}"/>
          </ac:spMkLst>
        </pc:spChg>
        <pc:graphicFrameChg chg="modGraphic">
          <ac:chgData name="Somporn Sahachaisaree" userId="8c2a835a48d2143a" providerId="LiveId" clId="{A4D23494-23AF-4E5C-A747-EAA5E760F343}" dt="2022-08-22T08:49:59.335" v="1578" actId="6549"/>
          <ac:graphicFrameMkLst>
            <pc:docMk/>
            <pc:sldMk cId="4021755410" sldId="258"/>
            <ac:graphicFrameMk id="2" creationId="{8F4B3E6D-F60E-04D1-FFDB-E847A44C06C3}"/>
          </ac:graphicFrameMkLst>
        </pc:graphicFrameChg>
        <pc:graphicFrameChg chg="mod">
          <ac:chgData name="Somporn Sahachaisaree" userId="8c2a835a48d2143a" providerId="LiveId" clId="{A4D23494-23AF-4E5C-A747-EAA5E760F343}" dt="2022-08-22T08:49:56.298" v="1576"/>
          <ac:graphicFrameMkLst>
            <pc:docMk/>
            <pc:sldMk cId="4021755410" sldId="258"/>
            <ac:graphicFrameMk id="3" creationId="{F7835F9A-0BBD-7332-2141-AA2AE5E50FDE}"/>
          </ac:graphicFrameMkLst>
        </pc:graphicFrameChg>
        <pc:cxnChg chg="add mod">
          <ac:chgData name="Somporn Sahachaisaree" userId="8c2a835a48d2143a" providerId="LiveId" clId="{A4D23494-23AF-4E5C-A747-EAA5E760F343}" dt="2022-08-22T08:35:11.625" v="1558" actId="14100"/>
          <ac:cxnSpMkLst>
            <pc:docMk/>
            <pc:sldMk cId="4021755410" sldId="258"/>
            <ac:cxnSpMk id="22" creationId="{C2E37E11-EFFD-E1B3-7162-98EA034ACF83}"/>
          </ac:cxnSpMkLst>
        </pc:cxnChg>
      </pc:sldChg>
      <pc:sldChg chg="addSp delSp modSp new mod modClrScheme chgLayout">
        <pc:chgData name="Somporn Sahachaisaree" userId="8c2a835a48d2143a" providerId="LiveId" clId="{A4D23494-23AF-4E5C-A747-EAA5E760F343}" dt="2022-08-22T06:10:38.134" v="1489" actId="20577"/>
        <pc:sldMkLst>
          <pc:docMk/>
          <pc:sldMk cId="1072558745" sldId="259"/>
        </pc:sldMkLst>
        <pc:spChg chg="del mod ord">
          <ac:chgData name="Somporn Sahachaisaree" userId="8c2a835a48d2143a" providerId="LiveId" clId="{A4D23494-23AF-4E5C-A747-EAA5E760F343}" dt="2022-08-22T05:57:29.719" v="1" actId="700"/>
          <ac:spMkLst>
            <pc:docMk/>
            <pc:sldMk cId="1072558745" sldId="259"/>
            <ac:spMk id="2" creationId="{2913BEF9-1EC7-5AC3-3D77-B51839967E74}"/>
          </ac:spMkLst>
        </pc:spChg>
        <pc:spChg chg="del mod ord">
          <ac:chgData name="Somporn Sahachaisaree" userId="8c2a835a48d2143a" providerId="LiveId" clId="{A4D23494-23AF-4E5C-A747-EAA5E760F343}" dt="2022-08-22T05:57:29.719" v="1" actId="700"/>
          <ac:spMkLst>
            <pc:docMk/>
            <pc:sldMk cId="1072558745" sldId="259"/>
            <ac:spMk id="3" creationId="{4DA89140-7B7E-2D22-7F63-ACD284ADAA7A}"/>
          </ac:spMkLst>
        </pc:spChg>
        <pc:spChg chg="add mod ord">
          <ac:chgData name="Somporn Sahachaisaree" userId="8c2a835a48d2143a" providerId="LiveId" clId="{A4D23494-23AF-4E5C-A747-EAA5E760F343}" dt="2022-08-22T06:00:11.560" v="449" actId="20577"/>
          <ac:spMkLst>
            <pc:docMk/>
            <pc:sldMk cId="1072558745" sldId="259"/>
            <ac:spMk id="4" creationId="{2F749F38-F36C-6A67-BD92-87EAAFDAC4B9}"/>
          </ac:spMkLst>
        </pc:spChg>
        <pc:spChg chg="add mod ord">
          <ac:chgData name="Somporn Sahachaisaree" userId="8c2a835a48d2143a" providerId="LiveId" clId="{A4D23494-23AF-4E5C-A747-EAA5E760F343}" dt="2022-08-22T06:10:38.134" v="1489" actId="20577"/>
          <ac:spMkLst>
            <pc:docMk/>
            <pc:sldMk cId="1072558745" sldId="259"/>
            <ac:spMk id="5" creationId="{3C72C394-5043-084A-2786-2D5818291DA0}"/>
          </ac:spMkLst>
        </pc:spChg>
      </pc:sldChg>
      <pc:sldChg chg="modSp new mod">
        <pc:chgData name="Somporn Sahachaisaree" userId="8c2a835a48d2143a" providerId="LiveId" clId="{A4D23494-23AF-4E5C-A747-EAA5E760F343}" dt="2022-08-22T09:37:36.886" v="2240" actId="20577"/>
        <pc:sldMkLst>
          <pc:docMk/>
          <pc:sldMk cId="540826324" sldId="260"/>
        </pc:sldMkLst>
        <pc:spChg chg="mod">
          <ac:chgData name="Somporn Sahachaisaree" userId="8c2a835a48d2143a" providerId="LiveId" clId="{A4D23494-23AF-4E5C-A747-EAA5E760F343}" dt="2022-08-22T08:56:04.529" v="1665" actId="20577"/>
          <ac:spMkLst>
            <pc:docMk/>
            <pc:sldMk cId="540826324" sldId="260"/>
            <ac:spMk id="2" creationId="{57FDB53B-F58A-5599-A597-4F70E422E837}"/>
          </ac:spMkLst>
        </pc:spChg>
        <pc:spChg chg="mod">
          <ac:chgData name="Somporn Sahachaisaree" userId="8c2a835a48d2143a" providerId="LiveId" clId="{A4D23494-23AF-4E5C-A747-EAA5E760F343}" dt="2022-08-22T09:37:36.886" v="2240" actId="20577"/>
          <ac:spMkLst>
            <pc:docMk/>
            <pc:sldMk cId="540826324" sldId="260"/>
            <ac:spMk id="3" creationId="{A6F62EF2-2C37-1AAA-B224-8098140C8D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8E66D139-1D43-4DD3-AC7E-89E199AD14A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08453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2" imgH="530" progId="TCLayout.ActiveDocument.1">
                  <p:embed/>
                </p:oleObj>
              </mc:Choice>
              <mc:Fallback>
                <p:oleObj name="think-cell Slide" r:id="rId4" imgW="532" imgH="530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8E66D139-1D43-4DD3-AC7E-89E199AD14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F9050E70-8486-4B6C-A905-579A3B2C5F2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800" b="1" i="0" baseline="0">
              <a:latin typeface="Bahnschrift SemiBold" panose="020B0502040204020203" pitchFamily="34" charset="0"/>
              <a:ea typeface="+mj-ea"/>
              <a:cs typeface="Calibri" panose="020F0502020204030204" pitchFamily="34" charset="0"/>
              <a:sym typeface="Bahnschrift SemiBol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A83DB-A94A-4900-BFA5-C5A481B5A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67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 b="1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2CEBC-030A-41EB-A058-D3C1D0431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434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456FD-1151-4A6F-8104-B7279219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9F3-1510-44BC-9867-501351A2B560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1F278-9814-4834-A403-DDD5D863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BA487-FFB4-40D2-BDD0-1BD4BAFD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A536-8ECD-4D21-B317-BA3DAC061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51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2EB7-C4FC-4B04-8708-AE66B7C0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ADDAC-A77F-4D01-850F-9D628DE84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A9855-1F53-4FFA-B778-8CBCB22B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9F3-1510-44BC-9867-501351A2B560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8C703-722D-4F25-B079-5997B22F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5236-9E8C-48AB-94DA-B235748E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A536-8ECD-4D21-B317-BA3DAC061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5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581CC-34AC-4EBF-8F91-ECB3EA867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755650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00CC8-3441-40AE-A70E-D7E199931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755650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7FCCF-EA17-4993-9334-6B976600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9F3-1510-44BC-9867-501351A2B560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5508A-114C-4465-AA76-2A2F6CBE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3D759-6045-47B8-A1F0-A9BA359D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A536-8ECD-4D21-B317-BA3DAC061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144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rning progress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80ECF-0979-488B-9885-0F020BF19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915" y="2104278"/>
            <a:ext cx="5553286" cy="1839264"/>
          </a:xfrm>
          <a:solidFill>
            <a:schemeClr val="bg2"/>
          </a:solidFill>
        </p:spPr>
        <p:txBody>
          <a:bodyPr>
            <a:normAutofit/>
          </a:bodyPr>
          <a:lstStyle>
            <a:lvl1pPr marL="171446" indent="-171446">
              <a:buFont typeface="Helvetica 65 Medium" panose="020B0500000000000000" pitchFamily="34" charset="0"/>
              <a:buChar char="•"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3C4B3-62C5-4B61-B951-363C0C81A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1709" y="1801652"/>
            <a:ext cx="5804160" cy="4879668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791E7-ABDC-4AC3-8F7D-0BEA74F8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9F3-1510-44BC-9867-501351A2B560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70104-D4CF-429A-96E2-25E26EF5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A155B-9145-4524-BB20-A67560B2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A536-8ECD-4D21-B317-BA3DAC06182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723172-7BB6-4C2C-AFA9-FA8061F55D85}"/>
              </a:ext>
            </a:extLst>
          </p:cNvPr>
          <p:cNvSpPr/>
          <p:nvPr/>
        </p:nvSpPr>
        <p:spPr>
          <a:xfrm>
            <a:off x="189780" y="1764453"/>
            <a:ext cx="5807795" cy="339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800" b="1">
                <a:solidFill>
                  <a:schemeClr val="tx1"/>
                </a:solidFill>
              </a:rPr>
              <a:t>Motivation / tentative objectives of my research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7DFDFA-8C7C-4018-BD18-CCF89546F50A}"/>
              </a:ext>
            </a:extLst>
          </p:cNvPr>
          <p:cNvSpPr/>
          <p:nvPr/>
        </p:nvSpPr>
        <p:spPr>
          <a:xfrm>
            <a:off x="189781" y="2104278"/>
            <a:ext cx="224134" cy="18392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8534A578-B573-49A1-A17D-EC9DFB6A863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13915" y="4436487"/>
            <a:ext cx="5553286" cy="711819"/>
          </a:xfrm>
          <a:solidFill>
            <a:schemeClr val="bg2"/>
          </a:solidFill>
        </p:spPr>
        <p:txBody>
          <a:bodyPr>
            <a:noAutofit/>
          </a:bodyPr>
          <a:lstStyle>
            <a:lvl1pPr marL="171446" indent="-171446">
              <a:buFont typeface="Helvetica 65 Medium" panose="020B0500000000000000" pitchFamily="34" charset="0"/>
              <a:buChar char="•"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94870C-81CB-40E8-94FC-5C81DD94489D}"/>
              </a:ext>
            </a:extLst>
          </p:cNvPr>
          <p:cNvSpPr/>
          <p:nvPr/>
        </p:nvSpPr>
        <p:spPr>
          <a:xfrm>
            <a:off x="189780" y="4096662"/>
            <a:ext cx="5807795" cy="339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800" b="1">
                <a:solidFill>
                  <a:schemeClr val="tx1"/>
                </a:solidFill>
              </a:rPr>
              <a:t>Purpose of the learning/review presented today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69DB4-4FAE-411D-952D-E15BCD883C6E}"/>
              </a:ext>
            </a:extLst>
          </p:cNvPr>
          <p:cNvSpPr/>
          <p:nvPr/>
        </p:nvSpPr>
        <p:spPr>
          <a:xfrm>
            <a:off x="189781" y="4436487"/>
            <a:ext cx="224134" cy="7118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2E3CF27-0D63-4E37-BA92-5A162F441C2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13915" y="5589916"/>
            <a:ext cx="5553286" cy="1091403"/>
          </a:xfrm>
          <a:solidFill>
            <a:schemeClr val="bg2"/>
          </a:solidFill>
        </p:spPr>
        <p:txBody>
          <a:bodyPr>
            <a:noAutofit/>
          </a:bodyPr>
          <a:lstStyle>
            <a:lvl1pPr marL="171446" indent="-171446">
              <a:buFont typeface="Helvetica 65 Medium" panose="020B0500000000000000" pitchFamily="34" charset="0"/>
              <a:buChar char="•"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CA1D30-1234-49D9-80F3-092E093E3660}"/>
              </a:ext>
            </a:extLst>
          </p:cNvPr>
          <p:cNvSpPr/>
          <p:nvPr/>
        </p:nvSpPr>
        <p:spPr>
          <a:xfrm>
            <a:off x="189780" y="5241466"/>
            <a:ext cx="5807795" cy="339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800" b="1">
                <a:solidFill>
                  <a:schemeClr val="tx1"/>
                </a:solidFill>
              </a:rPr>
              <a:t>Main findings from the learning/literature review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995312-D78E-48CB-A7EA-A5C676032773}"/>
              </a:ext>
            </a:extLst>
          </p:cNvPr>
          <p:cNvSpPr/>
          <p:nvPr/>
        </p:nvSpPr>
        <p:spPr>
          <a:xfrm>
            <a:off x="189781" y="5581291"/>
            <a:ext cx="224134" cy="1100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E9C649-2F6C-4E4C-8880-E7674D3CBDAC}"/>
              </a:ext>
            </a:extLst>
          </p:cNvPr>
          <p:cNvSpPr/>
          <p:nvPr/>
        </p:nvSpPr>
        <p:spPr>
          <a:xfrm>
            <a:off x="189780" y="924898"/>
            <a:ext cx="5807795" cy="7463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/>
              <a:t>Relationship between my </a:t>
            </a:r>
            <a:br>
              <a:rPr lang="en-US" sz="2400" b="1"/>
            </a:br>
            <a:r>
              <a:rPr lang="en-US" sz="2400" b="1"/>
              <a:t>research and the learning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84EF28-B014-43EE-9D41-518D5BCC23EB}"/>
              </a:ext>
            </a:extLst>
          </p:cNvPr>
          <p:cNvSpPr/>
          <p:nvPr/>
        </p:nvSpPr>
        <p:spPr>
          <a:xfrm>
            <a:off x="6218074" y="924898"/>
            <a:ext cx="5807795" cy="7463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/>
              <a:t>Discussion points for my research</a:t>
            </a:r>
          </a:p>
        </p:txBody>
      </p:sp>
      <p:cxnSp>
        <p:nvCxnSpPr>
          <p:cNvPr id="20" name="直線コネクタ 3">
            <a:extLst>
              <a:ext uri="{FF2B5EF4-FFF2-40B4-BE49-F238E27FC236}">
                <a16:creationId xmlns:a16="http://schemas.microsoft.com/office/drawing/2014/main" id="{D5E7E3C5-A769-4DCB-A877-0FE89115577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2" y="760895"/>
            <a:ext cx="1" cy="592042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B7961D-CC8B-4D9C-A52E-A6BF3E3C2B97}"/>
              </a:ext>
            </a:extLst>
          </p:cNvPr>
          <p:cNvSpPr txBox="1"/>
          <p:nvPr/>
        </p:nvSpPr>
        <p:spPr>
          <a:xfrm>
            <a:off x="189779" y="587132"/>
            <a:ext cx="8361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>
                <a:solidFill>
                  <a:schemeClr val="tx1"/>
                </a:solidFill>
                <a:latin typeface="+mn-ea"/>
                <a:ea typeface="+mn-ea"/>
              </a:rPr>
              <a:t>Information for discussion (Learning progress report ver.)</a:t>
            </a:r>
          </a:p>
        </p:txBody>
      </p:sp>
    </p:spTree>
    <p:extLst>
      <p:ext uri="{BB962C8B-B14F-4D97-AF65-F5344CB8AC3E}">
        <p14:creationId xmlns:p14="http://schemas.microsoft.com/office/powerpoint/2010/main" val="3302691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earch progress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CD603-5A68-4087-A0B8-87D7B201B5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9779" y="945840"/>
            <a:ext cx="5807795" cy="365126"/>
          </a:xfrm>
          <a:solidFill>
            <a:schemeClr val="accent6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80ECF-0979-488B-9885-0F020BF19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915" y="1721386"/>
            <a:ext cx="5553286" cy="952803"/>
          </a:xfrm>
          <a:solidFill>
            <a:schemeClr val="bg2"/>
          </a:solidFill>
        </p:spPr>
        <p:txBody>
          <a:bodyPr>
            <a:noAutofit/>
          </a:bodyPr>
          <a:lstStyle>
            <a:lvl1pPr marL="171446" indent="-171446">
              <a:buFont typeface="Helvetica 65 Medium" panose="020B0500000000000000" pitchFamily="34" charset="0"/>
              <a:buChar char="•"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E19C2-123A-4437-9967-C03FAEE0406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94428" y="945841"/>
            <a:ext cx="5804161" cy="365125"/>
          </a:xfrm>
          <a:solidFill>
            <a:schemeClr val="accent6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Discussion points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3C4B3-62C5-4B61-B951-363C0C81A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1710" y="1380786"/>
            <a:ext cx="5804160" cy="5300534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791E7-ABDC-4AC3-8F7D-0BEA74F8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9F3-1510-44BC-9867-501351A2B560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70104-D4CF-429A-96E2-25E26EF5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A155B-9145-4524-BB20-A67560B2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A536-8ECD-4D21-B317-BA3DAC06182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723172-7BB6-4C2C-AFA9-FA8061F55D85}"/>
              </a:ext>
            </a:extLst>
          </p:cNvPr>
          <p:cNvSpPr/>
          <p:nvPr/>
        </p:nvSpPr>
        <p:spPr>
          <a:xfrm>
            <a:off x="189779" y="1380785"/>
            <a:ext cx="5807795" cy="339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800" b="1">
                <a:solidFill>
                  <a:schemeClr val="tx1"/>
                </a:solidFill>
              </a:rPr>
              <a:t>Objectives / Research questions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7DFDFA-8C7C-4018-BD18-CCF89546F50A}"/>
              </a:ext>
            </a:extLst>
          </p:cNvPr>
          <p:cNvSpPr/>
          <p:nvPr/>
        </p:nvSpPr>
        <p:spPr>
          <a:xfrm>
            <a:off x="189781" y="1720610"/>
            <a:ext cx="224134" cy="9659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8534A578-B573-49A1-A17D-EC9DFB6A863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13915" y="5969500"/>
            <a:ext cx="5553286" cy="711819"/>
          </a:xfrm>
          <a:solidFill>
            <a:schemeClr val="bg2"/>
          </a:solidFill>
        </p:spPr>
        <p:txBody>
          <a:bodyPr>
            <a:noAutofit/>
          </a:bodyPr>
          <a:lstStyle>
            <a:lvl1pPr marL="171446" indent="-171446">
              <a:buFont typeface="Helvetica 65 Medium" panose="020B0500000000000000" pitchFamily="34" charset="0"/>
              <a:buChar char="•"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94870C-81CB-40E8-94FC-5C81DD94489D}"/>
              </a:ext>
            </a:extLst>
          </p:cNvPr>
          <p:cNvSpPr/>
          <p:nvPr/>
        </p:nvSpPr>
        <p:spPr>
          <a:xfrm>
            <a:off x="189780" y="5629675"/>
            <a:ext cx="5807795" cy="339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800" b="1">
                <a:solidFill>
                  <a:schemeClr val="tx1"/>
                </a:solidFill>
              </a:rPr>
              <a:t>Today’s topic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69DB4-4FAE-411D-952D-E15BCD883C6E}"/>
              </a:ext>
            </a:extLst>
          </p:cNvPr>
          <p:cNvSpPr/>
          <p:nvPr/>
        </p:nvSpPr>
        <p:spPr>
          <a:xfrm>
            <a:off x="189781" y="5969500"/>
            <a:ext cx="224134" cy="7118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CA2FFB46-EAB9-437C-B417-0DC11ED9BC4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13915" y="3150444"/>
            <a:ext cx="5553286" cy="2355006"/>
          </a:xfrm>
          <a:solidFill>
            <a:schemeClr val="bg2"/>
          </a:solidFill>
        </p:spPr>
        <p:txBody>
          <a:bodyPr>
            <a:normAutofit/>
          </a:bodyPr>
          <a:lstStyle>
            <a:lvl1pPr marL="171446" indent="-171446">
              <a:buFont typeface="Helvetica 65 Medium" panose="020B0500000000000000" pitchFamily="34" charset="0"/>
              <a:buChar char="•"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ADC4EC-8208-4CB3-A9DF-77EC3C3A2527}"/>
              </a:ext>
            </a:extLst>
          </p:cNvPr>
          <p:cNvSpPr/>
          <p:nvPr/>
        </p:nvSpPr>
        <p:spPr>
          <a:xfrm>
            <a:off x="189780" y="2810620"/>
            <a:ext cx="5807795" cy="339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800" b="1">
                <a:solidFill>
                  <a:schemeClr val="tx1"/>
                </a:solidFill>
              </a:rPr>
              <a:t>Hypothesis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9B1775-23D7-4CD8-AC99-622E2DA6DE49}"/>
              </a:ext>
            </a:extLst>
          </p:cNvPr>
          <p:cNvSpPr/>
          <p:nvPr/>
        </p:nvSpPr>
        <p:spPr>
          <a:xfrm>
            <a:off x="189780" y="3150444"/>
            <a:ext cx="224135" cy="23550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直線コネクタ 3">
            <a:extLst>
              <a:ext uri="{FF2B5EF4-FFF2-40B4-BE49-F238E27FC236}">
                <a16:creationId xmlns:a16="http://schemas.microsoft.com/office/drawing/2014/main" id="{7CB69A0E-2E2F-4273-835A-6FF5EC939C66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945840"/>
            <a:ext cx="1" cy="573548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FECB40-20A9-4AE3-9442-6501EE434ADE}"/>
              </a:ext>
            </a:extLst>
          </p:cNvPr>
          <p:cNvSpPr txBox="1"/>
          <p:nvPr/>
        </p:nvSpPr>
        <p:spPr>
          <a:xfrm>
            <a:off x="189779" y="587132"/>
            <a:ext cx="8361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Information for discussion (Research progress report ver.)</a:t>
            </a:r>
          </a:p>
        </p:txBody>
      </p:sp>
    </p:spTree>
    <p:extLst>
      <p:ext uri="{BB962C8B-B14F-4D97-AF65-F5344CB8AC3E}">
        <p14:creationId xmlns:p14="http://schemas.microsoft.com/office/powerpoint/2010/main" val="28968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06F8-BDFA-46E3-9861-88EAFE3E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/>
                <a:latin typeface="Helvetica 65 Medium" panose="020B0500000000000000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87541-FEE5-4128-9856-50ECCDFF6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Helvetica 65 Medium" panose="020B0500000000000000" pitchFamily="34" charset="0"/>
              </a:defRPr>
            </a:lvl1pPr>
            <a:lvl2pPr>
              <a:defRPr sz="2200">
                <a:latin typeface="Helvetica 65 Medium" panose="020B0500000000000000" pitchFamily="34" charset="0"/>
              </a:defRPr>
            </a:lvl2pPr>
            <a:lvl3pPr>
              <a:defRPr sz="2000">
                <a:latin typeface="Helvetica 65 Medium" panose="020B0500000000000000" pitchFamily="34" charset="0"/>
              </a:defRPr>
            </a:lvl3pPr>
            <a:lvl4pPr>
              <a:defRPr sz="1800">
                <a:latin typeface="Helvetica 65 Medium" panose="020B0500000000000000" pitchFamily="34" charset="0"/>
              </a:defRPr>
            </a:lvl4pPr>
            <a:lvl5pPr>
              <a:defRPr sz="1800">
                <a:latin typeface="Helvetica 65 Medium" panose="020B0500000000000000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D9473-DBBC-426B-8E39-D77215DC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9F3-1510-44BC-9867-501351A2B560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EDA0A-4CFB-409F-89F0-C48758DD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F52D6-FB76-4404-97D2-F923B2CD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A536-8ECD-4D21-B317-BA3DAC061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72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3692-AEE9-4C0B-8CFC-BBDEE8F1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19C95-2F1C-4C34-A71E-268B167F5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Helvetica Neue" panose="02000403000000020004" pitchFamily="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0AF90-4505-485C-B5C0-7C13E2D1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9F3-1510-44BC-9867-501351A2B560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263CA-B920-4A85-93EF-2C6DDDD3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9A52E-5534-4842-A5F4-4BCFD4DC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A536-8ECD-4D21-B317-BA3DAC061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22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4D2B-0FAD-476B-B070-04AF918A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B954-BCF7-4D90-95A3-DE1E6B38E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0648"/>
            <a:ext cx="5181600" cy="43649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049F2-48F6-42F9-B14A-0C579AB49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0647"/>
            <a:ext cx="5181600" cy="43649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15393-025D-423A-BC09-8A32E62F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9F3-1510-44BC-9867-501351A2B560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F915B-F56C-4412-B54C-493B9CFB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1F751-968A-4CA7-85E3-DC430228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A536-8ECD-4D21-B317-BA3DAC061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96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fol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03F6C45E-BD34-4866-B0B8-02EBFBE0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8640"/>
            <a:ext cx="10515600" cy="1097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CD603-5A68-4087-A0B8-87D7B201B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02501"/>
            <a:ext cx="5157787" cy="416718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80ECF-0979-488B-9885-0F020BF19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225856"/>
            <a:ext cx="5157787" cy="3963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E19C2-123A-4437-9967-C03FAEE04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809138"/>
            <a:ext cx="5183188" cy="416718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3C4B3-62C5-4B61-B951-363C0C81A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225855"/>
            <a:ext cx="5183188" cy="39638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791E7-ABDC-4AC3-8F7D-0BEA74F8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9F3-1510-44BC-9867-501351A2B560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70104-D4CF-429A-96E2-25E26EF5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A155B-9145-4524-BB20-A67560B2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A536-8ECD-4D21-B317-BA3DAC061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29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fol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03F6C45E-BD34-4866-B0B8-02EBFBE0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8640"/>
            <a:ext cx="10515600" cy="1097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CD603-5A68-4087-A0B8-87D7B201B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802501"/>
            <a:ext cx="3439248" cy="416718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80ECF-0979-488B-9885-0F020BF19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225856"/>
            <a:ext cx="3439247" cy="396380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791E7-ABDC-4AC3-8F7D-0BEA74F8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9F3-1510-44BC-9867-501351A2B560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70104-D4CF-429A-96E2-25E26EF5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A155B-9145-4524-BB20-A67560B2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A536-8ECD-4D21-B317-BA3DAC061824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87B83D7-791E-13F8-107A-606C6623A59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76376" y="1802501"/>
            <a:ext cx="3439248" cy="416718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E6291C2B-4E46-556D-31C3-48CEEA9005E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76376" y="2225856"/>
            <a:ext cx="3439247" cy="396380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E20ED87-1D2D-D32A-2064-425526D27214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912961" y="1802501"/>
            <a:ext cx="3439248" cy="416718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323CFFDA-6A2C-783F-0C91-AEC56869678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912961" y="2225856"/>
            <a:ext cx="3439247" cy="396380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6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4EC9-18B2-4AF1-B7ED-1606C84B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B2CD0-5EB1-43FA-A66E-B8477578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9F3-1510-44BC-9867-501351A2B560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078A5-419C-42CF-8FC1-CEEC33D6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9FCAD-2720-4D4F-AB9D-549FFCBA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A536-8ECD-4D21-B317-BA3DAC061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68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0EC8D-BA92-429E-8A35-80D2BFDA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9F3-1510-44BC-9867-501351A2B560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DF377-002E-4A1C-A673-505D37F3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D1FC9-6145-4182-A0E0-595213BD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A536-8ECD-4D21-B317-BA3DAC061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24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E20A-B72B-4D2B-A449-EE1B1579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409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3699B-4A26-47AB-87C7-AAC59916E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640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AC7F7-2D2A-4C77-99A1-7163249FF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609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DD838-CFAC-4976-A74D-F2E430CB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9F3-1510-44BC-9867-501351A2B560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AACFF-6AA1-4F7B-BBFD-9957322A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6E994-B36E-49B4-8A86-DE1D3A39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A536-8ECD-4D21-B317-BA3DAC061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99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919828A1-B035-49E4-B1A6-75A2BF6406DA}"/>
              </a:ext>
            </a:extLst>
          </p:cNvPr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3309614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532" imgH="530" progId="TCLayout.ActiveDocument.1">
                  <p:embed/>
                </p:oleObj>
              </mc:Choice>
              <mc:Fallback>
                <p:oleObj name="think-cell Slide" r:id="rId17" imgW="532" imgH="530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919828A1-B035-49E4-B1A6-75A2BF6406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501A1AE7-78B5-44FD-B8F9-23FAAAED1AC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>
              <a:latin typeface="Bahnschrift SemiBold" panose="020B0502040204020203" pitchFamily="34" charset="0"/>
              <a:ea typeface="+mj-ea"/>
              <a:cs typeface="Calibri" panose="020F0502020204030204" pitchFamily="34" charset="0"/>
              <a:sym typeface="Bahnschrift SemiBold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ABACF2-2755-4933-82D2-84899BBF2AC1}"/>
              </a:ext>
            </a:extLst>
          </p:cNvPr>
          <p:cNvSpPr/>
          <p:nvPr/>
        </p:nvSpPr>
        <p:spPr>
          <a:xfrm>
            <a:off x="0" y="0"/>
            <a:ext cx="12192000" cy="5679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187FC3"/>
              </a:solidFill>
              <a:highlight>
                <a:srgbClr val="FFFF00"/>
              </a:highlight>
              <a:latin typeface="Helvetica Neue" panose="02000403000000020004" pitchFamily="2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A1279-12EB-4A3F-9160-199DA9E6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8640"/>
            <a:ext cx="10515600" cy="1097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E4CC0-C216-4B48-A882-7FFC70BA5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17871"/>
            <a:ext cx="10515600" cy="4310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22ABC-3983-4CAD-992E-72CBE5F5B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58250" y="101405"/>
            <a:ext cx="2334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 panose="02000403000000020004" pitchFamily="2"/>
                <a:ea typeface="Arial Unicode MS" panose="020B0604020202020204" pitchFamily="34" charset="-128"/>
                <a:cs typeface="Helvetica Neue" panose="02000403000000020004" pitchFamily="2"/>
              </a:defRPr>
            </a:lvl1pPr>
          </a:lstStyle>
          <a:p>
            <a:fld id="{5EE479F3-1510-44BC-9867-501351A2B560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895AA-9E42-40B9-BB9D-B78F8F0FA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4907" y="101405"/>
            <a:ext cx="5102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 panose="02000403000000020004" pitchFamily="2"/>
                <a:ea typeface="Arial Unicode MS" panose="020B0604020202020204" pitchFamily="34" charset="-128"/>
                <a:cs typeface="Helvetica Neue" panose="02000403000000020004" pitchFamily="2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F588-08A7-418C-9824-423DA229A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418" y="101408"/>
            <a:ext cx="567946" cy="36512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Helvetica Neue" panose="02000403000000020004" pitchFamily="2"/>
                <a:ea typeface="Arial Unicode MS" panose="020B0604020202020204" pitchFamily="34" charset="-128"/>
                <a:cs typeface="Helvetica Neue" panose="02000403000000020004" pitchFamily="2"/>
              </a:defRPr>
            </a:lvl1pPr>
          </a:lstStyle>
          <a:p>
            <a:fld id="{B43DA536-8ECD-4D21-B317-BA3DAC061824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92ED60AA-BB8A-49FA-8DEE-E338F17BD4A2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1" t="33837" r="9804" b="34184"/>
          <a:stretch/>
        </p:blipFill>
        <p:spPr>
          <a:xfrm>
            <a:off x="109482" y="50703"/>
            <a:ext cx="1743267" cy="466533"/>
          </a:xfrm>
          <a:prstGeom prst="rect">
            <a:avLst/>
          </a:prstGeom>
        </p:spPr>
      </p:pic>
      <p:pic>
        <p:nvPicPr>
          <p:cNvPr id="17" name="Picture 16" descr="A picture containing text, dark, sport kite&#10;&#10;Description automatically generated">
            <a:extLst>
              <a:ext uri="{FF2B5EF4-FFF2-40B4-BE49-F238E27FC236}">
                <a16:creationId xmlns:a16="http://schemas.microsoft.com/office/drawing/2014/main" id="{7103E5FA-0E63-4FAB-8052-BA39492A982B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6" b="24896"/>
          <a:stretch/>
        </p:blipFill>
        <p:spPr>
          <a:xfrm>
            <a:off x="2112572" y="50702"/>
            <a:ext cx="1499808" cy="46653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128588-F588-42D7-9E9A-04ACC9F381B5}"/>
              </a:ext>
            </a:extLst>
          </p:cNvPr>
          <p:cNvCxnSpPr/>
          <p:nvPr/>
        </p:nvCxnSpPr>
        <p:spPr>
          <a:xfrm>
            <a:off x="1982660" y="56764"/>
            <a:ext cx="0" cy="415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33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kern="1200">
          <a:ln>
            <a:noFill/>
          </a:ln>
          <a:solidFill>
            <a:schemeClr val="tx1"/>
          </a:solidFill>
          <a:effectLst/>
          <a:latin typeface="Helvetica 65 Medium" panose="020B0500000000000000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65 Medium" panose="020B0500000000000000" pitchFamily="34" charset="0"/>
          <a:ea typeface="Arial Unicode MS" panose="020B0604020202020204" pitchFamily="34" charset="-128"/>
          <a:cs typeface="Helvetica 65 Medium" panose="020B0500000000000000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>
          <a:solidFill>
            <a:schemeClr val="tx1">
              <a:lumMod val="95000"/>
            </a:schemeClr>
          </a:solidFill>
          <a:latin typeface="Helvetica 65 Medium" panose="020B0500000000000000" pitchFamily="34" charset="0"/>
          <a:ea typeface="Arial Unicode MS" panose="020B0604020202020204" pitchFamily="34" charset="-128"/>
          <a:cs typeface="Helvetica 65 Medium" panose="020B0500000000000000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95000"/>
            </a:schemeClr>
          </a:solidFill>
          <a:latin typeface="Helvetica 65 Medium" panose="020B0500000000000000" pitchFamily="34" charset="0"/>
          <a:ea typeface="Arial Unicode MS" panose="020B0604020202020204" pitchFamily="34" charset="-128"/>
          <a:cs typeface="Helvetica 65 Medium" panose="020B0500000000000000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5000"/>
            </a:schemeClr>
          </a:solidFill>
          <a:latin typeface="Helvetica 65 Medium" panose="020B0500000000000000" pitchFamily="34" charset="0"/>
          <a:ea typeface="Arial Unicode MS" panose="020B0604020202020204" pitchFamily="34" charset="-128"/>
          <a:cs typeface="Helvetica 65 Medium" panose="020B0500000000000000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5000"/>
            </a:schemeClr>
          </a:solidFill>
          <a:latin typeface="Helvetica 65 Medium" panose="020B0500000000000000" pitchFamily="34" charset="0"/>
          <a:ea typeface="Arial Unicode MS" panose="020B0604020202020204" pitchFamily="34" charset="-128"/>
          <a:cs typeface="Helvetica 65 Medium" panose="020B0500000000000000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44EA3E-34B0-5D3C-5F3A-5B57FF66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 evaluation for non-cyclic control of adjacent intersections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FADC8A-931E-6FE8-D74D-E78B42FA8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45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749F38-F36C-6A67-BD92-87EAAFDA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72C394-5043-084A-2786-2D5818291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Offset time, also called offset, is defined as the time difference between the green onsets of 2 adjacent intersections.</a:t>
            </a:r>
          </a:p>
          <a:p>
            <a:r>
              <a:rPr lang="en-US" dirty="0"/>
              <a:t>Conventionally;</a:t>
            </a:r>
          </a:p>
          <a:p>
            <a:pPr lvl="1"/>
            <a:r>
              <a:rPr lang="en-US" dirty="0"/>
              <a:t>Offset time is travel time for driving from an intersection to the adjacent one at an assumed speed.</a:t>
            </a:r>
          </a:p>
          <a:p>
            <a:pPr lvl="1"/>
            <a:r>
              <a:rPr lang="en-US" dirty="0"/>
              <a:t>Onsets of green times of the two intersections are separated by the offset to establish green waves.</a:t>
            </a:r>
          </a:p>
          <a:p>
            <a:pPr lvl="1"/>
            <a:r>
              <a:rPr lang="en-US" dirty="0"/>
              <a:t>It is a-priori information (based on progressive speed) for signal coordination calculation: not a metric.</a:t>
            </a:r>
          </a:p>
          <a:p>
            <a:r>
              <a:rPr lang="en-US" dirty="0"/>
              <a:t>In non-cyclic control, this value keeps changing.</a:t>
            </a:r>
          </a:p>
          <a:p>
            <a:pPr lvl="1"/>
            <a:r>
              <a:rPr lang="en-US" dirty="0"/>
              <a:t>It is seen as a metric here, and we would like to evaluate 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255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289E1C1-BBB4-2169-B5D2-B2BE238546F6}"/>
              </a:ext>
            </a:extLst>
          </p:cNvPr>
          <p:cNvSpPr/>
          <p:nvPr/>
        </p:nvSpPr>
        <p:spPr>
          <a:xfrm>
            <a:off x="133315" y="857249"/>
            <a:ext cx="858247" cy="5822095"/>
          </a:xfrm>
          <a:prstGeom prst="rect">
            <a:avLst/>
          </a:prstGeom>
          <a:solidFill>
            <a:srgbClr val="A05A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1E3771-AEF3-A3C4-5BAD-ED0D97A81C44}"/>
              </a:ext>
            </a:extLst>
          </p:cNvPr>
          <p:cNvSpPr/>
          <p:nvPr/>
        </p:nvSpPr>
        <p:spPr>
          <a:xfrm>
            <a:off x="453380" y="5186880"/>
            <a:ext cx="165462" cy="1233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43C81B-15E4-F21D-0C3E-1D1D8F84A621}"/>
              </a:ext>
            </a:extLst>
          </p:cNvPr>
          <p:cNvSpPr/>
          <p:nvPr/>
        </p:nvSpPr>
        <p:spPr>
          <a:xfrm>
            <a:off x="453380" y="3485443"/>
            <a:ext cx="165462" cy="14804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44E6BE-4E1F-D103-C3C6-EA1B4DE2EC67}"/>
              </a:ext>
            </a:extLst>
          </p:cNvPr>
          <p:cNvSpPr/>
          <p:nvPr/>
        </p:nvSpPr>
        <p:spPr>
          <a:xfrm>
            <a:off x="453380" y="4965900"/>
            <a:ext cx="165462" cy="220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71D3B-48EB-F7F9-C70D-D7E6F6B82324}"/>
              </a:ext>
            </a:extLst>
          </p:cNvPr>
          <p:cNvSpPr/>
          <p:nvPr/>
        </p:nvSpPr>
        <p:spPr>
          <a:xfrm>
            <a:off x="453380" y="2786580"/>
            <a:ext cx="165462" cy="6988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B34EC-A48B-CF62-F329-CDA0AAB9F899}"/>
              </a:ext>
            </a:extLst>
          </p:cNvPr>
          <p:cNvSpPr/>
          <p:nvPr/>
        </p:nvSpPr>
        <p:spPr>
          <a:xfrm>
            <a:off x="453380" y="2565600"/>
            <a:ext cx="165462" cy="220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9247F5-AAFD-768B-2AFE-A6FEB7994880}"/>
              </a:ext>
            </a:extLst>
          </p:cNvPr>
          <p:cNvSpPr/>
          <p:nvPr/>
        </p:nvSpPr>
        <p:spPr>
          <a:xfrm>
            <a:off x="453380" y="2086629"/>
            <a:ext cx="165462" cy="4800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840FA7-ADD5-7D1F-4D44-7FDE06B6B143}"/>
              </a:ext>
            </a:extLst>
          </p:cNvPr>
          <p:cNvSpPr/>
          <p:nvPr/>
        </p:nvSpPr>
        <p:spPr>
          <a:xfrm>
            <a:off x="453380" y="1387766"/>
            <a:ext cx="165462" cy="6988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DAA4CD-57DC-3BF3-E03C-84A29DEB7CBA}"/>
              </a:ext>
            </a:extLst>
          </p:cNvPr>
          <p:cNvSpPr/>
          <p:nvPr/>
        </p:nvSpPr>
        <p:spPr>
          <a:xfrm>
            <a:off x="453380" y="1166786"/>
            <a:ext cx="165462" cy="220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5844A0-1354-E9B3-2760-2A2D4246D0DE}"/>
              </a:ext>
            </a:extLst>
          </p:cNvPr>
          <p:cNvSpPr/>
          <p:nvPr/>
        </p:nvSpPr>
        <p:spPr>
          <a:xfrm>
            <a:off x="3974368" y="6069984"/>
            <a:ext cx="165462" cy="4800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8997C-A2EC-541D-3BA2-7BFB5108CE55}"/>
              </a:ext>
            </a:extLst>
          </p:cNvPr>
          <p:cNvSpPr/>
          <p:nvPr/>
        </p:nvSpPr>
        <p:spPr>
          <a:xfrm>
            <a:off x="3974368" y="5371121"/>
            <a:ext cx="165462" cy="6988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E13B4F-E1BA-5406-E0D3-42C972C62A4D}"/>
              </a:ext>
            </a:extLst>
          </p:cNvPr>
          <p:cNvSpPr/>
          <p:nvPr/>
        </p:nvSpPr>
        <p:spPr>
          <a:xfrm>
            <a:off x="3974368" y="5150141"/>
            <a:ext cx="165462" cy="220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A58666-4D55-6319-FCD0-BF513CAED399}"/>
              </a:ext>
            </a:extLst>
          </p:cNvPr>
          <p:cNvSpPr/>
          <p:nvPr/>
        </p:nvSpPr>
        <p:spPr>
          <a:xfrm>
            <a:off x="3974368" y="4670081"/>
            <a:ext cx="165462" cy="4800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DB57E5-94D5-BAB9-E2FD-B9B9E4511964}"/>
              </a:ext>
            </a:extLst>
          </p:cNvPr>
          <p:cNvSpPr/>
          <p:nvPr/>
        </p:nvSpPr>
        <p:spPr>
          <a:xfrm>
            <a:off x="3974368" y="2916392"/>
            <a:ext cx="165462" cy="17536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847765-6DF9-320F-6963-D25CA1DB2BAC}"/>
              </a:ext>
            </a:extLst>
          </p:cNvPr>
          <p:cNvSpPr/>
          <p:nvPr/>
        </p:nvSpPr>
        <p:spPr>
          <a:xfrm>
            <a:off x="3974368" y="2695412"/>
            <a:ext cx="165462" cy="220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5CEC29-E6FB-C383-028F-A04D7E11DF48}"/>
              </a:ext>
            </a:extLst>
          </p:cNvPr>
          <p:cNvSpPr/>
          <p:nvPr/>
        </p:nvSpPr>
        <p:spPr>
          <a:xfrm>
            <a:off x="3974368" y="2216441"/>
            <a:ext cx="165462" cy="4800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007EE9-A150-951C-DB24-F884357A8558}"/>
              </a:ext>
            </a:extLst>
          </p:cNvPr>
          <p:cNvSpPr/>
          <p:nvPr/>
        </p:nvSpPr>
        <p:spPr>
          <a:xfrm>
            <a:off x="3974368" y="1166786"/>
            <a:ext cx="165459" cy="10485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4A511CDC-56D3-4CD7-627C-211EADD173AC}"/>
              </a:ext>
            </a:extLst>
          </p:cNvPr>
          <p:cNvSpPr/>
          <p:nvPr/>
        </p:nvSpPr>
        <p:spPr>
          <a:xfrm>
            <a:off x="675809" y="6069984"/>
            <a:ext cx="3032125" cy="350248"/>
          </a:xfrm>
          <a:prstGeom prst="triangle">
            <a:avLst>
              <a:gd name="adj" fmla="val 1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BCEA50A-E562-DF76-FA5D-443ECF363FEB}"/>
              </a:ext>
            </a:extLst>
          </p:cNvPr>
          <p:cNvSpPr/>
          <p:nvPr/>
        </p:nvSpPr>
        <p:spPr>
          <a:xfrm>
            <a:off x="674180" y="4666543"/>
            <a:ext cx="3244850" cy="1753689"/>
          </a:xfrm>
          <a:prstGeom prst="triangle">
            <a:avLst>
              <a:gd name="adj" fmla="val 1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C0F4BF-2E05-7228-60C5-CABAE4D9A850}"/>
              </a:ext>
            </a:extLst>
          </p:cNvPr>
          <p:cNvSpPr/>
          <p:nvPr/>
        </p:nvSpPr>
        <p:spPr>
          <a:xfrm>
            <a:off x="7677985" y="5316181"/>
            <a:ext cx="165462" cy="1233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62D300-2FBE-5A65-EBA5-479EF3277DBC}"/>
              </a:ext>
            </a:extLst>
          </p:cNvPr>
          <p:cNvSpPr/>
          <p:nvPr/>
        </p:nvSpPr>
        <p:spPr>
          <a:xfrm>
            <a:off x="7677985" y="3614744"/>
            <a:ext cx="165462" cy="14804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253ED9-71AF-8A98-7CA1-5F7D6D51BC85}"/>
              </a:ext>
            </a:extLst>
          </p:cNvPr>
          <p:cNvSpPr/>
          <p:nvPr/>
        </p:nvSpPr>
        <p:spPr>
          <a:xfrm>
            <a:off x="7677985" y="5095201"/>
            <a:ext cx="165462" cy="220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C56946A-43D9-4380-C7A9-343B5AB8E6B2}"/>
              </a:ext>
            </a:extLst>
          </p:cNvPr>
          <p:cNvSpPr/>
          <p:nvPr/>
        </p:nvSpPr>
        <p:spPr>
          <a:xfrm>
            <a:off x="7677985" y="2915881"/>
            <a:ext cx="165462" cy="6988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B465E6-C59E-5645-39B0-C5514B0B6FDB}"/>
              </a:ext>
            </a:extLst>
          </p:cNvPr>
          <p:cNvSpPr/>
          <p:nvPr/>
        </p:nvSpPr>
        <p:spPr>
          <a:xfrm>
            <a:off x="7677985" y="2694901"/>
            <a:ext cx="165462" cy="220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7D17D9-3D05-B2D7-AF5E-5A80DD05D3E4}"/>
              </a:ext>
            </a:extLst>
          </p:cNvPr>
          <p:cNvSpPr/>
          <p:nvPr/>
        </p:nvSpPr>
        <p:spPr>
          <a:xfrm>
            <a:off x="7677985" y="2215930"/>
            <a:ext cx="165462" cy="4800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4E58C1-1A19-3909-8580-38E25B81B0C0}"/>
              </a:ext>
            </a:extLst>
          </p:cNvPr>
          <p:cNvSpPr/>
          <p:nvPr/>
        </p:nvSpPr>
        <p:spPr>
          <a:xfrm>
            <a:off x="7677985" y="1517067"/>
            <a:ext cx="165462" cy="6988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816104-FD5A-0948-1BCF-519CBC257752}"/>
              </a:ext>
            </a:extLst>
          </p:cNvPr>
          <p:cNvSpPr/>
          <p:nvPr/>
        </p:nvSpPr>
        <p:spPr>
          <a:xfrm>
            <a:off x="7677985" y="1296087"/>
            <a:ext cx="165462" cy="220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F7C910-BC62-6321-5F47-546B205300F6}"/>
              </a:ext>
            </a:extLst>
          </p:cNvPr>
          <p:cNvSpPr/>
          <p:nvPr/>
        </p:nvSpPr>
        <p:spPr>
          <a:xfrm>
            <a:off x="11198973" y="6199285"/>
            <a:ext cx="165462" cy="4800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ECCDB2-C3CA-B286-705D-E807F8A51C1A}"/>
              </a:ext>
            </a:extLst>
          </p:cNvPr>
          <p:cNvSpPr/>
          <p:nvPr/>
        </p:nvSpPr>
        <p:spPr>
          <a:xfrm>
            <a:off x="11198973" y="5500422"/>
            <a:ext cx="165462" cy="6988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68EDE6-9881-8091-4B39-245A5CB1740E}"/>
              </a:ext>
            </a:extLst>
          </p:cNvPr>
          <p:cNvSpPr/>
          <p:nvPr/>
        </p:nvSpPr>
        <p:spPr>
          <a:xfrm>
            <a:off x="11198973" y="5279442"/>
            <a:ext cx="165462" cy="220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61C279-421F-85A4-E0A1-B25E7764DA36}"/>
              </a:ext>
            </a:extLst>
          </p:cNvPr>
          <p:cNvSpPr/>
          <p:nvPr/>
        </p:nvSpPr>
        <p:spPr>
          <a:xfrm>
            <a:off x="11198973" y="4799382"/>
            <a:ext cx="165462" cy="4800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BFDD75-B072-99A0-4D83-26009656CAB9}"/>
              </a:ext>
            </a:extLst>
          </p:cNvPr>
          <p:cNvSpPr/>
          <p:nvPr/>
        </p:nvSpPr>
        <p:spPr>
          <a:xfrm>
            <a:off x="11198973" y="3045693"/>
            <a:ext cx="165462" cy="17536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0A2574-5E29-E684-39A8-5F873610AA24}"/>
              </a:ext>
            </a:extLst>
          </p:cNvPr>
          <p:cNvSpPr/>
          <p:nvPr/>
        </p:nvSpPr>
        <p:spPr>
          <a:xfrm>
            <a:off x="11198973" y="2824713"/>
            <a:ext cx="165462" cy="220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2C69A2-68AA-5B84-A8E0-ADA20B85A941}"/>
              </a:ext>
            </a:extLst>
          </p:cNvPr>
          <p:cNvSpPr/>
          <p:nvPr/>
        </p:nvSpPr>
        <p:spPr>
          <a:xfrm>
            <a:off x="11198973" y="2345742"/>
            <a:ext cx="165462" cy="4800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C63C03-4A2A-2B9C-BC74-978FA19A1AD2}"/>
              </a:ext>
            </a:extLst>
          </p:cNvPr>
          <p:cNvSpPr/>
          <p:nvPr/>
        </p:nvSpPr>
        <p:spPr>
          <a:xfrm>
            <a:off x="11198973" y="1296087"/>
            <a:ext cx="165462" cy="10485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C0489650-8B46-1E03-D269-849BFFCB0913}"/>
              </a:ext>
            </a:extLst>
          </p:cNvPr>
          <p:cNvSpPr/>
          <p:nvPr/>
        </p:nvSpPr>
        <p:spPr>
          <a:xfrm flipH="1">
            <a:off x="8103614" y="3607669"/>
            <a:ext cx="3041650" cy="2538004"/>
          </a:xfrm>
          <a:prstGeom prst="triangle">
            <a:avLst>
              <a:gd name="adj" fmla="val 1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93F9477-5067-16A8-3495-24D614E98535}"/>
              </a:ext>
            </a:extLst>
          </p:cNvPr>
          <p:cNvSpPr/>
          <p:nvPr/>
        </p:nvSpPr>
        <p:spPr>
          <a:xfrm flipH="1">
            <a:off x="7900414" y="2215931"/>
            <a:ext cx="3244850" cy="3929742"/>
          </a:xfrm>
          <a:prstGeom prst="triangle">
            <a:avLst>
              <a:gd name="adj" fmla="val 1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E32D99-492C-D058-DE88-E34F36E62373}"/>
              </a:ext>
            </a:extLst>
          </p:cNvPr>
          <p:cNvSpPr/>
          <p:nvPr/>
        </p:nvSpPr>
        <p:spPr>
          <a:xfrm>
            <a:off x="451751" y="6401182"/>
            <a:ext cx="165462" cy="1488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C01F58-375C-0D6B-DABB-68C9C74592C5}"/>
              </a:ext>
            </a:extLst>
          </p:cNvPr>
          <p:cNvSpPr/>
          <p:nvPr/>
        </p:nvSpPr>
        <p:spPr>
          <a:xfrm>
            <a:off x="7677985" y="6530483"/>
            <a:ext cx="165462" cy="1488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5347A3-4383-EA12-071D-F1423CE96DA8}"/>
              </a:ext>
            </a:extLst>
          </p:cNvPr>
          <p:cNvSpPr txBox="1"/>
          <p:nvPr/>
        </p:nvSpPr>
        <p:spPr>
          <a:xfrm>
            <a:off x="2406156" y="6077474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order offset</a:t>
            </a:r>
            <a:endParaRPr lang="en-GB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6ED9BC-A858-C421-131C-D86FE0A23FA0}"/>
              </a:ext>
            </a:extLst>
          </p:cNvPr>
          <p:cNvSpPr txBox="1"/>
          <p:nvPr/>
        </p:nvSpPr>
        <p:spPr>
          <a:xfrm>
            <a:off x="2599185" y="5463631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baseline="30000" dirty="0"/>
              <a:t>st</a:t>
            </a:r>
            <a:r>
              <a:rPr lang="en-US" sz="1400" dirty="0"/>
              <a:t> order offset</a:t>
            </a:r>
            <a:endParaRPr lang="en-GB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9F5A01-D8FD-D870-25EC-C96D985F0229}"/>
              </a:ext>
            </a:extLst>
          </p:cNvPr>
          <p:cNvSpPr txBox="1"/>
          <p:nvPr/>
        </p:nvSpPr>
        <p:spPr>
          <a:xfrm>
            <a:off x="8046647" y="4941312"/>
            <a:ext cx="138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order offset</a:t>
            </a:r>
            <a:endParaRPr lang="en-GB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1C9A18-B93C-D80D-45CB-51A09F1680B9}"/>
              </a:ext>
            </a:extLst>
          </p:cNvPr>
          <p:cNvSpPr txBox="1"/>
          <p:nvPr/>
        </p:nvSpPr>
        <p:spPr>
          <a:xfrm>
            <a:off x="7859348" y="4173141"/>
            <a:ext cx="138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baseline="30000" dirty="0"/>
              <a:t>st</a:t>
            </a:r>
            <a:r>
              <a:rPr lang="en-US" sz="1400" dirty="0"/>
              <a:t> order offset</a:t>
            </a:r>
            <a:endParaRPr lang="en-GB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741D50-2AF1-19E1-D201-1087AA9D64C3}"/>
              </a:ext>
            </a:extLst>
          </p:cNvPr>
          <p:cNvSpPr txBox="1"/>
          <p:nvPr/>
        </p:nvSpPr>
        <p:spPr>
          <a:xfrm>
            <a:off x="4402042" y="5940681"/>
            <a:ext cx="1179622" cy="738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 concurrent green-onset</a:t>
            </a:r>
            <a:endParaRPr lang="en-GB" sz="14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D4C49C-46DA-EB3D-3DCB-A840EBA78A6F}"/>
              </a:ext>
            </a:extLst>
          </p:cNvPr>
          <p:cNvCxnSpPr>
            <a:cxnSpLocks/>
          </p:cNvCxnSpPr>
          <p:nvPr/>
        </p:nvCxnSpPr>
        <p:spPr>
          <a:xfrm>
            <a:off x="5795497" y="1609725"/>
            <a:ext cx="0" cy="4959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6888B2-83E5-48F5-03F6-0962283CB825}"/>
              </a:ext>
            </a:extLst>
          </p:cNvPr>
          <p:cNvCxnSpPr>
            <a:stCxn id="26" idx="2"/>
          </p:cNvCxnSpPr>
          <p:nvPr/>
        </p:nvCxnSpPr>
        <p:spPr>
          <a:xfrm>
            <a:off x="674180" y="6420232"/>
            <a:ext cx="33139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C9EEC85-B098-AC04-4010-A904D99BFF28}"/>
              </a:ext>
            </a:extLst>
          </p:cNvPr>
          <p:cNvCxnSpPr>
            <a:cxnSpLocks/>
          </p:cNvCxnSpPr>
          <p:nvPr/>
        </p:nvCxnSpPr>
        <p:spPr>
          <a:xfrm flipH="1">
            <a:off x="7843447" y="6145673"/>
            <a:ext cx="330181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255BCC9-3F72-43B7-7CBF-CA34C4062F34}"/>
              </a:ext>
            </a:extLst>
          </p:cNvPr>
          <p:cNvSpPr txBox="1"/>
          <p:nvPr/>
        </p:nvSpPr>
        <p:spPr>
          <a:xfrm>
            <a:off x="6361703" y="5849853"/>
            <a:ext cx="117962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Concurrent green-onset</a:t>
            </a:r>
            <a:endParaRPr lang="en-GB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E6E2F1E-50D6-6749-A63D-D4EFCBF61A62}"/>
              </a:ext>
            </a:extLst>
          </p:cNvPr>
          <p:cNvSpPr txBox="1"/>
          <p:nvPr/>
        </p:nvSpPr>
        <p:spPr>
          <a:xfrm>
            <a:off x="923284" y="802991"/>
            <a:ext cx="1511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Reference intersection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4DB4F84-B24C-2BBA-7E8B-8D0441AE41DC}"/>
              </a:ext>
            </a:extLst>
          </p:cNvPr>
          <p:cNvSpPr/>
          <p:nvPr/>
        </p:nvSpPr>
        <p:spPr>
          <a:xfrm>
            <a:off x="10839592" y="1011489"/>
            <a:ext cx="858247" cy="5822095"/>
          </a:xfrm>
          <a:prstGeom prst="rect">
            <a:avLst/>
          </a:prstGeom>
          <a:solidFill>
            <a:srgbClr val="A05A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A6944C-C3B2-E0FD-89F4-FDAC445D1293}"/>
              </a:ext>
            </a:extLst>
          </p:cNvPr>
          <p:cNvSpPr txBox="1"/>
          <p:nvPr/>
        </p:nvSpPr>
        <p:spPr>
          <a:xfrm>
            <a:off x="9327619" y="916107"/>
            <a:ext cx="1511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Reference intersection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80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B53B-F58A-5599-A597-4F70E422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62EF2-2C37-1AAA-B224-8098140C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additional metric is setup for greater understanding of coordination</a:t>
            </a:r>
          </a:p>
          <a:p>
            <a:r>
              <a:rPr lang="en-US" dirty="0"/>
              <a:t>This metric definition is based on the travel time (cyclic offset) between the two intersections at an assumed progressive speed.</a:t>
            </a:r>
          </a:p>
          <a:p>
            <a:r>
              <a:rPr lang="en-US" dirty="0"/>
              <a:t>Usable green time is the remaining green time of the corresponding offset stage after the green wave arrives.</a:t>
            </a:r>
          </a:p>
        </p:txBody>
      </p:sp>
    </p:spTree>
    <p:extLst>
      <p:ext uri="{BB962C8B-B14F-4D97-AF65-F5344CB8AC3E}">
        <p14:creationId xmlns:p14="http://schemas.microsoft.com/office/powerpoint/2010/main" val="54082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289E1C1-BBB4-2169-B5D2-B2BE238546F6}"/>
              </a:ext>
            </a:extLst>
          </p:cNvPr>
          <p:cNvSpPr/>
          <p:nvPr/>
        </p:nvSpPr>
        <p:spPr>
          <a:xfrm>
            <a:off x="123191" y="953448"/>
            <a:ext cx="858247" cy="5822095"/>
          </a:xfrm>
          <a:prstGeom prst="rect">
            <a:avLst/>
          </a:prstGeom>
          <a:solidFill>
            <a:srgbClr val="A05A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1E3771-AEF3-A3C4-5BAD-ED0D97A81C44}"/>
              </a:ext>
            </a:extLst>
          </p:cNvPr>
          <p:cNvSpPr/>
          <p:nvPr/>
        </p:nvSpPr>
        <p:spPr>
          <a:xfrm>
            <a:off x="453380" y="5186880"/>
            <a:ext cx="165462" cy="1233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43C81B-15E4-F21D-0C3E-1D1D8F84A621}"/>
              </a:ext>
            </a:extLst>
          </p:cNvPr>
          <p:cNvSpPr/>
          <p:nvPr/>
        </p:nvSpPr>
        <p:spPr>
          <a:xfrm>
            <a:off x="453380" y="3485443"/>
            <a:ext cx="165462" cy="14804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44E6BE-4E1F-D103-C3C6-EA1B4DE2EC67}"/>
              </a:ext>
            </a:extLst>
          </p:cNvPr>
          <p:cNvSpPr/>
          <p:nvPr/>
        </p:nvSpPr>
        <p:spPr>
          <a:xfrm>
            <a:off x="453380" y="4965900"/>
            <a:ext cx="165462" cy="220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71D3B-48EB-F7F9-C70D-D7E6F6B82324}"/>
              </a:ext>
            </a:extLst>
          </p:cNvPr>
          <p:cNvSpPr/>
          <p:nvPr/>
        </p:nvSpPr>
        <p:spPr>
          <a:xfrm>
            <a:off x="453380" y="2786580"/>
            <a:ext cx="165462" cy="6988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B34EC-A48B-CF62-F329-CDA0AAB9F899}"/>
              </a:ext>
            </a:extLst>
          </p:cNvPr>
          <p:cNvSpPr/>
          <p:nvPr/>
        </p:nvSpPr>
        <p:spPr>
          <a:xfrm>
            <a:off x="453380" y="2565600"/>
            <a:ext cx="165462" cy="220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9247F5-AAFD-768B-2AFE-A6FEB7994880}"/>
              </a:ext>
            </a:extLst>
          </p:cNvPr>
          <p:cNvSpPr/>
          <p:nvPr/>
        </p:nvSpPr>
        <p:spPr>
          <a:xfrm>
            <a:off x="453380" y="2086629"/>
            <a:ext cx="165462" cy="4800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840FA7-ADD5-7D1F-4D44-7FDE06B6B143}"/>
              </a:ext>
            </a:extLst>
          </p:cNvPr>
          <p:cNvSpPr/>
          <p:nvPr/>
        </p:nvSpPr>
        <p:spPr>
          <a:xfrm>
            <a:off x="453380" y="1387766"/>
            <a:ext cx="165462" cy="6988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DAA4CD-57DC-3BF3-E03C-84A29DEB7CBA}"/>
              </a:ext>
            </a:extLst>
          </p:cNvPr>
          <p:cNvSpPr/>
          <p:nvPr/>
        </p:nvSpPr>
        <p:spPr>
          <a:xfrm>
            <a:off x="453380" y="1166786"/>
            <a:ext cx="165462" cy="220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5844A0-1354-E9B3-2760-2A2D4246D0DE}"/>
              </a:ext>
            </a:extLst>
          </p:cNvPr>
          <p:cNvSpPr/>
          <p:nvPr/>
        </p:nvSpPr>
        <p:spPr>
          <a:xfrm>
            <a:off x="3974368" y="6069984"/>
            <a:ext cx="165462" cy="4800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8997C-A2EC-541D-3BA2-7BFB5108CE55}"/>
              </a:ext>
            </a:extLst>
          </p:cNvPr>
          <p:cNvSpPr/>
          <p:nvPr/>
        </p:nvSpPr>
        <p:spPr>
          <a:xfrm>
            <a:off x="3974368" y="5371121"/>
            <a:ext cx="165462" cy="6988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E13B4F-E1BA-5406-E0D3-42C972C62A4D}"/>
              </a:ext>
            </a:extLst>
          </p:cNvPr>
          <p:cNvSpPr/>
          <p:nvPr/>
        </p:nvSpPr>
        <p:spPr>
          <a:xfrm>
            <a:off x="3974368" y="5150141"/>
            <a:ext cx="165462" cy="220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A58666-4D55-6319-FCD0-BF513CAED399}"/>
              </a:ext>
            </a:extLst>
          </p:cNvPr>
          <p:cNvSpPr/>
          <p:nvPr/>
        </p:nvSpPr>
        <p:spPr>
          <a:xfrm>
            <a:off x="3974368" y="4670081"/>
            <a:ext cx="165462" cy="4800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DB57E5-94D5-BAB9-E2FD-B9B9E4511964}"/>
              </a:ext>
            </a:extLst>
          </p:cNvPr>
          <p:cNvSpPr/>
          <p:nvPr/>
        </p:nvSpPr>
        <p:spPr>
          <a:xfrm>
            <a:off x="3974368" y="2916392"/>
            <a:ext cx="165462" cy="17536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847765-6DF9-320F-6963-D25CA1DB2BAC}"/>
              </a:ext>
            </a:extLst>
          </p:cNvPr>
          <p:cNvSpPr/>
          <p:nvPr/>
        </p:nvSpPr>
        <p:spPr>
          <a:xfrm>
            <a:off x="3974368" y="2695412"/>
            <a:ext cx="165462" cy="220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5CEC29-E6FB-C383-028F-A04D7E11DF48}"/>
              </a:ext>
            </a:extLst>
          </p:cNvPr>
          <p:cNvSpPr/>
          <p:nvPr/>
        </p:nvSpPr>
        <p:spPr>
          <a:xfrm>
            <a:off x="3974368" y="2216441"/>
            <a:ext cx="165462" cy="4800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007EE9-A150-951C-DB24-F884357A8558}"/>
              </a:ext>
            </a:extLst>
          </p:cNvPr>
          <p:cNvSpPr/>
          <p:nvPr/>
        </p:nvSpPr>
        <p:spPr>
          <a:xfrm>
            <a:off x="3974368" y="1166786"/>
            <a:ext cx="165459" cy="10485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4A511CDC-56D3-4CD7-627C-211EADD173AC}"/>
              </a:ext>
            </a:extLst>
          </p:cNvPr>
          <p:cNvSpPr/>
          <p:nvPr/>
        </p:nvSpPr>
        <p:spPr>
          <a:xfrm>
            <a:off x="675809" y="6069984"/>
            <a:ext cx="3032125" cy="350248"/>
          </a:xfrm>
          <a:prstGeom prst="triangle">
            <a:avLst>
              <a:gd name="adj" fmla="val 1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BCEA50A-E562-DF76-FA5D-443ECF363FEB}"/>
              </a:ext>
            </a:extLst>
          </p:cNvPr>
          <p:cNvSpPr/>
          <p:nvPr/>
        </p:nvSpPr>
        <p:spPr>
          <a:xfrm>
            <a:off x="674180" y="4666543"/>
            <a:ext cx="3244850" cy="1753689"/>
          </a:xfrm>
          <a:prstGeom prst="triangle">
            <a:avLst>
              <a:gd name="adj" fmla="val 1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C0F4BF-2E05-7228-60C5-CABAE4D9A850}"/>
              </a:ext>
            </a:extLst>
          </p:cNvPr>
          <p:cNvSpPr/>
          <p:nvPr/>
        </p:nvSpPr>
        <p:spPr>
          <a:xfrm>
            <a:off x="7677985" y="5316181"/>
            <a:ext cx="165462" cy="1233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62D300-2FBE-5A65-EBA5-479EF3277DBC}"/>
              </a:ext>
            </a:extLst>
          </p:cNvPr>
          <p:cNvSpPr/>
          <p:nvPr/>
        </p:nvSpPr>
        <p:spPr>
          <a:xfrm>
            <a:off x="7677985" y="3614744"/>
            <a:ext cx="165462" cy="14804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253ED9-71AF-8A98-7CA1-5F7D6D51BC85}"/>
              </a:ext>
            </a:extLst>
          </p:cNvPr>
          <p:cNvSpPr/>
          <p:nvPr/>
        </p:nvSpPr>
        <p:spPr>
          <a:xfrm>
            <a:off x="7677985" y="5095201"/>
            <a:ext cx="165462" cy="220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C56946A-43D9-4380-C7A9-343B5AB8E6B2}"/>
              </a:ext>
            </a:extLst>
          </p:cNvPr>
          <p:cNvSpPr/>
          <p:nvPr/>
        </p:nvSpPr>
        <p:spPr>
          <a:xfrm>
            <a:off x="7677985" y="2915881"/>
            <a:ext cx="165462" cy="6988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B465E6-C59E-5645-39B0-C5514B0B6FDB}"/>
              </a:ext>
            </a:extLst>
          </p:cNvPr>
          <p:cNvSpPr/>
          <p:nvPr/>
        </p:nvSpPr>
        <p:spPr>
          <a:xfrm>
            <a:off x="7677985" y="2694901"/>
            <a:ext cx="165462" cy="220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7D17D9-3D05-B2D7-AF5E-5A80DD05D3E4}"/>
              </a:ext>
            </a:extLst>
          </p:cNvPr>
          <p:cNvSpPr/>
          <p:nvPr/>
        </p:nvSpPr>
        <p:spPr>
          <a:xfrm>
            <a:off x="7677985" y="2215930"/>
            <a:ext cx="165462" cy="4800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4E58C1-1A19-3909-8580-38E25B81B0C0}"/>
              </a:ext>
            </a:extLst>
          </p:cNvPr>
          <p:cNvSpPr/>
          <p:nvPr/>
        </p:nvSpPr>
        <p:spPr>
          <a:xfrm>
            <a:off x="7677985" y="1517067"/>
            <a:ext cx="165462" cy="6988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816104-FD5A-0948-1BCF-519CBC257752}"/>
              </a:ext>
            </a:extLst>
          </p:cNvPr>
          <p:cNvSpPr/>
          <p:nvPr/>
        </p:nvSpPr>
        <p:spPr>
          <a:xfrm>
            <a:off x="7677985" y="1296087"/>
            <a:ext cx="165462" cy="220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F7C910-BC62-6321-5F47-546B205300F6}"/>
              </a:ext>
            </a:extLst>
          </p:cNvPr>
          <p:cNvSpPr/>
          <p:nvPr/>
        </p:nvSpPr>
        <p:spPr>
          <a:xfrm>
            <a:off x="11198973" y="6199285"/>
            <a:ext cx="165462" cy="4800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ECCDB2-C3CA-B286-705D-E807F8A51C1A}"/>
              </a:ext>
            </a:extLst>
          </p:cNvPr>
          <p:cNvSpPr/>
          <p:nvPr/>
        </p:nvSpPr>
        <p:spPr>
          <a:xfrm>
            <a:off x="11198973" y="5500422"/>
            <a:ext cx="165462" cy="6988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68EDE6-9881-8091-4B39-245A5CB1740E}"/>
              </a:ext>
            </a:extLst>
          </p:cNvPr>
          <p:cNvSpPr/>
          <p:nvPr/>
        </p:nvSpPr>
        <p:spPr>
          <a:xfrm>
            <a:off x="11198973" y="5279442"/>
            <a:ext cx="165462" cy="220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61C279-421F-85A4-E0A1-B25E7764DA36}"/>
              </a:ext>
            </a:extLst>
          </p:cNvPr>
          <p:cNvSpPr/>
          <p:nvPr/>
        </p:nvSpPr>
        <p:spPr>
          <a:xfrm>
            <a:off x="11198973" y="4799382"/>
            <a:ext cx="165462" cy="4800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BFDD75-B072-99A0-4D83-26009656CAB9}"/>
              </a:ext>
            </a:extLst>
          </p:cNvPr>
          <p:cNvSpPr/>
          <p:nvPr/>
        </p:nvSpPr>
        <p:spPr>
          <a:xfrm>
            <a:off x="11198973" y="3045693"/>
            <a:ext cx="165462" cy="17536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0A2574-5E29-E684-39A8-5F873610AA24}"/>
              </a:ext>
            </a:extLst>
          </p:cNvPr>
          <p:cNvSpPr/>
          <p:nvPr/>
        </p:nvSpPr>
        <p:spPr>
          <a:xfrm>
            <a:off x="11198973" y="2824713"/>
            <a:ext cx="165462" cy="220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2C69A2-68AA-5B84-A8E0-ADA20B85A941}"/>
              </a:ext>
            </a:extLst>
          </p:cNvPr>
          <p:cNvSpPr/>
          <p:nvPr/>
        </p:nvSpPr>
        <p:spPr>
          <a:xfrm>
            <a:off x="11198973" y="2345742"/>
            <a:ext cx="165462" cy="4800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C63C03-4A2A-2B9C-BC74-978FA19A1AD2}"/>
              </a:ext>
            </a:extLst>
          </p:cNvPr>
          <p:cNvSpPr/>
          <p:nvPr/>
        </p:nvSpPr>
        <p:spPr>
          <a:xfrm>
            <a:off x="11198973" y="1296087"/>
            <a:ext cx="165462" cy="10485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C0489650-8B46-1E03-D269-849BFFCB0913}"/>
              </a:ext>
            </a:extLst>
          </p:cNvPr>
          <p:cNvSpPr/>
          <p:nvPr/>
        </p:nvSpPr>
        <p:spPr>
          <a:xfrm flipH="1">
            <a:off x="8103614" y="3607669"/>
            <a:ext cx="3041650" cy="2538004"/>
          </a:xfrm>
          <a:prstGeom prst="triangle">
            <a:avLst>
              <a:gd name="adj" fmla="val 1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93F9477-5067-16A8-3495-24D614E98535}"/>
              </a:ext>
            </a:extLst>
          </p:cNvPr>
          <p:cNvSpPr/>
          <p:nvPr/>
        </p:nvSpPr>
        <p:spPr>
          <a:xfrm flipH="1">
            <a:off x="7900414" y="2215931"/>
            <a:ext cx="3244850" cy="3929742"/>
          </a:xfrm>
          <a:prstGeom prst="triangle">
            <a:avLst>
              <a:gd name="adj" fmla="val 1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E32D99-492C-D058-DE88-E34F36E62373}"/>
              </a:ext>
            </a:extLst>
          </p:cNvPr>
          <p:cNvSpPr/>
          <p:nvPr/>
        </p:nvSpPr>
        <p:spPr>
          <a:xfrm>
            <a:off x="451751" y="6401182"/>
            <a:ext cx="165462" cy="1488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C01F58-375C-0D6B-DABB-68C9C74592C5}"/>
              </a:ext>
            </a:extLst>
          </p:cNvPr>
          <p:cNvSpPr/>
          <p:nvPr/>
        </p:nvSpPr>
        <p:spPr>
          <a:xfrm>
            <a:off x="7677985" y="6530483"/>
            <a:ext cx="165462" cy="1488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5347A3-4383-EA12-071D-F1423CE96DA8}"/>
              </a:ext>
            </a:extLst>
          </p:cNvPr>
          <p:cNvSpPr txBox="1"/>
          <p:nvPr/>
        </p:nvSpPr>
        <p:spPr>
          <a:xfrm>
            <a:off x="2353888" y="6156125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order offset</a:t>
            </a:r>
            <a:endParaRPr lang="en-GB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6ED9BC-A858-C421-131C-D86FE0A23FA0}"/>
              </a:ext>
            </a:extLst>
          </p:cNvPr>
          <p:cNvSpPr txBox="1"/>
          <p:nvPr/>
        </p:nvSpPr>
        <p:spPr>
          <a:xfrm>
            <a:off x="2599643" y="544053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baseline="30000" dirty="0"/>
              <a:t>st</a:t>
            </a:r>
            <a:r>
              <a:rPr lang="en-US" sz="1400" dirty="0"/>
              <a:t> order offset</a:t>
            </a:r>
            <a:endParaRPr lang="en-GB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9F5A01-D8FD-D870-25EC-C96D985F0229}"/>
              </a:ext>
            </a:extLst>
          </p:cNvPr>
          <p:cNvSpPr txBox="1"/>
          <p:nvPr/>
        </p:nvSpPr>
        <p:spPr>
          <a:xfrm>
            <a:off x="8046647" y="4941312"/>
            <a:ext cx="138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order offset</a:t>
            </a:r>
            <a:endParaRPr lang="en-GB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1C9A18-B93C-D80D-45CB-51A09F1680B9}"/>
              </a:ext>
            </a:extLst>
          </p:cNvPr>
          <p:cNvSpPr txBox="1"/>
          <p:nvPr/>
        </p:nvSpPr>
        <p:spPr>
          <a:xfrm>
            <a:off x="7897156" y="4180802"/>
            <a:ext cx="138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baseline="30000" dirty="0"/>
              <a:t>st</a:t>
            </a:r>
            <a:r>
              <a:rPr lang="en-US" sz="1400" dirty="0"/>
              <a:t> order offset</a:t>
            </a:r>
            <a:endParaRPr lang="en-GB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741D50-2AF1-19E1-D201-1087AA9D64C3}"/>
              </a:ext>
            </a:extLst>
          </p:cNvPr>
          <p:cNvSpPr txBox="1"/>
          <p:nvPr/>
        </p:nvSpPr>
        <p:spPr>
          <a:xfrm>
            <a:off x="4402042" y="5940681"/>
            <a:ext cx="1179622" cy="738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Not a concurrent green-onset</a:t>
            </a:r>
            <a:endParaRPr lang="en-GB" sz="14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D4C49C-46DA-EB3D-3DCB-A840EBA78A6F}"/>
              </a:ext>
            </a:extLst>
          </p:cNvPr>
          <p:cNvCxnSpPr>
            <a:cxnSpLocks/>
          </p:cNvCxnSpPr>
          <p:nvPr/>
        </p:nvCxnSpPr>
        <p:spPr>
          <a:xfrm>
            <a:off x="5795497" y="1609725"/>
            <a:ext cx="0" cy="4959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6888B2-83E5-48F5-03F6-0962283CB825}"/>
              </a:ext>
            </a:extLst>
          </p:cNvPr>
          <p:cNvCxnSpPr>
            <a:stCxn id="26" idx="2"/>
          </p:cNvCxnSpPr>
          <p:nvPr/>
        </p:nvCxnSpPr>
        <p:spPr>
          <a:xfrm>
            <a:off x="674180" y="6420232"/>
            <a:ext cx="33139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C9EEC85-B098-AC04-4010-A904D99BFF28}"/>
              </a:ext>
            </a:extLst>
          </p:cNvPr>
          <p:cNvCxnSpPr>
            <a:cxnSpLocks/>
          </p:cNvCxnSpPr>
          <p:nvPr/>
        </p:nvCxnSpPr>
        <p:spPr>
          <a:xfrm flipH="1">
            <a:off x="7843447" y="6145673"/>
            <a:ext cx="330181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255BCC9-3F72-43B7-7CBF-CA34C4062F34}"/>
              </a:ext>
            </a:extLst>
          </p:cNvPr>
          <p:cNvSpPr txBox="1"/>
          <p:nvPr/>
        </p:nvSpPr>
        <p:spPr>
          <a:xfrm>
            <a:off x="6361703" y="5849853"/>
            <a:ext cx="117962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Concurrent green-onset</a:t>
            </a:r>
            <a:endParaRPr lang="en-GB" sz="1400" dirty="0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BD0598A9-EA73-780D-F180-9AE668DBFBE3}"/>
              </a:ext>
            </a:extLst>
          </p:cNvPr>
          <p:cNvSpPr/>
          <p:nvPr/>
        </p:nvSpPr>
        <p:spPr>
          <a:xfrm>
            <a:off x="4712183" y="1039754"/>
            <a:ext cx="869481" cy="225807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C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F017C8E2-20A1-9AD4-CFF8-885B6283C874}"/>
              </a:ext>
            </a:extLst>
          </p:cNvPr>
          <p:cNvSpPr/>
          <p:nvPr/>
        </p:nvSpPr>
        <p:spPr>
          <a:xfrm>
            <a:off x="688975" y="5440533"/>
            <a:ext cx="3230055" cy="960549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C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E09C3FA-137B-297F-287D-A5517F64468C}"/>
              </a:ext>
            </a:extLst>
          </p:cNvPr>
          <p:cNvSpPr txBox="1"/>
          <p:nvPr/>
        </p:nvSpPr>
        <p:spPr>
          <a:xfrm>
            <a:off x="5594509" y="713662"/>
            <a:ext cx="16014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Cyclic offset:</a:t>
            </a:r>
            <a:br>
              <a:rPr lang="en-US" sz="1200" dirty="0"/>
            </a:br>
            <a:r>
              <a:rPr lang="en-US" sz="1200" dirty="0"/>
              <a:t>travel time at an a-priori progressive speed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363B24A-BA14-F9C6-6EA6-AC5F2E72D640}"/>
              </a:ext>
            </a:extLst>
          </p:cNvPr>
          <p:cNvSpPr/>
          <p:nvPr/>
        </p:nvSpPr>
        <p:spPr>
          <a:xfrm flipH="1">
            <a:off x="8103614" y="5186880"/>
            <a:ext cx="3041648" cy="957179"/>
          </a:xfrm>
          <a:prstGeom prst="triangle">
            <a:avLst>
              <a:gd name="adj" fmla="val 100000"/>
            </a:avLst>
          </a:prstGeom>
          <a:noFill/>
          <a:ln>
            <a:solidFill>
              <a:srgbClr val="FFC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E6E2F1E-50D6-6749-A63D-D4EFCBF61A62}"/>
              </a:ext>
            </a:extLst>
          </p:cNvPr>
          <p:cNvSpPr txBox="1"/>
          <p:nvPr/>
        </p:nvSpPr>
        <p:spPr>
          <a:xfrm>
            <a:off x="0" y="469514"/>
            <a:ext cx="1511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Reference intersection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4DB4F84-B24C-2BBA-7E8B-8D0441AE41DC}"/>
              </a:ext>
            </a:extLst>
          </p:cNvPr>
          <p:cNvSpPr/>
          <p:nvPr/>
        </p:nvSpPr>
        <p:spPr>
          <a:xfrm>
            <a:off x="10839592" y="1011489"/>
            <a:ext cx="858247" cy="5822095"/>
          </a:xfrm>
          <a:prstGeom prst="rect">
            <a:avLst/>
          </a:prstGeom>
          <a:solidFill>
            <a:srgbClr val="A05A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A6944C-C3B2-E0FD-89F4-FDAC445D1293}"/>
              </a:ext>
            </a:extLst>
          </p:cNvPr>
          <p:cNvSpPr txBox="1"/>
          <p:nvPr/>
        </p:nvSpPr>
        <p:spPr>
          <a:xfrm>
            <a:off x="10641839" y="494013"/>
            <a:ext cx="1511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Reference intersection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E548278-5DC6-0AE2-804E-3AEAA661E99F}"/>
              </a:ext>
            </a:extLst>
          </p:cNvPr>
          <p:cNvSpPr/>
          <p:nvPr/>
        </p:nvSpPr>
        <p:spPr>
          <a:xfrm>
            <a:off x="4589725" y="695593"/>
            <a:ext cx="2543032" cy="914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F4B3E6D-F60E-04D1-FFDB-E847A44C0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345812"/>
              </p:ext>
            </p:extLst>
          </p:nvPr>
        </p:nvGraphicFramePr>
        <p:xfrm>
          <a:off x="1358794" y="854929"/>
          <a:ext cx="2298988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494">
                  <a:extLst>
                    <a:ext uri="{9D8B030D-6E8A-4147-A177-3AD203B41FA5}">
                      <a16:colId xmlns:a16="http://schemas.microsoft.com/office/drawing/2014/main" val="2812789465"/>
                    </a:ext>
                  </a:extLst>
                </a:gridCol>
                <a:gridCol w="1149494">
                  <a:extLst>
                    <a:ext uri="{9D8B030D-6E8A-4147-A177-3AD203B41FA5}">
                      <a16:colId xmlns:a16="http://schemas.microsoft.com/office/drawing/2014/main" val="2348356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 of offset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Usable green time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31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26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&lt;whole stage&gt;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4936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835F9A-0BBD-7332-2141-AA2AE5E50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480642"/>
              </p:ext>
            </p:extLst>
          </p:nvPr>
        </p:nvGraphicFramePr>
        <p:xfrm>
          <a:off x="8207200" y="854929"/>
          <a:ext cx="2298988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494">
                  <a:extLst>
                    <a:ext uri="{9D8B030D-6E8A-4147-A177-3AD203B41FA5}">
                      <a16:colId xmlns:a16="http://schemas.microsoft.com/office/drawing/2014/main" val="2812789465"/>
                    </a:ext>
                  </a:extLst>
                </a:gridCol>
                <a:gridCol w="1149494">
                  <a:extLst>
                    <a:ext uri="{9D8B030D-6E8A-4147-A177-3AD203B41FA5}">
                      <a16:colId xmlns:a16="http://schemas.microsoft.com/office/drawing/2014/main" val="2348356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 of offset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Usable green time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31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Concurrent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5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&lt;whole stage&gt;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26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&lt;whole stage&gt;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49364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D70D9128-375B-3B0A-F044-B6EB509A4D11}"/>
              </a:ext>
            </a:extLst>
          </p:cNvPr>
          <p:cNvSpPr/>
          <p:nvPr/>
        </p:nvSpPr>
        <p:spPr>
          <a:xfrm>
            <a:off x="3819844" y="5297422"/>
            <a:ext cx="475107" cy="292502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E37E11-EFFD-E1B3-7162-98EA034ACF8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143488" y="1560682"/>
            <a:ext cx="913910" cy="373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7554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ZZ0xRVZUn4aksGS_vG.9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xzWewuLFwHpdysPVI39A"/>
</p:tagLst>
</file>

<file path=ppt/theme/theme1.xml><?xml version="1.0" encoding="utf-8"?>
<a:theme xmlns:a="http://schemas.openxmlformats.org/drawingml/2006/main" name="Somporn_Toudai">
  <a:themeElements>
    <a:clrScheme name="Toudai_SIIT">
      <a:dk1>
        <a:sysClr val="windowText" lastClr="000000"/>
      </a:dk1>
      <a:lt1>
        <a:srgbClr val="FFFFFF"/>
      </a:lt1>
      <a:dk2>
        <a:srgbClr val="323F4F"/>
      </a:dk2>
      <a:lt2>
        <a:srgbClr val="E7E6E6"/>
      </a:lt2>
      <a:accent1>
        <a:srgbClr val="A05AA0"/>
      </a:accent1>
      <a:accent2>
        <a:srgbClr val="9E005D"/>
      </a:accent2>
      <a:accent3>
        <a:srgbClr val="FF2E2E"/>
      </a:accent3>
      <a:accent4>
        <a:srgbClr val="F9BE00"/>
      </a:accent4>
      <a:accent5>
        <a:srgbClr val="008300"/>
      </a:accent5>
      <a:accent6>
        <a:srgbClr val="187FC3"/>
      </a:accent6>
      <a:hlink>
        <a:srgbClr val="BA8E00"/>
      </a:hlink>
      <a:folHlink>
        <a:srgbClr val="A5A5A5"/>
      </a:folHlink>
    </a:clrScheme>
    <a:fontScheme name="Custom 1">
      <a:majorFont>
        <a:latin typeface="Bahnschrift SemiBold"/>
        <a:ea typeface=""/>
        <a:cs typeface=""/>
      </a:majorFont>
      <a:minorFont>
        <a:latin typeface="Helvetica 65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mporn_Toudai" id="{7347F3AC-1840-4184-A422-FAA6B4EAD646}" vid="{0CAA2439-B029-4A0A-B1A1-49446D4EEA5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Somporn_Toudai</Template>
  <TotalTime>195</TotalTime>
  <Words>254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Meiryo UI</vt:lpstr>
      <vt:lpstr>Arial</vt:lpstr>
      <vt:lpstr>Bahnschrift SemiBold</vt:lpstr>
      <vt:lpstr>Helvetica 65 Medium</vt:lpstr>
      <vt:lpstr>Helvetica Neue</vt:lpstr>
      <vt:lpstr>Somporn_Toudai</vt:lpstr>
      <vt:lpstr>think-cell Slide</vt:lpstr>
      <vt:lpstr>Offset evaluation for non-cyclic control of adjacent intersections</vt:lpstr>
      <vt:lpstr>General</vt:lpstr>
      <vt:lpstr>PowerPoint Presentation</vt:lpstr>
      <vt:lpstr>Additional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Offset evaluation for non-cyclic control of adjacent intersections</dc:title>
  <dc:creator>Somporn Sahachaisaree</dc:creator>
  <cp:lastModifiedBy>Somporn Sahachaisaree</cp:lastModifiedBy>
  <cp:revision>4</cp:revision>
  <dcterms:created xsi:type="dcterms:W3CDTF">2022-08-22T05:14:41Z</dcterms:created>
  <dcterms:modified xsi:type="dcterms:W3CDTF">2022-08-22T09:53:00Z</dcterms:modified>
</cp:coreProperties>
</file>