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81" r:id="rId4"/>
    <p:sldId id="268" r:id="rId5"/>
    <p:sldId id="269" r:id="rId6"/>
    <p:sldId id="270" r:id="rId7"/>
    <p:sldId id="271" r:id="rId8"/>
    <p:sldId id="272" r:id="rId9"/>
    <p:sldId id="273" r:id="rId10"/>
    <p:sldId id="263" r:id="rId11"/>
    <p:sldId id="265" r:id="rId12"/>
    <p:sldId id="266" r:id="rId13"/>
    <p:sldId id="267" r:id="rId14"/>
    <p:sldId id="274" r:id="rId15"/>
    <p:sldId id="275" r:id="rId16"/>
    <p:sldId id="276" r:id="rId17"/>
    <p:sldId id="277" r:id="rId18"/>
    <p:sldId id="279" r:id="rId19"/>
    <p:sldId id="258" r:id="rId20"/>
    <p:sldId id="259" r:id="rId21"/>
    <p:sldId id="260" r:id="rId22"/>
    <p:sldId id="261" r:id="rId23"/>
    <p:sldId id="262"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72084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0912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536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24430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567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6388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74193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67461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168619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3F-638D-4857-8624-8B780BF2FAC7}" type="datetimeFigureOut">
              <a:rPr lang="vi-VN" smtClean="0"/>
              <a:t>12/12/2020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306527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8853F-638D-4857-8624-8B780BF2FAC7}" type="datetimeFigureOut">
              <a:rPr lang="vi-VN" smtClean="0"/>
              <a:t>12/12/2020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429216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853F-638D-4857-8624-8B780BF2FAC7}" type="datetimeFigureOut">
              <a:rPr lang="vi-VN" smtClean="0"/>
              <a:t>12/12/2020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20921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8853F-638D-4857-8624-8B780BF2FAC7}" type="datetimeFigureOut">
              <a:rPr lang="vi-VN" smtClean="0"/>
              <a:t>12/12/2020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12974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8853F-638D-4857-8624-8B780BF2FAC7}" type="datetimeFigureOut">
              <a:rPr lang="vi-VN" smtClean="0"/>
              <a:t>12/12/2020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181617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8853F-638D-4857-8624-8B780BF2FAC7}" type="datetimeFigureOut">
              <a:rPr lang="vi-VN" smtClean="0"/>
              <a:t>12/12/2020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2942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853F-638D-4857-8624-8B780BF2FAC7}" type="datetimeFigureOut">
              <a:rPr lang="vi-VN" smtClean="0"/>
              <a:t>12/12/2020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B18F88-84F1-4AC1-9F14-43C34761CF5A}" type="slidenum">
              <a:rPr lang="vi-VN" smtClean="0"/>
              <a:t>‹#›</a:t>
            </a:fld>
            <a:endParaRPr lang="vi-VN"/>
          </a:p>
        </p:txBody>
      </p:sp>
    </p:spTree>
    <p:extLst>
      <p:ext uri="{BB962C8B-B14F-4D97-AF65-F5344CB8AC3E}">
        <p14:creationId xmlns:p14="http://schemas.microsoft.com/office/powerpoint/2010/main" val="368346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8853F-638D-4857-8624-8B780BF2FAC7}" type="datetimeFigureOut">
              <a:rPr lang="vi-VN" smtClean="0"/>
              <a:t>12/12/2020</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B18F88-84F1-4AC1-9F14-43C34761CF5A}" type="slidenum">
              <a:rPr lang="vi-VN" smtClean="0"/>
              <a:t>‹#›</a:t>
            </a:fld>
            <a:endParaRPr lang="vi-VN"/>
          </a:p>
        </p:txBody>
      </p:sp>
    </p:spTree>
    <p:extLst>
      <p:ext uri="{BB962C8B-B14F-4D97-AF65-F5344CB8AC3E}">
        <p14:creationId xmlns:p14="http://schemas.microsoft.com/office/powerpoint/2010/main" val="558671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E96F-BF8B-4553-8193-7C04E18BCBEB}"/>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lý</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cửa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F75EA3-E233-44E5-AA3A-E69CC619823C}"/>
              </a:ext>
            </a:extLst>
          </p:cNvPr>
          <p:cNvSpPr>
            <a:spLocks noGrp="1"/>
          </p:cNvSpPr>
          <p:nvPr>
            <p:ph idx="1"/>
          </p:nvPr>
        </p:nvSpPr>
        <p:spPr/>
        <p:txBody>
          <a:bodyPr>
            <a:normAutofit lnSpcReduction="10000"/>
          </a:bodyPr>
          <a:lstStyle/>
          <a:p>
            <a:endParaRPr lang="vi-VN" dirty="0"/>
          </a:p>
          <a:p>
            <a:r>
              <a:rPr lang="vi-VN" dirty="0"/>
              <a:t>Hồ Văn Huy - 3117410096</a:t>
            </a:r>
          </a:p>
          <a:p>
            <a:r>
              <a:rPr lang="vi-VN" dirty="0"/>
              <a:t>Nguyễn Chí Định - 3118410083</a:t>
            </a:r>
          </a:p>
          <a:p>
            <a:r>
              <a:rPr lang="vi-VN" dirty="0"/>
              <a:t>Nguyễn Trọng Hiếu - 3118410123 </a:t>
            </a:r>
          </a:p>
          <a:p>
            <a:r>
              <a:rPr lang="vi-VN" dirty="0"/>
              <a:t>Phan Đồng Thiên Long - 3118410242</a:t>
            </a:r>
          </a:p>
          <a:p>
            <a:r>
              <a:rPr lang="vi-VN" dirty="0"/>
              <a:t>Nguyễn Văn Thành - 3118410387 </a:t>
            </a:r>
          </a:p>
          <a:p>
            <a:r>
              <a:rPr lang="vi-VN" dirty="0"/>
              <a:t>Nguyễn Ngọc Thái - 3118410390 </a:t>
            </a:r>
          </a:p>
          <a:p>
            <a:r>
              <a:rPr lang="vi-VN" dirty="0"/>
              <a:t>Trần Quốc Hưng - 3118410172 </a:t>
            </a:r>
          </a:p>
          <a:p>
            <a:r>
              <a:rPr lang="vi-VN" dirty="0"/>
              <a:t>You Chí Thành - 3118410396</a:t>
            </a:r>
          </a:p>
          <a:p>
            <a:r>
              <a:rPr lang="vi-VN" dirty="0"/>
              <a:t>Vũ Đình Cao - 3118410037</a:t>
            </a:r>
          </a:p>
          <a:p>
            <a:endParaRPr lang="vi-VN" dirty="0"/>
          </a:p>
        </p:txBody>
      </p:sp>
    </p:spTree>
    <p:extLst>
      <p:ext uri="{BB962C8B-B14F-4D97-AF65-F5344CB8AC3E}">
        <p14:creationId xmlns:p14="http://schemas.microsoft.com/office/powerpoint/2010/main" val="280315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D2D1-A2CD-45E8-BD7F-5C1E3194F045}"/>
              </a:ext>
            </a:extLst>
          </p:cNvPr>
          <p:cNvSpPr>
            <a:spLocks noGrp="1"/>
          </p:cNvSpPr>
          <p:nvPr>
            <p:ph type="title"/>
          </p:nvPr>
        </p:nvSpPr>
        <p:spPr/>
        <p:txBody>
          <a:bodyPr/>
          <a:lstStyle/>
          <a:p>
            <a:r>
              <a:rPr lang="vi-VN" dirty="0"/>
              <a:t>Quản lý tiến độ công việc</a:t>
            </a:r>
            <a:br>
              <a:rPr lang="vi-VN" dirty="0"/>
            </a:br>
            <a:endParaRPr lang="vi-VN" dirty="0"/>
          </a:p>
        </p:txBody>
      </p:sp>
      <p:pic>
        <p:nvPicPr>
          <p:cNvPr id="5" name="Content Placeholder 4">
            <a:extLst>
              <a:ext uri="{FF2B5EF4-FFF2-40B4-BE49-F238E27FC236}">
                <a16:creationId xmlns:a16="http://schemas.microsoft.com/office/drawing/2014/main" id="{87393DA1-F286-4EC8-A476-E45705EBC487}"/>
              </a:ext>
            </a:extLst>
          </p:cNvPr>
          <p:cNvPicPr>
            <a:picLocks noGrp="1"/>
          </p:cNvPicPr>
          <p:nvPr>
            <p:ph idx="1"/>
          </p:nvPr>
        </p:nvPicPr>
        <p:blipFill>
          <a:blip r:embed="rId2"/>
          <a:stretch>
            <a:fillRect/>
          </a:stretch>
        </p:blipFill>
        <p:spPr>
          <a:xfrm>
            <a:off x="777240" y="1227219"/>
            <a:ext cx="7931737" cy="5630781"/>
          </a:xfrm>
          <a:prstGeom prst="rect">
            <a:avLst/>
          </a:prstGeom>
        </p:spPr>
      </p:pic>
    </p:spTree>
    <p:extLst>
      <p:ext uri="{BB962C8B-B14F-4D97-AF65-F5344CB8AC3E}">
        <p14:creationId xmlns:p14="http://schemas.microsoft.com/office/powerpoint/2010/main" val="201536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EE37-F070-4693-BF4E-719C67EACDDF}"/>
              </a:ext>
            </a:extLst>
          </p:cNvPr>
          <p:cNvSpPr>
            <a:spLocks noGrp="1"/>
          </p:cNvSpPr>
          <p:nvPr>
            <p:ph type="title"/>
          </p:nvPr>
        </p:nvSpPr>
        <p:spPr/>
        <p:txBody>
          <a:bodyPr/>
          <a:lstStyle/>
          <a:p>
            <a:r>
              <a:rPr lang="vi-VN" dirty="0"/>
              <a:t>Quản lý tiến độ công việc</a:t>
            </a:r>
            <a:br>
              <a:rPr lang="vi-VN" dirty="0"/>
            </a:br>
            <a:endParaRPr lang="vi-VN" dirty="0"/>
          </a:p>
        </p:txBody>
      </p:sp>
      <p:pic>
        <p:nvPicPr>
          <p:cNvPr id="4" name="Content Placeholder 3">
            <a:extLst>
              <a:ext uri="{FF2B5EF4-FFF2-40B4-BE49-F238E27FC236}">
                <a16:creationId xmlns:a16="http://schemas.microsoft.com/office/drawing/2014/main" id="{4ADC9F7C-68C7-4CDF-B912-DCC31FBCF10A}"/>
              </a:ext>
            </a:extLst>
          </p:cNvPr>
          <p:cNvPicPr>
            <a:picLocks noGrp="1"/>
          </p:cNvPicPr>
          <p:nvPr>
            <p:ph idx="1"/>
          </p:nvPr>
        </p:nvPicPr>
        <p:blipFill>
          <a:blip r:embed="rId2"/>
          <a:stretch>
            <a:fillRect/>
          </a:stretch>
        </p:blipFill>
        <p:spPr>
          <a:xfrm>
            <a:off x="854756" y="1298448"/>
            <a:ext cx="7841187" cy="5577840"/>
          </a:xfrm>
          <a:prstGeom prst="rect">
            <a:avLst/>
          </a:prstGeom>
        </p:spPr>
      </p:pic>
    </p:spTree>
    <p:extLst>
      <p:ext uri="{BB962C8B-B14F-4D97-AF65-F5344CB8AC3E}">
        <p14:creationId xmlns:p14="http://schemas.microsoft.com/office/powerpoint/2010/main" val="167505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1F8A-C86E-4A85-A7B6-79A58D9C1717}"/>
              </a:ext>
            </a:extLst>
          </p:cNvPr>
          <p:cNvSpPr>
            <a:spLocks noGrp="1"/>
          </p:cNvSpPr>
          <p:nvPr>
            <p:ph type="title"/>
          </p:nvPr>
        </p:nvSpPr>
        <p:spPr/>
        <p:txBody>
          <a:bodyPr/>
          <a:lstStyle/>
          <a:p>
            <a:r>
              <a:rPr lang="vi-VN" dirty="0"/>
              <a:t>Quản lý tiến độ công việc</a:t>
            </a:r>
            <a:br>
              <a:rPr lang="vi-VN" dirty="0"/>
            </a:br>
            <a:endParaRPr lang="vi-VN" dirty="0"/>
          </a:p>
        </p:txBody>
      </p:sp>
      <p:pic>
        <p:nvPicPr>
          <p:cNvPr id="4" name="Content Placeholder 3">
            <a:extLst>
              <a:ext uri="{FF2B5EF4-FFF2-40B4-BE49-F238E27FC236}">
                <a16:creationId xmlns:a16="http://schemas.microsoft.com/office/drawing/2014/main" id="{DC7C5051-C68F-4473-8FDD-EBB75CC474BB}"/>
              </a:ext>
            </a:extLst>
          </p:cNvPr>
          <p:cNvPicPr>
            <a:picLocks noGrp="1"/>
          </p:cNvPicPr>
          <p:nvPr>
            <p:ph idx="1"/>
          </p:nvPr>
        </p:nvPicPr>
        <p:blipFill>
          <a:blip r:embed="rId2"/>
          <a:stretch>
            <a:fillRect/>
          </a:stretch>
        </p:blipFill>
        <p:spPr>
          <a:xfrm>
            <a:off x="677334" y="1305272"/>
            <a:ext cx="7891167" cy="5552728"/>
          </a:xfrm>
          <a:prstGeom prst="rect">
            <a:avLst/>
          </a:prstGeom>
        </p:spPr>
      </p:pic>
    </p:spTree>
    <p:extLst>
      <p:ext uri="{BB962C8B-B14F-4D97-AF65-F5344CB8AC3E}">
        <p14:creationId xmlns:p14="http://schemas.microsoft.com/office/powerpoint/2010/main" val="342296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4" name="Content Placeholder 3">
            <a:extLst>
              <a:ext uri="{FF2B5EF4-FFF2-40B4-BE49-F238E27FC236}">
                <a16:creationId xmlns:a16="http://schemas.microsoft.com/office/drawing/2014/main" id="{A2705B34-93CE-4B75-AB3A-DCE702C07B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8012" y="2160588"/>
            <a:ext cx="6716013" cy="3881437"/>
          </a:xfrm>
          <a:prstGeom prst="rect">
            <a:avLst/>
          </a:prstGeom>
          <a:noFill/>
          <a:ln>
            <a:noFill/>
          </a:ln>
        </p:spPr>
      </p:pic>
    </p:spTree>
    <p:extLst>
      <p:ext uri="{BB962C8B-B14F-4D97-AF65-F5344CB8AC3E}">
        <p14:creationId xmlns:p14="http://schemas.microsoft.com/office/powerpoint/2010/main" val="282259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8" name="Content Placeholder 7">
            <a:extLst>
              <a:ext uri="{FF2B5EF4-FFF2-40B4-BE49-F238E27FC236}">
                <a16:creationId xmlns:a16="http://schemas.microsoft.com/office/drawing/2014/main" id="{5CAD1F48-D77E-48D4-8ED0-CF20456521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757" y="2160588"/>
            <a:ext cx="6772523" cy="3881437"/>
          </a:xfrm>
          <a:prstGeom prst="rect">
            <a:avLst/>
          </a:prstGeom>
          <a:noFill/>
          <a:ln>
            <a:noFill/>
          </a:ln>
        </p:spPr>
      </p:pic>
    </p:spTree>
    <p:extLst>
      <p:ext uri="{BB962C8B-B14F-4D97-AF65-F5344CB8AC3E}">
        <p14:creationId xmlns:p14="http://schemas.microsoft.com/office/powerpoint/2010/main" val="253703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6" name="Content Placeholder 5">
            <a:extLst>
              <a:ext uri="{FF2B5EF4-FFF2-40B4-BE49-F238E27FC236}">
                <a16:creationId xmlns:a16="http://schemas.microsoft.com/office/drawing/2014/main" id="{8DD5FA02-1FF1-44A8-89CB-5AE8C993BB3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631" y="2191544"/>
            <a:ext cx="6962775" cy="3819525"/>
          </a:xfrm>
          <a:prstGeom prst="rect">
            <a:avLst/>
          </a:prstGeom>
          <a:noFill/>
          <a:ln>
            <a:noFill/>
          </a:ln>
        </p:spPr>
      </p:pic>
    </p:spTree>
    <p:extLst>
      <p:ext uri="{BB962C8B-B14F-4D97-AF65-F5344CB8AC3E}">
        <p14:creationId xmlns:p14="http://schemas.microsoft.com/office/powerpoint/2010/main" val="89866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6" name="Content Placeholder 5">
            <a:extLst>
              <a:ext uri="{FF2B5EF4-FFF2-40B4-BE49-F238E27FC236}">
                <a16:creationId xmlns:a16="http://schemas.microsoft.com/office/drawing/2014/main" id="{DDD277DA-F0EF-4EBB-A245-A33602D215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642" y="2160588"/>
            <a:ext cx="5150753" cy="3881437"/>
          </a:xfrm>
          <a:prstGeom prst="rect">
            <a:avLst/>
          </a:prstGeom>
          <a:noFill/>
          <a:ln>
            <a:noFill/>
          </a:ln>
        </p:spPr>
      </p:pic>
    </p:spTree>
    <p:extLst>
      <p:ext uri="{BB962C8B-B14F-4D97-AF65-F5344CB8AC3E}">
        <p14:creationId xmlns:p14="http://schemas.microsoft.com/office/powerpoint/2010/main" val="311424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6AFF-F2E2-448B-8742-FFD306E4A2C7}"/>
              </a:ext>
            </a:extLst>
          </p:cNvPr>
          <p:cNvSpPr>
            <a:spLocks noGrp="1"/>
          </p:cNvSpPr>
          <p:nvPr>
            <p:ph type="title"/>
          </p:nvPr>
        </p:nvSpPr>
        <p:spPr/>
        <p:txBody>
          <a:bodyPr/>
          <a:lstStyle/>
          <a:p>
            <a:r>
              <a:rPr lang="vi-VN" dirty="0"/>
              <a:t>Thiết kế DFD</a:t>
            </a:r>
          </a:p>
        </p:txBody>
      </p:sp>
      <p:pic>
        <p:nvPicPr>
          <p:cNvPr id="6" name="Content Placeholder 5">
            <a:extLst>
              <a:ext uri="{FF2B5EF4-FFF2-40B4-BE49-F238E27FC236}">
                <a16:creationId xmlns:a16="http://schemas.microsoft.com/office/drawing/2014/main" id="{1EB2B2F6-DAB2-4DE1-B698-325DCF21276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0330" y="2160588"/>
            <a:ext cx="4251377" cy="3881437"/>
          </a:xfrm>
          <a:prstGeom prst="rect">
            <a:avLst/>
          </a:prstGeom>
          <a:noFill/>
          <a:ln>
            <a:noFill/>
          </a:ln>
        </p:spPr>
      </p:pic>
    </p:spTree>
    <p:extLst>
      <p:ext uri="{BB962C8B-B14F-4D97-AF65-F5344CB8AC3E}">
        <p14:creationId xmlns:p14="http://schemas.microsoft.com/office/powerpoint/2010/main" val="414804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FA07-FBCA-4E07-A82A-BF0D07D3BE44}"/>
              </a:ext>
            </a:extLst>
          </p:cNvPr>
          <p:cNvSpPr>
            <a:spLocks noGrp="1"/>
          </p:cNvSpPr>
          <p:nvPr>
            <p:ph type="title"/>
          </p:nvPr>
        </p:nvSpPr>
        <p:spPr/>
        <p:txBody>
          <a:bodyPr/>
          <a:lstStyle/>
          <a:p>
            <a:r>
              <a:rPr lang="vi-VN" dirty="0"/>
              <a:t>Thiết kế cơ sở dữ liệu</a:t>
            </a:r>
          </a:p>
        </p:txBody>
      </p:sp>
      <p:pic>
        <p:nvPicPr>
          <p:cNvPr id="5" name="Content Placeholder 4">
            <a:extLst>
              <a:ext uri="{FF2B5EF4-FFF2-40B4-BE49-F238E27FC236}">
                <a16:creationId xmlns:a16="http://schemas.microsoft.com/office/drawing/2014/main" id="{C7ED36AA-8A7D-4B5D-8890-ED9B5B183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758" y="1572126"/>
            <a:ext cx="5646821" cy="5029126"/>
          </a:xfrm>
        </p:spPr>
      </p:pic>
    </p:spTree>
    <p:extLst>
      <p:ext uri="{BB962C8B-B14F-4D97-AF65-F5344CB8AC3E}">
        <p14:creationId xmlns:p14="http://schemas.microsoft.com/office/powerpoint/2010/main" val="341886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D0A0-9E19-4218-89AA-899577300F7F}"/>
              </a:ext>
            </a:extLst>
          </p:cNvPr>
          <p:cNvSpPr>
            <a:spLocks noGrp="1"/>
          </p:cNvSpPr>
          <p:nvPr>
            <p:ph type="title"/>
          </p:nvPr>
        </p:nvSpPr>
        <p:spPr/>
        <p:txBody>
          <a:bodyPr/>
          <a:lstStyle/>
          <a:p>
            <a:r>
              <a:rPr lang="vi-VN" dirty="0"/>
              <a:t>Giao diện chính</a:t>
            </a:r>
          </a:p>
        </p:txBody>
      </p:sp>
      <p:pic>
        <p:nvPicPr>
          <p:cNvPr id="5" name="Content Placeholder 4">
            <a:extLst>
              <a:ext uri="{FF2B5EF4-FFF2-40B4-BE49-F238E27FC236}">
                <a16:creationId xmlns:a16="http://schemas.microsoft.com/office/drawing/2014/main" id="{7461C3F2-CB75-45A3-A93F-2EDBC8B65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016" y="1691640"/>
            <a:ext cx="9311461" cy="5166360"/>
          </a:xfrm>
        </p:spPr>
      </p:pic>
    </p:spTree>
    <p:extLst>
      <p:ext uri="{BB962C8B-B14F-4D97-AF65-F5344CB8AC3E}">
        <p14:creationId xmlns:p14="http://schemas.microsoft.com/office/powerpoint/2010/main" val="160171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Nhiệm vụ</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1737826"/>
              </p:ext>
            </p:extLst>
          </p:nvPr>
        </p:nvGraphicFramePr>
        <p:xfrm>
          <a:off x="886967" y="1417323"/>
          <a:ext cx="8595361" cy="4818889"/>
        </p:xfrm>
        <a:graphic>
          <a:graphicData uri="http://schemas.openxmlformats.org/drawingml/2006/table">
            <a:tbl>
              <a:tblPr firstRow="1" firstCol="1" bandRow="1">
                <a:tableStyleId>{5C22544A-7EE6-4342-B048-85BDC9FD1C3A}</a:tableStyleId>
              </a:tblPr>
              <a:tblGrid>
                <a:gridCol w="2864535">
                  <a:extLst>
                    <a:ext uri="{9D8B030D-6E8A-4147-A177-3AD203B41FA5}">
                      <a16:colId xmlns:a16="http://schemas.microsoft.com/office/drawing/2014/main" val="3338441590"/>
                    </a:ext>
                  </a:extLst>
                </a:gridCol>
                <a:gridCol w="2865413">
                  <a:extLst>
                    <a:ext uri="{9D8B030D-6E8A-4147-A177-3AD203B41FA5}">
                      <a16:colId xmlns:a16="http://schemas.microsoft.com/office/drawing/2014/main" val="4122219747"/>
                    </a:ext>
                  </a:extLst>
                </a:gridCol>
                <a:gridCol w="2865413">
                  <a:extLst>
                    <a:ext uri="{9D8B030D-6E8A-4147-A177-3AD203B41FA5}">
                      <a16:colId xmlns:a16="http://schemas.microsoft.com/office/drawing/2014/main" val="3786878918"/>
                    </a:ext>
                  </a:extLst>
                </a:gridCol>
              </a:tblGrid>
              <a:tr h="251411">
                <a:tc>
                  <a:txBody>
                    <a:bodyPr/>
                    <a:lstStyle/>
                    <a:p>
                      <a:pPr>
                        <a:lnSpc>
                          <a:spcPct val="107000"/>
                        </a:lnSpc>
                        <a:spcAft>
                          <a:spcPts val="0"/>
                        </a:spcAft>
                      </a:pPr>
                      <a:r>
                        <a:rPr lang="en-US" sz="1200">
                          <a:effectLst/>
                        </a:rPr>
                        <a:t>thiết kế phần mềm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50288"/>
                  </a:ext>
                </a:extLst>
              </a:tr>
              <a:tr h="516134">
                <a:tc>
                  <a:txBody>
                    <a:bodyPr/>
                    <a:lstStyle/>
                    <a:p>
                      <a:pPr>
                        <a:lnSpc>
                          <a:spcPct val="107000"/>
                        </a:lnSpc>
                        <a:spcAft>
                          <a:spcPts val="0"/>
                        </a:spcAft>
                      </a:pPr>
                      <a:r>
                        <a:rPr lang="en-US" sz="1200">
                          <a:effectLst/>
                        </a:rPr>
                        <a:t>Thiết kế giao diện(biểu mẫu)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33898"/>
                  </a:ext>
                </a:extLst>
              </a:tr>
              <a:tr h="251411">
                <a:tc>
                  <a:txBody>
                    <a:bodyPr/>
                    <a:lstStyle/>
                    <a:p>
                      <a:pPr>
                        <a:lnSpc>
                          <a:spcPct val="107000"/>
                        </a:lnSpc>
                        <a:spcAft>
                          <a:spcPts val="0"/>
                        </a:spcAft>
                      </a:pPr>
                      <a:r>
                        <a:rPr lang="en-US" sz="1200">
                          <a:effectLst/>
                        </a:rPr>
                        <a:t>Thiết kế phần mềm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60910"/>
                  </a:ext>
                </a:extLst>
              </a:tr>
              <a:tr h="251411">
                <a:tc>
                  <a:txBody>
                    <a:bodyPr/>
                    <a:lstStyle/>
                    <a:p>
                      <a:pPr>
                        <a:lnSpc>
                          <a:spcPct val="107000"/>
                        </a:lnSpc>
                        <a:spcAft>
                          <a:spcPts val="0"/>
                        </a:spcAft>
                      </a:pPr>
                      <a:r>
                        <a:rPr lang="en-US" sz="1200">
                          <a:effectLst/>
                        </a:rPr>
                        <a:t>Thiết kế xử lý</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967740"/>
                  </a:ext>
                </a:extLst>
              </a:tr>
              <a:tr h="251411">
                <a:tc>
                  <a:txBody>
                    <a:bodyPr/>
                    <a:lstStyle/>
                    <a:p>
                      <a:pPr>
                        <a:lnSpc>
                          <a:spcPct val="107000"/>
                        </a:lnSpc>
                        <a:spcAft>
                          <a:spcPts val="0"/>
                        </a:spcAft>
                      </a:pPr>
                      <a:r>
                        <a:rPr lang="en-US" sz="1200">
                          <a:effectLst/>
                        </a:rPr>
                        <a:t>Thiết kế cơ sở dữ liệu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Hồ Văn Huy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6029978"/>
                  </a:ext>
                </a:extLst>
              </a:tr>
              <a:tr h="251411">
                <a:tc>
                  <a:txBody>
                    <a:bodyPr/>
                    <a:lstStyle/>
                    <a:p>
                      <a:pPr>
                        <a:lnSpc>
                          <a:spcPct val="107000"/>
                        </a:lnSpc>
                        <a:spcAft>
                          <a:spcPts val="0"/>
                        </a:spcAft>
                      </a:pPr>
                      <a:r>
                        <a:rPr lang="en-US" sz="1200">
                          <a:effectLst/>
                        </a:rPr>
                        <a:t>Xây dựng cơ sở dữ liệu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Hồ Văn Huy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9317608"/>
                  </a:ext>
                </a:extLst>
              </a:tr>
              <a:tr h="516134">
                <a:tc>
                  <a:txBody>
                    <a:bodyPr/>
                    <a:lstStyle/>
                    <a:p>
                      <a:pPr>
                        <a:lnSpc>
                          <a:spcPct val="107000"/>
                        </a:lnSpc>
                        <a:spcAft>
                          <a:spcPts val="0"/>
                        </a:spcAft>
                      </a:pPr>
                      <a:r>
                        <a:rPr lang="en-US" sz="1200">
                          <a:effectLst/>
                        </a:rPr>
                        <a:t>Thiết kế giao diện(phần mềm)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1920759"/>
                  </a:ext>
                </a:extLst>
              </a:tr>
              <a:tr h="516134">
                <a:tc>
                  <a:txBody>
                    <a:bodyPr/>
                    <a:lstStyle/>
                    <a:p>
                      <a:pPr>
                        <a:lnSpc>
                          <a:spcPct val="107000"/>
                        </a:lnSpc>
                        <a:spcAft>
                          <a:spcPts val="0"/>
                        </a:spcAft>
                      </a:pPr>
                      <a:r>
                        <a:rPr lang="en-US" sz="1200">
                          <a:effectLst/>
                        </a:rPr>
                        <a:t>Thiết kế hệ thống phần mềm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2696797"/>
                  </a:ext>
                </a:extLst>
              </a:tr>
              <a:tr h="251411">
                <a:tc>
                  <a:txBody>
                    <a:bodyPr/>
                    <a:lstStyle/>
                    <a:p>
                      <a:pPr>
                        <a:lnSpc>
                          <a:spcPct val="107000"/>
                        </a:lnSpc>
                        <a:spcAft>
                          <a:spcPts val="0"/>
                        </a:spcAft>
                      </a:pPr>
                      <a:r>
                        <a:rPr lang="en-US" sz="1200">
                          <a:effectLst/>
                        </a:rPr>
                        <a:t>Thiết kế biểu mẫu quy định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400016"/>
                  </a:ext>
                </a:extLst>
              </a:tr>
              <a:tr h="251411">
                <a:tc>
                  <a:txBody>
                    <a:bodyPr/>
                    <a:lstStyle/>
                    <a:p>
                      <a:pPr>
                        <a:lnSpc>
                          <a:spcPct val="107000"/>
                        </a:lnSpc>
                        <a:spcAft>
                          <a:spcPts val="0"/>
                        </a:spcAft>
                      </a:pPr>
                      <a:r>
                        <a:rPr lang="en-US" sz="1200">
                          <a:effectLst/>
                        </a:rPr>
                        <a:t>Thiết kế Use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Trần Quốc Hưng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2111677"/>
                  </a:ext>
                </a:extLst>
              </a:tr>
              <a:tr h="251411">
                <a:tc>
                  <a:txBody>
                    <a:bodyPr/>
                    <a:lstStyle/>
                    <a:p>
                      <a:pPr>
                        <a:lnSpc>
                          <a:spcPct val="107000"/>
                        </a:lnSpc>
                        <a:spcAft>
                          <a:spcPts val="0"/>
                        </a:spcAft>
                      </a:pPr>
                      <a:r>
                        <a:rPr lang="en-US" sz="1200">
                          <a:effectLst/>
                        </a:rPr>
                        <a:t>Test chức năng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6162264"/>
                  </a:ext>
                </a:extLst>
              </a:tr>
              <a:tr h="251411">
                <a:tc>
                  <a:txBody>
                    <a:bodyPr/>
                    <a:lstStyle/>
                    <a:p>
                      <a:pPr>
                        <a:lnSpc>
                          <a:spcPct val="107000"/>
                        </a:lnSpc>
                        <a:spcAft>
                          <a:spcPts val="0"/>
                        </a:spcAft>
                      </a:pPr>
                      <a:r>
                        <a:rPr lang="en-US" sz="1200">
                          <a:effectLst/>
                        </a:rPr>
                        <a:t>test giao diện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all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961356"/>
                  </a:ext>
                </a:extLst>
              </a:tr>
              <a:tr h="516134">
                <a:tc>
                  <a:txBody>
                    <a:bodyPr/>
                    <a:lstStyle/>
                    <a:p>
                      <a:pPr>
                        <a:lnSpc>
                          <a:spcPct val="107000"/>
                        </a:lnSpc>
                        <a:spcAft>
                          <a:spcPts val="0"/>
                        </a:spcAft>
                      </a:pPr>
                      <a:r>
                        <a:rPr lang="en-US" sz="1200">
                          <a:effectLst/>
                        </a:rPr>
                        <a:t>phân tích và thiết kế chức năng và phi chức năng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Hồ Văn Huy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801841"/>
                  </a:ext>
                </a:extLst>
              </a:tr>
              <a:tr h="245827">
                <a:tc>
                  <a:txBody>
                    <a:bodyPr/>
                    <a:lstStyle/>
                    <a:p>
                      <a:pPr>
                        <a:lnSpc>
                          <a:spcPct val="107000"/>
                        </a:lnSpc>
                        <a:spcAft>
                          <a:spcPts val="0"/>
                        </a:spcAft>
                      </a:pPr>
                      <a:r>
                        <a:rPr lang="en-US" sz="1200">
                          <a:effectLst/>
                        </a:rPr>
                        <a:t>DFD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Nguyễn Trọng Hiếu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7121629"/>
                  </a:ext>
                </a:extLst>
              </a:tr>
              <a:tr h="245827">
                <a:tc>
                  <a:txBody>
                    <a:bodyPr/>
                    <a:lstStyle/>
                    <a:p>
                      <a:pPr>
                        <a:lnSpc>
                          <a:spcPct val="107000"/>
                        </a:lnSpc>
                        <a:spcAft>
                          <a:spcPts val="0"/>
                        </a:spcAft>
                      </a:pPr>
                      <a:r>
                        <a:rPr lang="en-US"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4423476"/>
                  </a:ext>
                </a:extLst>
              </a:tr>
            </a:tbl>
          </a:graphicData>
        </a:graphic>
      </p:graphicFrame>
    </p:spTree>
    <p:extLst>
      <p:ext uri="{BB962C8B-B14F-4D97-AF65-F5344CB8AC3E}">
        <p14:creationId xmlns:p14="http://schemas.microsoft.com/office/powerpoint/2010/main" val="1414370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0B60-B637-44BD-B8F9-ED67E266E5CA}"/>
              </a:ext>
            </a:extLst>
          </p:cNvPr>
          <p:cNvSpPr>
            <a:spLocks noGrp="1"/>
          </p:cNvSpPr>
          <p:nvPr>
            <p:ph type="title"/>
          </p:nvPr>
        </p:nvSpPr>
        <p:spPr/>
        <p:txBody>
          <a:bodyPr/>
          <a:lstStyle/>
          <a:p>
            <a:r>
              <a:rPr lang="vi-VN" dirty="0"/>
              <a:t>Nhân viên</a:t>
            </a:r>
          </a:p>
        </p:txBody>
      </p:sp>
      <p:pic>
        <p:nvPicPr>
          <p:cNvPr id="5" name="Content Placeholder 4">
            <a:extLst>
              <a:ext uri="{FF2B5EF4-FFF2-40B4-BE49-F238E27FC236}">
                <a16:creationId xmlns:a16="http://schemas.microsoft.com/office/drawing/2014/main" id="{D07F6584-A12F-419B-8B59-E51C3AD59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82496"/>
            <a:ext cx="9327941" cy="5175504"/>
          </a:xfrm>
        </p:spPr>
      </p:pic>
    </p:spTree>
    <p:extLst>
      <p:ext uri="{BB962C8B-B14F-4D97-AF65-F5344CB8AC3E}">
        <p14:creationId xmlns:p14="http://schemas.microsoft.com/office/powerpoint/2010/main" val="57855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BE2-F604-4288-BA63-D99E5F87BFCE}"/>
              </a:ext>
            </a:extLst>
          </p:cNvPr>
          <p:cNvSpPr>
            <a:spLocks noGrp="1"/>
          </p:cNvSpPr>
          <p:nvPr>
            <p:ph type="title"/>
          </p:nvPr>
        </p:nvSpPr>
        <p:spPr/>
        <p:txBody>
          <a:bodyPr/>
          <a:lstStyle/>
          <a:p>
            <a:r>
              <a:rPr lang="vi-VN" dirty="0"/>
              <a:t>Hóa đơn</a:t>
            </a:r>
          </a:p>
        </p:txBody>
      </p:sp>
      <p:pic>
        <p:nvPicPr>
          <p:cNvPr id="5" name="Content Placeholder 4">
            <a:extLst>
              <a:ext uri="{FF2B5EF4-FFF2-40B4-BE49-F238E27FC236}">
                <a16:creationId xmlns:a16="http://schemas.microsoft.com/office/drawing/2014/main" id="{DCCB5030-496B-4E2B-A029-85A17C96E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45336"/>
            <a:ext cx="9179617" cy="5093208"/>
          </a:xfrm>
        </p:spPr>
      </p:pic>
    </p:spTree>
    <p:extLst>
      <p:ext uri="{BB962C8B-B14F-4D97-AF65-F5344CB8AC3E}">
        <p14:creationId xmlns:p14="http://schemas.microsoft.com/office/powerpoint/2010/main" val="1947570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1621-6843-42B9-89FA-5BEDBC072B4E}"/>
              </a:ext>
            </a:extLst>
          </p:cNvPr>
          <p:cNvSpPr>
            <a:spLocks noGrp="1"/>
          </p:cNvSpPr>
          <p:nvPr>
            <p:ph type="title"/>
          </p:nvPr>
        </p:nvSpPr>
        <p:spPr/>
        <p:txBody>
          <a:bodyPr/>
          <a:lstStyle/>
          <a:p>
            <a:r>
              <a:rPr lang="vi-VN" dirty="0"/>
              <a:t>Nhà cung cấp</a:t>
            </a:r>
          </a:p>
        </p:txBody>
      </p:sp>
      <p:pic>
        <p:nvPicPr>
          <p:cNvPr id="5" name="Content Placeholder 4">
            <a:extLst>
              <a:ext uri="{FF2B5EF4-FFF2-40B4-BE49-F238E27FC236}">
                <a16:creationId xmlns:a16="http://schemas.microsoft.com/office/drawing/2014/main" id="{049AB715-EA29-454B-8B43-4E495313B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418" y="1737360"/>
            <a:ext cx="9229059" cy="5120640"/>
          </a:xfrm>
        </p:spPr>
      </p:pic>
    </p:spTree>
    <p:extLst>
      <p:ext uri="{BB962C8B-B14F-4D97-AF65-F5344CB8AC3E}">
        <p14:creationId xmlns:p14="http://schemas.microsoft.com/office/powerpoint/2010/main" val="248924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4CC2-52B6-4E90-9898-E674B8C1D6CF}"/>
              </a:ext>
            </a:extLst>
          </p:cNvPr>
          <p:cNvSpPr>
            <a:spLocks noGrp="1"/>
          </p:cNvSpPr>
          <p:nvPr>
            <p:ph type="title"/>
          </p:nvPr>
        </p:nvSpPr>
        <p:spPr/>
        <p:txBody>
          <a:bodyPr/>
          <a:lstStyle/>
          <a:p>
            <a:r>
              <a:rPr lang="vi-VN" dirty="0"/>
              <a:t>Phiếu nhập chi tiêt phiếu nhâp</a:t>
            </a:r>
          </a:p>
        </p:txBody>
      </p:sp>
      <p:pic>
        <p:nvPicPr>
          <p:cNvPr id="5" name="Content Placeholder 4">
            <a:extLst>
              <a:ext uri="{FF2B5EF4-FFF2-40B4-BE49-F238E27FC236}">
                <a16:creationId xmlns:a16="http://schemas.microsoft.com/office/drawing/2014/main" id="{0D6A8911-9F6B-4188-8E89-DF51A81FD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379" y="1755648"/>
            <a:ext cx="9196098" cy="5102352"/>
          </a:xfrm>
        </p:spPr>
      </p:pic>
    </p:spTree>
    <p:extLst>
      <p:ext uri="{BB962C8B-B14F-4D97-AF65-F5344CB8AC3E}">
        <p14:creationId xmlns:p14="http://schemas.microsoft.com/office/powerpoint/2010/main" val="47414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927-06A9-40D3-BE50-BA056DA44625}"/>
              </a:ext>
            </a:extLst>
          </p:cNvPr>
          <p:cNvSpPr>
            <a:spLocks noGrp="1"/>
          </p:cNvSpPr>
          <p:nvPr>
            <p:ph type="title"/>
          </p:nvPr>
        </p:nvSpPr>
        <p:spPr/>
        <p:txBody>
          <a:bodyPr/>
          <a:lstStyle/>
          <a:p>
            <a:r>
              <a:rPr lang="vi-VN" dirty="0"/>
              <a:t>Cảm ơn và hẹn gặp lại</a:t>
            </a:r>
          </a:p>
        </p:txBody>
      </p:sp>
      <p:sp>
        <p:nvSpPr>
          <p:cNvPr id="3" name="Content Placeholder 2">
            <a:extLst>
              <a:ext uri="{FF2B5EF4-FFF2-40B4-BE49-F238E27FC236}">
                <a16:creationId xmlns:a16="http://schemas.microsoft.com/office/drawing/2014/main" id="{A26A7BEB-5193-4388-AB9C-3FADB5C2BA60}"/>
              </a:ext>
            </a:extLst>
          </p:cNvPr>
          <p:cNvSpPr>
            <a:spLocks noGrp="1"/>
          </p:cNvSpPr>
          <p:nvPr>
            <p:ph idx="1"/>
          </p:nvPr>
        </p:nvSpPr>
        <p:spPr/>
        <p:txBody>
          <a:bodyPr>
            <a:normAutofit lnSpcReduction="10000"/>
          </a:bodyPr>
          <a:lstStyle/>
          <a:p>
            <a:r>
              <a:rPr lang="vi-VN" dirty="0"/>
              <a:t>  Nguyễn Chí Định - 3118410083</a:t>
            </a:r>
          </a:p>
          <a:p>
            <a:r>
              <a:rPr lang="vi-VN" dirty="0"/>
              <a:t>  Nguyễn Trọng Hiếu - 3118410123 </a:t>
            </a:r>
          </a:p>
          <a:p>
            <a:r>
              <a:rPr lang="vi-VN" dirty="0"/>
              <a:t>  Phan Đồng Thiên Long - 3118410242 </a:t>
            </a:r>
          </a:p>
          <a:p>
            <a:r>
              <a:rPr lang="vi-VN" dirty="0"/>
              <a:t>  Nguyễn Ngọc Thái - 3118410390 </a:t>
            </a:r>
          </a:p>
          <a:p>
            <a:r>
              <a:rPr lang="vi-VN" dirty="0"/>
              <a:t>  Trần Quốc Hưng - 3118410172 </a:t>
            </a:r>
          </a:p>
          <a:p>
            <a:r>
              <a:rPr lang="vi-VN" dirty="0"/>
              <a:t>  You Chí Thành - 3118410396</a:t>
            </a:r>
          </a:p>
          <a:p>
            <a:r>
              <a:rPr lang="vi-VN" dirty="0"/>
              <a:t>  Vũ Đình Cao - 3118410037 </a:t>
            </a:r>
          </a:p>
          <a:p>
            <a:r>
              <a:rPr lang="vi-VN" dirty="0"/>
              <a:t>  Nguyễn Văn Thành - 3118410387 </a:t>
            </a:r>
          </a:p>
          <a:p>
            <a:r>
              <a:rPr lang="vi-VN" dirty="0"/>
              <a:t>Hồ văn Huy - 3117410096 :</a:t>
            </a:r>
          </a:p>
          <a:p>
            <a:pPr marL="0" indent="0">
              <a:buNone/>
            </a:pPr>
            <a:r>
              <a:rPr lang="vi-VN" dirty="0"/>
              <a:t> </a:t>
            </a:r>
          </a:p>
          <a:p>
            <a:endParaRPr lang="vi-VN" dirty="0"/>
          </a:p>
        </p:txBody>
      </p:sp>
    </p:spTree>
    <p:extLst>
      <p:ext uri="{BB962C8B-B14F-4D97-AF65-F5344CB8AC3E}">
        <p14:creationId xmlns:p14="http://schemas.microsoft.com/office/powerpoint/2010/main" val="27305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Nhiệm vụ</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4723427"/>
              </p:ext>
            </p:extLst>
          </p:nvPr>
        </p:nvGraphicFramePr>
        <p:xfrm>
          <a:off x="777241" y="1289300"/>
          <a:ext cx="9281158" cy="5276086"/>
        </p:xfrm>
        <a:graphic>
          <a:graphicData uri="http://schemas.openxmlformats.org/drawingml/2006/table">
            <a:tbl>
              <a:tblPr firstRow="1" firstCol="1" bandRow="1">
                <a:tableStyleId>{5C22544A-7EE6-4342-B048-85BDC9FD1C3A}</a:tableStyleId>
              </a:tblPr>
              <a:tblGrid>
                <a:gridCol w="3093088">
                  <a:extLst>
                    <a:ext uri="{9D8B030D-6E8A-4147-A177-3AD203B41FA5}">
                      <a16:colId xmlns:a16="http://schemas.microsoft.com/office/drawing/2014/main" val="3634955852"/>
                    </a:ext>
                  </a:extLst>
                </a:gridCol>
                <a:gridCol w="3094035">
                  <a:extLst>
                    <a:ext uri="{9D8B030D-6E8A-4147-A177-3AD203B41FA5}">
                      <a16:colId xmlns:a16="http://schemas.microsoft.com/office/drawing/2014/main" val="646974925"/>
                    </a:ext>
                  </a:extLst>
                </a:gridCol>
                <a:gridCol w="3094035">
                  <a:extLst>
                    <a:ext uri="{9D8B030D-6E8A-4147-A177-3AD203B41FA5}">
                      <a16:colId xmlns:a16="http://schemas.microsoft.com/office/drawing/2014/main" val="392096449"/>
                    </a:ext>
                  </a:extLst>
                </a:gridCol>
              </a:tblGrid>
              <a:tr h="228821">
                <a:tc>
                  <a:txBody>
                    <a:bodyPr/>
                    <a:lstStyle/>
                    <a:p>
                      <a:pPr>
                        <a:lnSpc>
                          <a:spcPct val="107000"/>
                        </a:lnSpc>
                        <a:spcAft>
                          <a:spcPts val="0"/>
                        </a:spcAft>
                      </a:pPr>
                      <a:r>
                        <a:rPr lang="en-US" sz="1200">
                          <a:effectLst/>
                        </a:rPr>
                        <a:t>Task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Tên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448310" algn="l"/>
                        </a:tabLst>
                      </a:pPr>
                      <a:r>
                        <a:rPr lang="en-US" sz="1200">
                          <a:effectLst/>
                        </a:rPr>
                        <a:t>số nhiệm vụ</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1312480"/>
                  </a:ext>
                </a:extLst>
              </a:tr>
              <a:tr h="228821">
                <a:tc>
                  <a:txBody>
                    <a:bodyPr/>
                    <a:lstStyle/>
                    <a:p>
                      <a:pPr>
                        <a:lnSpc>
                          <a:spcPct val="107000"/>
                        </a:lnSpc>
                        <a:spcAft>
                          <a:spcPts val="0"/>
                        </a:spcAft>
                      </a:pPr>
                      <a:r>
                        <a:rPr lang="en-US" sz="1200">
                          <a:effectLst/>
                        </a:rPr>
                        <a:t>Quản lý Chất liệu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Nguyễn Chí Định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3410108"/>
                  </a:ext>
                </a:extLst>
              </a:tr>
              <a:tr h="228821">
                <a:tc>
                  <a:txBody>
                    <a:bodyPr/>
                    <a:lstStyle/>
                    <a:p>
                      <a:pPr>
                        <a:lnSpc>
                          <a:spcPct val="107000"/>
                        </a:lnSpc>
                        <a:spcAft>
                          <a:spcPts val="0"/>
                        </a:spcAft>
                      </a:pPr>
                      <a:r>
                        <a:rPr lang="en-US" sz="1200">
                          <a:effectLst/>
                        </a:rPr>
                        <a:t>Quản lý Giảm giá</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Nguyễn Ngọc Thái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0828745"/>
                  </a:ext>
                </a:extLst>
              </a:tr>
              <a:tr h="228821">
                <a:tc>
                  <a:txBody>
                    <a:bodyPr/>
                    <a:lstStyle/>
                    <a:p>
                      <a:pPr>
                        <a:lnSpc>
                          <a:spcPct val="107000"/>
                        </a:lnSpc>
                        <a:spcAft>
                          <a:spcPts val="0"/>
                        </a:spcAft>
                      </a:pPr>
                      <a:r>
                        <a:rPr lang="en-US" sz="1200">
                          <a:effectLst/>
                        </a:rPr>
                        <a:t>Quản lý Khách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You Chí Thành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8720886"/>
                  </a:ext>
                </a:extLst>
              </a:tr>
              <a:tr h="469759">
                <a:tc>
                  <a:txBody>
                    <a:bodyPr/>
                    <a:lstStyle/>
                    <a:p>
                      <a:pPr>
                        <a:lnSpc>
                          <a:spcPct val="107000"/>
                        </a:lnSpc>
                        <a:spcAft>
                          <a:spcPts val="0"/>
                        </a:spcAft>
                      </a:pPr>
                      <a:r>
                        <a:rPr lang="en-US" sz="1200">
                          <a:effectLst/>
                        </a:rPr>
                        <a:t>Quản lý Nhập hàng- chi tiết nhập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Hồ Văn Huy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132329"/>
                  </a:ext>
                </a:extLst>
              </a:tr>
              <a:tr h="228821">
                <a:tc>
                  <a:txBody>
                    <a:bodyPr/>
                    <a:lstStyle/>
                    <a:p>
                      <a:pPr>
                        <a:lnSpc>
                          <a:spcPct val="107000"/>
                        </a:lnSpc>
                        <a:spcAft>
                          <a:spcPts val="0"/>
                        </a:spcAft>
                      </a:pPr>
                      <a:r>
                        <a:rPr lang="en-US" sz="1200">
                          <a:effectLst/>
                        </a:rPr>
                        <a:t>Quản lý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Nguyễn Văn Thành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754761"/>
                  </a:ext>
                </a:extLst>
              </a:tr>
              <a:tr h="430592">
                <a:tc>
                  <a:txBody>
                    <a:bodyPr/>
                    <a:lstStyle/>
                    <a:p>
                      <a:pPr>
                        <a:lnSpc>
                          <a:spcPct val="107000"/>
                        </a:lnSpc>
                        <a:spcAft>
                          <a:spcPts val="0"/>
                        </a:spcAft>
                      </a:pPr>
                      <a:r>
                        <a:rPr lang="en-US" sz="1100">
                          <a:effectLst/>
                        </a:rPr>
                        <a:t>Quản lý Hóa đơn - chi tiết hóa đơn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Trần Quốc Hưng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4343038"/>
                  </a:ext>
                </a:extLst>
              </a:tr>
              <a:tr h="228821">
                <a:tc>
                  <a:txBody>
                    <a:bodyPr/>
                    <a:lstStyle/>
                    <a:p>
                      <a:pPr>
                        <a:lnSpc>
                          <a:spcPct val="107000"/>
                        </a:lnSpc>
                        <a:spcAft>
                          <a:spcPts val="0"/>
                        </a:spcAft>
                      </a:pPr>
                      <a:r>
                        <a:rPr lang="en-US" sz="1200">
                          <a:effectLst/>
                        </a:rPr>
                        <a:t>Quản lý Hàng hóa</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Nguyễn Trọng Hiếu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802493"/>
                  </a:ext>
                </a:extLst>
              </a:tr>
              <a:tr h="464676">
                <a:tc>
                  <a:txBody>
                    <a:bodyPr/>
                    <a:lstStyle/>
                    <a:p>
                      <a:pPr>
                        <a:lnSpc>
                          <a:spcPct val="107000"/>
                        </a:lnSpc>
                        <a:spcAft>
                          <a:spcPts val="0"/>
                        </a:spcAft>
                      </a:pPr>
                      <a:r>
                        <a:rPr lang="en-US" sz="1200">
                          <a:effectLst/>
                        </a:rPr>
                        <a:t>quản lý Đăng nhập –đăng ký</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Phan Đồng Thiên Long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7801364"/>
                  </a:ext>
                </a:extLst>
              </a:tr>
              <a:tr h="228821">
                <a:tc>
                  <a:txBody>
                    <a:bodyPr/>
                    <a:lstStyle/>
                    <a:p>
                      <a:pPr>
                        <a:lnSpc>
                          <a:spcPct val="107000"/>
                        </a:lnSpc>
                        <a:spcAft>
                          <a:spcPts val="0"/>
                        </a:spcAft>
                      </a:pPr>
                      <a:r>
                        <a:rPr lang="en-US" sz="1200">
                          <a:effectLst/>
                        </a:rPr>
                        <a:t>Quản lý nhà cung cấp</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Vũ Đình Cao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3284723"/>
                  </a:ext>
                </a:extLst>
              </a:tr>
              <a:tr h="228821">
                <a:tc>
                  <a:txBody>
                    <a:bodyPr/>
                    <a:lstStyle/>
                    <a:p>
                      <a:pPr>
                        <a:lnSpc>
                          <a:spcPct val="107000"/>
                        </a:lnSpc>
                        <a:spcAft>
                          <a:spcPts val="0"/>
                        </a:spcAft>
                      </a:pPr>
                      <a:r>
                        <a:rPr lang="en-US" sz="1200">
                          <a:effectLst/>
                        </a:rPr>
                        <a:t>Quản lý thống kê</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1561053"/>
                  </a:ext>
                </a:extLst>
              </a:tr>
              <a:tr h="228821">
                <a:tc>
                  <a:txBody>
                    <a:bodyPr/>
                    <a:lstStyle/>
                    <a:p>
                      <a:pPr>
                        <a:lnSpc>
                          <a:spcPct val="107000"/>
                        </a:lnSpc>
                        <a:spcAft>
                          <a:spcPts val="0"/>
                        </a:spcAft>
                      </a:pPr>
                      <a:r>
                        <a:rPr lang="en-US" sz="1200">
                          <a:effectLst/>
                        </a:rPr>
                        <a:t>Quản lý thống kê Lương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Phan Đồng Thiên Long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6535552"/>
                  </a:ext>
                </a:extLst>
              </a:tr>
              <a:tr h="464676">
                <a:tc>
                  <a:txBody>
                    <a:bodyPr/>
                    <a:lstStyle/>
                    <a:p>
                      <a:pPr>
                        <a:lnSpc>
                          <a:spcPct val="107000"/>
                        </a:lnSpc>
                        <a:spcAft>
                          <a:spcPts val="0"/>
                        </a:spcAft>
                      </a:pPr>
                      <a:r>
                        <a:rPr lang="en-US" sz="1200">
                          <a:effectLst/>
                        </a:rPr>
                        <a:t>Quản lý thống kê nhập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Nguyễn Chí Định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329878"/>
                  </a:ext>
                </a:extLst>
              </a:tr>
              <a:tr h="228821">
                <a:tc>
                  <a:txBody>
                    <a:bodyPr/>
                    <a:lstStyle/>
                    <a:p>
                      <a:pPr>
                        <a:lnSpc>
                          <a:spcPct val="107000"/>
                        </a:lnSpc>
                        <a:spcAft>
                          <a:spcPts val="0"/>
                        </a:spcAft>
                      </a:pPr>
                      <a:r>
                        <a:rPr lang="en-US" sz="1200">
                          <a:effectLst/>
                        </a:rPr>
                        <a:t>Quản lý thống kê bán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You Chí Thành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189741"/>
                  </a:ext>
                </a:extLst>
              </a:tr>
              <a:tr h="228821">
                <a:tc>
                  <a:txBody>
                    <a:bodyPr/>
                    <a:lstStyle/>
                    <a:p>
                      <a:pPr>
                        <a:lnSpc>
                          <a:spcPct val="107000"/>
                        </a:lnSpc>
                        <a:spcAft>
                          <a:spcPts val="0"/>
                        </a:spcAft>
                      </a:pPr>
                      <a:r>
                        <a:rPr lang="en-US" sz="1200">
                          <a:effectLst/>
                        </a:rPr>
                        <a:t>Quản lý thống kê Lương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Trần Quốc Hưng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2092278"/>
                  </a:ext>
                </a:extLst>
              </a:tr>
              <a:tr h="464676">
                <a:tc>
                  <a:txBody>
                    <a:bodyPr/>
                    <a:lstStyle/>
                    <a:p>
                      <a:pPr>
                        <a:lnSpc>
                          <a:spcPct val="107000"/>
                        </a:lnSpc>
                        <a:spcAft>
                          <a:spcPts val="0"/>
                        </a:spcAft>
                      </a:pPr>
                      <a:r>
                        <a:rPr lang="en-US" sz="1200">
                          <a:effectLst/>
                        </a:rPr>
                        <a:t>Quản lý thống kê doanh thu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Vũ Đình Cao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4697315"/>
                  </a:ext>
                </a:extLst>
              </a:tr>
              <a:tr h="464676">
                <a:tc>
                  <a:txBody>
                    <a:bodyPr/>
                    <a:lstStyle/>
                    <a:p>
                      <a:pPr>
                        <a:lnSpc>
                          <a:spcPct val="107000"/>
                        </a:lnSpc>
                        <a:spcAft>
                          <a:spcPts val="0"/>
                        </a:spcAft>
                      </a:pPr>
                      <a:r>
                        <a:rPr lang="en-US" sz="1200">
                          <a:effectLst/>
                        </a:rPr>
                        <a:t>Quản lý thống kê Lịch sử xóa</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vi-VN" sz="1200">
                          <a:effectLst/>
                        </a:rPr>
                        <a:t>You Chí Thành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1635494"/>
                  </a:ext>
                </a:extLst>
              </a:tr>
            </a:tbl>
          </a:graphicData>
        </a:graphic>
      </p:graphicFrame>
    </p:spTree>
    <p:extLst>
      <p:ext uri="{BB962C8B-B14F-4D97-AF65-F5344CB8AC3E}">
        <p14:creationId xmlns:p14="http://schemas.microsoft.com/office/powerpoint/2010/main" val="37311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A84A-462C-4D21-AFB6-864904F7F5FC}"/>
              </a:ext>
            </a:extLst>
          </p:cNvPr>
          <p:cNvSpPr>
            <a:spLocks noGrp="1"/>
          </p:cNvSpPr>
          <p:nvPr>
            <p:ph type="title"/>
          </p:nvPr>
        </p:nvSpPr>
        <p:spPr/>
        <p:txBody>
          <a:bodyPr/>
          <a:lstStyle/>
          <a:p>
            <a:r>
              <a:rPr lang="vi-VN" dirty="0"/>
              <a:t>Quy trình thác nước</a:t>
            </a:r>
          </a:p>
        </p:txBody>
      </p:sp>
      <p:pic>
        <p:nvPicPr>
          <p:cNvPr id="4" name="Content Placeholder 3">
            <a:extLst>
              <a:ext uri="{FF2B5EF4-FFF2-40B4-BE49-F238E27FC236}">
                <a16:creationId xmlns:a16="http://schemas.microsoft.com/office/drawing/2014/main" id="{2AFE9777-F56C-45E6-A968-90F0FD9CAF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422" y="1620253"/>
            <a:ext cx="6769768" cy="4628147"/>
          </a:xfrm>
          <a:prstGeom prst="rect">
            <a:avLst/>
          </a:prstGeom>
          <a:noFill/>
          <a:ln>
            <a:noFill/>
          </a:ln>
        </p:spPr>
      </p:pic>
    </p:spTree>
    <p:extLst>
      <p:ext uri="{BB962C8B-B14F-4D97-AF65-F5344CB8AC3E}">
        <p14:creationId xmlns:p14="http://schemas.microsoft.com/office/powerpoint/2010/main" val="65790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Thu thập yêu cầu (Requirement gathering): </a:t>
            </a:r>
          </a:p>
          <a:p>
            <a:pPr lvl="1"/>
            <a:r>
              <a:rPr lang="vi-VN" dirty="0"/>
              <a:t>Đây là giai đoạn xác định các yêu cầu chức năng và phi chức năng mà hệ thống phần mềm cần có. </a:t>
            </a:r>
          </a:p>
          <a:p>
            <a:pPr lvl="1"/>
            <a:r>
              <a:rPr lang="vi-VN" dirty="0"/>
              <a:t>Kết quả của giai đoạn này là bản tài liệu đặc tả yêu cầu. Tài liệu này sẽ là nền tảng cho những giai đoạn tiếp theo cho đến cuối dự án.</a:t>
            </a:r>
          </a:p>
        </p:txBody>
      </p:sp>
    </p:spTree>
    <p:extLst>
      <p:ext uri="{BB962C8B-B14F-4D97-AF65-F5344CB8AC3E}">
        <p14:creationId xmlns:p14="http://schemas.microsoft.com/office/powerpoint/2010/main" val="92350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Phân tích hệ thống ( System Analysis): </a:t>
            </a:r>
          </a:p>
          <a:p>
            <a:pPr lvl="1"/>
            <a:r>
              <a:rPr lang="vi-VN" dirty="0"/>
              <a:t>Là giai đoạn định ra làm thế nào để hệ thống phần mềm đáp ứng đúng yêu cầu của khách hàng.</a:t>
            </a:r>
          </a:p>
          <a:p>
            <a:pPr lvl="1"/>
            <a:r>
              <a:rPr lang="vi-VN" dirty="0"/>
              <a:t> Giai đoạn này thực hiện phân tích, thiết kế hệ thống phần mềm.</a:t>
            </a:r>
          </a:p>
        </p:txBody>
      </p:sp>
    </p:spTree>
    <p:extLst>
      <p:ext uri="{BB962C8B-B14F-4D97-AF65-F5344CB8AC3E}">
        <p14:creationId xmlns:p14="http://schemas.microsoft.com/office/powerpoint/2010/main" val="161787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Coding: Là giai đoạn thực hiện sản phẩm dựa trên đặc tả yêu cầu và tài liệu thiết kế module.</a:t>
            </a:r>
          </a:p>
        </p:txBody>
      </p:sp>
    </p:spTree>
    <p:extLst>
      <p:ext uri="{BB962C8B-B14F-4D97-AF65-F5344CB8AC3E}">
        <p14:creationId xmlns:p14="http://schemas.microsoft.com/office/powerpoint/2010/main" val="18166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Testing: </a:t>
            </a:r>
          </a:p>
          <a:p>
            <a:pPr lvl="1"/>
            <a:r>
              <a:rPr lang="vi-VN" dirty="0"/>
              <a:t>Tester sẽ nhận sản phẩm từ developer và thực hiện kiểm thử cho nhóm các thành phần và kiểm thử hệ thống. </a:t>
            </a:r>
          </a:p>
          <a:p>
            <a:pPr lvl="1"/>
            <a:r>
              <a:rPr lang="vi-VN" dirty="0"/>
              <a:t>Khâu kiểm thử cuối cùng sẽ là Kiểm thử chấp nhận, giai đoạn này còn có sự tham gia của khách hàng.</a:t>
            </a:r>
          </a:p>
          <a:p>
            <a:r>
              <a:rPr lang="vi-VN" dirty="0"/>
              <a:t>Implementation: Triển khai hệ thống ra môi trường của khách hàng</a:t>
            </a:r>
          </a:p>
          <a:p>
            <a:pPr marL="0" lvl="0" indent="0">
              <a:buNone/>
            </a:pPr>
            <a:endParaRPr lang="vi-VN" dirty="0"/>
          </a:p>
        </p:txBody>
      </p:sp>
    </p:spTree>
    <p:extLst>
      <p:ext uri="{BB962C8B-B14F-4D97-AF65-F5344CB8AC3E}">
        <p14:creationId xmlns:p14="http://schemas.microsoft.com/office/powerpoint/2010/main" val="322549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48F-5106-4731-96A7-DA36AFBF0DC0}"/>
              </a:ext>
            </a:extLst>
          </p:cNvPr>
          <p:cNvSpPr>
            <a:spLocks noGrp="1"/>
          </p:cNvSpPr>
          <p:nvPr>
            <p:ph type="title"/>
          </p:nvPr>
        </p:nvSpPr>
        <p:spPr/>
        <p:txBody>
          <a:bodyPr/>
          <a:lstStyle/>
          <a:p>
            <a:r>
              <a:rPr lang="vi-VN" dirty="0"/>
              <a:t>Quy trình thác nước</a:t>
            </a:r>
          </a:p>
        </p:txBody>
      </p:sp>
      <p:sp>
        <p:nvSpPr>
          <p:cNvPr id="3" name="Content Placeholder 2">
            <a:extLst>
              <a:ext uri="{FF2B5EF4-FFF2-40B4-BE49-F238E27FC236}">
                <a16:creationId xmlns:a16="http://schemas.microsoft.com/office/drawing/2014/main" id="{7CFB1C97-E2B0-4CFF-9121-AFC2B3EC11E5}"/>
              </a:ext>
            </a:extLst>
          </p:cNvPr>
          <p:cNvSpPr>
            <a:spLocks noGrp="1"/>
          </p:cNvSpPr>
          <p:nvPr>
            <p:ph idx="1"/>
          </p:nvPr>
        </p:nvSpPr>
        <p:spPr/>
        <p:txBody>
          <a:bodyPr>
            <a:normAutofit/>
          </a:bodyPr>
          <a:lstStyle/>
          <a:p>
            <a:pPr lvl="0"/>
            <a:r>
              <a:rPr lang="vi-VN" dirty="0"/>
              <a:t>Operations &amp; Maintenance: </a:t>
            </a:r>
          </a:p>
          <a:p>
            <a:pPr lvl="1"/>
            <a:r>
              <a:rPr lang="vi-VN" dirty="0"/>
              <a:t>Đây là giai đoạn cài đặt, cấu hình và đào tạo cho khách hàng. </a:t>
            </a:r>
          </a:p>
          <a:p>
            <a:pPr lvl="1"/>
            <a:r>
              <a:rPr lang="vi-VN" dirty="0"/>
              <a:t>Giai đoạn này sửa chữa những lỗi của sản phẩm (nếu có) và phát triển những thay đổi mới được khách hàng yêu cầu.</a:t>
            </a:r>
          </a:p>
        </p:txBody>
      </p:sp>
    </p:spTree>
    <p:extLst>
      <p:ext uri="{BB962C8B-B14F-4D97-AF65-F5344CB8AC3E}">
        <p14:creationId xmlns:p14="http://schemas.microsoft.com/office/powerpoint/2010/main" val="36619279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627</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Tahoma</vt:lpstr>
      <vt:lpstr>Times New Roman</vt:lpstr>
      <vt:lpstr>Trebuchet MS</vt:lpstr>
      <vt:lpstr>Wingdings 3</vt:lpstr>
      <vt:lpstr>Facet</vt:lpstr>
      <vt:lpstr>Công nghệ phần mềm (Quản lý cửa hàng)</vt:lpstr>
      <vt:lpstr>Nhiệm vụ</vt:lpstr>
      <vt:lpstr>Nhiệm vụ</vt:lpstr>
      <vt:lpstr>Quy trình thác nước</vt:lpstr>
      <vt:lpstr>Quy trình thác nước</vt:lpstr>
      <vt:lpstr>Quy trình thác nước</vt:lpstr>
      <vt:lpstr>Quy trình thác nước</vt:lpstr>
      <vt:lpstr>Quy trình thác nước</vt:lpstr>
      <vt:lpstr>Quy trình thác nước</vt:lpstr>
      <vt:lpstr>Quản lý tiến độ công việc </vt:lpstr>
      <vt:lpstr>Quản lý tiến độ công việc </vt:lpstr>
      <vt:lpstr>Quản lý tiến độ công việc </vt:lpstr>
      <vt:lpstr>Thiết kế DFD</vt:lpstr>
      <vt:lpstr>Thiết kế DFD</vt:lpstr>
      <vt:lpstr>Thiết kế DFD</vt:lpstr>
      <vt:lpstr>Thiết kế DFD</vt:lpstr>
      <vt:lpstr>Thiết kế DFD</vt:lpstr>
      <vt:lpstr>Thiết kế cơ sở dữ liệu</vt:lpstr>
      <vt:lpstr>Giao diện chính</vt:lpstr>
      <vt:lpstr>Nhân viên</vt:lpstr>
      <vt:lpstr>Hóa đơn</vt:lpstr>
      <vt:lpstr>Nhà cung cấp</vt:lpstr>
      <vt:lpstr>Phiếu nhập chi tiêt phiếu nhâp</vt:lpstr>
      <vt:lpstr>Cảm ơn và hẹn gặp lại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 (Quản lý của hàng)</dc:title>
  <dc:creator>ho van huy</dc:creator>
  <cp:lastModifiedBy>Windows User</cp:lastModifiedBy>
  <cp:revision>9</cp:revision>
  <dcterms:created xsi:type="dcterms:W3CDTF">2020-12-04T21:44:27Z</dcterms:created>
  <dcterms:modified xsi:type="dcterms:W3CDTF">2020-12-12T02:08:10Z</dcterms:modified>
</cp:coreProperties>
</file>