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0" r:id="rId4"/>
  </p:sldMasterIdLst>
  <p:notesMasterIdLst>
    <p:notesMasterId r:id="rId76"/>
  </p:notesMasterIdLst>
  <p:sldIdLst>
    <p:sldId id="256" r:id="rId5"/>
    <p:sldId id="295" r:id="rId6"/>
    <p:sldId id="326" r:id="rId7"/>
    <p:sldId id="327" r:id="rId8"/>
    <p:sldId id="328" r:id="rId9"/>
    <p:sldId id="329" r:id="rId10"/>
    <p:sldId id="335" r:id="rId11"/>
    <p:sldId id="338" r:id="rId12"/>
    <p:sldId id="330" r:id="rId13"/>
    <p:sldId id="331" r:id="rId14"/>
    <p:sldId id="332" r:id="rId15"/>
    <p:sldId id="368" r:id="rId16"/>
    <p:sldId id="369" r:id="rId17"/>
    <p:sldId id="333" r:id="rId18"/>
    <p:sldId id="334" r:id="rId19"/>
    <p:sldId id="337" r:id="rId20"/>
    <p:sldId id="336" r:id="rId21"/>
    <p:sldId id="339" r:id="rId22"/>
    <p:sldId id="340" r:id="rId23"/>
    <p:sldId id="341" r:id="rId24"/>
    <p:sldId id="342" r:id="rId25"/>
    <p:sldId id="343" r:id="rId26"/>
    <p:sldId id="344" r:id="rId27"/>
    <p:sldId id="346" r:id="rId28"/>
    <p:sldId id="345" r:id="rId29"/>
    <p:sldId id="347" r:id="rId30"/>
    <p:sldId id="349" r:id="rId31"/>
    <p:sldId id="351" r:id="rId32"/>
    <p:sldId id="372" r:id="rId33"/>
    <p:sldId id="371" r:id="rId34"/>
    <p:sldId id="353" r:id="rId35"/>
    <p:sldId id="370" r:id="rId36"/>
    <p:sldId id="354" r:id="rId37"/>
    <p:sldId id="355" r:id="rId38"/>
    <p:sldId id="352" r:id="rId39"/>
    <p:sldId id="350" r:id="rId40"/>
    <p:sldId id="358" r:id="rId41"/>
    <p:sldId id="364" r:id="rId42"/>
    <p:sldId id="359" r:id="rId43"/>
    <p:sldId id="360" r:id="rId44"/>
    <p:sldId id="361" r:id="rId45"/>
    <p:sldId id="362" r:id="rId46"/>
    <p:sldId id="365" r:id="rId47"/>
    <p:sldId id="363" r:id="rId48"/>
    <p:sldId id="366" r:id="rId49"/>
    <p:sldId id="374" r:id="rId50"/>
    <p:sldId id="367" r:id="rId51"/>
    <p:sldId id="373" r:id="rId52"/>
    <p:sldId id="375" r:id="rId53"/>
    <p:sldId id="381" r:id="rId54"/>
    <p:sldId id="382" r:id="rId55"/>
    <p:sldId id="380" r:id="rId56"/>
    <p:sldId id="383" r:id="rId57"/>
    <p:sldId id="384" r:id="rId58"/>
    <p:sldId id="385" r:id="rId59"/>
    <p:sldId id="386" r:id="rId60"/>
    <p:sldId id="387" r:id="rId61"/>
    <p:sldId id="377" r:id="rId62"/>
    <p:sldId id="388" r:id="rId63"/>
    <p:sldId id="389" r:id="rId64"/>
    <p:sldId id="378" r:id="rId65"/>
    <p:sldId id="390" r:id="rId66"/>
    <p:sldId id="379" r:id="rId67"/>
    <p:sldId id="391" r:id="rId68"/>
    <p:sldId id="392" r:id="rId69"/>
    <p:sldId id="394" r:id="rId70"/>
    <p:sldId id="395" r:id="rId71"/>
    <p:sldId id="396" r:id="rId72"/>
    <p:sldId id="397" r:id="rId73"/>
    <p:sldId id="357" r:id="rId74"/>
    <p:sldId id="325"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37B3F4-65FE-98C6-2769-3AE7BDE1885A}" v="1" dt="2024-12-04T05:27:27.36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ya R Assistant Professor" userId="S::ramya.ece@rathinam.in::813cc53b-cdf4-4ce6-80b4-4511270466ca" providerId="AD" clId="Web-{D2DFDDCD-C0C5-4FF4-B3D5-9D6FCC596E46}"/>
    <pc:docChg chg="sldOrd">
      <pc:chgData name="Ramya R Assistant Professor" userId="S::ramya.ece@rathinam.in::813cc53b-cdf4-4ce6-80b4-4511270466ca" providerId="AD" clId="Web-{D2DFDDCD-C0C5-4FF4-B3D5-9D6FCC596E46}" dt="2023-07-26T06:44:26.429" v="0"/>
      <pc:docMkLst>
        <pc:docMk/>
      </pc:docMkLst>
      <pc:sldChg chg="ord">
        <pc:chgData name="Ramya R Assistant Professor" userId="S::ramya.ece@rathinam.in::813cc53b-cdf4-4ce6-80b4-4511270466ca" providerId="AD" clId="Web-{D2DFDDCD-C0C5-4FF4-B3D5-9D6FCC596E46}" dt="2023-07-26T06:44:26.429" v="0"/>
        <pc:sldMkLst>
          <pc:docMk/>
          <pc:sldMk cId="2460068052" sldId="363"/>
        </pc:sldMkLst>
      </pc:sldChg>
    </pc:docChg>
  </pc:docChgLst>
  <pc:docChgLst>
    <pc:chgData name="Sowmiya S Technical Trainer" userId="S::sowmiya.coe@rathinam.in::93922a4f-306e-4598-b4de-30b78b6329f3" providerId="AD" clId="Web-{D537B3F4-65FE-98C6-2769-3AE7BDE1885A}"/>
    <pc:docChg chg="sldOrd">
      <pc:chgData name="Sowmiya S Technical Trainer" userId="S::sowmiya.coe@rathinam.in::93922a4f-306e-4598-b4de-30b78b6329f3" providerId="AD" clId="Web-{D537B3F4-65FE-98C6-2769-3AE7BDE1885A}" dt="2024-12-04T05:27:27.366" v="0"/>
      <pc:docMkLst>
        <pc:docMk/>
      </pc:docMkLst>
      <pc:sldChg chg="ord">
        <pc:chgData name="Sowmiya S Technical Trainer" userId="S::sowmiya.coe@rathinam.in::93922a4f-306e-4598-b4de-30b78b6329f3" providerId="AD" clId="Web-{D537B3F4-65FE-98C6-2769-3AE7BDE1885A}" dt="2024-12-04T05:27:27.366" v="0"/>
        <pc:sldMkLst>
          <pc:docMk/>
          <pc:sldMk cId="3038072679" sldId="35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46C0FC-BD8E-4BFD-86BF-296A51A93F91}" type="datetimeFigureOut">
              <a:rPr lang="en-US" smtClean="0"/>
              <a:t>12/21/2024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6EA4A6-7898-4428-B93D-DE9B7F30550D}" type="slidenum">
              <a:rPr lang="en-US" smtClean="0"/>
              <a:t>‹#›</a:t>
            </a:fld>
            <a:endParaRPr lang="en-US"/>
          </a:p>
        </p:txBody>
      </p:sp>
    </p:spTree>
    <p:extLst>
      <p:ext uri="{BB962C8B-B14F-4D97-AF65-F5344CB8AC3E}">
        <p14:creationId xmlns:p14="http://schemas.microsoft.com/office/powerpoint/2010/main" val="3699276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C6EA4A6-7898-4428-B93D-DE9B7F30550D}" type="slidenum">
              <a:rPr lang="en-US" smtClean="0"/>
              <a:t>19</a:t>
            </a:fld>
            <a:endParaRPr lang="en-US"/>
          </a:p>
        </p:txBody>
      </p:sp>
    </p:spTree>
    <p:extLst>
      <p:ext uri="{BB962C8B-B14F-4D97-AF65-F5344CB8AC3E}">
        <p14:creationId xmlns:p14="http://schemas.microsoft.com/office/powerpoint/2010/main" val="3652795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Mangal" pitchFamily="18" charset="0"/>
                <a:cs typeface="Mangal" pitchFamily="18" charset="0"/>
              </a:defRPr>
            </a:lvl1pPr>
            <a:lvl2pPr marL="742950" indent="-285750">
              <a:defRPr>
                <a:solidFill>
                  <a:schemeClr val="tx1"/>
                </a:solidFill>
                <a:latin typeface="Times New Roman" panose="02020603050405020304" pitchFamily="18" charset="0"/>
                <a:ea typeface="Mangal" pitchFamily="18" charset="0"/>
                <a:cs typeface="Mangal" pitchFamily="18" charset="0"/>
              </a:defRPr>
            </a:lvl2pPr>
            <a:lvl3pPr marL="1143000" indent="-228600">
              <a:defRPr>
                <a:solidFill>
                  <a:schemeClr val="tx1"/>
                </a:solidFill>
                <a:latin typeface="Times New Roman" panose="02020603050405020304" pitchFamily="18" charset="0"/>
                <a:ea typeface="Mangal" pitchFamily="18" charset="0"/>
                <a:cs typeface="Mangal" pitchFamily="18" charset="0"/>
              </a:defRPr>
            </a:lvl3pPr>
            <a:lvl4pPr marL="1600200" indent="-228600">
              <a:defRPr>
                <a:solidFill>
                  <a:schemeClr val="tx1"/>
                </a:solidFill>
                <a:latin typeface="Times New Roman" panose="02020603050405020304" pitchFamily="18" charset="0"/>
                <a:ea typeface="Mangal" pitchFamily="18" charset="0"/>
                <a:cs typeface="Mangal" pitchFamily="18" charset="0"/>
              </a:defRPr>
            </a:lvl4pPr>
            <a:lvl5pPr marL="2057400" indent="-228600">
              <a:defRPr>
                <a:solidFill>
                  <a:schemeClr val="tx1"/>
                </a:solidFill>
                <a:latin typeface="Times New Roman" panose="02020603050405020304" pitchFamily="18" charset="0"/>
                <a:ea typeface="Mangal" pitchFamily="18" charset="0"/>
                <a:cs typeface="Mangal"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9pPr>
          </a:lstStyle>
          <a:p>
            <a:pPr algn="ctr" eaLnBrk="1" hangingPunct="1">
              <a:defRPr/>
            </a:pPr>
            <a:endParaRPr lang="en-US" altLang="en-US" sz="2400"/>
          </a:p>
        </p:txBody>
      </p:sp>
      <p:grpSp>
        <p:nvGrpSpPr>
          <p:cNvPr id="5" name="Group 8"/>
          <p:cNvGrpSpPr>
            <a:grpSpLocks/>
          </p:cNvGrpSpPr>
          <p:nvPr/>
        </p:nvGrpSpPr>
        <p:grpSpPr bwMode="auto">
          <a:xfrm>
            <a:off x="393700" y="5334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a:solidFill>
                    <a:schemeClr val="tx1"/>
                  </a:solidFill>
                  <a:latin typeface="Times New Roman" panose="02020603050405020304" pitchFamily="18" charset="0"/>
                  <a:ea typeface="Mangal" pitchFamily="18" charset="0"/>
                  <a:cs typeface="Mangal" pitchFamily="18" charset="0"/>
                </a:defRPr>
              </a:lvl1pPr>
              <a:lvl2pPr marL="742950" indent="-285750">
                <a:defRPr>
                  <a:solidFill>
                    <a:schemeClr val="tx1"/>
                  </a:solidFill>
                  <a:latin typeface="Times New Roman" panose="02020603050405020304" pitchFamily="18" charset="0"/>
                  <a:ea typeface="Mangal" pitchFamily="18" charset="0"/>
                  <a:cs typeface="Mangal" pitchFamily="18" charset="0"/>
                </a:defRPr>
              </a:lvl2pPr>
              <a:lvl3pPr marL="1143000" indent="-228600">
                <a:defRPr>
                  <a:solidFill>
                    <a:schemeClr val="tx1"/>
                  </a:solidFill>
                  <a:latin typeface="Times New Roman" panose="02020603050405020304" pitchFamily="18" charset="0"/>
                  <a:ea typeface="Mangal" pitchFamily="18" charset="0"/>
                  <a:cs typeface="Mangal" pitchFamily="18" charset="0"/>
                </a:defRPr>
              </a:lvl3pPr>
              <a:lvl4pPr marL="1600200" indent="-228600">
                <a:defRPr>
                  <a:solidFill>
                    <a:schemeClr val="tx1"/>
                  </a:solidFill>
                  <a:latin typeface="Times New Roman" panose="02020603050405020304" pitchFamily="18" charset="0"/>
                  <a:ea typeface="Mangal" pitchFamily="18" charset="0"/>
                  <a:cs typeface="Mangal" pitchFamily="18" charset="0"/>
                </a:defRPr>
              </a:lvl4pPr>
              <a:lvl5pPr marL="2057400" indent="-228600">
                <a:defRPr>
                  <a:solidFill>
                    <a:schemeClr val="tx1"/>
                  </a:solidFill>
                  <a:latin typeface="Times New Roman" panose="02020603050405020304" pitchFamily="18" charset="0"/>
                  <a:ea typeface="Mangal" pitchFamily="18" charset="0"/>
                  <a:cs typeface="Mangal"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9pPr>
            </a:lstStyle>
            <a:p>
              <a:pPr algn="ctr" eaLnBrk="1" hangingPunct="1">
                <a:defRPr/>
              </a:pPr>
              <a:endParaRPr lang="en-US" altLang="en-US" sz="2400"/>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Mangal" pitchFamily="18" charset="0"/>
                  <a:cs typeface="Mangal" pitchFamily="18" charset="0"/>
                </a:defRPr>
              </a:lvl1pPr>
              <a:lvl2pPr marL="742950" indent="-285750">
                <a:defRPr>
                  <a:solidFill>
                    <a:schemeClr val="tx1"/>
                  </a:solidFill>
                  <a:latin typeface="Times New Roman" panose="02020603050405020304" pitchFamily="18" charset="0"/>
                  <a:ea typeface="Mangal" pitchFamily="18" charset="0"/>
                  <a:cs typeface="Mangal" pitchFamily="18" charset="0"/>
                </a:defRPr>
              </a:lvl2pPr>
              <a:lvl3pPr marL="1143000" indent="-228600">
                <a:defRPr>
                  <a:solidFill>
                    <a:schemeClr val="tx1"/>
                  </a:solidFill>
                  <a:latin typeface="Times New Roman" panose="02020603050405020304" pitchFamily="18" charset="0"/>
                  <a:ea typeface="Mangal" pitchFamily="18" charset="0"/>
                  <a:cs typeface="Mangal" pitchFamily="18" charset="0"/>
                </a:defRPr>
              </a:lvl3pPr>
              <a:lvl4pPr marL="1600200" indent="-228600">
                <a:defRPr>
                  <a:solidFill>
                    <a:schemeClr val="tx1"/>
                  </a:solidFill>
                  <a:latin typeface="Times New Roman" panose="02020603050405020304" pitchFamily="18" charset="0"/>
                  <a:ea typeface="Mangal" pitchFamily="18" charset="0"/>
                  <a:cs typeface="Mangal" pitchFamily="18" charset="0"/>
                </a:defRPr>
              </a:lvl4pPr>
              <a:lvl5pPr marL="2057400" indent="-228600">
                <a:defRPr>
                  <a:solidFill>
                    <a:schemeClr val="tx1"/>
                  </a:solidFill>
                  <a:latin typeface="Times New Roman" panose="02020603050405020304" pitchFamily="18" charset="0"/>
                  <a:ea typeface="Mangal" pitchFamily="18" charset="0"/>
                  <a:cs typeface="Mangal"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9pPr>
            </a:lstStyle>
            <a:p>
              <a:pPr algn="ctr" eaLnBrk="1" hangingPunct="1">
                <a:defRPr/>
              </a:pPr>
              <a:endParaRPr lang="en-US" altLang="en-US" sz="2400"/>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defRPr>
                  <a:solidFill>
                    <a:schemeClr val="tx1"/>
                  </a:solidFill>
                  <a:latin typeface="Times New Roman" panose="02020603050405020304" pitchFamily="18" charset="0"/>
                  <a:ea typeface="Mangal" pitchFamily="18" charset="0"/>
                  <a:cs typeface="Mangal" pitchFamily="18" charset="0"/>
                </a:defRPr>
              </a:lvl1pPr>
              <a:lvl2pPr marL="742950" indent="-285750">
                <a:defRPr>
                  <a:solidFill>
                    <a:schemeClr val="tx1"/>
                  </a:solidFill>
                  <a:latin typeface="Times New Roman" panose="02020603050405020304" pitchFamily="18" charset="0"/>
                  <a:ea typeface="Mangal" pitchFamily="18" charset="0"/>
                  <a:cs typeface="Mangal" pitchFamily="18" charset="0"/>
                </a:defRPr>
              </a:lvl2pPr>
              <a:lvl3pPr marL="1143000" indent="-228600">
                <a:defRPr>
                  <a:solidFill>
                    <a:schemeClr val="tx1"/>
                  </a:solidFill>
                  <a:latin typeface="Times New Roman" panose="02020603050405020304" pitchFamily="18" charset="0"/>
                  <a:ea typeface="Mangal" pitchFamily="18" charset="0"/>
                  <a:cs typeface="Mangal" pitchFamily="18" charset="0"/>
                </a:defRPr>
              </a:lvl3pPr>
              <a:lvl4pPr marL="1600200" indent="-228600">
                <a:defRPr>
                  <a:solidFill>
                    <a:schemeClr val="tx1"/>
                  </a:solidFill>
                  <a:latin typeface="Times New Roman" panose="02020603050405020304" pitchFamily="18" charset="0"/>
                  <a:ea typeface="Mangal" pitchFamily="18" charset="0"/>
                  <a:cs typeface="Mangal" pitchFamily="18" charset="0"/>
                </a:defRPr>
              </a:lvl4pPr>
              <a:lvl5pPr marL="2057400" indent="-228600">
                <a:defRPr>
                  <a:solidFill>
                    <a:schemeClr val="tx1"/>
                  </a:solidFill>
                  <a:latin typeface="Times New Roman" panose="02020603050405020304" pitchFamily="18" charset="0"/>
                  <a:ea typeface="Mangal" pitchFamily="18" charset="0"/>
                  <a:cs typeface="Mangal"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9pPr>
            </a:lstStyle>
            <a:p>
              <a:pPr algn="ctr" eaLnBrk="1" hangingPunct="1">
                <a:defRPr/>
              </a:pPr>
              <a:endParaRPr lang="en-US" altLang="en-US" sz="2400"/>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Mangal" pitchFamily="18" charset="0"/>
                  <a:cs typeface="Mangal" pitchFamily="18" charset="0"/>
                </a:defRPr>
              </a:lvl1pPr>
              <a:lvl2pPr marL="742950" indent="-285750">
                <a:defRPr>
                  <a:solidFill>
                    <a:schemeClr val="tx1"/>
                  </a:solidFill>
                  <a:latin typeface="Times New Roman" panose="02020603050405020304" pitchFamily="18" charset="0"/>
                  <a:ea typeface="Mangal" pitchFamily="18" charset="0"/>
                  <a:cs typeface="Mangal" pitchFamily="18" charset="0"/>
                </a:defRPr>
              </a:lvl2pPr>
              <a:lvl3pPr marL="1143000" indent="-228600">
                <a:defRPr>
                  <a:solidFill>
                    <a:schemeClr val="tx1"/>
                  </a:solidFill>
                  <a:latin typeface="Times New Roman" panose="02020603050405020304" pitchFamily="18" charset="0"/>
                  <a:ea typeface="Mangal" pitchFamily="18" charset="0"/>
                  <a:cs typeface="Mangal" pitchFamily="18" charset="0"/>
                </a:defRPr>
              </a:lvl3pPr>
              <a:lvl4pPr marL="1600200" indent="-228600">
                <a:defRPr>
                  <a:solidFill>
                    <a:schemeClr val="tx1"/>
                  </a:solidFill>
                  <a:latin typeface="Times New Roman" panose="02020603050405020304" pitchFamily="18" charset="0"/>
                  <a:ea typeface="Mangal" pitchFamily="18" charset="0"/>
                  <a:cs typeface="Mangal" pitchFamily="18" charset="0"/>
                </a:defRPr>
              </a:lvl4pPr>
              <a:lvl5pPr marL="2057400" indent="-228600">
                <a:defRPr>
                  <a:solidFill>
                    <a:schemeClr val="tx1"/>
                  </a:solidFill>
                  <a:latin typeface="Times New Roman" panose="02020603050405020304" pitchFamily="18" charset="0"/>
                  <a:ea typeface="Mangal" pitchFamily="18" charset="0"/>
                  <a:cs typeface="Mangal"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9pPr>
            </a:lstStyle>
            <a:p>
              <a:pPr algn="ctr" eaLnBrk="1" hangingPunct="1">
                <a:defRPr/>
              </a:pPr>
              <a:endParaRPr lang="en-US" altLang="en-US" sz="2400"/>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Mangal" pitchFamily="18" charset="0"/>
                  <a:cs typeface="Mangal" pitchFamily="18" charset="0"/>
                </a:defRPr>
              </a:lvl1pPr>
              <a:lvl2pPr marL="742950" indent="-285750">
                <a:defRPr>
                  <a:solidFill>
                    <a:schemeClr val="tx1"/>
                  </a:solidFill>
                  <a:latin typeface="Times New Roman" panose="02020603050405020304" pitchFamily="18" charset="0"/>
                  <a:ea typeface="Mangal" pitchFamily="18" charset="0"/>
                  <a:cs typeface="Mangal" pitchFamily="18" charset="0"/>
                </a:defRPr>
              </a:lvl2pPr>
              <a:lvl3pPr marL="1143000" indent="-228600">
                <a:defRPr>
                  <a:solidFill>
                    <a:schemeClr val="tx1"/>
                  </a:solidFill>
                  <a:latin typeface="Times New Roman" panose="02020603050405020304" pitchFamily="18" charset="0"/>
                  <a:ea typeface="Mangal" pitchFamily="18" charset="0"/>
                  <a:cs typeface="Mangal" pitchFamily="18" charset="0"/>
                </a:defRPr>
              </a:lvl3pPr>
              <a:lvl4pPr marL="1600200" indent="-228600">
                <a:defRPr>
                  <a:solidFill>
                    <a:schemeClr val="tx1"/>
                  </a:solidFill>
                  <a:latin typeface="Times New Roman" panose="02020603050405020304" pitchFamily="18" charset="0"/>
                  <a:ea typeface="Mangal" pitchFamily="18" charset="0"/>
                  <a:cs typeface="Mangal" pitchFamily="18" charset="0"/>
                </a:defRPr>
              </a:lvl4pPr>
              <a:lvl5pPr marL="2057400" indent="-228600">
                <a:defRPr>
                  <a:solidFill>
                    <a:schemeClr val="tx1"/>
                  </a:solidFill>
                  <a:latin typeface="Times New Roman" panose="02020603050405020304" pitchFamily="18" charset="0"/>
                  <a:ea typeface="Mangal" pitchFamily="18" charset="0"/>
                  <a:cs typeface="Mangal"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9pPr>
            </a:lstStyle>
            <a:p>
              <a:pPr algn="ctr" eaLnBrk="1" hangingPunct="1">
                <a:defRPr/>
              </a:pPr>
              <a:endParaRPr lang="en-US" altLang="en-US" sz="2400"/>
            </a:p>
          </p:txBody>
        </p:sp>
      </p:grpSp>
      <p:sp>
        <p:nvSpPr>
          <p:cNvPr id="40963" name="Rectangle 3"/>
          <p:cNvSpPr>
            <a:spLocks noGrp="1" noChangeArrowheads="1"/>
          </p:cNvSpPr>
          <p:nvPr>
            <p:ph type="ctrTitle"/>
          </p:nvPr>
        </p:nvSpPr>
        <p:spPr>
          <a:xfrm>
            <a:off x="1016000" y="1371600"/>
            <a:ext cx="10261600" cy="2057400"/>
          </a:xfrm>
        </p:spPr>
        <p:txBody>
          <a:bodyPr/>
          <a:lstStyle>
            <a:lvl1pPr>
              <a:defRPr sz="5400"/>
            </a:lvl1pPr>
          </a:lstStyle>
          <a:p>
            <a:pPr lvl="0"/>
            <a:r>
              <a:rPr lang="en-US" altLang="en-US" noProof="0"/>
              <a:t>Click to edit Master title style</a:t>
            </a:r>
            <a:endParaRPr lang="hi-IN" altLang="en-US" noProof="0"/>
          </a:p>
        </p:txBody>
      </p:sp>
      <p:sp>
        <p:nvSpPr>
          <p:cNvPr id="40964" name="Rectangle 4"/>
          <p:cNvSpPr>
            <a:spLocks noGrp="1" noChangeArrowheads="1"/>
          </p:cNvSpPr>
          <p:nvPr>
            <p:ph type="subTitle" idx="1"/>
          </p:nvPr>
        </p:nvSpPr>
        <p:spPr>
          <a:xfrm>
            <a:off x="1016000" y="3765550"/>
            <a:ext cx="10261600" cy="2057400"/>
          </a:xfrm>
        </p:spPr>
        <p:txBody>
          <a:bodyPr/>
          <a:lstStyle>
            <a:lvl1pPr marL="0" indent="0">
              <a:buFont typeface="Wingdings" panose="05000000000000000000" pitchFamily="2" charset="2"/>
              <a:buNone/>
              <a:defRPr sz="2800">
                <a:latin typeface="Arial" panose="020B0604020202020204" pitchFamily="34" charset="0"/>
              </a:defRPr>
            </a:lvl1pPr>
          </a:lstStyle>
          <a:p>
            <a:pPr lvl="0"/>
            <a:r>
              <a:rPr lang="en-US" altLang="en-US" noProof="0"/>
              <a:t>Click to edit Master subtitle style</a:t>
            </a:r>
            <a:endParaRPr lang="hi-IN" altLang="en-US" noProof="0"/>
          </a:p>
        </p:txBody>
      </p:sp>
      <p:sp>
        <p:nvSpPr>
          <p:cNvPr id="12" name="Rectangle 5"/>
          <p:cNvSpPr>
            <a:spLocks noGrp="1" noChangeArrowheads="1"/>
          </p:cNvSpPr>
          <p:nvPr>
            <p:ph type="dt" sz="half" idx="10"/>
          </p:nvPr>
        </p:nvSpPr>
        <p:spPr>
          <a:xfrm>
            <a:off x="609600" y="6248400"/>
            <a:ext cx="2844800" cy="457200"/>
          </a:xfrm>
        </p:spPr>
        <p:txBody>
          <a:bodyPr/>
          <a:lstStyle>
            <a:lvl1pPr>
              <a:defRPr/>
            </a:lvl1pPr>
          </a:lstStyle>
          <a:p>
            <a:fld id="{A6327600-DB78-4B77-9040-0397EDF2D6EB}" type="datetime1">
              <a:rPr lang="en-US" smtClean="0"/>
              <a:t>12/21/2024</a:t>
            </a:fld>
            <a:endParaRPr lang="en-US"/>
          </a:p>
        </p:txBody>
      </p:sp>
      <p:sp>
        <p:nvSpPr>
          <p:cNvPr id="13" name="Rectangle 6"/>
          <p:cNvSpPr>
            <a:spLocks noGrp="1" noChangeArrowheads="1"/>
          </p:cNvSpPr>
          <p:nvPr>
            <p:ph type="ftr" sz="quarter" idx="11"/>
          </p:nvPr>
        </p:nvSpPr>
        <p:spPr bwMode="auto">
          <a:xfrm>
            <a:off x="4165600" y="6248400"/>
            <a:ext cx="38608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Arial" panose="020B0604020202020204" pitchFamily="34" charset="0"/>
              </a:defRPr>
            </a:lvl1pPr>
          </a:lstStyle>
          <a:p>
            <a:r>
              <a:rPr lang="en-US"/>
              <a:t>Manju.S/AP</a:t>
            </a:r>
          </a:p>
        </p:txBody>
      </p:sp>
      <p:sp>
        <p:nvSpPr>
          <p:cNvPr id="14" name="Rectangle 7"/>
          <p:cNvSpPr>
            <a:spLocks noGrp="1" noChangeArrowheads="1"/>
          </p:cNvSpPr>
          <p:nvPr>
            <p:ph type="sldNum" sz="quarter" idx="12"/>
          </p:nvPr>
        </p:nvSpPr>
        <p:spPr>
          <a:xfrm>
            <a:off x="8737600" y="6248400"/>
            <a:ext cx="2844800" cy="457200"/>
          </a:xfrm>
        </p:spPr>
        <p:txBody>
          <a:bodyPr/>
          <a:lstStyle>
            <a:lvl1pPr>
              <a:defRPr b="1"/>
            </a:lvl1pPr>
          </a:lstStyle>
          <a:p>
            <a:fld id="{4903CCCA-70C2-4464-A25B-D8219B7795CF}" type="slidenum">
              <a:rPr lang="en-US" smtClean="0"/>
              <a:t>‹#›</a:t>
            </a:fld>
            <a:endParaRPr lang="en-US"/>
          </a:p>
        </p:txBody>
      </p:sp>
    </p:spTree>
    <p:extLst>
      <p:ext uri="{BB962C8B-B14F-4D97-AF65-F5344CB8AC3E}">
        <p14:creationId xmlns:p14="http://schemas.microsoft.com/office/powerpoint/2010/main" val="37392629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fld id="{66654295-46D7-440E-BC7C-5809E8C975E2}" type="datetime1">
              <a:rPr lang="en-US" smtClean="0"/>
              <a:t>12/21/2024</a:t>
            </a:fld>
            <a:endParaRPr lang="en-US"/>
          </a:p>
        </p:txBody>
      </p:sp>
      <p:sp>
        <p:nvSpPr>
          <p:cNvPr id="5" name="Rectangle 6"/>
          <p:cNvSpPr>
            <a:spLocks noGrp="1" noChangeArrowheads="1"/>
          </p:cNvSpPr>
          <p:nvPr>
            <p:ph type="sldNum" sz="quarter" idx="11"/>
          </p:nvPr>
        </p:nvSpPr>
        <p:spPr>
          <a:ln/>
        </p:spPr>
        <p:txBody>
          <a:bodyPr/>
          <a:lstStyle>
            <a:lvl1pPr>
              <a:defRPr/>
            </a:lvl1pPr>
          </a:lstStyle>
          <a:p>
            <a:fld id="{4903CCCA-70C2-4464-A25B-D8219B7795CF}" type="slidenum">
              <a:rPr lang="en-US" smtClean="0"/>
              <a:t>‹#›</a:t>
            </a:fld>
            <a:endParaRPr lang="en-US"/>
          </a:p>
        </p:txBody>
      </p:sp>
    </p:spTree>
    <p:extLst>
      <p:ext uri="{BB962C8B-B14F-4D97-AF65-F5344CB8AC3E}">
        <p14:creationId xmlns:p14="http://schemas.microsoft.com/office/powerpoint/2010/main" val="527287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51900" y="533400"/>
            <a:ext cx="2745317" cy="548798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1" y="533400"/>
            <a:ext cx="8039100" cy="54879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fld id="{A85F7305-A2B7-429A-83F0-105D28207155}" type="datetime1">
              <a:rPr lang="en-US" smtClean="0"/>
              <a:t>12/21/2024</a:t>
            </a:fld>
            <a:endParaRPr lang="en-US"/>
          </a:p>
        </p:txBody>
      </p:sp>
      <p:sp>
        <p:nvSpPr>
          <p:cNvPr id="5" name="Rectangle 6"/>
          <p:cNvSpPr>
            <a:spLocks noGrp="1" noChangeArrowheads="1"/>
          </p:cNvSpPr>
          <p:nvPr>
            <p:ph type="sldNum" sz="quarter" idx="11"/>
          </p:nvPr>
        </p:nvSpPr>
        <p:spPr>
          <a:ln/>
        </p:spPr>
        <p:txBody>
          <a:bodyPr/>
          <a:lstStyle>
            <a:lvl1pPr>
              <a:defRPr/>
            </a:lvl1pPr>
          </a:lstStyle>
          <a:p>
            <a:fld id="{4903CCCA-70C2-4464-A25B-D8219B7795CF}" type="slidenum">
              <a:rPr lang="en-US" smtClean="0"/>
              <a:t>‹#›</a:t>
            </a:fld>
            <a:endParaRPr lang="en-US"/>
          </a:p>
        </p:txBody>
      </p:sp>
    </p:spTree>
    <p:extLst>
      <p:ext uri="{BB962C8B-B14F-4D97-AF65-F5344CB8AC3E}">
        <p14:creationId xmlns:p14="http://schemas.microsoft.com/office/powerpoint/2010/main" val="2587719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IN"/>
          </a:p>
        </p:txBody>
      </p:sp>
      <p:sp>
        <p:nvSpPr>
          <p:cNvPr id="3" name="Table Placeholder 2"/>
          <p:cNvSpPr>
            <a:spLocks noGrp="1"/>
          </p:cNvSpPr>
          <p:nvPr>
            <p:ph type="tbl" idx="1"/>
          </p:nvPr>
        </p:nvSpPr>
        <p:spPr>
          <a:xfrm>
            <a:off x="624417" y="1844676"/>
            <a:ext cx="10972800" cy="4176713"/>
          </a:xfrm>
        </p:spPr>
        <p:txBody>
          <a:bodyPr/>
          <a:lstStyle/>
          <a:p>
            <a:pPr lvl="0"/>
            <a:r>
              <a:rPr lang="en-US" noProof="0"/>
              <a:t>Click icon to add table</a:t>
            </a:r>
            <a:endParaRPr lang="en-IN" noProof="0"/>
          </a:p>
        </p:txBody>
      </p:sp>
      <p:sp>
        <p:nvSpPr>
          <p:cNvPr id="4" name="Rectangle 4"/>
          <p:cNvSpPr>
            <a:spLocks noGrp="1" noChangeArrowheads="1"/>
          </p:cNvSpPr>
          <p:nvPr>
            <p:ph type="dt" sz="half" idx="10"/>
          </p:nvPr>
        </p:nvSpPr>
        <p:spPr>
          <a:ln/>
        </p:spPr>
        <p:txBody>
          <a:bodyPr/>
          <a:lstStyle>
            <a:lvl1pPr>
              <a:defRPr/>
            </a:lvl1pPr>
          </a:lstStyle>
          <a:p>
            <a:fld id="{42CD0435-3549-4005-9B34-D2E5592DDBAC}" type="datetime1">
              <a:rPr lang="en-US" smtClean="0"/>
              <a:t>12/21/2024</a:t>
            </a:fld>
            <a:endParaRPr lang="en-US"/>
          </a:p>
        </p:txBody>
      </p:sp>
      <p:sp>
        <p:nvSpPr>
          <p:cNvPr id="5" name="Rectangle 6"/>
          <p:cNvSpPr>
            <a:spLocks noGrp="1" noChangeArrowheads="1"/>
          </p:cNvSpPr>
          <p:nvPr>
            <p:ph type="sldNum" sz="quarter" idx="11"/>
          </p:nvPr>
        </p:nvSpPr>
        <p:spPr>
          <a:ln/>
        </p:spPr>
        <p:txBody>
          <a:bodyPr/>
          <a:lstStyle>
            <a:lvl1pPr>
              <a:defRPr/>
            </a:lvl1pPr>
          </a:lstStyle>
          <a:p>
            <a:fld id="{4903CCCA-70C2-4464-A25B-D8219B7795CF}" type="slidenum">
              <a:rPr lang="en-US" smtClean="0"/>
              <a:t>‹#›</a:t>
            </a:fld>
            <a:endParaRPr lang="en-US"/>
          </a:p>
        </p:txBody>
      </p:sp>
    </p:spTree>
    <p:extLst>
      <p:ext uri="{BB962C8B-B14F-4D97-AF65-F5344CB8AC3E}">
        <p14:creationId xmlns:p14="http://schemas.microsoft.com/office/powerpoint/2010/main" val="4272604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IN"/>
          </a:p>
        </p:txBody>
      </p:sp>
      <p:sp>
        <p:nvSpPr>
          <p:cNvPr id="3" name="Content Placeholder 2"/>
          <p:cNvSpPr>
            <a:spLocks noGrp="1"/>
          </p:cNvSpPr>
          <p:nvPr>
            <p:ph sz="half" idx="1"/>
          </p:nvPr>
        </p:nvSpPr>
        <p:spPr>
          <a:xfrm>
            <a:off x="624417" y="1844676"/>
            <a:ext cx="10972800" cy="2011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4417" y="4008438"/>
            <a:ext cx="10972800" cy="2012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fld id="{4B5BE42B-4401-4CFB-9A1C-14AD88F68D2A}" type="datetime1">
              <a:rPr lang="en-US" smtClean="0"/>
              <a:t>12/21/2024</a:t>
            </a:fld>
            <a:endParaRPr lang="en-US"/>
          </a:p>
        </p:txBody>
      </p:sp>
      <p:sp>
        <p:nvSpPr>
          <p:cNvPr id="6" name="Rectangle 6"/>
          <p:cNvSpPr>
            <a:spLocks noGrp="1" noChangeArrowheads="1"/>
          </p:cNvSpPr>
          <p:nvPr>
            <p:ph type="sldNum" sz="quarter" idx="11"/>
          </p:nvPr>
        </p:nvSpPr>
        <p:spPr>
          <a:ln/>
        </p:spPr>
        <p:txBody>
          <a:bodyPr/>
          <a:lstStyle>
            <a:lvl1pPr>
              <a:defRPr/>
            </a:lvl1pPr>
          </a:lstStyle>
          <a:p>
            <a:fld id="{4903CCCA-70C2-4464-A25B-D8219B7795CF}" type="slidenum">
              <a:rPr lang="en-US" smtClean="0"/>
              <a:t>‹#›</a:t>
            </a:fld>
            <a:endParaRPr lang="en-US"/>
          </a:p>
        </p:txBody>
      </p:sp>
    </p:spTree>
    <p:extLst>
      <p:ext uri="{BB962C8B-B14F-4D97-AF65-F5344CB8AC3E}">
        <p14:creationId xmlns:p14="http://schemas.microsoft.com/office/powerpoint/2010/main" val="28615149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6115679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4457" y="322265"/>
            <a:ext cx="10972800" cy="1143000"/>
          </a:xfrm>
        </p:spPr>
        <p:txBody>
          <a:bodyPr/>
          <a:lstStyle/>
          <a:p>
            <a:r>
              <a:rPr lang="en-US"/>
              <a:t>Click to edit Master title style</a:t>
            </a:r>
            <a:endParaRPr lang="en-IN"/>
          </a:p>
        </p:txBody>
      </p:sp>
      <p:sp>
        <p:nvSpPr>
          <p:cNvPr id="3" name="Content Placeholder 2"/>
          <p:cNvSpPr>
            <a:spLocks noGrp="1"/>
          </p:cNvSpPr>
          <p:nvPr>
            <p:ph idx="1"/>
          </p:nvPr>
        </p:nvSpPr>
        <p:spPr>
          <a:xfrm>
            <a:off x="464457" y="2054681"/>
            <a:ext cx="10972800" cy="4176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4"/>
          <p:cNvSpPr>
            <a:spLocks noGrp="1" noChangeArrowheads="1"/>
          </p:cNvSpPr>
          <p:nvPr>
            <p:ph type="dt" sz="half" idx="10"/>
          </p:nvPr>
        </p:nvSpPr>
        <p:spPr>
          <a:ln/>
        </p:spPr>
        <p:txBody>
          <a:bodyPr/>
          <a:lstStyle>
            <a:lvl1pPr>
              <a:defRPr/>
            </a:lvl1pPr>
          </a:lstStyle>
          <a:p>
            <a:fld id="{8D63005C-A65E-43A3-819D-D0FC4DF8D2F8}" type="datetime1">
              <a:rPr lang="en-US" smtClean="0"/>
              <a:t>12/21/2024</a:t>
            </a:fld>
            <a:endParaRPr lang="en-US"/>
          </a:p>
        </p:txBody>
      </p:sp>
      <p:sp>
        <p:nvSpPr>
          <p:cNvPr id="5" name="Rectangle 6"/>
          <p:cNvSpPr>
            <a:spLocks noGrp="1" noChangeArrowheads="1"/>
          </p:cNvSpPr>
          <p:nvPr>
            <p:ph type="sldNum" sz="quarter" idx="11"/>
          </p:nvPr>
        </p:nvSpPr>
        <p:spPr>
          <a:ln/>
        </p:spPr>
        <p:txBody>
          <a:bodyPr/>
          <a:lstStyle>
            <a:lvl1pPr>
              <a:defRPr/>
            </a:lvl1pPr>
          </a:lstStyle>
          <a:p>
            <a:fld id="{4903CCCA-70C2-4464-A25B-D8219B7795CF}" type="slidenum">
              <a:rPr lang="en-US" smtClean="0"/>
              <a:t>‹#›</a:t>
            </a:fld>
            <a:endParaRPr lang="en-US"/>
          </a:p>
        </p:txBody>
      </p:sp>
      <p:sp>
        <p:nvSpPr>
          <p:cNvPr id="6" name="Rectangle 5"/>
          <p:cNvSpPr/>
          <p:nvPr userDrawn="1"/>
        </p:nvSpPr>
        <p:spPr>
          <a:xfrm>
            <a:off x="11161486" y="6099628"/>
            <a:ext cx="841828" cy="602343"/>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blipFill>
                <a:blip r:embed="rId2"/>
                <a:stretch>
                  <a:fillRect/>
                </a:stretch>
              </a:blipFill>
            </a:endParaRPr>
          </a:p>
        </p:txBody>
      </p:sp>
    </p:spTree>
    <p:extLst>
      <p:ext uri="{BB962C8B-B14F-4D97-AF65-F5344CB8AC3E}">
        <p14:creationId xmlns:p14="http://schemas.microsoft.com/office/powerpoint/2010/main" val="3842345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E14D4E5B-92AA-41A1-B59A-1508BACE51B3}" type="datetime1">
              <a:rPr lang="en-US" smtClean="0"/>
              <a:t>12/21/2024</a:t>
            </a:fld>
            <a:endParaRPr lang="en-US"/>
          </a:p>
        </p:txBody>
      </p:sp>
      <p:sp>
        <p:nvSpPr>
          <p:cNvPr id="5" name="Rectangle 6"/>
          <p:cNvSpPr>
            <a:spLocks noGrp="1" noChangeArrowheads="1"/>
          </p:cNvSpPr>
          <p:nvPr>
            <p:ph type="sldNum" sz="quarter" idx="11"/>
          </p:nvPr>
        </p:nvSpPr>
        <p:spPr>
          <a:ln/>
        </p:spPr>
        <p:txBody>
          <a:bodyPr/>
          <a:lstStyle>
            <a:lvl1pPr>
              <a:defRPr/>
            </a:lvl1pPr>
          </a:lstStyle>
          <a:p>
            <a:fld id="{4903CCCA-70C2-4464-A25B-D8219B7795CF}" type="slidenum">
              <a:rPr lang="en-US" smtClean="0"/>
              <a:t>‹#›</a:t>
            </a:fld>
            <a:endParaRPr lang="en-US"/>
          </a:p>
        </p:txBody>
      </p:sp>
    </p:spTree>
    <p:extLst>
      <p:ext uri="{BB962C8B-B14F-4D97-AF65-F5344CB8AC3E}">
        <p14:creationId xmlns:p14="http://schemas.microsoft.com/office/powerpoint/2010/main" val="368863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4417" y="1844676"/>
            <a:ext cx="5384800" cy="4176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212417" y="1844676"/>
            <a:ext cx="5384800" cy="4176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Rectangle 4"/>
          <p:cNvSpPr>
            <a:spLocks noGrp="1" noChangeArrowheads="1"/>
          </p:cNvSpPr>
          <p:nvPr>
            <p:ph type="dt" sz="half" idx="10"/>
          </p:nvPr>
        </p:nvSpPr>
        <p:spPr>
          <a:ln/>
        </p:spPr>
        <p:txBody>
          <a:bodyPr/>
          <a:lstStyle>
            <a:lvl1pPr>
              <a:defRPr/>
            </a:lvl1pPr>
          </a:lstStyle>
          <a:p>
            <a:fld id="{095D7329-83B7-4372-8A27-0A56CF0D28A5}" type="datetime1">
              <a:rPr lang="en-US" smtClean="0"/>
              <a:t>12/21/2024</a:t>
            </a:fld>
            <a:endParaRPr lang="en-US"/>
          </a:p>
        </p:txBody>
      </p:sp>
      <p:sp>
        <p:nvSpPr>
          <p:cNvPr id="6" name="Rectangle 6"/>
          <p:cNvSpPr>
            <a:spLocks noGrp="1" noChangeArrowheads="1"/>
          </p:cNvSpPr>
          <p:nvPr>
            <p:ph type="sldNum" sz="quarter" idx="11"/>
          </p:nvPr>
        </p:nvSpPr>
        <p:spPr>
          <a:ln/>
        </p:spPr>
        <p:txBody>
          <a:bodyPr/>
          <a:lstStyle>
            <a:lvl1pPr>
              <a:defRPr/>
            </a:lvl1pPr>
          </a:lstStyle>
          <a:p>
            <a:fld id="{4903CCCA-70C2-4464-A25B-D8219B7795CF}" type="slidenum">
              <a:rPr lang="en-US" smtClean="0"/>
              <a:t>‹#›</a:t>
            </a:fld>
            <a:endParaRPr lang="en-US"/>
          </a:p>
        </p:txBody>
      </p:sp>
    </p:spTree>
    <p:extLst>
      <p:ext uri="{BB962C8B-B14F-4D97-AF65-F5344CB8AC3E}">
        <p14:creationId xmlns:p14="http://schemas.microsoft.com/office/powerpoint/2010/main" val="190061847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Rectangle 4"/>
          <p:cNvSpPr>
            <a:spLocks noGrp="1" noChangeArrowheads="1"/>
          </p:cNvSpPr>
          <p:nvPr>
            <p:ph type="dt" sz="half" idx="10"/>
          </p:nvPr>
        </p:nvSpPr>
        <p:spPr>
          <a:ln/>
        </p:spPr>
        <p:txBody>
          <a:bodyPr/>
          <a:lstStyle>
            <a:lvl1pPr>
              <a:defRPr/>
            </a:lvl1pPr>
          </a:lstStyle>
          <a:p>
            <a:fld id="{0776DDF9-3B0E-4254-9A8C-563BCFB97B4D}" type="datetime1">
              <a:rPr lang="en-US" smtClean="0"/>
              <a:t>12/21/2024</a:t>
            </a:fld>
            <a:endParaRPr lang="en-US"/>
          </a:p>
        </p:txBody>
      </p:sp>
      <p:sp>
        <p:nvSpPr>
          <p:cNvPr id="8" name="Rectangle 6"/>
          <p:cNvSpPr>
            <a:spLocks noGrp="1" noChangeArrowheads="1"/>
          </p:cNvSpPr>
          <p:nvPr>
            <p:ph type="sldNum" sz="quarter" idx="11"/>
          </p:nvPr>
        </p:nvSpPr>
        <p:spPr>
          <a:ln/>
        </p:spPr>
        <p:txBody>
          <a:bodyPr/>
          <a:lstStyle>
            <a:lvl1pPr>
              <a:defRPr/>
            </a:lvl1pPr>
          </a:lstStyle>
          <a:p>
            <a:fld id="{4903CCCA-70C2-4464-A25B-D8219B7795CF}" type="slidenum">
              <a:rPr lang="en-US" smtClean="0"/>
              <a:t>‹#›</a:t>
            </a:fld>
            <a:endParaRPr lang="en-US"/>
          </a:p>
        </p:txBody>
      </p:sp>
    </p:spTree>
    <p:extLst>
      <p:ext uri="{BB962C8B-B14F-4D97-AF65-F5344CB8AC3E}">
        <p14:creationId xmlns:p14="http://schemas.microsoft.com/office/powerpoint/2010/main" val="359104663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fld id="{106C19D1-7A04-41F1-862F-2579B1006169}" type="datetime1">
              <a:rPr lang="en-US" smtClean="0"/>
              <a:t>12/21/2024</a:t>
            </a:fld>
            <a:endParaRPr lang="en-US"/>
          </a:p>
        </p:txBody>
      </p:sp>
      <p:sp>
        <p:nvSpPr>
          <p:cNvPr id="4" name="Rectangle 6"/>
          <p:cNvSpPr>
            <a:spLocks noGrp="1" noChangeArrowheads="1"/>
          </p:cNvSpPr>
          <p:nvPr>
            <p:ph type="sldNum" sz="quarter" idx="11"/>
          </p:nvPr>
        </p:nvSpPr>
        <p:spPr>
          <a:ln/>
        </p:spPr>
        <p:txBody>
          <a:bodyPr/>
          <a:lstStyle>
            <a:lvl1pPr>
              <a:defRPr/>
            </a:lvl1pPr>
          </a:lstStyle>
          <a:p>
            <a:fld id="{4903CCCA-70C2-4464-A25B-D8219B7795CF}" type="slidenum">
              <a:rPr lang="en-US" smtClean="0"/>
              <a:t>‹#›</a:t>
            </a:fld>
            <a:endParaRPr lang="en-US"/>
          </a:p>
        </p:txBody>
      </p:sp>
    </p:spTree>
    <p:extLst>
      <p:ext uri="{BB962C8B-B14F-4D97-AF65-F5344CB8AC3E}">
        <p14:creationId xmlns:p14="http://schemas.microsoft.com/office/powerpoint/2010/main" val="419413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64B583D4-0169-4D3E-9BEF-6CB081137A78}" type="datetime1">
              <a:rPr lang="en-US" smtClean="0"/>
              <a:t>12/21/2024</a:t>
            </a:fld>
            <a:endParaRPr lang="en-US"/>
          </a:p>
        </p:txBody>
      </p:sp>
      <p:sp>
        <p:nvSpPr>
          <p:cNvPr id="3" name="Rectangle 6"/>
          <p:cNvSpPr>
            <a:spLocks noGrp="1" noChangeArrowheads="1"/>
          </p:cNvSpPr>
          <p:nvPr>
            <p:ph type="sldNum" sz="quarter" idx="11"/>
          </p:nvPr>
        </p:nvSpPr>
        <p:spPr>
          <a:ln/>
        </p:spPr>
        <p:txBody>
          <a:bodyPr/>
          <a:lstStyle>
            <a:lvl1pPr>
              <a:defRPr/>
            </a:lvl1pPr>
          </a:lstStyle>
          <a:p>
            <a:fld id="{4903CCCA-70C2-4464-A25B-D8219B7795CF}" type="slidenum">
              <a:rPr lang="en-US" smtClean="0"/>
              <a:t>‹#›</a:t>
            </a:fld>
            <a:endParaRPr lang="en-US"/>
          </a:p>
        </p:txBody>
      </p:sp>
    </p:spTree>
    <p:extLst>
      <p:ext uri="{BB962C8B-B14F-4D97-AF65-F5344CB8AC3E}">
        <p14:creationId xmlns:p14="http://schemas.microsoft.com/office/powerpoint/2010/main" val="223121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FF4F414B-4F0A-4BA7-A93A-6A3247253DBA}" type="datetime1">
              <a:rPr lang="en-US" smtClean="0"/>
              <a:t>12/21/2024</a:t>
            </a:fld>
            <a:endParaRPr lang="en-US"/>
          </a:p>
        </p:txBody>
      </p:sp>
      <p:sp>
        <p:nvSpPr>
          <p:cNvPr id="6" name="Rectangle 6"/>
          <p:cNvSpPr>
            <a:spLocks noGrp="1" noChangeArrowheads="1"/>
          </p:cNvSpPr>
          <p:nvPr>
            <p:ph type="sldNum" sz="quarter" idx="11"/>
          </p:nvPr>
        </p:nvSpPr>
        <p:spPr>
          <a:ln/>
        </p:spPr>
        <p:txBody>
          <a:bodyPr/>
          <a:lstStyle>
            <a:lvl1pPr>
              <a:defRPr/>
            </a:lvl1pPr>
          </a:lstStyle>
          <a:p>
            <a:fld id="{4903CCCA-70C2-4464-A25B-D8219B7795CF}" type="slidenum">
              <a:rPr lang="en-US" smtClean="0"/>
              <a:t>‹#›</a:t>
            </a:fld>
            <a:endParaRPr lang="en-US"/>
          </a:p>
        </p:txBody>
      </p:sp>
    </p:spTree>
    <p:extLst>
      <p:ext uri="{BB962C8B-B14F-4D97-AF65-F5344CB8AC3E}">
        <p14:creationId xmlns:p14="http://schemas.microsoft.com/office/powerpoint/2010/main" val="418343651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62BD547D-79D3-452E-9C44-AEA7AA5AA58A}" type="datetime1">
              <a:rPr lang="en-US" smtClean="0"/>
              <a:t>12/21/2024</a:t>
            </a:fld>
            <a:endParaRPr lang="en-US"/>
          </a:p>
        </p:txBody>
      </p:sp>
      <p:sp>
        <p:nvSpPr>
          <p:cNvPr id="6" name="Rectangle 6"/>
          <p:cNvSpPr>
            <a:spLocks noGrp="1" noChangeArrowheads="1"/>
          </p:cNvSpPr>
          <p:nvPr>
            <p:ph type="sldNum" sz="quarter" idx="11"/>
          </p:nvPr>
        </p:nvSpPr>
        <p:spPr>
          <a:ln/>
        </p:spPr>
        <p:txBody>
          <a:bodyPr/>
          <a:lstStyle>
            <a:lvl1pPr>
              <a:defRPr/>
            </a:lvl1pPr>
          </a:lstStyle>
          <a:p>
            <a:fld id="{4903CCCA-70C2-4464-A25B-D8219B7795CF}" type="slidenum">
              <a:rPr lang="en-US" smtClean="0"/>
              <a:t>‹#›</a:t>
            </a:fld>
            <a:endParaRPr lang="en-US"/>
          </a:p>
        </p:txBody>
      </p:sp>
    </p:spTree>
    <p:extLst>
      <p:ext uri="{BB962C8B-B14F-4D97-AF65-F5344CB8AC3E}">
        <p14:creationId xmlns:p14="http://schemas.microsoft.com/office/powerpoint/2010/main" val="3187909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533400"/>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endParaRPr lang="hi-IN" altLang="en-US"/>
          </a:p>
        </p:txBody>
      </p:sp>
      <p:sp>
        <p:nvSpPr>
          <p:cNvPr id="1027" name="Rectangle 3"/>
          <p:cNvSpPr>
            <a:spLocks noGrp="1" noChangeArrowheads="1"/>
          </p:cNvSpPr>
          <p:nvPr>
            <p:ph type="body" idx="1"/>
          </p:nvPr>
        </p:nvSpPr>
        <p:spPr bwMode="auto">
          <a:xfrm>
            <a:off x="624417" y="1844676"/>
            <a:ext cx="10972800" cy="417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hi-IN" altLang="en-US"/>
          </a:p>
        </p:txBody>
      </p:sp>
      <p:sp>
        <p:nvSpPr>
          <p:cNvPr id="39940" name="Rectangle 4"/>
          <p:cNvSpPr>
            <a:spLocks noGrp="1" noChangeArrowheads="1"/>
          </p:cNvSpPr>
          <p:nvPr>
            <p:ph type="dt" sz="half" idx="2"/>
          </p:nvPr>
        </p:nvSpPr>
        <p:spPr bwMode="auto">
          <a:xfrm>
            <a:off x="624417" y="6400800"/>
            <a:ext cx="223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atin typeface="Arial" panose="020B0604020202020204" pitchFamily="34" charset="0"/>
              </a:defRPr>
            </a:lvl1pPr>
          </a:lstStyle>
          <a:p>
            <a:fld id="{922B345D-2276-4806-B0D5-85C0E79CD734}" type="datetime1">
              <a:rPr lang="en-US" smtClean="0"/>
              <a:t>12/21/2024</a:t>
            </a:fld>
            <a:endParaRPr lang="en-US"/>
          </a:p>
        </p:txBody>
      </p:sp>
      <p:sp>
        <p:nvSpPr>
          <p:cNvPr id="39942" name="Rectangle 6"/>
          <p:cNvSpPr>
            <a:spLocks noGrp="1" noChangeArrowheads="1"/>
          </p:cNvSpPr>
          <p:nvPr>
            <p:ph type="sldNum" sz="quarter" idx="4"/>
          </p:nvPr>
        </p:nvSpPr>
        <p:spPr bwMode="auto">
          <a:xfrm>
            <a:off x="4078817" y="64008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atin typeface="Arial" panose="020B0604020202020204" pitchFamily="34" charset="0"/>
              </a:defRPr>
            </a:lvl1pPr>
          </a:lstStyle>
          <a:p>
            <a:fld id="{4903CCCA-70C2-4464-A25B-D8219B7795CF}" type="slidenum">
              <a:rPr lang="en-US" smtClean="0"/>
              <a:t>‹#›</a:t>
            </a:fld>
            <a:endParaRPr lang="en-US"/>
          </a:p>
        </p:txBody>
      </p:sp>
      <p:grpSp>
        <p:nvGrpSpPr>
          <p:cNvPr id="1030" name="Group 7"/>
          <p:cNvGrpSpPr>
            <a:grpSpLocks/>
          </p:cNvGrpSpPr>
          <p:nvPr/>
        </p:nvGrpSpPr>
        <p:grpSpPr bwMode="auto">
          <a:xfrm>
            <a:off x="372533" y="152400"/>
            <a:ext cx="11582400" cy="1600200"/>
            <a:chOff x="176" y="96"/>
            <a:chExt cx="5472" cy="1008"/>
          </a:xfrm>
        </p:grpSpPr>
        <p:sp>
          <p:nvSpPr>
            <p:cNvPr id="1032" name="Line 8"/>
            <p:cNvSpPr>
              <a:spLocks noChangeShapeType="1"/>
            </p:cNvSpPr>
            <p:nvPr/>
          </p:nvSpPr>
          <p:spPr bwMode="auto">
            <a:xfrm flipH="1">
              <a:off x="288" y="1104"/>
              <a:ext cx="523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1033"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Mangal" pitchFamily="18" charset="0"/>
                  <a:cs typeface="Mangal" pitchFamily="18" charset="0"/>
                </a:defRPr>
              </a:lvl1pPr>
              <a:lvl2pPr marL="742950" indent="-285750">
                <a:defRPr>
                  <a:solidFill>
                    <a:schemeClr val="tx1"/>
                  </a:solidFill>
                  <a:latin typeface="Times New Roman" panose="02020603050405020304" pitchFamily="18" charset="0"/>
                  <a:ea typeface="Mangal" pitchFamily="18" charset="0"/>
                  <a:cs typeface="Mangal" pitchFamily="18" charset="0"/>
                </a:defRPr>
              </a:lvl2pPr>
              <a:lvl3pPr marL="1143000" indent="-228600">
                <a:defRPr>
                  <a:solidFill>
                    <a:schemeClr val="tx1"/>
                  </a:solidFill>
                  <a:latin typeface="Times New Roman" panose="02020603050405020304" pitchFamily="18" charset="0"/>
                  <a:ea typeface="Mangal" pitchFamily="18" charset="0"/>
                  <a:cs typeface="Mangal" pitchFamily="18" charset="0"/>
                </a:defRPr>
              </a:lvl3pPr>
              <a:lvl4pPr marL="1600200" indent="-228600">
                <a:defRPr>
                  <a:solidFill>
                    <a:schemeClr val="tx1"/>
                  </a:solidFill>
                  <a:latin typeface="Times New Roman" panose="02020603050405020304" pitchFamily="18" charset="0"/>
                  <a:ea typeface="Mangal" pitchFamily="18" charset="0"/>
                  <a:cs typeface="Mangal" pitchFamily="18" charset="0"/>
                </a:defRPr>
              </a:lvl4pPr>
              <a:lvl5pPr marL="2057400" indent="-228600">
                <a:defRPr>
                  <a:solidFill>
                    <a:schemeClr val="tx1"/>
                  </a:solidFill>
                  <a:latin typeface="Times New Roman" panose="02020603050405020304" pitchFamily="18" charset="0"/>
                  <a:ea typeface="Mangal" pitchFamily="18" charset="0"/>
                  <a:cs typeface="Mangal"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9pPr>
            </a:lstStyle>
            <a:p>
              <a:pPr algn="ctr" eaLnBrk="1" hangingPunct="1">
                <a:defRPr/>
              </a:pPr>
              <a:endParaRPr lang="en-US" altLang="en-US" sz="2400"/>
            </a:p>
          </p:txBody>
        </p:sp>
        <p:sp>
          <p:nvSpPr>
            <p:cNvPr id="1034"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Mangal" pitchFamily="18" charset="0"/>
                  <a:cs typeface="Mangal" pitchFamily="18" charset="0"/>
                </a:defRPr>
              </a:lvl1pPr>
              <a:lvl2pPr marL="742950" indent="-285750">
                <a:defRPr>
                  <a:solidFill>
                    <a:schemeClr val="tx1"/>
                  </a:solidFill>
                  <a:latin typeface="Times New Roman" panose="02020603050405020304" pitchFamily="18" charset="0"/>
                  <a:ea typeface="Mangal" pitchFamily="18" charset="0"/>
                  <a:cs typeface="Mangal" pitchFamily="18" charset="0"/>
                </a:defRPr>
              </a:lvl2pPr>
              <a:lvl3pPr marL="1143000" indent="-228600">
                <a:defRPr>
                  <a:solidFill>
                    <a:schemeClr val="tx1"/>
                  </a:solidFill>
                  <a:latin typeface="Times New Roman" panose="02020603050405020304" pitchFamily="18" charset="0"/>
                  <a:ea typeface="Mangal" pitchFamily="18" charset="0"/>
                  <a:cs typeface="Mangal" pitchFamily="18" charset="0"/>
                </a:defRPr>
              </a:lvl3pPr>
              <a:lvl4pPr marL="1600200" indent="-228600">
                <a:defRPr>
                  <a:solidFill>
                    <a:schemeClr val="tx1"/>
                  </a:solidFill>
                  <a:latin typeface="Times New Roman" panose="02020603050405020304" pitchFamily="18" charset="0"/>
                  <a:ea typeface="Mangal" pitchFamily="18" charset="0"/>
                  <a:cs typeface="Mangal" pitchFamily="18" charset="0"/>
                </a:defRPr>
              </a:lvl4pPr>
              <a:lvl5pPr marL="2057400" indent="-228600">
                <a:defRPr>
                  <a:solidFill>
                    <a:schemeClr val="tx1"/>
                  </a:solidFill>
                  <a:latin typeface="Times New Roman" panose="02020603050405020304" pitchFamily="18" charset="0"/>
                  <a:ea typeface="Mangal" pitchFamily="18" charset="0"/>
                  <a:cs typeface="Mangal"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9pPr>
            </a:lstStyle>
            <a:p>
              <a:pPr algn="ctr" eaLnBrk="1" hangingPunct="1">
                <a:defRPr/>
              </a:pPr>
              <a:endParaRPr lang="en-US" altLang="en-US" sz="2400"/>
            </a:p>
          </p:txBody>
        </p:sp>
        <p:sp>
          <p:nvSpPr>
            <p:cNvPr id="1035"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Mangal" pitchFamily="18" charset="0"/>
                  <a:cs typeface="Mangal" pitchFamily="18" charset="0"/>
                </a:defRPr>
              </a:lvl1pPr>
              <a:lvl2pPr marL="742950" indent="-285750">
                <a:defRPr>
                  <a:solidFill>
                    <a:schemeClr val="tx1"/>
                  </a:solidFill>
                  <a:latin typeface="Times New Roman" panose="02020603050405020304" pitchFamily="18" charset="0"/>
                  <a:ea typeface="Mangal" pitchFamily="18" charset="0"/>
                  <a:cs typeface="Mangal" pitchFamily="18" charset="0"/>
                </a:defRPr>
              </a:lvl2pPr>
              <a:lvl3pPr marL="1143000" indent="-228600">
                <a:defRPr>
                  <a:solidFill>
                    <a:schemeClr val="tx1"/>
                  </a:solidFill>
                  <a:latin typeface="Times New Roman" panose="02020603050405020304" pitchFamily="18" charset="0"/>
                  <a:ea typeface="Mangal" pitchFamily="18" charset="0"/>
                  <a:cs typeface="Mangal" pitchFamily="18" charset="0"/>
                </a:defRPr>
              </a:lvl3pPr>
              <a:lvl4pPr marL="1600200" indent="-228600">
                <a:defRPr>
                  <a:solidFill>
                    <a:schemeClr val="tx1"/>
                  </a:solidFill>
                  <a:latin typeface="Times New Roman" panose="02020603050405020304" pitchFamily="18" charset="0"/>
                  <a:ea typeface="Mangal" pitchFamily="18" charset="0"/>
                  <a:cs typeface="Mangal" pitchFamily="18" charset="0"/>
                </a:defRPr>
              </a:lvl4pPr>
              <a:lvl5pPr marL="2057400" indent="-228600">
                <a:defRPr>
                  <a:solidFill>
                    <a:schemeClr val="tx1"/>
                  </a:solidFill>
                  <a:latin typeface="Times New Roman" panose="02020603050405020304" pitchFamily="18" charset="0"/>
                  <a:ea typeface="Mangal" pitchFamily="18" charset="0"/>
                  <a:cs typeface="Mangal"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9pPr>
            </a:lstStyle>
            <a:p>
              <a:pPr algn="ctr" eaLnBrk="1" hangingPunct="1">
                <a:defRPr/>
              </a:pPr>
              <a:endParaRPr lang="en-US" altLang="en-US" sz="2400"/>
            </a:p>
          </p:txBody>
        </p:sp>
        <p:sp>
          <p:nvSpPr>
            <p:cNvPr id="1036"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Mangal" pitchFamily="18" charset="0"/>
                  <a:cs typeface="Mangal" pitchFamily="18" charset="0"/>
                </a:defRPr>
              </a:lvl1pPr>
              <a:lvl2pPr marL="742950" indent="-285750">
                <a:defRPr>
                  <a:solidFill>
                    <a:schemeClr val="tx1"/>
                  </a:solidFill>
                  <a:latin typeface="Times New Roman" panose="02020603050405020304" pitchFamily="18" charset="0"/>
                  <a:ea typeface="Mangal" pitchFamily="18" charset="0"/>
                  <a:cs typeface="Mangal" pitchFamily="18" charset="0"/>
                </a:defRPr>
              </a:lvl2pPr>
              <a:lvl3pPr marL="1143000" indent="-228600">
                <a:defRPr>
                  <a:solidFill>
                    <a:schemeClr val="tx1"/>
                  </a:solidFill>
                  <a:latin typeface="Times New Roman" panose="02020603050405020304" pitchFamily="18" charset="0"/>
                  <a:ea typeface="Mangal" pitchFamily="18" charset="0"/>
                  <a:cs typeface="Mangal" pitchFamily="18" charset="0"/>
                </a:defRPr>
              </a:lvl3pPr>
              <a:lvl4pPr marL="1600200" indent="-228600">
                <a:defRPr>
                  <a:solidFill>
                    <a:schemeClr val="tx1"/>
                  </a:solidFill>
                  <a:latin typeface="Times New Roman" panose="02020603050405020304" pitchFamily="18" charset="0"/>
                  <a:ea typeface="Mangal" pitchFamily="18" charset="0"/>
                  <a:cs typeface="Mangal" pitchFamily="18" charset="0"/>
                </a:defRPr>
              </a:lvl4pPr>
              <a:lvl5pPr marL="2057400" indent="-228600">
                <a:defRPr>
                  <a:solidFill>
                    <a:schemeClr val="tx1"/>
                  </a:solidFill>
                  <a:latin typeface="Times New Roman" panose="02020603050405020304" pitchFamily="18" charset="0"/>
                  <a:ea typeface="Mangal" pitchFamily="18" charset="0"/>
                  <a:cs typeface="Mangal"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Mangal" pitchFamily="18" charset="0"/>
                  <a:cs typeface="Mangal" pitchFamily="18" charset="0"/>
                </a:defRPr>
              </a:lvl9pPr>
            </a:lstStyle>
            <a:p>
              <a:pPr algn="ctr" eaLnBrk="1" hangingPunct="1">
                <a:defRPr/>
              </a:pPr>
              <a:endParaRPr lang="en-US" altLang="en-US" sz="2400"/>
            </a:p>
          </p:txBody>
        </p:sp>
      </p:grpSp>
    </p:spTree>
    <p:extLst>
      <p:ext uri="{BB962C8B-B14F-4D97-AF65-F5344CB8AC3E}">
        <p14:creationId xmlns:p14="http://schemas.microsoft.com/office/powerpoint/2010/main" val="4227207572"/>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Lst>
  <p:hf hdr="0"/>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imes New Roman" panose="02020603050405020304" pitchFamily="18" charset="0"/>
          <a:ea typeface="Mangal" pitchFamily="18" charset="0"/>
          <a:cs typeface="Mangal" pitchFamily="18" charset="0"/>
        </a:defRPr>
      </a:lvl2pPr>
      <a:lvl3pPr algn="l" rtl="0" eaLnBrk="1" fontAlgn="base" hangingPunct="1">
        <a:spcBef>
          <a:spcPct val="0"/>
        </a:spcBef>
        <a:spcAft>
          <a:spcPct val="0"/>
        </a:spcAft>
        <a:defRPr sz="4400">
          <a:solidFill>
            <a:schemeClr val="tx2"/>
          </a:solidFill>
          <a:latin typeface="Times New Roman" panose="02020603050405020304" pitchFamily="18" charset="0"/>
          <a:ea typeface="Mangal" pitchFamily="18" charset="0"/>
          <a:cs typeface="Mangal" pitchFamily="18" charset="0"/>
        </a:defRPr>
      </a:lvl3pPr>
      <a:lvl4pPr algn="l" rtl="0" eaLnBrk="1" fontAlgn="base" hangingPunct="1">
        <a:spcBef>
          <a:spcPct val="0"/>
        </a:spcBef>
        <a:spcAft>
          <a:spcPct val="0"/>
        </a:spcAft>
        <a:defRPr sz="4400">
          <a:solidFill>
            <a:schemeClr val="tx2"/>
          </a:solidFill>
          <a:latin typeface="Times New Roman" panose="02020603050405020304" pitchFamily="18" charset="0"/>
          <a:ea typeface="Mangal" pitchFamily="18" charset="0"/>
          <a:cs typeface="Mangal" pitchFamily="18" charset="0"/>
        </a:defRPr>
      </a:lvl4pPr>
      <a:lvl5pPr algn="l" rtl="0" eaLnBrk="1" fontAlgn="base" hangingPunct="1">
        <a:spcBef>
          <a:spcPct val="0"/>
        </a:spcBef>
        <a:spcAft>
          <a:spcPct val="0"/>
        </a:spcAft>
        <a:defRPr sz="4400">
          <a:solidFill>
            <a:schemeClr val="tx2"/>
          </a:solidFill>
          <a:latin typeface="Times New Roman" panose="02020603050405020304" pitchFamily="18" charset="0"/>
          <a:ea typeface="Mangal" pitchFamily="18" charset="0"/>
          <a:cs typeface="Mangal" pitchFamily="18" charset="0"/>
        </a:defRPr>
      </a:lvl5pPr>
      <a:lvl6pPr marL="457200" algn="l" rtl="0" eaLnBrk="1" fontAlgn="base" hangingPunct="1">
        <a:spcBef>
          <a:spcPct val="0"/>
        </a:spcBef>
        <a:spcAft>
          <a:spcPct val="0"/>
        </a:spcAft>
        <a:defRPr sz="4400">
          <a:solidFill>
            <a:schemeClr val="tx2"/>
          </a:solidFill>
          <a:latin typeface="Times New Roman" panose="02020603050405020304" pitchFamily="18" charset="0"/>
          <a:ea typeface="Mangal" pitchFamily="18" charset="0"/>
          <a:cs typeface="Mangal" pitchFamily="18" charset="0"/>
        </a:defRPr>
      </a:lvl6pPr>
      <a:lvl7pPr marL="914400" algn="l" rtl="0" eaLnBrk="1" fontAlgn="base" hangingPunct="1">
        <a:spcBef>
          <a:spcPct val="0"/>
        </a:spcBef>
        <a:spcAft>
          <a:spcPct val="0"/>
        </a:spcAft>
        <a:defRPr sz="4400">
          <a:solidFill>
            <a:schemeClr val="tx2"/>
          </a:solidFill>
          <a:latin typeface="Times New Roman" panose="02020603050405020304" pitchFamily="18" charset="0"/>
          <a:ea typeface="Mangal" pitchFamily="18" charset="0"/>
          <a:cs typeface="Mangal" pitchFamily="18" charset="0"/>
        </a:defRPr>
      </a:lvl7pPr>
      <a:lvl8pPr marL="1371600" algn="l" rtl="0" eaLnBrk="1" fontAlgn="base" hangingPunct="1">
        <a:spcBef>
          <a:spcPct val="0"/>
        </a:spcBef>
        <a:spcAft>
          <a:spcPct val="0"/>
        </a:spcAft>
        <a:defRPr sz="4400">
          <a:solidFill>
            <a:schemeClr val="tx2"/>
          </a:solidFill>
          <a:latin typeface="Times New Roman" panose="02020603050405020304" pitchFamily="18" charset="0"/>
          <a:ea typeface="Mangal" pitchFamily="18" charset="0"/>
          <a:cs typeface="Mangal" pitchFamily="18" charset="0"/>
        </a:defRPr>
      </a:lvl8pPr>
      <a:lvl9pPr marL="1828800" algn="l" rtl="0" eaLnBrk="1" fontAlgn="base" hangingPunct="1">
        <a:spcBef>
          <a:spcPct val="0"/>
        </a:spcBef>
        <a:spcAft>
          <a:spcPct val="0"/>
        </a:spcAft>
        <a:defRPr sz="4400">
          <a:solidFill>
            <a:schemeClr val="tx2"/>
          </a:solidFill>
          <a:latin typeface="Times New Roman" panose="02020603050405020304" pitchFamily="18" charset="0"/>
          <a:ea typeface="Mangal" pitchFamily="18" charset="0"/>
          <a:cs typeface="Mangal" pitchFamily="18" charset="0"/>
        </a:defRPr>
      </a:lvl9pPr>
    </p:titleStyle>
    <p:bodyStyle>
      <a:lvl1pPr marL="469900" indent="-469900" algn="l" rtl="0" eaLnBrk="1" fontAlgn="base" hangingPunct="1">
        <a:spcBef>
          <a:spcPct val="20000"/>
        </a:spcBef>
        <a:spcAft>
          <a:spcPct val="0"/>
        </a:spcAft>
        <a:buClr>
          <a:schemeClr val="bg2"/>
        </a:buClr>
        <a:buSzPct val="70000"/>
        <a:buFont typeface="Wingdings" panose="05000000000000000000" pitchFamily="2" charset="2"/>
        <a:buChar char="o"/>
        <a:defRPr sz="3200" kern="1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75000"/>
        <a:buFont typeface="Wingdings" panose="05000000000000000000" pitchFamily="2" charset="2"/>
        <a:buChar char="n"/>
        <a:defRPr sz="2800" kern="1200">
          <a:solidFill>
            <a:schemeClr val="tx1"/>
          </a:solidFill>
          <a:latin typeface="+mn-lt"/>
          <a:ea typeface="+mn-ea"/>
          <a:cs typeface="+mn-cs"/>
        </a:defRPr>
      </a:lvl2pPr>
      <a:lvl3pPr marL="1377950" indent="-468313" algn="l" rtl="0" eaLnBrk="1" fontAlgn="base" hangingPunct="1">
        <a:spcBef>
          <a:spcPct val="20000"/>
        </a:spcBef>
        <a:spcAft>
          <a:spcPct val="0"/>
        </a:spcAft>
        <a:buClr>
          <a:schemeClr val="bg2"/>
        </a:buClr>
        <a:buSzPct val="65000"/>
        <a:buFont typeface="Wingdings" panose="05000000000000000000" pitchFamily="2" charset="2"/>
        <a:buChar char="o"/>
        <a:defRPr sz="2400" kern="1200">
          <a:solidFill>
            <a:schemeClr val="tx1"/>
          </a:solidFill>
          <a:latin typeface="+mn-lt"/>
          <a:ea typeface="+mn-ea"/>
          <a:cs typeface="+mn-cs"/>
        </a:defRPr>
      </a:lvl3pPr>
      <a:lvl4pPr marL="1827213" indent="-438150" algn="l" rtl="0" eaLnBrk="1" fontAlgn="base" hangingPunct="1">
        <a:spcBef>
          <a:spcPct val="20000"/>
        </a:spcBef>
        <a:spcAft>
          <a:spcPct val="0"/>
        </a:spcAft>
        <a:buClr>
          <a:schemeClr val="accent2"/>
        </a:buClr>
        <a:buSzPct val="75000"/>
        <a:buFont typeface="Wingdings" panose="05000000000000000000" pitchFamily="2" charset="2"/>
        <a:buChar char="n"/>
        <a:defRPr sz="2000" kern="1200">
          <a:solidFill>
            <a:schemeClr val="tx1"/>
          </a:solidFill>
          <a:latin typeface="+mn-lt"/>
          <a:ea typeface="+mn-ea"/>
          <a:cs typeface="+mn-cs"/>
        </a:defRPr>
      </a:lvl4pPr>
      <a:lvl5pPr marL="2297113" indent="-468313" algn="l" rtl="0" eaLnBrk="1" fontAlgn="base" hangingPunct="1">
        <a:spcBef>
          <a:spcPct val="20000"/>
        </a:spcBef>
        <a:spcAft>
          <a:spcPct val="0"/>
        </a:spcAft>
        <a:buClr>
          <a:schemeClr val="accent1"/>
        </a:buClr>
        <a:buSzPct val="50000"/>
        <a:buFont typeface="Wingdings" panose="05000000000000000000" pitchFamily="2" charset="2"/>
        <a:buChar char="o"/>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Solving Techniques I– I Year / I Sem. </a:t>
            </a:r>
            <a:r>
              <a:rPr lang="en-US"/>
              <a:t>– 22ES105</a:t>
            </a:r>
            <a:endParaRPr lang="en-US" dirty="0"/>
          </a:p>
        </p:txBody>
      </p:sp>
      <p:sp>
        <p:nvSpPr>
          <p:cNvPr id="3" name="Subtitle 2"/>
          <p:cNvSpPr>
            <a:spLocks noGrp="1"/>
          </p:cNvSpPr>
          <p:nvPr>
            <p:ph type="subTitle" idx="1"/>
          </p:nvPr>
        </p:nvSpPr>
        <p:spPr/>
        <p:txBody>
          <a:bodyPr>
            <a:normAutofit/>
          </a:bodyPr>
          <a:lstStyle/>
          <a:p>
            <a:pPr algn="r"/>
            <a:endParaRPr lang="en-US" dirty="0"/>
          </a:p>
          <a:p>
            <a:pPr algn="r"/>
            <a:r>
              <a:rPr lang="en-US" dirty="0"/>
              <a:t>Manju S,</a:t>
            </a:r>
          </a:p>
          <a:p>
            <a:pPr algn="r"/>
            <a:r>
              <a:rPr lang="en-US" dirty="0"/>
              <a:t>AP/</a:t>
            </a:r>
            <a:r>
              <a:rPr lang="en-US" dirty="0" err="1"/>
              <a:t>CoE</a:t>
            </a:r>
            <a:r>
              <a:rPr lang="en-US" dirty="0"/>
              <a:t>,</a:t>
            </a:r>
          </a:p>
          <a:p>
            <a:pPr algn="r"/>
            <a:r>
              <a:rPr lang="en-US" dirty="0"/>
              <a:t>RTC,Coimbatore.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6947" y="3866469"/>
            <a:ext cx="1956481" cy="1956481"/>
          </a:xfrm>
          <a:prstGeom prst="rect">
            <a:avLst/>
          </a:prstGeom>
          <a:noFill/>
        </p:spPr>
      </p:pic>
      <p:sp>
        <p:nvSpPr>
          <p:cNvPr id="5" name="Date Placeholder 4"/>
          <p:cNvSpPr>
            <a:spLocks noGrp="1"/>
          </p:cNvSpPr>
          <p:nvPr>
            <p:ph type="dt" sz="half" idx="10"/>
          </p:nvPr>
        </p:nvSpPr>
        <p:spPr/>
        <p:txBody>
          <a:bodyPr/>
          <a:lstStyle/>
          <a:p>
            <a:fld id="{9AAFD1DF-B416-410D-B805-CA33B95E11A5}" type="datetime1">
              <a:rPr lang="en-US" smtClean="0"/>
              <a:t>12/21/2024</a:t>
            </a:fld>
            <a:endParaRPr lang="en-US"/>
          </a:p>
        </p:txBody>
      </p:sp>
      <p:sp>
        <p:nvSpPr>
          <p:cNvPr id="6" name="Footer Placeholder 5"/>
          <p:cNvSpPr>
            <a:spLocks noGrp="1"/>
          </p:cNvSpPr>
          <p:nvPr>
            <p:ph type="ftr" sz="quarter" idx="11"/>
          </p:nvPr>
        </p:nvSpPr>
        <p:spPr/>
        <p:txBody>
          <a:bodyPr/>
          <a:lstStyle/>
          <a:p>
            <a:r>
              <a:rPr lang="en-US"/>
              <a:t>Manju.S/AP</a:t>
            </a:r>
          </a:p>
        </p:txBody>
      </p:sp>
      <p:sp>
        <p:nvSpPr>
          <p:cNvPr id="7" name="Slide Number Placeholder 6"/>
          <p:cNvSpPr>
            <a:spLocks noGrp="1"/>
          </p:cNvSpPr>
          <p:nvPr>
            <p:ph type="sldNum" sz="quarter" idx="12"/>
          </p:nvPr>
        </p:nvSpPr>
        <p:spPr/>
        <p:txBody>
          <a:bodyPr/>
          <a:lstStyle/>
          <a:p>
            <a:fld id="{4903CCCA-70C2-4464-A25B-D8219B7795CF}" type="slidenum">
              <a:rPr lang="en-US" smtClean="0"/>
              <a:t>1</a:t>
            </a:fld>
            <a:endParaRPr lang="en-US" dirty="0"/>
          </a:p>
        </p:txBody>
      </p:sp>
    </p:spTree>
    <p:extLst>
      <p:ext uri="{BB962C8B-B14F-4D97-AF65-F5344CB8AC3E}">
        <p14:creationId xmlns:p14="http://schemas.microsoft.com/office/powerpoint/2010/main" val="239896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of function aspects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38921685"/>
              </p:ext>
            </p:extLst>
          </p:nvPr>
        </p:nvGraphicFramePr>
        <p:xfrm>
          <a:off x="465138" y="2271713"/>
          <a:ext cx="7607301" cy="3495664"/>
        </p:xfrm>
        <a:graphic>
          <a:graphicData uri="http://schemas.openxmlformats.org/drawingml/2006/table">
            <a:tbl>
              <a:tblPr>
                <a:tableStyleId>{ED083AE6-46FA-4A59-8FB0-9F97EB10719F}</a:tableStyleId>
              </a:tblPr>
              <a:tblGrid>
                <a:gridCol w="519480">
                  <a:extLst>
                    <a:ext uri="{9D8B030D-6E8A-4147-A177-3AD203B41FA5}">
                      <a16:colId xmlns:a16="http://schemas.microsoft.com/office/drawing/2014/main" val="20000"/>
                    </a:ext>
                  </a:extLst>
                </a:gridCol>
                <a:gridCol w="1792866">
                  <a:extLst>
                    <a:ext uri="{9D8B030D-6E8A-4147-A177-3AD203B41FA5}">
                      <a16:colId xmlns:a16="http://schemas.microsoft.com/office/drawing/2014/main" val="20001"/>
                    </a:ext>
                  </a:extLst>
                </a:gridCol>
                <a:gridCol w="5294955">
                  <a:extLst>
                    <a:ext uri="{9D8B030D-6E8A-4147-A177-3AD203B41FA5}">
                      <a16:colId xmlns:a16="http://schemas.microsoft.com/office/drawing/2014/main" val="20002"/>
                    </a:ext>
                  </a:extLst>
                </a:gridCol>
              </a:tblGrid>
              <a:tr h="654981">
                <a:tc>
                  <a:txBody>
                    <a:bodyPr/>
                    <a:lstStyle/>
                    <a:p>
                      <a:pPr algn="l" fontAlgn="t"/>
                      <a:r>
                        <a:rPr lang="en-US" b="1" dirty="0" err="1">
                          <a:effectLst/>
                        </a:rPr>
                        <a:t>S.No</a:t>
                      </a:r>
                      <a:endParaRPr lang="en-US" b="1" dirty="0">
                        <a:solidFill>
                          <a:srgbClr val="000000"/>
                        </a:solidFill>
                        <a:effectLst/>
                        <a:latin typeface="times new roman" panose="02020603050405020304" pitchFamily="18" charset="0"/>
                      </a:endParaRPr>
                    </a:p>
                  </a:txBody>
                  <a:tcPr marL="114300" marR="114300" marT="114300" marB="114300"/>
                </a:tc>
                <a:tc>
                  <a:txBody>
                    <a:bodyPr/>
                    <a:lstStyle/>
                    <a:p>
                      <a:pPr algn="l" fontAlgn="t"/>
                      <a:r>
                        <a:rPr lang="en-US" b="1" dirty="0">
                          <a:effectLst/>
                        </a:rPr>
                        <a:t>C function aspects</a:t>
                      </a:r>
                      <a:endParaRPr lang="en-US" b="1" dirty="0">
                        <a:solidFill>
                          <a:srgbClr val="000000"/>
                        </a:solidFill>
                        <a:effectLst/>
                        <a:latin typeface="times new roman" panose="02020603050405020304" pitchFamily="18" charset="0"/>
                      </a:endParaRPr>
                    </a:p>
                  </a:txBody>
                  <a:tcPr marL="114300" marR="114300" marT="114300" marB="114300"/>
                </a:tc>
                <a:tc>
                  <a:txBody>
                    <a:bodyPr/>
                    <a:lstStyle/>
                    <a:p>
                      <a:pPr algn="l" fontAlgn="t"/>
                      <a:r>
                        <a:rPr lang="en-US" b="1" dirty="0">
                          <a:effectLst/>
                        </a:rPr>
                        <a:t>Syntax</a:t>
                      </a:r>
                      <a:endParaRPr lang="en-US" b="1" dirty="0">
                        <a:solidFill>
                          <a:srgbClr val="000000"/>
                        </a:solidFill>
                        <a:effectLst/>
                        <a:latin typeface="times new roman" panose="02020603050405020304" pitchFamily="18" charset="0"/>
                      </a:endParaRPr>
                    </a:p>
                  </a:txBody>
                  <a:tcPr marL="114300" marR="114300" marT="114300" marB="114300"/>
                </a:tc>
                <a:extLst>
                  <a:ext uri="{0D108BD9-81ED-4DB2-BD59-A6C34878D82A}">
                    <a16:rowId xmlns:a16="http://schemas.microsoft.com/office/drawing/2014/main" val="10000"/>
                  </a:ext>
                </a:extLst>
              </a:tr>
              <a:tr h="913003">
                <a:tc>
                  <a:txBody>
                    <a:bodyPr/>
                    <a:lstStyle/>
                    <a:p>
                      <a:pPr algn="just" fontAlgn="t"/>
                      <a:r>
                        <a:rPr lang="en-US">
                          <a:effectLst/>
                        </a:rPr>
                        <a:t>1</a:t>
                      </a:r>
                      <a:endParaRPr lang="en-US">
                        <a:solidFill>
                          <a:srgbClr val="333333"/>
                        </a:solidFill>
                        <a:effectLst/>
                        <a:latin typeface="inter-regular"/>
                      </a:endParaRPr>
                    </a:p>
                  </a:txBody>
                  <a:tcPr marL="76200" marR="76200" marT="76200" marB="76200"/>
                </a:tc>
                <a:tc>
                  <a:txBody>
                    <a:bodyPr/>
                    <a:lstStyle/>
                    <a:p>
                      <a:pPr algn="just" fontAlgn="t"/>
                      <a:r>
                        <a:rPr lang="en-US" dirty="0">
                          <a:effectLst/>
                        </a:rPr>
                        <a:t>Function declaration</a:t>
                      </a:r>
                      <a:endParaRPr lang="en-US" dirty="0">
                        <a:solidFill>
                          <a:srgbClr val="333333"/>
                        </a:solidFill>
                        <a:effectLst/>
                        <a:latin typeface="inter-regular"/>
                      </a:endParaRPr>
                    </a:p>
                  </a:txBody>
                  <a:tcPr marL="76200" marR="76200" marT="76200" marB="76200"/>
                </a:tc>
                <a:tc>
                  <a:txBody>
                    <a:bodyPr/>
                    <a:lstStyle/>
                    <a:p>
                      <a:pPr algn="just" fontAlgn="t"/>
                      <a:r>
                        <a:rPr lang="en-US" dirty="0" err="1">
                          <a:effectLst/>
                        </a:rPr>
                        <a:t>return_type</a:t>
                      </a:r>
                      <a:r>
                        <a:rPr lang="en-US" dirty="0">
                          <a:effectLst/>
                        </a:rPr>
                        <a:t> </a:t>
                      </a:r>
                      <a:r>
                        <a:rPr lang="en-US" dirty="0" err="1">
                          <a:effectLst/>
                        </a:rPr>
                        <a:t>function_name</a:t>
                      </a:r>
                      <a:r>
                        <a:rPr lang="en-US" dirty="0">
                          <a:effectLst/>
                        </a:rPr>
                        <a:t> (parameter list);</a:t>
                      </a:r>
                      <a:endParaRPr lang="en-US" dirty="0">
                        <a:solidFill>
                          <a:srgbClr val="333333"/>
                        </a:solidFill>
                        <a:effectLst/>
                        <a:latin typeface="inter-regular"/>
                      </a:endParaRPr>
                    </a:p>
                  </a:txBody>
                  <a:tcPr marL="76200" marR="76200" marT="76200" marB="76200"/>
                </a:tc>
                <a:extLst>
                  <a:ext uri="{0D108BD9-81ED-4DB2-BD59-A6C34878D82A}">
                    <a16:rowId xmlns:a16="http://schemas.microsoft.com/office/drawing/2014/main" val="10001"/>
                  </a:ext>
                </a:extLst>
              </a:tr>
              <a:tr h="555741">
                <a:tc>
                  <a:txBody>
                    <a:bodyPr/>
                    <a:lstStyle/>
                    <a:p>
                      <a:pPr algn="just" fontAlgn="t"/>
                      <a:r>
                        <a:rPr lang="en-US">
                          <a:effectLst/>
                        </a:rPr>
                        <a:t>2</a:t>
                      </a:r>
                      <a:endParaRPr lang="en-US">
                        <a:solidFill>
                          <a:srgbClr val="333333"/>
                        </a:solidFill>
                        <a:effectLst/>
                        <a:latin typeface="inter-regular"/>
                      </a:endParaRPr>
                    </a:p>
                  </a:txBody>
                  <a:tcPr marL="76200" marR="76200" marT="76200" marB="76200"/>
                </a:tc>
                <a:tc>
                  <a:txBody>
                    <a:bodyPr/>
                    <a:lstStyle/>
                    <a:p>
                      <a:pPr algn="just" fontAlgn="t"/>
                      <a:r>
                        <a:rPr lang="en-US">
                          <a:effectLst/>
                        </a:rPr>
                        <a:t>Function call</a:t>
                      </a:r>
                      <a:endParaRPr lang="en-US">
                        <a:solidFill>
                          <a:srgbClr val="333333"/>
                        </a:solidFill>
                        <a:effectLst/>
                        <a:latin typeface="inter-regular"/>
                      </a:endParaRPr>
                    </a:p>
                  </a:txBody>
                  <a:tcPr marL="76200" marR="76200" marT="76200" marB="76200"/>
                </a:tc>
                <a:tc>
                  <a:txBody>
                    <a:bodyPr/>
                    <a:lstStyle/>
                    <a:p>
                      <a:pPr algn="just" fontAlgn="t"/>
                      <a:r>
                        <a:rPr lang="en-US" dirty="0" err="1">
                          <a:effectLst/>
                        </a:rPr>
                        <a:t>function_name</a:t>
                      </a:r>
                      <a:r>
                        <a:rPr lang="en-US" dirty="0">
                          <a:effectLst/>
                        </a:rPr>
                        <a:t> (</a:t>
                      </a:r>
                      <a:r>
                        <a:rPr lang="en-US" dirty="0" err="1">
                          <a:effectLst/>
                        </a:rPr>
                        <a:t>parameter_list</a:t>
                      </a:r>
                      <a:r>
                        <a:rPr lang="en-US" dirty="0">
                          <a:effectLst/>
                        </a:rPr>
                        <a:t>)</a:t>
                      </a:r>
                      <a:endParaRPr lang="en-US" dirty="0">
                        <a:solidFill>
                          <a:srgbClr val="333333"/>
                        </a:solidFill>
                        <a:effectLst/>
                        <a:latin typeface="inter-regular"/>
                      </a:endParaRPr>
                    </a:p>
                  </a:txBody>
                  <a:tcPr marL="76200" marR="76200" marT="76200" marB="76200"/>
                </a:tc>
                <a:extLst>
                  <a:ext uri="{0D108BD9-81ED-4DB2-BD59-A6C34878D82A}">
                    <a16:rowId xmlns:a16="http://schemas.microsoft.com/office/drawing/2014/main" val="10002"/>
                  </a:ext>
                </a:extLst>
              </a:tr>
              <a:tr h="913003">
                <a:tc>
                  <a:txBody>
                    <a:bodyPr/>
                    <a:lstStyle/>
                    <a:p>
                      <a:pPr algn="just" fontAlgn="t"/>
                      <a:r>
                        <a:rPr lang="en-US">
                          <a:effectLst/>
                        </a:rPr>
                        <a:t>3</a:t>
                      </a:r>
                      <a:endParaRPr lang="en-US">
                        <a:solidFill>
                          <a:srgbClr val="333333"/>
                        </a:solidFill>
                        <a:effectLst/>
                        <a:latin typeface="inter-regular"/>
                      </a:endParaRPr>
                    </a:p>
                  </a:txBody>
                  <a:tcPr marL="76200" marR="76200" marT="76200" marB="76200"/>
                </a:tc>
                <a:tc>
                  <a:txBody>
                    <a:bodyPr/>
                    <a:lstStyle/>
                    <a:p>
                      <a:pPr algn="just" fontAlgn="t"/>
                      <a:r>
                        <a:rPr lang="en-US">
                          <a:effectLst/>
                        </a:rPr>
                        <a:t>Function definition</a:t>
                      </a:r>
                      <a:endParaRPr lang="en-US">
                        <a:solidFill>
                          <a:srgbClr val="333333"/>
                        </a:solidFill>
                        <a:effectLst/>
                        <a:latin typeface="inter-regular"/>
                      </a:endParaRPr>
                    </a:p>
                  </a:txBody>
                  <a:tcPr marL="76200" marR="76200" marT="76200" marB="76200"/>
                </a:tc>
                <a:tc>
                  <a:txBody>
                    <a:bodyPr/>
                    <a:lstStyle/>
                    <a:p>
                      <a:pPr algn="just" fontAlgn="t"/>
                      <a:r>
                        <a:rPr lang="en-US" dirty="0" err="1">
                          <a:effectLst/>
                        </a:rPr>
                        <a:t>return_type</a:t>
                      </a:r>
                      <a:r>
                        <a:rPr lang="en-US" dirty="0">
                          <a:effectLst/>
                        </a:rPr>
                        <a:t>  </a:t>
                      </a:r>
                      <a:r>
                        <a:rPr lang="en-US" dirty="0" err="1">
                          <a:effectLst/>
                        </a:rPr>
                        <a:t>function_name</a:t>
                      </a:r>
                      <a:r>
                        <a:rPr lang="en-US" dirty="0">
                          <a:effectLst/>
                        </a:rPr>
                        <a:t> (parameter list) </a:t>
                      </a:r>
                    </a:p>
                    <a:p>
                      <a:pPr algn="just" fontAlgn="t"/>
                      <a:r>
                        <a:rPr lang="en-US" dirty="0">
                          <a:effectLst/>
                        </a:rPr>
                        <a:t>{</a:t>
                      </a:r>
                    </a:p>
                    <a:p>
                      <a:pPr algn="just" fontAlgn="t"/>
                      <a:r>
                        <a:rPr lang="en-US" dirty="0">
                          <a:effectLst/>
                        </a:rPr>
                        <a:t>function body;</a:t>
                      </a:r>
                    </a:p>
                    <a:p>
                      <a:pPr algn="just" fontAlgn="t"/>
                      <a:r>
                        <a:rPr lang="en-US" dirty="0">
                          <a:effectLst/>
                        </a:rPr>
                        <a:t>}</a:t>
                      </a:r>
                      <a:endParaRPr lang="en-US" dirty="0">
                        <a:solidFill>
                          <a:srgbClr val="333333"/>
                        </a:solidFill>
                        <a:effectLst/>
                        <a:latin typeface="inter-regular"/>
                      </a:endParaRPr>
                    </a:p>
                  </a:txBody>
                  <a:tcPr marL="76200" marR="76200" marT="76200" marB="76200"/>
                </a:tc>
                <a:extLst>
                  <a:ext uri="{0D108BD9-81ED-4DB2-BD59-A6C34878D82A}">
                    <a16:rowId xmlns:a16="http://schemas.microsoft.com/office/drawing/2014/main" val="10003"/>
                  </a:ext>
                </a:extLst>
              </a:tr>
            </a:tbl>
          </a:graphicData>
        </a:graphic>
      </p:graphicFrame>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10</a:t>
            </a:fld>
            <a:endParaRPr lang="en-US"/>
          </a:p>
        </p:txBody>
      </p:sp>
      <p:sp>
        <p:nvSpPr>
          <p:cNvPr id="10" name="Cloud Callout 9"/>
          <p:cNvSpPr/>
          <p:nvPr/>
        </p:nvSpPr>
        <p:spPr>
          <a:xfrm>
            <a:off x="8643938" y="2300289"/>
            <a:ext cx="2571750" cy="3600450"/>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While naming a function be aware of the naming conventions which we followed while naming an identifier </a:t>
            </a:r>
          </a:p>
          <a:p>
            <a:pPr algn="ctr"/>
            <a:endParaRPr lang="en-US" sz="1600" dirty="0"/>
          </a:p>
        </p:txBody>
      </p:sp>
    </p:spTree>
    <p:extLst>
      <p:ext uri="{BB962C8B-B14F-4D97-AF65-F5344CB8AC3E}">
        <p14:creationId xmlns:p14="http://schemas.microsoft.com/office/powerpoint/2010/main" val="1532089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function to print name</a:t>
            </a:r>
          </a:p>
        </p:txBody>
      </p:sp>
      <p:sp>
        <p:nvSpPr>
          <p:cNvPr id="3" name="Content Placeholder 2"/>
          <p:cNvSpPr>
            <a:spLocks noGrp="1"/>
          </p:cNvSpPr>
          <p:nvPr>
            <p:ph idx="1"/>
          </p:nvPr>
        </p:nvSpPr>
        <p:spPr>
          <a:xfrm>
            <a:off x="464457" y="1844676"/>
            <a:ext cx="10972800" cy="4176713"/>
          </a:xfrm>
        </p:spPr>
        <p:txBody>
          <a:bodyPr/>
          <a:lstStyle/>
          <a:p>
            <a:pPr marL="0" indent="0">
              <a:buNone/>
            </a:pPr>
            <a:r>
              <a:rPr lang="en-US" sz="2000" dirty="0"/>
              <a:t>#include&lt;</a:t>
            </a:r>
            <a:r>
              <a:rPr lang="en-US" sz="2000" dirty="0" err="1"/>
              <a:t>stdio.h</a:t>
            </a:r>
            <a:r>
              <a:rPr lang="en-US" sz="2000" dirty="0"/>
              <a:t>&gt;</a:t>
            </a:r>
          </a:p>
          <a:p>
            <a:pPr marL="0" indent="0">
              <a:buNone/>
            </a:pPr>
            <a:r>
              <a:rPr lang="en-US" sz="2000" dirty="0"/>
              <a:t>void </a:t>
            </a:r>
            <a:r>
              <a:rPr lang="en-US" sz="2000" dirty="0" err="1"/>
              <a:t>printname</a:t>
            </a:r>
            <a:r>
              <a:rPr lang="en-US" sz="2000" dirty="0"/>
              <a:t>();  // function declaration </a:t>
            </a:r>
          </a:p>
          <a:p>
            <a:pPr marL="0" indent="0">
              <a:buNone/>
            </a:pPr>
            <a:r>
              <a:rPr lang="en-US" sz="2000" dirty="0"/>
              <a:t>void main()</a:t>
            </a:r>
          </a:p>
          <a:p>
            <a:pPr marL="0" indent="0">
              <a:buNone/>
            </a:pPr>
            <a:r>
              <a:rPr lang="en-US" sz="2000" dirty="0"/>
              <a:t>{</a:t>
            </a:r>
          </a:p>
          <a:p>
            <a:pPr marL="0" indent="0">
              <a:buNone/>
            </a:pPr>
            <a:r>
              <a:rPr lang="en-US" sz="2000" dirty="0" err="1"/>
              <a:t>printname</a:t>
            </a:r>
            <a:r>
              <a:rPr lang="en-US" sz="2000" dirty="0"/>
              <a:t>(); //function call</a:t>
            </a:r>
          </a:p>
          <a:p>
            <a:pPr marL="0" indent="0">
              <a:buNone/>
            </a:pPr>
            <a:r>
              <a:rPr lang="en-US" sz="2000" dirty="0" err="1"/>
              <a:t>printname</a:t>
            </a:r>
            <a:r>
              <a:rPr lang="en-US" sz="2000" dirty="0"/>
              <a:t>();</a:t>
            </a:r>
          </a:p>
          <a:p>
            <a:pPr marL="0" indent="0">
              <a:buNone/>
            </a:pPr>
            <a:r>
              <a:rPr lang="en-US" sz="2000" dirty="0"/>
              <a:t>}</a:t>
            </a:r>
          </a:p>
          <a:p>
            <a:pPr marL="0" indent="0">
              <a:buNone/>
            </a:pPr>
            <a:r>
              <a:rPr lang="en-US" sz="2000" dirty="0"/>
              <a:t>// function definition</a:t>
            </a:r>
          </a:p>
          <a:p>
            <a:pPr marL="0" indent="0">
              <a:buNone/>
            </a:pPr>
            <a:r>
              <a:rPr lang="en-US" sz="2000" dirty="0"/>
              <a:t>void </a:t>
            </a:r>
            <a:r>
              <a:rPr lang="en-US" sz="2000" dirty="0" err="1"/>
              <a:t>printname</a:t>
            </a:r>
            <a:r>
              <a:rPr lang="en-US" sz="2000" dirty="0"/>
              <a:t>()</a:t>
            </a:r>
          </a:p>
          <a:p>
            <a:pPr marL="0" indent="0">
              <a:buNone/>
            </a:pPr>
            <a:r>
              <a:rPr lang="en-US" sz="2000" dirty="0"/>
              <a:t>{</a:t>
            </a:r>
          </a:p>
          <a:p>
            <a:pPr marL="0" indent="0">
              <a:buNone/>
            </a:pPr>
            <a:r>
              <a:rPr lang="en-US" sz="2000" dirty="0"/>
              <a:t>    </a:t>
            </a:r>
            <a:r>
              <a:rPr lang="en-US" sz="2000" dirty="0" err="1"/>
              <a:t>printf</a:t>
            </a:r>
            <a:r>
              <a:rPr lang="en-US" sz="2000" dirty="0"/>
              <a:t>(“\</a:t>
            </a:r>
            <a:r>
              <a:rPr lang="en-US" sz="2000" dirty="0" err="1"/>
              <a:t>nhello</a:t>
            </a:r>
            <a:r>
              <a:rPr lang="en-US" sz="2000" dirty="0"/>
              <a:t>");</a:t>
            </a:r>
          </a:p>
          <a:p>
            <a:pPr marL="0" indent="0">
              <a:buNone/>
            </a:pPr>
            <a:r>
              <a:rPr lang="en-US" sz="2000" dirty="0"/>
              <a:t>    </a:t>
            </a:r>
            <a:r>
              <a:rPr lang="en-US" sz="2000" dirty="0" err="1"/>
              <a:t>printf</a:t>
            </a:r>
            <a:r>
              <a:rPr lang="en-US" sz="2000" dirty="0"/>
              <a:t>(“\</a:t>
            </a:r>
            <a:r>
              <a:rPr lang="en-US" sz="2000" dirty="0" err="1"/>
              <a:t>nhello</a:t>
            </a:r>
            <a:r>
              <a:rPr lang="en-US" sz="2000" dirty="0"/>
              <a:t>");</a:t>
            </a:r>
          </a:p>
          <a:p>
            <a:pPr marL="0" indent="0">
              <a:buNone/>
            </a:pPr>
            <a:r>
              <a:rPr lang="en-US" sz="2000" dirty="0"/>
              <a:t>}</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11</a:t>
            </a:fld>
            <a:endParaRPr lang="en-US" dirty="0"/>
          </a:p>
        </p:txBody>
      </p:sp>
      <p:sp>
        <p:nvSpPr>
          <p:cNvPr id="6" name="Rectangle 5"/>
          <p:cNvSpPr/>
          <p:nvPr/>
        </p:nvSpPr>
        <p:spPr>
          <a:xfrm>
            <a:off x="6415088" y="2728913"/>
            <a:ext cx="4500562" cy="29575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The function is called twice and hence the output is</a:t>
            </a:r>
          </a:p>
          <a:p>
            <a:pPr algn="ctr"/>
            <a:r>
              <a:rPr lang="en-US" dirty="0"/>
              <a:t>hello</a:t>
            </a:r>
          </a:p>
          <a:p>
            <a:pPr algn="ctr"/>
            <a:r>
              <a:rPr lang="en-US" dirty="0"/>
              <a:t>hello</a:t>
            </a:r>
          </a:p>
          <a:p>
            <a:pPr algn="ctr"/>
            <a:r>
              <a:rPr lang="en-US" dirty="0"/>
              <a:t>hello</a:t>
            </a:r>
          </a:p>
          <a:p>
            <a:pPr algn="ctr"/>
            <a:r>
              <a:rPr lang="en-US" dirty="0"/>
              <a:t>hello</a:t>
            </a:r>
          </a:p>
          <a:p>
            <a:pPr algn="ctr"/>
            <a:endParaRPr lang="en-US" dirty="0"/>
          </a:p>
          <a:p>
            <a:pPr marL="285750" indent="-285750" algn="ctr">
              <a:buFont typeface="Arial" panose="020B0604020202020204" pitchFamily="34" charset="0"/>
              <a:buChar char="•"/>
            </a:pPr>
            <a:r>
              <a:rPr lang="en-US" dirty="0"/>
              <a:t>Remember a function can be called any number of times, with being defined only once.</a:t>
            </a:r>
          </a:p>
          <a:p>
            <a:pPr marL="285750" indent="-285750" algn="ctr">
              <a:buFont typeface="Arial" panose="020B0604020202020204" pitchFamily="34" charset="0"/>
              <a:buChar char="•"/>
            </a:pPr>
            <a:r>
              <a:rPr lang="en-US" dirty="0"/>
              <a:t> If function concepts weren’t introduced, then we  have to repeat the code that ’n’ number of times </a:t>
            </a:r>
          </a:p>
          <a:p>
            <a:pPr algn="ctr"/>
            <a:endParaRPr lang="en-US" dirty="0"/>
          </a:p>
          <a:p>
            <a:pPr algn="ctr"/>
            <a:endParaRPr lang="en-US" dirty="0"/>
          </a:p>
        </p:txBody>
      </p:sp>
    </p:spTree>
    <p:extLst>
      <p:ext uri="{BB962C8B-B14F-4D97-AF65-F5344CB8AC3E}">
        <p14:creationId xmlns:p14="http://schemas.microsoft.com/office/powerpoint/2010/main" val="1539909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With functions and without functions</a:t>
            </a:r>
          </a:p>
        </p:txBody>
      </p:sp>
      <p:sp>
        <p:nvSpPr>
          <p:cNvPr id="7" name="Content Placeholder 6"/>
          <p:cNvSpPr>
            <a:spLocks noGrp="1"/>
          </p:cNvSpPr>
          <p:nvPr>
            <p:ph sz="half" idx="1"/>
          </p:nvPr>
        </p:nvSpPr>
        <p:spPr/>
        <p:txBody>
          <a:bodyPr/>
          <a:lstStyle/>
          <a:p>
            <a:pPr marL="0" indent="0">
              <a:buNone/>
            </a:pPr>
            <a:r>
              <a:rPr lang="en-US" sz="1600" dirty="0"/>
              <a:t>#include&lt;</a:t>
            </a:r>
            <a:r>
              <a:rPr lang="en-US" sz="1600" dirty="0" err="1"/>
              <a:t>stdio.h</a:t>
            </a:r>
            <a:r>
              <a:rPr lang="en-US" sz="1600" dirty="0"/>
              <a:t>&gt;  </a:t>
            </a:r>
          </a:p>
          <a:p>
            <a:pPr marL="0" indent="0">
              <a:buNone/>
            </a:pPr>
            <a:r>
              <a:rPr lang="en-US" sz="1600" b="1" dirty="0"/>
              <a:t>void</a:t>
            </a:r>
            <a:r>
              <a:rPr lang="en-US" sz="1600" dirty="0"/>
              <a:t> sum();  </a:t>
            </a:r>
          </a:p>
          <a:p>
            <a:pPr marL="0" indent="0">
              <a:buNone/>
            </a:pPr>
            <a:r>
              <a:rPr lang="en-US" sz="1600" b="1" dirty="0"/>
              <a:t>void</a:t>
            </a:r>
            <a:r>
              <a:rPr lang="en-US" sz="1600" dirty="0"/>
              <a:t> main()  </a:t>
            </a:r>
          </a:p>
          <a:p>
            <a:pPr marL="0" indent="0">
              <a:buNone/>
            </a:pPr>
            <a:r>
              <a:rPr lang="en-US" sz="1600" dirty="0"/>
              <a:t>{  </a:t>
            </a:r>
          </a:p>
          <a:p>
            <a:pPr marL="0" indent="0">
              <a:buNone/>
            </a:pPr>
            <a:r>
              <a:rPr lang="en-US" sz="1600" dirty="0"/>
              <a:t>    </a:t>
            </a:r>
            <a:r>
              <a:rPr lang="en-US" sz="1600" dirty="0" err="1"/>
              <a:t>printf</a:t>
            </a:r>
            <a:r>
              <a:rPr lang="en-US" sz="1600" dirty="0"/>
              <a:t>("\</a:t>
            </a:r>
            <a:r>
              <a:rPr lang="en-US" sz="1600" dirty="0" err="1"/>
              <a:t>nGoing</a:t>
            </a:r>
            <a:r>
              <a:rPr lang="en-US" sz="1600" dirty="0"/>
              <a:t> to calculate the sum of two numbers:");  </a:t>
            </a:r>
          </a:p>
          <a:p>
            <a:pPr marL="0" indent="0">
              <a:buNone/>
            </a:pPr>
            <a:r>
              <a:rPr lang="en-US" sz="1600" dirty="0"/>
              <a:t>    sum();  </a:t>
            </a:r>
          </a:p>
          <a:p>
            <a:pPr marL="0" indent="0">
              <a:buNone/>
            </a:pPr>
            <a:r>
              <a:rPr lang="en-US" sz="1600" dirty="0"/>
              <a:t>    sum();</a:t>
            </a:r>
          </a:p>
          <a:p>
            <a:pPr marL="0" indent="0">
              <a:buNone/>
            </a:pPr>
            <a:r>
              <a:rPr lang="en-US" sz="1600" dirty="0"/>
              <a:t>    sum();</a:t>
            </a:r>
          </a:p>
          <a:p>
            <a:pPr marL="0" indent="0">
              <a:buNone/>
            </a:pPr>
            <a:r>
              <a:rPr lang="en-US" sz="1600" dirty="0"/>
              <a:t>}  </a:t>
            </a:r>
          </a:p>
          <a:p>
            <a:pPr marL="0" indent="0">
              <a:buNone/>
            </a:pPr>
            <a:r>
              <a:rPr lang="en-US" sz="1600" b="1" dirty="0"/>
              <a:t>void</a:t>
            </a:r>
            <a:r>
              <a:rPr lang="en-US" sz="1600" dirty="0"/>
              <a:t> sum()  </a:t>
            </a:r>
          </a:p>
          <a:p>
            <a:pPr marL="0" indent="0">
              <a:buNone/>
            </a:pPr>
            <a:r>
              <a:rPr lang="en-US" sz="1600" dirty="0"/>
              <a:t>{  </a:t>
            </a:r>
          </a:p>
          <a:p>
            <a:pPr marL="0" indent="0">
              <a:buNone/>
            </a:pPr>
            <a:r>
              <a:rPr lang="en-US" sz="1600" dirty="0"/>
              <a:t>    </a:t>
            </a:r>
            <a:r>
              <a:rPr lang="en-US" sz="1600" b="1" dirty="0" err="1"/>
              <a:t>int</a:t>
            </a:r>
            <a:r>
              <a:rPr lang="en-US" sz="1600" dirty="0"/>
              <a:t> </a:t>
            </a:r>
            <a:r>
              <a:rPr lang="en-US" sz="1600" dirty="0" err="1"/>
              <a:t>a,b</a:t>
            </a:r>
            <a:r>
              <a:rPr lang="en-US" sz="1600" dirty="0"/>
              <a:t>;   </a:t>
            </a:r>
          </a:p>
          <a:p>
            <a:pPr marL="0" indent="0">
              <a:buNone/>
            </a:pPr>
            <a:r>
              <a:rPr lang="en-US" sz="1600" dirty="0"/>
              <a:t>    </a:t>
            </a:r>
            <a:r>
              <a:rPr lang="en-US" sz="1600" dirty="0" err="1"/>
              <a:t>printf</a:t>
            </a:r>
            <a:r>
              <a:rPr lang="en-US" sz="1600" dirty="0"/>
              <a:t>("\</a:t>
            </a:r>
            <a:r>
              <a:rPr lang="en-US" sz="1600" dirty="0" err="1"/>
              <a:t>nEnter</a:t>
            </a:r>
            <a:r>
              <a:rPr lang="en-US" sz="1600" dirty="0"/>
              <a:t> two numbers");  </a:t>
            </a:r>
          </a:p>
          <a:p>
            <a:pPr marL="0" indent="0">
              <a:buNone/>
            </a:pPr>
            <a:r>
              <a:rPr lang="en-US" sz="1600" dirty="0"/>
              <a:t>    </a:t>
            </a:r>
            <a:r>
              <a:rPr lang="en-US" sz="1600" dirty="0" err="1"/>
              <a:t>scanf</a:t>
            </a:r>
            <a:r>
              <a:rPr lang="en-US" sz="1600" dirty="0"/>
              <a:t>("%d %</a:t>
            </a:r>
            <a:r>
              <a:rPr lang="en-US" sz="1600" dirty="0" err="1"/>
              <a:t>d",&amp;a,&amp;b</a:t>
            </a:r>
            <a:r>
              <a:rPr lang="en-US" sz="1600" dirty="0"/>
              <a:t>);   </a:t>
            </a:r>
          </a:p>
          <a:p>
            <a:pPr marL="0" indent="0">
              <a:buNone/>
            </a:pPr>
            <a:r>
              <a:rPr lang="en-US" sz="1600" dirty="0"/>
              <a:t>    </a:t>
            </a:r>
            <a:r>
              <a:rPr lang="en-US" sz="1600" dirty="0" err="1"/>
              <a:t>printf</a:t>
            </a:r>
            <a:r>
              <a:rPr lang="en-US" sz="1600" dirty="0"/>
              <a:t>("The sum is %d",</a:t>
            </a:r>
            <a:r>
              <a:rPr lang="en-US" sz="1600" dirty="0" err="1"/>
              <a:t>a+b</a:t>
            </a:r>
            <a:r>
              <a:rPr lang="en-US" sz="1600" dirty="0"/>
              <a:t>);  </a:t>
            </a:r>
          </a:p>
          <a:p>
            <a:pPr marL="0" indent="0">
              <a:buNone/>
            </a:pPr>
            <a:r>
              <a:rPr lang="en-US" sz="1600" dirty="0"/>
              <a:t>}  </a:t>
            </a:r>
          </a:p>
        </p:txBody>
      </p:sp>
      <p:sp>
        <p:nvSpPr>
          <p:cNvPr id="8" name="Content Placeholder 7"/>
          <p:cNvSpPr>
            <a:spLocks noGrp="1"/>
          </p:cNvSpPr>
          <p:nvPr>
            <p:ph sz="half" idx="2"/>
          </p:nvPr>
        </p:nvSpPr>
        <p:spPr>
          <a:xfrm>
            <a:off x="6197600" y="1487489"/>
            <a:ext cx="5384800" cy="4176713"/>
          </a:xfrm>
        </p:spPr>
        <p:txBody>
          <a:bodyPr/>
          <a:lstStyle/>
          <a:p>
            <a:pPr marL="0" indent="0">
              <a:buNone/>
            </a:pPr>
            <a:r>
              <a:rPr lang="en-US" sz="1600" dirty="0"/>
              <a:t>#include&lt;</a:t>
            </a:r>
            <a:r>
              <a:rPr lang="en-US" sz="1600" dirty="0" err="1"/>
              <a:t>stdio.h</a:t>
            </a:r>
            <a:r>
              <a:rPr lang="en-US" sz="1600" dirty="0"/>
              <a:t>&gt;  </a:t>
            </a:r>
          </a:p>
          <a:p>
            <a:pPr marL="0" indent="0">
              <a:buNone/>
            </a:pPr>
            <a:r>
              <a:rPr lang="en-US" sz="1600" b="1" dirty="0"/>
              <a:t>void</a:t>
            </a:r>
            <a:r>
              <a:rPr lang="en-US" sz="1600" dirty="0"/>
              <a:t> main()  </a:t>
            </a:r>
          </a:p>
          <a:p>
            <a:pPr marL="0" indent="0">
              <a:buNone/>
            </a:pPr>
            <a:r>
              <a:rPr lang="en-US" sz="1600" dirty="0"/>
              <a:t>{  </a:t>
            </a:r>
          </a:p>
          <a:p>
            <a:pPr marL="0" indent="0">
              <a:buNone/>
            </a:pPr>
            <a:r>
              <a:rPr lang="en-US" sz="1600" dirty="0"/>
              <a:t>    </a:t>
            </a:r>
            <a:r>
              <a:rPr lang="en-US" sz="1600" dirty="0" err="1"/>
              <a:t>printf</a:t>
            </a:r>
            <a:r>
              <a:rPr lang="en-US" sz="1600" dirty="0"/>
              <a:t>("\</a:t>
            </a:r>
            <a:r>
              <a:rPr lang="en-US" sz="1600" dirty="0" err="1"/>
              <a:t>nGoing</a:t>
            </a:r>
            <a:r>
              <a:rPr lang="en-US" sz="1600" dirty="0"/>
              <a:t> to calculate the sum of two numbers:");  </a:t>
            </a:r>
          </a:p>
          <a:p>
            <a:pPr marL="0" indent="0">
              <a:buNone/>
            </a:pPr>
            <a:r>
              <a:rPr lang="en-US" sz="1600" dirty="0"/>
              <a:t>    </a:t>
            </a:r>
            <a:r>
              <a:rPr lang="en-US" sz="1600" b="1" dirty="0" err="1"/>
              <a:t>int</a:t>
            </a:r>
            <a:r>
              <a:rPr lang="en-US" sz="1600" dirty="0"/>
              <a:t> </a:t>
            </a:r>
            <a:r>
              <a:rPr lang="en-US" sz="1600" dirty="0" err="1"/>
              <a:t>a,b</a:t>
            </a:r>
            <a:r>
              <a:rPr lang="en-US" sz="1600" dirty="0"/>
              <a:t>;   </a:t>
            </a:r>
          </a:p>
          <a:p>
            <a:pPr marL="0" indent="0">
              <a:buNone/>
            </a:pPr>
            <a:r>
              <a:rPr lang="en-US" sz="1600" dirty="0"/>
              <a:t>    </a:t>
            </a:r>
            <a:r>
              <a:rPr lang="en-US" sz="1600" dirty="0" err="1"/>
              <a:t>printf</a:t>
            </a:r>
            <a:r>
              <a:rPr lang="en-US" sz="1600" dirty="0"/>
              <a:t>("\</a:t>
            </a:r>
            <a:r>
              <a:rPr lang="en-US" sz="1600" dirty="0" err="1"/>
              <a:t>nEnter</a:t>
            </a:r>
            <a:r>
              <a:rPr lang="en-US" sz="1600" dirty="0"/>
              <a:t> two numbers");  </a:t>
            </a:r>
          </a:p>
          <a:p>
            <a:pPr marL="0" indent="0">
              <a:buNone/>
            </a:pPr>
            <a:r>
              <a:rPr lang="en-US" sz="1600" dirty="0"/>
              <a:t>    </a:t>
            </a:r>
            <a:r>
              <a:rPr lang="en-US" sz="1600" dirty="0" err="1"/>
              <a:t>scanf</a:t>
            </a:r>
            <a:r>
              <a:rPr lang="en-US" sz="1600" dirty="0"/>
              <a:t>("%d %</a:t>
            </a:r>
            <a:r>
              <a:rPr lang="en-US" sz="1600" dirty="0" err="1"/>
              <a:t>d",&amp;a,&amp;b</a:t>
            </a:r>
            <a:r>
              <a:rPr lang="en-US" sz="1600" dirty="0"/>
              <a:t>);   </a:t>
            </a:r>
          </a:p>
          <a:p>
            <a:pPr marL="0" indent="0">
              <a:buNone/>
            </a:pPr>
            <a:r>
              <a:rPr lang="en-US" sz="1600" dirty="0"/>
              <a:t>    </a:t>
            </a:r>
            <a:r>
              <a:rPr lang="en-US" sz="1600" dirty="0" err="1"/>
              <a:t>printf</a:t>
            </a:r>
            <a:r>
              <a:rPr lang="en-US" sz="1600" dirty="0"/>
              <a:t>("The sum is %d",</a:t>
            </a:r>
            <a:r>
              <a:rPr lang="en-US" sz="1600" dirty="0" err="1"/>
              <a:t>a+b</a:t>
            </a:r>
            <a:r>
              <a:rPr lang="en-US" sz="1600" dirty="0"/>
              <a:t>);  </a:t>
            </a:r>
          </a:p>
          <a:p>
            <a:pPr marL="0" indent="0">
              <a:buNone/>
            </a:pPr>
            <a:r>
              <a:rPr lang="en-US" sz="1600" dirty="0"/>
              <a:t>    </a:t>
            </a:r>
            <a:r>
              <a:rPr lang="en-US" sz="1600" b="1" dirty="0" err="1"/>
              <a:t>int</a:t>
            </a:r>
            <a:r>
              <a:rPr lang="en-US" sz="1600" dirty="0"/>
              <a:t> </a:t>
            </a:r>
            <a:r>
              <a:rPr lang="en-US" sz="1600" dirty="0" err="1"/>
              <a:t>c,d</a:t>
            </a:r>
            <a:r>
              <a:rPr lang="en-US" sz="1600" dirty="0"/>
              <a:t>;   </a:t>
            </a:r>
          </a:p>
          <a:p>
            <a:pPr marL="0" indent="0">
              <a:buNone/>
            </a:pPr>
            <a:r>
              <a:rPr lang="en-US" sz="1600" dirty="0"/>
              <a:t>    </a:t>
            </a:r>
            <a:r>
              <a:rPr lang="en-US" sz="1600" dirty="0" err="1"/>
              <a:t>printf</a:t>
            </a:r>
            <a:r>
              <a:rPr lang="en-US" sz="1600" dirty="0"/>
              <a:t>("\</a:t>
            </a:r>
            <a:r>
              <a:rPr lang="en-US" sz="1600" dirty="0" err="1"/>
              <a:t>nEnter</a:t>
            </a:r>
            <a:r>
              <a:rPr lang="en-US" sz="1600" dirty="0"/>
              <a:t> two numbers");  </a:t>
            </a:r>
          </a:p>
          <a:p>
            <a:pPr marL="0" indent="0">
              <a:buNone/>
            </a:pPr>
            <a:r>
              <a:rPr lang="en-US" sz="1600" dirty="0"/>
              <a:t>    </a:t>
            </a:r>
            <a:r>
              <a:rPr lang="en-US" sz="1600" dirty="0" err="1"/>
              <a:t>scanf</a:t>
            </a:r>
            <a:r>
              <a:rPr lang="en-US" sz="1600" dirty="0"/>
              <a:t>("%d %</a:t>
            </a:r>
            <a:r>
              <a:rPr lang="en-US" sz="1600" dirty="0" err="1"/>
              <a:t>d",&amp;c,&amp;d</a:t>
            </a:r>
            <a:r>
              <a:rPr lang="en-US" sz="1600" dirty="0"/>
              <a:t>);   </a:t>
            </a:r>
          </a:p>
          <a:p>
            <a:pPr marL="0" indent="0">
              <a:buNone/>
            </a:pPr>
            <a:r>
              <a:rPr lang="en-US" sz="1600" dirty="0"/>
              <a:t>    </a:t>
            </a:r>
            <a:r>
              <a:rPr lang="en-US" sz="1600" dirty="0" err="1"/>
              <a:t>printf</a:t>
            </a:r>
            <a:r>
              <a:rPr lang="en-US" sz="1600" dirty="0"/>
              <a:t>("The sum is %d",</a:t>
            </a:r>
            <a:r>
              <a:rPr lang="en-US" sz="1600" dirty="0" err="1"/>
              <a:t>c+d</a:t>
            </a:r>
            <a:r>
              <a:rPr lang="en-US" sz="1600" dirty="0"/>
              <a:t>);</a:t>
            </a:r>
          </a:p>
          <a:p>
            <a:pPr marL="0" indent="0">
              <a:buNone/>
            </a:pPr>
            <a:r>
              <a:rPr lang="en-US" sz="1600" dirty="0"/>
              <a:t>    </a:t>
            </a:r>
            <a:r>
              <a:rPr lang="en-US" sz="1600" b="1" dirty="0" err="1"/>
              <a:t>int</a:t>
            </a:r>
            <a:r>
              <a:rPr lang="en-US" sz="1600" dirty="0"/>
              <a:t> </a:t>
            </a:r>
            <a:r>
              <a:rPr lang="en-US" sz="1600" dirty="0" err="1"/>
              <a:t>e,f</a:t>
            </a:r>
            <a:r>
              <a:rPr lang="en-US" sz="1600" dirty="0"/>
              <a:t>;   </a:t>
            </a:r>
          </a:p>
          <a:p>
            <a:pPr marL="0" indent="0">
              <a:buNone/>
            </a:pPr>
            <a:r>
              <a:rPr lang="en-US" sz="1600" dirty="0"/>
              <a:t>    </a:t>
            </a:r>
            <a:r>
              <a:rPr lang="en-US" sz="1600" dirty="0" err="1"/>
              <a:t>printf</a:t>
            </a:r>
            <a:r>
              <a:rPr lang="en-US" sz="1600" dirty="0"/>
              <a:t>("\</a:t>
            </a:r>
            <a:r>
              <a:rPr lang="en-US" sz="1600" dirty="0" err="1"/>
              <a:t>nEnter</a:t>
            </a:r>
            <a:r>
              <a:rPr lang="en-US" sz="1600" dirty="0"/>
              <a:t> two numbers");  </a:t>
            </a:r>
          </a:p>
          <a:p>
            <a:pPr marL="0" indent="0">
              <a:buNone/>
            </a:pPr>
            <a:r>
              <a:rPr lang="en-US" sz="1600" dirty="0"/>
              <a:t>    </a:t>
            </a:r>
            <a:r>
              <a:rPr lang="en-US" sz="1600" dirty="0" err="1"/>
              <a:t>scanf</a:t>
            </a:r>
            <a:r>
              <a:rPr lang="en-US" sz="1600" dirty="0"/>
              <a:t>("%d %</a:t>
            </a:r>
            <a:r>
              <a:rPr lang="en-US" sz="1600" dirty="0" err="1"/>
              <a:t>d",&amp;e,&amp;f</a:t>
            </a:r>
            <a:r>
              <a:rPr lang="en-US" sz="1600" dirty="0"/>
              <a:t>);   </a:t>
            </a:r>
          </a:p>
          <a:p>
            <a:pPr marL="0" indent="0">
              <a:buNone/>
            </a:pPr>
            <a:r>
              <a:rPr lang="en-US" sz="1600" dirty="0"/>
              <a:t>    </a:t>
            </a:r>
            <a:r>
              <a:rPr lang="en-US" sz="1600" dirty="0" err="1"/>
              <a:t>printf</a:t>
            </a:r>
            <a:r>
              <a:rPr lang="en-US" sz="1600" dirty="0"/>
              <a:t>("The sum is %d",</a:t>
            </a:r>
            <a:r>
              <a:rPr lang="en-US" sz="1600" dirty="0" err="1"/>
              <a:t>e+f</a:t>
            </a:r>
            <a:r>
              <a:rPr lang="en-US" sz="1600" dirty="0"/>
              <a:t>);</a:t>
            </a:r>
          </a:p>
          <a:p>
            <a:pPr marL="0" indent="0">
              <a:buNone/>
            </a:pPr>
            <a:r>
              <a:rPr lang="en-US" sz="1600" dirty="0"/>
              <a:t>}  </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12</a:t>
            </a:fld>
            <a:endParaRPr lang="en-US"/>
          </a:p>
        </p:txBody>
      </p:sp>
    </p:spTree>
    <p:extLst>
      <p:ext uri="{BB962C8B-B14F-4D97-AF65-F5344CB8AC3E}">
        <p14:creationId xmlns:p14="http://schemas.microsoft.com/office/powerpoint/2010/main" val="2483913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With functions and without functions ?</a:t>
            </a:r>
          </a:p>
        </p:txBody>
      </p:sp>
      <p:sp>
        <p:nvSpPr>
          <p:cNvPr id="8" name="Content Placeholder 7"/>
          <p:cNvSpPr>
            <a:spLocks noGrp="1"/>
          </p:cNvSpPr>
          <p:nvPr>
            <p:ph idx="1"/>
          </p:nvPr>
        </p:nvSpPr>
        <p:spPr/>
        <p:txBody>
          <a:bodyPr/>
          <a:lstStyle/>
          <a:p>
            <a:r>
              <a:rPr lang="en-US" dirty="0"/>
              <a:t>Is reusability justified?</a:t>
            </a:r>
          </a:p>
          <a:p>
            <a:r>
              <a:rPr lang="en-US" dirty="0"/>
              <a:t>Code is written once and reused many number of times</a:t>
            </a:r>
          </a:p>
          <a:p>
            <a:r>
              <a:rPr lang="en-US" dirty="0"/>
              <a:t>Repetition of same code is reduced</a:t>
            </a:r>
          </a:p>
          <a:p>
            <a:r>
              <a:rPr lang="en-US" dirty="0"/>
              <a:t>When split as modules, maintenance would also be easy.</a:t>
            </a:r>
          </a:p>
        </p:txBody>
      </p:sp>
      <p:sp>
        <p:nvSpPr>
          <p:cNvPr id="5" name="Date Placeholder 4"/>
          <p:cNvSpPr>
            <a:spLocks noGrp="1"/>
          </p:cNvSpPr>
          <p:nvPr>
            <p:ph type="dt" sz="half" idx="10"/>
          </p:nvPr>
        </p:nvSpPr>
        <p:spPr/>
        <p:txBody>
          <a:bodyPr/>
          <a:lstStyle/>
          <a:p>
            <a:fld id="{095D7329-83B7-4372-8A27-0A56CF0D28A5}" type="datetime1">
              <a:rPr lang="en-US" smtClean="0"/>
              <a:t>12/21/2024</a:t>
            </a:fld>
            <a:endParaRPr lang="en-US"/>
          </a:p>
        </p:txBody>
      </p:sp>
      <p:sp>
        <p:nvSpPr>
          <p:cNvPr id="6" name="Slide Number Placeholder 5"/>
          <p:cNvSpPr>
            <a:spLocks noGrp="1"/>
          </p:cNvSpPr>
          <p:nvPr>
            <p:ph type="sldNum" sz="quarter" idx="11"/>
          </p:nvPr>
        </p:nvSpPr>
        <p:spPr/>
        <p:txBody>
          <a:bodyPr/>
          <a:lstStyle/>
          <a:p>
            <a:fld id="{4903CCCA-70C2-4464-A25B-D8219B7795CF}" type="slidenum">
              <a:rPr lang="en-US" smtClean="0"/>
              <a:t>13</a:t>
            </a:fld>
            <a:endParaRPr lang="en-US"/>
          </a:p>
        </p:txBody>
      </p:sp>
    </p:spTree>
    <p:extLst>
      <p:ext uri="{BB962C8B-B14F-4D97-AF65-F5344CB8AC3E}">
        <p14:creationId xmlns:p14="http://schemas.microsoft.com/office/powerpoint/2010/main" val="471031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Declaration : </a:t>
            </a:r>
            <a:r>
              <a:rPr lang="en-US" b="1" dirty="0"/>
              <a:t>Necessary</a:t>
            </a:r>
            <a:r>
              <a:rPr lang="en-US" dirty="0"/>
              <a:t> / Optional </a:t>
            </a:r>
          </a:p>
        </p:txBody>
      </p:sp>
      <p:sp>
        <p:nvSpPr>
          <p:cNvPr id="3" name="Content Placeholder 2"/>
          <p:cNvSpPr>
            <a:spLocks noGrp="1"/>
          </p:cNvSpPr>
          <p:nvPr>
            <p:ph idx="1"/>
          </p:nvPr>
        </p:nvSpPr>
        <p:spPr/>
        <p:txBody>
          <a:bodyPr/>
          <a:lstStyle/>
          <a:p>
            <a:pPr marL="0" indent="0">
              <a:buNone/>
            </a:pPr>
            <a:r>
              <a:rPr lang="en-US" sz="1800" dirty="0"/>
              <a:t>#include&lt;</a:t>
            </a:r>
            <a:r>
              <a:rPr lang="en-US" sz="1800" dirty="0" err="1"/>
              <a:t>stdio.h</a:t>
            </a:r>
            <a:r>
              <a:rPr lang="en-US" sz="1800" dirty="0"/>
              <a:t>&gt;</a:t>
            </a:r>
          </a:p>
          <a:p>
            <a:pPr marL="0" indent="0">
              <a:buNone/>
            </a:pPr>
            <a:r>
              <a:rPr lang="en-US" sz="1800" dirty="0"/>
              <a:t>void main()</a:t>
            </a:r>
          </a:p>
          <a:p>
            <a:pPr marL="0" indent="0">
              <a:buNone/>
            </a:pPr>
            <a:r>
              <a:rPr lang="en-US" sz="1800" dirty="0"/>
              <a:t>{</a:t>
            </a:r>
          </a:p>
          <a:p>
            <a:pPr marL="0" indent="0">
              <a:buNone/>
            </a:pPr>
            <a:r>
              <a:rPr lang="en-US" sz="1800" dirty="0" err="1"/>
              <a:t>printname</a:t>
            </a:r>
            <a:r>
              <a:rPr lang="en-US" sz="1800" dirty="0"/>
              <a:t>(); //function call</a:t>
            </a:r>
          </a:p>
          <a:p>
            <a:pPr marL="0" indent="0">
              <a:buNone/>
            </a:pPr>
            <a:r>
              <a:rPr lang="en-US" sz="1800" dirty="0" err="1"/>
              <a:t>printname</a:t>
            </a:r>
            <a:r>
              <a:rPr lang="en-US" sz="1800" dirty="0"/>
              <a:t>();</a:t>
            </a:r>
          </a:p>
          <a:p>
            <a:pPr marL="0" indent="0">
              <a:buNone/>
            </a:pPr>
            <a:r>
              <a:rPr lang="en-US" sz="1800" dirty="0"/>
              <a:t>}</a:t>
            </a:r>
          </a:p>
          <a:p>
            <a:pPr marL="0" indent="0">
              <a:buNone/>
            </a:pPr>
            <a:r>
              <a:rPr lang="en-US" sz="1800" dirty="0"/>
              <a:t>// function definition</a:t>
            </a:r>
          </a:p>
          <a:p>
            <a:pPr marL="0" indent="0">
              <a:buNone/>
            </a:pPr>
            <a:r>
              <a:rPr lang="en-US" sz="1800" dirty="0"/>
              <a:t>void </a:t>
            </a:r>
            <a:r>
              <a:rPr lang="en-US" sz="1800" dirty="0" err="1"/>
              <a:t>printname</a:t>
            </a:r>
            <a:r>
              <a:rPr lang="en-US" sz="1800" dirty="0"/>
              <a:t>()</a:t>
            </a:r>
          </a:p>
          <a:p>
            <a:pPr marL="0" indent="0">
              <a:buNone/>
            </a:pPr>
            <a:r>
              <a:rPr lang="en-US" sz="1800" dirty="0"/>
              <a:t>{</a:t>
            </a:r>
          </a:p>
          <a:p>
            <a:pPr marL="0" indent="0">
              <a:buNone/>
            </a:pPr>
            <a:r>
              <a:rPr lang="en-US" sz="1800" dirty="0"/>
              <a:t>    </a:t>
            </a:r>
            <a:r>
              <a:rPr lang="en-US" sz="1800" dirty="0" err="1"/>
              <a:t>printf</a:t>
            </a:r>
            <a:r>
              <a:rPr lang="en-US" sz="1800" dirty="0"/>
              <a:t>("hello");</a:t>
            </a:r>
          </a:p>
          <a:p>
            <a:pPr marL="0" indent="0">
              <a:buNone/>
            </a:pPr>
            <a:r>
              <a:rPr lang="en-US" sz="1800" dirty="0"/>
              <a:t>    </a:t>
            </a:r>
            <a:r>
              <a:rPr lang="en-US" sz="1800" dirty="0" err="1"/>
              <a:t>printf</a:t>
            </a:r>
            <a:r>
              <a:rPr lang="en-US" sz="1800" dirty="0"/>
              <a:t>("hello");</a:t>
            </a:r>
          </a:p>
          <a:p>
            <a:pPr marL="0" indent="0">
              <a:buNone/>
            </a:pPr>
            <a:r>
              <a:rPr lang="en-US" sz="1800" dirty="0"/>
              <a:t>}</a:t>
            </a:r>
          </a:p>
          <a:p>
            <a:pPr marL="0" indent="0">
              <a:buNone/>
            </a:pPr>
            <a:endParaRPr lang="en-US" sz="1800"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14</a:t>
            </a:fld>
            <a:endParaRPr lang="en-US"/>
          </a:p>
        </p:txBody>
      </p:sp>
      <p:sp>
        <p:nvSpPr>
          <p:cNvPr id="8" name="TextBox 7"/>
          <p:cNvSpPr txBox="1"/>
          <p:nvPr/>
        </p:nvSpPr>
        <p:spPr>
          <a:xfrm>
            <a:off x="5843588" y="2054681"/>
            <a:ext cx="5343525"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2200" dirty="0"/>
              <a:t>This program will though an error as the compiler encounters the function call statement, it is not aware of any function </a:t>
            </a:r>
            <a:r>
              <a:rPr lang="en-US" sz="2200" dirty="0" err="1"/>
              <a:t>printname</a:t>
            </a:r>
            <a:r>
              <a:rPr lang="en-US" sz="2200" dirty="0"/>
              <a:t> being defined at the end of the program.</a:t>
            </a:r>
          </a:p>
          <a:p>
            <a:pPr marL="285750" indent="-285750" algn="just">
              <a:buFont typeface="Arial" panose="020B0604020202020204" pitchFamily="34" charset="0"/>
              <a:buChar char="•"/>
            </a:pPr>
            <a:endParaRPr lang="en-US" sz="2200" dirty="0"/>
          </a:p>
          <a:p>
            <a:pPr marL="285750" indent="-285750" algn="just">
              <a:buFont typeface="Arial" panose="020B0604020202020204" pitchFamily="34" charset="0"/>
              <a:buChar char="•"/>
            </a:pPr>
            <a:r>
              <a:rPr lang="en-US" sz="2200" dirty="0"/>
              <a:t>Here function declaration is necessary because function definition is done below the function call statement.</a:t>
            </a:r>
          </a:p>
          <a:p>
            <a:pPr marL="285750" indent="-285750" algn="just">
              <a:buFont typeface="Arial" panose="020B0604020202020204" pitchFamily="34" charset="0"/>
              <a:buChar char="•"/>
            </a:pPr>
            <a:endParaRPr lang="en-US" sz="2200" dirty="0"/>
          </a:p>
          <a:p>
            <a:pPr marL="285750" indent="-285750" algn="just">
              <a:buFont typeface="Arial" panose="020B0604020202020204" pitchFamily="34" charset="0"/>
              <a:buChar char="•"/>
            </a:pPr>
            <a:r>
              <a:rPr lang="en-US" sz="2200" dirty="0"/>
              <a:t>So include function declaration statement at global declaration section.</a:t>
            </a:r>
          </a:p>
        </p:txBody>
      </p:sp>
      <p:sp>
        <p:nvSpPr>
          <p:cNvPr id="6" name="Rectangle 5"/>
          <p:cNvSpPr/>
          <p:nvPr/>
        </p:nvSpPr>
        <p:spPr>
          <a:xfrm>
            <a:off x="3700463" y="4214813"/>
            <a:ext cx="1657350" cy="20165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But still </a:t>
            </a:r>
            <a:r>
              <a:rPr lang="en-US" dirty="0" err="1"/>
              <a:t>VSCode</a:t>
            </a:r>
            <a:r>
              <a:rPr lang="en-US" dirty="0"/>
              <a:t> doesn’t treat this as error as it is develop friendly</a:t>
            </a:r>
          </a:p>
        </p:txBody>
      </p:sp>
    </p:spTree>
    <p:extLst>
      <p:ext uri="{BB962C8B-B14F-4D97-AF65-F5344CB8AC3E}">
        <p14:creationId xmlns:p14="http://schemas.microsoft.com/office/powerpoint/2010/main" val="1274647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Declaration : Necessary /</a:t>
            </a:r>
            <a:r>
              <a:rPr lang="en-US" b="1" dirty="0"/>
              <a:t>Optional </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15</a:t>
            </a:fld>
            <a:endParaRPr lang="en-US"/>
          </a:p>
        </p:txBody>
      </p:sp>
      <p:sp>
        <p:nvSpPr>
          <p:cNvPr id="6" name="Content Placeholder 5"/>
          <p:cNvSpPr>
            <a:spLocks noGrp="1"/>
          </p:cNvSpPr>
          <p:nvPr>
            <p:ph idx="1"/>
          </p:nvPr>
        </p:nvSpPr>
        <p:spPr/>
        <p:txBody>
          <a:bodyPr/>
          <a:lstStyle/>
          <a:p>
            <a:pPr marL="0" indent="0">
              <a:buNone/>
            </a:pPr>
            <a:r>
              <a:rPr lang="en-US" sz="1800" dirty="0"/>
              <a:t>#include&lt;</a:t>
            </a:r>
            <a:r>
              <a:rPr lang="en-US" sz="1800" dirty="0" err="1"/>
              <a:t>stdio.h</a:t>
            </a:r>
            <a:r>
              <a:rPr lang="en-US" sz="1800" dirty="0"/>
              <a:t>&gt;</a:t>
            </a:r>
          </a:p>
          <a:p>
            <a:pPr marL="0" indent="0">
              <a:buNone/>
            </a:pPr>
            <a:endParaRPr lang="en-US" sz="1800" dirty="0"/>
          </a:p>
          <a:p>
            <a:pPr marL="0" indent="0">
              <a:buNone/>
            </a:pPr>
            <a:r>
              <a:rPr lang="en-US" sz="1800" dirty="0"/>
              <a:t>// function definition</a:t>
            </a:r>
          </a:p>
          <a:p>
            <a:pPr marL="0" indent="0">
              <a:buNone/>
            </a:pPr>
            <a:r>
              <a:rPr lang="en-US" sz="1800" dirty="0"/>
              <a:t>void </a:t>
            </a:r>
            <a:r>
              <a:rPr lang="en-US" sz="1800" dirty="0" err="1"/>
              <a:t>printname</a:t>
            </a:r>
            <a:r>
              <a:rPr lang="en-US" sz="1800" dirty="0"/>
              <a:t>()</a:t>
            </a:r>
          </a:p>
          <a:p>
            <a:pPr marL="0" indent="0">
              <a:buNone/>
            </a:pPr>
            <a:r>
              <a:rPr lang="en-US" sz="1800" dirty="0"/>
              <a:t>{</a:t>
            </a:r>
          </a:p>
          <a:p>
            <a:pPr marL="0" indent="0">
              <a:buNone/>
            </a:pPr>
            <a:r>
              <a:rPr lang="en-US" sz="1800" dirty="0"/>
              <a:t>    </a:t>
            </a:r>
            <a:r>
              <a:rPr lang="en-US" sz="1800" dirty="0" err="1"/>
              <a:t>printf</a:t>
            </a:r>
            <a:r>
              <a:rPr lang="en-US" sz="1800" dirty="0"/>
              <a:t>("hello");</a:t>
            </a:r>
          </a:p>
          <a:p>
            <a:pPr marL="0" indent="0">
              <a:buNone/>
            </a:pPr>
            <a:r>
              <a:rPr lang="en-US" sz="1800" dirty="0"/>
              <a:t>    </a:t>
            </a:r>
            <a:r>
              <a:rPr lang="en-US" sz="1800" dirty="0" err="1"/>
              <a:t>printf</a:t>
            </a:r>
            <a:r>
              <a:rPr lang="en-US" sz="1800" dirty="0"/>
              <a:t>("hello");</a:t>
            </a:r>
          </a:p>
          <a:p>
            <a:pPr marL="0" indent="0">
              <a:buNone/>
            </a:pPr>
            <a:r>
              <a:rPr lang="en-US" sz="1800" dirty="0"/>
              <a:t>}</a:t>
            </a:r>
          </a:p>
          <a:p>
            <a:pPr marL="0" indent="0">
              <a:buNone/>
            </a:pPr>
            <a:r>
              <a:rPr lang="en-US" sz="1800" dirty="0"/>
              <a:t>void main()</a:t>
            </a:r>
          </a:p>
          <a:p>
            <a:pPr marL="0" indent="0">
              <a:buNone/>
            </a:pPr>
            <a:r>
              <a:rPr lang="en-US" sz="1800" dirty="0"/>
              <a:t>{</a:t>
            </a:r>
          </a:p>
          <a:p>
            <a:pPr marL="0" indent="0">
              <a:buNone/>
            </a:pPr>
            <a:r>
              <a:rPr lang="en-US" sz="1800" dirty="0" err="1"/>
              <a:t>printname</a:t>
            </a:r>
            <a:r>
              <a:rPr lang="en-US" sz="1800" dirty="0"/>
              <a:t>(); //function call</a:t>
            </a:r>
          </a:p>
          <a:p>
            <a:pPr marL="0" indent="0">
              <a:buNone/>
            </a:pPr>
            <a:r>
              <a:rPr lang="en-US" sz="1800" dirty="0" err="1"/>
              <a:t>printname</a:t>
            </a:r>
            <a:r>
              <a:rPr lang="en-US" sz="1800" dirty="0"/>
              <a:t>();</a:t>
            </a:r>
          </a:p>
          <a:p>
            <a:pPr marL="0" indent="0">
              <a:buNone/>
            </a:pPr>
            <a:r>
              <a:rPr lang="en-US" sz="1800" dirty="0"/>
              <a:t>}</a:t>
            </a:r>
          </a:p>
          <a:p>
            <a:pPr marL="0" indent="0">
              <a:buNone/>
            </a:pPr>
            <a:endParaRPr lang="en-US" sz="1800" dirty="0"/>
          </a:p>
        </p:txBody>
      </p:sp>
      <p:sp>
        <p:nvSpPr>
          <p:cNvPr id="7" name="TextBox 6"/>
          <p:cNvSpPr txBox="1"/>
          <p:nvPr/>
        </p:nvSpPr>
        <p:spPr>
          <a:xfrm>
            <a:off x="5950857" y="2161113"/>
            <a:ext cx="4529137" cy="415498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This program will run as the compiler encounters the function call statement, it is  aware of the function ‘</a:t>
            </a:r>
            <a:r>
              <a:rPr lang="en-US" sz="2400" dirty="0" err="1"/>
              <a:t>printname</a:t>
            </a:r>
            <a:r>
              <a:rPr lang="en-US" sz="2400" dirty="0"/>
              <a:t>’ being defined before the function call statement..</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Here function declaration is not necessary because function definition is done above the function call statement.</a:t>
            </a:r>
          </a:p>
        </p:txBody>
      </p:sp>
    </p:spTree>
    <p:extLst>
      <p:ext uri="{BB962C8B-B14F-4D97-AF65-F5344CB8AC3E}">
        <p14:creationId xmlns:p14="http://schemas.microsoft.com/office/powerpoint/2010/main" val="1565473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 in functions </a:t>
            </a:r>
          </a:p>
        </p:txBody>
      </p:sp>
      <p:sp>
        <p:nvSpPr>
          <p:cNvPr id="3" name="Content Placeholder 2"/>
          <p:cNvSpPr>
            <a:spLocks noGrp="1"/>
          </p:cNvSpPr>
          <p:nvPr>
            <p:ph idx="1"/>
          </p:nvPr>
        </p:nvSpPr>
        <p:spPr/>
        <p:txBody>
          <a:bodyPr/>
          <a:lstStyle/>
          <a:p>
            <a:r>
              <a:rPr lang="en-US" dirty="0"/>
              <a:t>The data passed when the function is being invoked/called is known as the </a:t>
            </a:r>
            <a:r>
              <a:rPr lang="en-US" b="1" dirty="0"/>
              <a:t>Actual Parameters/ Arguments</a:t>
            </a:r>
            <a:r>
              <a:rPr lang="en-US" dirty="0"/>
              <a:t>.</a:t>
            </a:r>
          </a:p>
          <a:p>
            <a:r>
              <a:rPr lang="en-US" dirty="0"/>
              <a:t>Parameters written in Function Definition is Called </a:t>
            </a:r>
            <a:r>
              <a:rPr lang="en-US" b="1" dirty="0"/>
              <a:t>Formal Parameters.</a:t>
            </a:r>
          </a:p>
          <a:p>
            <a:r>
              <a:rPr lang="en-US" dirty="0"/>
              <a:t>Formal parameters are always variables, while actual parameters do not have to be variables. They may be variables/ values</a:t>
            </a:r>
            <a:endParaRPr lang="en-US" b="1"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16</a:t>
            </a:fld>
            <a:endParaRPr lang="en-US"/>
          </a:p>
        </p:txBody>
      </p:sp>
    </p:spTree>
    <p:extLst>
      <p:ext uri="{BB962C8B-B14F-4D97-AF65-F5344CB8AC3E}">
        <p14:creationId xmlns:p14="http://schemas.microsoft.com/office/powerpoint/2010/main" val="283396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of functions </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17</a:t>
            </a:fld>
            <a:endParaRPr lang="en-US"/>
          </a:p>
        </p:txBody>
      </p:sp>
      <p:pic>
        <p:nvPicPr>
          <p:cNvPr id="2050" name="Picture 2" descr="Lightbox"/>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262983"/>
            <a:ext cx="9793968" cy="4176713"/>
          </a:xfrm>
          <a:prstGeom prst="rect">
            <a:avLst/>
          </a:prstGeom>
          <a:noFill/>
          <a:extLst>
            <a:ext uri="{909E8E84-426E-40DD-AFC4-6F175D3DCCD1}">
              <a14:hiddenFill xmlns:a14="http://schemas.microsoft.com/office/drawing/2010/main">
                <a:solidFill>
                  <a:srgbClr val="FFFFFF"/>
                </a:solidFill>
              </a14:hiddenFill>
            </a:ext>
          </a:extLst>
        </p:spPr>
      </p:pic>
      <p:sp>
        <p:nvSpPr>
          <p:cNvPr id="7" name="Explosion 1 6"/>
          <p:cNvSpPr/>
          <p:nvPr/>
        </p:nvSpPr>
        <p:spPr>
          <a:xfrm>
            <a:off x="7300913" y="1300164"/>
            <a:ext cx="2185987" cy="2100262"/>
          </a:xfrm>
          <a:prstGeom prst="irregularSeal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a, b are Formal parameters</a:t>
            </a:r>
          </a:p>
        </p:txBody>
      </p:sp>
      <p:cxnSp>
        <p:nvCxnSpPr>
          <p:cNvPr id="9" name="Straight Arrow Connector 8"/>
          <p:cNvCxnSpPr/>
          <p:nvPr/>
        </p:nvCxnSpPr>
        <p:spPr>
          <a:xfrm flipV="1">
            <a:off x="5386388" y="2879727"/>
            <a:ext cx="1814513" cy="6572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5815013" y="5472113"/>
            <a:ext cx="2578893" cy="414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Explosion 1 12"/>
          <p:cNvSpPr/>
          <p:nvPr/>
        </p:nvSpPr>
        <p:spPr>
          <a:xfrm>
            <a:off x="8102563" y="3757614"/>
            <a:ext cx="3334694" cy="2845792"/>
          </a:xfrm>
          <a:prstGeom prst="irregularSeal1">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10,30 are actual parameters/ arguments</a:t>
            </a:r>
          </a:p>
        </p:txBody>
      </p:sp>
    </p:spTree>
    <p:extLst>
      <p:ext uri="{BB962C8B-B14F-4D97-AF65-F5344CB8AC3E}">
        <p14:creationId xmlns:p14="http://schemas.microsoft.com/office/powerpoint/2010/main" val="3374059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Aspects of functions</a:t>
            </a:r>
          </a:p>
        </p:txBody>
      </p:sp>
      <p:sp>
        <p:nvSpPr>
          <p:cNvPr id="3" name="Content Placeholder 2"/>
          <p:cNvSpPr>
            <a:spLocks noGrp="1"/>
          </p:cNvSpPr>
          <p:nvPr>
            <p:ph idx="1"/>
          </p:nvPr>
        </p:nvSpPr>
        <p:spPr/>
        <p:txBody>
          <a:bodyPr/>
          <a:lstStyle/>
          <a:p>
            <a:r>
              <a:rPr lang="en-US" dirty="0"/>
              <a:t>A function may or may not accept any argument. It may or may not return any value. Based on these facts, There are four different aspects of function calls.</a:t>
            </a:r>
          </a:p>
          <a:p>
            <a:pPr lvl="1"/>
            <a:r>
              <a:rPr lang="en-US" dirty="0"/>
              <a:t>function without arguments and without return value</a:t>
            </a:r>
          </a:p>
          <a:p>
            <a:pPr lvl="1"/>
            <a:r>
              <a:rPr lang="en-US" dirty="0"/>
              <a:t>function without arguments and with return value</a:t>
            </a:r>
          </a:p>
          <a:p>
            <a:pPr lvl="1"/>
            <a:r>
              <a:rPr lang="en-US" dirty="0"/>
              <a:t>function with arguments and without return value</a:t>
            </a:r>
          </a:p>
          <a:p>
            <a:pPr lvl="1"/>
            <a:r>
              <a:rPr lang="en-US" dirty="0"/>
              <a:t>function with arguments and with return value</a:t>
            </a:r>
          </a:p>
          <a:p>
            <a:endParaRPr lang="en-US"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18</a:t>
            </a:fld>
            <a:endParaRPr lang="en-US"/>
          </a:p>
        </p:txBody>
      </p:sp>
    </p:spTree>
    <p:extLst>
      <p:ext uri="{BB962C8B-B14F-4D97-AF65-F5344CB8AC3E}">
        <p14:creationId xmlns:p14="http://schemas.microsoft.com/office/powerpoint/2010/main" val="3824200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Function without arguments &amp; without return value</a:t>
            </a:r>
          </a:p>
        </p:txBody>
      </p:sp>
      <p:sp>
        <p:nvSpPr>
          <p:cNvPr id="3" name="Content Placeholder 2"/>
          <p:cNvSpPr>
            <a:spLocks noGrp="1"/>
          </p:cNvSpPr>
          <p:nvPr>
            <p:ph idx="1"/>
          </p:nvPr>
        </p:nvSpPr>
        <p:spPr>
          <a:xfrm>
            <a:off x="624417" y="1844676"/>
            <a:ext cx="10972800" cy="4176713"/>
          </a:xfrm>
        </p:spPr>
        <p:txBody>
          <a:bodyPr/>
          <a:lstStyle/>
          <a:p>
            <a:pPr marL="0" indent="0">
              <a:buNone/>
            </a:pPr>
            <a:r>
              <a:rPr lang="en-US" sz="1800" dirty="0"/>
              <a:t>#include&lt;</a:t>
            </a:r>
            <a:r>
              <a:rPr lang="en-US" sz="1800" dirty="0" err="1"/>
              <a:t>stdio.h</a:t>
            </a:r>
            <a:r>
              <a:rPr lang="en-US" sz="1800" dirty="0"/>
              <a:t>&gt;  </a:t>
            </a:r>
          </a:p>
          <a:p>
            <a:pPr marL="0" indent="0">
              <a:buNone/>
            </a:pPr>
            <a:r>
              <a:rPr lang="en-US" sz="1800" b="1" dirty="0"/>
              <a:t>void</a:t>
            </a:r>
            <a:r>
              <a:rPr lang="en-US" sz="1800" dirty="0"/>
              <a:t> sum();  </a:t>
            </a:r>
          </a:p>
          <a:p>
            <a:pPr marL="0" indent="0">
              <a:buNone/>
            </a:pPr>
            <a:r>
              <a:rPr lang="en-US" sz="1800" b="1" dirty="0"/>
              <a:t>void</a:t>
            </a:r>
            <a:r>
              <a:rPr lang="en-US" sz="1800" dirty="0"/>
              <a:t> main()  </a:t>
            </a:r>
          </a:p>
          <a:p>
            <a:pPr marL="0" indent="0">
              <a:buNone/>
            </a:pPr>
            <a:r>
              <a:rPr lang="en-US" sz="1800" dirty="0"/>
              <a:t>{  </a:t>
            </a:r>
          </a:p>
          <a:p>
            <a:pPr marL="0" indent="0">
              <a:buNone/>
            </a:pPr>
            <a:r>
              <a:rPr lang="en-US" sz="1800" dirty="0"/>
              <a:t>    </a:t>
            </a:r>
            <a:r>
              <a:rPr lang="en-US" sz="1800" dirty="0" err="1"/>
              <a:t>printf</a:t>
            </a:r>
            <a:r>
              <a:rPr lang="en-US" sz="1800" dirty="0"/>
              <a:t>("\</a:t>
            </a:r>
            <a:r>
              <a:rPr lang="en-US" sz="1800" dirty="0" err="1"/>
              <a:t>nGoing</a:t>
            </a:r>
            <a:r>
              <a:rPr lang="en-US" sz="1800" dirty="0"/>
              <a:t> to calculate the sum of two numbers:");  </a:t>
            </a:r>
          </a:p>
          <a:p>
            <a:pPr marL="0" indent="0">
              <a:buNone/>
            </a:pPr>
            <a:r>
              <a:rPr lang="en-US" sz="1800" dirty="0"/>
              <a:t>    sum();  </a:t>
            </a:r>
          </a:p>
          <a:p>
            <a:pPr marL="0" indent="0">
              <a:buNone/>
            </a:pPr>
            <a:r>
              <a:rPr lang="en-US" sz="1800" dirty="0"/>
              <a:t>}  </a:t>
            </a:r>
          </a:p>
          <a:p>
            <a:pPr marL="0" indent="0">
              <a:buNone/>
            </a:pPr>
            <a:r>
              <a:rPr lang="en-US" sz="1800" b="1" dirty="0"/>
              <a:t>void</a:t>
            </a:r>
            <a:r>
              <a:rPr lang="en-US" sz="1800" dirty="0"/>
              <a:t> sum()  </a:t>
            </a:r>
          </a:p>
          <a:p>
            <a:pPr marL="0" indent="0">
              <a:buNone/>
            </a:pPr>
            <a:r>
              <a:rPr lang="en-US" sz="1800" dirty="0"/>
              <a:t>{  </a:t>
            </a:r>
          </a:p>
          <a:p>
            <a:pPr marL="0" indent="0">
              <a:buNone/>
            </a:pPr>
            <a:r>
              <a:rPr lang="en-US" sz="1800" dirty="0"/>
              <a:t>    </a:t>
            </a:r>
            <a:r>
              <a:rPr lang="en-US" sz="1800" b="1" dirty="0" err="1"/>
              <a:t>int</a:t>
            </a:r>
            <a:r>
              <a:rPr lang="en-US" sz="1800" dirty="0"/>
              <a:t> </a:t>
            </a:r>
            <a:r>
              <a:rPr lang="en-US" sz="1800" dirty="0" err="1"/>
              <a:t>a,b</a:t>
            </a:r>
            <a:r>
              <a:rPr lang="en-US" sz="1800" dirty="0"/>
              <a:t>;   </a:t>
            </a:r>
          </a:p>
          <a:p>
            <a:pPr marL="0" indent="0">
              <a:buNone/>
            </a:pPr>
            <a:r>
              <a:rPr lang="en-US" sz="1800" dirty="0"/>
              <a:t>    </a:t>
            </a:r>
            <a:r>
              <a:rPr lang="en-US" sz="1800" dirty="0" err="1"/>
              <a:t>printf</a:t>
            </a:r>
            <a:r>
              <a:rPr lang="en-US" sz="1800" dirty="0"/>
              <a:t>("\</a:t>
            </a:r>
            <a:r>
              <a:rPr lang="en-US" sz="1800" dirty="0" err="1"/>
              <a:t>nEnter</a:t>
            </a:r>
            <a:r>
              <a:rPr lang="en-US" sz="1800" dirty="0"/>
              <a:t> two numbers");  </a:t>
            </a:r>
          </a:p>
          <a:p>
            <a:pPr marL="0" indent="0">
              <a:buNone/>
            </a:pPr>
            <a:r>
              <a:rPr lang="en-US" sz="1800" dirty="0"/>
              <a:t>    </a:t>
            </a:r>
            <a:r>
              <a:rPr lang="en-US" sz="1800" dirty="0" err="1"/>
              <a:t>scanf</a:t>
            </a:r>
            <a:r>
              <a:rPr lang="en-US" sz="1800" dirty="0"/>
              <a:t>("%d %</a:t>
            </a:r>
            <a:r>
              <a:rPr lang="en-US" sz="1800" dirty="0" err="1"/>
              <a:t>d",&amp;a,&amp;b</a:t>
            </a:r>
            <a:r>
              <a:rPr lang="en-US" sz="1800" dirty="0"/>
              <a:t>);   </a:t>
            </a:r>
          </a:p>
          <a:p>
            <a:pPr marL="0" indent="0">
              <a:buNone/>
            </a:pPr>
            <a:r>
              <a:rPr lang="en-US" sz="1800" dirty="0"/>
              <a:t>    </a:t>
            </a:r>
            <a:r>
              <a:rPr lang="en-US" sz="1800" dirty="0" err="1"/>
              <a:t>printf</a:t>
            </a:r>
            <a:r>
              <a:rPr lang="en-US" sz="1800" dirty="0"/>
              <a:t>("The sum is %d",</a:t>
            </a:r>
            <a:r>
              <a:rPr lang="en-US" sz="1800" dirty="0" err="1"/>
              <a:t>a+b</a:t>
            </a:r>
            <a:r>
              <a:rPr lang="en-US" sz="1800" dirty="0"/>
              <a:t>);  </a:t>
            </a:r>
          </a:p>
          <a:p>
            <a:pPr marL="0" indent="0">
              <a:buNone/>
            </a:pPr>
            <a:r>
              <a:rPr lang="en-US" sz="1800" dirty="0"/>
              <a:t>}  </a:t>
            </a:r>
          </a:p>
          <a:p>
            <a:pPr marL="0" indent="0">
              <a:buNone/>
            </a:pPr>
            <a:endParaRPr lang="en-US" sz="1800"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19</a:t>
            </a:fld>
            <a:endParaRPr lang="en-US"/>
          </a:p>
        </p:txBody>
      </p:sp>
      <p:sp>
        <p:nvSpPr>
          <p:cNvPr id="6" name="TextBox 5"/>
          <p:cNvSpPr txBox="1"/>
          <p:nvPr/>
        </p:nvSpPr>
        <p:spPr>
          <a:xfrm>
            <a:off x="7500938" y="2714625"/>
            <a:ext cx="3936319"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 As sum function don’t have arguments , we read input from user inside the function itself</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As sum function cant return value the output is printed inside the function itself</a:t>
            </a:r>
          </a:p>
        </p:txBody>
      </p:sp>
    </p:spTree>
    <p:extLst>
      <p:ext uri="{BB962C8B-B14F-4D97-AF65-F5344CB8AC3E}">
        <p14:creationId xmlns:p14="http://schemas.microsoft.com/office/powerpoint/2010/main" val="1037438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a:t>
            </a:r>
          </a:p>
        </p:txBody>
      </p:sp>
      <p:sp>
        <p:nvSpPr>
          <p:cNvPr id="3" name="Content Placeholder 2"/>
          <p:cNvSpPr>
            <a:spLocks noGrp="1"/>
          </p:cNvSpPr>
          <p:nvPr>
            <p:ph idx="1"/>
          </p:nvPr>
        </p:nvSpPr>
        <p:spPr/>
        <p:txBody>
          <a:bodyPr/>
          <a:lstStyle/>
          <a:p>
            <a:pPr marL="0" indent="0">
              <a:buNone/>
            </a:pPr>
            <a:r>
              <a:rPr lang="en-US" dirty="0"/>
              <a:t> </a:t>
            </a:r>
            <a:r>
              <a:rPr lang="en-US" b="1" dirty="0"/>
              <a:t>FUNCTIONS AND POINTERS </a:t>
            </a:r>
            <a:endParaRPr lang="en-US" dirty="0"/>
          </a:p>
          <a:p>
            <a:r>
              <a:rPr lang="en-US" dirty="0"/>
              <a:t>Modular programming, Function prototype, function definition, function call, Built-in functions (string functions, math functions) Recursion, Binary Search using recursive functions, Pointers ,Pointer operators, Pointer arithmetic – Arrays and pointers – Array of pointers – Parameter passing: Pass by value, Pass by reference. </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2</a:t>
            </a:fld>
            <a:endParaRPr lang="en-US"/>
          </a:p>
        </p:txBody>
      </p:sp>
    </p:spTree>
    <p:extLst>
      <p:ext uri="{BB962C8B-B14F-4D97-AF65-F5344CB8AC3E}">
        <p14:creationId xmlns:p14="http://schemas.microsoft.com/office/powerpoint/2010/main" val="1990136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56" y="322265"/>
            <a:ext cx="11365593" cy="1143000"/>
          </a:xfrm>
        </p:spPr>
        <p:txBody>
          <a:bodyPr/>
          <a:lstStyle/>
          <a:p>
            <a:r>
              <a:rPr lang="en-US" sz="4000" dirty="0"/>
              <a:t>Function without arguments &amp; with return value</a:t>
            </a:r>
          </a:p>
        </p:txBody>
      </p:sp>
      <p:sp>
        <p:nvSpPr>
          <p:cNvPr id="3" name="Content Placeholder 2"/>
          <p:cNvSpPr>
            <a:spLocks noGrp="1"/>
          </p:cNvSpPr>
          <p:nvPr>
            <p:ph idx="1"/>
          </p:nvPr>
        </p:nvSpPr>
        <p:spPr>
          <a:xfrm>
            <a:off x="624417" y="1844676"/>
            <a:ext cx="10972800" cy="4176713"/>
          </a:xfrm>
        </p:spPr>
        <p:txBody>
          <a:bodyPr/>
          <a:lstStyle/>
          <a:p>
            <a:pPr marL="0" indent="0">
              <a:buNone/>
            </a:pPr>
            <a:r>
              <a:rPr lang="en-US" sz="1600" dirty="0"/>
              <a:t>#include&lt;</a:t>
            </a:r>
            <a:r>
              <a:rPr lang="en-US" sz="1600" dirty="0" err="1"/>
              <a:t>stdio.h</a:t>
            </a:r>
            <a:r>
              <a:rPr lang="en-US" sz="1600" dirty="0"/>
              <a:t>&gt;  </a:t>
            </a:r>
          </a:p>
          <a:p>
            <a:pPr marL="0" indent="0">
              <a:buNone/>
            </a:pPr>
            <a:r>
              <a:rPr lang="en-US" sz="1600" b="1" dirty="0" err="1"/>
              <a:t>int</a:t>
            </a:r>
            <a:r>
              <a:rPr lang="en-US" sz="1600" dirty="0"/>
              <a:t> sum();  </a:t>
            </a:r>
          </a:p>
          <a:p>
            <a:pPr marL="0" indent="0">
              <a:buNone/>
            </a:pPr>
            <a:r>
              <a:rPr lang="en-US" sz="1600" b="1" dirty="0"/>
              <a:t>void</a:t>
            </a:r>
            <a:r>
              <a:rPr lang="en-US" sz="1600" dirty="0"/>
              <a:t> main()  </a:t>
            </a:r>
          </a:p>
          <a:p>
            <a:pPr marL="0" indent="0">
              <a:buNone/>
            </a:pPr>
            <a:r>
              <a:rPr lang="en-US" sz="1600" dirty="0"/>
              <a:t>{  </a:t>
            </a:r>
          </a:p>
          <a:p>
            <a:pPr marL="0" indent="0">
              <a:buNone/>
            </a:pPr>
            <a:r>
              <a:rPr lang="en-US" sz="1600" dirty="0"/>
              <a:t>    </a:t>
            </a:r>
            <a:r>
              <a:rPr lang="en-US" sz="1600" b="1" dirty="0" err="1"/>
              <a:t>int</a:t>
            </a:r>
            <a:r>
              <a:rPr lang="en-US" sz="1600" dirty="0"/>
              <a:t> result;   </a:t>
            </a:r>
          </a:p>
          <a:p>
            <a:pPr marL="0" indent="0">
              <a:buNone/>
            </a:pPr>
            <a:r>
              <a:rPr lang="en-US" sz="1600" dirty="0"/>
              <a:t>    </a:t>
            </a:r>
            <a:r>
              <a:rPr lang="en-US" sz="1600" dirty="0" err="1"/>
              <a:t>printf</a:t>
            </a:r>
            <a:r>
              <a:rPr lang="en-US" sz="1600" dirty="0"/>
              <a:t>("\</a:t>
            </a:r>
            <a:r>
              <a:rPr lang="en-US" sz="1600" dirty="0" err="1"/>
              <a:t>nGoing</a:t>
            </a:r>
            <a:r>
              <a:rPr lang="en-US" sz="1600" dirty="0"/>
              <a:t> to calculate the sum of two numbers:");  </a:t>
            </a:r>
          </a:p>
          <a:p>
            <a:pPr marL="0" indent="0">
              <a:buNone/>
            </a:pPr>
            <a:r>
              <a:rPr lang="en-US" sz="1600" dirty="0"/>
              <a:t>    result = sum();  </a:t>
            </a:r>
          </a:p>
          <a:p>
            <a:pPr marL="0" indent="0">
              <a:buNone/>
            </a:pPr>
            <a:r>
              <a:rPr lang="en-US" sz="1600" dirty="0"/>
              <a:t>    </a:t>
            </a:r>
            <a:r>
              <a:rPr lang="en-US" sz="1600" dirty="0" err="1"/>
              <a:t>printf</a:t>
            </a:r>
            <a:r>
              <a:rPr lang="en-US" sz="1600" dirty="0"/>
              <a:t>("%</a:t>
            </a:r>
            <a:r>
              <a:rPr lang="en-US" sz="1600" dirty="0" err="1"/>
              <a:t>d",result</a:t>
            </a:r>
            <a:r>
              <a:rPr lang="en-US" sz="1600" dirty="0"/>
              <a:t>);  </a:t>
            </a:r>
          </a:p>
          <a:p>
            <a:pPr marL="0" indent="0">
              <a:buNone/>
            </a:pPr>
            <a:r>
              <a:rPr lang="en-US" sz="1600" dirty="0"/>
              <a:t>}  </a:t>
            </a:r>
          </a:p>
          <a:p>
            <a:pPr marL="0" indent="0">
              <a:buNone/>
            </a:pPr>
            <a:r>
              <a:rPr lang="en-US" sz="1600" b="1" dirty="0" err="1"/>
              <a:t>int</a:t>
            </a:r>
            <a:r>
              <a:rPr lang="en-US" sz="1600" dirty="0"/>
              <a:t> sum()  </a:t>
            </a:r>
          </a:p>
          <a:p>
            <a:pPr marL="0" indent="0">
              <a:buNone/>
            </a:pPr>
            <a:r>
              <a:rPr lang="en-US" sz="1600" dirty="0"/>
              <a:t>{  </a:t>
            </a:r>
          </a:p>
          <a:p>
            <a:pPr marL="0" indent="0">
              <a:buNone/>
            </a:pPr>
            <a:r>
              <a:rPr lang="en-US" sz="1600" dirty="0"/>
              <a:t>    </a:t>
            </a:r>
            <a:r>
              <a:rPr lang="en-US" sz="1600" b="1" dirty="0" err="1"/>
              <a:t>int</a:t>
            </a:r>
            <a:r>
              <a:rPr lang="en-US" sz="1600" dirty="0"/>
              <a:t> </a:t>
            </a:r>
            <a:r>
              <a:rPr lang="en-US" sz="1600" dirty="0" err="1"/>
              <a:t>a,b</a:t>
            </a:r>
            <a:r>
              <a:rPr lang="en-US" sz="1600" dirty="0"/>
              <a:t>;   </a:t>
            </a:r>
          </a:p>
          <a:p>
            <a:pPr marL="0" indent="0">
              <a:buNone/>
            </a:pPr>
            <a:r>
              <a:rPr lang="en-US" sz="1600" dirty="0"/>
              <a:t>    </a:t>
            </a:r>
            <a:r>
              <a:rPr lang="en-US" sz="1600" dirty="0" err="1"/>
              <a:t>printf</a:t>
            </a:r>
            <a:r>
              <a:rPr lang="en-US" sz="1600" dirty="0"/>
              <a:t>("\</a:t>
            </a:r>
            <a:r>
              <a:rPr lang="en-US" sz="1600" dirty="0" err="1"/>
              <a:t>nEnter</a:t>
            </a:r>
            <a:r>
              <a:rPr lang="en-US" sz="1600" dirty="0"/>
              <a:t> two numbers");  </a:t>
            </a:r>
          </a:p>
          <a:p>
            <a:pPr marL="0" indent="0">
              <a:buNone/>
            </a:pPr>
            <a:r>
              <a:rPr lang="en-US" sz="1600" dirty="0"/>
              <a:t>    </a:t>
            </a:r>
            <a:r>
              <a:rPr lang="en-US" sz="1600" dirty="0" err="1"/>
              <a:t>scanf</a:t>
            </a:r>
            <a:r>
              <a:rPr lang="en-US" sz="1600" dirty="0"/>
              <a:t>("%d %</a:t>
            </a:r>
            <a:r>
              <a:rPr lang="en-US" sz="1600" dirty="0" err="1"/>
              <a:t>d",&amp;a,&amp;b</a:t>
            </a:r>
            <a:r>
              <a:rPr lang="en-US" sz="1600" dirty="0"/>
              <a:t>);  </a:t>
            </a:r>
          </a:p>
          <a:p>
            <a:pPr marL="0" indent="0">
              <a:buNone/>
            </a:pPr>
            <a:r>
              <a:rPr lang="en-US" sz="1600" dirty="0"/>
              <a:t>    </a:t>
            </a:r>
            <a:r>
              <a:rPr lang="en-US" sz="1600" b="1" dirty="0"/>
              <a:t>return</a:t>
            </a:r>
            <a:r>
              <a:rPr lang="en-US" sz="1600" dirty="0"/>
              <a:t> </a:t>
            </a:r>
            <a:r>
              <a:rPr lang="en-US" sz="1600" dirty="0" err="1"/>
              <a:t>a+b</a:t>
            </a:r>
            <a:r>
              <a:rPr lang="en-US" sz="1600" dirty="0"/>
              <a:t>;   </a:t>
            </a:r>
          </a:p>
          <a:p>
            <a:pPr marL="0" indent="0">
              <a:buNone/>
            </a:pPr>
            <a:r>
              <a:rPr lang="en-US" sz="1600" dirty="0"/>
              <a:t>}  </a:t>
            </a:r>
          </a:p>
          <a:p>
            <a:pPr marL="0" indent="0">
              <a:buNone/>
            </a:pPr>
            <a:endParaRPr lang="en-US" sz="1600"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20</a:t>
            </a:fld>
            <a:endParaRPr lang="en-US"/>
          </a:p>
        </p:txBody>
      </p:sp>
      <p:sp>
        <p:nvSpPr>
          <p:cNvPr id="6" name="TextBox 5"/>
          <p:cNvSpPr txBox="1"/>
          <p:nvPr/>
        </p:nvSpPr>
        <p:spPr>
          <a:xfrm>
            <a:off x="7458075" y="2400300"/>
            <a:ext cx="3936319"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 As sum function don’t have arguments, we read input from user inside the function itself</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As sum function can return value the output is returned to main function and  printed in main function </a:t>
            </a:r>
          </a:p>
        </p:txBody>
      </p:sp>
    </p:spTree>
    <p:extLst>
      <p:ext uri="{BB962C8B-B14F-4D97-AF65-F5344CB8AC3E}">
        <p14:creationId xmlns:p14="http://schemas.microsoft.com/office/powerpoint/2010/main" val="3416559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Function with arguments &amp; with return value</a:t>
            </a:r>
          </a:p>
        </p:txBody>
      </p:sp>
      <p:sp>
        <p:nvSpPr>
          <p:cNvPr id="3" name="Content Placeholder 2"/>
          <p:cNvSpPr>
            <a:spLocks noGrp="1"/>
          </p:cNvSpPr>
          <p:nvPr>
            <p:ph idx="1"/>
          </p:nvPr>
        </p:nvSpPr>
        <p:spPr/>
        <p:txBody>
          <a:bodyPr/>
          <a:lstStyle/>
          <a:p>
            <a:pPr marL="0" indent="0">
              <a:buNone/>
            </a:pPr>
            <a:r>
              <a:rPr lang="en-US" sz="1600" dirty="0"/>
              <a:t>#include&lt;</a:t>
            </a:r>
            <a:r>
              <a:rPr lang="en-US" sz="1600" dirty="0" err="1"/>
              <a:t>stdio.h</a:t>
            </a:r>
            <a:r>
              <a:rPr lang="en-US" sz="1600" dirty="0"/>
              <a:t>&gt;  </a:t>
            </a:r>
          </a:p>
          <a:p>
            <a:pPr marL="0" indent="0">
              <a:buNone/>
            </a:pPr>
            <a:r>
              <a:rPr lang="en-US" sz="1600" b="1" dirty="0" err="1"/>
              <a:t>int</a:t>
            </a:r>
            <a:r>
              <a:rPr lang="en-US" sz="1600" dirty="0"/>
              <a:t> sum(</a:t>
            </a:r>
            <a:r>
              <a:rPr lang="en-US" sz="1600" b="1" dirty="0" err="1"/>
              <a:t>int</a:t>
            </a:r>
            <a:r>
              <a:rPr lang="en-US" sz="1600" dirty="0"/>
              <a:t>, </a:t>
            </a:r>
            <a:r>
              <a:rPr lang="en-US" sz="1600" b="1" dirty="0" err="1"/>
              <a:t>int</a:t>
            </a:r>
            <a:r>
              <a:rPr lang="en-US" sz="1600" dirty="0"/>
              <a:t>);  </a:t>
            </a:r>
          </a:p>
          <a:p>
            <a:pPr marL="0" indent="0">
              <a:buNone/>
            </a:pPr>
            <a:r>
              <a:rPr lang="en-US" sz="1600" b="1" dirty="0"/>
              <a:t>void</a:t>
            </a:r>
            <a:r>
              <a:rPr lang="en-US" sz="1600" dirty="0"/>
              <a:t> main()  </a:t>
            </a:r>
          </a:p>
          <a:p>
            <a:pPr marL="0" indent="0">
              <a:buNone/>
            </a:pPr>
            <a:r>
              <a:rPr lang="en-US" sz="1600" dirty="0"/>
              <a:t>{  </a:t>
            </a:r>
          </a:p>
          <a:p>
            <a:pPr marL="0" indent="0">
              <a:buNone/>
            </a:pPr>
            <a:r>
              <a:rPr lang="en-US" sz="1600" dirty="0"/>
              <a:t>    </a:t>
            </a:r>
            <a:r>
              <a:rPr lang="en-US" sz="1600" b="1" dirty="0" err="1"/>
              <a:t>int</a:t>
            </a:r>
            <a:r>
              <a:rPr lang="en-US" sz="1600" dirty="0"/>
              <a:t> </a:t>
            </a:r>
            <a:r>
              <a:rPr lang="en-US" sz="1600" dirty="0" err="1"/>
              <a:t>a,b,result</a:t>
            </a:r>
            <a:r>
              <a:rPr lang="en-US" sz="1600" dirty="0"/>
              <a:t>;   </a:t>
            </a:r>
          </a:p>
          <a:p>
            <a:pPr marL="0" indent="0">
              <a:buNone/>
            </a:pPr>
            <a:r>
              <a:rPr lang="en-US" sz="1600" dirty="0"/>
              <a:t>    </a:t>
            </a:r>
            <a:r>
              <a:rPr lang="en-US" sz="1600" dirty="0" err="1"/>
              <a:t>printf</a:t>
            </a:r>
            <a:r>
              <a:rPr lang="en-US" sz="1600" dirty="0"/>
              <a:t>("\</a:t>
            </a:r>
            <a:r>
              <a:rPr lang="en-US" sz="1600" dirty="0" err="1"/>
              <a:t>nGoing</a:t>
            </a:r>
            <a:r>
              <a:rPr lang="en-US" sz="1600" dirty="0"/>
              <a:t> to calculate the sum of two numbers:");  </a:t>
            </a:r>
          </a:p>
          <a:p>
            <a:pPr marL="0" indent="0">
              <a:buNone/>
            </a:pPr>
            <a:r>
              <a:rPr lang="en-US" sz="1600" dirty="0"/>
              <a:t>    </a:t>
            </a:r>
            <a:r>
              <a:rPr lang="en-US" sz="1600" dirty="0" err="1"/>
              <a:t>printf</a:t>
            </a:r>
            <a:r>
              <a:rPr lang="en-US" sz="1600" dirty="0"/>
              <a:t>("\</a:t>
            </a:r>
            <a:r>
              <a:rPr lang="en-US" sz="1600" dirty="0" err="1"/>
              <a:t>nEnter</a:t>
            </a:r>
            <a:r>
              <a:rPr lang="en-US" sz="1600" dirty="0"/>
              <a:t> two numbers:");  </a:t>
            </a:r>
          </a:p>
          <a:p>
            <a:pPr marL="0" indent="0">
              <a:buNone/>
            </a:pPr>
            <a:r>
              <a:rPr lang="en-US" sz="1600" dirty="0"/>
              <a:t>    </a:t>
            </a:r>
            <a:r>
              <a:rPr lang="en-US" sz="1600" dirty="0" err="1"/>
              <a:t>scanf</a:t>
            </a:r>
            <a:r>
              <a:rPr lang="en-US" sz="1600" dirty="0"/>
              <a:t>("%d %</a:t>
            </a:r>
            <a:r>
              <a:rPr lang="en-US" sz="1600" dirty="0" err="1"/>
              <a:t>d",&amp;a,&amp;b</a:t>
            </a:r>
            <a:r>
              <a:rPr lang="en-US" sz="1600" dirty="0"/>
              <a:t>);  </a:t>
            </a:r>
          </a:p>
          <a:p>
            <a:pPr marL="0" indent="0">
              <a:buNone/>
            </a:pPr>
            <a:r>
              <a:rPr lang="en-US" sz="1600" dirty="0"/>
              <a:t>    result = sum(</a:t>
            </a:r>
            <a:r>
              <a:rPr lang="en-US" sz="1600" dirty="0" err="1"/>
              <a:t>a,b</a:t>
            </a:r>
            <a:r>
              <a:rPr lang="en-US" sz="1600" dirty="0"/>
              <a:t>);  </a:t>
            </a:r>
          </a:p>
          <a:p>
            <a:pPr marL="0" indent="0">
              <a:buNone/>
            </a:pPr>
            <a:r>
              <a:rPr lang="en-US" sz="1600" dirty="0"/>
              <a:t>    </a:t>
            </a:r>
            <a:r>
              <a:rPr lang="en-US" sz="1600" dirty="0" err="1"/>
              <a:t>printf</a:t>
            </a:r>
            <a:r>
              <a:rPr lang="en-US" sz="1600" dirty="0"/>
              <a:t>("\</a:t>
            </a:r>
            <a:r>
              <a:rPr lang="en-US" sz="1600" dirty="0" err="1"/>
              <a:t>nThe</a:t>
            </a:r>
            <a:r>
              <a:rPr lang="en-US" sz="1600" dirty="0"/>
              <a:t> sum is : %</a:t>
            </a:r>
            <a:r>
              <a:rPr lang="en-US" sz="1600" dirty="0" err="1"/>
              <a:t>d",result</a:t>
            </a:r>
            <a:r>
              <a:rPr lang="en-US" sz="1600" dirty="0"/>
              <a:t>);  </a:t>
            </a:r>
          </a:p>
          <a:p>
            <a:pPr marL="0" indent="0">
              <a:buNone/>
            </a:pPr>
            <a:r>
              <a:rPr lang="en-US" sz="1600" dirty="0"/>
              <a:t>}  </a:t>
            </a:r>
          </a:p>
          <a:p>
            <a:pPr marL="0" indent="0">
              <a:buNone/>
            </a:pPr>
            <a:r>
              <a:rPr lang="en-US" sz="1600" b="1" dirty="0" err="1"/>
              <a:t>int</a:t>
            </a:r>
            <a:r>
              <a:rPr lang="en-US" sz="1600" dirty="0"/>
              <a:t> sum(</a:t>
            </a:r>
            <a:r>
              <a:rPr lang="en-US" sz="1600" b="1" dirty="0" err="1"/>
              <a:t>int</a:t>
            </a:r>
            <a:r>
              <a:rPr lang="en-US" sz="1600" dirty="0"/>
              <a:t> a, </a:t>
            </a:r>
            <a:r>
              <a:rPr lang="en-US" sz="1600" b="1" dirty="0" err="1"/>
              <a:t>int</a:t>
            </a:r>
            <a:r>
              <a:rPr lang="en-US" sz="1600" dirty="0"/>
              <a:t> b)  </a:t>
            </a:r>
          </a:p>
          <a:p>
            <a:pPr marL="0" indent="0">
              <a:buNone/>
            </a:pPr>
            <a:r>
              <a:rPr lang="en-US" sz="1600" dirty="0"/>
              <a:t>{  </a:t>
            </a:r>
          </a:p>
          <a:p>
            <a:pPr marL="0" indent="0">
              <a:buNone/>
            </a:pPr>
            <a:r>
              <a:rPr lang="en-US" sz="1600" dirty="0"/>
              <a:t>    </a:t>
            </a:r>
            <a:r>
              <a:rPr lang="en-US" sz="1600" b="1" dirty="0"/>
              <a:t>return</a:t>
            </a:r>
            <a:r>
              <a:rPr lang="en-US" sz="1600" dirty="0"/>
              <a:t> </a:t>
            </a:r>
            <a:r>
              <a:rPr lang="en-US" sz="1600" dirty="0" err="1"/>
              <a:t>a+b</a:t>
            </a:r>
            <a:r>
              <a:rPr lang="en-US" sz="1600" dirty="0"/>
              <a:t>;  </a:t>
            </a:r>
          </a:p>
          <a:p>
            <a:pPr marL="0" indent="0">
              <a:buNone/>
            </a:pPr>
            <a:r>
              <a:rPr lang="en-US" sz="1600" dirty="0"/>
              <a:t>}  </a:t>
            </a:r>
          </a:p>
          <a:p>
            <a:pPr marL="0" indent="0">
              <a:buNone/>
            </a:pPr>
            <a:endParaRPr lang="en-US" sz="1600"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21</a:t>
            </a:fld>
            <a:endParaRPr lang="en-US"/>
          </a:p>
        </p:txBody>
      </p:sp>
      <p:sp>
        <p:nvSpPr>
          <p:cNvPr id="6" name="TextBox 5"/>
          <p:cNvSpPr txBox="1"/>
          <p:nvPr/>
        </p:nvSpPr>
        <p:spPr>
          <a:xfrm>
            <a:off x="6986588" y="2250211"/>
            <a:ext cx="4450669"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 As sum function  can have arguments , we read input from user inside the main function itself and passed in the function call statement.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As sum function can return value the output is  returned to main function and printed in main function.</a:t>
            </a:r>
          </a:p>
        </p:txBody>
      </p:sp>
    </p:spTree>
    <p:extLst>
      <p:ext uri="{BB962C8B-B14F-4D97-AF65-F5344CB8AC3E}">
        <p14:creationId xmlns:p14="http://schemas.microsoft.com/office/powerpoint/2010/main" val="3157338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Function with arguments &amp; without return value</a:t>
            </a:r>
          </a:p>
        </p:txBody>
      </p:sp>
      <p:sp>
        <p:nvSpPr>
          <p:cNvPr id="3" name="Content Placeholder 2"/>
          <p:cNvSpPr>
            <a:spLocks noGrp="1"/>
          </p:cNvSpPr>
          <p:nvPr>
            <p:ph idx="1"/>
          </p:nvPr>
        </p:nvSpPr>
        <p:spPr/>
        <p:txBody>
          <a:bodyPr/>
          <a:lstStyle/>
          <a:p>
            <a:pPr marL="0" indent="0">
              <a:buNone/>
            </a:pPr>
            <a:r>
              <a:rPr lang="en-US" sz="1800" dirty="0"/>
              <a:t>#include&lt;</a:t>
            </a:r>
            <a:r>
              <a:rPr lang="en-US" sz="1800" dirty="0" err="1"/>
              <a:t>stdio.h</a:t>
            </a:r>
            <a:r>
              <a:rPr lang="en-US" sz="1800" dirty="0"/>
              <a:t>&gt;  </a:t>
            </a:r>
          </a:p>
          <a:p>
            <a:pPr marL="0" indent="0">
              <a:buNone/>
            </a:pPr>
            <a:r>
              <a:rPr lang="en-US" sz="1800" b="1" dirty="0"/>
              <a:t>void</a:t>
            </a:r>
            <a:r>
              <a:rPr lang="en-US" sz="1800" dirty="0"/>
              <a:t> sum(</a:t>
            </a:r>
            <a:r>
              <a:rPr lang="en-US" sz="1800" b="1" dirty="0" err="1"/>
              <a:t>int</a:t>
            </a:r>
            <a:r>
              <a:rPr lang="en-US" sz="1800" dirty="0"/>
              <a:t>, </a:t>
            </a:r>
            <a:r>
              <a:rPr lang="en-US" sz="1800" b="1" dirty="0" err="1"/>
              <a:t>int</a:t>
            </a:r>
            <a:r>
              <a:rPr lang="en-US" sz="1800" dirty="0"/>
              <a:t>);  </a:t>
            </a:r>
          </a:p>
          <a:p>
            <a:pPr marL="0" indent="0">
              <a:buNone/>
            </a:pPr>
            <a:r>
              <a:rPr lang="en-US" sz="1800" b="1" dirty="0"/>
              <a:t>void</a:t>
            </a:r>
            <a:r>
              <a:rPr lang="en-US" sz="1800" dirty="0"/>
              <a:t> main()  </a:t>
            </a:r>
          </a:p>
          <a:p>
            <a:pPr marL="0" indent="0">
              <a:buNone/>
            </a:pPr>
            <a:r>
              <a:rPr lang="en-US" sz="1800" dirty="0"/>
              <a:t>{  </a:t>
            </a:r>
          </a:p>
          <a:p>
            <a:pPr marL="0" indent="0">
              <a:buNone/>
            </a:pPr>
            <a:r>
              <a:rPr lang="en-US" sz="1800" dirty="0"/>
              <a:t>    </a:t>
            </a:r>
            <a:r>
              <a:rPr lang="en-US" sz="1800" b="1" dirty="0" err="1"/>
              <a:t>int</a:t>
            </a:r>
            <a:r>
              <a:rPr lang="en-US" sz="1800" dirty="0"/>
              <a:t> </a:t>
            </a:r>
            <a:r>
              <a:rPr lang="en-US" sz="1800" dirty="0" err="1"/>
              <a:t>a,b,result</a:t>
            </a:r>
            <a:r>
              <a:rPr lang="en-US" sz="1800" dirty="0"/>
              <a:t>;   </a:t>
            </a:r>
          </a:p>
          <a:p>
            <a:pPr marL="0" indent="0">
              <a:buNone/>
            </a:pPr>
            <a:r>
              <a:rPr lang="en-US" sz="1800" dirty="0"/>
              <a:t>    </a:t>
            </a:r>
            <a:r>
              <a:rPr lang="en-US" sz="1800" dirty="0" err="1"/>
              <a:t>printf</a:t>
            </a:r>
            <a:r>
              <a:rPr lang="en-US" sz="1800" dirty="0"/>
              <a:t>("\</a:t>
            </a:r>
            <a:r>
              <a:rPr lang="en-US" sz="1800" dirty="0" err="1"/>
              <a:t>nGoing</a:t>
            </a:r>
            <a:r>
              <a:rPr lang="en-US" sz="1800" dirty="0"/>
              <a:t> to calculate the sum of two numbers:");  </a:t>
            </a:r>
          </a:p>
          <a:p>
            <a:pPr marL="0" indent="0">
              <a:buNone/>
            </a:pPr>
            <a:r>
              <a:rPr lang="en-US" sz="1800" dirty="0"/>
              <a:t>    </a:t>
            </a:r>
            <a:r>
              <a:rPr lang="en-US" sz="1800" dirty="0" err="1"/>
              <a:t>printf</a:t>
            </a:r>
            <a:r>
              <a:rPr lang="en-US" sz="1800" dirty="0"/>
              <a:t>("\</a:t>
            </a:r>
            <a:r>
              <a:rPr lang="en-US" sz="1800" dirty="0" err="1"/>
              <a:t>nEnter</a:t>
            </a:r>
            <a:r>
              <a:rPr lang="en-US" sz="1800" dirty="0"/>
              <a:t> two numbers:");  </a:t>
            </a:r>
          </a:p>
          <a:p>
            <a:pPr marL="0" indent="0">
              <a:buNone/>
            </a:pPr>
            <a:r>
              <a:rPr lang="en-US" sz="1800" dirty="0"/>
              <a:t>    </a:t>
            </a:r>
            <a:r>
              <a:rPr lang="en-US" sz="1800" dirty="0" err="1"/>
              <a:t>scanf</a:t>
            </a:r>
            <a:r>
              <a:rPr lang="en-US" sz="1800" dirty="0"/>
              <a:t>("%d %</a:t>
            </a:r>
            <a:r>
              <a:rPr lang="en-US" sz="1800" dirty="0" err="1"/>
              <a:t>d",&amp;a,&amp;b</a:t>
            </a:r>
            <a:r>
              <a:rPr lang="en-US" sz="1800" dirty="0"/>
              <a:t>);  </a:t>
            </a:r>
          </a:p>
          <a:p>
            <a:pPr marL="0" indent="0">
              <a:buNone/>
            </a:pPr>
            <a:r>
              <a:rPr lang="en-US" sz="1800" dirty="0"/>
              <a:t>    sum(</a:t>
            </a:r>
            <a:r>
              <a:rPr lang="en-US" sz="1800" dirty="0" err="1"/>
              <a:t>a,b</a:t>
            </a:r>
            <a:r>
              <a:rPr lang="en-US" sz="1800" dirty="0"/>
              <a:t>);  </a:t>
            </a:r>
          </a:p>
          <a:p>
            <a:pPr marL="0" indent="0">
              <a:buNone/>
            </a:pPr>
            <a:r>
              <a:rPr lang="en-US" sz="1800" dirty="0"/>
              <a:t>}  </a:t>
            </a:r>
          </a:p>
          <a:p>
            <a:pPr marL="0" indent="0">
              <a:buNone/>
            </a:pPr>
            <a:r>
              <a:rPr lang="en-US" sz="1800" b="1" dirty="0"/>
              <a:t>void</a:t>
            </a:r>
            <a:r>
              <a:rPr lang="en-US" sz="1800" dirty="0"/>
              <a:t> sum(</a:t>
            </a:r>
            <a:r>
              <a:rPr lang="en-US" sz="1800" b="1" dirty="0" err="1"/>
              <a:t>int</a:t>
            </a:r>
            <a:r>
              <a:rPr lang="en-US" sz="1800" dirty="0"/>
              <a:t> a, </a:t>
            </a:r>
            <a:r>
              <a:rPr lang="en-US" sz="1800" b="1" dirty="0" err="1"/>
              <a:t>int</a:t>
            </a:r>
            <a:r>
              <a:rPr lang="en-US" sz="1800" dirty="0"/>
              <a:t> b)  </a:t>
            </a:r>
          </a:p>
          <a:p>
            <a:pPr marL="0" indent="0">
              <a:buNone/>
            </a:pPr>
            <a:r>
              <a:rPr lang="en-US" sz="1800" dirty="0"/>
              <a:t>{  </a:t>
            </a:r>
          </a:p>
          <a:p>
            <a:pPr marL="0" indent="0">
              <a:buNone/>
            </a:pPr>
            <a:r>
              <a:rPr lang="en-US" sz="1800" dirty="0"/>
              <a:t>    </a:t>
            </a:r>
            <a:r>
              <a:rPr lang="en-US" sz="1800" dirty="0" err="1"/>
              <a:t>printf</a:t>
            </a:r>
            <a:r>
              <a:rPr lang="en-US" sz="1800" dirty="0"/>
              <a:t>("\</a:t>
            </a:r>
            <a:r>
              <a:rPr lang="en-US" sz="1800" dirty="0" err="1"/>
              <a:t>nThe</a:t>
            </a:r>
            <a:r>
              <a:rPr lang="en-US" sz="1800" dirty="0"/>
              <a:t> sum is %d",</a:t>
            </a:r>
            <a:r>
              <a:rPr lang="en-US" sz="1800" dirty="0" err="1"/>
              <a:t>a+b</a:t>
            </a:r>
            <a:r>
              <a:rPr lang="en-US" sz="1800" dirty="0"/>
              <a:t>);      </a:t>
            </a:r>
          </a:p>
          <a:p>
            <a:pPr marL="0" indent="0">
              <a:buNone/>
            </a:pPr>
            <a:r>
              <a:rPr lang="en-US" sz="1800" dirty="0"/>
              <a:t>}  </a:t>
            </a:r>
          </a:p>
          <a:p>
            <a:pPr marL="0" indent="0">
              <a:buNone/>
            </a:pPr>
            <a:endParaRPr lang="en-US" sz="1800" dirty="0"/>
          </a:p>
          <a:p>
            <a:pPr marL="0" indent="0">
              <a:buNone/>
            </a:pPr>
            <a:endParaRPr lang="en-US" sz="1800"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22</a:t>
            </a:fld>
            <a:endParaRPr lang="en-US"/>
          </a:p>
        </p:txBody>
      </p:sp>
      <p:sp>
        <p:nvSpPr>
          <p:cNvPr id="6" name="TextBox 5"/>
          <p:cNvSpPr txBox="1"/>
          <p:nvPr/>
        </p:nvSpPr>
        <p:spPr>
          <a:xfrm>
            <a:off x="6958013" y="2314575"/>
            <a:ext cx="3936319"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 As sum function  can have arguments , we read input from user inside the main function itself and passed in function call statement.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As sum function cant return value the output is  printed in sum function </a:t>
            </a:r>
          </a:p>
        </p:txBody>
      </p:sp>
    </p:spTree>
    <p:extLst>
      <p:ext uri="{BB962C8B-B14F-4D97-AF65-F5344CB8AC3E}">
        <p14:creationId xmlns:p14="http://schemas.microsoft.com/office/powerpoint/2010/main" val="3802237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do</a:t>
            </a:r>
          </a:p>
        </p:txBody>
      </p:sp>
      <p:sp>
        <p:nvSpPr>
          <p:cNvPr id="3" name="Content Placeholder 2"/>
          <p:cNvSpPr>
            <a:spLocks noGrp="1"/>
          </p:cNvSpPr>
          <p:nvPr>
            <p:ph idx="1"/>
          </p:nvPr>
        </p:nvSpPr>
        <p:spPr/>
        <p:txBody>
          <a:bodyPr/>
          <a:lstStyle/>
          <a:p>
            <a:r>
              <a:rPr lang="en-US" dirty="0"/>
              <a:t>Write a  C function  to convert a decimal number to a binary number.</a:t>
            </a:r>
          </a:p>
          <a:p>
            <a:r>
              <a:rPr lang="en-US" dirty="0"/>
              <a:t>Write a C function to read ‘n’ values from user and  to return the average of ‘n’ numbers.</a:t>
            </a:r>
          </a:p>
          <a:p>
            <a:r>
              <a:rPr lang="en-US" dirty="0"/>
              <a:t>Write a C function to read a number from user and  to return the reverse of the number.</a:t>
            </a:r>
          </a:p>
          <a:p>
            <a:r>
              <a:rPr lang="en-US" dirty="0"/>
              <a:t>Write a C function to find whether a year is leap year or not.</a:t>
            </a:r>
          </a:p>
          <a:p>
            <a:pPr marL="0" indent="0">
              <a:buNone/>
            </a:pPr>
            <a:endParaRPr lang="en-US"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23</a:t>
            </a:fld>
            <a:endParaRPr lang="en-US"/>
          </a:p>
        </p:txBody>
      </p:sp>
    </p:spTree>
    <p:extLst>
      <p:ext uri="{BB962C8B-B14F-4D97-AF65-F5344CB8AC3E}">
        <p14:creationId xmlns:p14="http://schemas.microsoft.com/office/powerpoint/2010/main" val="1416880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Follow up</a:t>
            </a:r>
          </a:p>
        </p:txBody>
      </p:sp>
      <p:sp>
        <p:nvSpPr>
          <p:cNvPr id="3" name="Content Placeholder 2"/>
          <p:cNvSpPr>
            <a:spLocks noGrp="1"/>
          </p:cNvSpPr>
          <p:nvPr>
            <p:ph idx="1"/>
          </p:nvPr>
        </p:nvSpPr>
        <p:spPr/>
        <p:txBody>
          <a:bodyPr/>
          <a:lstStyle/>
          <a:p>
            <a:r>
              <a:rPr lang="en-US" sz="2800" dirty="0"/>
              <a:t>Types of function based on who defines it</a:t>
            </a:r>
          </a:p>
          <a:p>
            <a:pPr lvl="1"/>
            <a:r>
              <a:rPr lang="en-US" sz="2400" dirty="0"/>
              <a:t>User defined</a:t>
            </a:r>
          </a:p>
          <a:p>
            <a:pPr lvl="1"/>
            <a:r>
              <a:rPr lang="en-US" sz="2400" dirty="0"/>
              <a:t>Built-in</a:t>
            </a:r>
          </a:p>
          <a:p>
            <a:r>
              <a:rPr lang="en-US" sz="2800" dirty="0"/>
              <a:t>Types of function based on how it reads data and outputs data</a:t>
            </a:r>
          </a:p>
          <a:p>
            <a:pPr lvl="1"/>
            <a:r>
              <a:rPr lang="en-US" sz="2400" dirty="0"/>
              <a:t>function without arguments and without return value</a:t>
            </a:r>
          </a:p>
          <a:p>
            <a:pPr lvl="1"/>
            <a:r>
              <a:rPr lang="en-US" sz="2400" dirty="0"/>
              <a:t>function without arguments and with return value</a:t>
            </a:r>
          </a:p>
          <a:p>
            <a:pPr lvl="1"/>
            <a:r>
              <a:rPr lang="en-US" sz="2400" dirty="0"/>
              <a:t>function with arguments and without return value</a:t>
            </a:r>
          </a:p>
          <a:p>
            <a:pPr lvl="1"/>
            <a:r>
              <a:rPr lang="en-US" sz="2400" dirty="0"/>
              <a:t>function with arguments and with return value</a:t>
            </a:r>
          </a:p>
          <a:p>
            <a:pPr lvl="1"/>
            <a:endParaRPr lang="en-US" sz="2400" dirty="0"/>
          </a:p>
          <a:p>
            <a:endParaRPr lang="en-US" sz="2800"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24</a:t>
            </a:fld>
            <a:endParaRPr lang="en-US"/>
          </a:p>
        </p:txBody>
      </p:sp>
    </p:spTree>
    <p:extLst>
      <p:ext uri="{BB962C8B-B14F-4D97-AF65-F5344CB8AC3E}">
        <p14:creationId xmlns:p14="http://schemas.microsoft.com/office/powerpoint/2010/main" val="4285484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Recursion </a:t>
            </a:r>
          </a:p>
        </p:txBody>
      </p:sp>
      <p:sp>
        <p:nvSpPr>
          <p:cNvPr id="3" name="Content Placeholder 2"/>
          <p:cNvSpPr>
            <a:spLocks noGrp="1"/>
          </p:cNvSpPr>
          <p:nvPr>
            <p:ph idx="1"/>
          </p:nvPr>
        </p:nvSpPr>
        <p:spPr/>
        <p:txBody>
          <a:bodyPr/>
          <a:lstStyle/>
          <a:p>
            <a:r>
              <a:rPr lang="en-US" dirty="0"/>
              <a:t>The process in which a function calls itself directly or indirectly is called recursion and the corresponding function is called a recursive function.</a:t>
            </a:r>
          </a:p>
          <a:p>
            <a:r>
              <a:rPr lang="en-US" dirty="0"/>
              <a:t>i.e. the function call statement is present inside the function definition itself.</a:t>
            </a:r>
          </a:p>
        </p:txBody>
      </p:sp>
      <p:sp>
        <p:nvSpPr>
          <p:cNvPr id="4" name="Date Placeholder 3"/>
          <p:cNvSpPr>
            <a:spLocks noGrp="1"/>
          </p:cNvSpPr>
          <p:nvPr>
            <p:ph type="dt" sz="half" idx="10"/>
          </p:nvPr>
        </p:nvSpPr>
        <p:spPr>
          <a:xfrm>
            <a:off x="624417" y="6429375"/>
            <a:ext cx="2235200" cy="457200"/>
          </a:xfrm>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25</a:t>
            </a:fld>
            <a:endParaRPr lang="en-US"/>
          </a:p>
        </p:txBody>
      </p:sp>
    </p:spTree>
    <p:extLst>
      <p:ext uri="{BB962C8B-B14F-4D97-AF65-F5344CB8AC3E}">
        <p14:creationId xmlns:p14="http://schemas.microsoft.com/office/powerpoint/2010/main" val="4144538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recursion ?</a:t>
            </a:r>
          </a:p>
        </p:txBody>
      </p:sp>
      <p:sp>
        <p:nvSpPr>
          <p:cNvPr id="3" name="Content Placeholder 2"/>
          <p:cNvSpPr>
            <a:spLocks noGrp="1"/>
          </p:cNvSpPr>
          <p:nvPr>
            <p:ph idx="1"/>
          </p:nvPr>
        </p:nvSpPr>
        <p:spPr/>
        <p:txBody>
          <a:bodyPr/>
          <a:lstStyle/>
          <a:p>
            <a:r>
              <a:rPr lang="en-US" b="1" dirty="0"/>
              <a:t>Properties </a:t>
            </a:r>
          </a:p>
          <a:p>
            <a:pPr lvl="1"/>
            <a:r>
              <a:rPr lang="en-US" dirty="0"/>
              <a:t>Performing the same operations multiple times with different inputs.</a:t>
            </a:r>
          </a:p>
          <a:p>
            <a:pPr lvl="1"/>
            <a:r>
              <a:rPr lang="en-US" dirty="0"/>
              <a:t>In every step, we try smaller inputs to make the problem smaller.</a:t>
            </a:r>
          </a:p>
          <a:p>
            <a:pPr lvl="1"/>
            <a:r>
              <a:rPr lang="en-US" b="1" dirty="0"/>
              <a:t>Base condition </a:t>
            </a:r>
            <a:r>
              <a:rPr lang="en-US" dirty="0"/>
              <a:t>is needed to stop the recursion otherwise infinite loop will occur.</a:t>
            </a:r>
          </a:p>
          <a:p>
            <a:r>
              <a:rPr lang="en-US" b="1" dirty="0"/>
              <a:t>Need of Recursion</a:t>
            </a:r>
            <a:endParaRPr lang="en-US" dirty="0"/>
          </a:p>
          <a:p>
            <a:pPr lvl="1"/>
            <a:r>
              <a:rPr lang="en-US" dirty="0"/>
              <a:t>Recursion can reduce the length of our code and make it easier to read, write and understand.</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26</a:t>
            </a:fld>
            <a:endParaRPr lang="en-US"/>
          </a:p>
        </p:txBody>
      </p:sp>
    </p:spTree>
    <p:extLst>
      <p:ext uri="{BB962C8B-B14F-4D97-AF65-F5344CB8AC3E}">
        <p14:creationId xmlns:p14="http://schemas.microsoft.com/office/powerpoint/2010/main" val="2313350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How memory is allotted for recursive functions?</a:t>
            </a:r>
          </a:p>
        </p:txBody>
      </p:sp>
      <p:sp>
        <p:nvSpPr>
          <p:cNvPr id="3" name="Content Placeholder 2"/>
          <p:cNvSpPr>
            <a:spLocks noGrp="1"/>
          </p:cNvSpPr>
          <p:nvPr>
            <p:ph idx="1"/>
          </p:nvPr>
        </p:nvSpPr>
        <p:spPr/>
        <p:txBody>
          <a:bodyPr/>
          <a:lstStyle/>
          <a:p>
            <a:r>
              <a:rPr lang="en-US" dirty="0"/>
              <a:t>Recursion uses more memory, because the recursive function adds to the </a:t>
            </a:r>
            <a:r>
              <a:rPr lang="en-US" b="1" dirty="0"/>
              <a:t>stack</a:t>
            </a:r>
            <a:r>
              <a:rPr lang="en-US" dirty="0"/>
              <a:t> with each recursive call, and keeps the values there until the call is finished</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27</a:t>
            </a:fld>
            <a:endParaRPr lang="en-US"/>
          </a:p>
        </p:txBody>
      </p:sp>
    </p:spTree>
    <p:extLst>
      <p:ext uri="{BB962C8B-B14F-4D97-AF65-F5344CB8AC3E}">
        <p14:creationId xmlns:p14="http://schemas.microsoft.com/office/powerpoint/2010/main" val="1502420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write a recursive function?</a:t>
            </a:r>
          </a:p>
        </p:txBody>
      </p:sp>
      <p:sp>
        <p:nvSpPr>
          <p:cNvPr id="7" name="Content Placeholder 6"/>
          <p:cNvSpPr>
            <a:spLocks noGrp="1"/>
          </p:cNvSpPr>
          <p:nvPr>
            <p:ph idx="1"/>
          </p:nvPr>
        </p:nvSpPr>
        <p:spPr/>
        <p:txBody>
          <a:bodyPr/>
          <a:lstStyle/>
          <a:p>
            <a:pPr marL="0" lvl="0" indent="0">
              <a:buNone/>
            </a:pPr>
            <a:r>
              <a:rPr lang="en-US" dirty="0" err="1">
                <a:latin typeface="+mj-lt"/>
                <a:cs typeface="Consolas" panose="020B0609020204030204" pitchFamily="49" charset="0"/>
              </a:rPr>
              <a:t>return_type</a:t>
            </a:r>
            <a:r>
              <a:rPr lang="en-US" dirty="0">
                <a:latin typeface="+mj-lt"/>
                <a:cs typeface="Consolas" panose="020B0609020204030204" pitchFamily="49" charset="0"/>
              </a:rPr>
              <a:t> </a:t>
            </a:r>
            <a:r>
              <a:rPr lang="en-US" dirty="0" err="1">
                <a:latin typeface="+mj-lt"/>
                <a:cs typeface="Consolas" panose="020B0609020204030204" pitchFamily="49" charset="0"/>
              </a:rPr>
              <a:t>func_name</a:t>
            </a:r>
            <a:r>
              <a:rPr lang="en-US" dirty="0">
                <a:latin typeface="+mj-lt"/>
                <a:cs typeface="Consolas" panose="020B0609020204030204" pitchFamily="49" charset="0"/>
              </a:rPr>
              <a:t>(parameters) </a:t>
            </a:r>
          </a:p>
          <a:p>
            <a:pPr marL="0" lvl="0" indent="0">
              <a:buNone/>
            </a:pPr>
            <a:r>
              <a:rPr lang="en-US" dirty="0">
                <a:latin typeface="+mj-lt"/>
                <a:cs typeface="Consolas" panose="020B0609020204030204" pitchFamily="49" charset="0"/>
              </a:rPr>
              <a:t>{ </a:t>
            </a:r>
          </a:p>
          <a:p>
            <a:pPr marL="0" lvl="0" indent="0">
              <a:buNone/>
            </a:pPr>
            <a:r>
              <a:rPr lang="en-US" dirty="0">
                <a:latin typeface="+mj-lt"/>
                <a:cs typeface="Consolas" panose="020B0609020204030204" pitchFamily="49" charset="0"/>
              </a:rPr>
              <a:t>// Base case definition</a:t>
            </a:r>
          </a:p>
          <a:p>
            <a:pPr marL="0" lvl="0" indent="0">
              <a:buNone/>
            </a:pPr>
            <a:endParaRPr lang="en-US" dirty="0">
              <a:latin typeface="+mj-lt"/>
              <a:cs typeface="Consolas" panose="020B0609020204030204" pitchFamily="49" charset="0"/>
            </a:endParaRPr>
          </a:p>
          <a:p>
            <a:pPr marL="0" lvl="0" indent="0">
              <a:buNone/>
            </a:pPr>
            <a:r>
              <a:rPr lang="en-US" dirty="0">
                <a:latin typeface="+mj-lt"/>
                <a:cs typeface="Consolas" panose="020B0609020204030204" pitchFamily="49" charset="0"/>
              </a:rPr>
              <a:t>// recursive call definition </a:t>
            </a:r>
          </a:p>
          <a:p>
            <a:pPr marL="0" lvl="0" indent="0">
              <a:buNone/>
            </a:pPr>
            <a:r>
              <a:rPr lang="en-US" dirty="0">
                <a:latin typeface="+mj-lt"/>
                <a:cs typeface="Consolas" panose="020B0609020204030204" pitchFamily="49" charset="0"/>
              </a:rPr>
              <a:t>}</a:t>
            </a:r>
            <a:r>
              <a:rPr lang="en-US" sz="2800" dirty="0">
                <a:latin typeface="+mj-lt"/>
              </a:rPr>
              <a:t> </a:t>
            </a:r>
            <a:endParaRPr lang="en-US" sz="4400" dirty="0">
              <a:latin typeface="+mj-lt"/>
            </a:endParaRPr>
          </a:p>
          <a:p>
            <a:pPr marL="0" indent="0">
              <a:buNone/>
            </a:pPr>
            <a:endParaRPr lang="en-US" dirty="0">
              <a:latin typeface="+mj-lt"/>
            </a:endParaRP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28</a:t>
            </a:fld>
            <a:endParaRPr lang="en-US"/>
          </a:p>
        </p:txBody>
      </p:sp>
    </p:spTree>
    <p:extLst>
      <p:ext uri="{BB962C8B-B14F-4D97-AF65-F5344CB8AC3E}">
        <p14:creationId xmlns:p14="http://schemas.microsoft.com/office/powerpoint/2010/main" val="2356271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use recursions?</a:t>
            </a:r>
          </a:p>
        </p:txBody>
      </p:sp>
      <p:sp>
        <p:nvSpPr>
          <p:cNvPr id="3" name="Content Placeholder 2"/>
          <p:cNvSpPr>
            <a:spLocks noGrp="1"/>
          </p:cNvSpPr>
          <p:nvPr>
            <p:ph idx="1"/>
          </p:nvPr>
        </p:nvSpPr>
        <p:spPr/>
        <p:txBody>
          <a:bodyPr/>
          <a:lstStyle/>
          <a:p>
            <a:r>
              <a:rPr lang="en-US" dirty="0"/>
              <a:t>Repeating same logic with different inputs</a:t>
            </a:r>
          </a:p>
          <a:p>
            <a:r>
              <a:rPr lang="en-US" dirty="0"/>
              <a:t>E.g. : Factorial(5) = 5* factorial(4)</a:t>
            </a:r>
          </a:p>
          <a:p>
            <a:r>
              <a:rPr lang="en-US" dirty="0"/>
              <a:t>Factorial(4) follows the same logic what factorial(5) did, but with different input and the input is taking us towards reducing the problem size. </a:t>
            </a:r>
          </a:p>
          <a:p>
            <a:r>
              <a:rPr lang="en-US" dirty="0"/>
              <a:t>Through each time the problem tries to reduce itself</a:t>
            </a:r>
          </a:p>
          <a:p>
            <a:endParaRPr lang="en-US"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29</a:t>
            </a:fld>
            <a:endParaRPr lang="en-US"/>
          </a:p>
        </p:txBody>
      </p:sp>
    </p:spTree>
    <p:extLst>
      <p:ext uri="{BB962C8B-B14F-4D97-AF65-F5344CB8AC3E}">
        <p14:creationId xmlns:p14="http://schemas.microsoft.com/office/powerpoint/2010/main" val="390629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Programming and Why?</a:t>
            </a:r>
          </a:p>
        </p:txBody>
      </p:sp>
      <p:sp>
        <p:nvSpPr>
          <p:cNvPr id="3" name="Content Placeholder 2"/>
          <p:cNvSpPr>
            <a:spLocks noGrp="1"/>
          </p:cNvSpPr>
          <p:nvPr>
            <p:ph idx="1"/>
          </p:nvPr>
        </p:nvSpPr>
        <p:spPr/>
        <p:txBody>
          <a:bodyPr/>
          <a:lstStyle/>
          <a:p>
            <a:r>
              <a:rPr lang="en-US" dirty="0"/>
              <a:t>Modular programming is the process of subdividing a computer program into separate sub-programs.</a:t>
            </a:r>
          </a:p>
          <a:p>
            <a:r>
              <a:rPr lang="en-US" dirty="0"/>
              <a:t>Some programs might have thousands or millions of lines and to manage such programs it becomes quite difficult as there might be too many of syntax errors or logical errors present in the program, so to manage such type of programs concept of </a:t>
            </a:r>
            <a:r>
              <a:rPr lang="en-US" b="1" dirty="0"/>
              <a:t>modular</a:t>
            </a:r>
            <a:r>
              <a:rPr lang="en-US" dirty="0"/>
              <a:t> </a:t>
            </a:r>
            <a:r>
              <a:rPr lang="en-US" b="1" dirty="0"/>
              <a:t>programming</a:t>
            </a:r>
            <a:r>
              <a:rPr lang="en-US" dirty="0"/>
              <a:t>  was approached.</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3</a:t>
            </a:fld>
            <a:endParaRPr lang="en-US"/>
          </a:p>
        </p:txBody>
      </p:sp>
    </p:spTree>
    <p:extLst>
      <p:ext uri="{BB962C8B-B14F-4D97-AF65-F5344CB8AC3E}">
        <p14:creationId xmlns:p14="http://schemas.microsoft.com/office/powerpoint/2010/main" val="2998603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Factorial / Fibonacci / Binary search</a:t>
            </a:r>
          </a:p>
        </p:txBody>
      </p:sp>
      <p:sp>
        <p:nvSpPr>
          <p:cNvPr id="3" name="Content Placeholder 2"/>
          <p:cNvSpPr>
            <a:spLocks noGrp="1"/>
          </p:cNvSpPr>
          <p:nvPr>
            <p:ph idx="1"/>
          </p:nvPr>
        </p:nvSpPr>
        <p:spPr/>
        <p:txBody>
          <a:bodyPr/>
          <a:lstStyle/>
          <a:p>
            <a:r>
              <a:rPr lang="en-US" sz="2300" dirty="0"/>
              <a:t>Factorial  </a:t>
            </a:r>
          </a:p>
          <a:p>
            <a:pPr lvl="1"/>
            <a:r>
              <a:rPr lang="en-US" sz="2300" dirty="0"/>
              <a:t>fact(n)= n*fact(n-1)</a:t>
            </a:r>
          </a:p>
          <a:p>
            <a:pPr lvl="1"/>
            <a:r>
              <a:rPr lang="en-US" sz="2300" dirty="0"/>
              <a:t>Base case fact(1) is 1</a:t>
            </a:r>
          </a:p>
          <a:p>
            <a:r>
              <a:rPr lang="en-US" sz="2300" dirty="0"/>
              <a:t>Fibonacci</a:t>
            </a:r>
          </a:p>
          <a:p>
            <a:pPr lvl="1"/>
            <a:r>
              <a:rPr lang="en-US" sz="2300" dirty="0" err="1"/>
              <a:t>fibo</a:t>
            </a:r>
            <a:r>
              <a:rPr lang="en-US" sz="2300" dirty="0"/>
              <a:t>(n)= </a:t>
            </a:r>
            <a:r>
              <a:rPr lang="en-US" sz="2300" dirty="0" err="1"/>
              <a:t>fibo</a:t>
            </a:r>
            <a:r>
              <a:rPr lang="en-US" sz="2300" dirty="0"/>
              <a:t>(n-1)+ </a:t>
            </a:r>
            <a:r>
              <a:rPr lang="en-US" sz="2300" dirty="0" err="1"/>
              <a:t>fibo</a:t>
            </a:r>
            <a:r>
              <a:rPr lang="en-US" sz="2300" dirty="0"/>
              <a:t>(n-2 )</a:t>
            </a:r>
          </a:p>
          <a:p>
            <a:pPr lvl="1"/>
            <a:r>
              <a:rPr lang="en-US" sz="2300" dirty="0"/>
              <a:t>Base case fib(0) is 0 and fib(1) is 1</a:t>
            </a:r>
          </a:p>
          <a:p>
            <a:r>
              <a:rPr lang="en-US" sz="2300" dirty="0"/>
              <a:t>Binary search</a:t>
            </a:r>
          </a:p>
          <a:p>
            <a:pPr lvl="1"/>
            <a:r>
              <a:rPr lang="en-US" sz="2300" dirty="0" err="1"/>
              <a:t>Binarysearch</a:t>
            </a:r>
            <a:r>
              <a:rPr lang="en-US" sz="2300" dirty="0"/>
              <a:t>(</a:t>
            </a:r>
            <a:r>
              <a:rPr lang="en-US" sz="2300" dirty="0" err="1"/>
              <a:t>low,high,n</a:t>
            </a:r>
            <a:r>
              <a:rPr lang="en-US" sz="2300" dirty="0"/>
              <a:t>)  if n&gt; a[mid] </a:t>
            </a:r>
            <a:r>
              <a:rPr lang="en-US" sz="2300" dirty="0">
                <a:sym typeface="Wingdings" panose="05000000000000000000" pitchFamily="2" charset="2"/>
              </a:rPr>
              <a:t> </a:t>
            </a:r>
            <a:r>
              <a:rPr lang="en-US" sz="2300" dirty="0" err="1">
                <a:sym typeface="Wingdings" panose="05000000000000000000" pitchFamily="2" charset="2"/>
              </a:rPr>
              <a:t>binarysearch</a:t>
            </a:r>
            <a:r>
              <a:rPr lang="en-US" sz="2300" dirty="0">
                <a:sym typeface="Wingdings" panose="05000000000000000000" pitchFamily="2" charset="2"/>
              </a:rPr>
              <a:t>(mid+1,high,n)</a:t>
            </a:r>
          </a:p>
          <a:p>
            <a:pPr lvl="1"/>
            <a:r>
              <a:rPr lang="en-US" sz="2300" dirty="0" err="1"/>
              <a:t>Binarysearch</a:t>
            </a:r>
            <a:r>
              <a:rPr lang="en-US" sz="2300" dirty="0"/>
              <a:t>(</a:t>
            </a:r>
            <a:r>
              <a:rPr lang="en-US" sz="2300" dirty="0" err="1"/>
              <a:t>low,high,n</a:t>
            </a:r>
            <a:r>
              <a:rPr lang="en-US" sz="2300" dirty="0"/>
              <a:t>)  if n&lt; a[mid] </a:t>
            </a:r>
            <a:r>
              <a:rPr lang="en-US" sz="2300" dirty="0">
                <a:sym typeface="Wingdings" panose="05000000000000000000" pitchFamily="2" charset="2"/>
              </a:rPr>
              <a:t> </a:t>
            </a:r>
            <a:r>
              <a:rPr lang="en-US" sz="2300" dirty="0" err="1">
                <a:sym typeface="Wingdings" panose="05000000000000000000" pitchFamily="2" charset="2"/>
              </a:rPr>
              <a:t>binarysearch</a:t>
            </a:r>
            <a:r>
              <a:rPr lang="en-US" sz="2300" dirty="0">
                <a:sym typeface="Wingdings" panose="05000000000000000000" pitchFamily="2" charset="2"/>
              </a:rPr>
              <a:t>(low,mid-1,n)</a:t>
            </a:r>
          </a:p>
          <a:p>
            <a:pPr lvl="1"/>
            <a:r>
              <a:rPr lang="en-US" sz="2300" dirty="0">
                <a:sym typeface="Wingdings" panose="05000000000000000000" pitchFamily="2" charset="2"/>
              </a:rPr>
              <a:t>Base case : when element is present at mid provided low&lt;high</a:t>
            </a:r>
          </a:p>
          <a:p>
            <a:pPr lvl="1"/>
            <a:endParaRPr lang="en-US" sz="2300" dirty="0">
              <a:sym typeface="Wingdings" panose="05000000000000000000" pitchFamily="2" charset="2"/>
            </a:endParaRPr>
          </a:p>
          <a:p>
            <a:pPr lvl="1"/>
            <a:endParaRPr lang="en-US" sz="2300"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30</a:t>
            </a:fld>
            <a:endParaRPr lang="en-US" dirty="0"/>
          </a:p>
        </p:txBody>
      </p:sp>
    </p:spTree>
    <p:extLst>
      <p:ext uri="{BB962C8B-B14F-4D97-AF65-F5344CB8AC3E}">
        <p14:creationId xmlns:p14="http://schemas.microsoft.com/office/powerpoint/2010/main" val="3490415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Factorial using recursion</a:t>
            </a:r>
          </a:p>
        </p:txBody>
      </p:sp>
      <p:sp>
        <p:nvSpPr>
          <p:cNvPr id="3" name="Content Placeholder 2"/>
          <p:cNvSpPr>
            <a:spLocks noGrp="1"/>
          </p:cNvSpPr>
          <p:nvPr>
            <p:ph sz="half" idx="1"/>
          </p:nvPr>
        </p:nvSpPr>
        <p:spPr/>
        <p:txBody>
          <a:bodyPr/>
          <a:lstStyle/>
          <a:p>
            <a:pPr marL="0" indent="0">
              <a:buNone/>
            </a:pPr>
            <a:r>
              <a:rPr lang="en-US" sz="2000" dirty="0"/>
              <a:t>#include&lt;</a:t>
            </a:r>
            <a:r>
              <a:rPr lang="en-US" sz="2000" dirty="0" err="1"/>
              <a:t>stdio.h</a:t>
            </a:r>
            <a:r>
              <a:rPr lang="en-US" sz="2000" dirty="0"/>
              <a:t>&gt;</a:t>
            </a:r>
          </a:p>
          <a:p>
            <a:pPr marL="0" indent="0">
              <a:buNone/>
            </a:pPr>
            <a:r>
              <a:rPr lang="en-US" sz="2000" dirty="0" err="1"/>
              <a:t>int</a:t>
            </a:r>
            <a:r>
              <a:rPr lang="en-US" sz="2000" dirty="0"/>
              <a:t> factorial(</a:t>
            </a:r>
            <a:r>
              <a:rPr lang="en-US" sz="2000" dirty="0" err="1"/>
              <a:t>int</a:t>
            </a:r>
            <a:r>
              <a:rPr lang="en-US" sz="2000" dirty="0"/>
              <a:t> n)</a:t>
            </a:r>
          </a:p>
          <a:p>
            <a:pPr marL="0" indent="0">
              <a:buNone/>
            </a:pPr>
            <a:r>
              <a:rPr lang="en-US" sz="2000" dirty="0"/>
              <a:t>{</a:t>
            </a:r>
          </a:p>
          <a:p>
            <a:pPr marL="0" indent="0">
              <a:buNone/>
            </a:pPr>
            <a:r>
              <a:rPr lang="en-US" sz="2000" dirty="0"/>
              <a:t>    if(n == 1)</a:t>
            </a:r>
          </a:p>
          <a:p>
            <a:pPr marL="0" indent="0">
              <a:buNone/>
            </a:pPr>
            <a:r>
              <a:rPr lang="en-US" sz="2000" dirty="0"/>
              <a:t>        return 1;</a:t>
            </a:r>
          </a:p>
          <a:p>
            <a:pPr marL="0" indent="0">
              <a:buNone/>
            </a:pPr>
            <a:r>
              <a:rPr lang="en-US" sz="2000" dirty="0"/>
              <a:t>    else</a:t>
            </a:r>
          </a:p>
          <a:p>
            <a:pPr marL="0" indent="0">
              <a:buNone/>
            </a:pPr>
            <a:r>
              <a:rPr lang="en-US" sz="2000" dirty="0"/>
              <a:t>        return  n* factorial(n-1);</a:t>
            </a:r>
          </a:p>
          <a:p>
            <a:pPr marL="0" indent="0">
              <a:buNone/>
            </a:pPr>
            <a:r>
              <a:rPr lang="en-US" sz="2000" dirty="0"/>
              <a:t>}</a:t>
            </a:r>
          </a:p>
          <a:p>
            <a:pPr marL="0" indent="0">
              <a:buNone/>
            </a:pPr>
            <a:r>
              <a:rPr lang="en-US" sz="2000" dirty="0" err="1"/>
              <a:t>int</a:t>
            </a:r>
            <a:r>
              <a:rPr lang="en-US" sz="2000" dirty="0"/>
              <a:t> main()</a:t>
            </a:r>
          </a:p>
          <a:p>
            <a:pPr marL="0" indent="0">
              <a:buNone/>
            </a:pPr>
            <a:r>
              <a:rPr lang="en-US" sz="2000" dirty="0"/>
              <a:t>{</a:t>
            </a:r>
          </a:p>
          <a:p>
            <a:pPr marL="0" indent="0">
              <a:buNone/>
            </a:pPr>
            <a:r>
              <a:rPr lang="en-US" sz="2000" dirty="0"/>
              <a:t>    </a:t>
            </a:r>
            <a:r>
              <a:rPr lang="en-US" sz="2000" dirty="0" err="1"/>
              <a:t>int</a:t>
            </a:r>
            <a:r>
              <a:rPr lang="en-US" sz="2000" dirty="0"/>
              <a:t> a, fact;</a:t>
            </a:r>
          </a:p>
          <a:p>
            <a:pPr marL="0" indent="0">
              <a:buNone/>
            </a:pPr>
            <a:r>
              <a:rPr lang="en-US" sz="2000" dirty="0"/>
              <a:t>    </a:t>
            </a:r>
          </a:p>
          <a:p>
            <a:pPr marL="0" indent="0">
              <a:buNone/>
            </a:pPr>
            <a:r>
              <a:rPr lang="en-US" sz="2000" dirty="0"/>
              <a:t>    </a:t>
            </a:r>
          </a:p>
        </p:txBody>
      </p:sp>
      <p:sp>
        <p:nvSpPr>
          <p:cNvPr id="7" name="Content Placeholder 6"/>
          <p:cNvSpPr>
            <a:spLocks noGrp="1"/>
          </p:cNvSpPr>
          <p:nvPr>
            <p:ph sz="half" idx="2"/>
          </p:nvPr>
        </p:nvSpPr>
        <p:spPr/>
        <p:txBody>
          <a:bodyPr/>
          <a:lstStyle/>
          <a:p>
            <a:pPr marL="0" indent="0">
              <a:buNone/>
            </a:pPr>
            <a:r>
              <a:rPr lang="en-US" sz="2000" dirty="0"/>
              <a:t>    </a:t>
            </a:r>
            <a:r>
              <a:rPr lang="en-US" sz="2000" dirty="0" err="1"/>
              <a:t>printf</a:t>
            </a:r>
            <a:r>
              <a:rPr lang="en-US" sz="2000" dirty="0"/>
              <a:t>("Enter a number to calculate factorial: ");</a:t>
            </a:r>
          </a:p>
          <a:p>
            <a:pPr marL="0" indent="0">
              <a:buNone/>
            </a:pPr>
            <a:r>
              <a:rPr lang="en-US" sz="2000" dirty="0"/>
              <a:t>    </a:t>
            </a:r>
            <a:r>
              <a:rPr lang="en-US" sz="2000" dirty="0" err="1"/>
              <a:t>scanf</a:t>
            </a:r>
            <a:r>
              <a:rPr lang="en-US" sz="2000" dirty="0"/>
              <a:t>("%</a:t>
            </a:r>
            <a:r>
              <a:rPr lang="en-US" sz="2000" dirty="0" err="1"/>
              <a:t>d",&amp;a</a:t>
            </a:r>
            <a:r>
              <a:rPr lang="en-US" sz="2000" dirty="0"/>
              <a:t>);</a:t>
            </a:r>
          </a:p>
          <a:p>
            <a:pPr marL="0" indent="0">
              <a:buNone/>
            </a:pPr>
            <a:r>
              <a:rPr lang="en-US" sz="2000" dirty="0"/>
              <a:t>    </a:t>
            </a:r>
          </a:p>
          <a:p>
            <a:pPr marL="0" indent="0">
              <a:buNone/>
            </a:pPr>
            <a:r>
              <a:rPr lang="en-US" sz="2000" dirty="0"/>
              <a:t>    fact = factorial(a);</a:t>
            </a:r>
          </a:p>
          <a:p>
            <a:pPr marL="0" indent="0">
              <a:buNone/>
            </a:pPr>
            <a:r>
              <a:rPr lang="en-US" sz="2000" dirty="0"/>
              <a:t>    </a:t>
            </a:r>
          </a:p>
          <a:p>
            <a:pPr marL="0" indent="0">
              <a:buNone/>
            </a:pPr>
            <a:r>
              <a:rPr lang="en-US" sz="2000" dirty="0"/>
              <a:t>    </a:t>
            </a:r>
            <a:r>
              <a:rPr lang="en-US" sz="2000" dirty="0" err="1"/>
              <a:t>printf</a:t>
            </a:r>
            <a:r>
              <a:rPr lang="en-US" sz="2000" dirty="0"/>
              <a:t>("Factorial of %d = %d",</a:t>
            </a:r>
            <a:r>
              <a:rPr lang="en-US" sz="2000" dirty="0" err="1"/>
              <a:t>a,fact</a:t>
            </a:r>
            <a:r>
              <a:rPr lang="en-US" sz="2000" dirty="0"/>
              <a:t>);</a:t>
            </a:r>
          </a:p>
          <a:p>
            <a:pPr marL="0" indent="0">
              <a:buNone/>
            </a:pPr>
            <a:r>
              <a:rPr lang="en-US" sz="2000" dirty="0"/>
              <a:t>    return 0;</a:t>
            </a:r>
          </a:p>
          <a:p>
            <a:pPr marL="0" indent="0">
              <a:buNone/>
            </a:pPr>
            <a:r>
              <a:rPr lang="en-US" sz="2000" dirty="0"/>
              <a:t>}</a:t>
            </a:r>
          </a:p>
          <a:p>
            <a:pPr marL="0" indent="0">
              <a:buNone/>
            </a:pP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31</a:t>
            </a:fld>
            <a:endParaRPr lang="en-US"/>
          </a:p>
        </p:txBody>
      </p:sp>
      <p:sp>
        <p:nvSpPr>
          <p:cNvPr id="8" name="Explosion 2 7"/>
          <p:cNvSpPr/>
          <p:nvPr/>
        </p:nvSpPr>
        <p:spPr>
          <a:xfrm>
            <a:off x="3414447" y="2055811"/>
            <a:ext cx="2100527" cy="1114425"/>
          </a:xfrm>
          <a:prstGeom prst="irregularSeal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Base  case</a:t>
            </a:r>
          </a:p>
        </p:txBody>
      </p:sp>
      <p:sp>
        <p:nvSpPr>
          <p:cNvPr id="9" name="Explosion 2 8"/>
          <p:cNvSpPr/>
          <p:nvPr/>
        </p:nvSpPr>
        <p:spPr>
          <a:xfrm>
            <a:off x="3514726" y="3933032"/>
            <a:ext cx="2692400" cy="1653381"/>
          </a:xfrm>
          <a:prstGeom prst="irregularSeal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Recursive function call</a:t>
            </a:r>
          </a:p>
        </p:txBody>
      </p:sp>
      <p:cxnSp>
        <p:nvCxnSpPr>
          <p:cNvPr id="11" name="Straight Arrow Connector 10"/>
          <p:cNvCxnSpPr>
            <a:endCxn id="8" idx="1"/>
          </p:cNvCxnSpPr>
          <p:nvPr/>
        </p:nvCxnSpPr>
        <p:spPr>
          <a:xfrm flipV="1">
            <a:off x="2157413" y="2720184"/>
            <a:ext cx="1257034" cy="4500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2859617" y="4443413"/>
            <a:ext cx="1112308" cy="400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3518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Fibonacci series using recursion</a:t>
            </a:r>
          </a:p>
        </p:txBody>
      </p:sp>
      <p:sp>
        <p:nvSpPr>
          <p:cNvPr id="9" name="Content Placeholder 8"/>
          <p:cNvSpPr>
            <a:spLocks noGrp="1"/>
          </p:cNvSpPr>
          <p:nvPr>
            <p:ph sz="half" idx="1"/>
          </p:nvPr>
        </p:nvSpPr>
        <p:spPr/>
        <p:txBody>
          <a:bodyPr/>
          <a:lstStyle/>
          <a:p>
            <a:pPr marL="0" indent="0">
              <a:buNone/>
            </a:pPr>
            <a:r>
              <a:rPr lang="en-US" sz="1600" dirty="0"/>
              <a:t>#include &lt;</a:t>
            </a:r>
            <a:r>
              <a:rPr lang="en-US" sz="1600" dirty="0" err="1"/>
              <a:t>stdio.h</a:t>
            </a:r>
            <a:r>
              <a:rPr lang="en-US" sz="1600" dirty="0"/>
              <a:t>&gt;</a:t>
            </a:r>
          </a:p>
          <a:p>
            <a:pPr marL="0" indent="0">
              <a:buNone/>
            </a:pPr>
            <a:r>
              <a:rPr lang="en-US" sz="1600" dirty="0" err="1"/>
              <a:t>int</a:t>
            </a:r>
            <a:r>
              <a:rPr lang="en-US" sz="1600" dirty="0"/>
              <a:t> </a:t>
            </a:r>
            <a:r>
              <a:rPr lang="en-US" sz="1600" dirty="0" err="1"/>
              <a:t>fibonacci</a:t>
            </a:r>
            <a:r>
              <a:rPr lang="en-US" sz="1600" dirty="0"/>
              <a:t>(</a:t>
            </a:r>
            <a:r>
              <a:rPr lang="en-US" sz="1600" dirty="0" err="1"/>
              <a:t>int</a:t>
            </a:r>
            <a:r>
              <a:rPr lang="en-US" sz="1600" dirty="0"/>
              <a:t> </a:t>
            </a:r>
            <a:r>
              <a:rPr lang="en-US" sz="1600" dirty="0" err="1"/>
              <a:t>num</a:t>
            </a:r>
            <a:r>
              <a:rPr lang="en-US" sz="1600" dirty="0"/>
              <a:t>)</a:t>
            </a:r>
          </a:p>
          <a:p>
            <a:pPr marL="0" indent="0">
              <a:buNone/>
            </a:pPr>
            <a:r>
              <a:rPr lang="en-US" sz="1600" dirty="0"/>
              <a:t>{</a:t>
            </a:r>
          </a:p>
          <a:p>
            <a:pPr marL="0" indent="0">
              <a:buNone/>
            </a:pPr>
            <a:r>
              <a:rPr lang="en-US" sz="1600" dirty="0"/>
              <a:t>if (</a:t>
            </a:r>
            <a:r>
              <a:rPr lang="en-US" sz="1600" dirty="0" err="1"/>
              <a:t>num</a:t>
            </a:r>
            <a:r>
              <a:rPr lang="en-US" sz="1600" dirty="0"/>
              <a:t> == 0)</a:t>
            </a:r>
          </a:p>
          <a:p>
            <a:pPr marL="0" indent="0">
              <a:buNone/>
            </a:pPr>
            <a:r>
              <a:rPr lang="en-US" sz="1600" dirty="0"/>
              <a:t>    {        return 0;</a:t>
            </a:r>
          </a:p>
          <a:p>
            <a:pPr marL="0" indent="0">
              <a:buNone/>
            </a:pPr>
            <a:r>
              <a:rPr lang="en-US" sz="1600" dirty="0"/>
              <a:t>    }</a:t>
            </a:r>
          </a:p>
          <a:p>
            <a:pPr marL="0" indent="0">
              <a:buNone/>
            </a:pPr>
            <a:r>
              <a:rPr lang="en-US" sz="1600" dirty="0"/>
              <a:t>else if (</a:t>
            </a:r>
            <a:r>
              <a:rPr lang="en-US" sz="1600" dirty="0" err="1"/>
              <a:t>num</a:t>
            </a:r>
            <a:r>
              <a:rPr lang="en-US" sz="1600" dirty="0"/>
              <a:t> == 1)</a:t>
            </a:r>
          </a:p>
          <a:p>
            <a:pPr marL="0" indent="0">
              <a:buNone/>
            </a:pPr>
            <a:r>
              <a:rPr lang="en-US" sz="1600" dirty="0"/>
              <a:t>    {</a:t>
            </a:r>
          </a:p>
          <a:p>
            <a:pPr marL="0" indent="0">
              <a:buNone/>
            </a:pPr>
            <a:r>
              <a:rPr lang="en-US" sz="1600" dirty="0"/>
              <a:t>        return 1; }</a:t>
            </a:r>
          </a:p>
          <a:p>
            <a:pPr marL="0" indent="0">
              <a:buNone/>
            </a:pPr>
            <a:r>
              <a:rPr lang="en-US" sz="1600" dirty="0"/>
              <a:t>     else</a:t>
            </a:r>
          </a:p>
          <a:p>
            <a:pPr marL="0" indent="0">
              <a:buNone/>
            </a:pPr>
            <a:r>
              <a:rPr lang="en-US" sz="1600" dirty="0"/>
              <a:t>    {</a:t>
            </a:r>
          </a:p>
          <a:p>
            <a:pPr marL="0" indent="0">
              <a:buNone/>
            </a:pPr>
            <a:r>
              <a:rPr lang="en-US" sz="1600" dirty="0"/>
              <a:t>        return </a:t>
            </a:r>
            <a:r>
              <a:rPr lang="en-US" sz="1600" dirty="0" err="1"/>
              <a:t>fibonacci</a:t>
            </a:r>
            <a:r>
              <a:rPr lang="en-US" sz="1600" dirty="0"/>
              <a:t>(</a:t>
            </a:r>
            <a:r>
              <a:rPr lang="en-US" sz="1600" dirty="0" err="1"/>
              <a:t>num</a:t>
            </a:r>
            <a:r>
              <a:rPr lang="en-US" sz="1600" dirty="0"/>
              <a:t> - 1) + </a:t>
            </a:r>
            <a:r>
              <a:rPr lang="en-US" sz="1600" dirty="0" err="1"/>
              <a:t>fibonacci</a:t>
            </a:r>
            <a:r>
              <a:rPr lang="en-US" sz="1600" dirty="0"/>
              <a:t>(</a:t>
            </a:r>
            <a:r>
              <a:rPr lang="en-US" sz="1600" dirty="0" err="1"/>
              <a:t>num</a:t>
            </a:r>
            <a:r>
              <a:rPr lang="en-US" sz="1600" dirty="0"/>
              <a:t> - 2); }</a:t>
            </a:r>
          </a:p>
          <a:p>
            <a:pPr marL="0" indent="0">
              <a:buNone/>
            </a:pPr>
            <a:r>
              <a:rPr lang="en-US" sz="1600" dirty="0"/>
              <a:t>}</a:t>
            </a:r>
          </a:p>
        </p:txBody>
      </p:sp>
      <p:sp>
        <p:nvSpPr>
          <p:cNvPr id="10" name="Content Placeholder 9"/>
          <p:cNvSpPr>
            <a:spLocks noGrp="1"/>
          </p:cNvSpPr>
          <p:nvPr>
            <p:ph sz="half" idx="2"/>
          </p:nvPr>
        </p:nvSpPr>
        <p:spPr/>
        <p:txBody>
          <a:bodyPr/>
          <a:lstStyle/>
          <a:p>
            <a:pPr marL="0" indent="0">
              <a:buNone/>
            </a:pPr>
            <a:r>
              <a:rPr lang="en-US" sz="1600" dirty="0" err="1"/>
              <a:t>int</a:t>
            </a:r>
            <a:r>
              <a:rPr lang="en-US" sz="1600" dirty="0"/>
              <a:t> main()</a:t>
            </a:r>
          </a:p>
          <a:p>
            <a:pPr marL="0" indent="0">
              <a:buNone/>
            </a:pPr>
            <a:r>
              <a:rPr lang="en-US" sz="1600" dirty="0"/>
              <a:t>{</a:t>
            </a:r>
          </a:p>
          <a:p>
            <a:pPr marL="0" indent="0">
              <a:buNone/>
            </a:pPr>
            <a:r>
              <a:rPr lang="en-US" sz="1600" dirty="0"/>
              <a:t>    </a:t>
            </a:r>
            <a:r>
              <a:rPr lang="en-US" sz="1600" dirty="0" err="1"/>
              <a:t>int</a:t>
            </a:r>
            <a:r>
              <a:rPr lang="en-US" sz="1600" dirty="0"/>
              <a:t> </a:t>
            </a:r>
            <a:r>
              <a:rPr lang="en-US" sz="1600" dirty="0" err="1"/>
              <a:t>num</a:t>
            </a:r>
            <a:r>
              <a:rPr lang="en-US" sz="1600" dirty="0"/>
              <a:t>; </a:t>
            </a:r>
          </a:p>
          <a:p>
            <a:pPr marL="0" indent="0">
              <a:buNone/>
            </a:pPr>
            <a:r>
              <a:rPr lang="en-US" sz="1600" dirty="0"/>
              <a:t>    </a:t>
            </a:r>
            <a:r>
              <a:rPr lang="en-US" sz="1600" dirty="0" err="1"/>
              <a:t>printf</a:t>
            </a:r>
            <a:r>
              <a:rPr lang="en-US" sz="1600" dirty="0"/>
              <a:t>("Enter the number of elements to be in the series : ");</a:t>
            </a:r>
          </a:p>
          <a:p>
            <a:pPr marL="0" indent="0">
              <a:buNone/>
            </a:pPr>
            <a:r>
              <a:rPr lang="en-US" sz="1600" dirty="0"/>
              <a:t>    </a:t>
            </a:r>
            <a:r>
              <a:rPr lang="en-US" sz="1600" dirty="0" err="1"/>
              <a:t>scanf</a:t>
            </a:r>
            <a:r>
              <a:rPr lang="en-US" sz="1600" dirty="0"/>
              <a:t>("%d", &amp;</a:t>
            </a:r>
            <a:r>
              <a:rPr lang="en-US" sz="1600" dirty="0" err="1"/>
              <a:t>num</a:t>
            </a:r>
            <a:r>
              <a:rPr lang="en-US" sz="1600" dirty="0"/>
              <a:t>); </a:t>
            </a:r>
          </a:p>
          <a:p>
            <a:pPr marL="0" indent="0">
              <a:buNone/>
            </a:pPr>
            <a:r>
              <a:rPr lang="en-US" sz="1600" dirty="0"/>
              <a:t>    </a:t>
            </a:r>
            <a:r>
              <a:rPr lang="en-US" sz="1600" dirty="0" err="1"/>
              <a:t>int</a:t>
            </a:r>
            <a:r>
              <a:rPr lang="en-US" sz="1600" dirty="0"/>
              <a:t> </a:t>
            </a:r>
            <a:r>
              <a:rPr lang="en-US" sz="1600" dirty="0" err="1"/>
              <a:t>i</a:t>
            </a:r>
            <a:r>
              <a:rPr lang="en-US" sz="1600" dirty="0"/>
              <a:t>;</a:t>
            </a:r>
          </a:p>
          <a:p>
            <a:pPr marL="0" indent="0">
              <a:buNone/>
            </a:pPr>
            <a:r>
              <a:rPr lang="en-US" sz="1600" dirty="0"/>
              <a:t>    for (</a:t>
            </a:r>
            <a:r>
              <a:rPr lang="en-US" sz="1600" dirty="0" err="1"/>
              <a:t>i</a:t>
            </a:r>
            <a:r>
              <a:rPr lang="en-US" sz="1600" dirty="0"/>
              <a:t> = 0; </a:t>
            </a:r>
            <a:r>
              <a:rPr lang="en-US" sz="1600" dirty="0" err="1"/>
              <a:t>i</a:t>
            </a:r>
            <a:r>
              <a:rPr lang="en-US" sz="1600" dirty="0"/>
              <a:t> &lt; </a:t>
            </a:r>
            <a:r>
              <a:rPr lang="en-US" sz="1600" dirty="0" err="1"/>
              <a:t>num</a:t>
            </a:r>
            <a:r>
              <a:rPr lang="en-US" sz="1600" dirty="0"/>
              <a:t>; </a:t>
            </a:r>
            <a:r>
              <a:rPr lang="en-US" sz="1600" dirty="0" err="1"/>
              <a:t>i</a:t>
            </a:r>
            <a:r>
              <a:rPr lang="en-US" sz="1600" dirty="0"/>
              <a:t>++)</a:t>
            </a:r>
          </a:p>
          <a:p>
            <a:pPr marL="0" indent="0">
              <a:buNone/>
            </a:pPr>
            <a:r>
              <a:rPr lang="en-US" sz="1600" dirty="0"/>
              <a:t>    {</a:t>
            </a:r>
          </a:p>
          <a:p>
            <a:pPr marL="0" indent="0">
              <a:buNone/>
            </a:pPr>
            <a:r>
              <a:rPr lang="en-US" sz="1600" dirty="0"/>
              <a:t>        </a:t>
            </a:r>
            <a:r>
              <a:rPr lang="en-US" sz="1600" dirty="0" err="1"/>
              <a:t>printf</a:t>
            </a:r>
            <a:r>
              <a:rPr lang="en-US" sz="1600" dirty="0"/>
              <a:t>("%d, ", </a:t>
            </a:r>
            <a:r>
              <a:rPr lang="en-US" sz="1600" dirty="0" err="1"/>
              <a:t>fibonacci</a:t>
            </a:r>
            <a:r>
              <a:rPr lang="en-US" sz="1600" dirty="0"/>
              <a:t>(</a:t>
            </a:r>
            <a:r>
              <a:rPr lang="en-US" sz="1600" dirty="0" err="1"/>
              <a:t>i</a:t>
            </a:r>
            <a:r>
              <a:rPr lang="en-US" sz="1600" dirty="0"/>
              <a:t>)); </a:t>
            </a:r>
          </a:p>
          <a:p>
            <a:pPr marL="0" indent="0">
              <a:buNone/>
            </a:pPr>
            <a:r>
              <a:rPr lang="en-US" sz="1600" dirty="0"/>
              <a:t>     }</a:t>
            </a:r>
          </a:p>
          <a:p>
            <a:pPr marL="0" indent="0">
              <a:buNone/>
            </a:pPr>
            <a:r>
              <a:rPr lang="en-US" sz="1600" dirty="0"/>
              <a:t>    return 0;</a:t>
            </a:r>
          </a:p>
          <a:p>
            <a:pPr marL="0" indent="0">
              <a:buNone/>
            </a:pPr>
            <a:r>
              <a:rPr lang="en-US" sz="1600" dirty="0"/>
              <a:t>}</a:t>
            </a:r>
          </a:p>
          <a:p>
            <a:pPr marL="0" indent="0">
              <a:buNone/>
            </a:pPr>
            <a:endParaRPr lang="en-US" sz="1600" dirty="0"/>
          </a:p>
        </p:txBody>
      </p:sp>
      <p:sp>
        <p:nvSpPr>
          <p:cNvPr id="5" name="Date Placeholder 4"/>
          <p:cNvSpPr>
            <a:spLocks noGrp="1"/>
          </p:cNvSpPr>
          <p:nvPr>
            <p:ph type="dt" sz="half" idx="10"/>
          </p:nvPr>
        </p:nvSpPr>
        <p:spPr/>
        <p:txBody>
          <a:bodyPr/>
          <a:lstStyle/>
          <a:p>
            <a:fld id="{095D7329-83B7-4372-8A27-0A56CF0D28A5}" type="datetime1">
              <a:rPr lang="en-US" smtClean="0"/>
              <a:t>12/21/2024</a:t>
            </a:fld>
            <a:endParaRPr lang="en-US"/>
          </a:p>
        </p:txBody>
      </p:sp>
      <p:sp>
        <p:nvSpPr>
          <p:cNvPr id="6" name="Slide Number Placeholder 5"/>
          <p:cNvSpPr>
            <a:spLocks noGrp="1"/>
          </p:cNvSpPr>
          <p:nvPr>
            <p:ph type="sldNum" sz="quarter" idx="11"/>
          </p:nvPr>
        </p:nvSpPr>
        <p:spPr/>
        <p:txBody>
          <a:bodyPr/>
          <a:lstStyle/>
          <a:p>
            <a:fld id="{4903CCCA-70C2-4464-A25B-D8219B7795CF}" type="slidenum">
              <a:rPr lang="en-US" smtClean="0"/>
              <a:t>32</a:t>
            </a:fld>
            <a:endParaRPr lang="en-US"/>
          </a:p>
        </p:txBody>
      </p:sp>
    </p:spTree>
    <p:extLst>
      <p:ext uri="{BB962C8B-B14F-4D97-AF65-F5344CB8AC3E}">
        <p14:creationId xmlns:p14="http://schemas.microsoft.com/office/powerpoint/2010/main" val="4254122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311992" y="1987836"/>
            <a:ext cx="3296840" cy="2446676"/>
          </a:xfrm>
        </p:spPr>
        <p:txBody>
          <a:bodyPr/>
          <a:lstStyle/>
          <a:p>
            <a:r>
              <a:rPr lang="en-US" dirty="0"/>
              <a:t>How recursion works?</a:t>
            </a:r>
          </a:p>
        </p:txBody>
      </p:sp>
      <p:sp>
        <p:nvSpPr>
          <p:cNvPr id="5" name="Date Placeholder 4"/>
          <p:cNvSpPr>
            <a:spLocks noGrp="1"/>
          </p:cNvSpPr>
          <p:nvPr>
            <p:ph type="dt" sz="half" idx="10"/>
          </p:nvPr>
        </p:nvSpPr>
        <p:spPr/>
        <p:txBody>
          <a:bodyPr/>
          <a:lstStyle/>
          <a:p>
            <a:fld id="{095D7329-83B7-4372-8A27-0A56CF0D28A5}" type="datetime1">
              <a:rPr lang="en-US" smtClean="0"/>
              <a:t>12/21/2024</a:t>
            </a:fld>
            <a:endParaRPr lang="en-US"/>
          </a:p>
        </p:txBody>
      </p:sp>
      <p:sp>
        <p:nvSpPr>
          <p:cNvPr id="6" name="Slide Number Placeholder 5"/>
          <p:cNvSpPr>
            <a:spLocks noGrp="1"/>
          </p:cNvSpPr>
          <p:nvPr>
            <p:ph type="sldNum" sz="quarter" idx="11"/>
          </p:nvPr>
        </p:nvSpPr>
        <p:spPr/>
        <p:txBody>
          <a:bodyPr/>
          <a:lstStyle/>
          <a:p>
            <a:fld id="{4903CCCA-70C2-4464-A25B-D8219B7795CF}" type="slidenum">
              <a:rPr lang="en-US" smtClean="0"/>
              <a:t>33</a:t>
            </a:fld>
            <a:endParaRPr lang="en-US"/>
          </a:p>
        </p:txBody>
      </p:sp>
      <p:pic>
        <p:nvPicPr>
          <p:cNvPr id="2050" name="Picture 2" descr="18.5: Recursive Factorial Function Call Tree - Engineering LibreText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4456" y="562884"/>
            <a:ext cx="8508093" cy="5296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072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using recursion </a:t>
            </a:r>
          </a:p>
        </p:txBody>
      </p:sp>
      <p:sp>
        <p:nvSpPr>
          <p:cNvPr id="6" name="Content Placeholder 5"/>
          <p:cNvSpPr>
            <a:spLocks noGrp="1"/>
          </p:cNvSpPr>
          <p:nvPr>
            <p:ph sz="half" idx="1"/>
          </p:nvPr>
        </p:nvSpPr>
        <p:spPr>
          <a:xfrm>
            <a:off x="624417" y="1844676"/>
            <a:ext cx="5384800" cy="4176713"/>
          </a:xfrm>
        </p:spPr>
        <p:txBody>
          <a:bodyPr/>
          <a:lstStyle/>
          <a:p>
            <a:pPr marL="0" indent="0">
              <a:buNone/>
            </a:pPr>
            <a:r>
              <a:rPr lang="en-US" sz="1800" dirty="0"/>
              <a:t>#include &lt;</a:t>
            </a:r>
            <a:r>
              <a:rPr lang="en-US" sz="1800" dirty="0" err="1"/>
              <a:t>stdio.h</a:t>
            </a:r>
            <a:r>
              <a:rPr lang="en-US" sz="1800" dirty="0"/>
              <a:t>&gt;</a:t>
            </a:r>
          </a:p>
          <a:p>
            <a:pPr marL="0" indent="0">
              <a:buNone/>
            </a:pPr>
            <a:r>
              <a:rPr lang="en-US" sz="1800" dirty="0" err="1"/>
              <a:t>int</a:t>
            </a:r>
            <a:r>
              <a:rPr lang="en-US" sz="1800" dirty="0"/>
              <a:t> </a:t>
            </a:r>
            <a:r>
              <a:rPr lang="en-US" sz="1800" dirty="0" err="1"/>
              <a:t>binarySearch</a:t>
            </a:r>
            <a:r>
              <a:rPr lang="en-US" sz="1800" dirty="0"/>
              <a:t>(</a:t>
            </a:r>
            <a:r>
              <a:rPr lang="en-US" sz="1800" dirty="0" err="1"/>
              <a:t>int</a:t>
            </a:r>
            <a:r>
              <a:rPr lang="en-US" sz="1800" dirty="0"/>
              <a:t> </a:t>
            </a:r>
            <a:r>
              <a:rPr lang="en-US" sz="1800" dirty="0" err="1"/>
              <a:t>arr</a:t>
            </a:r>
            <a:r>
              <a:rPr lang="en-US" sz="1800" dirty="0"/>
              <a:t>[], </a:t>
            </a:r>
            <a:r>
              <a:rPr lang="en-US" sz="1800" dirty="0" err="1"/>
              <a:t>int</a:t>
            </a:r>
            <a:r>
              <a:rPr lang="en-US" sz="1800" dirty="0"/>
              <a:t> low, </a:t>
            </a:r>
            <a:r>
              <a:rPr lang="en-US" sz="1800" dirty="0" err="1"/>
              <a:t>int</a:t>
            </a:r>
            <a:r>
              <a:rPr lang="en-US" sz="1800" dirty="0"/>
              <a:t> high, </a:t>
            </a:r>
            <a:r>
              <a:rPr lang="en-US" sz="1800" dirty="0" err="1"/>
              <a:t>int</a:t>
            </a:r>
            <a:r>
              <a:rPr lang="en-US" sz="1800" dirty="0"/>
              <a:t> x)</a:t>
            </a:r>
          </a:p>
          <a:p>
            <a:pPr marL="0" indent="0">
              <a:buNone/>
            </a:pPr>
            <a:r>
              <a:rPr lang="en-US" sz="1800" dirty="0"/>
              <a:t>{</a:t>
            </a:r>
          </a:p>
          <a:p>
            <a:pPr marL="0" indent="171450">
              <a:buNone/>
            </a:pPr>
            <a:r>
              <a:rPr lang="en-US" sz="1800" dirty="0"/>
              <a:t>if (high &gt;= low)</a:t>
            </a:r>
          </a:p>
          <a:p>
            <a:pPr marL="0" indent="171450">
              <a:buNone/>
            </a:pPr>
            <a:r>
              <a:rPr lang="en-US" sz="1800" dirty="0"/>
              <a:t>{</a:t>
            </a:r>
          </a:p>
          <a:p>
            <a:pPr marL="0" indent="171450">
              <a:buNone/>
            </a:pPr>
            <a:r>
              <a:rPr lang="en-US" sz="1800" dirty="0" err="1"/>
              <a:t>int</a:t>
            </a:r>
            <a:r>
              <a:rPr lang="en-US" sz="1800" dirty="0"/>
              <a:t> mid = (low + high )/2;</a:t>
            </a:r>
          </a:p>
          <a:p>
            <a:pPr marL="0" indent="171450">
              <a:buNone/>
            </a:pPr>
            <a:r>
              <a:rPr lang="en-US" sz="1800" dirty="0"/>
              <a:t>if (</a:t>
            </a:r>
            <a:r>
              <a:rPr lang="en-US" sz="1800" dirty="0" err="1"/>
              <a:t>arr</a:t>
            </a:r>
            <a:r>
              <a:rPr lang="en-US" sz="1800" dirty="0"/>
              <a:t>[mid] == x) </a:t>
            </a:r>
          </a:p>
          <a:p>
            <a:pPr marL="0" indent="171450">
              <a:buNone/>
            </a:pPr>
            <a:r>
              <a:rPr lang="en-US" sz="1800" dirty="0"/>
              <a:t>return mid;</a:t>
            </a:r>
          </a:p>
          <a:p>
            <a:pPr marL="0" indent="171450">
              <a:buNone/>
            </a:pPr>
            <a:r>
              <a:rPr lang="en-US" sz="1800" dirty="0"/>
              <a:t>if (</a:t>
            </a:r>
            <a:r>
              <a:rPr lang="en-US" sz="1800" dirty="0" err="1"/>
              <a:t>arr</a:t>
            </a:r>
            <a:r>
              <a:rPr lang="en-US" sz="1800" dirty="0"/>
              <a:t>[mid] &gt; x) </a:t>
            </a:r>
          </a:p>
          <a:p>
            <a:pPr marL="0" indent="171450">
              <a:buNone/>
            </a:pPr>
            <a:r>
              <a:rPr lang="en-US" sz="1800" dirty="0"/>
              <a:t>return </a:t>
            </a:r>
            <a:r>
              <a:rPr lang="en-US" sz="1800" dirty="0" err="1"/>
              <a:t>binarySearch</a:t>
            </a:r>
            <a:r>
              <a:rPr lang="en-US" sz="1800" dirty="0"/>
              <a:t>(</a:t>
            </a:r>
            <a:r>
              <a:rPr lang="en-US" sz="1800" dirty="0" err="1"/>
              <a:t>arr</a:t>
            </a:r>
            <a:r>
              <a:rPr lang="en-US" sz="1800" dirty="0"/>
              <a:t>, low, mid-1, x);</a:t>
            </a:r>
          </a:p>
          <a:p>
            <a:pPr marL="0" indent="171450">
              <a:buNone/>
            </a:pPr>
            <a:endParaRPr lang="en-US" sz="1800" dirty="0"/>
          </a:p>
          <a:p>
            <a:pPr marL="0" indent="171450">
              <a:buNone/>
            </a:pPr>
            <a:r>
              <a:rPr lang="en-US" sz="1800" dirty="0"/>
              <a:t>return </a:t>
            </a:r>
            <a:r>
              <a:rPr lang="en-US" sz="1800" dirty="0" err="1"/>
              <a:t>binarySearch</a:t>
            </a:r>
            <a:r>
              <a:rPr lang="en-US" sz="1800" dirty="0"/>
              <a:t>(</a:t>
            </a:r>
            <a:r>
              <a:rPr lang="en-US" sz="1800" dirty="0" err="1"/>
              <a:t>arr</a:t>
            </a:r>
            <a:r>
              <a:rPr lang="en-US" sz="1800" dirty="0"/>
              <a:t>, mid+1, high, x);</a:t>
            </a:r>
          </a:p>
          <a:p>
            <a:pPr marL="0" indent="171450">
              <a:buNone/>
            </a:pPr>
            <a:r>
              <a:rPr lang="en-US" sz="1800" dirty="0"/>
              <a:t>}</a:t>
            </a:r>
          </a:p>
          <a:p>
            <a:pPr marL="0" indent="0">
              <a:buNone/>
            </a:pPr>
            <a:r>
              <a:rPr lang="en-US" sz="1800" dirty="0"/>
              <a:t>return -1;</a:t>
            </a:r>
          </a:p>
          <a:p>
            <a:pPr marL="0" indent="0">
              <a:buNone/>
            </a:pPr>
            <a:r>
              <a:rPr lang="en-US" sz="1800" dirty="0"/>
              <a:t>}</a:t>
            </a:r>
          </a:p>
        </p:txBody>
      </p:sp>
      <p:sp>
        <p:nvSpPr>
          <p:cNvPr id="7" name="Content Placeholder 6"/>
          <p:cNvSpPr>
            <a:spLocks noGrp="1"/>
          </p:cNvSpPr>
          <p:nvPr>
            <p:ph sz="half" idx="2"/>
          </p:nvPr>
        </p:nvSpPr>
        <p:spPr/>
        <p:txBody>
          <a:bodyPr/>
          <a:lstStyle/>
          <a:p>
            <a:pPr marL="0" indent="0">
              <a:buNone/>
            </a:pPr>
            <a:r>
              <a:rPr lang="en-US" sz="2000" dirty="0" err="1"/>
              <a:t>int</a:t>
            </a:r>
            <a:r>
              <a:rPr lang="en-US" sz="2000" dirty="0"/>
              <a:t> main(void)</a:t>
            </a:r>
          </a:p>
          <a:p>
            <a:pPr marL="0" indent="0">
              <a:buNone/>
            </a:pPr>
            <a:r>
              <a:rPr lang="en-US" sz="2000" dirty="0"/>
              <a:t>{</a:t>
            </a:r>
          </a:p>
          <a:p>
            <a:pPr marL="0" indent="0">
              <a:buNone/>
            </a:pPr>
            <a:r>
              <a:rPr lang="en-US" sz="2000" dirty="0" err="1"/>
              <a:t>int</a:t>
            </a:r>
            <a:r>
              <a:rPr lang="en-US" sz="2000" dirty="0"/>
              <a:t> </a:t>
            </a:r>
            <a:r>
              <a:rPr lang="en-US" sz="2000" dirty="0" err="1"/>
              <a:t>arr</a:t>
            </a:r>
            <a:r>
              <a:rPr lang="en-US" sz="2000" dirty="0"/>
              <a:t>[] = {2, 3, 4, 10, 40};</a:t>
            </a:r>
          </a:p>
          <a:p>
            <a:pPr marL="0" indent="0">
              <a:buNone/>
            </a:pPr>
            <a:r>
              <a:rPr lang="en-US" sz="2000" dirty="0" err="1"/>
              <a:t>int</a:t>
            </a:r>
            <a:r>
              <a:rPr lang="en-US" sz="2000" dirty="0"/>
              <a:t> n = </a:t>
            </a:r>
            <a:r>
              <a:rPr lang="en-US" sz="2000" dirty="0" err="1"/>
              <a:t>sizeof</a:t>
            </a:r>
            <a:r>
              <a:rPr lang="en-US" sz="2000" dirty="0"/>
              <a:t>(</a:t>
            </a:r>
            <a:r>
              <a:rPr lang="en-US" sz="2000" dirty="0" err="1"/>
              <a:t>arr</a:t>
            </a:r>
            <a:r>
              <a:rPr lang="en-US" sz="2000" dirty="0"/>
              <a:t>)/ </a:t>
            </a:r>
            <a:r>
              <a:rPr lang="en-US" sz="2000" dirty="0" err="1"/>
              <a:t>sizeof</a:t>
            </a:r>
            <a:r>
              <a:rPr lang="en-US" sz="2000" dirty="0"/>
              <a:t>(</a:t>
            </a:r>
            <a:r>
              <a:rPr lang="en-US" sz="2000" dirty="0" err="1"/>
              <a:t>arr</a:t>
            </a:r>
            <a:r>
              <a:rPr lang="en-US" sz="2000" dirty="0"/>
              <a:t>[0]);</a:t>
            </a:r>
          </a:p>
          <a:p>
            <a:pPr marL="0" indent="0">
              <a:buNone/>
            </a:pPr>
            <a:r>
              <a:rPr lang="en-US" sz="2000" dirty="0" err="1"/>
              <a:t>int</a:t>
            </a:r>
            <a:r>
              <a:rPr lang="en-US" sz="2000" dirty="0"/>
              <a:t> x = 10; // search element</a:t>
            </a:r>
          </a:p>
          <a:p>
            <a:pPr marL="0" indent="0">
              <a:buNone/>
            </a:pPr>
            <a:r>
              <a:rPr lang="en-US" sz="2000" dirty="0" err="1"/>
              <a:t>int</a:t>
            </a:r>
            <a:r>
              <a:rPr lang="en-US" sz="2000" dirty="0"/>
              <a:t> result = </a:t>
            </a:r>
            <a:r>
              <a:rPr lang="en-US" sz="2000" dirty="0" err="1"/>
              <a:t>binarySearch</a:t>
            </a:r>
            <a:r>
              <a:rPr lang="en-US" sz="2000" dirty="0"/>
              <a:t>(</a:t>
            </a:r>
            <a:r>
              <a:rPr lang="en-US" sz="2000" dirty="0" err="1"/>
              <a:t>arr</a:t>
            </a:r>
            <a:r>
              <a:rPr lang="en-US" sz="2000" dirty="0"/>
              <a:t>, 0, n-1, x);</a:t>
            </a:r>
          </a:p>
          <a:p>
            <a:pPr marL="0" indent="0">
              <a:buNone/>
            </a:pPr>
            <a:r>
              <a:rPr lang="en-US" sz="2000" dirty="0"/>
              <a:t>(result == -1)? </a:t>
            </a:r>
            <a:r>
              <a:rPr lang="en-US" sz="2000" dirty="0" err="1"/>
              <a:t>printf</a:t>
            </a:r>
            <a:r>
              <a:rPr lang="en-US" sz="2000" dirty="0"/>
              <a:t>("Element is not present in array") : </a:t>
            </a:r>
            <a:r>
              <a:rPr lang="en-US" sz="2000" dirty="0" err="1"/>
              <a:t>printf</a:t>
            </a:r>
            <a:r>
              <a:rPr lang="en-US" sz="2000" dirty="0"/>
              <a:t>("Element is present at index %d", result);</a:t>
            </a:r>
          </a:p>
          <a:p>
            <a:pPr marL="0" indent="0">
              <a:buNone/>
            </a:pPr>
            <a:r>
              <a:rPr lang="en-US" sz="2000" dirty="0"/>
              <a:t>return 0;</a:t>
            </a:r>
          </a:p>
          <a:p>
            <a:pPr marL="0" indent="0">
              <a:buNone/>
            </a:pPr>
            <a:r>
              <a:rPr lang="en-US" sz="2000" dirty="0"/>
              <a:t>}</a:t>
            </a:r>
          </a:p>
          <a:p>
            <a:pPr marL="0" indent="0">
              <a:buNone/>
            </a:pPr>
            <a:endParaRPr lang="en-US" sz="2000" dirty="0"/>
          </a:p>
        </p:txBody>
      </p:sp>
      <p:sp>
        <p:nvSpPr>
          <p:cNvPr id="4" name="Date Placeholder 3"/>
          <p:cNvSpPr>
            <a:spLocks noGrp="1"/>
          </p:cNvSpPr>
          <p:nvPr>
            <p:ph type="dt" sz="half" idx="10"/>
          </p:nvPr>
        </p:nvSpPr>
        <p:spPr>
          <a:xfrm>
            <a:off x="2000780" y="6400800"/>
            <a:ext cx="2235200" cy="457200"/>
          </a:xfrm>
        </p:spPr>
        <p:txBody>
          <a:bodyPr/>
          <a:lstStyle/>
          <a:p>
            <a:fld id="{8D63005C-A65E-43A3-819D-D0FC4DF8D2F8}" type="datetime1">
              <a:rPr lang="en-US" smtClean="0"/>
              <a:t>12/21/2024</a:t>
            </a:fld>
            <a:endParaRPr lang="en-US" dirty="0"/>
          </a:p>
        </p:txBody>
      </p:sp>
      <p:sp>
        <p:nvSpPr>
          <p:cNvPr id="5" name="Slide Number Placeholder 4"/>
          <p:cNvSpPr>
            <a:spLocks noGrp="1"/>
          </p:cNvSpPr>
          <p:nvPr>
            <p:ph type="sldNum" sz="quarter" idx="11"/>
          </p:nvPr>
        </p:nvSpPr>
        <p:spPr/>
        <p:txBody>
          <a:bodyPr/>
          <a:lstStyle/>
          <a:p>
            <a:fld id="{4903CCCA-70C2-4464-A25B-D8219B7795CF}" type="slidenum">
              <a:rPr lang="en-US" smtClean="0"/>
              <a:t>34</a:t>
            </a:fld>
            <a:endParaRPr lang="en-US" dirty="0"/>
          </a:p>
        </p:txBody>
      </p:sp>
    </p:spTree>
    <p:extLst>
      <p:ext uri="{BB962C8B-B14F-4D97-AF65-F5344CB8AC3E}">
        <p14:creationId xmlns:p14="http://schemas.microsoft.com/office/powerpoint/2010/main" val="205946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types of recursion</a:t>
            </a:r>
          </a:p>
        </p:txBody>
      </p:sp>
      <p:sp>
        <p:nvSpPr>
          <p:cNvPr id="3" name="Content Placeholder 2"/>
          <p:cNvSpPr>
            <a:spLocks noGrp="1"/>
          </p:cNvSpPr>
          <p:nvPr>
            <p:ph idx="1"/>
          </p:nvPr>
        </p:nvSpPr>
        <p:spPr/>
        <p:txBody>
          <a:bodyPr/>
          <a:lstStyle/>
          <a:p>
            <a:r>
              <a:rPr lang="en-US" dirty="0"/>
              <a:t>Direct recursion</a:t>
            </a:r>
          </a:p>
          <a:p>
            <a:pPr lvl="1"/>
            <a:r>
              <a:rPr lang="en-US" dirty="0"/>
              <a:t>A function ‘fun’ is called direct recursive function, if it calls itself from within. </a:t>
            </a:r>
          </a:p>
          <a:p>
            <a:r>
              <a:rPr lang="en-US" dirty="0"/>
              <a:t>Indirect recursion </a:t>
            </a:r>
          </a:p>
          <a:p>
            <a:pPr lvl="1"/>
            <a:r>
              <a:rPr lang="en-US" dirty="0"/>
              <a:t> A function ‘fun’ is called indirect recursive if it calls another function say ‘</a:t>
            </a:r>
            <a:r>
              <a:rPr lang="en-US" dirty="0" err="1"/>
              <a:t>fun_new</a:t>
            </a:r>
            <a:r>
              <a:rPr lang="en-US" dirty="0"/>
              <a:t>’ and ‘</a:t>
            </a:r>
            <a:r>
              <a:rPr lang="en-US" dirty="0" err="1"/>
              <a:t>fun_new</a:t>
            </a:r>
            <a:r>
              <a:rPr lang="en-US" dirty="0"/>
              <a:t>’ calls ‘fun’ directly or indirectly</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35</a:t>
            </a:fld>
            <a:endParaRPr lang="en-US"/>
          </a:p>
        </p:txBody>
      </p:sp>
    </p:spTree>
    <p:extLst>
      <p:ext uri="{BB962C8B-B14F-4D97-AF65-F5344CB8AC3E}">
        <p14:creationId xmlns:p14="http://schemas.microsoft.com/office/powerpoint/2010/main" val="1818001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Looping vs. Recursion ?</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36</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795407953"/>
              </p:ext>
            </p:extLst>
          </p:nvPr>
        </p:nvGraphicFramePr>
        <p:xfrm>
          <a:off x="814388" y="2014536"/>
          <a:ext cx="10915650" cy="3143252"/>
        </p:xfrm>
        <a:graphic>
          <a:graphicData uri="http://schemas.openxmlformats.org/drawingml/2006/table">
            <a:tbl>
              <a:tblPr>
                <a:tableStyleId>{616DA210-FB5B-4158-B5E0-FEB733F419BA}</a:tableStyleId>
              </a:tblPr>
              <a:tblGrid>
                <a:gridCol w="5457825">
                  <a:extLst>
                    <a:ext uri="{9D8B030D-6E8A-4147-A177-3AD203B41FA5}">
                      <a16:colId xmlns:a16="http://schemas.microsoft.com/office/drawing/2014/main" val="20000"/>
                    </a:ext>
                  </a:extLst>
                </a:gridCol>
                <a:gridCol w="5457825">
                  <a:extLst>
                    <a:ext uri="{9D8B030D-6E8A-4147-A177-3AD203B41FA5}">
                      <a16:colId xmlns:a16="http://schemas.microsoft.com/office/drawing/2014/main" val="20001"/>
                    </a:ext>
                  </a:extLst>
                </a:gridCol>
              </a:tblGrid>
              <a:tr h="403226">
                <a:tc>
                  <a:txBody>
                    <a:bodyPr/>
                    <a:lstStyle/>
                    <a:p>
                      <a:pPr algn="l"/>
                      <a:r>
                        <a:rPr lang="en-US" b="1" dirty="0">
                          <a:effectLst/>
                        </a:rPr>
                        <a:t>Recursion</a:t>
                      </a:r>
                    </a:p>
                  </a:txBody>
                  <a:tcPr anchor="ctr"/>
                </a:tc>
                <a:tc>
                  <a:txBody>
                    <a:bodyPr/>
                    <a:lstStyle/>
                    <a:p>
                      <a:pPr algn="l"/>
                      <a:r>
                        <a:rPr lang="en-US" b="1" dirty="0">
                          <a:effectLst/>
                        </a:rPr>
                        <a:t>Iteration/looping </a:t>
                      </a:r>
                    </a:p>
                  </a:txBody>
                  <a:tcPr anchor="ctr"/>
                </a:tc>
                <a:extLst>
                  <a:ext uri="{0D108BD9-81ED-4DB2-BD59-A6C34878D82A}">
                    <a16:rowId xmlns:a16="http://schemas.microsoft.com/office/drawing/2014/main" val="10000"/>
                  </a:ext>
                </a:extLst>
              </a:tr>
              <a:tr h="403226">
                <a:tc>
                  <a:txBody>
                    <a:bodyPr/>
                    <a:lstStyle/>
                    <a:p>
                      <a:pPr algn="l"/>
                      <a:r>
                        <a:rPr lang="en-US" dirty="0">
                          <a:effectLst/>
                        </a:rPr>
                        <a:t>It is used with functions.</a:t>
                      </a:r>
                    </a:p>
                  </a:txBody>
                  <a:tcPr anchor="ctr"/>
                </a:tc>
                <a:tc>
                  <a:txBody>
                    <a:bodyPr/>
                    <a:lstStyle/>
                    <a:p>
                      <a:pPr algn="l"/>
                      <a:r>
                        <a:rPr lang="en-US">
                          <a:effectLst/>
                        </a:rPr>
                        <a:t>It is used generally with loops.</a:t>
                      </a:r>
                    </a:p>
                  </a:txBody>
                  <a:tcPr anchor="ctr"/>
                </a:tc>
                <a:extLst>
                  <a:ext uri="{0D108BD9-81ED-4DB2-BD59-A6C34878D82A}">
                    <a16:rowId xmlns:a16="http://schemas.microsoft.com/office/drawing/2014/main" val="10001"/>
                  </a:ext>
                </a:extLst>
              </a:tr>
              <a:tr h="705644">
                <a:tc>
                  <a:txBody>
                    <a:bodyPr/>
                    <a:lstStyle/>
                    <a:p>
                      <a:pPr algn="l"/>
                      <a:r>
                        <a:rPr lang="en-US">
                          <a:effectLst/>
                        </a:rPr>
                        <a:t>In each function call in recursion, extra Space is required in stack memory.</a:t>
                      </a:r>
                    </a:p>
                  </a:txBody>
                  <a:tcPr anchor="ctr"/>
                </a:tc>
                <a:tc>
                  <a:txBody>
                    <a:bodyPr/>
                    <a:lstStyle/>
                    <a:p>
                      <a:pPr algn="l"/>
                      <a:r>
                        <a:rPr lang="en-US">
                          <a:effectLst/>
                        </a:rPr>
                        <a:t>Here, in the case of each iteration, we do not require any space.</a:t>
                      </a:r>
                    </a:p>
                  </a:txBody>
                  <a:tcPr anchor="ctr"/>
                </a:tc>
                <a:extLst>
                  <a:ext uri="{0D108BD9-81ED-4DB2-BD59-A6C34878D82A}">
                    <a16:rowId xmlns:a16="http://schemas.microsoft.com/office/drawing/2014/main" val="10002"/>
                  </a:ext>
                </a:extLst>
              </a:tr>
              <a:tr h="705644">
                <a:tc>
                  <a:txBody>
                    <a:bodyPr/>
                    <a:lstStyle/>
                    <a:p>
                      <a:pPr algn="l"/>
                      <a:r>
                        <a:rPr lang="en-US" dirty="0">
                          <a:effectLst/>
                        </a:rPr>
                        <a:t>It terminates when the base condition is met.</a:t>
                      </a:r>
                    </a:p>
                  </a:txBody>
                  <a:tcPr anchor="ctr"/>
                </a:tc>
                <a:tc>
                  <a:txBody>
                    <a:bodyPr/>
                    <a:lstStyle/>
                    <a:p>
                      <a:pPr algn="l"/>
                      <a:r>
                        <a:rPr lang="en-US">
                          <a:effectLst/>
                        </a:rPr>
                        <a:t>It terminates when a condition becomes false.</a:t>
                      </a:r>
                    </a:p>
                  </a:txBody>
                  <a:tcPr anchor="ctr"/>
                </a:tc>
                <a:extLst>
                  <a:ext uri="{0D108BD9-81ED-4DB2-BD59-A6C34878D82A}">
                    <a16:rowId xmlns:a16="http://schemas.microsoft.com/office/drawing/2014/main" val="10003"/>
                  </a:ext>
                </a:extLst>
              </a:tr>
              <a:tr h="482599">
                <a:tc>
                  <a:txBody>
                    <a:bodyPr/>
                    <a:lstStyle/>
                    <a:p>
                      <a:pPr algn="l"/>
                      <a:r>
                        <a:rPr lang="en-US" dirty="0">
                          <a:effectLst/>
                        </a:rPr>
                        <a:t>Code size becomes smaller with recursion.</a:t>
                      </a:r>
                    </a:p>
                  </a:txBody>
                  <a:tcPr anchor="ctr"/>
                </a:tc>
                <a:tc>
                  <a:txBody>
                    <a:bodyPr/>
                    <a:lstStyle/>
                    <a:p>
                      <a:pPr algn="l"/>
                      <a:r>
                        <a:rPr lang="en-US" dirty="0">
                          <a:effectLst/>
                        </a:rPr>
                        <a:t>Code size is large in the case of iteration.</a:t>
                      </a:r>
                    </a:p>
                  </a:txBody>
                  <a:tcPr anchor="ctr"/>
                </a:tc>
                <a:extLst>
                  <a:ext uri="{0D108BD9-81ED-4DB2-BD59-A6C34878D82A}">
                    <a16:rowId xmlns:a16="http://schemas.microsoft.com/office/drawing/2014/main" val="10004"/>
                  </a:ext>
                </a:extLst>
              </a:tr>
              <a:tr h="442913">
                <a:tc>
                  <a:txBody>
                    <a:bodyPr/>
                    <a:lstStyle/>
                    <a:p>
                      <a:pPr algn="l"/>
                      <a:r>
                        <a:rPr lang="en-US" dirty="0"/>
                        <a:t>Recursion is slower than looping</a:t>
                      </a:r>
                    </a:p>
                  </a:txBody>
                  <a:tcPr anchor="ctr"/>
                </a:tc>
                <a:tc>
                  <a:txBody>
                    <a:bodyPr/>
                    <a:lstStyle/>
                    <a:p>
                      <a:pPr algn="l"/>
                      <a:r>
                        <a:rPr lang="en-US" dirty="0"/>
                        <a:t>Looping is faster than</a:t>
                      </a:r>
                      <a:r>
                        <a:rPr lang="en-US" baseline="0" dirty="0"/>
                        <a:t> recursion </a:t>
                      </a:r>
                      <a:endParaRPr lang="en-US" dirty="0"/>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6151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Pointers</a:t>
            </a:r>
          </a:p>
        </p:txBody>
      </p:sp>
      <p:sp>
        <p:nvSpPr>
          <p:cNvPr id="3" name="Content Placeholder 2"/>
          <p:cNvSpPr>
            <a:spLocks noGrp="1"/>
          </p:cNvSpPr>
          <p:nvPr>
            <p:ph idx="1"/>
          </p:nvPr>
        </p:nvSpPr>
        <p:spPr/>
        <p:txBody>
          <a:bodyPr/>
          <a:lstStyle/>
          <a:p>
            <a:r>
              <a:rPr lang="en-US" sz="2400" dirty="0"/>
              <a:t>A pointer is defined as a derived data type, that can store the address of other  variables or a memory location.</a:t>
            </a:r>
          </a:p>
          <a:p>
            <a:r>
              <a:rPr lang="en-US" sz="2400" dirty="0"/>
              <a:t> We can access and manipulate the data stored in that memory location using pointers.</a:t>
            </a:r>
          </a:p>
          <a:p>
            <a:r>
              <a:rPr lang="en-US" sz="2400" dirty="0"/>
              <a:t>Syntax :</a:t>
            </a:r>
          </a:p>
          <a:p>
            <a:pPr lvl="1"/>
            <a:r>
              <a:rPr lang="en-US" sz="2000" dirty="0">
                <a:latin typeface="Consolas" panose="020B0609020204030204" pitchFamily="49" charset="0"/>
                <a:cs typeface="Consolas" panose="020B0609020204030204" pitchFamily="49" charset="0"/>
              </a:rPr>
              <a:t>datatype </a:t>
            </a:r>
            <a:r>
              <a:rPr lang="en-US" sz="2000" b="1" dirty="0">
                <a:latin typeface="Consolas" panose="020B0609020204030204" pitchFamily="49" charset="0"/>
                <a:cs typeface="Consolas" panose="020B0609020204030204" pitchFamily="49" charset="0"/>
              </a:rPr>
              <a:t>*</a:t>
            </a:r>
            <a:r>
              <a:rPr lang="en-US" sz="2000" dirty="0">
                <a:latin typeface="Consolas" panose="020B0609020204030204" pitchFamily="49" charset="0"/>
                <a:cs typeface="Consolas" panose="020B0609020204030204" pitchFamily="49" charset="0"/>
              </a:rPr>
              <a:t> </a:t>
            </a:r>
            <a:r>
              <a:rPr lang="en-US" sz="2000" b="1" i="1"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a:t>
            </a:r>
          </a:p>
          <a:p>
            <a:pPr marL="0" indent="0">
              <a:buNone/>
            </a:pPr>
            <a:r>
              <a:rPr lang="en-US" sz="2400" dirty="0"/>
              <a:t>where</a:t>
            </a:r>
          </a:p>
          <a:p>
            <a:r>
              <a:rPr lang="en-US" sz="2400" b="1" dirty="0" err="1"/>
              <a:t>ptr</a:t>
            </a:r>
            <a:r>
              <a:rPr lang="en-US" sz="2400" b="1" dirty="0"/>
              <a:t> </a:t>
            </a:r>
            <a:r>
              <a:rPr lang="en-US" sz="2400" dirty="0"/>
              <a:t>is the name of the pointer.</a:t>
            </a:r>
          </a:p>
          <a:p>
            <a:r>
              <a:rPr lang="en-US" sz="2400" b="1" dirty="0"/>
              <a:t>datatype </a:t>
            </a:r>
            <a:r>
              <a:rPr lang="en-US" sz="2400" dirty="0"/>
              <a:t>is the type of data it is pointing to.</a:t>
            </a:r>
            <a:br>
              <a:rPr lang="en-US" sz="2000" dirty="0">
                <a:solidFill>
                  <a:srgbClr val="273239"/>
                </a:solidFill>
                <a:latin typeface="Consolas" panose="020B0609020204030204" pitchFamily="49" charset="0"/>
                <a:cs typeface="Consolas" panose="020B0609020204030204" pitchFamily="49" charset="0"/>
              </a:rPr>
            </a:br>
            <a:br>
              <a:rPr lang="en-US" sz="1800" dirty="0"/>
            </a:br>
            <a:endParaRPr lang="en-US" sz="3200" dirty="0">
              <a:latin typeface="Arial" panose="020B0604020202020204" pitchFamily="34" charset="0"/>
            </a:endParaRPr>
          </a:p>
          <a:p>
            <a:endParaRPr lang="en-US" sz="2400" dirty="0"/>
          </a:p>
          <a:p>
            <a:endParaRPr lang="en-US" sz="2400"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37</a:t>
            </a:fld>
            <a:endParaRPr lang="en-US"/>
          </a:p>
        </p:txBody>
      </p:sp>
    </p:spTree>
    <p:extLst>
      <p:ext uri="{BB962C8B-B14F-4D97-AF65-F5344CB8AC3E}">
        <p14:creationId xmlns:p14="http://schemas.microsoft.com/office/powerpoint/2010/main" val="1949717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FFFB3B0-A4FE-4644-AD91-46652A76D743}"/>
              </a:ext>
            </a:extLst>
          </p:cNvPr>
          <p:cNvSpPr txBox="1"/>
          <p:nvPr/>
        </p:nvSpPr>
        <p:spPr>
          <a:xfrm>
            <a:off x="785191" y="2465438"/>
            <a:ext cx="2400921" cy="2821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500" b="1" dirty="0" err="1">
                <a:solidFill>
                  <a:srgbClr val="000000"/>
                </a:solidFill>
                <a:latin typeface="Helvetica Neue"/>
                <a:ea typeface="Helvetica Neue"/>
                <a:cs typeface="Helvetica Neue"/>
                <a:sym typeface="Helvetica Neue"/>
              </a:rPr>
              <a:t>int</a:t>
            </a:r>
            <a:r>
              <a:rPr lang="en-US" sz="1500" b="1" dirty="0">
                <a:solidFill>
                  <a:srgbClr val="000000"/>
                </a:solidFill>
                <a:latin typeface="Helvetica Neue"/>
                <a:ea typeface="Helvetica Neue"/>
                <a:cs typeface="Helvetica Neue"/>
                <a:sym typeface="Helvetica Neue"/>
              </a:rPr>
              <a:t> a= 10;</a:t>
            </a:r>
            <a:endParaRPr lang="en-IN" sz="1500" b="1" dirty="0">
              <a:solidFill>
                <a:srgbClr val="000000"/>
              </a:solidFill>
              <a:latin typeface="Helvetica Neue"/>
              <a:ea typeface="Helvetica Neue"/>
              <a:cs typeface="Helvetica Neue"/>
              <a:sym typeface="Helvetica Neue"/>
            </a:endParaRPr>
          </a:p>
        </p:txBody>
      </p:sp>
      <p:sp>
        <p:nvSpPr>
          <p:cNvPr id="5" name="Rectangle 4">
            <a:extLst>
              <a:ext uri="{FF2B5EF4-FFF2-40B4-BE49-F238E27FC236}">
                <a16:creationId xmlns:a16="http://schemas.microsoft.com/office/drawing/2014/main" id="{901A3E27-ACE7-415C-B98B-D7427D3C8678}"/>
              </a:ext>
            </a:extLst>
          </p:cNvPr>
          <p:cNvSpPr/>
          <p:nvPr/>
        </p:nvSpPr>
        <p:spPr>
          <a:xfrm>
            <a:off x="1272209" y="3607896"/>
            <a:ext cx="1053548" cy="246221"/>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IN" sz="1600">
              <a:solidFill>
                <a:srgbClr val="FFFFFF"/>
              </a:solidFill>
              <a:sym typeface="Helvetica Neue Medium"/>
            </a:endParaRPr>
          </a:p>
        </p:txBody>
      </p:sp>
      <p:sp>
        <p:nvSpPr>
          <p:cNvPr id="6" name="TextBox 5">
            <a:extLst>
              <a:ext uri="{FF2B5EF4-FFF2-40B4-BE49-F238E27FC236}">
                <a16:creationId xmlns:a16="http://schemas.microsoft.com/office/drawing/2014/main" id="{EE00F365-9F8A-415F-870C-8FD17F835A4D}"/>
              </a:ext>
            </a:extLst>
          </p:cNvPr>
          <p:cNvSpPr txBox="1"/>
          <p:nvPr/>
        </p:nvSpPr>
        <p:spPr>
          <a:xfrm>
            <a:off x="1461052" y="3591079"/>
            <a:ext cx="675861" cy="2821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500" b="1" dirty="0">
                <a:solidFill>
                  <a:srgbClr val="000000"/>
                </a:solidFill>
                <a:latin typeface="Helvetica Neue"/>
                <a:ea typeface="Helvetica Neue"/>
                <a:cs typeface="Helvetica Neue"/>
                <a:sym typeface="Helvetica Neue"/>
              </a:rPr>
              <a:t>10</a:t>
            </a:r>
            <a:endParaRPr lang="en-IN" sz="1500" b="1" dirty="0">
              <a:solidFill>
                <a:srgbClr val="000000"/>
              </a:solidFill>
              <a:latin typeface="Helvetica Neue"/>
              <a:ea typeface="Helvetica Neue"/>
              <a:cs typeface="Helvetica Neue"/>
              <a:sym typeface="Helvetica Neue"/>
            </a:endParaRPr>
          </a:p>
        </p:txBody>
      </p:sp>
      <p:sp>
        <p:nvSpPr>
          <p:cNvPr id="7" name="TextBox 6">
            <a:extLst>
              <a:ext uri="{FF2B5EF4-FFF2-40B4-BE49-F238E27FC236}">
                <a16:creationId xmlns:a16="http://schemas.microsoft.com/office/drawing/2014/main" id="{C9BFE6E2-2284-4742-8DEC-916911277CED}"/>
              </a:ext>
            </a:extLst>
          </p:cNvPr>
          <p:cNvSpPr txBox="1"/>
          <p:nvPr/>
        </p:nvSpPr>
        <p:spPr>
          <a:xfrm>
            <a:off x="1316935" y="3015745"/>
            <a:ext cx="964096" cy="2821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500" b="1" dirty="0">
                <a:solidFill>
                  <a:srgbClr val="000000"/>
                </a:solidFill>
                <a:latin typeface="Helvetica Neue"/>
                <a:ea typeface="Helvetica Neue"/>
                <a:cs typeface="Helvetica Neue"/>
                <a:sym typeface="Helvetica Neue"/>
              </a:rPr>
              <a:t>a</a:t>
            </a:r>
            <a:endParaRPr lang="en-IN" sz="1500" b="1" dirty="0">
              <a:solidFill>
                <a:srgbClr val="000000"/>
              </a:solidFill>
              <a:latin typeface="Helvetica Neue"/>
              <a:ea typeface="Helvetica Neue"/>
              <a:cs typeface="Helvetica Neue"/>
              <a:sym typeface="Helvetica Neue"/>
            </a:endParaRPr>
          </a:p>
        </p:txBody>
      </p:sp>
      <p:sp>
        <p:nvSpPr>
          <p:cNvPr id="8" name="TextBox 7">
            <a:extLst>
              <a:ext uri="{FF2B5EF4-FFF2-40B4-BE49-F238E27FC236}">
                <a16:creationId xmlns:a16="http://schemas.microsoft.com/office/drawing/2014/main" id="{C03CF24F-E8ED-48E0-869F-0B797D73740B}"/>
              </a:ext>
            </a:extLst>
          </p:cNvPr>
          <p:cNvSpPr txBox="1"/>
          <p:nvPr/>
        </p:nvSpPr>
        <p:spPr>
          <a:xfrm>
            <a:off x="1227483" y="4218026"/>
            <a:ext cx="1053548" cy="2821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500" b="1" dirty="0">
                <a:solidFill>
                  <a:srgbClr val="000000"/>
                </a:solidFill>
                <a:latin typeface="Helvetica Neue"/>
                <a:ea typeface="Helvetica Neue"/>
                <a:cs typeface="Helvetica Neue"/>
                <a:sym typeface="Helvetica Neue"/>
              </a:rPr>
              <a:t>1000</a:t>
            </a:r>
            <a:endParaRPr lang="en-IN" sz="1500" b="1" dirty="0">
              <a:solidFill>
                <a:srgbClr val="000000"/>
              </a:solidFill>
              <a:latin typeface="Helvetica Neue"/>
              <a:ea typeface="Helvetica Neue"/>
              <a:cs typeface="Helvetica Neue"/>
              <a:sym typeface="Helvetica Neue"/>
            </a:endParaRPr>
          </a:p>
        </p:txBody>
      </p:sp>
      <p:sp>
        <p:nvSpPr>
          <p:cNvPr id="9" name="Rectangle 8">
            <a:extLst>
              <a:ext uri="{FF2B5EF4-FFF2-40B4-BE49-F238E27FC236}">
                <a16:creationId xmlns:a16="http://schemas.microsoft.com/office/drawing/2014/main" id="{CB47B26C-9362-4A40-8D1C-0AC08328022A}"/>
              </a:ext>
            </a:extLst>
          </p:cNvPr>
          <p:cNvSpPr/>
          <p:nvPr/>
        </p:nvSpPr>
        <p:spPr>
          <a:xfrm>
            <a:off x="596347" y="4650718"/>
            <a:ext cx="2405270" cy="492443"/>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algn="ctr" defTabSz="412750" hangingPunct="0"/>
            <a:r>
              <a:rPr lang="en-US" sz="1600" dirty="0">
                <a:ln w="0"/>
                <a:effectLst>
                  <a:outerShdw blurRad="38100" dist="19050" dir="2700000" algn="tl" rotWithShape="0">
                    <a:schemeClr val="dk1">
                      <a:alpha val="40000"/>
                    </a:schemeClr>
                  </a:outerShdw>
                </a:effectLst>
                <a:sym typeface="Helvetica Neue Medium"/>
              </a:rPr>
              <a:t>Address of ‘a’</a:t>
            </a:r>
          </a:p>
          <a:p>
            <a:pPr algn="ctr" defTabSz="412750" hangingPunct="0"/>
            <a:r>
              <a:rPr lang="en-US" sz="1600" dirty="0">
                <a:ln w="0"/>
                <a:effectLst>
                  <a:outerShdw blurRad="38100" dist="19050" dir="2700000" algn="tl" rotWithShape="0">
                    <a:schemeClr val="dk1">
                      <a:alpha val="40000"/>
                    </a:schemeClr>
                  </a:outerShdw>
                </a:effectLst>
                <a:sym typeface="Helvetica Neue Medium"/>
              </a:rPr>
              <a:t>(&amp;a)</a:t>
            </a:r>
            <a:endParaRPr lang="en-IN" sz="1600" dirty="0">
              <a:ln w="0"/>
              <a:effectLst>
                <a:outerShdw blurRad="38100" dist="19050" dir="2700000" algn="tl" rotWithShape="0">
                  <a:schemeClr val="dk1">
                    <a:alpha val="40000"/>
                  </a:schemeClr>
                </a:outerShdw>
              </a:effectLst>
              <a:sym typeface="Helvetica Neue Medium"/>
            </a:endParaRPr>
          </a:p>
        </p:txBody>
      </p:sp>
      <p:sp>
        <p:nvSpPr>
          <p:cNvPr id="10" name="TextBox 9">
            <a:extLst>
              <a:ext uri="{FF2B5EF4-FFF2-40B4-BE49-F238E27FC236}">
                <a16:creationId xmlns:a16="http://schemas.microsoft.com/office/drawing/2014/main" id="{5212370A-15F0-4F9D-A250-6B140AEE42B7}"/>
              </a:ext>
            </a:extLst>
          </p:cNvPr>
          <p:cNvSpPr txBox="1"/>
          <p:nvPr/>
        </p:nvSpPr>
        <p:spPr>
          <a:xfrm>
            <a:off x="6096000" y="2226946"/>
            <a:ext cx="2019300" cy="2821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500" b="1" dirty="0" err="1">
                <a:solidFill>
                  <a:srgbClr val="000000"/>
                </a:solidFill>
                <a:latin typeface="Helvetica Neue"/>
                <a:ea typeface="Helvetica Neue"/>
                <a:cs typeface="Helvetica Neue"/>
                <a:sym typeface="Helvetica Neue"/>
              </a:rPr>
              <a:t>int</a:t>
            </a:r>
            <a:r>
              <a:rPr lang="en-US" sz="1500" b="1" dirty="0">
                <a:solidFill>
                  <a:srgbClr val="000000"/>
                </a:solidFill>
                <a:latin typeface="Helvetica Neue"/>
                <a:ea typeface="Helvetica Neue"/>
                <a:cs typeface="Helvetica Neue"/>
                <a:sym typeface="Helvetica Neue"/>
              </a:rPr>
              <a:t> *</a:t>
            </a:r>
            <a:r>
              <a:rPr lang="en-US" sz="1500" b="1" dirty="0" err="1">
                <a:solidFill>
                  <a:srgbClr val="000000"/>
                </a:solidFill>
                <a:latin typeface="Helvetica Neue"/>
                <a:ea typeface="Helvetica Neue"/>
                <a:cs typeface="Helvetica Neue"/>
                <a:sym typeface="Helvetica Neue"/>
              </a:rPr>
              <a:t>ptr</a:t>
            </a:r>
            <a:r>
              <a:rPr lang="en-US" sz="1500" b="1" dirty="0">
                <a:solidFill>
                  <a:srgbClr val="000000"/>
                </a:solidFill>
                <a:latin typeface="Helvetica Neue"/>
                <a:ea typeface="Helvetica Neue"/>
                <a:cs typeface="Helvetica Neue"/>
                <a:sym typeface="Helvetica Neue"/>
              </a:rPr>
              <a:t> = &amp;a;</a:t>
            </a:r>
            <a:endParaRPr lang="en-IN" sz="1500" b="1" dirty="0">
              <a:solidFill>
                <a:srgbClr val="000000"/>
              </a:solidFill>
              <a:latin typeface="Helvetica Neue"/>
              <a:ea typeface="Helvetica Neue"/>
              <a:cs typeface="Helvetica Neue"/>
              <a:sym typeface="Helvetica Neue"/>
            </a:endParaRPr>
          </a:p>
        </p:txBody>
      </p:sp>
      <p:sp>
        <p:nvSpPr>
          <p:cNvPr id="12" name="Rectangle 11">
            <a:extLst>
              <a:ext uri="{FF2B5EF4-FFF2-40B4-BE49-F238E27FC236}">
                <a16:creationId xmlns:a16="http://schemas.microsoft.com/office/drawing/2014/main" id="{11AB92C5-104F-41BF-8913-E0C3DBB68134}"/>
              </a:ext>
            </a:extLst>
          </p:cNvPr>
          <p:cNvSpPr/>
          <p:nvPr/>
        </p:nvSpPr>
        <p:spPr>
          <a:xfrm>
            <a:off x="6470374" y="3499703"/>
            <a:ext cx="1053548" cy="246221"/>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IN" sz="1600">
              <a:solidFill>
                <a:srgbClr val="FFFFFF"/>
              </a:solidFill>
              <a:sym typeface="Helvetica Neue Medium"/>
            </a:endParaRPr>
          </a:p>
        </p:txBody>
      </p:sp>
      <p:sp>
        <p:nvSpPr>
          <p:cNvPr id="13" name="TextBox 12">
            <a:extLst>
              <a:ext uri="{FF2B5EF4-FFF2-40B4-BE49-F238E27FC236}">
                <a16:creationId xmlns:a16="http://schemas.microsoft.com/office/drawing/2014/main" id="{E414094F-A767-478C-A702-C77CF75B5032}"/>
              </a:ext>
            </a:extLst>
          </p:cNvPr>
          <p:cNvSpPr txBox="1"/>
          <p:nvPr/>
        </p:nvSpPr>
        <p:spPr>
          <a:xfrm>
            <a:off x="6549887" y="4184205"/>
            <a:ext cx="834887" cy="2821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500" b="1" dirty="0">
                <a:solidFill>
                  <a:srgbClr val="000000"/>
                </a:solidFill>
                <a:latin typeface="Helvetica Neue"/>
                <a:ea typeface="Helvetica Neue"/>
                <a:cs typeface="Helvetica Neue"/>
                <a:sym typeface="Helvetica Neue"/>
              </a:rPr>
              <a:t>1004</a:t>
            </a:r>
            <a:endParaRPr lang="en-IN" sz="1500" b="1" dirty="0">
              <a:solidFill>
                <a:srgbClr val="000000"/>
              </a:solidFill>
              <a:latin typeface="Helvetica Neue"/>
              <a:ea typeface="Helvetica Neue"/>
              <a:cs typeface="Helvetica Neue"/>
              <a:sym typeface="Helvetica Neue"/>
            </a:endParaRPr>
          </a:p>
        </p:txBody>
      </p:sp>
      <p:sp>
        <p:nvSpPr>
          <p:cNvPr id="14" name="TextBox 13">
            <a:extLst>
              <a:ext uri="{FF2B5EF4-FFF2-40B4-BE49-F238E27FC236}">
                <a16:creationId xmlns:a16="http://schemas.microsoft.com/office/drawing/2014/main" id="{885AE210-3DC7-4E65-8430-4E2E9D9B4DE5}"/>
              </a:ext>
            </a:extLst>
          </p:cNvPr>
          <p:cNvSpPr txBox="1"/>
          <p:nvPr/>
        </p:nvSpPr>
        <p:spPr>
          <a:xfrm>
            <a:off x="6549887" y="3478574"/>
            <a:ext cx="824948" cy="2821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500" b="1" dirty="0">
                <a:solidFill>
                  <a:srgbClr val="000000"/>
                </a:solidFill>
                <a:latin typeface="Helvetica Neue"/>
                <a:ea typeface="Helvetica Neue"/>
                <a:cs typeface="Helvetica Neue"/>
                <a:sym typeface="Helvetica Neue"/>
              </a:rPr>
              <a:t>1000</a:t>
            </a:r>
            <a:endParaRPr lang="en-IN" sz="1500" b="1" dirty="0">
              <a:solidFill>
                <a:srgbClr val="000000"/>
              </a:solidFill>
              <a:latin typeface="Helvetica Neue"/>
              <a:ea typeface="Helvetica Neue"/>
              <a:cs typeface="Helvetica Neue"/>
              <a:sym typeface="Helvetica Neue"/>
            </a:endParaRPr>
          </a:p>
        </p:txBody>
      </p:sp>
      <p:sp>
        <p:nvSpPr>
          <p:cNvPr id="15" name="TextBox 14">
            <a:extLst>
              <a:ext uri="{FF2B5EF4-FFF2-40B4-BE49-F238E27FC236}">
                <a16:creationId xmlns:a16="http://schemas.microsoft.com/office/drawing/2014/main" id="{5B86AC27-DECB-48D2-A9B7-CCCCF4824E4B}"/>
              </a:ext>
            </a:extLst>
          </p:cNvPr>
          <p:cNvSpPr txBox="1"/>
          <p:nvPr/>
        </p:nvSpPr>
        <p:spPr>
          <a:xfrm>
            <a:off x="6549887" y="2848782"/>
            <a:ext cx="864705" cy="2821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500" b="1" dirty="0">
                <a:solidFill>
                  <a:srgbClr val="000000"/>
                </a:solidFill>
                <a:latin typeface="Helvetica Neue"/>
                <a:ea typeface="Helvetica Neue"/>
                <a:cs typeface="Helvetica Neue"/>
                <a:sym typeface="Helvetica Neue"/>
              </a:rPr>
              <a:t>*</a:t>
            </a:r>
            <a:r>
              <a:rPr lang="en-US" sz="1500" b="1" dirty="0" err="1">
                <a:solidFill>
                  <a:srgbClr val="000000"/>
                </a:solidFill>
                <a:latin typeface="Helvetica Neue"/>
                <a:ea typeface="Helvetica Neue"/>
                <a:cs typeface="Helvetica Neue"/>
                <a:sym typeface="Helvetica Neue"/>
              </a:rPr>
              <a:t>ptr</a:t>
            </a:r>
            <a:endParaRPr lang="en-IN" sz="1500" b="1" dirty="0">
              <a:solidFill>
                <a:srgbClr val="000000"/>
              </a:solidFill>
              <a:latin typeface="Helvetica Neue"/>
              <a:ea typeface="Helvetica Neue"/>
              <a:cs typeface="Helvetica Neue"/>
              <a:sym typeface="Helvetica Neue"/>
            </a:endParaRPr>
          </a:p>
        </p:txBody>
      </p:sp>
      <p:sp>
        <p:nvSpPr>
          <p:cNvPr id="16" name="Rectangle 15">
            <a:extLst>
              <a:ext uri="{FF2B5EF4-FFF2-40B4-BE49-F238E27FC236}">
                <a16:creationId xmlns:a16="http://schemas.microsoft.com/office/drawing/2014/main" id="{2F0EE007-6C36-4A12-A55A-CCD59F94B28E}"/>
              </a:ext>
            </a:extLst>
          </p:cNvPr>
          <p:cNvSpPr/>
          <p:nvPr/>
        </p:nvSpPr>
        <p:spPr>
          <a:xfrm>
            <a:off x="5933661" y="4645409"/>
            <a:ext cx="2405270" cy="492443"/>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0" tIns="0" rIns="0" bIns="0" numCol="1" spcCol="38100" rtlCol="0" anchor="ctr">
            <a:spAutoFit/>
          </a:bodyPr>
          <a:lstStyle/>
          <a:p>
            <a:pPr algn="ctr" defTabSz="412750" hangingPunct="0"/>
            <a:r>
              <a:rPr lang="en-US" sz="1600" dirty="0">
                <a:ln w="0"/>
                <a:effectLst>
                  <a:outerShdw blurRad="38100" dist="19050" dir="2700000" algn="tl" rotWithShape="0">
                    <a:schemeClr val="dk1">
                      <a:alpha val="40000"/>
                    </a:schemeClr>
                  </a:outerShdw>
                </a:effectLst>
                <a:sym typeface="Helvetica Neue Medium"/>
              </a:rPr>
              <a:t>Address of ‘</a:t>
            </a:r>
            <a:r>
              <a:rPr lang="en-US" sz="1600" dirty="0" err="1">
                <a:ln w="0"/>
                <a:effectLst>
                  <a:outerShdw blurRad="38100" dist="19050" dir="2700000" algn="tl" rotWithShape="0">
                    <a:schemeClr val="dk1">
                      <a:alpha val="40000"/>
                    </a:schemeClr>
                  </a:outerShdw>
                </a:effectLst>
                <a:sym typeface="Helvetica Neue Medium"/>
              </a:rPr>
              <a:t>ptr</a:t>
            </a:r>
            <a:r>
              <a:rPr lang="en-US" sz="1600" dirty="0">
                <a:ln w="0"/>
                <a:effectLst>
                  <a:outerShdw blurRad="38100" dist="19050" dir="2700000" algn="tl" rotWithShape="0">
                    <a:schemeClr val="dk1">
                      <a:alpha val="40000"/>
                    </a:schemeClr>
                  </a:outerShdw>
                </a:effectLst>
                <a:sym typeface="Helvetica Neue Medium"/>
              </a:rPr>
              <a:t>’</a:t>
            </a:r>
          </a:p>
          <a:p>
            <a:pPr algn="ctr" defTabSz="412750" hangingPunct="0"/>
            <a:r>
              <a:rPr lang="en-US" sz="1600" dirty="0">
                <a:ln w="0"/>
                <a:effectLst>
                  <a:outerShdw blurRad="38100" dist="19050" dir="2700000" algn="tl" rotWithShape="0">
                    <a:schemeClr val="dk1">
                      <a:alpha val="40000"/>
                    </a:schemeClr>
                  </a:outerShdw>
                </a:effectLst>
                <a:sym typeface="Helvetica Neue Medium"/>
              </a:rPr>
              <a:t>(&amp;</a:t>
            </a:r>
            <a:r>
              <a:rPr lang="en-US" sz="1600" dirty="0" err="1">
                <a:ln w="0"/>
                <a:effectLst>
                  <a:outerShdw blurRad="38100" dist="19050" dir="2700000" algn="tl" rotWithShape="0">
                    <a:schemeClr val="dk1">
                      <a:alpha val="40000"/>
                    </a:schemeClr>
                  </a:outerShdw>
                </a:effectLst>
                <a:sym typeface="Helvetica Neue Medium"/>
              </a:rPr>
              <a:t>ptr</a:t>
            </a:r>
            <a:r>
              <a:rPr lang="en-US" sz="1600" dirty="0">
                <a:ln w="0"/>
                <a:effectLst>
                  <a:outerShdw blurRad="38100" dist="19050" dir="2700000" algn="tl" rotWithShape="0">
                    <a:schemeClr val="dk1">
                      <a:alpha val="40000"/>
                    </a:schemeClr>
                  </a:outerShdw>
                </a:effectLst>
                <a:sym typeface="Helvetica Neue Medium"/>
              </a:rPr>
              <a:t>)</a:t>
            </a:r>
          </a:p>
        </p:txBody>
      </p:sp>
      <p:cxnSp>
        <p:nvCxnSpPr>
          <p:cNvPr id="18" name="Curved Connector 17"/>
          <p:cNvCxnSpPr>
            <a:stCxn id="14" idx="1"/>
          </p:cNvCxnSpPr>
          <p:nvPr/>
        </p:nvCxnSpPr>
        <p:spPr>
          <a:xfrm rot="10800000" flipV="1">
            <a:off x="1985651" y="3619639"/>
            <a:ext cx="4564236" cy="70563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itle 18"/>
          <p:cNvSpPr>
            <a:spLocks noGrp="1"/>
          </p:cNvSpPr>
          <p:nvPr>
            <p:ph type="title"/>
          </p:nvPr>
        </p:nvSpPr>
        <p:spPr/>
        <p:txBody>
          <a:bodyPr/>
          <a:lstStyle/>
          <a:p>
            <a:r>
              <a:rPr lang="en-US" dirty="0"/>
              <a:t>Visual Representation </a:t>
            </a:r>
          </a:p>
        </p:txBody>
      </p:sp>
      <p:sp>
        <p:nvSpPr>
          <p:cNvPr id="20" name="Content Placeholder 19"/>
          <p:cNvSpPr>
            <a:spLocks noGrp="1"/>
          </p:cNvSpPr>
          <p:nvPr>
            <p:ph idx="1"/>
          </p:nvPr>
        </p:nvSpPr>
        <p:spPr/>
        <p:txBody>
          <a:bodyPr/>
          <a:lstStyle/>
          <a:p>
            <a:endParaRPr lang="en-US" dirty="0"/>
          </a:p>
          <a:p>
            <a:endParaRPr lang="en-US" dirty="0"/>
          </a:p>
        </p:txBody>
      </p:sp>
    </p:spTree>
    <p:extLst>
      <p:ext uri="{BB962C8B-B14F-4D97-AF65-F5344CB8AC3E}">
        <p14:creationId xmlns:p14="http://schemas.microsoft.com/office/powerpoint/2010/main" val="19538696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Pointer Declaration and initialization </a:t>
            </a:r>
          </a:p>
        </p:txBody>
      </p:sp>
      <p:sp>
        <p:nvSpPr>
          <p:cNvPr id="7" name="Content Placeholder 6"/>
          <p:cNvSpPr>
            <a:spLocks noGrp="1"/>
          </p:cNvSpPr>
          <p:nvPr>
            <p:ph idx="1"/>
          </p:nvPr>
        </p:nvSpPr>
        <p:spPr/>
        <p:txBody>
          <a:bodyPr/>
          <a:lstStyle/>
          <a:p>
            <a:pPr marL="0" lvl="0" indent="0">
              <a:buNone/>
            </a:pPr>
            <a:r>
              <a:rPr lang="en-US" sz="2400" dirty="0">
                <a:latin typeface="+mj-lt"/>
                <a:cs typeface="Consolas" panose="020B0609020204030204" pitchFamily="49" charset="0"/>
              </a:rPr>
              <a:t>E.g. :</a:t>
            </a:r>
          </a:p>
          <a:p>
            <a:pPr marL="0" lvl="0" indent="0">
              <a:buNone/>
            </a:pPr>
            <a:r>
              <a:rPr lang="en-US" sz="2400" dirty="0">
                <a:latin typeface="+mj-lt"/>
                <a:cs typeface="Consolas" panose="020B0609020204030204" pitchFamily="49" charset="0"/>
              </a:rPr>
              <a:t>void main()</a:t>
            </a:r>
          </a:p>
          <a:p>
            <a:pPr marL="0" lvl="0" indent="0">
              <a:buNone/>
            </a:pPr>
            <a:r>
              <a:rPr lang="en-US" sz="2400" dirty="0">
                <a:latin typeface="+mj-lt"/>
                <a:cs typeface="Consolas" panose="020B0609020204030204" pitchFamily="49" charset="0"/>
              </a:rPr>
              <a:t>{</a:t>
            </a:r>
          </a:p>
          <a:p>
            <a:pPr marL="0" lvl="0" indent="0">
              <a:buNone/>
            </a:pPr>
            <a:r>
              <a:rPr lang="en-US" sz="2400" dirty="0" err="1">
                <a:latin typeface="+mj-lt"/>
                <a:cs typeface="Consolas" panose="020B0609020204030204" pitchFamily="49" charset="0"/>
              </a:rPr>
              <a:t>int</a:t>
            </a:r>
            <a:r>
              <a:rPr lang="en-US" sz="2400" dirty="0">
                <a:latin typeface="+mj-lt"/>
                <a:cs typeface="Consolas" panose="020B0609020204030204" pitchFamily="49" charset="0"/>
              </a:rPr>
              <a:t> </a:t>
            </a:r>
            <a:r>
              <a:rPr lang="en-US" sz="2400" dirty="0" err="1">
                <a:latin typeface="+mj-lt"/>
                <a:cs typeface="Consolas" panose="020B0609020204030204" pitchFamily="49" charset="0"/>
              </a:rPr>
              <a:t>var</a:t>
            </a:r>
            <a:r>
              <a:rPr lang="en-US" sz="2400" dirty="0">
                <a:latin typeface="+mj-lt"/>
                <a:cs typeface="Consolas" panose="020B0609020204030204" pitchFamily="49" charset="0"/>
              </a:rPr>
              <a:t> = 10;</a:t>
            </a:r>
            <a:br>
              <a:rPr lang="en-US" sz="2400" dirty="0">
                <a:latin typeface="+mj-lt"/>
                <a:cs typeface="Consolas" panose="020B0609020204030204" pitchFamily="49" charset="0"/>
              </a:rPr>
            </a:br>
            <a:r>
              <a:rPr lang="en-US" sz="2400" dirty="0" err="1">
                <a:latin typeface="+mj-lt"/>
                <a:cs typeface="Consolas" panose="020B0609020204030204" pitchFamily="49" charset="0"/>
              </a:rPr>
              <a:t>int</a:t>
            </a:r>
            <a:r>
              <a:rPr lang="en-US" sz="2400" dirty="0">
                <a:latin typeface="+mj-lt"/>
                <a:cs typeface="Consolas" panose="020B0609020204030204" pitchFamily="49" charset="0"/>
              </a:rPr>
              <a:t> * </a:t>
            </a:r>
            <a:r>
              <a:rPr lang="en-US" sz="2400" b="1" dirty="0" err="1">
                <a:latin typeface="+mj-lt"/>
                <a:cs typeface="Consolas" panose="020B0609020204030204" pitchFamily="49" charset="0"/>
              </a:rPr>
              <a:t>ptr</a:t>
            </a:r>
            <a:r>
              <a:rPr lang="en-US" sz="2400" dirty="0">
                <a:latin typeface="+mj-lt"/>
                <a:cs typeface="Consolas" panose="020B0609020204030204" pitchFamily="49" charset="0"/>
              </a:rPr>
              <a:t>;      // declaration </a:t>
            </a:r>
            <a:br>
              <a:rPr lang="en-US" sz="2400" dirty="0">
                <a:latin typeface="+mj-lt"/>
                <a:cs typeface="Consolas" panose="020B0609020204030204" pitchFamily="49" charset="0"/>
              </a:rPr>
            </a:br>
            <a:r>
              <a:rPr lang="en-US" sz="2400" dirty="0" err="1">
                <a:latin typeface="+mj-lt"/>
                <a:cs typeface="Consolas" panose="020B0609020204030204" pitchFamily="49" charset="0"/>
              </a:rPr>
              <a:t>ptr</a:t>
            </a:r>
            <a:r>
              <a:rPr lang="en-US" sz="2400" dirty="0">
                <a:latin typeface="+mj-lt"/>
                <a:cs typeface="Consolas" panose="020B0609020204030204" pitchFamily="49" charset="0"/>
              </a:rPr>
              <a:t> = </a:t>
            </a:r>
            <a:r>
              <a:rPr lang="en-US" sz="2400" b="1" dirty="0">
                <a:latin typeface="+mj-lt"/>
                <a:cs typeface="Consolas" panose="020B0609020204030204" pitchFamily="49" charset="0"/>
              </a:rPr>
              <a:t>&amp;</a:t>
            </a:r>
            <a:r>
              <a:rPr lang="en-US" sz="2400" dirty="0" err="1">
                <a:latin typeface="+mj-lt"/>
                <a:cs typeface="Consolas" panose="020B0609020204030204" pitchFamily="49" charset="0"/>
              </a:rPr>
              <a:t>var</a:t>
            </a:r>
            <a:r>
              <a:rPr lang="en-US" sz="2400" dirty="0">
                <a:latin typeface="+mj-lt"/>
                <a:cs typeface="Consolas" panose="020B0609020204030204" pitchFamily="49" charset="0"/>
              </a:rPr>
              <a:t>;</a:t>
            </a:r>
            <a:r>
              <a:rPr lang="en-US" sz="2400" dirty="0">
                <a:latin typeface="+mj-lt"/>
              </a:rPr>
              <a:t>    // initialization </a:t>
            </a:r>
          </a:p>
          <a:p>
            <a:pPr marL="0" lvl="0" indent="0">
              <a:buNone/>
            </a:pPr>
            <a:r>
              <a:rPr lang="en-US" sz="2400" dirty="0" err="1">
                <a:latin typeface="+mj-lt"/>
              </a:rPr>
              <a:t>printf</a:t>
            </a:r>
            <a:r>
              <a:rPr lang="en-US" sz="2400" dirty="0">
                <a:latin typeface="+mj-lt"/>
              </a:rPr>
              <a:t>(“%d”, *</a:t>
            </a:r>
            <a:r>
              <a:rPr lang="en-US" sz="2400" dirty="0" err="1">
                <a:latin typeface="+mj-lt"/>
              </a:rPr>
              <a:t>ptr</a:t>
            </a:r>
            <a:r>
              <a:rPr lang="en-US" sz="2400" dirty="0">
                <a:latin typeface="+mj-lt"/>
              </a:rPr>
              <a:t>)     // Dereferencing  // 10</a:t>
            </a:r>
          </a:p>
          <a:p>
            <a:pPr marL="0" indent="0">
              <a:buNone/>
            </a:pPr>
            <a:r>
              <a:rPr lang="en-US" sz="2400" dirty="0">
                <a:latin typeface="+mj-lt"/>
              </a:rPr>
              <a:t>}</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39</a:t>
            </a:fld>
            <a:endParaRPr lang="en-US"/>
          </a:p>
        </p:txBody>
      </p:sp>
      <p:sp>
        <p:nvSpPr>
          <p:cNvPr id="8" name="Cloud Callout 7"/>
          <p:cNvSpPr/>
          <p:nvPr/>
        </p:nvSpPr>
        <p:spPr>
          <a:xfrm>
            <a:off x="3500437" y="1634671"/>
            <a:ext cx="3914776" cy="2064077"/>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Compiler understands that </a:t>
            </a:r>
            <a:r>
              <a:rPr lang="en-US" dirty="0" err="1"/>
              <a:t>ptr</a:t>
            </a:r>
            <a:r>
              <a:rPr lang="en-US" dirty="0"/>
              <a:t> is a integer pointer variable which can store an address of another integer variable</a:t>
            </a:r>
          </a:p>
        </p:txBody>
      </p:sp>
    </p:spTree>
    <p:extLst>
      <p:ext uri="{BB962C8B-B14F-4D97-AF65-F5344CB8AC3E}">
        <p14:creationId xmlns:p14="http://schemas.microsoft.com/office/powerpoint/2010/main" val="1851649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Modular Programming</a:t>
            </a:r>
          </a:p>
        </p:txBody>
      </p:sp>
      <p:sp>
        <p:nvSpPr>
          <p:cNvPr id="3" name="Content Placeholder 2"/>
          <p:cNvSpPr>
            <a:spLocks noGrp="1"/>
          </p:cNvSpPr>
          <p:nvPr>
            <p:ph idx="1"/>
          </p:nvPr>
        </p:nvSpPr>
        <p:spPr/>
        <p:txBody>
          <a:bodyPr/>
          <a:lstStyle/>
          <a:p>
            <a:r>
              <a:rPr lang="en-US" dirty="0"/>
              <a:t>Each sub-module contains something necessary to execute only one aspect of the desired functionality.</a:t>
            </a:r>
          </a:p>
          <a:p>
            <a:r>
              <a:rPr lang="en-US" dirty="0"/>
              <a:t>Modular programming emphasis on breaking of large programs into small problems to increase the</a:t>
            </a:r>
          </a:p>
          <a:p>
            <a:pPr lvl="1"/>
            <a:r>
              <a:rPr lang="en-US" dirty="0"/>
              <a:t>maintainability, </a:t>
            </a:r>
          </a:p>
          <a:p>
            <a:pPr lvl="1"/>
            <a:r>
              <a:rPr lang="en-US" dirty="0"/>
              <a:t>readability of the code and</a:t>
            </a:r>
          </a:p>
          <a:p>
            <a:pPr lvl="1"/>
            <a:r>
              <a:rPr lang="en-US" dirty="0"/>
              <a:t>to make the program handy to make any changes in future or to correct the errors</a:t>
            </a:r>
          </a:p>
          <a:p>
            <a:endParaRPr lang="en-US" dirty="0"/>
          </a:p>
          <a:p>
            <a:endParaRPr lang="en-US"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4</a:t>
            </a:fld>
            <a:endParaRPr lang="en-US"/>
          </a:p>
        </p:txBody>
      </p:sp>
    </p:spTree>
    <p:extLst>
      <p:ext uri="{BB962C8B-B14F-4D97-AF65-F5344CB8AC3E}">
        <p14:creationId xmlns:p14="http://schemas.microsoft.com/office/powerpoint/2010/main" val="3273472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57" y="307978"/>
            <a:ext cx="10972800" cy="1143000"/>
          </a:xfrm>
        </p:spPr>
        <p:txBody>
          <a:bodyPr/>
          <a:lstStyle/>
          <a:p>
            <a:r>
              <a:rPr lang="en-US" dirty="0"/>
              <a:t>Referencing &amp; Dereferencing </a:t>
            </a:r>
          </a:p>
        </p:txBody>
      </p:sp>
      <p:sp>
        <p:nvSpPr>
          <p:cNvPr id="3" name="Content Placeholder 2"/>
          <p:cNvSpPr>
            <a:spLocks noGrp="1"/>
          </p:cNvSpPr>
          <p:nvPr>
            <p:ph idx="1"/>
          </p:nvPr>
        </p:nvSpPr>
        <p:spPr/>
        <p:txBody>
          <a:bodyPr/>
          <a:lstStyle/>
          <a:p>
            <a:r>
              <a:rPr lang="en-US" sz="2800" dirty="0"/>
              <a:t>Referencing a pointer is the process of storing an address in a pointer variable. &amp; is the referencing operator</a:t>
            </a:r>
          </a:p>
          <a:p>
            <a:pPr lvl="1"/>
            <a:r>
              <a:rPr lang="en-US" sz="2400" dirty="0"/>
              <a:t> </a:t>
            </a:r>
            <a:r>
              <a:rPr lang="en-US" sz="2400" dirty="0" err="1"/>
              <a:t>int</a:t>
            </a:r>
            <a:r>
              <a:rPr lang="en-US" sz="2400" dirty="0"/>
              <a:t> a=10; </a:t>
            </a:r>
            <a:r>
              <a:rPr lang="en-US" sz="2400" dirty="0" err="1"/>
              <a:t>int</a:t>
            </a:r>
            <a:r>
              <a:rPr lang="en-US" sz="2400" dirty="0"/>
              <a:t> *p=</a:t>
            </a:r>
            <a:r>
              <a:rPr lang="en-US" sz="2400" b="1" dirty="0"/>
              <a:t>&amp;a</a:t>
            </a:r>
            <a:r>
              <a:rPr lang="en-US" sz="2400" dirty="0"/>
              <a:t>;</a:t>
            </a:r>
          </a:p>
          <a:p>
            <a:pPr marL="0" indent="0">
              <a:buNone/>
            </a:pPr>
            <a:endParaRPr lang="en-US" sz="2800" dirty="0"/>
          </a:p>
          <a:p>
            <a:r>
              <a:rPr lang="en-US" sz="2800" dirty="0"/>
              <a:t>Dereferencing a pointer is the process of accessing the value stored in the memory address specified in the pointer. We use the same </a:t>
            </a:r>
            <a:r>
              <a:rPr lang="en-US" sz="2800" b="1" dirty="0"/>
              <a:t>( * ) dereferencing operator</a:t>
            </a:r>
            <a:r>
              <a:rPr lang="en-US" sz="2800" dirty="0"/>
              <a:t> that we used in the pointer declaration.</a:t>
            </a:r>
          </a:p>
          <a:p>
            <a:pPr lvl="1"/>
            <a:r>
              <a:rPr lang="en-US" sz="2400" dirty="0"/>
              <a:t> </a:t>
            </a:r>
            <a:r>
              <a:rPr lang="en-US" sz="2400" dirty="0" err="1"/>
              <a:t>printf</a:t>
            </a:r>
            <a:r>
              <a:rPr lang="en-US" sz="2400" dirty="0"/>
              <a:t>(“%d”,*p);</a:t>
            </a:r>
          </a:p>
        </p:txBody>
      </p:sp>
      <p:sp>
        <p:nvSpPr>
          <p:cNvPr id="4" name="Date Placeholder 3"/>
          <p:cNvSpPr>
            <a:spLocks noGrp="1"/>
          </p:cNvSpPr>
          <p:nvPr>
            <p:ph type="dt" sz="half" idx="10"/>
          </p:nvPr>
        </p:nvSpPr>
        <p:spPr/>
        <p:txBody>
          <a:bodyPr/>
          <a:lstStyle/>
          <a:p>
            <a:pPr lvl="1"/>
            <a:fld id="{8D63005C-A65E-43A3-819D-D0FC4DF8D2F8}" type="datetime1">
              <a:rPr lang="en-US" smtClean="0"/>
              <a:pPr lvl="1"/>
              <a:t>12/21/2024</a:t>
            </a:fld>
            <a:endParaRPr lang="en-US" dirty="0"/>
          </a:p>
        </p:txBody>
      </p:sp>
      <p:sp>
        <p:nvSpPr>
          <p:cNvPr id="5" name="Slide Number Placeholder 4"/>
          <p:cNvSpPr>
            <a:spLocks noGrp="1"/>
          </p:cNvSpPr>
          <p:nvPr>
            <p:ph type="sldNum" sz="quarter" idx="11"/>
          </p:nvPr>
        </p:nvSpPr>
        <p:spPr/>
        <p:txBody>
          <a:bodyPr/>
          <a:lstStyle/>
          <a:p>
            <a:fld id="{4903CCCA-70C2-4464-A25B-D8219B7795CF}" type="slidenum">
              <a:rPr lang="en-US" smtClean="0"/>
              <a:t>40</a:t>
            </a:fld>
            <a:endParaRPr lang="en-US"/>
          </a:p>
        </p:txBody>
      </p:sp>
    </p:spTree>
    <p:extLst>
      <p:ext uri="{BB962C8B-B14F-4D97-AF65-F5344CB8AC3E}">
        <p14:creationId xmlns:p14="http://schemas.microsoft.com/office/powerpoint/2010/main" val="2396970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Incompatible pointer type : Warning / Error</a:t>
            </a:r>
          </a:p>
        </p:txBody>
      </p:sp>
      <p:sp>
        <p:nvSpPr>
          <p:cNvPr id="3" name="Content Placeholder 2"/>
          <p:cNvSpPr>
            <a:spLocks noGrp="1"/>
          </p:cNvSpPr>
          <p:nvPr>
            <p:ph idx="1"/>
          </p:nvPr>
        </p:nvSpPr>
        <p:spPr/>
        <p:txBody>
          <a:bodyPr/>
          <a:lstStyle/>
          <a:p>
            <a:pPr marL="0" lvl="0" indent="0">
              <a:buNone/>
            </a:pPr>
            <a:r>
              <a:rPr lang="en-US" sz="2800" dirty="0">
                <a:cs typeface="Consolas" panose="020B0609020204030204" pitchFamily="49" charset="0"/>
              </a:rPr>
              <a:t>E.g. :</a:t>
            </a:r>
          </a:p>
          <a:p>
            <a:pPr marL="0" lvl="0" indent="0">
              <a:buNone/>
            </a:pPr>
            <a:r>
              <a:rPr lang="en-US" sz="2800" dirty="0">
                <a:cs typeface="Consolas" panose="020B0609020204030204" pitchFamily="49" charset="0"/>
              </a:rPr>
              <a:t>void main()</a:t>
            </a:r>
          </a:p>
          <a:p>
            <a:pPr marL="0" lvl="0" indent="0">
              <a:buNone/>
            </a:pPr>
            <a:r>
              <a:rPr lang="en-US" sz="2800" dirty="0">
                <a:cs typeface="Consolas" panose="020B0609020204030204" pitchFamily="49" charset="0"/>
              </a:rPr>
              <a:t>{</a:t>
            </a:r>
          </a:p>
          <a:p>
            <a:pPr marL="0" lvl="0" indent="0">
              <a:buNone/>
            </a:pPr>
            <a:r>
              <a:rPr lang="en-US" sz="2800" dirty="0" err="1">
                <a:cs typeface="Consolas" panose="020B0609020204030204" pitchFamily="49" charset="0"/>
              </a:rPr>
              <a:t>int</a:t>
            </a:r>
            <a:r>
              <a:rPr lang="en-US" sz="2800" dirty="0">
                <a:cs typeface="Consolas" panose="020B0609020204030204" pitchFamily="49" charset="0"/>
              </a:rPr>
              <a:t> </a:t>
            </a:r>
            <a:r>
              <a:rPr lang="en-US" sz="2800" dirty="0" err="1">
                <a:cs typeface="Consolas" panose="020B0609020204030204" pitchFamily="49" charset="0"/>
              </a:rPr>
              <a:t>var</a:t>
            </a:r>
            <a:r>
              <a:rPr lang="en-US" sz="2800" dirty="0">
                <a:cs typeface="Consolas" panose="020B0609020204030204" pitchFamily="49" charset="0"/>
              </a:rPr>
              <a:t> = 10;</a:t>
            </a:r>
            <a:br>
              <a:rPr lang="en-US" sz="2800" dirty="0">
                <a:cs typeface="Consolas" panose="020B0609020204030204" pitchFamily="49" charset="0"/>
              </a:rPr>
            </a:br>
            <a:r>
              <a:rPr lang="en-US" sz="2800" dirty="0">
                <a:cs typeface="Consolas" panose="020B0609020204030204" pitchFamily="49" charset="0"/>
              </a:rPr>
              <a:t>float * </a:t>
            </a:r>
            <a:r>
              <a:rPr lang="en-US" sz="2800" b="1" dirty="0" err="1">
                <a:cs typeface="Consolas" panose="020B0609020204030204" pitchFamily="49" charset="0"/>
              </a:rPr>
              <a:t>ptr</a:t>
            </a:r>
            <a:r>
              <a:rPr lang="en-US" sz="2800" dirty="0">
                <a:cs typeface="Consolas" panose="020B0609020204030204" pitchFamily="49" charset="0"/>
              </a:rPr>
              <a:t>;      // declaration </a:t>
            </a:r>
            <a:br>
              <a:rPr lang="en-US" sz="2800" dirty="0">
                <a:cs typeface="Consolas" panose="020B0609020204030204" pitchFamily="49" charset="0"/>
              </a:rPr>
            </a:br>
            <a:r>
              <a:rPr lang="en-US" sz="2800" dirty="0" err="1">
                <a:cs typeface="Consolas" panose="020B0609020204030204" pitchFamily="49" charset="0"/>
              </a:rPr>
              <a:t>ptr</a:t>
            </a:r>
            <a:r>
              <a:rPr lang="en-US" sz="2800" dirty="0">
                <a:cs typeface="Consolas" panose="020B0609020204030204" pitchFamily="49" charset="0"/>
              </a:rPr>
              <a:t> = </a:t>
            </a:r>
            <a:r>
              <a:rPr lang="en-US" sz="2800" b="1" dirty="0">
                <a:cs typeface="Consolas" panose="020B0609020204030204" pitchFamily="49" charset="0"/>
              </a:rPr>
              <a:t>&amp;</a:t>
            </a:r>
            <a:r>
              <a:rPr lang="en-US" sz="2800" dirty="0" err="1">
                <a:cs typeface="Consolas" panose="020B0609020204030204" pitchFamily="49" charset="0"/>
              </a:rPr>
              <a:t>var</a:t>
            </a:r>
            <a:r>
              <a:rPr lang="en-US" sz="2800" dirty="0">
                <a:cs typeface="Consolas" panose="020B0609020204030204" pitchFamily="49" charset="0"/>
              </a:rPr>
              <a:t>;</a:t>
            </a:r>
            <a:r>
              <a:rPr lang="en-US" sz="2800" dirty="0"/>
              <a:t>    // initialization is allowed  </a:t>
            </a:r>
          </a:p>
          <a:p>
            <a:pPr marL="0" lvl="0" indent="0">
              <a:buNone/>
            </a:pPr>
            <a:r>
              <a:rPr lang="en-US" sz="2800" dirty="0" err="1"/>
              <a:t>printf</a:t>
            </a:r>
            <a:r>
              <a:rPr lang="en-US" sz="2800" dirty="0"/>
              <a:t>(“%d”, *</a:t>
            </a:r>
            <a:r>
              <a:rPr lang="en-US" sz="2800" dirty="0" err="1"/>
              <a:t>ptr</a:t>
            </a:r>
            <a:r>
              <a:rPr lang="en-US" sz="2800" dirty="0"/>
              <a:t>)     // Dereferencing  cant be done between different types</a:t>
            </a:r>
          </a:p>
          <a:p>
            <a:pPr marL="0" indent="0">
              <a:buNone/>
            </a:pPr>
            <a:r>
              <a:rPr lang="en-US" sz="2800" dirty="0"/>
              <a:t>}</a:t>
            </a:r>
          </a:p>
          <a:p>
            <a:endParaRPr lang="en-US" sz="2800"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41</a:t>
            </a:fld>
            <a:endParaRPr lang="en-US"/>
          </a:p>
        </p:txBody>
      </p:sp>
      <p:sp>
        <p:nvSpPr>
          <p:cNvPr id="6" name="Cloud Callout 5"/>
          <p:cNvSpPr/>
          <p:nvPr/>
        </p:nvSpPr>
        <p:spPr>
          <a:xfrm>
            <a:off x="5829300" y="1743075"/>
            <a:ext cx="3128963" cy="2643188"/>
          </a:xfrm>
          <a:prstGeom prst="cloud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 floating type pointer variable cant reference a integer value </a:t>
            </a:r>
          </a:p>
        </p:txBody>
      </p:sp>
    </p:spTree>
    <p:extLst>
      <p:ext uri="{BB962C8B-B14F-4D97-AF65-F5344CB8AC3E}">
        <p14:creationId xmlns:p14="http://schemas.microsoft.com/office/powerpoint/2010/main" val="20961885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Example</a:t>
            </a:r>
          </a:p>
        </p:txBody>
      </p:sp>
      <p:sp>
        <p:nvSpPr>
          <p:cNvPr id="3" name="Content Placeholder 2"/>
          <p:cNvSpPr>
            <a:spLocks noGrp="1"/>
          </p:cNvSpPr>
          <p:nvPr>
            <p:ph idx="1"/>
          </p:nvPr>
        </p:nvSpPr>
        <p:spPr/>
        <p:txBody>
          <a:bodyPr/>
          <a:lstStyle/>
          <a:p>
            <a:pPr marL="0" indent="0">
              <a:buNone/>
            </a:pPr>
            <a:r>
              <a:rPr lang="en-US" sz="2400" dirty="0"/>
              <a:t>#include&lt;</a:t>
            </a:r>
            <a:r>
              <a:rPr lang="en-US" sz="2400" dirty="0" err="1"/>
              <a:t>stdio.h</a:t>
            </a:r>
            <a:r>
              <a:rPr lang="en-US" sz="2400" dirty="0"/>
              <a:t>&gt;</a:t>
            </a:r>
          </a:p>
          <a:p>
            <a:pPr marL="0" indent="0">
              <a:buNone/>
            </a:pPr>
            <a:r>
              <a:rPr lang="en-US" sz="2400" dirty="0" err="1"/>
              <a:t>int</a:t>
            </a:r>
            <a:r>
              <a:rPr lang="en-US" sz="2400" dirty="0"/>
              <a:t> main()</a:t>
            </a:r>
          </a:p>
          <a:p>
            <a:pPr marL="0" indent="0">
              <a:buNone/>
            </a:pPr>
            <a:r>
              <a:rPr lang="en-US" sz="2400" dirty="0"/>
              <a:t>{</a:t>
            </a:r>
          </a:p>
          <a:p>
            <a:pPr marL="0" indent="0">
              <a:buNone/>
            </a:pPr>
            <a:r>
              <a:rPr lang="en-US" sz="2400" dirty="0" err="1"/>
              <a:t>int</a:t>
            </a:r>
            <a:r>
              <a:rPr lang="en-US" sz="2400" dirty="0"/>
              <a:t> *r , k=10;</a:t>
            </a:r>
          </a:p>
          <a:p>
            <a:pPr marL="0" indent="0">
              <a:buNone/>
            </a:pPr>
            <a:r>
              <a:rPr lang="en-US" sz="2400" dirty="0"/>
              <a:t>r= &amp;k;</a:t>
            </a:r>
          </a:p>
          <a:p>
            <a:pPr marL="0" indent="0">
              <a:buNone/>
            </a:pPr>
            <a:r>
              <a:rPr lang="en-US" sz="2400" dirty="0" err="1"/>
              <a:t>printf</a:t>
            </a:r>
            <a:r>
              <a:rPr lang="en-US" sz="2400" dirty="0"/>
              <a:t>("%u\n", &amp;r);  </a:t>
            </a:r>
          </a:p>
          <a:p>
            <a:pPr marL="0" indent="0">
              <a:buNone/>
            </a:pPr>
            <a:r>
              <a:rPr lang="en-US" sz="2400" dirty="0" err="1"/>
              <a:t>printf</a:t>
            </a:r>
            <a:r>
              <a:rPr lang="en-US" sz="2400" dirty="0"/>
              <a:t>("%u\n", r);</a:t>
            </a:r>
          </a:p>
          <a:p>
            <a:pPr marL="0" indent="0">
              <a:buNone/>
            </a:pPr>
            <a:r>
              <a:rPr lang="en-US" sz="2400" dirty="0" err="1"/>
              <a:t>printf</a:t>
            </a:r>
            <a:r>
              <a:rPr lang="en-US" sz="2400" dirty="0"/>
              <a:t>("%u\n", &amp;k);</a:t>
            </a:r>
          </a:p>
          <a:p>
            <a:pPr marL="0" indent="0">
              <a:buNone/>
            </a:pPr>
            <a:r>
              <a:rPr lang="en-US" sz="2400" dirty="0" err="1"/>
              <a:t>printf</a:t>
            </a:r>
            <a:r>
              <a:rPr lang="en-US" sz="2400" dirty="0"/>
              <a:t>("%u\n", k);</a:t>
            </a:r>
          </a:p>
          <a:p>
            <a:pPr marL="0" indent="0">
              <a:buNone/>
            </a:pPr>
            <a:r>
              <a:rPr lang="en-US" sz="2400" dirty="0" err="1"/>
              <a:t>printf</a:t>
            </a:r>
            <a:r>
              <a:rPr lang="en-US" sz="2400" dirty="0"/>
              <a:t>("%d\n", *r);</a:t>
            </a:r>
          </a:p>
          <a:p>
            <a:pPr marL="0" indent="0">
              <a:buNone/>
            </a:pPr>
            <a:r>
              <a:rPr lang="en-US" sz="2400" dirty="0"/>
              <a:t>}</a:t>
            </a:r>
          </a:p>
          <a:p>
            <a:pPr marL="0" indent="0">
              <a:buNone/>
            </a:pPr>
            <a:endParaRPr lang="en-US" sz="2400"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42</a:t>
            </a:fld>
            <a:endParaRPr lang="en-US"/>
          </a:p>
        </p:txBody>
      </p:sp>
      <p:sp>
        <p:nvSpPr>
          <p:cNvPr id="6" name="Rectangle 5"/>
          <p:cNvSpPr/>
          <p:nvPr/>
        </p:nvSpPr>
        <p:spPr>
          <a:xfrm>
            <a:off x="6125898" y="2871788"/>
            <a:ext cx="985837"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p:txBody>
      </p:sp>
      <p:sp>
        <p:nvSpPr>
          <p:cNvPr id="7" name="Rectangle 6"/>
          <p:cNvSpPr/>
          <p:nvPr/>
        </p:nvSpPr>
        <p:spPr>
          <a:xfrm>
            <a:off x="9539288" y="2871788"/>
            <a:ext cx="985837"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2686760</a:t>
            </a:r>
          </a:p>
        </p:txBody>
      </p:sp>
      <p:sp>
        <p:nvSpPr>
          <p:cNvPr id="8" name="Rectangle 7"/>
          <p:cNvSpPr/>
          <p:nvPr/>
        </p:nvSpPr>
        <p:spPr>
          <a:xfrm>
            <a:off x="6125897" y="1970263"/>
            <a:ext cx="985837" cy="685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solidFill>
                  <a:schemeClr val="tx1"/>
                </a:solidFill>
              </a:rPr>
              <a:t>k</a:t>
            </a:r>
          </a:p>
        </p:txBody>
      </p:sp>
      <p:sp>
        <p:nvSpPr>
          <p:cNvPr id="9" name="Rectangle 8"/>
          <p:cNvSpPr/>
          <p:nvPr/>
        </p:nvSpPr>
        <p:spPr>
          <a:xfrm>
            <a:off x="6125897" y="3849797"/>
            <a:ext cx="985837" cy="68580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dirty="0">
                <a:solidFill>
                  <a:schemeClr val="tx1"/>
                </a:solidFill>
              </a:rPr>
              <a:t>2686760</a:t>
            </a:r>
          </a:p>
        </p:txBody>
      </p:sp>
      <p:sp>
        <p:nvSpPr>
          <p:cNvPr id="10" name="Rectangle 9"/>
          <p:cNvSpPr/>
          <p:nvPr/>
        </p:nvSpPr>
        <p:spPr>
          <a:xfrm>
            <a:off x="9539288" y="1970263"/>
            <a:ext cx="985837" cy="685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solidFill>
              </a:rPr>
              <a:t>r</a:t>
            </a:r>
          </a:p>
        </p:txBody>
      </p:sp>
      <p:sp>
        <p:nvSpPr>
          <p:cNvPr id="11" name="Rectangle 10"/>
          <p:cNvSpPr/>
          <p:nvPr/>
        </p:nvSpPr>
        <p:spPr>
          <a:xfrm>
            <a:off x="9539288" y="4030772"/>
            <a:ext cx="985837" cy="6858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2686764</a:t>
            </a:r>
          </a:p>
        </p:txBody>
      </p:sp>
      <p:cxnSp>
        <p:nvCxnSpPr>
          <p:cNvPr id="13" name="Curved Connector 12"/>
          <p:cNvCxnSpPr>
            <a:stCxn id="7" idx="1"/>
          </p:cNvCxnSpPr>
          <p:nvPr/>
        </p:nvCxnSpPr>
        <p:spPr>
          <a:xfrm rot="10800000" flipV="1">
            <a:off x="7111734" y="3214687"/>
            <a:ext cx="2427554" cy="635109"/>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p:cNvSpPr/>
          <p:nvPr/>
        </p:nvSpPr>
        <p:spPr>
          <a:xfrm>
            <a:off x="3843338" y="4094381"/>
            <a:ext cx="1853934" cy="20080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2686764</a:t>
            </a:r>
          </a:p>
          <a:p>
            <a:pPr algn="ctr"/>
            <a:r>
              <a:rPr lang="en-US" dirty="0"/>
              <a:t>2686760</a:t>
            </a:r>
          </a:p>
          <a:p>
            <a:pPr algn="ctr"/>
            <a:r>
              <a:rPr lang="en-US" dirty="0"/>
              <a:t>2686760</a:t>
            </a:r>
          </a:p>
          <a:p>
            <a:pPr algn="ctr"/>
            <a:r>
              <a:rPr lang="en-US" dirty="0"/>
              <a:t>10</a:t>
            </a:r>
          </a:p>
          <a:p>
            <a:pPr algn="ctr"/>
            <a:r>
              <a:rPr lang="en-US" dirty="0"/>
              <a:t>10</a:t>
            </a:r>
          </a:p>
        </p:txBody>
      </p:sp>
    </p:spTree>
    <p:extLst>
      <p:ext uri="{BB962C8B-B14F-4D97-AF65-F5344CB8AC3E}">
        <p14:creationId xmlns:p14="http://schemas.microsoft.com/office/powerpoint/2010/main" val="337463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the Output?</a:t>
            </a:r>
          </a:p>
        </p:txBody>
      </p:sp>
      <p:sp>
        <p:nvSpPr>
          <p:cNvPr id="3" name="Content Placeholder 2"/>
          <p:cNvSpPr>
            <a:spLocks noGrp="1"/>
          </p:cNvSpPr>
          <p:nvPr>
            <p:ph idx="1"/>
          </p:nvPr>
        </p:nvSpPr>
        <p:spPr/>
        <p:txBody>
          <a:bodyPr/>
          <a:lstStyle/>
          <a:p>
            <a:pPr marL="0" indent="0">
              <a:buNone/>
            </a:pPr>
            <a:r>
              <a:rPr lang="en-US" dirty="0" err="1"/>
              <a:t>int</a:t>
            </a:r>
            <a:r>
              <a:rPr lang="en-US" dirty="0"/>
              <a:t> main()</a:t>
            </a:r>
          </a:p>
          <a:p>
            <a:pPr marL="0" indent="0">
              <a:buNone/>
            </a:pPr>
            <a:r>
              <a:rPr lang="en-US" dirty="0"/>
              <a:t>{</a:t>
            </a:r>
          </a:p>
          <a:p>
            <a:pPr marL="0" indent="0">
              <a:buNone/>
            </a:pPr>
            <a:r>
              <a:rPr lang="en-US" dirty="0" err="1"/>
              <a:t>int</a:t>
            </a:r>
            <a:r>
              <a:rPr lang="en-US" dirty="0"/>
              <a:t> *</a:t>
            </a:r>
            <a:r>
              <a:rPr lang="en-US" dirty="0" err="1"/>
              <a:t>ptr</a:t>
            </a:r>
            <a:r>
              <a:rPr lang="en-US" dirty="0"/>
              <a:t> ,y= 456;</a:t>
            </a:r>
          </a:p>
          <a:p>
            <a:pPr marL="0" indent="0">
              <a:buNone/>
            </a:pPr>
            <a:r>
              <a:rPr lang="en-US" dirty="0" err="1"/>
              <a:t>ptr</a:t>
            </a:r>
            <a:r>
              <a:rPr lang="en-US" dirty="0"/>
              <a:t>=&amp;y;</a:t>
            </a:r>
          </a:p>
          <a:p>
            <a:pPr marL="0" indent="0">
              <a:buNone/>
            </a:pPr>
            <a:r>
              <a:rPr lang="en-US" dirty="0" err="1"/>
              <a:t>printf</a:t>
            </a:r>
            <a:r>
              <a:rPr lang="en-US" dirty="0"/>
              <a:t>("%d\n", *&amp;*&amp;*</a:t>
            </a:r>
            <a:r>
              <a:rPr lang="en-US" dirty="0" err="1"/>
              <a:t>ptr</a:t>
            </a:r>
            <a:r>
              <a:rPr lang="en-US" dirty="0"/>
              <a:t>);</a:t>
            </a:r>
          </a:p>
          <a:p>
            <a:pPr marL="0" indent="0">
              <a:buNone/>
            </a:pPr>
            <a:r>
              <a:rPr lang="en-US" dirty="0"/>
              <a:t>return 0;</a:t>
            </a:r>
          </a:p>
          <a:p>
            <a:pPr marL="0" indent="0">
              <a:buNone/>
            </a:pPr>
            <a:r>
              <a:rPr lang="en-US" dirty="0"/>
              <a:t>}</a:t>
            </a:r>
          </a:p>
          <a:p>
            <a:pPr marL="0" indent="0">
              <a:buNone/>
            </a:pPr>
            <a:endParaRPr lang="en-US"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43</a:t>
            </a:fld>
            <a:endParaRPr lang="en-US"/>
          </a:p>
        </p:txBody>
      </p:sp>
      <p:sp>
        <p:nvSpPr>
          <p:cNvPr id="6" name="Rectangle 5"/>
          <p:cNvSpPr/>
          <p:nvPr/>
        </p:nvSpPr>
        <p:spPr>
          <a:xfrm>
            <a:off x="6786563" y="3543300"/>
            <a:ext cx="2243137" cy="9429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 :</a:t>
            </a:r>
          </a:p>
          <a:p>
            <a:pPr algn="ctr"/>
            <a:r>
              <a:rPr lang="en-US" dirty="0"/>
              <a:t>456</a:t>
            </a:r>
          </a:p>
        </p:txBody>
      </p:sp>
    </p:spTree>
    <p:extLst>
      <p:ext uri="{BB962C8B-B14F-4D97-AF65-F5344CB8AC3E}">
        <p14:creationId xmlns:p14="http://schemas.microsoft.com/office/powerpoint/2010/main" val="2323435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many bytes does pointer variable take?</a:t>
            </a:r>
          </a:p>
        </p:txBody>
      </p:sp>
      <p:sp>
        <p:nvSpPr>
          <p:cNvPr id="3" name="Content Placeholder 2"/>
          <p:cNvSpPr>
            <a:spLocks noGrp="1"/>
          </p:cNvSpPr>
          <p:nvPr>
            <p:ph idx="1"/>
          </p:nvPr>
        </p:nvSpPr>
        <p:spPr/>
        <p:txBody>
          <a:bodyPr/>
          <a:lstStyle/>
          <a:p>
            <a:pPr marL="0" indent="0">
              <a:buNone/>
            </a:pPr>
            <a:r>
              <a:rPr lang="en-US" sz="2000" dirty="0" err="1"/>
              <a:t>int</a:t>
            </a:r>
            <a:r>
              <a:rPr lang="en-US" sz="2000" dirty="0"/>
              <a:t> main()</a:t>
            </a:r>
          </a:p>
          <a:p>
            <a:pPr marL="0" indent="0">
              <a:buNone/>
            </a:pPr>
            <a:r>
              <a:rPr lang="en-US" sz="2000" dirty="0"/>
              <a:t>{</a:t>
            </a:r>
          </a:p>
          <a:p>
            <a:pPr marL="0" indent="0">
              <a:buNone/>
            </a:pPr>
            <a:r>
              <a:rPr lang="en-US" sz="2000" dirty="0" err="1"/>
              <a:t>int</a:t>
            </a:r>
            <a:r>
              <a:rPr lang="en-US" sz="2000" dirty="0"/>
              <a:t> *p;</a:t>
            </a:r>
          </a:p>
          <a:p>
            <a:pPr marL="0" indent="0">
              <a:buNone/>
            </a:pPr>
            <a:r>
              <a:rPr lang="en-US" sz="2000" dirty="0"/>
              <a:t>float *p1;</a:t>
            </a:r>
          </a:p>
          <a:p>
            <a:pPr marL="0" indent="0">
              <a:buNone/>
            </a:pPr>
            <a:r>
              <a:rPr lang="en-US" sz="2000" dirty="0"/>
              <a:t>double *y;</a:t>
            </a:r>
          </a:p>
          <a:p>
            <a:pPr marL="0" indent="0">
              <a:buNone/>
            </a:pPr>
            <a:r>
              <a:rPr lang="en-US" sz="2000" dirty="0"/>
              <a:t>char*c;</a:t>
            </a:r>
          </a:p>
          <a:p>
            <a:pPr marL="0" indent="0">
              <a:buNone/>
            </a:pPr>
            <a:r>
              <a:rPr lang="en-US" sz="2000" dirty="0" err="1"/>
              <a:t>printf</a:t>
            </a:r>
            <a:r>
              <a:rPr lang="en-US" sz="2000" dirty="0"/>
              <a:t>("%d",</a:t>
            </a:r>
            <a:r>
              <a:rPr lang="en-US" sz="2000" dirty="0" err="1"/>
              <a:t>sizeof</a:t>
            </a:r>
            <a:r>
              <a:rPr lang="en-US" sz="2000" dirty="0"/>
              <a:t>(c));</a:t>
            </a:r>
          </a:p>
          <a:p>
            <a:pPr marL="0" indent="0">
              <a:buNone/>
            </a:pPr>
            <a:r>
              <a:rPr lang="en-US" sz="2000" dirty="0" err="1"/>
              <a:t>printf</a:t>
            </a:r>
            <a:r>
              <a:rPr lang="en-US" sz="2000" dirty="0"/>
              <a:t>("%d",</a:t>
            </a:r>
            <a:r>
              <a:rPr lang="en-US" sz="2000" dirty="0" err="1"/>
              <a:t>sizeof</a:t>
            </a:r>
            <a:r>
              <a:rPr lang="en-US" sz="2000" dirty="0"/>
              <a:t>(p));</a:t>
            </a:r>
          </a:p>
          <a:p>
            <a:pPr marL="0" indent="0">
              <a:buNone/>
            </a:pPr>
            <a:r>
              <a:rPr lang="en-US" sz="2000" dirty="0" err="1"/>
              <a:t>printf</a:t>
            </a:r>
            <a:r>
              <a:rPr lang="en-US" sz="2000" dirty="0"/>
              <a:t>("%d",</a:t>
            </a:r>
            <a:r>
              <a:rPr lang="en-US" sz="2000" dirty="0" err="1"/>
              <a:t>sizeof</a:t>
            </a:r>
            <a:r>
              <a:rPr lang="en-US" sz="2000" dirty="0"/>
              <a:t>(p1));</a:t>
            </a:r>
          </a:p>
          <a:p>
            <a:pPr marL="0" indent="0">
              <a:buNone/>
            </a:pPr>
            <a:r>
              <a:rPr lang="en-US" sz="2000" dirty="0" err="1"/>
              <a:t>printf</a:t>
            </a:r>
            <a:r>
              <a:rPr lang="en-US" sz="2000" dirty="0"/>
              <a:t>("%d",</a:t>
            </a:r>
            <a:r>
              <a:rPr lang="en-US" sz="2000" dirty="0" err="1"/>
              <a:t>sizeof</a:t>
            </a:r>
            <a:r>
              <a:rPr lang="en-US" sz="2000" dirty="0"/>
              <a:t>(y));</a:t>
            </a:r>
          </a:p>
          <a:p>
            <a:pPr marL="0" indent="0">
              <a:buNone/>
            </a:pPr>
            <a:r>
              <a:rPr lang="en-US" sz="2000" dirty="0"/>
              <a:t>}</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44</a:t>
            </a:fld>
            <a:endParaRPr lang="en-US" dirty="0"/>
          </a:p>
        </p:txBody>
      </p:sp>
      <p:sp>
        <p:nvSpPr>
          <p:cNvPr id="6" name="Rounded Rectangular Callout 5"/>
          <p:cNvSpPr/>
          <p:nvPr/>
        </p:nvSpPr>
        <p:spPr>
          <a:xfrm>
            <a:off x="4657726" y="2243138"/>
            <a:ext cx="5157787" cy="1728787"/>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Irrespective of the datatype of the pointer variable, pointers are given a 4bytes for memory incase of 32 bit OS and 8 bytes incase of 64 bit OS</a:t>
            </a:r>
          </a:p>
        </p:txBody>
      </p:sp>
    </p:spTree>
    <p:extLst>
      <p:ext uri="{BB962C8B-B14F-4D97-AF65-F5344CB8AC3E}">
        <p14:creationId xmlns:p14="http://schemas.microsoft.com/office/powerpoint/2010/main" val="246006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pointer</a:t>
            </a:r>
          </a:p>
        </p:txBody>
      </p:sp>
      <p:sp>
        <p:nvSpPr>
          <p:cNvPr id="3" name="Content Placeholder 2"/>
          <p:cNvSpPr>
            <a:spLocks noGrp="1"/>
          </p:cNvSpPr>
          <p:nvPr>
            <p:ph idx="1"/>
          </p:nvPr>
        </p:nvSpPr>
        <p:spPr/>
        <p:txBody>
          <a:bodyPr/>
          <a:lstStyle/>
          <a:p>
            <a:r>
              <a:rPr lang="en-US" dirty="0"/>
              <a:t>A double  pointer is a pointer variable which stores the address of </a:t>
            </a:r>
            <a:r>
              <a:rPr lang="en-US" b="1" dirty="0"/>
              <a:t>an pointer variable</a:t>
            </a:r>
            <a:r>
              <a:rPr lang="en-US" dirty="0"/>
              <a:t>.</a:t>
            </a:r>
          </a:p>
          <a:p>
            <a:r>
              <a:rPr lang="en-US" dirty="0"/>
              <a:t>E.g. : </a:t>
            </a:r>
            <a:r>
              <a:rPr lang="en-US" dirty="0" err="1"/>
              <a:t>int</a:t>
            </a:r>
            <a:r>
              <a:rPr lang="en-US" dirty="0"/>
              <a:t> **a;</a:t>
            </a:r>
          </a:p>
          <a:p>
            <a:r>
              <a:rPr lang="en-US" dirty="0"/>
              <a:t>A is the double pointer that can store address of another pointer variable.</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45</a:t>
            </a:fld>
            <a:endParaRPr lang="en-US"/>
          </a:p>
        </p:txBody>
      </p:sp>
    </p:spTree>
    <p:extLst>
      <p:ext uri="{BB962C8B-B14F-4D97-AF65-F5344CB8AC3E}">
        <p14:creationId xmlns:p14="http://schemas.microsoft.com/office/powerpoint/2010/main" val="14263907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Double Pointer</a:t>
            </a:r>
          </a:p>
        </p:txBody>
      </p:sp>
      <p:sp>
        <p:nvSpPr>
          <p:cNvPr id="3" name="Content Placeholder 2"/>
          <p:cNvSpPr>
            <a:spLocks noGrp="1"/>
          </p:cNvSpPr>
          <p:nvPr>
            <p:ph idx="1"/>
          </p:nvPr>
        </p:nvSpPr>
        <p:spPr/>
        <p:txBody>
          <a:bodyPr/>
          <a:lstStyle/>
          <a:p>
            <a:pPr marL="0" indent="0">
              <a:buNone/>
            </a:pP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main()</a:t>
            </a:r>
          </a:p>
          <a:p>
            <a:pPr marL="0" indent="0">
              <a:buNone/>
            </a:pPr>
            <a:r>
              <a:rPr lang="en-IN" sz="1600" dirty="0">
                <a:latin typeface="Times New Roman" panose="02020603050405020304" pitchFamily="18" charset="0"/>
                <a:cs typeface="Times New Roman" panose="02020603050405020304" pitchFamily="18" charset="0"/>
              </a:rPr>
              <a:t>{    </a:t>
            </a:r>
          </a:p>
          <a:p>
            <a:pPr marL="0" indent="0">
              <a:buNone/>
            </a:pP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a =10;    </a:t>
            </a:r>
          </a:p>
          <a:p>
            <a:pPr marL="0" indent="0">
              <a:buNone/>
            </a:pP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ptr</a:t>
            </a:r>
            <a:r>
              <a:rPr lang="en-IN" sz="1600" dirty="0">
                <a:latin typeface="Times New Roman" panose="02020603050405020304" pitchFamily="18" charset="0"/>
                <a:cs typeface="Times New Roman" panose="02020603050405020304" pitchFamily="18" charset="0"/>
              </a:rPr>
              <a:t>=&amp;a;    </a:t>
            </a:r>
          </a:p>
          <a:p>
            <a:pPr marL="0" indent="0">
              <a:buNone/>
            </a:pPr>
            <a:r>
              <a:rPr lang="en-IN" sz="1600" dirty="0" err="1">
                <a:latin typeface="Times New Roman" panose="02020603050405020304" pitchFamily="18" charset="0"/>
                <a:cs typeface="Times New Roman" panose="02020603050405020304" pitchFamily="18" charset="0"/>
              </a:rPr>
              <a:t>int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dptr</a:t>
            </a:r>
            <a:r>
              <a:rPr lang="en-IN" sz="1600" dirty="0">
                <a:latin typeface="Times New Roman" panose="02020603050405020304" pitchFamily="18" charset="0"/>
                <a:cs typeface="Times New Roman" panose="02020603050405020304" pitchFamily="18" charset="0"/>
              </a:rPr>
              <a:t>=&amp;</a:t>
            </a:r>
            <a:r>
              <a:rPr lang="en-IN" sz="1600" dirty="0" err="1">
                <a:latin typeface="Times New Roman" panose="02020603050405020304" pitchFamily="18" charset="0"/>
                <a:cs typeface="Times New Roman" panose="02020603050405020304" pitchFamily="18" charset="0"/>
              </a:rPr>
              <a:t>ptr</a:t>
            </a:r>
            <a:r>
              <a:rPr lang="en-IN" sz="1600" dirty="0">
                <a:latin typeface="Times New Roman" panose="02020603050405020304" pitchFamily="18" charset="0"/>
                <a:cs typeface="Times New Roman" panose="02020603050405020304" pitchFamily="18" charset="0"/>
              </a:rPr>
              <a:t>;    </a:t>
            </a:r>
          </a:p>
          <a:p>
            <a:pPr marL="0" indent="0">
              <a:buNone/>
            </a:pPr>
            <a:r>
              <a:rPr lang="en-IN" sz="1600" dirty="0" err="1">
                <a:latin typeface="Times New Roman" panose="02020603050405020304" pitchFamily="18" charset="0"/>
                <a:cs typeface="Times New Roman" panose="02020603050405020304" pitchFamily="18" charset="0"/>
              </a:rPr>
              <a:t>printf</a:t>
            </a:r>
            <a:r>
              <a:rPr lang="en-IN" sz="1600" dirty="0">
                <a:latin typeface="Times New Roman" panose="02020603050405020304" pitchFamily="18" charset="0"/>
                <a:cs typeface="Times New Roman" panose="02020603050405020304" pitchFamily="18" charset="0"/>
              </a:rPr>
              <a:t>("%d\</a:t>
            </a:r>
            <a:r>
              <a:rPr lang="en-IN" sz="1600" dirty="0" err="1">
                <a:latin typeface="Times New Roman" panose="02020603050405020304" pitchFamily="18" charset="0"/>
                <a:cs typeface="Times New Roman" panose="02020603050405020304" pitchFamily="18" charset="0"/>
              </a:rPr>
              <a:t>n",a</a:t>
            </a:r>
            <a:r>
              <a:rPr lang="en-IN" sz="1600" dirty="0">
                <a:latin typeface="Times New Roman" panose="02020603050405020304" pitchFamily="18" charset="0"/>
                <a:cs typeface="Times New Roman" panose="02020603050405020304" pitchFamily="18" charset="0"/>
              </a:rPr>
              <a:t>);    </a:t>
            </a:r>
          </a:p>
          <a:p>
            <a:pPr marL="0" indent="0">
              <a:buNone/>
            </a:pPr>
            <a:r>
              <a:rPr lang="en-IN" sz="1600" dirty="0" err="1">
                <a:latin typeface="Times New Roman" panose="02020603050405020304" pitchFamily="18" charset="0"/>
                <a:cs typeface="Times New Roman" panose="02020603050405020304" pitchFamily="18" charset="0"/>
              </a:rPr>
              <a:t>printf</a:t>
            </a:r>
            <a:r>
              <a:rPr lang="en-IN" sz="1600" dirty="0">
                <a:latin typeface="Times New Roman" panose="02020603050405020304" pitchFamily="18" charset="0"/>
                <a:cs typeface="Times New Roman" panose="02020603050405020304" pitchFamily="18" charset="0"/>
              </a:rPr>
              <a:t>("%d\</a:t>
            </a:r>
            <a:r>
              <a:rPr lang="en-IN" sz="1600" dirty="0" err="1">
                <a:latin typeface="Times New Roman" panose="02020603050405020304" pitchFamily="18" charset="0"/>
                <a:cs typeface="Times New Roman" panose="02020603050405020304" pitchFamily="18" charset="0"/>
              </a:rPr>
              <a:t>n",&amp;a</a:t>
            </a:r>
            <a:r>
              <a:rPr lang="en-IN" sz="1600" dirty="0">
                <a:latin typeface="Times New Roman" panose="02020603050405020304" pitchFamily="18" charset="0"/>
                <a:cs typeface="Times New Roman" panose="02020603050405020304" pitchFamily="18" charset="0"/>
              </a:rPr>
              <a:t>);    </a:t>
            </a:r>
          </a:p>
          <a:p>
            <a:pPr marL="0" indent="0">
              <a:buNone/>
            </a:pPr>
            <a:r>
              <a:rPr lang="en-IN" sz="1600" dirty="0" err="1">
                <a:latin typeface="Times New Roman" panose="02020603050405020304" pitchFamily="18" charset="0"/>
                <a:cs typeface="Times New Roman" panose="02020603050405020304" pitchFamily="18" charset="0"/>
              </a:rPr>
              <a:t>printf</a:t>
            </a:r>
            <a:r>
              <a:rPr lang="en-IN" sz="1600" dirty="0">
                <a:latin typeface="Times New Roman" panose="02020603050405020304" pitchFamily="18" charset="0"/>
                <a:cs typeface="Times New Roman" panose="02020603050405020304" pitchFamily="18" charset="0"/>
              </a:rPr>
              <a:t>("%d\n",</a:t>
            </a:r>
            <a:r>
              <a:rPr lang="en-IN" sz="1600" dirty="0" err="1">
                <a:latin typeface="Times New Roman" panose="02020603050405020304" pitchFamily="18" charset="0"/>
                <a:cs typeface="Times New Roman" panose="02020603050405020304" pitchFamily="18" charset="0"/>
              </a:rPr>
              <a:t>ptr</a:t>
            </a:r>
            <a:r>
              <a:rPr lang="en-IN" sz="1600" dirty="0">
                <a:latin typeface="Times New Roman" panose="02020603050405020304" pitchFamily="18" charset="0"/>
                <a:cs typeface="Times New Roman" panose="02020603050405020304" pitchFamily="18" charset="0"/>
              </a:rPr>
              <a:t>);   </a:t>
            </a:r>
          </a:p>
          <a:p>
            <a:pPr marL="0" indent="0">
              <a:buNone/>
            </a:pPr>
            <a:r>
              <a:rPr lang="en-IN" sz="1600" dirty="0" err="1">
                <a:latin typeface="Times New Roman" panose="02020603050405020304" pitchFamily="18" charset="0"/>
                <a:cs typeface="Times New Roman" panose="02020603050405020304" pitchFamily="18" charset="0"/>
              </a:rPr>
              <a:t>printf</a:t>
            </a:r>
            <a:r>
              <a:rPr lang="en-IN" sz="1600" dirty="0">
                <a:latin typeface="Times New Roman" panose="02020603050405020304" pitchFamily="18" charset="0"/>
                <a:cs typeface="Times New Roman" panose="02020603050405020304" pitchFamily="18" charset="0"/>
              </a:rPr>
              <a:t>("%d\n",&amp;</a:t>
            </a:r>
            <a:r>
              <a:rPr lang="en-IN" sz="1600" dirty="0" err="1">
                <a:latin typeface="Times New Roman" panose="02020603050405020304" pitchFamily="18" charset="0"/>
                <a:cs typeface="Times New Roman" panose="02020603050405020304" pitchFamily="18" charset="0"/>
              </a:rPr>
              <a:t>ptr</a:t>
            </a:r>
            <a:r>
              <a:rPr lang="en-IN" sz="1600" dirty="0">
                <a:latin typeface="Times New Roman" panose="02020603050405020304" pitchFamily="18" charset="0"/>
                <a:cs typeface="Times New Roman" panose="02020603050405020304" pitchFamily="18" charset="0"/>
              </a:rPr>
              <a:t>);    </a:t>
            </a:r>
          </a:p>
          <a:p>
            <a:pPr marL="0" indent="0">
              <a:buNone/>
            </a:pPr>
            <a:r>
              <a:rPr lang="en-IN" sz="1600" dirty="0" err="1">
                <a:latin typeface="Times New Roman" panose="02020603050405020304" pitchFamily="18" charset="0"/>
                <a:cs typeface="Times New Roman" panose="02020603050405020304" pitchFamily="18" charset="0"/>
              </a:rPr>
              <a:t>printf</a:t>
            </a:r>
            <a:r>
              <a:rPr lang="en-IN" sz="1600" dirty="0">
                <a:latin typeface="Times New Roman" panose="02020603050405020304" pitchFamily="18" charset="0"/>
                <a:cs typeface="Times New Roman" panose="02020603050405020304" pitchFamily="18" charset="0"/>
              </a:rPr>
              <a:t>("%d\n",</a:t>
            </a:r>
            <a:r>
              <a:rPr lang="en-IN" sz="1600" dirty="0" err="1">
                <a:latin typeface="Times New Roman" panose="02020603050405020304" pitchFamily="18" charset="0"/>
                <a:cs typeface="Times New Roman" panose="02020603050405020304" pitchFamily="18" charset="0"/>
              </a:rPr>
              <a:t>dptr</a:t>
            </a:r>
            <a:r>
              <a:rPr lang="en-IN" sz="1600" dirty="0">
                <a:latin typeface="Times New Roman" panose="02020603050405020304" pitchFamily="18" charset="0"/>
                <a:cs typeface="Times New Roman" panose="02020603050405020304" pitchFamily="18" charset="0"/>
              </a:rPr>
              <a:t>);    </a:t>
            </a:r>
          </a:p>
          <a:p>
            <a:pPr marL="0" indent="0">
              <a:buNone/>
            </a:pPr>
            <a:r>
              <a:rPr lang="en-IN" sz="1600" dirty="0" err="1">
                <a:latin typeface="Times New Roman" panose="02020603050405020304" pitchFamily="18" charset="0"/>
                <a:cs typeface="Times New Roman" panose="02020603050405020304" pitchFamily="18" charset="0"/>
              </a:rPr>
              <a:t>printf</a:t>
            </a:r>
            <a:r>
              <a:rPr lang="en-IN" sz="1600" dirty="0">
                <a:latin typeface="Times New Roman" panose="02020603050405020304" pitchFamily="18" charset="0"/>
                <a:cs typeface="Times New Roman" panose="02020603050405020304" pitchFamily="18" charset="0"/>
              </a:rPr>
              <a:t>("%d\n",*</a:t>
            </a:r>
            <a:r>
              <a:rPr lang="en-IN" sz="1600" dirty="0" err="1">
                <a:latin typeface="Times New Roman" panose="02020603050405020304" pitchFamily="18" charset="0"/>
                <a:cs typeface="Times New Roman" panose="02020603050405020304" pitchFamily="18" charset="0"/>
              </a:rPr>
              <a:t>dptr</a:t>
            </a:r>
            <a:r>
              <a:rPr lang="en-IN" sz="1600" dirty="0">
                <a:latin typeface="Times New Roman" panose="02020603050405020304" pitchFamily="18" charset="0"/>
                <a:cs typeface="Times New Roman" panose="02020603050405020304" pitchFamily="18" charset="0"/>
              </a:rPr>
              <a:t>);    </a:t>
            </a:r>
          </a:p>
          <a:p>
            <a:pPr marL="0" indent="0">
              <a:buNone/>
            </a:pPr>
            <a:r>
              <a:rPr lang="en-IN" sz="1600" dirty="0" err="1">
                <a:latin typeface="Times New Roman" panose="02020603050405020304" pitchFamily="18" charset="0"/>
                <a:cs typeface="Times New Roman" panose="02020603050405020304" pitchFamily="18" charset="0"/>
              </a:rPr>
              <a:t>printf</a:t>
            </a:r>
            <a:r>
              <a:rPr lang="en-IN" sz="1600" dirty="0">
                <a:latin typeface="Times New Roman" panose="02020603050405020304" pitchFamily="18" charset="0"/>
                <a:cs typeface="Times New Roman" panose="02020603050405020304" pitchFamily="18" charset="0"/>
              </a:rPr>
              <a:t>("%d\n",&amp;</a:t>
            </a:r>
            <a:r>
              <a:rPr lang="en-IN" sz="1600" dirty="0" err="1">
                <a:latin typeface="Times New Roman" panose="02020603050405020304" pitchFamily="18" charset="0"/>
                <a:cs typeface="Times New Roman" panose="02020603050405020304" pitchFamily="18" charset="0"/>
              </a:rPr>
              <a:t>dptr</a:t>
            </a:r>
            <a:r>
              <a:rPr lang="en-IN" sz="1600" dirty="0">
                <a:latin typeface="Times New Roman" panose="02020603050405020304" pitchFamily="18" charset="0"/>
                <a:cs typeface="Times New Roman" panose="02020603050405020304" pitchFamily="18" charset="0"/>
              </a:rPr>
              <a:t>);    </a:t>
            </a:r>
          </a:p>
          <a:p>
            <a:pPr marL="0" indent="0">
              <a:buNone/>
            </a:pPr>
            <a:r>
              <a:rPr lang="en-IN" sz="1600" dirty="0" err="1">
                <a:latin typeface="Times New Roman" panose="02020603050405020304" pitchFamily="18" charset="0"/>
                <a:cs typeface="Times New Roman" panose="02020603050405020304" pitchFamily="18" charset="0"/>
              </a:rPr>
              <a:t>printf</a:t>
            </a:r>
            <a:r>
              <a:rPr lang="en-IN" sz="1600" dirty="0">
                <a:latin typeface="Times New Roman" panose="02020603050405020304" pitchFamily="18" charset="0"/>
                <a:cs typeface="Times New Roman" panose="02020603050405020304" pitchFamily="18" charset="0"/>
              </a:rPr>
              <a:t>("%d\n",*</a:t>
            </a:r>
            <a:r>
              <a:rPr lang="en-IN" sz="1600" dirty="0" err="1">
                <a:latin typeface="Times New Roman" panose="02020603050405020304" pitchFamily="18" charset="0"/>
                <a:cs typeface="Times New Roman" panose="02020603050405020304" pitchFamily="18" charset="0"/>
              </a:rPr>
              <a:t>ptr</a:t>
            </a:r>
            <a:r>
              <a:rPr lang="en-IN" sz="1600" dirty="0">
                <a:latin typeface="Times New Roman" panose="02020603050405020304" pitchFamily="18" charset="0"/>
                <a:cs typeface="Times New Roman" panose="02020603050405020304" pitchFamily="18" charset="0"/>
              </a:rPr>
              <a:t>);    </a:t>
            </a:r>
          </a:p>
          <a:p>
            <a:pPr marL="0" indent="0">
              <a:buNone/>
            </a:pPr>
            <a:r>
              <a:rPr lang="en-IN" sz="1600" dirty="0" err="1">
                <a:latin typeface="Times New Roman" panose="02020603050405020304" pitchFamily="18" charset="0"/>
                <a:cs typeface="Times New Roman" panose="02020603050405020304" pitchFamily="18" charset="0"/>
              </a:rPr>
              <a:t>printf</a:t>
            </a:r>
            <a:r>
              <a:rPr lang="en-IN" sz="1600" dirty="0">
                <a:latin typeface="Times New Roman" panose="02020603050405020304" pitchFamily="18" charset="0"/>
                <a:cs typeface="Times New Roman" panose="02020603050405020304" pitchFamily="18" charset="0"/>
              </a:rPr>
              <a:t>("%d\n",**</a:t>
            </a:r>
            <a:r>
              <a:rPr lang="en-IN" sz="1600" dirty="0" err="1">
                <a:latin typeface="Times New Roman" panose="02020603050405020304" pitchFamily="18" charset="0"/>
                <a:cs typeface="Times New Roman" panose="02020603050405020304" pitchFamily="18" charset="0"/>
              </a:rPr>
              <a:t>dptr</a:t>
            </a:r>
            <a:r>
              <a:rPr lang="en-IN" sz="1600" dirty="0">
                <a:latin typeface="Times New Roman" panose="02020603050405020304" pitchFamily="18" charset="0"/>
                <a:cs typeface="Times New Roman" panose="02020603050405020304" pitchFamily="18" charset="0"/>
              </a:rPr>
              <a:t>);</a:t>
            </a:r>
          </a:p>
          <a:p>
            <a:pPr marL="0" indent="0">
              <a:buNone/>
            </a:pPr>
            <a:r>
              <a:rPr lang="en-IN" sz="1600" dirty="0">
                <a:latin typeface="Times New Roman" panose="02020603050405020304" pitchFamily="18" charset="0"/>
                <a:cs typeface="Times New Roman" panose="02020603050405020304" pitchFamily="18" charset="0"/>
              </a:rPr>
              <a:t>}</a:t>
            </a:r>
          </a:p>
          <a:p>
            <a:pPr marL="0" indent="0">
              <a:buNone/>
            </a:pPr>
            <a:endParaRPr lang="en-US" sz="1600"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46</a:t>
            </a:fld>
            <a:endParaRPr lang="en-US"/>
          </a:p>
        </p:txBody>
      </p:sp>
      <p:sp>
        <p:nvSpPr>
          <p:cNvPr id="6" name="Rectangle 5"/>
          <p:cNvSpPr/>
          <p:nvPr/>
        </p:nvSpPr>
        <p:spPr>
          <a:xfrm>
            <a:off x="5329238" y="2971800"/>
            <a:ext cx="3871912" cy="27860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10</a:t>
            </a:r>
          </a:p>
          <a:p>
            <a:pPr algn="ctr"/>
            <a:r>
              <a:rPr lang="en-US" dirty="0"/>
              <a:t>2686764</a:t>
            </a:r>
          </a:p>
          <a:p>
            <a:pPr algn="ctr"/>
            <a:r>
              <a:rPr lang="en-US" dirty="0"/>
              <a:t>2686764</a:t>
            </a:r>
          </a:p>
          <a:p>
            <a:pPr algn="ctr"/>
            <a:r>
              <a:rPr lang="en-US" dirty="0"/>
              <a:t>2686760</a:t>
            </a:r>
          </a:p>
          <a:p>
            <a:pPr algn="ctr"/>
            <a:r>
              <a:rPr lang="en-US" dirty="0"/>
              <a:t>2686760</a:t>
            </a:r>
          </a:p>
          <a:p>
            <a:pPr algn="ctr"/>
            <a:r>
              <a:rPr lang="en-US" dirty="0"/>
              <a:t>2686764</a:t>
            </a:r>
          </a:p>
          <a:p>
            <a:pPr algn="ctr"/>
            <a:r>
              <a:rPr lang="en-US" dirty="0"/>
              <a:t>2686756</a:t>
            </a:r>
          </a:p>
          <a:p>
            <a:pPr algn="ctr"/>
            <a:r>
              <a:rPr lang="en-US" dirty="0"/>
              <a:t>10</a:t>
            </a:r>
          </a:p>
          <a:p>
            <a:pPr algn="ctr"/>
            <a:r>
              <a:rPr lang="en-US" dirty="0"/>
              <a:t>10</a:t>
            </a:r>
          </a:p>
        </p:txBody>
      </p:sp>
    </p:spTree>
    <p:extLst>
      <p:ext uri="{BB962C8B-B14F-4D97-AF65-F5344CB8AC3E}">
        <p14:creationId xmlns:p14="http://schemas.microsoft.com/office/powerpoint/2010/main" val="50769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Can a double pointer store address of another normal variable ?</a:t>
            </a:r>
          </a:p>
        </p:txBody>
      </p:sp>
      <p:sp>
        <p:nvSpPr>
          <p:cNvPr id="3" name="Content Placeholder 2"/>
          <p:cNvSpPr>
            <a:spLocks noGrp="1"/>
          </p:cNvSpPr>
          <p:nvPr>
            <p:ph idx="1"/>
          </p:nvPr>
        </p:nvSpPr>
        <p:spPr/>
        <p:txBody>
          <a:bodyPr/>
          <a:lstStyle/>
          <a:p>
            <a:r>
              <a:rPr lang="en-US" dirty="0"/>
              <a:t>Yes, a double pointer can store an address of another  normal variable.</a:t>
            </a:r>
          </a:p>
          <a:p>
            <a:r>
              <a:rPr lang="en-US" dirty="0"/>
              <a:t>But dereferencing can’t work at second level.</a:t>
            </a:r>
          </a:p>
          <a:p>
            <a:r>
              <a:rPr lang="en-US" dirty="0"/>
              <a:t>Dereferencing will work only at one level.</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47</a:t>
            </a:fld>
            <a:endParaRPr lang="en-US"/>
          </a:p>
        </p:txBody>
      </p:sp>
    </p:spTree>
    <p:extLst>
      <p:ext uri="{BB962C8B-B14F-4D97-AF65-F5344CB8AC3E}">
        <p14:creationId xmlns:p14="http://schemas.microsoft.com/office/powerpoint/2010/main" val="20411300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pointers?</a:t>
            </a:r>
          </a:p>
        </p:txBody>
      </p:sp>
      <p:sp>
        <p:nvSpPr>
          <p:cNvPr id="3" name="Content Placeholder 2"/>
          <p:cNvSpPr>
            <a:spLocks noGrp="1"/>
          </p:cNvSpPr>
          <p:nvPr>
            <p:ph idx="1"/>
          </p:nvPr>
        </p:nvSpPr>
        <p:spPr/>
        <p:txBody>
          <a:bodyPr/>
          <a:lstStyle/>
          <a:p>
            <a:r>
              <a:rPr lang="en-US" dirty="0"/>
              <a:t>For dynamic memory allocation (</a:t>
            </a:r>
            <a:r>
              <a:rPr lang="en-US" dirty="0" err="1"/>
              <a:t>malloc</a:t>
            </a:r>
            <a:r>
              <a:rPr lang="en-US" dirty="0"/>
              <a:t> and </a:t>
            </a:r>
            <a:r>
              <a:rPr lang="en-US" dirty="0" err="1"/>
              <a:t>calloc</a:t>
            </a:r>
            <a:r>
              <a:rPr lang="en-US" dirty="0"/>
              <a:t>)</a:t>
            </a:r>
          </a:p>
          <a:p>
            <a:r>
              <a:rPr lang="en-US" dirty="0"/>
              <a:t>Data structure implementations </a:t>
            </a:r>
          </a:p>
          <a:p>
            <a:r>
              <a:rPr lang="en-US" dirty="0"/>
              <a:t>To return multiple values</a:t>
            </a:r>
          </a:p>
          <a:p>
            <a:r>
              <a:rPr lang="en-US" dirty="0"/>
              <a:t>For doing system level programming</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48</a:t>
            </a:fld>
            <a:endParaRPr lang="en-US"/>
          </a:p>
        </p:txBody>
      </p:sp>
    </p:spTree>
    <p:extLst>
      <p:ext uri="{BB962C8B-B14F-4D97-AF65-F5344CB8AC3E}">
        <p14:creationId xmlns:p14="http://schemas.microsoft.com/office/powerpoint/2010/main" val="3039344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arithmetic</a:t>
            </a:r>
          </a:p>
        </p:txBody>
      </p:sp>
      <p:sp>
        <p:nvSpPr>
          <p:cNvPr id="3" name="Content Placeholder 2"/>
          <p:cNvSpPr>
            <a:spLocks noGrp="1"/>
          </p:cNvSpPr>
          <p:nvPr>
            <p:ph idx="1"/>
          </p:nvPr>
        </p:nvSpPr>
        <p:spPr/>
        <p:txBody>
          <a:bodyPr/>
          <a:lstStyle/>
          <a:p>
            <a:r>
              <a:rPr lang="en-US" dirty="0"/>
              <a:t>Pointer Arithmetic is the set of valid arithmetic operations that can be performed on pointers. </a:t>
            </a:r>
          </a:p>
          <a:p>
            <a:pPr lvl="1"/>
            <a:r>
              <a:rPr lang="en-US" dirty="0"/>
              <a:t>Increment/Decrement of a pointer</a:t>
            </a:r>
          </a:p>
          <a:p>
            <a:pPr lvl="1"/>
            <a:r>
              <a:rPr lang="en-US" dirty="0"/>
              <a:t>Addition of integer to a pointer</a:t>
            </a:r>
          </a:p>
          <a:p>
            <a:pPr lvl="1"/>
            <a:r>
              <a:rPr lang="en-US" dirty="0"/>
              <a:t>Subtraction of integer to a pointer</a:t>
            </a:r>
          </a:p>
          <a:p>
            <a:pPr lvl="1"/>
            <a:r>
              <a:rPr lang="en-US" dirty="0"/>
              <a:t>Subtracting two pointers of the same type</a:t>
            </a:r>
          </a:p>
          <a:p>
            <a:pPr lvl="1"/>
            <a:r>
              <a:rPr lang="en-US" dirty="0"/>
              <a:t>Comparison of pointers of the same type</a:t>
            </a:r>
          </a:p>
          <a:p>
            <a:endParaRPr lang="en-US"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49</a:t>
            </a:fld>
            <a:endParaRPr lang="en-US"/>
          </a:p>
        </p:txBody>
      </p:sp>
    </p:spTree>
    <p:extLst>
      <p:ext uri="{BB962C8B-B14F-4D97-AF65-F5344CB8AC3E}">
        <p14:creationId xmlns:p14="http://schemas.microsoft.com/office/powerpoint/2010/main" val="2910962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Modular Programming</a:t>
            </a:r>
            <a:endParaRPr lang="en-US" dirty="0"/>
          </a:p>
        </p:txBody>
      </p:sp>
      <p:sp>
        <p:nvSpPr>
          <p:cNvPr id="3" name="Content Placeholder 2"/>
          <p:cNvSpPr>
            <a:spLocks noGrp="1"/>
          </p:cNvSpPr>
          <p:nvPr>
            <p:ph idx="1"/>
          </p:nvPr>
        </p:nvSpPr>
        <p:spPr/>
        <p:txBody>
          <a:bodyPr/>
          <a:lstStyle/>
          <a:p>
            <a:r>
              <a:rPr lang="en-US" sz="2800" b="1" dirty="0"/>
              <a:t>Ease of Use : </a:t>
            </a:r>
            <a:r>
              <a:rPr lang="en-US" sz="2800" dirty="0"/>
              <a:t>rather than focusing on the entire thousands and millions of lines code in one go we can access it in the form of modules. This allows ease in debugging the code and prone to less error.</a:t>
            </a:r>
          </a:p>
          <a:p>
            <a:r>
              <a:rPr lang="en-US" sz="2800" b="1" dirty="0"/>
              <a:t>Reusability :</a:t>
            </a:r>
            <a:r>
              <a:rPr lang="en-US" sz="2800" dirty="0"/>
              <a:t>It allows the user to reuse the functionality with a different interface without typing the whole program again.</a:t>
            </a:r>
          </a:p>
          <a:p>
            <a:r>
              <a:rPr lang="en-US" sz="2800" b="1" dirty="0"/>
              <a:t>Ease of Maintenance : </a:t>
            </a:r>
            <a:r>
              <a:rPr lang="en-US" sz="2800" dirty="0"/>
              <a:t>It helps in less collision at the time of working on modules, helping a team to work with proper collaboration while working on a large application.</a:t>
            </a:r>
          </a:p>
          <a:p>
            <a:endParaRPr lang="en-US" sz="2800"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5</a:t>
            </a:fld>
            <a:endParaRPr lang="en-US"/>
          </a:p>
        </p:txBody>
      </p:sp>
    </p:spTree>
    <p:extLst>
      <p:ext uri="{BB962C8B-B14F-4D97-AF65-F5344CB8AC3E}">
        <p14:creationId xmlns:p14="http://schemas.microsoft.com/office/powerpoint/2010/main" val="35420382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 and  --</a:t>
            </a:r>
          </a:p>
        </p:txBody>
      </p:sp>
      <p:sp>
        <p:nvSpPr>
          <p:cNvPr id="3" name="Content Placeholder 2"/>
          <p:cNvSpPr>
            <a:spLocks noGrp="1"/>
          </p:cNvSpPr>
          <p:nvPr>
            <p:ph idx="1"/>
          </p:nvPr>
        </p:nvSpPr>
        <p:spPr/>
        <p:txBody>
          <a:bodyPr/>
          <a:lstStyle/>
          <a:p>
            <a:pPr marL="0" lvl="0" indent="0" eaLnBrk="0" hangingPunct="0">
              <a:spcBef>
                <a:spcPct val="0"/>
              </a:spcBef>
              <a:buClrTx/>
              <a:buSzTx/>
              <a:buNone/>
            </a:pPr>
            <a:r>
              <a:rPr lang="en-US" sz="1600" dirty="0">
                <a:latin typeface="+mj-lt"/>
                <a:cs typeface="Consolas" panose="020B0609020204030204" pitchFamily="49" charset="0"/>
              </a:rPr>
              <a:t>#include &lt;</a:t>
            </a:r>
            <a:r>
              <a:rPr lang="en-US" sz="1600" dirty="0" err="1">
                <a:latin typeface="+mj-lt"/>
                <a:cs typeface="Consolas" panose="020B0609020204030204" pitchFamily="49" charset="0"/>
              </a:rPr>
              <a:t>stdio.h</a:t>
            </a:r>
            <a:r>
              <a:rPr lang="en-US" sz="1600" dirty="0">
                <a:latin typeface="+mj-lt"/>
                <a:cs typeface="Consolas" panose="020B0609020204030204" pitchFamily="49" charset="0"/>
              </a:rPr>
              <a:t>&gt;</a:t>
            </a:r>
            <a:endParaRPr lang="en-US" sz="1600" dirty="0">
              <a:latin typeface="+mj-lt"/>
            </a:endParaRPr>
          </a:p>
          <a:p>
            <a:pPr marL="0" lvl="0" indent="0" eaLnBrk="0" hangingPunct="0">
              <a:spcBef>
                <a:spcPct val="0"/>
              </a:spcBef>
              <a:buClrTx/>
              <a:buSzTx/>
              <a:buNone/>
            </a:pPr>
            <a:r>
              <a:rPr lang="en-US" sz="1600" dirty="0" err="1">
                <a:latin typeface="+mj-lt"/>
                <a:cs typeface="Consolas" panose="020B0609020204030204" pitchFamily="49" charset="0"/>
              </a:rPr>
              <a:t>int</a:t>
            </a:r>
            <a:r>
              <a:rPr lang="en-US" sz="1600" dirty="0">
                <a:latin typeface="+mj-lt"/>
                <a:cs typeface="Consolas" panose="020B0609020204030204" pitchFamily="49" charset="0"/>
              </a:rPr>
              <a:t> main()</a:t>
            </a:r>
            <a:endParaRPr lang="en-US" sz="1600" dirty="0">
              <a:latin typeface="+mj-lt"/>
            </a:endParaRPr>
          </a:p>
          <a:p>
            <a:pPr marL="0" lvl="0" indent="0" eaLnBrk="0" hangingPunct="0">
              <a:spcBef>
                <a:spcPct val="0"/>
              </a:spcBef>
              <a:buClrTx/>
              <a:buSzTx/>
              <a:buNone/>
            </a:pPr>
            <a:r>
              <a:rPr lang="en-US" sz="1600" dirty="0">
                <a:latin typeface="+mj-lt"/>
                <a:cs typeface="Consolas" panose="020B0609020204030204" pitchFamily="49" charset="0"/>
              </a:rPr>
              <a:t>{</a:t>
            </a:r>
            <a:endParaRPr lang="en-US" sz="1600" dirty="0">
              <a:latin typeface="+mj-lt"/>
            </a:endParaRPr>
          </a:p>
          <a:p>
            <a:pPr marL="0" lvl="0" indent="0" eaLnBrk="0" hangingPunct="0">
              <a:spcBef>
                <a:spcPct val="0"/>
              </a:spcBef>
              <a:buClrTx/>
              <a:buSzTx/>
              <a:buNone/>
            </a:pPr>
            <a:r>
              <a:rPr lang="en-US" sz="1600" dirty="0" err="1">
                <a:latin typeface="+mj-lt"/>
                <a:cs typeface="Consolas" panose="020B0609020204030204" pitchFamily="49" charset="0"/>
              </a:rPr>
              <a:t>int</a:t>
            </a:r>
            <a:r>
              <a:rPr lang="en-US" sz="1600" dirty="0">
                <a:latin typeface="+mj-lt"/>
                <a:cs typeface="Consolas" panose="020B0609020204030204" pitchFamily="49" charset="0"/>
              </a:rPr>
              <a:t> a = 22;</a:t>
            </a:r>
            <a:endParaRPr lang="en-US" sz="1600" dirty="0">
              <a:latin typeface="+mj-lt"/>
            </a:endParaRPr>
          </a:p>
          <a:p>
            <a:pPr marL="0" lvl="0" indent="0" eaLnBrk="0" hangingPunct="0">
              <a:spcBef>
                <a:spcPct val="0"/>
              </a:spcBef>
              <a:buClrTx/>
              <a:buSzTx/>
              <a:buNone/>
            </a:pPr>
            <a:r>
              <a:rPr lang="en-US" sz="1600" dirty="0">
                <a:latin typeface="+mj-lt"/>
                <a:cs typeface="Consolas" panose="020B0609020204030204" pitchFamily="49" charset="0"/>
              </a:rPr>
              <a:t>    </a:t>
            </a:r>
            <a:r>
              <a:rPr lang="en-US" sz="1600" dirty="0" err="1">
                <a:latin typeface="+mj-lt"/>
                <a:cs typeface="Consolas" panose="020B0609020204030204" pitchFamily="49" charset="0"/>
              </a:rPr>
              <a:t>int</a:t>
            </a:r>
            <a:r>
              <a:rPr lang="en-US" sz="1600" dirty="0">
                <a:latin typeface="+mj-lt"/>
                <a:cs typeface="Consolas" panose="020B0609020204030204" pitchFamily="49" charset="0"/>
              </a:rPr>
              <a:t> *p = &amp;a;</a:t>
            </a:r>
            <a:endParaRPr lang="en-US" sz="1600" dirty="0">
              <a:latin typeface="+mj-lt"/>
            </a:endParaRPr>
          </a:p>
          <a:p>
            <a:pPr marL="0" lvl="0" indent="0" eaLnBrk="0" hangingPunct="0">
              <a:spcBef>
                <a:spcPct val="0"/>
              </a:spcBef>
              <a:buClrTx/>
              <a:buSzTx/>
              <a:buNone/>
            </a:pPr>
            <a:r>
              <a:rPr lang="en-US" sz="1600" dirty="0">
                <a:latin typeface="+mj-lt"/>
                <a:cs typeface="Consolas" panose="020B0609020204030204" pitchFamily="49" charset="0"/>
              </a:rPr>
              <a:t>    </a:t>
            </a:r>
            <a:r>
              <a:rPr lang="en-US" sz="1600" dirty="0" err="1">
                <a:latin typeface="+mj-lt"/>
                <a:cs typeface="Consolas" panose="020B0609020204030204" pitchFamily="49" charset="0"/>
              </a:rPr>
              <a:t>printf</a:t>
            </a:r>
            <a:r>
              <a:rPr lang="en-US" sz="1600" dirty="0">
                <a:latin typeface="+mj-lt"/>
                <a:cs typeface="Consolas" panose="020B0609020204030204" pitchFamily="49" charset="0"/>
              </a:rPr>
              <a:t>("p = %u\n", p); </a:t>
            </a:r>
            <a:endParaRPr lang="en-US" sz="1600" dirty="0">
              <a:latin typeface="+mj-lt"/>
            </a:endParaRPr>
          </a:p>
          <a:p>
            <a:pPr marL="0" lvl="0" indent="0" eaLnBrk="0" hangingPunct="0">
              <a:spcBef>
                <a:spcPct val="0"/>
              </a:spcBef>
              <a:buClrTx/>
              <a:buSzTx/>
              <a:buNone/>
            </a:pPr>
            <a:r>
              <a:rPr lang="en-US" sz="1600" dirty="0">
                <a:latin typeface="+mj-lt"/>
                <a:cs typeface="Consolas" panose="020B0609020204030204" pitchFamily="49" charset="0"/>
              </a:rPr>
              <a:t>    p++;</a:t>
            </a:r>
            <a:endParaRPr lang="en-US" sz="1600" dirty="0">
              <a:latin typeface="+mj-lt"/>
            </a:endParaRPr>
          </a:p>
          <a:p>
            <a:pPr marL="0" lvl="0" indent="0" eaLnBrk="0" hangingPunct="0">
              <a:spcBef>
                <a:spcPct val="0"/>
              </a:spcBef>
              <a:buClrTx/>
              <a:buSzTx/>
              <a:buNone/>
            </a:pPr>
            <a:r>
              <a:rPr lang="en-US" sz="1600" dirty="0">
                <a:latin typeface="+mj-lt"/>
                <a:cs typeface="Consolas" panose="020B0609020204030204" pitchFamily="49" charset="0"/>
              </a:rPr>
              <a:t>    </a:t>
            </a:r>
            <a:r>
              <a:rPr lang="en-US" sz="1600" dirty="0" err="1">
                <a:latin typeface="+mj-lt"/>
                <a:cs typeface="Consolas" panose="020B0609020204030204" pitchFamily="49" charset="0"/>
              </a:rPr>
              <a:t>printf</a:t>
            </a:r>
            <a:r>
              <a:rPr lang="en-US" sz="1600" dirty="0">
                <a:latin typeface="+mj-lt"/>
                <a:cs typeface="Consolas" panose="020B0609020204030204" pitchFamily="49" charset="0"/>
              </a:rPr>
              <a:t>("p++ = %u\n", p); </a:t>
            </a:r>
            <a:endParaRPr lang="en-US" sz="1600" dirty="0">
              <a:latin typeface="+mj-lt"/>
            </a:endParaRPr>
          </a:p>
          <a:p>
            <a:pPr marL="0" lvl="0" indent="0" eaLnBrk="0" hangingPunct="0">
              <a:spcBef>
                <a:spcPct val="0"/>
              </a:spcBef>
              <a:buClrTx/>
              <a:buSzTx/>
              <a:buNone/>
            </a:pPr>
            <a:r>
              <a:rPr lang="en-US" sz="1600" dirty="0">
                <a:latin typeface="+mj-lt"/>
                <a:cs typeface="Consolas" panose="020B0609020204030204" pitchFamily="49" charset="0"/>
              </a:rPr>
              <a:t>    p--;</a:t>
            </a:r>
            <a:endParaRPr lang="en-US" sz="1600" dirty="0">
              <a:latin typeface="+mj-lt"/>
            </a:endParaRPr>
          </a:p>
          <a:p>
            <a:pPr marL="0" lvl="0" indent="0" eaLnBrk="0" hangingPunct="0">
              <a:spcBef>
                <a:spcPct val="0"/>
              </a:spcBef>
              <a:buClrTx/>
              <a:buSzTx/>
              <a:buNone/>
            </a:pPr>
            <a:r>
              <a:rPr lang="en-US" sz="1600" dirty="0">
                <a:latin typeface="+mj-lt"/>
                <a:cs typeface="Consolas" panose="020B0609020204030204" pitchFamily="49" charset="0"/>
              </a:rPr>
              <a:t>    </a:t>
            </a:r>
            <a:r>
              <a:rPr lang="en-US" sz="1600" dirty="0" err="1">
                <a:latin typeface="+mj-lt"/>
                <a:cs typeface="Consolas" panose="020B0609020204030204" pitchFamily="49" charset="0"/>
              </a:rPr>
              <a:t>printf</a:t>
            </a:r>
            <a:r>
              <a:rPr lang="en-US" sz="1600" dirty="0">
                <a:latin typeface="+mj-lt"/>
                <a:cs typeface="Consolas" panose="020B0609020204030204" pitchFamily="49" charset="0"/>
              </a:rPr>
              <a:t>("p-- = %u\n", p);</a:t>
            </a:r>
          </a:p>
          <a:p>
            <a:pPr marL="0" lvl="0" indent="0" eaLnBrk="0" hangingPunct="0">
              <a:spcBef>
                <a:spcPct val="0"/>
              </a:spcBef>
              <a:buClrTx/>
              <a:buSzTx/>
              <a:buNone/>
            </a:pPr>
            <a:r>
              <a:rPr lang="en-US" sz="1600" dirty="0">
                <a:latin typeface="+mj-lt"/>
                <a:cs typeface="Consolas" panose="020B0609020204030204" pitchFamily="49" charset="0"/>
              </a:rPr>
              <a:t>char c = 'a';</a:t>
            </a:r>
            <a:endParaRPr lang="en-US" sz="1600" dirty="0">
              <a:latin typeface="+mj-lt"/>
            </a:endParaRPr>
          </a:p>
          <a:p>
            <a:pPr marL="0" lvl="0" indent="0" eaLnBrk="0" hangingPunct="0">
              <a:spcBef>
                <a:spcPct val="0"/>
              </a:spcBef>
              <a:buClrTx/>
              <a:buSzTx/>
              <a:buNone/>
            </a:pPr>
            <a:r>
              <a:rPr lang="en-US" sz="1600" dirty="0">
                <a:latin typeface="+mj-lt"/>
                <a:cs typeface="Consolas" panose="020B0609020204030204" pitchFamily="49" charset="0"/>
              </a:rPr>
              <a:t>    char *r = &amp;c;</a:t>
            </a:r>
            <a:endParaRPr lang="en-US" sz="1600" dirty="0">
              <a:latin typeface="+mj-lt"/>
            </a:endParaRPr>
          </a:p>
          <a:p>
            <a:pPr marL="0" lvl="0" indent="0" eaLnBrk="0" hangingPunct="0">
              <a:spcBef>
                <a:spcPct val="0"/>
              </a:spcBef>
              <a:buClrTx/>
              <a:buSzTx/>
              <a:buNone/>
            </a:pPr>
            <a:r>
              <a:rPr lang="en-US" sz="1600" dirty="0">
                <a:latin typeface="+mj-lt"/>
                <a:cs typeface="Consolas" panose="020B0609020204030204" pitchFamily="49" charset="0"/>
              </a:rPr>
              <a:t>    </a:t>
            </a:r>
            <a:r>
              <a:rPr lang="en-US" sz="1600" dirty="0" err="1">
                <a:latin typeface="+mj-lt"/>
                <a:cs typeface="Consolas" panose="020B0609020204030204" pitchFamily="49" charset="0"/>
              </a:rPr>
              <a:t>printf</a:t>
            </a:r>
            <a:r>
              <a:rPr lang="en-US" sz="1600" dirty="0">
                <a:latin typeface="+mj-lt"/>
                <a:cs typeface="Consolas" panose="020B0609020204030204" pitchFamily="49" charset="0"/>
              </a:rPr>
              <a:t>("r = %u\n", r);  </a:t>
            </a:r>
            <a:endParaRPr lang="en-US" sz="1600" dirty="0">
              <a:latin typeface="+mj-lt"/>
            </a:endParaRPr>
          </a:p>
          <a:p>
            <a:pPr marL="0" lvl="0" indent="0" eaLnBrk="0" hangingPunct="0">
              <a:spcBef>
                <a:spcPct val="0"/>
              </a:spcBef>
              <a:buClrTx/>
              <a:buSzTx/>
              <a:buNone/>
            </a:pPr>
            <a:r>
              <a:rPr lang="en-US" sz="1600" dirty="0">
                <a:latin typeface="+mj-lt"/>
                <a:cs typeface="Consolas" panose="020B0609020204030204" pitchFamily="49" charset="0"/>
              </a:rPr>
              <a:t>    r++;</a:t>
            </a:r>
            <a:endParaRPr lang="en-US" sz="1600" dirty="0">
              <a:latin typeface="+mj-lt"/>
            </a:endParaRPr>
          </a:p>
          <a:p>
            <a:pPr marL="0" lvl="0" indent="0" eaLnBrk="0" hangingPunct="0">
              <a:spcBef>
                <a:spcPct val="0"/>
              </a:spcBef>
              <a:buClrTx/>
              <a:buSzTx/>
              <a:buNone/>
            </a:pPr>
            <a:r>
              <a:rPr lang="en-US" sz="1600" dirty="0">
                <a:latin typeface="+mj-lt"/>
                <a:cs typeface="Consolas" panose="020B0609020204030204" pitchFamily="49" charset="0"/>
              </a:rPr>
              <a:t>    </a:t>
            </a:r>
            <a:r>
              <a:rPr lang="en-US" sz="1600" dirty="0" err="1">
                <a:latin typeface="+mj-lt"/>
                <a:cs typeface="Consolas" panose="020B0609020204030204" pitchFamily="49" charset="0"/>
              </a:rPr>
              <a:t>printf</a:t>
            </a:r>
            <a:r>
              <a:rPr lang="en-US" sz="1600" dirty="0">
                <a:latin typeface="+mj-lt"/>
                <a:cs typeface="Consolas" panose="020B0609020204030204" pitchFamily="49" charset="0"/>
              </a:rPr>
              <a:t>("r++ = %u\n", r);   </a:t>
            </a:r>
            <a:endParaRPr lang="en-US" sz="1600" dirty="0">
              <a:latin typeface="+mj-lt"/>
            </a:endParaRPr>
          </a:p>
          <a:p>
            <a:pPr marL="0" lvl="0" indent="0" eaLnBrk="0" hangingPunct="0">
              <a:spcBef>
                <a:spcPct val="0"/>
              </a:spcBef>
              <a:buClrTx/>
              <a:buSzTx/>
              <a:buNone/>
            </a:pPr>
            <a:r>
              <a:rPr lang="en-US" sz="1600" dirty="0">
                <a:latin typeface="+mj-lt"/>
                <a:cs typeface="Consolas" panose="020B0609020204030204" pitchFamily="49" charset="0"/>
              </a:rPr>
              <a:t>    r--;</a:t>
            </a:r>
            <a:endParaRPr lang="en-US" sz="1600" dirty="0">
              <a:latin typeface="+mj-lt"/>
            </a:endParaRPr>
          </a:p>
          <a:p>
            <a:pPr marL="0" lvl="0" indent="0" eaLnBrk="0" hangingPunct="0">
              <a:spcBef>
                <a:spcPct val="0"/>
              </a:spcBef>
              <a:buClrTx/>
              <a:buSzTx/>
              <a:buNone/>
            </a:pPr>
            <a:r>
              <a:rPr lang="en-US" sz="1600" dirty="0">
                <a:latin typeface="+mj-lt"/>
                <a:cs typeface="Consolas" panose="020B0609020204030204" pitchFamily="49" charset="0"/>
              </a:rPr>
              <a:t>    </a:t>
            </a:r>
            <a:r>
              <a:rPr lang="en-US" sz="1600" dirty="0" err="1">
                <a:latin typeface="+mj-lt"/>
                <a:cs typeface="Consolas" panose="020B0609020204030204" pitchFamily="49" charset="0"/>
              </a:rPr>
              <a:t>printf</a:t>
            </a:r>
            <a:r>
              <a:rPr lang="en-US" sz="1600" dirty="0">
                <a:latin typeface="+mj-lt"/>
                <a:cs typeface="Consolas" panose="020B0609020204030204" pitchFamily="49" charset="0"/>
              </a:rPr>
              <a:t>("r-- = %u\n", r);</a:t>
            </a:r>
          </a:p>
          <a:p>
            <a:pPr marL="0" lvl="0" indent="0" eaLnBrk="0" hangingPunct="0">
              <a:spcBef>
                <a:spcPct val="0"/>
              </a:spcBef>
              <a:buClrTx/>
              <a:buSzTx/>
              <a:buNone/>
            </a:pPr>
            <a:r>
              <a:rPr lang="en-US" sz="1600" dirty="0">
                <a:latin typeface="+mj-lt"/>
                <a:cs typeface="Consolas" panose="020B0609020204030204" pitchFamily="49" charset="0"/>
              </a:rPr>
              <a:t>} </a:t>
            </a:r>
          </a:p>
          <a:p>
            <a:pPr marL="0" lvl="0" indent="0" eaLnBrk="0" hangingPunct="0">
              <a:spcBef>
                <a:spcPct val="0"/>
              </a:spcBef>
              <a:buClrTx/>
              <a:buSzTx/>
              <a:buNone/>
            </a:pPr>
            <a:r>
              <a:rPr lang="en-US" sz="1600" dirty="0">
                <a:latin typeface="+mj-lt"/>
                <a:cs typeface="Consolas" panose="020B0609020204030204" pitchFamily="49" charset="0"/>
              </a:rPr>
              <a:t> </a:t>
            </a:r>
            <a:endParaRPr lang="en-US" sz="1600" dirty="0">
              <a:latin typeface="+mj-lt"/>
            </a:endParaRP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50</a:t>
            </a:fld>
            <a:endParaRPr lang="en-US"/>
          </a:p>
        </p:txBody>
      </p:sp>
      <p:sp>
        <p:nvSpPr>
          <p:cNvPr id="7" name="Rectangle 6"/>
          <p:cNvSpPr/>
          <p:nvPr/>
        </p:nvSpPr>
        <p:spPr>
          <a:xfrm>
            <a:off x="8186738" y="2228850"/>
            <a:ext cx="2514600" cy="20859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pt-BR" dirty="0"/>
              <a:t>p = 2686756</a:t>
            </a:r>
          </a:p>
          <a:p>
            <a:pPr algn="ctr"/>
            <a:r>
              <a:rPr lang="pt-BR" dirty="0"/>
              <a:t>p++ = 2686760</a:t>
            </a:r>
          </a:p>
          <a:p>
            <a:pPr algn="ctr"/>
            <a:r>
              <a:rPr lang="pt-BR" dirty="0"/>
              <a:t>p-- = 2686756</a:t>
            </a:r>
          </a:p>
          <a:p>
            <a:pPr algn="ctr"/>
            <a:r>
              <a:rPr lang="pt-BR" dirty="0"/>
              <a:t>r = 2686755</a:t>
            </a:r>
          </a:p>
          <a:p>
            <a:pPr algn="ctr"/>
            <a:r>
              <a:rPr lang="pt-BR" dirty="0"/>
              <a:t>r++ = 2686756</a:t>
            </a:r>
          </a:p>
          <a:p>
            <a:pPr algn="ctr"/>
            <a:r>
              <a:rPr lang="pt-BR" dirty="0"/>
              <a:t>r-- = 2686755</a:t>
            </a:r>
            <a:endParaRPr lang="en-US" dirty="0"/>
          </a:p>
        </p:txBody>
      </p:sp>
      <p:sp>
        <p:nvSpPr>
          <p:cNvPr id="9" name="Oval Callout 8"/>
          <p:cNvSpPr/>
          <p:nvPr/>
        </p:nvSpPr>
        <p:spPr>
          <a:xfrm>
            <a:off x="4200525" y="2571749"/>
            <a:ext cx="3128963" cy="2157414"/>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int</a:t>
            </a:r>
            <a:r>
              <a:rPr lang="en-US" dirty="0"/>
              <a:t> pointer increments by 4 bytes and char pointer increments by 1 byte</a:t>
            </a:r>
          </a:p>
        </p:txBody>
      </p:sp>
    </p:spTree>
    <p:extLst>
      <p:ext uri="{BB962C8B-B14F-4D97-AF65-F5344CB8AC3E}">
        <p14:creationId xmlns:p14="http://schemas.microsoft.com/office/powerpoint/2010/main" val="359478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 and – </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51</a:t>
            </a:fld>
            <a:endParaRPr lang="en-US"/>
          </a:p>
        </p:txBody>
      </p:sp>
      <p:pic>
        <p:nvPicPr>
          <p:cNvPr id="9" name="Content Placeholder 8"/>
          <p:cNvPicPr>
            <a:picLocks noGrp="1" noChangeAspect="1"/>
          </p:cNvPicPr>
          <p:nvPr>
            <p:ph idx="1"/>
          </p:nvPr>
        </p:nvPicPr>
        <p:blipFill rotWithShape="1">
          <a:blip r:embed="rId2"/>
          <a:srcRect l="26096" t="24706" r="25874" b="28088"/>
          <a:stretch/>
        </p:blipFill>
        <p:spPr>
          <a:xfrm>
            <a:off x="2053652" y="2133621"/>
            <a:ext cx="8133336" cy="3598822"/>
          </a:xfrm>
          <a:prstGeom prst="rect">
            <a:avLst/>
          </a:prstGeom>
        </p:spPr>
      </p:pic>
    </p:spTree>
    <p:extLst>
      <p:ext uri="{BB962C8B-B14F-4D97-AF65-F5344CB8AC3E}">
        <p14:creationId xmlns:p14="http://schemas.microsoft.com/office/powerpoint/2010/main" val="4094207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Addition/ subtraction of integer to a pointer</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52</a:t>
            </a:fld>
            <a:endParaRPr lang="en-US"/>
          </a:p>
        </p:txBody>
      </p:sp>
      <p:sp>
        <p:nvSpPr>
          <p:cNvPr id="7" name="Content Placeholder 6"/>
          <p:cNvSpPr>
            <a:spLocks noGrp="1"/>
          </p:cNvSpPr>
          <p:nvPr>
            <p:ph idx="1"/>
          </p:nvPr>
        </p:nvSpPr>
        <p:spPr/>
        <p:txBody>
          <a:bodyPr/>
          <a:lstStyle/>
          <a:p>
            <a:pPr marL="0" indent="0">
              <a:buNone/>
            </a:pPr>
            <a:r>
              <a:rPr lang="en-US" sz="2400" dirty="0"/>
              <a:t>#include &lt;</a:t>
            </a:r>
            <a:r>
              <a:rPr lang="en-US" sz="2400" dirty="0" err="1"/>
              <a:t>stdio.h</a:t>
            </a:r>
            <a:r>
              <a:rPr lang="en-US" sz="2400" dirty="0"/>
              <a:t>&gt;</a:t>
            </a:r>
          </a:p>
          <a:p>
            <a:pPr marL="0" indent="0">
              <a:buNone/>
            </a:pPr>
            <a:r>
              <a:rPr lang="en-US" sz="2400" dirty="0" err="1"/>
              <a:t>int</a:t>
            </a:r>
            <a:r>
              <a:rPr lang="en-US" sz="2400" dirty="0"/>
              <a:t> main()</a:t>
            </a:r>
          </a:p>
          <a:p>
            <a:pPr marL="0" indent="0">
              <a:buNone/>
            </a:pPr>
            <a:r>
              <a:rPr lang="en-US" sz="2400" dirty="0"/>
              <a:t>{</a:t>
            </a:r>
          </a:p>
          <a:p>
            <a:pPr marL="0" indent="0">
              <a:buNone/>
            </a:pPr>
            <a:r>
              <a:rPr lang="en-US" sz="2400" dirty="0" err="1"/>
              <a:t>int</a:t>
            </a:r>
            <a:r>
              <a:rPr lang="en-US" sz="2400" dirty="0"/>
              <a:t> a = 22;</a:t>
            </a:r>
          </a:p>
          <a:p>
            <a:pPr marL="0" indent="0">
              <a:buNone/>
            </a:pPr>
            <a:r>
              <a:rPr lang="en-US" sz="2400" dirty="0" err="1"/>
              <a:t>int</a:t>
            </a:r>
            <a:r>
              <a:rPr lang="en-US" sz="2400" dirty="0"/>
              <a:t> *p = &amp;a;</a:t>
            </a:r>
          </a:p>
          <a:p>
            <a:pPr marL="0" indent="0">
              <a:buNone/>
            </a:pPr>
            <a:r>
              <a:rPr lang="en-US" sz="2400" dirty="0" err="1"/>
              <a:t>printf</a:t>
            </a:r>
            <a:r>
              <a:rPr lang="en-US" sz="2400" dirty="0"/>
              <a:t>("p = %u\n", p); </a:t>
            </a:r>
          </a:p>
          <a:p>
            <a:pPr marL="0" indent="0">
              <a:buNone/>
            </a:pPr>
            <a:r>
              <a:rPr lang="en-US" sz="2400" dirty="0" err="1"/>
              <a:t>printf</a:t>
            </a:r>
            <a:r>
              <a:rPr lang="en-US" sz="2400" dirty="0"/>
              <a:t>("p = %u\n", p+1); </a:t>
            </a:r>
          </a:p>
          <a:p>
            <a:pPr marL="0" indent="0">
              <a:buNone/>
            </a:pPr>
            <a:r>
              <a:rPr lang="en-US" sz="2400" dirty="0" err="1"/>
              <a:t>printf</a:t>
            </a:r>
            <a:r>
              <a:rPr lang="en-US" sz="2400" dirty="0"/>
              <a:t>("p = %u\n", p+5); </a:t>
            </a:r>
          </a:p>
          <a:p>
            <a:pPr marL="0" indent="0">
              <a:buNone/>
            </a:pPr>
            <a:r>
              <a:rPr lang="en-US" sz="2400" dirty="0" err="1"/>
              <a:t>printf</a:t>
            </a:r>
            <a:r>
              <a:rPr lang="en-US" sz="2400" dirty="0"/>
              <a:t>("p = %u\n", p-1); </a:t>
            </a:r>
          </a:p>
          <a:p>
            <a:pPr marL="0" indent="0">
              <a:buNone/>
            </a:pPr>
            <a:r>
              <a:rPr lang="en-US" sz="2400" dirty="0"/>
              <a:t>}</a:t>
            </a:r>
          </a:p>
          <a:p>
            <a:pPr marL="0" indent="0">
              <a:buNone/>
            </a:pPr>
            <a:endParaRPr lang="en-US" sz="2400" dirty="0"/>
          </a:p>
        </p:txBody>
      </p:sp>
      <p:sp>
        <p:nvSpPr>
          <p:cNvPr id="8" name="Rectangle 7"/>
          <p:cNvSpPr/>
          <p:nvPr/>
        </p:nvSpPr>
        <p:spPr>
          <a:xfrm>
            <a:off x="6618817" y="3671888"/>
            <a:ext cx="2339446" cy="17002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nn-NO" dirty="0"/>
              <a:t>p = 2686760</a:t>
            </a:r>
          </a:p>
          <a:p>
            <a:pPr algn="ctr"/>
            <a:r>
              <a:rPr lang="nn-NO" dirty="0"/>
              <a:t>p = 2686764</a:t>
            </a:r>
          </a:p>
          <a:p>
            <a:pPr algn="ctr"/>
            <a:r>
              <a:rPr lang="nn-NO" dirty="0"/>
              <a:t>p = 2686780</a:t>
            </a:r>
          </a:p>
          <a:p>
            <a:pPr algn="ctr"/>
            <a:r>
              <a:rPr lang="nn-NO" dirty="0"/>
              <a:t>p = 2686756</a:t>
            </a:r>
            <a:endParaRPr lang="en-US" dirty="0"/>
          </a:p>
        </p:txBody>
      </p:sp>
      <p:sp>
        <p:nvSpPr>
          <p:cNvPr id="9" name="Oval Callout 8"/>
          <p:cNvSpPr/>
          <p:nvPr/>
        </p:nvSpPr>
        <p:spPr>
          <a:xfrm>
            <a:off x="3657600" y="2371725"/>
            <a:ext cx="2614613" cy="1857375"/>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p+1 moves 4 bytes ahead and p+5  moves 5*4 = 20 bytes ahead</a:t>
            </a:r>
          </a:p>
        </p:txBody>
      </p:sp>
    </p:spTree>
    <p:extLst>
      <p:ext uri="{BB962C8B-B14F-4D97-AF65-F5344CB8AC3E}">
        <p14:creationId xmlns:p14="http://schemas.microsoft.com/office/powerpoint/2010/main" val="219443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500" fill="hold"/>
                                        <p:tgtEl>
                                          <p:spTgt spid="8"/>
                                        </p:tgtEl>
                                        <p:attrNameLst>
                                          <p:attrName>ppt_x</p:attrName>
                                        </p:attrNameLst>
                                      </p:cBhvr>
                                      <p:tavLst>
                                        <p:tav tm="0">
                                          <p:val>
                                            <p:strVal val="#ppt_x"/>
                                          </p:val>
                                        </p:tav>
                                        <p:tav tm="100000">
                                          <p:val>
                                            <p:strVal val="#ppt_x"/>
                                          </p:val>
                                        </p:tav>
                                      </p:tavLst>
                                    </p:anim>
                                    <p:anim calcmode="lin" valueType="num">
                                      <p:cBhvr additive="base">
                                        <p:cTn id="1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Subtraction of 2 pointers</a:t>
            </a:r>
          </a:p>
        </p:txBody>
      </p:sp>
      <p:sp>
        <p:nvSpPr>
          <p:cNvPr id="3" name="Content Placeholder 2"/>
          <p:cNvSpPr>
            <a:spLocks noGrp="1"/>
          </p:cNvSpPr>
          <p:nvPr>
            <p:ph idx="1"/>
          </p:nvPr>
        </p:nvSpPr>
        <p:spPr/>
        <p:txBody>
          <a:bodyPr/>
          <a:lstStyle/>
          <a:p>
            <a:pPr marL="0" indent="0">
              <a:buNone/>
            </a:pPr>
            <a:r>
              <a:rPr lang="en-US" sz="1800" dirty="0"/>
              <a:t>#include&lt;</a:t>
            </a:r>
            <a:r>
              <a:rPr lang="en-US" sz="1800" dirty="0" err="1"/>
              <a:t>stdio.h</a:t>
            </a:r>
            <a:r>
              <a:rPr lang="en-US" sz="1800" dirty="0"/>
              <a:t>&gt;</a:t>
            </a:r>
          </a:p>
          <a:p>
            <a:pPr marL="0" indent="0">
              <a:buNone/>
            </a:pPr>
            <a:r>
              <a:rPr lang="en-US" sz="1800" dirty="0" err="1"/>
              <a:t>int</a:t>
            </a:r>
            <a:r>
              <a:rPr lang="en-US" sz="1800" dirty="0"/>
              <a:t> main()</a:t>
            </a:r>
          </a:p>
          <a:p>
            <a:pPr marL="0" indent="0">
              <a:buNone/>
            </a:pPr>
            <a:r>
              <a:rPr lang="en-US" sz="1800" dirty="0"/>
              <a:t>{    </a:t>
            </a:r>
          </a:p>
          <a:p>
            <a:pPr marL="0" indent="0">
              <a:buNone/>
            </a:pPr>
            <a:r>
              <a:rPr lang="en-US" sz="1800" dirty="0"/>
              <a:t>double a =10,b=20,c=30;    </a:t>
            </a:r>
          </a:p>
          <a:p>
            <a:pPr marL="0" indent="0">
              <a:buNone/>
            </a:pPr>
            <a:r>
              <a:rPr lang="en-US" sz="1800" dirty="0"/>
              <a:t>double *ptr1=&amp;a;    </a:t>
            </a:r>
          </a:p>
          <a:p>
            <a:pPr marL="0" indent="0">
              <a:buNone/>
            </a:pPr>
            <a:r>
              <a:rPr lang="en-US" sz="1800" dirty="0"/>
              <a:t>double *ptr2=&amp;b;   </a:t>
            </a:r>
          </a:p>
          <a:p>
            <a:pPr marL="0" indent="0">
              <a:buNone/>
            </a:pPr>
            <a:r>
              <a:rPr lang="en-US" sz="1800" dirty="0"/>
              <a:t>double *ptr3=&amp;c;</a:t>
            </a:r>
          </a:p>
          <a:p>
            <a:pPr marL="0" indent="0">
              <a:buNone/>
            </a:pPr>
            <a:r>
              <a:rPr lang="en-US" sz="1800" dirty="0" err="1"/>
              <a:t>printf</a:t>
            </a:r>
            <a:r>
              <a:rPr lang="en-US" sz="1800" dirty="0"/>
              <a:t>("%u\n",ptr1);</a:t>
            </a:r>
          </a:p>
          <a:p>
            <a:pPr marL="0" indent="0">
              <a:buNone/>
            </a:pPr>
            <a:r>
              <a:rPr lang="en-US" sz="1800" dirty="0" err="1"/>
              <a:t>printf</a:t>
            </a:r>
            <a:r>
              <a:rPr lang="en-US" sz="1800" dirty="0"/>
              <a:t>("%u\n",ptr2);</a:t>
            </a:r>
          </a:p>
          <a:p>
            <a:pPr marL="0" indent="0">
              <a:buNone/>
            </a:pPr>
            <a:r>
              <a:rPr lang="en-US" sz="1800" dirty="0" err="1"/>
              <a:t>printf</a:t>
            </a:r>
            <a:r>
              <a:rPr lang="en-US" sz="1800" dirty="0"/>
              <a:t>("%u\n",ptr3);</a:t>
            </a:r>
          </a:p>
          <a:p>
            <a:pPr marL="0" indent="0">
              <a:buNone/>
            </a:pPr>
            <a:r>
              <a:rPr lang="en-US" sz="1800" dirty="0" err="1"/>
              <a:t>printf</a:t>
            </a:r>
            <a:r>
              <a:rPr lang="en-US" sz="1800" dirty="0"/>
              <a:t>("%u\n",ptr1-ptr2);</a:t>
            </a:r>
          </a:p>
          <a:p>
            <a:pPr marL="0" indent="0">
              <a:buNone/>
            </a:pPr>
            <a:r>
              <a:rPr lang="en-US" sz="1800" dirty="0" err="1"/>
              <a:t>printf</a:t>
            </a:r>
            <a:r>
              <a:rPr lang="en-US" sz="1800" dirty="0"/>
              <a:t>("%u\n",ptr1-ptr3);</a:t>
            </a:r>
          </a:p>
          <a:p>
            <a:pPr marL="0" indent="0">
              <a:buNone/>
            </a:pPr>
            <a:r>
              <a:rPr lang="en-US" sz="1800" dirty="0"/>
              <a:t>}</a:t>
            </a:r>
          </a:p>
          <a:p>
            <a:pPr marL="0" indent="0">
              <a:buNone/>
            </a:pPr>
            <a:endParaRPr lang="en-US" sz="1800"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53</a:t>
            </a:fld>
            <a:endParaRPr lang="en-US"/>
          </a:p>
        </p:txBody>
      </p:sp>
      <p:sp>
        <p:nvSpPr>
          <p:cNvPr id="6" name="Flowchart: Process 5"/>
          <p:cNvSpPr/>
          <p:nvPr/>
        </p:nvSpPr>
        <p:spPr>
          <a:xfrm>
            <a:off x="4557712" y="2743200"/>
            <a:ext cx="2814638" cy="2157413"/>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2686744</a:t>
            </a:r>
          </a:p>
          <a:p>
            <a:pPr algn="ctr"/>
            <a:r>
              <a:rPr lang="en-US"/>
              <a:t>2686736</a:t>
            </a:r>
          </a:p>
          <a:p>
            <a:pPr algn="ctr"/>
            <a:r>
              <a:rPr lang="en-US"/>
              <a:t>2686728</a:t>
            </a:r>
          </a:p>
          <a:p>
            <a:pPr algn="ctr"/>
            <a:r>
              <a:rPr lang="en-US"/>
              <a:t>1</a:t>
            </a:r>
          </a:p>
          <a:p>
            <a:pPr algn="ctr"/>
            <a:r>
              <a:rPr lang="en-US"/>
              <a:t>2</a:t>
            </a:r>
          </a:p>
        </p:txBody>
      </p:sp>
      <p:sp>
        <p:nvSpPr>
          <p:cNvPr id="7" name="Oval Callout 6"/>
          <p:cNvSpPr/>
          <p:nvPr/>
        </p:nvSpPr>
        <p:spPr>
          <a:xfrm>
            <a:off x="9172575" y="2371725"/>
            <a:ext cx="2728913" cy="2528888"/>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Ptr1-ptr2 gives a 8byte difference i.e. 1</a:t>
            </a:r>
          </a:p>
          <a:p>
            <a:pPr algn="ctr"/>
            <a:r>
              <a:rPr lang="en-US" dirty="0"/>
              <a:t>Ptr1-ptr3 gives 16 byte difference and hence 2 </a:t>
            </a:r>
          </a:p>
        </p:txBody>
      </p:sp>
    </p:spTree>
    <p:extLst>
      <p:ext uri="{BB962C8B-B14F-4D97-AF65-F5344CB8AC3E}">
        <p14:creationId xmlns:p14="http://schemas.microsoft.com/office/powerpoint/2010/main" val="3836674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pointers </a:t>
            </a:r>
          </a:p>
        </p:txBody>
      </p:sp>
      <p:sp>
        <p:nvSpPr>
          <p:cNvPr id="3" name="Content Placeholder 2"/>
          <p:cNvSpPr>
            <a:spLocks noGrp="1"/>
          </p:cNvSpPr>
          <p:nvPr>
            <p:ph idx="1"/>
          </p:nvPr>
        </p:nvSpPr>
        <p:spPr/>
        <p:txBody>
          <a:bodyPr/>
          <a:lstStyle/>
          <a:p>
            <a:pPr marL="0" indent="0">
              <a:buNone/>
            </a:pPr>
            <a:r>
              <a:rPr lang="en-US" sz="1600" dirty="0"/>
              <a:t>#include&lt;</a:t>
            </a:r>
            <a:r>
              <a:rPr lang="en-US" sz="1600" dirty="0" err="1"/>
              <a:t>stdio.h</a:t>
            </a:r>
            <a:r>
              <a:rPr lang="en-US" sz="1600" dirty="0"/>
              <a:t>&gt;</a:t>
            </a:r>
          </a:p>
          <a:p>
            <a:pPr marL="0" indent="0">
              <a:buNone/>
            </a:pPr>
            <a:r>
              <a:rPr lang="en-US" sz="1600" dirty="0" err="1"/>
              <a:t>int</a:t>
            </a:r>
            <a:r>
              <a:rPr lang="en-US" sz="1600" dirty="0"/>
              <a:t> main()</a:t>
            </a:r>
          </a:p>
          <a:p>
            <a:pPr marL="0" indent="0">
              <a:buNone/>
            </a:pPr>
            <a:r>
              <a:rPr lang="en-US" sz="1600" dirty="0"/>
              <a:t>{    </a:t>
            </a:r>
          </a:p>
          <a:p>
            <a:pPr marL="0" indent="0">
              <a:buNone/>
            </a:pPr>
            <a:r>
              <a:rPr lang="en-US" sz="1600" dirty="0"/>
              <a:t>double a =10,b=20,c=30;    </a:t>
            </a:r>
          </a:p>
          <a:p>
            <a:pPr marL="0" indent="0">
              <a:buNone/>
            </a:pPr>
            <a:r>
              <a:rPr lang="en-US" sz="1600" dirty="0"/>
              <a:t>double *ptr1=&amp;a;    </a:t>
            </a:r>
          </a:p>
          <a:p>
            <a:pPr marL="0" indent="0">
              <a:buNone/>
            </a:pPr>
            <a:r>
              <a:rPr lang="en-US" sz="1600" dirty="0"/>
              <a:t>double *ptr2=&amp;b;   </a:t>
            </a:r>
          </a:p>
          <a:p>
            <a:pPr marL="0" indent="0">
              <a:buNone/>
            </a:pPr>
            <a:r>
              <a:rPr lang="en-US" sz="1600" dirty="0"/>
              <a:t>double *ptr3;</a:t>
            </a:r>
          </a:p>
          <a:p>
            <a:pPr marL="0" indent="0">
              <a:buNone/>
            </a:pPr>
            <a:r>
              <a:rPr lang="en-US" sz="1600" dirty="0"/>
              <a:t>if (*ptr1&gt;*ptr2)</a:t>
            </a:r>
          </a:p>
          <a:p>
            <a:pPr marL="0" indent="0">
              <a:buNone/>
            </a:pPr>
            <a:r>
              <a:rPr lang="en-US" sz="1600" dirty="0" err="1"/>
              <a:t>printf</a:t>
            </a:r>
            <a:r>
              <a:rPr lang="en-US" sz="1600" dirty="0"/>
              <a:t>("\n a is greater");</a:t>
            </a:r>
          </a:p>
          <a:p>
            <a:pPr marL="0" indent="0">
              <a:buNone/>
            </a:pPr>
            <a:r>
              <a:rPr lang="en-US" sz="1600" dirty="0"/>
              <a:t>else</a:t>
            </a:r>
          </a:p>
          <a:p>
            <a:pPr marL="0" indent="0">
              <a:buNone/>
            </a:pPr>
            <a:r>
              <a:rPr lang="en-US" sz="1600" dirty="0" err="1"/>
              <a:t>printf</a:t>
            </a:r>
            <a:r>
              <a:rPr lang="en-US" sz="1600" dirty="0"/>
              <a:t>("\n b is greater"); </a:t>
            </a:r>
          </a:p>
          <a:p>
            <a:pPr marL="0" indent="0">
              <a:buNone/>
            </a:pPr>
            <a:r>
              <a:rPr lang="en-US" sz="1600" dirty="0" err="1"/>
              <a:t>printf</a:t>
            </a:r>
            <a:r>
              <a:rPr lang="en-US" sz="1600" dirty="0"/>
              <a:t>("%d",ptr3);</a:t>
            </a:r>
          </a:p>
          <a:p>
            <a:pPr marL="0" indent="0">
              <a:buNone/>
            </a:pPr>
            <a:r>
              <a:rPr lang="en-US" sz="1600" dirty="0"/>
              <a:t>if(ptr3==NULL)</a:t>
            </a:r>
          </a:p>
          <a:p>
            <a:pPr marL="0" indent="0">
              <a:buNone/>
            </a:pPr>
            <a:r>
              <a:rPr lang="en-US" sz="1600" dirty="0" err="1"/>
              <a:t>printf</a:t>
            </a:r>
            <a:r>
              <a:rPr lang="en-US" sz="1600" dirty="0"/>
              <a:t>("\n Null Pointer");</a:t>
            </a:r>
          </a:p>
          <a:p>
            <a:pPr marL="0" indent="0">
              <a:buNone/>
            </a:pPr>
            <a:r>
              <a:rPr lang="en-US" sz="1600" dirty="0"/>
              <a:t>}</a:t>
            </a:r>
          </a:p>
          <a:p>
            <a:pPr marL="0" indent="0">
              <a:buNone/>
            </a:pPr>
            <a:endParaRPr lang="en-US" sz="1600"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54</a:t>
            </a:fld>
            <a:endParaRPr lang="en-US"/>
          </a:p>
        </p:txBody>
      </p:sp>
      <p:sp>
        <p:nvSpPr>
          <p:cNvPr id="6" name="Flowchart: Process 5"/>
          <p:cNvSpPr/>
          <p:nvPr/>
        </p:nvSpPr>
        <p:spPr>
          <a:xfrm>
            <a:off x="5243513" y="2414589"/>
            <a:ext cx="4629150" cy="217170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 :</a:t>
            </a:r>
          </a:p>
          <a:p>
            <a:pPr algn="ctr"/>
            <a:r>
              <a:rPr lang="en-US" dirty="0"/>
              <a:t>b is greater</a:t>
            </a:r>
          </a:p>
          <a:p>
            <a:pPr algn="ctr"/>
            <a:endParaRPr lang="en-US" dirty="0"/>
          </a:p>
          <a:p>
            <a:pPr algn="ctr"/>
            <a:r>
              <a:rPr lang="en-US" dirty="0"/>
              <a:t>As ptr3 is not initialized it may have some garbage value</a:t>
            </a:r>
          </a:p>
          <a:p>
            <a:pPr algn="ctr"/>
            <a:endParaRPr lang="en-US" dirty="0"/>
          </a:p>
        </p:txBody>
      </p:sp>
    </p:spTree>
    <p:extLst>
      <p:ext uri="{BB962C8B-B14F-4D97-AF65-F5344CB8AC3E}">
        <p14:creationId xmlns:p14="http://schemas.microsoft.com/office/powerpoint/2010/main" val="1160194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Null Pointer</a:t>
            </a:r>
          </a:p>
        </p:txBody>
      </p:sp>
      <p:sp>
        <p:nvSpPr>
          <p:cNvPr id="3" name="Content Placeholder 2"/>
          <p:cNvSpPr>
            <a:spLocks noGrp="1"/>
          </p:cNvSpPr>
          <p:nvPr>
            <p:ph idx="1"/>
          </p:nvPr>
        </p:nvSpPr>
        <p:spPr/>
        <p:txBody>
          <a:bodyPr/>
          <a:lstStyle/>
          <a:p>
            <a:r>
              <a:rPr lang="en-US" dirty="0"/>
              <a:t> A null pointer is a variable that has no valid address and is allocated to zero or NULL.</a:t>
            </a:r>
          </a:p>
          <a:p>
            <a:pPr marL="0" indent="0">
              <a:buNone/>
            </a:pPr>
            <a:r>
              <a:rPr lang="en-US" sz="2400" dirty="0"/>
              <a:t>#include&lt;</a:t>
            </a:r>
            <a:r>
              <a:rPr lang="en-US" sz="2400" dirty="0" err="1"/>
              <a:t>stdio.h</a:t>
            </a:r>
            <a:r>
              <a:rPr lang="en-US" sz="2400" dirty="0"/>
              <a:t>&gt;</a:t>
            </a:r>
          </a:p>
          <a:p>
            <a:pPr marL="0" indent="0">
              <a:buNone/>
            </a:pPr>
            <a:r>
              <a:rPr lang="en-US" sz="2400" dirty="0" err="1"/>
              <a:t>int</a:t>
            </a:r>
            <a:r>
              <a:rPr lang="en-US" sz="2400" dirty="0"/>
              <a:t> main()</a:t>
            </a:r>
          </a:p>
          <a:p>
            <a:pPr marL="0" indent="0">
              <a:buNone/>
            </a:pPr>
            <a:r>
              <a:rPr lang="en-US" sz="2400" dirty="0"/>
              <a:t>{    </a:t>
            </a:r>
          </a:p>
          <a:p>
            <a:pPr marL="0" indent="0">
              <a:buNone/>
            </a:pPr>
            <a:r>
              <a:rPr lang="en-US" sz="2400" dirty="0"/>
              <a:t>double *a=NULL; // NULL pointer</a:t>
            </a:r>
          </a:p>
          <a:p>
            <a:pPr marL="0" indent="0">
              <a:buNone/>
            </a:pPr>
            <a:r>
              <a:rPr lang="en-US" sz="2400" dirty="0"/>
              <a:t>return 0;</a:t>
            </a:r>
          </a:p>
          <a:p>
            <a:pPr marL="0" indent="0">
              <a:buNone/>
            </a:pPr>
            <a:r>
              <a:rPr lang="en-US" sz="2400" dirty="0"/>
              <a:t>}</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55</a:t>
            </a:fld>
            <a:endParaRPr lang="en-US"/>
          </a:p>
        </p:txBody>
      </p:sp>
    </p:spTree>
    <p:extLst>
      <p:ext uri="{BB962C8B-B14F-4D97-AF65-F5344CB8AC3E}">
        <p14:creationId xmlns:p14="http://schemas.microsoft.com/office/powerpoint/2010/main" val="4162824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Array and Pointers : Method 1 ( Dereferencing )</a:t>
            </a:r>
          </a:p>
        </p:txBody>
      </p:sp>
      <p:sp>
        <p:nvSpPr>
          <p:cNvPr id="3" name="Content Placeholder 2"/>
          <p:cNvSpPr>
            <a:spLocks noGrp="1"/>
          </p:cNvSpPr>
          <p:nvPr>
            <p:ph idx="1"/>
          </p:nvPr>
        </p:nvSpPr>
        <p:spPr/>
        <p:txBody>
          <a:bodyPr/>
          <a:lstStyle/>
          <a:p>
            <a:pPr marL="0" indent="0">
              <a:buNone/>
            </a:pPr>
            <a:r>
              <a:rPr lang="en-US" sz="2000" dirty="0"/>
              <a:t>#include &lt;</a:t>
            </a:r>
            <a:r>
              <a:rPr lang="en-US" sz="2000" dirty="0" err="1"/>
              <a:t>stdio.h</a:t>
            </a:r>
            <a:r>
              <a:rPr lang="en-US" sz="2000" dirty="0"/>
              <a:t>&gt;</a:t>
            </a:r>
          </a:p>
          <a:p>
            <a:pPr marL="0" indent="0">
              <a:buNone/>
            </a:pPr>
            <a:r>
              <a:rPr lang="en-US" sz="2000" dirty="0" err="1"/>
              <a:t>int</a:t>
            </a:r>
            <a:r>
              <a:rPr lang="en-US" sz="2000" dirty="0"/>
              <a:t> main()</a:t>
            </a:r>
          </a:p>
          <a:p>
            <a:pPr marL="0" indent="0">
              <a:buNone/>
            </a:pPr>
            <a:r>
              <a:rPr lang="en-US" sz="2000" dirty="0"/>
              <a:t>{</a:t>
            </a:r>
          </a:p>
          <a:p>
            <a:pPr marL="0" indent="0">
              <a:buNone/>
            </a:pPr>
            <a:r>
              <a:rPr lang="en-US" sz="2000" dirty="0"/>
              <a:t>    </a:t>
            </a:r>
            <a:r>
              <a:rPr lang="en-US" sz="2000" dirty="0" err="1"/>
              <a:t>int</a:t>
            </a:r>
            <a:r>
              <a:rPr lang="en-US" sz="2000" dirty="0"/>
              <a:t> N = 5;</a:t>
            </a:r>
          </a:p>
          <a:p>
            <a:pPr marL="0" indent="0">
              <a:buNone/>
            </a:pPr>
            <a:r>
              <a:rPr lang="en-US" sz="2000" dirty="0"/>
              <a:t>    </a:t>
            </a:r>
            <a:r>
              <a:rPr lang="en-US" sz="2000" dirty="0" err="1"/>
              <a:t>int</a:t>
            </a:r>
            <a:r>
              <a:rPr lang="en-US" sz="2000" dirty="0"/>
              <a:t> </a:t>
            </a:r>
            <a:r>
              <a:rPr lang="en-US" sz="2000" dirty="0" err="1"/>
              <a:t>arr</a:t>
            </a:r>
            <a:r>
              <a:rPr lang="en-US" sz="2000" dirty="0"/>
              <a:t>[] = { 11, 12, 13, 14, 15 };</a:t>
            </a:r>
          </a:p>
          <a:p>
            <a:pPr marL="0" indent="0">
              <a:buNone/>
            </a:pPr>
            <a:r>
              <a:rPr lang="en-US" sz="2000" dirty="0"/>
              <a:t>    </a:t>
            </a:r>
            <a:r>
              <a:rPr lang="en-US" sz="2000" dirty="0" err="1"/>
              <a:t>int</a:t>
            </a:r>
            <a:r>
              <a:rPr lang="en-US" sz="2000" dirty="0"/>
              <a:t>* </a:t>
            </a:r>
            <a:r>
              <a:rPr lang="en-US" sz="2000" dirty="0" err="1"/>
              <a:t>ptr</a:t>
            </a:r>
            <a:r>
              <a:rPr lang="en-US" sz="2000" dirty="0"/>
              <a:t>;</a:t>
            </a:r>
          </a:p>
          <a:p>
            <a:pPr marL="0" indent="0">
              <a:buNone/>
            </a:pPr>
            <a:r>
              <a:rPr lang="en-US" sz="2000" dirty="0"/>
              <a:t>    </a:t>
            </a:r>
            <a:r>
              <a:rPr lang="en-US" sz="2000" dirty="0" err="1"/>
              <a:t>ptr</a:t>
            </a:r>
            <a:r>
              <a:rPr lang="en-US" sz="2000" dirty="0"/>
              <a:t> = </a:t>
            </a:r>
            <a:r>
              <a:rPr lang="en-US" sz="2000" dirty="0" err="1"/>
              <a:t>arr</a:t>
            </a:r>
            <a:r>
              <a:rPr lang="en-US" sz="2000" dirty="0"/>
              <a:t>;</a:t>
            </a:r>
          </a:p>
          <a:p>
            <a:pPr marL="0" indent="0">
              <a:buNone/>
            </a:pPr>
            <a:r>
              <a:rPr lang="en-US" sz="2000" dirty="0"/>
              <a:t>    for (</a:t>
            </a:r>
            <a:r>
              <a:rPr lang="en-US" sz="2000" dirty="0" err="1"/>
              <a:t>int</a:t>
            </a:r>
            <a:r>
              <a:rPr lang="en-US" sz="2000" dirty="0"/>
              <a:t> </a:t>
            </a:r>
            <a:r>
              <a:rPr lang="en-US" sz="2000" dirty="0" err="1"/>
              <a:t>i</a:t>
            </a:r>
            <a:r>
              <a:rPr lang="en-US" sz="2000" dirty="0"/>
              <a:t> = 0; </a:t>
            </a:r>
            <a:r>
              <a:rPr lang="en-US" sz="2000" dirty="0" err="1"/>
              <a:t>i</a:t>
            </a:r>
            <a:r>
              <a:rPr lang="en-US" sz="2000" dirty="0"/>
              <a:t> &lt; N; </a:t>
            </a:r>
            <a:r>
              <a:rPr lang="en-US" sz="2000" dirty="0" err="1"/>
              <a:t>i</a:t>
            </a:r>
            <a:r>
              <a:rPr lang="en-US" sz="2000" dirty="0"/>
              <a:t>++) {</a:t>
            </a:r>
          </a:p>
          <a:p>
            <a:pPr marL="0" indent="0">
              <a:buNone/>
            </a:pPr>
            <a:r>
              <a:rPr lang="en-US" sz="2000" dirty="0"/>
              <a:t>          </a:t>
            </a:r>
            <a:r>
              <a:rPr lang="en-US" sz="2000" dirty="0" err="1"/>
              <a:t>printf</a:t>
            </a:r>
            <a:r>
              <a:rPr lang="en-US" sz="2000" dirty="0"/>
              <a:t>("%d ", *</a:t>
            </a:r>
            <a:r>
              <a:rPr lang="en-US" sz="2000" dirty="0" err="1"/>
              <a:t>ptr</a:t>
            </a:r>
            <a:r>
              <a:rPr lang="en-US" sz="2000" dirty="0"/>
              <a:t>);</a:t>
            </a:r>
          </a:p>
          <a:p>
            <a:pPr marL="0" indent="0">
              <a:buNone/>
            </a:pPr>
            <a:r>
              <a:rPr lang="en-US" sz="2000" dirty="0"/>
              <a:t>        </a:t>
            </a:r>
            <a:r>
              <a:rPr lang="en-US" sz="2000" dirty="0" err="1"/>
              <a:t>ptr</a:t>
            </a:r>
            <a:r>
              <a:rPr lang="en-US" sz="2000" dirty="0"/>
              <a:t>++;</a:t>
            </a:r>
          </a:p>
          <a:p>
            <a:pPr marL="0" indent="0">
              <a:buNone/>
            </a:pPr>
            <a:r>
              <a:rPr lang="en-US" sz="2000" dirty="0"/>
              <a:t>    }</a:t>
            </a:r>
          </a:p>
          <a:p>
            <a:pPr marL="0" indent="0">
              <a:buNone/>
            </a:pPr>
            <a:r>
              <a:rPr lang="en-US" sz="2000" dirty="0"/>
              <a:t>return 0;</a:t>
            </a:r>
          </a:p>
          <a:p>
            <a:pPr marL="0" indent="0">
              <a:buNone/>
            </a:pPr>
            <a:r>
              <a:rPr lang="en-US" sz="2000" dirty="0"/>
              <a:t>}</a:t>
            </a:r>
          </a:p>
          <a:p>
            <a:pPr marL="0" indent="0">
              <a:buNone/>
            </a:pPr>
            <a:br>
              <a:rPr lang="en-US" sz="2000" dirty="0"/>
            </a:br>
            <a:br>
              <a:rPr lang="en-US" sz="2000" dirty="0"/>
            </a:b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56</a:t>
            </a:fld>
            <a:endParaRPr lang="en-US"/>
          </a:p>
        </p:txBody>
      </p:sp>
      <p:sp>
        <p:nvSpPr>
          <p:cNvPr id="6" name="Flowchart: Process 5"/>
          <p:cNvSpPr/>
          <p:nvPr/>
        </p:nvSpPr>
        <p:spPr>
          <a:xfrm>
            <a:off x="6272213" y="2443163"/>
            <a:ext cx="3743325" cy="2228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Having known that array </a:t>
            </a:r>
            <a:r>
              <a:rPr lang="en-US" dirty="0" err="1"/>
              <a:t>arr</a:t>
            </a:r>
            <a:r>
              <a:rPr lang="en-US" dirty="0"/>
              <a:t> points to base address, the output would be </a:t>
            </a:r>
          </a:p>
          <a:p>
            <a:pPr algn="ctr"/>
            <a:r>
              <a:rPr lang="en-US" dirty="0"/>
              <a:t>11 12 13 14 15</a:t>
            </a:r>
          </a:p>
          <a:p>
            <a:pPr algn="ctr"/>
            <a:endParaRPr lang="en-US" dirty="0"/>
          </a:p>
          <a:p>
            <a:pPr algn="ctr"/>
            <a:r>
              <a:rPr lang="en-US" dirty="0"/>
              <a:t>The ‘</a:t>
            </a:r>
            <a:r>
              <a:rPr lang="en-US" dirty="0" err="1"/>
              <a:t>ptr</a:t>
            </a:r>
            <a:r>
              <a:rPr lang="en-US" dirty="0"/>
              <a:t>’ keeps on incrementing through every iteration of ‘</a:t>
            </a:r>
            <a:r>
              <a:rPr lang="en-US" dirty="0" err="1"/>
              <a:t>i</a:t>
            </a:r>
            <a:r>
              <a:rPr lang="en-US" dirty="0"/>
              <a:t>’ until 4 traversing through the array.</a:t>
            </a:r>
          </a:p>
        </p:txBody>
      </p:sp>
    </p:spTree>
    <p:extLst>
      <p:ext uri="{BB962C8B-B14F-4D97-AF65-F5344CB8AC3E}">
        <p14:creationId xmlns:p14="http://schemas.microsoft.com/office/powerpoint/2010/main" val="52095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and Pointers : Method 2 (Indexing )</a:t>
            </a:r>
          </a:p>
        </p:txBody>
      </p:sp>
      <p:sp>
        <p:nvSpPr>
          <p:cNvPr id="3" name="Content Placeholder 2"/>
          <p:cNvSpPr>
            <a:spLocks noGrp="1"/>
          </p:cNvSpPr>
          <p:nvPr>
            <p:ph idx="1"/>
          </p:nvPr>
        </p:nvSpPr>
        <p:spPr/>
        <p:txBody>
          <a:bodyPr/>
          <a:lstStyle/>
          <a:p>
            <a:pPr marL="0" indent="0">
              <a:buNone/>
            </a:pPr>
            <a:r>
              <a:rPr lang="en-US" sz="2000" dirty="0"/>
              <a:t>#include &lt;</a:t>
            </a:r>
            <a:r>
              <a:rPr lang="en-US" sz="2000" dirty="0" err="1"/>
              <a:t>stdio.h</a:t>
            </a:r>
            <a:r>
              <a:rPr lang="en-US" sz="2000" dirty="0"/>
              <a:t>&gt;</a:t>
            </a:r>
          </a:p>
          <a:p>
            <a:pPr marL="0" indent="0">
              <a:buNone/>
            </a:pPr>
            <a:r>
              <a:rPr lang="en-US" sz="2000" dirty="0"/>
              <a:t>void main()</a:t>
            </a:r>
          </a:p>
          <a:p>
            <a:pPr marL="0" indent="0">
              <a:buNone/>
            </a:pPr>
            <a:r>
              <a:rPr lang="en-US" sz="2000" dirty="0"/>
              <a:t>{</a:t>
            </a:r>
          </a:p>
          <a:p>
            <a:pPr marL="0" indent="0">
              <a:buNone/>
            </a:pPr>
            <a:r>
              <a:rPr lang="en-US" sz="2000" dirty="0"/>
              <a:t>    </a:t>
            </a:r>
            <a:r>
              <a:rPr lang="en-US" sz="2000" dirty="0" err="1"/>
              <a:t>int</a:t>
            </a:r>
            <a:r>
              <a:rPr lang="en-US" sz="2000" dirty="0"/>
              <a:t> N = 5;</a:t>
            </a:r>
          </a:p>
          <a:p>
            <a:pPr marL="0" indent="0">
              <a:buNone/>
            </a:pPr>
            <a:r>
              <a:rPr lang="en-US" sz="2000" dirty="0"/>
              <a:t>    </a:t>
            </a:r>
            <a:r>
              <a:rPr lang="en-US" sz="2000" dirty="0" err="1"/>
              <a:t>int</a:t>
            </a:r>
            <a:r>
              <a:rPr lang="en-US" sz="2000" dirty="0"/>
              <a:t> </a:t>
            </a:r>
            <a:r>
              <a:rPr lang="en-US" sz="2000" dirty="0" err="1"/>
              <a:t>arr</a:t>
            </a:r>
            <a:r>
              <a:rPr lang="en-US" sz="2000" dirty="0"/>
              <a:t>[] = { 11, 12, 13, 14, 15 };</a:t>
            </a:r>
          </a:p>
          <a:p>
            <a:pPr marL="0" indent="0">
              <a:buNone/>
            </a:pPr>
            <a:r>
              <a:rPr lang="en-US" sz="2000" dirty="0"/>
              <a:t>    </a:t>
            </a:r>
            <a:r>
              <a:rPr lang="en-US" sz="2000" dirty="0" err="1"/>
              <a:t>int</a:t>
            </a:r>
            <a:r>
              <a:rPr lang="en-US" sz="2000" dirty="0"/>
              <a:t>* </a:t>
            </a:r>
            <a:r>
              <a:rPr lang="en-US" sz="2000" dirty="0" err="1"/>
              <a:t>ptr</a:t>
            </a:r>
            <a:r>
              <a:rPr lang="en-US" sz="2000" dirty="0"/>
              <a:t>;</a:t>
            </a:r>
          </a:p>
          <a:p>
            <a:pPr marL="0" indent="0">
              <a:buNone/>
            </a:pPr>
            <a:r>
              <a:rPr lang="en-US" sz="2000" dirty="0"/>
              <a:t>    </a:t>
            </a:r>
            <a:r>
              <a:rPr lang="en-US" sz="2000" dirty="0" err="1"/>
              <a:t>ptr</a:t>
            </a:r>
            <a:r>
              <a:rPr lang="en-US" sz="2000" dirty="0"/>
              <a:t> = </a:t>
            </a:r>
            <a:r>
              <a:rPr lang="en-US" sz="2000" dirty="0" err="1"/>
              <a:t>arr</a:t>
            </a:r>
            <a:r>
              <a:rPr lang="en-US" sz="2000" dirty="0"/>
              <a:t>;</a:t>
            </a:r>
          </a:p>
          <a:p>
            <a:pPr marL="0" indent="0">
              <a:buNone/>
            </a:pPr>
            <a:r>
              <a:rPr lang="en-US" sz="2000" dirty="0"/>
              <a:t>    for (</a:t>
            </a:r>
            <a:r>
              <a:rPr lang="en-US" sz="2000" dirty="0" err="1"/>
              <a:t>int</a:t>
            </a:r>
            <a:r>
              <a:rPr lang="en-US" sz="2000" dirty="0"/>
              <a:t> </a:t>
            </a:r>
            <a:r>
              <a:rPr lang="en-US" sz="2000" dirty="0" err="1"/>
              <a:t>i</a:t>
            </a:r>
            <a:r>
              <a:rPr lang="en-US" sz="2000" dirty="0"/>
              <a:t> = 0; </a:t>
            </a:r>
            <a:r>
              <a:rPr lang="en-US" sz="2000" dirty="0" err="1"/>
              <a:t>i</a:t>
            </a:r>
            <a:r>
              <a:rPr lang="en-US" sz="2000" dirty="0"/>
              <a:t> &lt; N; </a:t>
            </a:r>
            <a:r>
              <a:rPr lang="en-US" sz="2000" dirty="0" err="1"/>
              <a:t>i</a:t>
            </a:r>
            <a:r>
              <a:rPr lang="en-US" sz="2000" dirty="0"/>
              <a:t>++) </a:t>
            </a:r>
          </a:p>
          <a:p>
            <a:pPr marL="0" indent="0">
              <a:buNone/>
            </a:pPr>
            <a:r>
              <a:rPr lang="en-US" sz="2000" dirty="0"/>
              <a:t>{          </a:t>
            </a:r>
            <a:r>
              <a:rPr lang="en-US" sz="2000" dirty="0" err="1"/>
              <a:t>printf</a:t>
            </a:r>
            <a:r>
              <a:rPr lang="en-US" sz="2000" dirty="0"/>
              <a:t>("%d ", </a:t>
            </a:r>
            <a:r>
              <a:rPr lang="en-US" sz="2000" dirty="0" err="1"/>
              <a:t>ptr</a:t>
            </a:r>
            <a:r>
              <a:rPr lang="en-US" sz="2000" dirty="0"/>
              <a:t>[</a:t>
            </a:r>
            <a:r>
              <a:rPr lang="en-US" sz="2000" dirty="0" err="1"/>
              <a:t>i</a:t>
            </a:r>
            <a:r>
              <a:rPr lang="en-US" sz="2000" dirty="0"/>
              <a:t>]);</a:t>
            </a:r>
          </a:p>
          <a:p>
            <a:pPr marL="0" indent="0">
              <a:buNone/>
            </a:pPr>
            <a:r>
              <a:rPr lang="en-US" sz="2000" dirty="0"/>
              <a:t>            }</a:t>
            </a:r>
          </a:p>
          <a:p>
            <a:pPr marL="0" indent="0">
              <a:buNone/>
            </a:pPr>
            <a:r>
              <a:rPr lang="en-US" sz="2000" dirty="0"/>
              <a:t>}</a:t>
            </a:r>
          </a:p>
          <a:p>
            <a:pPr marL="0" indent="0">
              <a:buNone/>
            </a:pPr>
            <a:endParaRPr lang="en-US" sz="2000"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57</a:t>
            </a:fld>
            <a:endParaRPr lang="en-US"/>
          </a:p>
        </p:txBody>
      </p:sp>
      <p:sp>
        <p:nvSpPr>
          <p:cNvPr id="6" name="Flowchart: Process 5"/>
          <p:cNvSpPr/>
          <p:nvPr/>
        </p:nvSpPr>
        <p:spPr>
          <a:xfrm>
            <a:off x="6272213" y="2443163"/>
            <a:ext cx="3743325" cy="2228850"/>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Having known that array </a:t>
            </a:r>
            <a:r>
              <a:rPr lang="en-US" dirty="0" err="1"/>
              <a:t>arr</a:t>
            </a:r>
            <a:r>
              <a:rPr lang="en-US" dirty="0"/>
              <a:t> points to base address, the output would be </a:t>
            </a:r>
          </a:p>
          <a:p>
            <a:pPr algn="ctr"/>
            <a:r>
              <a:rPr lang="en-US" dirty="0"/>
              <a:t>11 12 13 14 15</a:t>
            </a:r>
          </a:p>
          <a:p>
            <a:pPr algn="ctr"/>
            <a:endParaRPr lang="en-US" dirty="0"/>
          </a:p>
          <a:p>
            <a:pPr algn="ctr"/>
            <a:r>
              <a:rPr lang="en-US" dirty="0"/>
              <a:t>The ‘</a:t>
            </a:r>
            <a:r>
              <a:rPr lang="en-US" dirty="0" err="1"/>
              <a:t>ptr</a:t>
            </a:r>
            <a:r>
              <a:rPr lang="en-US" dirty="0"/>
              <a:t>’  gets the index value ‘</a:t>
            </a:r>
            <a:r>
              <a:rPr lang="en-US" dirty="0" err="1"/>
              <a:t>i</a:t>
            </a:r>
            <a:r>
              <a:rPr lang="en-US" dirty="0"/>
              <a:t>’ that keeps on incrementing until 4 traversing through the array.</a:t>
            </a:r>
          </a:p>
        </p:txBody>
      </p:sp>
    </p:spTree>
    <p:extLst>
      <p:ext uri="{BB962C8B-B14F-4D97-AF65-F5344CB8AC3E}">
        <p14:creationId xmlns:p14="http://schemas.microsoft.com/office/powerpoint/2010/main" val="338652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of pointers [pointing to variables]</a:t>
            </a:r>
          </a:p>
        </p:txBody>
      </p:sp>
      <p:sp>
        <p:nvSpPr>
          <p:cNvPr id="3" name="Content Placeholder 2"/>
          <p:cNvSpPr>
            <a:spLocks noGrp="1"/>
          </p:cNvSpPr>
          <p:nvPr>
            <p:ph idx="1"/>
          </p:nvPr>
        </p:nvSpPr>
        <p:spPr>
          <a:xfrm>
            <a:off x="464457" y="1844676"/>
            <a:ext cx="10972800" cy="4176713"/>
          </a:xfrm>
        </p:spPr>
        <p:txBody>
          <a:bodyPr/>
          <a:lstStyle/>
          <a:p>
            <a:r>
              <a:rPr lang="en-US" sz="2000" dirty="0"/>
              <a:t>Pointer variable </a:t>
            </a:r>
            <a:r>
              <a:rPr lang="en-US" sz="2000" dirty="0" err="1"/>
              <a:t>ptr_arr</a:t>
            </a:r>
            <a:r>
              <a:rPr lang="en-US" sz="2000" dirty="0"/>
              <a:t> is itself an array and hence can store more address of same typed variable.</a:t>
            </a:r>
          </a:p>
          <a:p>
            <a:pPr marL="0" indent="0">
              <a:buNone/>
            </a:pPr>
            <a:r>
              <a:rPr lang="en-US" sz="2000" dirty="0"/>
              <a:t>#include &lt;</a:t>
            </a:r>
            <a:r>
              <a:rPr lang="en-US" sz="2000" dirty="0" err="1"/>
              <a:t>stdio.h</a:t>
            </a:r>
            <a:r>
              <a:rPr lang="en-US" sz="2000" dirty="0"/>
              <a:t>&gt;</a:t>
            </a:r>
          </a:p>
          <a:p>
            <a:pPr marL="0" indent="0">
              <a:buNone/>
            </a:pPr>
            <a:r>
              <a:rPr lang="en-US" sz="2000" dirty="0"/>
              <a:t> </a:t>
            </a:r>
            <a:r>
              <a:rPr lang="en-US" sz="2000" dirty="0" err="1"/>
              <a:t>int</a:t>
            </a:r>
            <a:r>
              <a:rPr lang="en-US" sz="2000" dirty="0"/>
              <a:t> main()</a:t>
            </a:r>
          </a:p>
          <a:p>
            <a:pPr marL="0" indent="0">
              <a:buNone/>
            </a:pPr>
            <a:r>
              <a:rPr lang="en-US" sz="2000" dirty="0"/>
              <a:t>{</a:t>
            </a:r>
          </a:p>
          <a:p>
            <a:pPr marL="0" indent="0">
              <a:buNone/>
            </a:pPr>
            <a:r>
              <a:rPr lang="en-US" sz="2000" dirty="0"/>
              <a:t>    </a:t>
            </a:r>
            <a:r>
              <a:rPr lang="en-US" sz="2000" dirty="0" err="1"/>
              <a:t>int</a:t>
            </a:r>
            <a:r>
              <a:rPr lang="en-US" sz="2000" dirty="0"/>
              <a:t> var1 = 10, var2 = 20,var3 = 30;</a:t>
            </a:r>
          </a:p>
          <a:p>
            <a:pPr marL="0" indent="0">
              <a:buNone/>
            </a:pPr>
            <a:r>
              <a:rPr lang="en-US" sz="2000" dirty="0"/>
              <a:t>     // array of pointers to integers</a:t>
            </a:r>
          </a:p>
          <a:p>
            <a:pPr marL="0" indent="0">
              <a:buNone/>
            </a:pPr>
            <a:r>
              <a:rPr lang="en-US" sz="2000" dirty="0"/>
              <a:t>    </a:t>
            </a:r>
            <a:r>
              <a:rPr lang="en-US" sz="2000" dirty="0" err="1"/>
              <a:t>int</a:t>
            </a:r>
            <a:r>
              <a:rPr lang="en-US" sz="2000" dirty="0"/>
              <a:t>* </a:t>
            </a:r>
            <a:r>
              <a:rPr lang="en-US" sz="2000" dirty="0" err="1"/>
              <a:t>ptr_arr</a:t>
            </a:r>
            <a:r>
              <a:rPr lang="en-US" sz="2000" dirty="0"/>
              <a:t>[3] = { &amp;var1, &amp;var2, &amp;var3 };</a:t>
            </a:r>
          </a:p>
          <a:p>
            <a:pPr marL="0" indent="0">
              <a:buNone/>
            </a:pPr>
            <a:r>
              <a:rPr lang="en-US" sz="2000" dirty="0"/>
              <a:t>    for (</a:t>
            </a:r>
            <a:r>
              <a:rPr lang="en-US" sz="2000" dirty="0" err="1"/>
              <a:t>int</a:t>
            </a:r>
            <a:r>
              <a:rPr lang="en-US" sz="2000" dirty="0"/>
              <a:t> </a:t>
            </a:r>
            <a:r>
              <a:rPr lang="en-US" sz="2000" dirty="0" err="1"/>
              <a:t>i</a:t>
            </a:r>
            <a:r>
              <a:rPr lang="en-US" sz="2000" dirty="0"/>
              <a:t> = 0; </a:t>
            </a:r>
            <a:r>
              <a:rPr lang="en-US" sz="2000" dirty="0" err="1"/>
              <a:t>i</a:t>
            </a:r>
            <a:r>
              <a:rPr lang="en-US" sz="2000" dirty="0"/>
              <a:t> &lt; 3; </a:t>
            </a:r>
            <a:r>
              <a:rPr lang="en-US" sz="2000" dirty="0" err="1"/>
              <a:t>i</a:t>
            </a:r>
            <a:r>
              <a:rPr lang="en-US" sz="2000" dirty="0"/>
              <a:t>++) {</a:t>
            </a:r>
          </a:p>
          <a:p>
            <a:pPr marL="0" indent="0">
              <a:buNone/>
            </a:pPr>
            <a:r>
              <a:rPr lang="en-US" sz="2000" dirty="0"/>
              <a:t>        </a:t>
            </a:r>
            <a:r>
              <a:rPr lang="en-US" sz="2000" dirty="0" err="1"/>
              <a:t>printf</a:t>
            </a:r>
            <a:r>
              <a:rPr lang="en-US" sz="2000" dirty="0"/>
              <a:t>("Value: %d\</a:t>
            </a:r>
            <a:r>
              <a:rPr lang="en-US" sz="2000" dirty="0" err="1"/>
              <a:t>tAddress</a:t>
            </a:r>
            <a:r>
              <a:rPr lang="en-US" sz="2000" dirty="0"/>
              <a:t>: %u\n",  *</a:t>
            </a:r>
            <a:r>
              <a:rPr lang="en-US" sz="2000" dirty="0" err="1"/>
              <a:t>ptr_arr</a:t>
            </a:r>
            <a:r>
              <a:rPr lang="en-US" sz="2000" dirty="0"/>
              <a:t>[</a:t>
            </a:r>
            <a:r>
              <a:rPr lang="en-US" sz="2000" dirty="0" err="1"/>
              <a:t>i</a:t>
            </a:r>
            <a:r>
              <a:rPr lang="en-US" sz="2000" dirty="0"/>
              <a:t>], </a:t>
            </a:r>
            <a:r>
              <a:rPr lang="en-US" sz="2000" dirty="0" err="1"/>
              <a:t>ptr_arr</a:t>
            </a:r>
            <a:r>
              <a:rPr lang="en-US" sz="2000" dirty="0"/>
              <a:t>[</a:t>
            </a:r>
            <a:r>
              <a:rPr lang="en-US" sz="2000" dirty="0" err="1"/>
              <a:t>i</a:t>
            </a:r>
            <a:r>
              <a:rPr lang="en-US" sz="2000" dirty="0"/>
              <a:t>]);</a:t>
            </a:r>
          </a:p>
          <a:p>
            <a:pPr marL="0" indent="0">
              <a:buNone/>
            </a:pPr>
            <a:r>
              <a:rPr lang="en-US" sz="2000" dirty="0"/>
              <a:t>    }</a:t>
            </a:r>
          </a:p>
          <a:p>
            <a:pPr marL="0" indent="0">
              <a:buNone/>
            </a:pPr>
            <a:r>
              <a:rPr lang="en-US" sz="2000" dirty="0"/>
              <a:t>     return 0;</a:t>
            </a:r>
          </a:p>
          <a:p>
            <a:pPr marL="0" indent="0">
              <a:buNone/>
            </a:pPr>
            <a:r>
              <a:rPr lang="en-US" sz="2000" dirty="0"/>
              <a:t>}</a:t>
            </a:r>
          </a:p>
          <a:p>
            <a:pPr marL="0" indent="0">
              <a:buNone/>
            </a:pPr>
            <a:br>
              <a:rPr lang="en-US" sz="2000" dirty="0"/>
            </a:b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58</a:t>
            </a:fld>
            <a:endParaRPr lang="en-US"/>
          </a:p>
        </p:txBody>
      </p:sp>
      <p:sp>
        <p:nvSpPr>
          <p:cNvPr id="6" name="Flowchart: Process 5"/>
          <p:cNvSpPr/>
          <p:nvPr/>
        </p:nvSpPr>
        <p:spPr>
          <a:xfrm>
            <a:off x="3057525" y="5382420"/>
            <a:ext cx="3457576" cy="828675"/>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Value: 10       Address: 2686760</a:t>
            </a:r>
          </a:p>
          <a:p>
            <a:pPr algn="ctr"/>
            <a:r>
              <a:rPr lang="en-US" dirty="0"/>
              <a:t>Value: 20       Address: 2686756</a:t>
            </a:r>
          </a:p>
          <a:p>
            <a:pPr algn="ctr"/>
            <a:r>
              <a:rPr lang="en-US" dirty="0"/>
              <a:t>Value: 30       Address: 2686752</a:t>
            </a:r>
          </a:p>
        </p:txBody>
      </p:sp>
      <p:pic>
        <p:nvPicPr>
          <p:cNvPr id="7" name="Picture 6"/>
          <p:cNvPicPr>
            <a:picLocks noChangeAspect="1"/>
          </p:cNvPicPr>
          <p:nvPr/>
        </p:nvPicPr>
        <p:blipFill rotWithShape="1">
          <a:blip r:embed="rId2"/>
          <a:srcRect l="35762" t="23047" r="35029" b="40820"/>
          <a:stretch/>
        </p:blipFill>
        <p:spPr>
          <a:xfrm>
            <a:off x="7115176" y="2257425"/>
            <a:ext cx="4714874" cy="3953670"/>
          </a:xfrm>
          <a:prstGeom prst="rect">
            <a:avLst/>
          </a:prstGeom>
        </p:spPr>
      </p:pic>
    </p:spTree>
    <p:extLst>
      <p:ext uri="{BB962C8B-B14F-4D97-AF65-F5344CB8AC3E}">
        <p14:creationId xmlns:p14="http://schemas.microsoft.com/office/powerpoint/2010/main" val="28488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 of pointers [pointing to array]</a:t>
            </a:r>
          </a:p>
        </p:txBody>
      </p:sp>
      <p:sp>
        <p:nvSpPr>
          <p:cNvPr id="3" name="Content Placeholder 2"/>
          <p:cNvSpPr>
            <a:spLocks noGrp="1"/>
          </p:cNvSpPr>
          <p:nvPr>
            <p:ph idx="1"/>
          </p:nvPr>
        </p:nvSpPr>
        <p:spPr/>
        <p:txBody>
          <a:bodyPr/>
          <a:lstStyle/>
          <a:p>
            <a:pPr marL="0" indent="0">
              <a:buNone/>
            </a:pPr>
            <a:r>
              <a:rPr lang="en-US" sz="2000" dirty="0"/>
              <a:t>#include&lt;</a:t>
            </a:r>
            <a:r>
              <a:rPr lang="en-US" sz="2000" dirty="0" err="1"/>
              <a:t>stdio.h</a:t>
            </a:r>
            <a:r>
              <a:rPr lang="en-US" sz="2000" dirty="0"/>
              <a:t>&gt;</a:t>
            </a:r>
          </a:p>
          <a:p>
            <a:pPr marL="0" indent="0">
              <a:buNone/>
            </a:pPr>
            <a:r>
              <a:rPr lang="en-US" sz="2000" dirty="0" err="1"/>
              <a:t>int</a:t>
            </a:r>
            <a:r>
              <a:rPr lang="en-US" sz="2000" dirty="0"/>
              <a:t> main()</a:t>
            </a:r>
          </a:p>
          <a:p>
            <a:pPr marL="0" indent="0">
              <a:buNone/>
            </a:pPr>
            <a:r>
              <a:rPr lang="en-US" sz="2000" dirty="0"/>
              <a:t>{</a:t>
            </a:r>
          </a:p>
          <a:p>
            <a:pPr marL="0" indent="0">
              <a:buNone/>
            </a:pPr>
            <a:r>
              <a:rPr lang="en-US" sz="2000" dirty="0" err="1"/>
              <a:t>int</a:t>
            </a:r>
            <a:r>
              <a:rPr lang="en-US" sz="2000" dirty="0"/>
              <a:t> arr1[]={6,2,3,4,5};</a:t>
            </a:r>
          </a:p>
          <a:p>
            <a:pPr marL="0" indent="0">
              <a:buNone/>
            </a:pPr>
            <a:r>
              <a:rPr lang="en-US" sz="2000" dirty="0" err="1"/>
              <a:t>int</a:t>
            </a:r>
            <a:r>
              <a:rPr lang="en-US" sz="2000" dirty="0"/>
              <a:t> arr2[]={3,2,4,6,8};</a:t>
            </a:r>
          </a:p>
          <a:p>
            <a:pPr marL="0" indent="0">
              <a:buNone/>
            </a:pPr>
            <a:r>
              <a:rPr lang="en-US" sz="2000" dirty="0" err="1"/>
              <a:t>int</a:t>
            </a:r>
            <a:r>
              <a:rPr lang="en-US" sz="2000" dirty="0"/>
              <a:t> arr3[]={1,3,5,7,9};</a:t>
            </a:r>
          </a:p>
          <a:p>
            <a:pPr marL="0" indent="0">
              <a:buNone/>
            </a:pPr>
            <a:r>
              <a:rPr lang="en-US" sz="2000" dirty="0" err="1"/>
              <a:t>int</a:t>
            </a:r>
            <a:r>
              <a:rPr lang="en-US" sz="2000" dirty="0"/>
              <a:t> *</a:t>
            </a:r>
            <a:r>
              <a:rPr lang="en-US" sz="2000" dirty="0" err="1"/>
              <a:t>parr</a:t>
            </a:r>
            <a:r>
              <a:rPr lang="en-US" sz="2000" dirty="0"/>
              <a:t>[3] = {arr1, arr2, arr3};</a:t>
            </a:r>
          </a:p>
          <a:p>
            <a:pPr marL="0" indent="0">
              <a:buNone/>
            </a:pPr>
            <a:r>
              <a:rPr lang="en-US" sz="2000" dirty="0" err="1"/>
              <a:t>int</a:t>
            </a:r>
            <a:r>
              <a:rPr lang="en-US" sz="2000" dirty="0"/>
              <a:t> </a:t>
            </a:r>
            <a:r>
              <a:rPr lang="en-US" sz="2000" dirty="0" err="1"/>
              <a:t>i</a:t>
            </a:r>
            <a:r>
              <a:rPr lang="en-US" sz="2000" dirty="0"/>
              <a:t>;</a:t>
            </a:r>
          </a:p>
          <a:p>
            <a:pPr marL="0" indent="0">
              <a:buNone/>
            </a:pPr>
            <a:r>
              <a:rPr lang="en-US" sz="2000" dirty="0"/>
              <a:t>for(</a:t>
            </a:r>
            <a:r>
              <a:rPr lang="en-US" sz="2000" dirty="0" err="1"/>
              <a:t>i</a:t>
            </a:r>
            <a:r>
              <a:rPr lang="en-US" sz="2000" dirty="0"/>
              <a:t> = 0;i&lt;3;i++)</a:t>
            </a:r>
          </a:p>
          <a:p>
            <a:pPr marL="0" indent="0">
              <a:buNone/>
            </a:pPr>
            <a:r>
              <a:rPr lang="en-US" sz="2000" dirty="0" err="1"/>
              <a:t>printf</a:t>
            </a:r>
            <a:r>
              <a:rPr lang="en-US" sz="2000" dirty="0"/>
              <a:t>("%d\t", *</a:t>
            </a:r>
            <a:r>
              <a:rPr lang="en-US" sz="2000" dirty="0" err="1"/>
              <a:t>parr</a:t>
            </a:r>
            <a:r>
              <a:rPr lang="en-US" sz="2000" dirty="0"/>
              <a:t>[</a:t>
            </a:r>
            <a:r>
              <a:rPr lang="en-US" sz="2000" dirty="0" err="1"/>
              <a:t>i</a:t>
            </a:r>
            <a:r>
              <a:rPr lang="en-US" sz="2000" dirty="0"/>
              <a:t>]);</a:t>
            </a:r>
          </a:p>
          <a:p>
            <a:pPr marL="0" indent="0">
              <a:buNone/>
            </a:pPr>
            <a:r>
              <a:rPr lang="en-US" sz="2000" dirty="0"/>
              <a:t>return 0;</a:t>
            </a:r>
          </a:p>
          <a:p>
            <a:pPr marL="0" indent="0">
              <a:buNone/>
            </a:pPr>
            <a:r>
              <a:rPr lang="en-US" sz="2000" dirty="0"/>
              <a:t>}</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dirty="0"/>
          </a:p>
        </p:txBody>
      </p:sp>
      <p:sp>
        <p:nvSpPr>
          <p:cNvPr id="5" name="Slide Number Placeholder 4"/>
          <p:cNvSpPr>
            <a:spLocks noGrp="1"/>
          </p:cNvSpPr>
          <p:nvPr>
            <p:ph type="sldNum" sz="quarter" idx="11"/>
          </p:nvPr>
        </p:nvSpPr>
        <p:spPr/>
        <p:txBody>
          <a:bodyPr/>
          <a:lstStyle/>
          <a:p>
            <a:fld id="{4903CCCA-70C2-4464-A25B-D8219B7795CF}" type="slidenum">
              <a:rPr lang="en-US" smtClean="0"/>
              <a:t>59</a:t>
            </a:fld>
            <a:endParaRPr lang="en-US"/>
          </a:p>
        </p:txBody>
      </p:sp>
      <p:sp>
        <p:nvSpPr>
          <p:cNvPr id="6" name="Flowchart: Process 5"/>
          <p:cNvSpPr/>
          <p:nvPr/>
        </p:nvSpPr>
        <p:spPr>
          <a:xfrm>
            <a:off x="10204148" y="2318999"/>
            <a:ext cx="1233109" cy="642937"/>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6 3 1</a:t>
            </a:r>
          </a:p>
        </p:txBody>
      </p:sp>
      <p:pic>
        <p:nvPicPr>
          <p:cNvPr id="8" name="Picture 7"/>
          <p:cNvPicPr>
            <a:picLocks noChangeAspect="1"/>
          </p:cNvPicPr>
          <p:nvPr/>
        </p:nvPicPr>
        <p:blipFill rotWithShape="1">
          <a:blip r:embed="rId2"/>
          <a:srcRect l="35103" t="11718" r="36457" b="36133"/>
          <a:stretch/>
        </p:blipFill>
        <p:spPr>
          <a:xfrm>
            <a:off x="4306812" y="2054681"/>
            <a:ext cx="5897336" cy="4346119"/>
          </a:xfrm>
          <a:prstGeom prst="rect">
            <a:avLst/>
          </a:prstGeom>
        </p:spPr>
      </p:pic>
    </p:spTree>
    <p:extLst>
      <p:ext uri="{BB962C8B-B14F-4D97-AF65-F5344CB8AC3E}">
        <p14:creationId xmlns:p14="http://schemas.microsoft.com/office/powerpoint/2010/main" val="257447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p>
        </p:txBody>
      </p:sp>
      <p:sp>
        <p:nvSpPr>
          <p:cNvPr id="3" name="Content Placeholder 2"/>
          <p:cNvSpPr>
            <a:spLocks noGrp="1"/>
          </p:cNvSpPr>
          <p:nvPr>
            <p:ph idx="1"/>
          </p:nvPr>
        </p:nvSpPr>
        <p:spPr/>
        <p:txBody>
          <a:bodyPr/>
          <a:lstStyle/>
          <a:p>
            <a:r>
              <a:rPr lang="en-US" dirty="0"/>
              <a:t>Functions are just a block of code or set of statements defined to perform a particular task. </a:t>
            </a:r>
          </a:p>
          <a:p>
            <a:r>
              <a:rPr lang="en-US" dirty="0"/>
              <a:t> It is the basic building block of a C program that provides</a:t>
            </a:r>
          </a:p>
          <a:p>
            <a:pPr lvl="1"/>
            <a:r>
              <a:rPr lang="en-US" dirty="0"/>
              <a:t>Modularity : Easy to maintain </a:t>
            </a:r>
          </a:p>
          <a:p>
            <a:pPr lvl="1"/>
            <a:r>
              <a:rPr lang="en-US" dirty="0"/>
              <a:t>Reusability : Define the code once, and use it many times</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6</a:t>
            </a:fld>
            <a:endParaRPr lang="en-US"/>
          </a:p>
        </p:txBody>
      </p:sp>
    </p:spTree>
    <p:extLst>
      <p:ext uri="{BB962C8B-B14F-4D97-AF65-F5344CB8AC3E}">
        <p14:creationId xmlns:p14="http://schemas.microsoft.com/office/powerpoint/2010/main" val="24297944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457" y="307978"/>
            <a:ext cx="10972800" cy="1143000"/>
          </a:xfrm>
        </p:spPr>
        <p:txBody>
          <a:bodyPr/>
          <a:lstStyle/>
          <a:p>
            <a:r>
              <a:rPr lang="en-US" dirty="0"/>
              <a:t>Function call [Parameter passing]  types</a:t>
            </a:r>
          </a:p>
        </p:txBody>
      </p:sp>
      <p:sp>
        <p:nvSpPr>
          <p:cNvPr id="3" name="Content Placeholder 2"/>
          <p:cNvSpPr>
            <a:spLocks noGrp="1"/>
          </p:cNvSpPr>
          <p:nvPr>
            <p:ph idx="1"/>
          </p:nvPr>
        </p:nvSpPr>
        <p:spPr/>
        <p:txBody>
          <a:bodyPr/>
          <a:lstStyle/>
          <a:p>
            <a:r>
              <a:rPr lang="en-US" dirty="0"/>
              <a:t>A function can be called by 2 ways</a:t>
            </a:r>
          </a:p>
          <a:p>
            <a:pPr lvl="1"/>
            <a:r>
              <a:rPr lang="en-US" dirty="0"/>
              <a:t>Call by value</a:t>
            </a:r>
          </a:p>
          <a:p>
            <a:pPr lvl="1"/>
            <a:r>
              <a:rPr lang="en-US" dirty="0"/>
              <a:t>Call by reference</a:t>
            </a:r>
          </a:p>
          <a:p>
            <a:pPr marL="471487" lvl="1" indent="0">
              <a:buNone/>
            </a:pPr>
            <a:endParaRPr lang="en-US" dirty="0"/>
          </a:p>
          <a:p>
            <a:pPr marL="471487" lvl="1" indent="0">
              <a:buNone/>
            </a:pPr>
            <a:endParaRPr lang="en-US" dirty="0"/>
          </a:p>
          <a:p>
            <a:pPr marL="471487" lvl="1" indent="0">
              <a:buNone/>
            </a:pPr>
            <a:r>
              <a:rPr lang="en-US" dirty="0"/>
              <a:t>Note : The parameters passed to the function are called </a:t>
            </a:r>
            <a:r>
              <a:rPr lang="en-US" b="1" i="1" dirty="0"/>
              <a:t>actual parameters</a:t>
            </a:r>
            <a:r>
              <a:rPr lang="en-US" dirty="0"/>
              <a:t> whereas the parameters received by the function are called </a:t>
            </a:r>
            <a:r>
              <a:rPr lang="en-US" b="1" i="1" dirty="0"/>
              <a:t>formal parameters</a:t>
            </a:r>
            <a:endParaRPr lang="en-US" dirty="0"/>
          </a:p>
          <a:p>
            <a:pPr lvl="1"/>
            <a:endParaRPr lang="en-US"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60</a:t>
            </a:fld>
            <a:endParaRPr lang="en-US"/>
          </a:p>
        </p:txBody>
      </p:sp>
    </p:spTree>
    <p:extLst>
      <p:ext uri="{BB962C8B-B14F-4D97-AF65-F5344CB8AC3E}">
        <p14:creationId xmlns:p14="http://schemas.microsoft.com/office/powerpoint/2010/main" val="25846143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by value</a:t>
            </a:r>
          </a:p>
        </p:txBody>
      </p:sp>
      <p:sp>
        <p:nvSpPr>
          <p:cNvPr id="3" name="Content Placeholder 2"/>
          <p:cNvSpPr>
            <a:spLocks noGrp="1"/>
          </p:cNvSpPr>
          <p:nvPr>
            <p:ph idx="1"/>
          </p:nvPr>
        </p:nvSpPr>
        <p:spPr/>
        <p:txBody>
          <a:bodyPr/>
          <a:lstStyle/>
          <a:p>
            <a:r>
              <a:rPr lang="en-US" dirty="0"/>
              <a:t>In call by value method of parameter passing, the values of actual parameters are </a:t>
            </a:r>
            <a:r>
              <a:rPr lang="en-US" b="1" dirty="0"/>
              <a:t>copied</a:t>
            </a:r>
            <a:r>
              <a:rPr lang="en-US" dirty="0"/>
              <a:t> to the function’s formal parameters.</a:t>
            </a:r>
          </a:p>
          <a:p>
            <a:pPr lvl="1"/>
            <a:r>
              <a:rPr lang="en-US" dirty="0"/>
              <a:t>There are two </a:t>
            </a:r>
            <a:r>
              <a:rPr lang="en-US" b="1" dirty="0"/>
              <a:t>copies of parameters stored in different memory locations.</a:t>
            </a:r>
          </a:p>
          <a:p>
            <a:pPr lvl="1"/>
            <a:r>
              <a:rPr lang="en-US" dirty="0"/>
              <a:t>One is the original copy and the other is the function copy.</a:t>
            </a:r>
          </a:p>
          <a:p>
            <a:pPr lvl="1"/>
            <a:r>
              <a:rPr lang="en-US" dirty="0"/>
              <a:t>Any </a:t>
            </a:r>
            <a:r>
              <a:rPr lang="en-US" b="1" dirty="0"/>
              <a:t>changes made inside functions are not reflected </a:t>
            </a:r>
            <a:r>
              <a:rPr lang="en-US" dirty="0"/>
              <a:t>in the actual parameters of the caller.</a:t>
            </a:r>
          </a:p>
          <a:p>
            <a:endParaRPr lang="en-US"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61</a:t>
            </a:fld>
            <a:endParaRPr lang="en-US"/>
          </a:p>
        </p:txBody>
      </p:sp>
    </p:spTree>
    <p:extLst>
      <p:ext uri="{BB962C8B-B14F-4D97-AF65-F5344CB8AC3E}">
        <p14:creationId xmlns:p14="http://schemas.microsoft.com/office/powerpoint/2010/main" val="19520394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417" y="415928"/>
            <a:ext cx="10972800" cy="1143000"/>
          </a:xfrm>
        </p:spPr>
        <p:txBody>
          <a:bodyPr/>
          <a:lstStyle/>
          <a:p>
            <a:r>
              <a:rPr lang="en-US" dirty="0"/>
              <a:t>Call by value : Example</a:t>
            </a:r>
          </a:p>
        </p:txBody>
      </p:sp>
      <p:sp>
        <p:nvSpPr>
          <p:cNvPr id="3" name="Content Placeholder 2"/>
          <p:cNvSpPr>
            <a:spLocks noGrp="1"/>
          </p:cNvSpPr>
          <p:nvPr>
            <p:ph idx="1"/>
          </p:nvPr>
        </p:nvSpPr>
        <p:spPr>
          <a:xfrm>
            <a:off x="464457" y="1844676"/>
            <a:ext cx="10972800" cy="4176713"/>
          </a:xfrm>
        </p:spPr>
        <p:txBody>
          <a:bodyPr/>
          <a:lstStyle/>
          <a:p>
            <a:pPr marL="0" indent="0">
              <a:buNone/>
            </a:pPr>
            <a:r>
              <a:rPr lang="en-US" sz="1600" dirty="0"/>
              <a:t>#include &lt;</a:t>
            </a:r>
            <a:r>
              <a:rPr lang="en-US" sz="1600" dirty="0" err="1"/>
              <a:t>stdio.h</a:t>
            </a:r>
            <a:r>
              <a:rPr lang="en-US" sz="1600" dirty="0"/>
              <a:t>&gt;</a:t>
            </a:r>
          </a:p>
          <a:p>
            <a:pPr marL="0" indent="0">
              <a:buNone/>
            </a:pPr>
            <a:r>
              <a:rPr lang="en-US" sz="1600" dirty="0"/>
              <a:t>void </a:t>
            </a:r>
            <a:r>
              <a:rPr lang="en-US" sz="1600" dirty="0" err="1"/>
              <a:t>swapx</a:t>
            </a:r>
            <a:r>
              <a:rPr lang="en-US" sz="1600" dirty="0"/>
              <a:t>(</a:t>
            </a:r>
            <a:r>
              <a:rPr lang="en-US" sz="1600" dirty="0" err="1"/>
              <a:t>int</a:t>
            </a:r>
            <a:r>
              <a:rPr lang="en-US" sz="1600" dirty="0"/>
              <a:t> x, </a:t>
            </a:r>
            <a:r>
              <a:rPr lang="en-US" sz="1600" dirty="0" err="1"/>
              <a:t>int</a:t>
            </a:r>
            <a:r>
              <a:rPr lang="en-US" sz="1600" dirty="0"/>
              <a:t> y);</a:t>
            </a:r>
          </a:p>
          <a:p>
            <a:pPr marL="0" indent="0">
              <a:buNone/>
            </a:pPr>
            <a:r>
              <a:rPr lang="en-US" sz="1600" dirty="0" err="1"/>
              <a:t>int</a:t>
            </a:r>
            <a:r>
              <a:rPr lang="en-US" sz="1600" dirty="0"/>
              <a:t> main()</a:t>
            </a:r>
          </a:p>
          <a:p>
            <a:pPr marL="0" indent="0">
              <a:buNone/>
            </a:pPr>
            <a:r>
              <a:rPr lang="en-US" sz="1600" dirty="0"/>
              <a:t>{</a:t>
            </a:r>
          </a:p>
          <a:p>
            <a:pPr marL="0" indent="0">
              <a:buNone/>
            </a:pPr>
            <a:r>
              <a:rPr lang="en-US" sz="1600" dirty="0"/>
              <a:t>    </a:t>
            </a:r>
            <a:r>
              <a:rPr lang="en-US" sz="1600" dirty="0" err="1"/>
              <a:t>int</a:t>
            </a:r>
            <a:r>
              <a:rPr lang="en-US" sz="1600" dirty="0"/>
              <a:t> a = 10, b = 20;</a:t>
            </a:r>
          </a:p>
          <a:p>
            <a:pPr marL="0" indent="0">
              <a:buNone/>
            </a:pPr>
            <a:r>
              <a:rPr lang="en-US" sz="1600" dirty="0"/>
              <a:t>    </a:t>
            </a:r>
            <a:r>
              <a:rPr lang="en-US" sz="1600" dirty="0" err="1"/>
              <a:t>swapx</a:t>
            </a:r>
            <a:r>
              <a:rPr lang="en-US" sz="1600" dirty="0"/>
              <a:t>(a, b);  // call by value</a:t>
            </a:r>
          </a:p>
          <a:p>
            <a:pPr marL="0" indent="0">
              <a:buNone/>
            </a:pPr>
            <a:r>
              <a:rPr lang="en-US" sz="1600" dirty="0"/>
              <a:t>    </a:t>
            </a:r>
            <a:r>
              <a:rPr lang="en-US" sz="1600" dirty="0" err="1"/>
              <a:t>printf</a:t>
            </a:r>
            <a:r>
              <a:rPr lang="en-US" sz="1600" dirty="0"/>
              <a:t>("Inside main :\</a:t>
            </a:r>
            <a:r>
              <a:rPr lang="en-US" sz="1600" dirty="0" err="1"/>
              <a:t>na</a:t>
            </a:r>
            <a:r>
              <a:rPr lang="en-US" sz="1600" dirty="0"/>
              <a:t> = %d b = %d\n", a, b);</a:t>
            </a:r>
          </a:p>
          <a:p>
            <a:pPr marL="0" indent="0">
              <a:buNone/>
            </a:pPr>
            <a:r>
              <a:rPr lang="en-US" sz="1600" dirty="0"/>
              <a:t>    return 0;</a:t>
            </a:r>
          </a:p>
          <a:p>
            <a:pPr marL="0" indent="0">
              <a:buNone/>
            </a:pPr>
            <a:r>
              <a:rPr lang="en-US" sz="1600" dirty="0"/>
              <a:t>}</a:t>
            </a:r>
          </a:p>
          <a:p>
            <a:pPr marL="0" indent="0">
              <a:buNone/>
            </a:pPr>
            <a:r>
              <a:rPr lang="en-US" sz="1600" dirty="0"/>
              <a:t>void </a:t>
            </a:r>
            <a:r>
              <a:rPr lang="en-US" sz="1600" dirty="0" err="1"/>
              <a:t>swapx</a:t>
            </a:r>
            <a:r>
              <a:rPr lang="en-US" sz="1600" dirty="0"/>
              <a:t>(</a:t>
            </a:r>
            <a:r>
              <a:rPr lang="en-US" sz="1600" dirty="0" err="1"/>
              <a:t>int</a:t>
            </a:r>
            <a:r>
              <a:rPr lang="en-US" sz="1600" dirty="0"/>
              <a:t> x, </a:t>
            </a:r>
            <a:r>
              <a:rPr lang="en-US" sz="1600" dirty="0" err="1"/>
              <a:t>int</a:t>
            </a:r>
            <a:r>
              <a:rPr lang="en-US" sz="1600" dirty="0"/>
              <a:t> y)</a:t>
            </a:r>
          </a:p>
          <a:p>
            <a:pPr marL="0" indent="0">
              <a:buNone/>
            </a:pPr>
            <a:r>
              <a:rPr lang="en-US" sz="1600" dirty="0"/>
              <a:t>{    </a:t>
            </a:r>
            <a:r>
              <a:rPr lang="en-US" sz="1600" dirty="0" err="1"/>
              <a:t>int</a:t>
            </a:r>
            <a:r>
              <a:rPr lang="en-US" sz="1600" dirty="0"/>
              <a:t> t;</a:t>
            </a:r>
          </a:p>
          <a:p>
            <a:pPr marL="0" indent="0">
              <a:buNone/>
            </a:pPr>
            <a:r>
              <a:rPr lang="en-US" sz="1600" dirty="0"/>
              <a:t>    t = x;</a:t>
            </a:r>
          </a:p>
          <a:p>
            <a:pPr marL="0" indent="0">
              <a:buNone/>
            </a:pPr>
            <a:r>
              <a:rPr lang="en-US" sz="1600" dirty="0"/>
              <a:t>    x = y;</a:t>
            </a:r>
          </a:p>
          <a:p>
            <a:pPr marL="0" indent="0">
              <a:buNone/>
            </a:pPr>
            <a:r>
              <a:rPr lang="en-US" sz="1600" dirty="0"/>
              <a:t>    y = t;</a:t>
            </a:r>
          </a:p>
          <a:p>
            <a:pPr marL="0" indent="0">
              <a:buNone/>
            </a:pPr>
            <a:r>
              <a:rPr lang="en-US" sz="1600" dirty="0"/>
              <a:t>    </a:t>
            </a:r>
            <a:r>
              <a:rPr lang="en-US" sz="1600" dirty="0" err="1"/>
              <a:t>printf</a:t>
            </a:r>
            <a:r>
              <a:rPr lang="en-US" sz="1600" dirty="0"/>
              <a:t>("Inside Function:\</a:t>
            </a:r>
            <a:r>
              <a:rPr lang="en-US" sz="1600" dirty="0" err="1"/>
              <a:t>nx</a:t>
            </a:r>
            <a:r>
              <a:rPr lang="en-US" sz="1600" dirty="0"/>
              <a:t> = %d y = %d\n", x, y);</a:t>
            </a:r>
          </a:p>
          <a:p>
            <a:pPr marL="0" indent="0">
              <a:buNone/>
            </a:pPr>
            <a:r>
              <a:rPr lang="en-US" sz="1600" dirty="0"/>
              <a:t>}</a:t>
            </a:r>
          </a:p>
          <a:p>
            <a:pPr marL="0" indent="0">
              <a:buNone/>
            </a:pPr>
            <a:br>
              <a:rPr lang="en-US" sz="1600" dirty="0"/>
            </a:br>
            <a:endParaRPr lang="en-US" sz="1600" dirty="0"/>
          </a:p>
          <a:p>
            <a:pPr marL="0" indent="0">
              <a:buNone/>
            </a:pPr>
            <a:endParaRPr lang="en-US" sz="1600"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62</a:t>
            </a:fld>
            <a:endParaRPr lang="en-US"/>
          </a:p>
        </p:txBody>
      </p:sp>
      <p:sp>
        <p:nvSpPr>
          <p:cNvPr id="7" name="Oval Callout 6"/>
          <p:cNvSpPr/>
          <p:nvPr/>
        </p:nvSpPr>
        <p:spPr>
          <a:xfrm>
            <a:off x="8372475" y="1314450"/>
            <a:ext cx="3314700" cy="2300288"/>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Separate block of memory for formal parameters and hence changes done to it will not be reflected back to actual parameters</a:t>
            </a:r>
          </a:p>
        </p:txBody>
      </p:sp>
      <p:pic>
        <p:nvPicPr>
          <p:cNvPr id="9" name="Picture 8"/>
          <p:cNvPicPr>
            <a:picLocks noChangeAspect="1"/>
          </p:cNvPicPr>
          <p:nvPr/>
        </p:nvPicPr>
        <p:blipFill rotWithShape="1">
          <a:blip r:embed="rId2"/>
          <a:srcRect l="34553" t="24610" r="49854" b="35937"/>
          <a:stretch/>
        </p:blipFill>
        <p:spPr>
          <a:xfrm>
            <a:off x="5604404" y="2457450"/>
            <a:ext cx="2768071" cy="3314699"/>
          </a:xfrm>
          <a:prstGeom prst="rect">
            <a:avLst/>
          </a:prstGeom>
        </p:spPr>
      </p:pic>
      <p:sp>
        <p:nvSpPr>
          <p:cNvPr id="6" name="Rectangle 5"/>
          <p:cNvSpPr/>
          <p:nvPr/>
        </p:nvSpPr>
        <p:spPr>
          <a:xfrm>
            <a:off x="8372475" y="4400550"/>
            <a:ext cx="2414588" cy="1371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t>Inside Function:</a:t>
            </a:r>
          </a:p>
          <a:p>
            <a:pPr algn="ctr"/>
            <a:r>
              <a:rPr lang="en-US"/>
              <a:t>x = 20 y = 10</a:t>
            </a:r>
          </a:p>
          <a:p>
            <a:pPr algn="ctr"/>
            <a:r>
              <a:rPr lang="en-US"/>
              <a:t>Inside main :</a:t>
            </a:r>
          </a:p>
          <a:p>
            <a:pPr algn="ctr"/>
            <a:r>
              <a:rPr lang="en-US"/>
              <a:t>a = 10 b = 20</a:t>
            </a:r>
          </a:p>
        </p:txBody>
      </p:sp>
    </p:spTree>
    <p:extLst>
      <p:ext uri="{BB962C8B-B14F-4D97-AF65-F5344CB8AC3E}">
        <p14:creationId xmlns:p14="http://schemas.microsoft.com/office/powerpoint/2010/main" val="289119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by reference</a:t>
            </a:r>
          </a:p>
        </p:txBody>
      </p:sp>
      <p:sp>
        <p:nvSpPr>
          <p:cNvPr id="3" name="Content Placeholder 2"/>
          <p:cNvSpPr>
            <a:spLocks noGrp="1"/>
          </p:cNvSpPr>
          <p:nvPr>
            <p:ph idx="1"/>
          </p:nvPr>
        </p:nvSpPr>
        <p:spPr/>
        <p:txBody>
          <a:bodyPr/>
          <a:lstStyle/>
          <a:p>
            <a:r>
              <a:rPr lang="en-US" dirty="0"/>
              <a:t>In call by reference method of parameter passing, the address of the actual parameters is passed to the function as the formal parameters.</a:t>
            </a:r>
          </a:p>
          <a:p>
            <a:pPr lvl="1"/>
            <a:r>
              <a:rPr lang="en-US" dirty="0"/>
              <a:t>Both the actual and formal parameters refer to the same locations.</a:t>
            </a:r>
          </a:p>
          <a:p>
            <a:pPr lvl="1"/>
            <a:r>
              <a:rPr lang="en-US" dirty="0"/>
              <a:t>Any changes made inside the function are actually reflected in the actual parameters of the caller.</a:t>
            </a:r>
          </a:p>
          <a:p>
            <a:pPr lvl="1"/>
            <a:r>
              <a:rPr lang="en-US" dirty="0"/>
              <a:t>No separate block of memory for actual and formal parameters</a:t>
            </a:r>
          </a:p>
          <a:p>
            <a:endParaRPr lang="en-US"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63</a:t>
            </a:fld>
            <a:endParaRPr lang="en-US"/>
          </a:p>
        </p:txBody>
      </p:sp>
    </p:spTree>
    <p:extLst>
      <p:ext uri="{BB962C8B-B14F-4D97-AF65-F5344CB8AC3E}">
        <p14:creationId xmlns:p14="http://schemas.microsoft.com/office/powerpoint/2010/main" val="773792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by reference : Example</a:t>
            </a:r>
          </a:p>
        </p:txBody>
      </p:sp>
      <p:sp>
        <p:nvSpPr>
          <p:cNvPr id="3" name="Content Placeholder 2"/>
          <p:cNvSpPr>
            <a:spLocks noGrp="1"/>
          </p:cNvSpPr>
          <p:nvPr>
            <p:ph idx="1"/>
          </p:nvPr>
        </p:nvSpPr>
        <p:spPr/>
        <p:txBody>
          <a:bodyPr/>
          <a:lstStyle/>
          <a:p>
            <a:pPr marL="0" indent="0">
              <a:buNone/>
            </a:pPr>
            <a:r>
              <a:rPr lang="en-US" sz="1800" dirty="0"/>
              <a:t>#include &lt;</a:t>
            </a:r>
            <a:r>
              <a:rPr lang="en-US" sz="1800" dirty="0" err="1"/>
              <a:t>stdio.h</a:t>
            </a:r>
            <a:r>
              <a:rPr lang="en-US" sz="1800" dirty="0"/>
              <a:t>&gt;</a:t>
            </a:r>
          </a:p>
          <a:p>
            <a:pPr marL="0" indent="0">
              <a:buNone/>
            </a:pPr>
            <a:r>
              <a:rPr lang="en-US" sz="1800" dirty="0"/>
              <a:t>void </a:t>
            </a:r>
            <a:r>
              <a:rPr lang="en-US" sz="1800" dirty="0" err="1"/>
              <a:t>swapx</a:t>
            </a:r>
            <a:r>
              <a:rPr lang="en-US" sz="1800" dirty="0"/>
              <a:t>(</a:t>
            </a:r>
            <a:r>
              <a:rPr lang="en-US" sz="1800" dirty="0" err="1"/>
              <a:t>int</a:t>
            </a:r>
            <a:r>
              <a:rPr lang="en-US" sz="1800" dirty="0"/>
              <a:t>*, </a:t>
            </a:r>
            <a:r>
              <a:rPr lang="en-US" sz="1800" dirty="0" err="1"/>
              <a:t>int</a:t>
            </a:r>
            <a:r>
              <a:rPr lang="en-US" sz="1800" dirty="0"/>
              <a:t>*);</a:t>
            </a:r>
          </a:p>
          <a:p>
            <a:pPr marL="0" indent="0">
              <a:buNone/>
            </a:pPr>
            <a:r>
              <a:rPr lang="en-US" sz="1800" dirty="0" err="1"/>
              <a:t>int</a:t>
            </a:r>
            <a:r>
              <a:rPr lang="en-US" sz="1800" dirty="0"/>
              <a:t> main()</a:t>
            </a:r>
          </a:p>
          <a:p>
            <a:pPr marL="0" indent="0">
              <a:buNone/>
            </a:pPr>
            <a:r>
              <a:rPr lang="en-US" sz="1800" dirty="0"/>
              <a:t>{</a:t>
            </a:r>
            <a:r>
              <a:rPr lang="en-US" sz="1800" dirty="0" err="1"/>
              <a:t>int</a:t>
            </a:r>
            <a:r>
              <a:rPr lang="en-US" sz="1800" dirty="0"/>
              <a:t> a = 10, b = 20;</a:t>
            </a:r>
          </a:p>
          <a:p>
            <a:pPr marL="0" indent="0">
              <a:buNone/>
            </a:pPr>
            <a:r>
              <a:rPr lang="en-US" sz="1800" dirty="0" err="1"/>
              <a:t>swapx</a:t>
            </a:r>
            <a:r>
              <a:rPr lang="en-US" sz="1800" dirty="0"/>
              <a:t>(&amp;a, &amp;b);</a:t>
            </a:r>
          </a:p>
          <a:p>
            <a:pPr marL="0" indent="0">
              <a:buNone/>
            </a:pPr>
            <a:r>
              <a:rPr lang="en-US" sz="1800" dirty="0" err="1"/>
              <a:t>printf</a:t>
            </a:r>
            <a:r>
              <a:rPr lang="en-US" sz="1800" dirty="0"/>
              <a:t>("Inside the main :\n a = %d b = %d\n", a, b);</a:t>
            </a:r>
          </a:p>
          <a:p>
            <a:pPr marL="0" indent="0">
              <a:buNone/>
            </a:pPr>
            <a:r>
              <a:rPr lang="en-US" sz="1800" dirty="0"/>
              <a:t>}</a:t>
            </a:r>
          </a:p>
          <a:p>
            <a:pPr marL="0" indent="0">
              <a:buNone/>
            </a:pPr>
            <a:r>
              <a:rPr lang="en-US" sz="1800" dirty="0"/>
              <a:t>void </a:t>
            </a:r>
            <a:r>
              <a:rPr lang="en-US" sz="1800" dirty="0" err="1"/>
              <a:t>swapx</a:t>
            </a:r>
            <a:r>
              <a:rPr lang="en-US" sz="1800" dirty="0"/>
              <a:t>(</a:t>
            </a:r>
            <a:r>
              <a:rPr lang="en-US" sz="1800" dirty="0" err="1"/>
              <a:t>int</a:t>
            </a:r>
            <a:r>
              <a:rPr lang="en-US" sz="1800" dirty="0"/>
              <a:t>* x, </a:t>
            </a:r>
            <a:r>
              <a:rPr lang="en-US" sz="1800" dirty="0" err="1"/>
              <a:t>int</a:t>
            </a:r>
            <a:r>
              <a:rPr lang="en-US" sz="1800" dirty="0"/>
              <a:t>* y)</a:t>
            </a:r>
          </a:p>
          <a:p>
            <a:pPr marL="0" indent="0">
              <a:buNone/>
            </a:pPr>
            <a:r>
              <a:rPr lang="en-US" sz="1800" dirty="0"/>
              <a:t>{	</a:t>
            </a:r>
            <a:r>
              <a:rPr lang="en-US" sz="1800" dirty="0" err="1"/>
              <a:t>int</a:t>
            </a:r>
            <a:r>
              <a:rPr lang="en-US" sz="1800" dirty="0"/>
              <a:t> t;</a:t>
            </a:r>
          </a:p>
          <a:p>
            <a:pPr marL="0" indent="0">
              <a:buNone/>
            </a:pPr>
            <a:r>
              <a:rPr lang="en-US" sz="1800" dirty="0"/>
              <a:t>	t = *x;</a:t>
            </a:r>
          </a:p>
          <a:p>
            <a:pPr marL="0" indent="0">
              <a:buNone/>
            </a:pPr>
            <a:r>
              <a:rPr lang="en-US" sz="1800" dirty="0"/>
              <a:t>	*x = *y;</a:t>
            </a:r>
          </a:p>
          <a:p>
            <a:pPr marL="0" indent="0">
              <a:buNone/>
            </a:pPr>
            <a:r>
              <a:rPr lang="en-US" sz="1800" dirty="0"/>
              <a:t>	*y = t;</a:t>
            </a:r>
          </a:p>
          <a:p>
            <a:pPr marL="0" indent="0">
              <a:buNone/>
            </a:pPr>
            <a:r>
              <a:rPr lang="en-US" sz="1800" dirty="0"/>
              <a:t>	</a:t>
            </a:r>
            <a:r>
              <a:rPr lang="en-US" sz="1800" dirty="0" err="1"/>
              <a:t>printf</a:t>
            </a:r>
            <a:r>
              <a:rPr lang="en-US" sz="1800" dirty="0"/>
              <a:t>("Inside the Function:\</a:t>
            </a:r>
            <a:r>
              <a:rPr lang="en-US" sz="1800" dirty="0" err="1"/>
              <a:t>nx</a:t>
            </a:r>
            <a:r>
              <a:rPr lang="en-US" sz="1800" dirty="0"/>
              <a:t> = %d y = %d\n", *x, *y);</a:t>
            </a:r>
          </a:p>
          <a:p>
            <a:pPr marL="0" indent="0">
              <a:buNone/>
            </a:pPr>
            <a:r>
              <a:rPr lang="en-US" sz="1800" dirty="0"/>
              <a:t>}</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64</a:t>
            </a:fld>
            <a:endParaRPr lang="en-US"/>
          </a:p>
        </p:txBody>
      </p:sp>
      <p:pic>
        <p:nvPicPr>
          <p:cNvPr id="8" name="Picture 7"/>
          <p:cNvPicPr>
            <a:picLocks noChangeAspect="1"/>
          </p:cNvPicPr>
          <p:nvPr/>
        </p:nvPicPr>
        <p:blipFill rotWithShape="1">
          <a:blip r:embed="rId2"/>
          <a:srcRect l="35652" t="14259" r="52790" b="44725"/>
          <a:stretch/>
        </p:blipFill>
        <p:spPr>
          <a:xfrm>
            <a:off x="5490104" y="2226131"/>
            <a:ext cx="2882371" cy="3356256"/>
          </a:xfrm>
          <a:prstGeom prst="rect">
            <a:avLst/>
          </a:prstGeom>
        </p:spPr>
      </p:pic>
      <p:sp>
        <p:nvSpPr>
          <p:cNvPr id="9" name="Oval Callout 8"/>
          <p:cNvSpPr/>
          <p:nvPr/>
        </p:nvSpPr>
        <p:spPr>
          <a:xfrm>
            <a:off x="8372475" y="1314450"/>
            <a:ext cx="3314700" cy="3157538"/>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No separate block of memory for formal parameters as address of actual parameters is passed  and hence changes done to it will  be reflected back to actual parameters</a:t>
            </a:r>
          </a:p>
        </p:txBody>
      </p:sp>
      <p:sp>
        <p:nvSpPr>
          <p:cNvPr id="10" name="Rectangle 9"/>
          <p:cNvSpPr/>
          <p:nvPr/>
        </p:nvSpPr>
        <p:spPr>
          <a:xfrm>
            <a:off x="8372475" y="4400550"/>
            <a:ext cx="2414588" cy="137159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Inside Function:</a:t>
            </a:r>
          </a:p>
          <a:p>
            <a:pPr algn="ctr"/>
            <a:r>
              <a:rPr lang="en-US" dirty="0"/>
              <a:t>x = 20 y = 10</a:t>
            </a:r>
          </a:p>
          <a:p>
            <a:pPr algn="ctr"/>
            <a:r>
              <a:rPr lang="en-US" dirty="0"/>
              <a:t>Inside main :</a:t>
            </a:r>
          </a:p>
          <a:p>
            <a:pPr algn="ctr"/>
            <a:r>
              <a:rPr lang="en-US" dirty="0"/>
              <a:t>a = 20 b = 10</a:t>
            </a:r>
          </a:p>
        </p:txBody>
      </p:sp>
    </p:spTree>
    <p:extLst>
      <p:ext uri="{BB962C8B-B14F-4D97-AF65-F5344CB8AC3E}">
        <p14:creationId xmlns:p14="http://schemas.microsoft.com/office/powerpoint/2010/main" val="373520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Call by value vs. reference</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65</a:t>
            </a:fld>
            <a:endParaRPr lang="en-US"/>
          </a:p>
        </p:txBody>
      </p:sp>
      <p:pic>
        <p:nvPicPr>
          <p:cNvPr id="6" name="Content Placeholder 5">
            <a:extLst>
              <a:ext uri="{FF2B5EF4-FFF2-40B4-BE49-F238E27FC236}">
                <a16:creationId xmlns:a16="http://schemas.microsoft.com/office/drawing/2014/main" id="{2CDDAC4C-86B7-45CF-93FA-12E5821AF64A}"/>
              </a:ext>
            </a:extLst>
          </p:cNvPr>
          <p:cNvPicPr>
            <a:picLocks noGrp="1" noChangeAspect="1"/>
          </p:cNvPicPr>
          <p:nvPr>
            <p:ph idx="1"/>
          </p:nvPr>
        </p:nvPicPr>
        <p:blipFill>
          <a:blip r:embed="rId2"/>
          <a:stretch>
            <a:fillRect/>
          </a:stretch>
        </p:blipFill>
        <p:spPr>
          <a:xfrm>
            <a:off x="1614488" y="1871780"/>
            <a:ext cx="7857564" cy="3843220"/>
          </a:xfrm>
          <a:prstGeom prst="rect">
            <a:avLst/>
          </a:prstGeom>
        </p:spPr>
      </p:pic>
    </p:spTree>
    <p:extLst>
      <p:ext uri="{BB962C8B-B14F-4D97-AF65-F5344CB8AC3E}">
        <p14:creationId xmlns:p14="http://schemas.microsoft.com/office/powerpoint/2010/main" val="14798576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functions</a:t>
            </a:r>
          </a:p>
        </p:txBody>
      </p:sp>
      <p:sp>
        <p:nvSpPr>
          <p:cNvPr id="3" name="Content Placeholder 2"/>
          <p:cNvSpPr>
            <a:spLocks noGrp="1"/>
          </p:cNvSpPr>
          <p:nvPr>
            <p:ph idx="1"/>
          </p:nvPr>
        </p:nvSpPr>
        <p:spPr/>
        <p:txBody>
          <a:bodyPr/>
          <a:lstStyle/>
          <a:p>
            <a:r>
              <a:rPr lang="en-US" dirty="0"/>
              <a:t>The </a:t>
            </a:r>
            <a:r>
              <a:rPr lang="en-US" b="1" dirty="0" err="1"/>
              <a:t>math.h</a:t>
            </a:r>
            <a:r>
              <a:rPr lang="en-US" dirty="0"/>
              <a:t> header defines various C mathematical functions and one macro.</a:t>
            </a:r>
          </a:p>
          <a:p>
            <a:r>
              <a:rPr lang="en-US" dirty="0"/>
              <a:t> All the functions available in this library take </a:t>
            </a:r>
            <a:r>
              <a:rPr lang="en-US" b="1" dirty="0"/>
              <a:t>double</a:t>
            </a:r>
            <a:r>
              <a:rPr lang="en-US" dirty="0"/>
              <a:t> as an argument and return </a:t>
            </a:r>
            <a:r>
              <a:rPr lang="en-US" b="1" dirty="0"/>
              <a:t>double</a:t>
            </a:r>
            <a:r>
              <a:rPr lang="en-US" dirty="0"/>
              <a:t> as the result.</a:t>
            </a:r>
          </a:p>
          <a:p>
            <a:r>
              <a:rPr lang="en-US" dirty="0"/>
              <a:t>Header file : #include &lt;</a:t>
            </a:r>
            <a:r>
              <a:rPr lang="en-US" dirty="0" err="1"/>
              <a:t>math.h</a:t>
            </a:r>
            <a:r>
              <a:rPr lang="en-US" dirty="0"/>
              <a:t>&gt;</a:t>
            </a:r>
            <a:br>
              <a:rPr lang="en-US" dirty="0"/>
            </a:br>
            <a:endParaRPr lang="en-US"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66</a:t>
            </a:fld>
            <a:endParaRPr lang="en-US"/>
          </a:p>
        </p:txBody>
      </p:sp>
    </p:spTree>
    <p:extLst>
      <p:ext uri="{BB962C8B-B14F-4D97-AF65-F5344CB8AC3E}">
        <p14:creationId xmlns:p14="http://schemas.microsoft.com/office/powerpoint/2010/main" val="63942261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Functions : </a:t>
            </a:r>
            <a:r>
              <a:rPr lang="en-US" dirty="0" err="1"/>
              <a:t>Sqrt</a:t>
            </a:r>
            <a:r>
              <a:rPr lang="en-US" dirty="0"/>
              <a:t> () and pow ()</a:t>
            </a:r>
          </a:p>
        </p:txBody>
      </p:sp>
      <p:sp>
        <p:nvSpPr>
          <p:cNvPr id="3" name="Content Placeholder 2"/>
          <p:cNvSpPr>
            <a:spLocks noGrp="1"/>
          </p:cNvSpPr>
          <p:nvPr>
            <p:ph idx="1"/>
          </p:nvPr>
        </p:nvSpPr>
        <p:spPr/>
        <p:txBody>
          <a:bodyPr/>
          <a:lstStyle/>
          <a:p>
            <a:r>
              <a:rPr lang="en-US" dirty="0" err="1"/>
              <a:t>sqrt</a:t>
            </a:r>
            <a:r>
              <a:rPr lang="en-US" dirty="0"/>
              <a:t>( x ) : returns the square root of the number ‘x’</a:t>
            </a:r>
          </a:p>
          <a:p>
            <a:r>
              <a:rPr lang="en-US" dirty="0">
                <a:cs typeface="Consolas" panose="020B0609020204030204" pitchFamily="49" charset="0"/>
              </a:rPr>
              <a:t>pow(</a:t>
            </a:r>
            <a:r>
              <a:rPr lang="en-US" dirty="0" err="1">
                <a:cs typeface="Consolas" panose="020B0609020204030204" pitchFamily="49" charset="0"/>
              </a:rPr>
              <a:t>x,y</a:t>
            </a:r>
            <a:r>
              <a:rPr lang="en-US" dirty="0">
                <a:cs typeface="Consolas" panose="020B0609020204030204" pitchFamily="49" charset="0"/>
              </a:rPr>
              <a:t>)</a:t>
            </a:r>
            <a:r>
              <a:rPr lang="en-US" dirty="0"/>
              <a:t> : returns the value of </a:t>
            </a:r>
            <a:r>
              <a:rPr lang="en-US" i="1" dirty="0"/>
              <a:t>x</a:t>
            </a:r>
            <a:r>
              <a:rPr lang="en-US" dirty="0"/>
              <a:t> to the power of </a:t>
            </a:r>
            <a:r>
              <a:rPr lang="en-US" i="1" dirty="0"/>
              <a:t>y</a:t>
            </a:r>
            <a:r>
              <a:rPr lang="en-US" dirty="0"/>
              <a:t>  i.e. </a:t>
            </a:r>
            <a:r>
              <a:rPr lang="en-US" i="1" dirty="0"/>
              <a:t>x</a:t>
            </a:r>
            <a:r>
              <a:rPr lang="en-US" sz="1800" i="1" baseline="30000" dirty="0"/>
              <a:t> y</a:t>
            </a:r>
            <a:endParaRPr lang="en-US" sz="4800" dirty="0"/>
          </a:p>
          <a:p>
            <a:pPr marL="0" indent="0">
              <a:buNone/>
            </a:pPr>
            <a:endParaRPr lang="en-US" sz="2000" dirty="0"/>
          </a:p>
          <a:p>
            <a:pPr marL="0" indent="0">
              <a:buNone/>
            </a:pPr>
            <a:r>
              <a:rPr lang="en-US" sz="2000" dirty="0"/>
              <a:t>#include &lt;</a:t>
            </a:r>
            <a:r>
              <a:rPr lang="en-US" sz="2000" dirty="0" err="1"/>
              <a:t>math.h</a:t>
            </a:r>
            <a:r>
              <a:rPr lang="en-US" sz="2000" dirty="0"/>
              <a:t>&gt;</a:t>
            </a:r>
          </a:p>
          <a:p>
            <a:pPr marL="0" indent="0">
              <a:buNone/>
            </a:pPr>
            <a:r>
              <a:rPr lang="en-US" sz="2000" dirty="0"/>
              <a:t>#include &lt;</a:t>
            </a:r>
            <a:r>
              <a:rPr lang="en-US" sz="2000" dirty="0" err="1"/>
              <a:t>stdio.h</a:t>
            </a:r>
            <a:r>
              <a:rPr lang="en-US" sz="2000" dirty="0"/>
              <a:t>&gt;</a:t>
            </a:r>
          </a:p>
          <a:p>
            <a:pPr marL="0" indent="0">
              <a:buNone/>
            </a:pPr>
            <a:r>
              <a:rPr lang="en-US" sz="2000" dirty="0"/>
              <a:t>void main()</a:t>
            </a:r>
          </a:p>
          <a:p>
            <a:pPr marL="0" indent="0">
              <a:buNone/>
            </a:pPr>
            <a:r>
              <a:rPr lang="en-US" sz="2000" dirty="0"/>
              <a:t>{	</a:t>
            </a:r>
            <a:r>
              <a:rPr lang="en-US" sz="2000" dirty="0" err="1"/>
              <a:t>printf</a:t>
            </a:r>
            <a:r>
              <a:rPr lang="en-US" sz="2000" dirty="0"/>
              <a:t>("Square root : %lf\n",</a:t>
            </a:r>
            <a:r>
              <a:rPr lang="en-US" sz="2000" dirty="0" err="1"/>
              <a:t>sqrt</a:t>
            </a:r>
            <a:r>
              <a:rPr lang="en-US" sz="2000" dirty="0"/>
              <a:t>(225.0));</a:t>
            </a:r>
          </a:p>
          <a:p>
            <a:pPr marL="0" indent="0">
              <a:buNone/>
            </a:pPr>
            <a:r>
              <a:rPr lang="en-US" sz="2000" dirty="0"/>
              <a:t>	</a:t>
            </a:r>
            <a:r>
              <a:rPr lang="en-US" sz="2000" dirty="0" err="1"/>
              <a:t>printf</a:t>
            </a:r>
            <a:r>
              <a:rPr lang="en-US" sz="2000" dirty="0"/>
              <a:t>(“Power : %lf\</a:t>
            </a:r>
            <a:r>
              <a:rPr lang="en-US" sz="2000" dirty="0" err="1"/>
              <a:t>n",pow</a:t>
            </a:r>
            <a:r>
              <a:rPr lang="en-US" sz="2000" dirty="0"/>
              <a:t>(3,2));</a:t>
            </a:r>
          </a:p>
          <a:p>
            <a:pPr marL="0" indent="0">
              <a:buNone/>
            </a:pPr>
            <a:r>
              <a:rPr lang="en-US" sz="2000" dirty="0"/>
              <a:t>}</a:t>
            </a:r>
          </a:p>
          <a:p>
            <a:pPr marL="0" indent="0">
              <a:buNone/>
            </a:pPr>
            <a:endParaRPr lang="en-US" sz="2000" dirty="0"/>
          </a:p>
          <a:p>
            <a:pPr marL="0" indent="0">
              <a:buNone/>
            </a:pPr>
            <a:endParaRPr lang="en-US" sz="2000"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67</a:t>
            </a:fld>
            <a:endParaRPr lang="en-US"/>
          </a:p>
        </p:txBody>
      </p:sp>
      <p:sp>
        <p:nvSpPr>
          <p:cNvPr id="6" name="Rectangle 5"/>
          <p:cNvSpPr/>
          <p:nvPr/>
        </p:nvSpPr>
        <p:spPr>
          <a:xfrm>
            <a:off x="7258050" y="4214813"/>
            <a:ext cx="3643313" cy="17716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 :</a:t>
            </a:r>
          </a:p>
          <a:p>
            <a:pPr algn="ctr"/>
            <a:r>
              <a:rPr lang="en-US" dirty="0"/>
              <a:t>Square root : 15.000000</a:t>
            </a:r>
          </a:p>
          <a:p>
            <a:pPr algn="ctr"/>
            <a:r>
              <a:rPr lang="en-US" dirty="0"/>
              <a:t>Power : 9.000000</a:t>
            </a:r>
          </a:p>
        </p:txBody>
      </p:sp>
    </p:spTree>
    <p:extLst>
      <p:ext uri="{BB962C8B-B14F-4D97-AF65-F5344CB8AC3E}">
        <p14:creationId xmlns:p14="http://schemas.microsoft.com/office/powerpoint/2010/main" val="288200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Math Functions : ceil and floor ()</a:t>
            </a:r>
          </a:p>
        </p:txBody>
      </p:sp>
      <p:sp>
        <p:nvSpPr>
          <p:cNvPr id="3" name="Content Placeholder 2"/>
          <p:cNvSpPr>
            <a:spLocks noGrp="1"/>
          </p:cNvSpPr>
          <p:nvPr>
            <p:ph idx="1"/>
          </p:nvPr>
        </p:nvSpPr>
        <p:spPr/>
        <p:txBody>
          <a:bodyPr/>
          <a:lstStyle/>
          <a:p>
            <a:r>
              <a:rPr lang="en-US" sz="2800" dirty="0"/>
              <a:t>ceil(x): returns the smallest integer value greater than or equal to x</a:t>
            </a:r>
          </a:p>
          <a:p>
            <a:r>
              <a:rPr lang="en-US" sz="2800" dirty="0"/>
              <a:t>floor(x): returns the largest integer value greater than or equal to x</a:t>
            </a:r>
          </a:p>
          <a:p>
            <a:pPr marL="0" indent="0">
              <a:buNone/>
            </a:pPr>
            <a:endParaRPr lang="en-US" sz="2000" dirty="0"/>
          </a:p>
          <a:p>
            <a:pPr marL="0" indent="0">
              <a:buNone/>
            </a:pPr>
            <a:r>
              <a:rPr lang="en-US" sz="2000" dirty="0"/>
              <a:t>#include &lt;</a:t>
            </a:r>
            <a:r>
              <a:rPr lang="en-US" sz="2000" dirty="0" err="1"/>
              <a:t>stdio.h</a:t>
            </a:r>
            <a:r>
              <a:rPr lang="en-US" sz="2000" dirty="0"/>
              <a:t>&gt;</a:t>
            </a:r>
          </a:p>
          <a:p>
            <a:pPr marL="0" indent="0">
              <a:buNone/>
            </a:pPr>
            <a:r>
              <a:rPr lang="en-US" sz="2000" dirty="0"/>
              <a:t>#include &lt;</a:t>
            </a:r>
            <a:r>
              <a:rPr lang="en-US" sz="2000" dirty="0" err="1"/>
              <a:t>math.h</a:t>
            </a:r>
            <a:r>
              <a:rPr lang="en-US" sz="2000" dirty="0"/>
              <a:t>&gt;</a:t>
            </a:r>
          </a:p>
          <a:p>
            <a:pPr marL="0" indent="0">
              <a:buNone/>
            </a:pPr>
            <a:r>
              <a:rPr lang="en-US" sz="2000" dirty="0" err="1"/>
              <a:t>int</a:t>
            </a:r>
            <a:r>
              <a:rPr lang="en-US" sz="2000" dirty="0"/>
              <a:t> main() {</a:t>
            </a:r>
          </a:p>
          <a:p>
            <a:pPr marL="0" indent="0">
              <a:buNone/>
            </a:pPr>
            <a:r>
              <a:rPr lang="en-US" sz="2000" dirty="0"/>
              <a:t>  </a:t>
            </a:r>
            <a:r>
              <a:rPr lang="en-US" sz="2000" dirty="0" err="1"/>
              <a:t>printf</a:t>
            </a:r>
            <a:r>
              <a:rPr lang="en-US" sz="2000" dirty="0"/>
              <a:t>("%lf\n", ceil(1.4));</a:t>
            </a:r>
          </a:p>
          <a:p>
            <a:pPr marL="0" indent="0">
              <a:buNone/>
            </a:pPr>
            <a:r>
              <a:rPr lang="en-US" sz="2000" dirty="0"/>
              <a:t>  </a:t>
            </a:r>
            <a:r>
              <a:rPr lang="en-US" sz="2000" dirty="0" err="1"/>
              <a:t>printf</a:t>
            </a:r>
            <a:r>
              <a:rPr lang="en-US" sz="2000" dirty="0"/>
              <a:t>("%lf\n", floor(1.4));</a:t>
            </a:r>
          </a:p>
          <a:p>
            <a:pPr marL="0" indent="0">
              <a:buNone/>
            </a:pPr>
            <a:r>
              <a:rPr lang="en-US" sz="2000" dirty="0"/>
              <a:t>  return 0;</a:t>
            </a:r>
          </a:p>
          <a:p>
            <a:pPr marL="0" indent="0">
              <a:buNone/>
            </a:pPr>
            <a:r>
              <a:rPr lang="en-US" sz="2000" dirty="0"/>
              <a:t>}</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68</a:t>
            </a:fld>
            <a:endParaRPr lang="en-US"/>
          </a:p>
        </p:txBody>
      </p:sp>
      <p:sp>
        <p:nvSpPr>
          <p:cNvPr id="6" name="Rectangle 5"/>
          <p:cNvSpPr/>
          <p:nvPr/>
        </p:nvSpPr>
        <p:spPr>
          <a:xfrm>
            <a:off x="7800975" y="4214812"/>
            <a:ext cx="3100388" cy="134302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 :</a:t>
            </a:r>
          </a:p>
          <a:p>
            <a:pPr algn="ctr"/>
            <a:r>
              <a:rPr lang="en-US" dirty="0"/>
              <a:t>2.000000</a:t>
            </a:r>
          </a:p>
          <a:p>
            <a:pPr algn="ctr"/>
            <a:r>
              <a:rPr lang="en-US" dirty="0"/>
              <a:t>1.000000</a:t>
            </a:r>
          </a:p>
          <a:p>
            <a:pPr algn="ctr"/>
            <a:endParaRPr lang="en-US" dirty="0"/>
          </a:p>
        </p:txBody>
      </p:sp>
    </p:spTree>
    <p:extLst>
      <p:ext uri="{BB962C8B-B14F-4D97-AF65-F5344CB8AC3E}">
        <p14:creationId xmlns:p14="http://schemas.microsoft.com/office/powerpoint/2010/main" val="8424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math functions </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30949358"/>
              </p:ext>
            </p:extLst>
          </p:nvPr>
        </p:nvGraphicFramePr>
        <p:xfrm>
          <a:off x="1186085" y="2222341"/>
          <a:ext cx="9530906" cy="3261360"/>
        </p:xfrm>
        <a:graphic>
          <a:graphicData uri="http://schemas.openxmlformats.org/drawingml/2006/table">
            <a:tbl>
              <a:tblPr/>
              <a:tblGrid>
                <a:gridCol w="4765453">
                  <a:extLst>
                    <a:ext uri="{9D8B030D-6E8A-4147-A177-3AD203B41FA5}">
                      <a16:colId xmlns:a16="http://schemas.microsoft.com/office/drawing/2014/main" val="20000"/>
                    </a:ext>
                  </a:extLst>
                </a:gridCol>
                <a:gridCol w="4765453">
                  <a:extLst>
                    <a:ext uri="{9D8B030D-6E8A-4147-A177-3AD203B41FA5}">
                      <a16:colId xmlns:a16="http://schemas.microsoft.com/office/drawing/2014/main" val="20001"/>
                    </a:ext>
                  </a:extLst>
                </a:gridCol>
              </a:tblGrid>
              <a:tr h="0">
                <a:tc>
                  <a:txBody>
                    <a:bodyPr/>
                    <a:lstStyle/>
                    <a:p>
                      <a:pPr algn="l" fontAlgn="t"/>
                      <a:r>
                        <a:rPr lang="en-US">
                          <a:effectLst/>
                        </a:rPr>
                        <a:t>abs(x)</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Returns the absolute value of x</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0"/>
                  </a:ext>
                </a:extLst>
              </a:tr>
              <a:tr h="0">
                <a:tc>
                  <a:txBody>
                    <a:bodyPr/>
                    <a:lstStyle/>
                    <a:p>
                      <a:pPr algn="l" fontAlgn="t"/>
                      <a:r>
                        <a:rPr lang="en-US" dirty="0" err="1">
                          <a:effectLst/>
                        </a:rPr>
                        <a:t>cbrt</a:t>
                      </a:r>
                      <a:r>
                        <a:rPr lang="en-US" dirty="0">
                          <a:effectLst/>
                        </a:rPr>
                        <a:t>(x)</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Returns the cube root of x</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1"/>
                  </a:ext>
                </a:extLst>
              </a:tr>
              <a:tr h="0">
                <a:tc>
                  <a:txBody>
                    <a:bodyPr/>
                    <a:lstStyle/>
                    <a:p>
                      <a:pPr algn="l" fontAlgn="t"/>
                      <a:r>
                        <a:rPr lang="en-US" dirty="0" err="1">
                          <a:effectLst/>
                        </a:rPr>
                        <a:t>cos</a:t>
                      </a:r>
                      <a:r>
                        <a:rPr lang="en-US" dirty="0">
                          <a:effectLst/>
                        </a:rPr>
                        <a:t>(x)</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Returns the cosine of x</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l" fontAlgn="t"/>
                      <a:r>
                        <a:rPr lang="en-US">
                          <a:effectLst/>
                        </a:rPr>
                        <a:t>exp(x)</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a:effectLst/>
                        </a:rPr>
                        <a:t>Returns the value of E</a:t>
                      </a:r>
                      <a:r>
                        <a:rPr lang="en-US" baseline="30000">
                          <a:effectLst/>
                        </a:rPr>
                        <a:t>x</a:t>
                      </a:r>
                      <a:endParaRPr lang="en-US">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3"/>
                  </a:ext>
                </a:extLst>
              </a:tr>
              <a:tr h="0">
                <a:tc>
                  <a:txBody>
                    <a:bodyPr/>
                    <a:lstStyle/>
                    <a:p>
                      <a:pPr algn="l" fontAlgn="t"/>
                      <a:r>
                        <a:rPr lang="en-US">
                          <a:effectLst/>
                        </a:rPr>
                        <a:t>sin(x)</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Returns the sine of x (x is in radians)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algn="l" fontAlgn="t"/>
                      <a:r>
                        <a:rPr lang="en-US">
                          <a:effectLst/>
                        </a:rPr>
                        <a:t>tan(x)</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Returns the tangent of an angle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5"/>
                  </a:ext>
                </a:extLst>
              </a:tr>
              <a:tr h="0">
                <a:tc>
                  <a:txBody>
                    <a:bodyPr/>
                    <a:lstStyle/>
                    <a:p>
                      <a:pPr algn="l" fontAlgn="t"/>
                      <a:r>
                        <a:rPr lang="en-US" dirty="0">
                          <a:effectLst/>
                        </a:rPr>
                        <a:t>log(x)</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dirty="0">
                          <a:effectLst/>
                        </a:rPr>
                        <a:t>Returns the </a:t>
                      </a:r>
                      <a:r>
                        <a:rPr lang="en-US" sz="1800" b="0" i="0" kern="1200" dirty="0">
                          <a:solidFill>
                            <a:schemeClr val="tx1"/>
                          </a:solidFill>
                          <a:effectLst/>
                          <a:latin typeface="+mn-lt"/>
                          <a:ea typeface="+mn-ea"/>
                          <a:cs typeface="+mn-cs"/>
                        </a:rPr>
                        <a:t> natural logarithm (base-e logarithm) of x</a:t>
                      </a:r>
                      <a:endParaRPr lang="en-US" dirty="0">
                        <a:effectLst/>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006"/>
                  </a:ext>
                </a:extLst>
              </a:tr>
            </a:tbl>
          </a:graphicData>
        </a:graphic>
      </p:graphicFrame>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69</a:t>
            </a:fld>
            <a:endParaRPr lang="en-US"/>
          </a:p>
        </p:txBody>
      </p:sp>
    </p:spTree>
    <p:extLst>
      <p:ext uri="{BB962C8B-B14F-4D97-AF65-F5344CB8AC3E}">
        <p14:creationId xmlns:p14="http://schemas.microsoft.com/office/powerpoint/2010/main" val="2171215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types of functions :</a:t>
            </a:r>
          </a:p>
        </p:txBody>
      </p:sp>
      <p:sp>
        <p:nvSpPr>
          <p:cNvPr id="3" name="Content Placeholder 2"/>
          <p:cNvSpPr>
            <a:spLocks noGrp="1"/>
          </p:cNvSpPr>
          <p:nvPr>
            <p:ph idx="1"/>
          </p:nvPr>
        </p:nvSpPr>
        <p:spPr/>
        <p:txBody>
          <a:bodyPr/>
          <a:lstStyle/>
          <a:p>
            <a:r>
              <a:rPr lang="en-US" b="1" dirty="0"/>
              <a:t>Library/ Built in Functions</a:t>
            </a:r>
            <a:r>
              <a:rPr lang="en-US" dirty="0"/>
              <a:t>: are the functions which are declared in the C header files such as </a:t>
            </a:r>
            <a:r>
              <a:rPr lang="en-US" dirty="0" err="1"/>
              <a:t>scanf</a:t>
            </a:r>
            <a:r>
              <a:rPr lang="en-US" dirty="0"/>
              <a:t>(), </a:t>
            </a:r>
            <a:r>
              <a:rPr lang="en-US" dirty="0" err="1"/>
              <a:t>printf</a:t>
            </a:r>
            <a:r>
              <a:rPr lang="en-US" dirty="0"/>
              <a:t>(), gets(), puts(), ceil(), floor(),</a:t>
            </a:r>
            <a:r>
              <a:rPr lang="en-US" dirty="0" err="1"/>
              <a:t>getch</a:t>
            </a:r>
            <a:r>
              <a:rPr lang="en-US" dirty="0"/>
              <a:t>(),</a:t>
            </a:r>
            <a:r>
              <a:rPr lang="en-US" dirty="0" err="1"/>
              <a:t>strcpy</a:t>
            </a:r>
            <a:r>
              <a:rPr lang="en-US" dirty="0"/>
              <a:t>(), etc.</a:t>
            </a:r>
          </a:p>
          <a:p>
            <a:endParaRPr lang="en-US" dirty="0"/>
          </a:p>
          <a:p>
            <a:r>
              <a:rPr lang="en-US" b="1" dirty="0"/>
              <a:t>User-defined functions</a:t>
            </a:r>
            <a:r>
              <a:rPr lang="en-US" dirty="0"/>
              <a:t>: are the functions which are created by the C programmer, so that we can use it many times.</a:t>
            </a:r>
            <a:br>
              <a:rPr lang="en-US" dirty="0"/>
            </a:br>
            <a:endParaRPr lang="en-US"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7</a:t>
            </a:fld>
            <a:endParaRPr lang="en-US"/>
          </a:p>
        </p:txBody>
      </p:sp>
    </p:spTree>
    <p:extLst>
      <p:ext uri="{BB962C8B-B14F-4D97-AF65-F5344CB8AC3E}">
        <p14:creationId xmlns:p14="http://schemas.microsoft.com/office/powerpoint/2010/main" val="10846418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 </a:t>
            </a:r>
          </a:p>
        </p:txBody>
      </p:sp>
      <p:sp>
        <p:nvSpPr>
          <p:cNvPr id="3" name="Content Placeholder 2"/>
          <p:cNvSpPr>
            <a:spLocks noGrp="1"/>
          </p:cNvSpPr>
          <p:nvPr>
            <p:ph idx="1"/>
          </p:nvPr>
        </p:nvSpPr>
        <p:spPr/>
        <p:txBody>
          <a:bodyPr/>
          <a:lstStyle/>
          <a:p>
            <a:r>
              <a:rPr lang="en-US" dirty="0"/>
              <a:t>Read values from user whenever required </a:t>
            </a:r>
          </a:p>
          <a:p>
            <a:r>
              <a:rPr lang="en-US" dirty="0"/>
              <a:t>Considering the slide size and format, programs are initialized with values for variables and arrays.</a:t>
            </a:r>
          </a:p>
          <a:p>
            <a:r>
              <a:rPr lang="en-US" dirty="0"/>
              <a:t>Not hardcoding the values, is a good programming practice.</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70</a:t>
            </a:fld>
            <a:endParaRPr lang="en-US"/>
          </a:p>
        </p:txBody>
      </p:sp>
    </p:spTree>
    <p:extLst>
      <p:ext uri="{BB962C8B-B14F-4D97-AF65-F5344CB8AC3E}">
        <p14:creationId xmlns:p14="http://schemas.microsoft.com/office/powerpoint/2010/main" val="3314549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r>
              <a:rPr lang="en-US" sz="8000" dirty="0"/>
              <a:t>Thank You </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71</a:t>
            </a:fld>
            <a:endParaRPr lang="en-US"/>
          </a:p>
        </p:txBody>
      </p:sp>
    </p:spTree>
    <p:extLst>
      <p:ext uri="{BB962C8B-B14F-4D97-AF65-F5344CB8AC3E}">
        <p14:creationId xmlns:p14="http://schemas.microsoft.com/office/powerpoint/2010/main" val="2334806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32417" y="3119437"/>
            <a:ext cx="10397596" cy="1766888"/>
          </a:xfrm>
        </p:spPr>
        <p:txBody>
          <a:bodyPr/>
          <a:lstStyle/>
          <a:p>
            <a:r>
              <a:rPr lang="en-US" dirty="0"/>
              <a:t>Lets’ dive into creating User defined functions</a:t>
            </a:r>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8</a:t>
            </a:fld>
            <a:endParaRPr lang="en-US"/>
          </a:p>
        </p:txBody>
      </p:sp>
    </p:spTree>
    <p:extLst>
      <p:ext uri="{BB962C8B-B14F-4D97-AF65-F5344CB8AC3E}">
        <p14:creationId xmlns:p14="http://schemas.microsoft.com/office/powerpoint/2010/main" val="336628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and Syntax</a:t>
            </a:r>
          </a:p>
        </p:txBody>
      </p:sp>
      <p:sp>
        <p:nvSpPr>
          <p:cNvPr id="3" name="Content Placeholder 2"/>
          <p:cNvSpPr>
            <a:spLocks noGrp="1"/>
          </p:cNvSpPr>
          <p:nvPr>
            <p:ph idx="1"/>
          </p:nvPr>
        </p:nvSpPr>
        <p:spPr/>
        <p:txBody>
          <a:bodyPr/>
          <a:lstStyle/>
          <a:p>
            <a:r>
              <a:rPr lang="en-US" dirty="0"/>
              <a:t>The syntax of function can be divided into 3 aspects:</a:t>
            </a:r>
          </a:p>
          <a:p>
            <a:pPr lvl="1"/>
            <a:r>
              <a:rPr lang="en-US" b="1" dirty="0"/>
              <a:t>Function Declaration / prototype : </a:t>
            </a:r>
            <a:r>
              <a:rPr lang="en-US" dirty="0"/>
              <a:t>A function must be declared globally in a c program to tell the compiler about the function name, function parameters, and return type</a:t>
            </a:r>
          </a:p>
          <a:p>
            <a:pPr lvl="1"/>
            <a:r>
              <a:rPr lang="en-US" b="1" dirty="0"/>
              <a:t>Function Definition : </a:t>
            </a:r>
            <a:r>
              <a:rPr lang="en-US" dirty="0"/>
              <a:t>It contains the actual statements which are to be executed. It takes input, executes the code and returns output.</a:t>
            </a:r>
          </a:p>
          <a:p>
            <a:pPr lvl="1"/>
            <a:r>
              <a:rPr lang="en-US" b="1" dirty="0"/>
              <a:t>Function Calls:   </a:t>
            </a:r>
            <a:r>
              <a:rPr lang="en-US" dirty="0"/>
              <a:t>The statement that transfers the control of compiler to function definition</a:t>
            </a:r>
          </a:p>
          <a:p>
            <a:endParaRPr lang="en-US" dirty="0"/>
          </a:p>
        </p:txBody>
      </p:sp>
      <p:sp>
        <p:nvSpPr>
          <p:cNvPr id="4" name="Date Placeholder 3"/>
          <p:cNvSpPr>
            <a:spLocks noGrp="1"/>
          </p:cNvSpPr>
          <p:nvPr>
            <p:ph type="dt" sz="half" idx="10"/>
          </p:nvPr>
        </p:nvSpPr>
        <p:spPr/>
        <p:txBody>
          <a:bodyPr/>
          <a:lstStyle/>
          <a:p>
            <a:fld id="{8D63005C-A65E-43A3-819D-D0FC4DF8D2F8}" type="datetime1">
              <a:rPr lang="en-US" smtClean="0"/>
              <a:t>12/21/2024</a:t>
            </a:fld>
            <a:endParaRPr lang="en-US"/>
          </a:p>
        </p:txBody>
      </p:sp>
      <p:sp>
        <p:nvSpPr>
          <p:cNvPr id="5" name="Slide Number Placeholder 4"/>
          <p:cNvSpPr>
            <a:spLocks noGrp="1"/>
          </p:cNvSpPr>
          <p:nvPr>
            <p:ph type="sldNum" sz="quarter" idx="11"/>
          </p:nvPr>
        </p:nvSpPr>
        <p:spPr/>
        <p:txBody>
          <a:bodyPr/>
          <a:lstStyle/>
          <a:p>
            <a:fld id="{4903CCCA-70C2-4464-A25B-D8219B7795CF}" type="slidenum">
              <a:rPr lang="en-US" smtClean="0"/>
              <a:t>9</a:t>
            </a:fld>
            <a:endParaRPr lang="en-US"/>
          </a:p>
        </p:txBody>
      </p:sp>
    </p:spTree>
    <p:extLst>
      <p:ext uri="{BB962C8B-B14F-4D97-AF65-F5344CB8AC3E}">
        <p14:creationId xmlns:p14="http://schemas.microsoft.com/office/powerpoint/2010/main" val="3493841731"/>
      </p:ext>
    </p:extLst>
  </p:cSld>
  <p:clrMapOvr>
    <a:masterClrMapping/>
  </p:clrMapOvr>
</p:sld>
</file>

<file path=ppt/theme/theme1.xml><?xml version="1.0" encoding="utf-8"?>
<a:theme xmlns:a="http://schemas.openxmlformats.org/drawingml/2006/main" name="Theme2">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Times New Roman"/>
        <a:ea typeface="Mangal"/>
        <a:cs typeface="Mangal"/>
      </a:majorFont>
      <a:minorFont>
        <a:latin typeface="Times New Roman"/>
        <a:ea typeface="Mangal"/>
        <a:cs typeface="Mang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2" id="{E8A3AD0E-31D9-474D-93FA-1A35A01815B9}" vid="{F7A46D42-3A86-4E0D-9D37-0C4EB5F4F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48d1d5f-3ca6-4393-87d0-e91961e5b6ef">
      <Terms xmlns="http://schemas.microsoft.com/office/infopath/2007/PartnerControls"/>
    </lcf76f155ced4ddcb4097134ff3c332f>
    <TaxCatchAll xmlns="c7372e21-22a0-46b7-bc51-5af892caed5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4FCDC019AD7E44DA9D96D7EF7BFFFC9" ma:contentTypeVersion="12" ma:contentTypeDescription="Create a new document." ma:contentTypeScope="" ma:versionID="a5c8c7e659e32cda2144e0defdb77a01">
  <xsd:schema xmlns:xsd="http://www.w3.org/2001/XMLSchema" xmlns:xs="http://www.w3.org/2001/XMLSchema" xmlns:p="http://schemas.microsoft.com/office/2006/metadata/properties" xmlns:ns2="c48d1d5f-3ca6-4393-87d0-e91961e5b6ef" xmlns:ns3="c7372e21-22a0-46b7-bc51-5af892caed5e" targetNamespace="http://schemas.microsoft.com/office/2006/metadata/properties" ma:root="true" ma:fieldsID="8fd22628af4871838ee9fd04a5ac87ff" ns2:_="" ns3:_="">
    <xsd:import namespace="c48d1d5f-3ca6-4393-87d0-e91961e5b6ef"/>
    <xsd:import namespace="c7372e21-22a0-46b7-bc51-5af892caed5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8d1d5f-3ca6-4393-87d0-e91961e5b6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8120280-282a-414d-b305-f8f94c4499c7"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7372e21-22a0-46b7-bc51-5af892caed5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56b82ab-1df2-4529-810c-79549d02812c}" ma:internalName="TaxCatchAll" ma:showField="CatchAllData" ma:web="c7372e21-22a0-46b7-bc51-5af892caed5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85C9A4-2F89-45A8-A754-019BE4FCE8FA}">
  <ds:schemaRefs>
    <ds:schemaRef ds:uri="http://schemas.microsoft.com/office/2006/metadata/properties"/>
    <ds:schemaRef ds:uri="http://schemas.microsoft.com/office/infopath/2007/PartnerControls"/>
    <ds:schemaRef ds:uri="cd700b74-4753-4cc1-b098-967ca100b6aa"/>
    <ds:schemaRef ds:uri="13520366-d6e0-41a1-9306-ab244ee3243a"/>
  </ds:schemaRefs>
</ds:datastoreItem>
</file>

<file path=customXml/itemProps2.xml><?xml version="1.0" encoding="utf-8"?>
<ds:datastoreItem xmlns:ds="http://schemas.openxmlformats.org/officeDocument/2006/customXml" ds:itemID="{E1D9F6EB-70B4-4833-A826-95FEF1635648}"/>
</file>

<file path=customXml/itemProps3.xml><?xml version="1.0" encoding="utf-8"?>
<ds:datastoreItem xmlns:ds="http://schemas.openxmlformats.org/officeDocument/2006/customXml" ds:itemID="{C543A0AA-9341-42F8-88E3-3E44490D503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AI_1theU_S</Template>
  <TotalTime>11791</TotalTime>
  <Words>5648</Words>
  <Application>Microsoft Office PowerPoint</Application>
  <PresentationFormat>Widescreen</PresentationFormat>
  <Paragraphs>928</Paragraphs>
  <Slides>71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71</vt:i4>
      </vt:variant>
    </vt:vector>
  </HeadingPairs>
  <TitlesOfParts>
    <vt:vector size="81" baseType="lpstr">
      <vt:lpstr>Arial</vt:lpstr>
      <vt:lpstr>Calibri</vt:lpstr>
      <vt:lpstr>Consolas</vt:lpstr>
      <vt:lpstr>Helvetica Neue</vt:lpstr>
      <vt:lpstr>Helvetica Neue Medium</vt:lpstr>
      <vt:lpstr>inter-regular</vt:lpstr>
      <vt:lpstr>times new roman</vt:lpstr>
      <vt:lpstr>times new roman</vt:lpstr>
      <vt:lpstr>Wingdings</vt:lpstr>
      <vt:lpstr>Theme2</vt:lpstr>
      <vt:lpstr>Problem Solving Techniques I– I Year / I Sem. – 22ES105</vt:lpstr>
      <vt:lpstr>Topics </vt:lpstr>
      <vt:lpstr>Modular Programming and Why?</vt:lpstr>
      <vt:lpstr>Modular Programming</vt:lpstr>
      <vt:lpstr>Advantages:  Modular Programming</vt:lpstr>
      <vt:lpstr>Functions </vt:lpstr>
      <vt:lpstr>2 types of functions :</vt:lpstr>
      <vt:lpstr>Lets’ dive into creating User defined functions</vt:lpstr>
      <vt:lpstr>Functions and Syntax</vt:lpstr>
      <vt:lpstr>Syntax of function aspects</vt:lpstr>
      <vt:lpstr>Simple function to print name</vt:lpstr>
      <vt:lpstr>With functions and without functions</vt:lpstr>
      <vt:lpstr>With functions and without functions ?</vt:lpstr>
      <vt:lpstr>Function Declaration : Necessary / Optional </vt:lpstr>
      <vt:lpstr>Function Declaration : Necessary /Optional </vt:lpstr>
      <vt:lpstr>Parameters in functions </vt:lpstr>
      <vt:lpstr>Control flow of functions </vt:lpstr>
      <vt:lpstr>4 Aspects of functions</vt:lpstr>
      <vt:lpstr>Function without arguments &amp; without return value</vt:lpstr>
      <vt:lpstr>Function without arguments &amp; with return value</vt:lpstr>
      <vt:lpstr>Function with arguments &amp; with return value</vt:lpstr>
      <vt:lpstr>Function with arguments &amp; without return value</vt:lpstr>
      <vt:lpstr>To do</vt:lpstr>
      <vt:lpstr>Follow up</vt:lpstr>
      <vt:lpstr>Recursion </vt:lpstr>
      <vt:lpstr>Why recursion ?</vt:lpstr>
      <vt:lpstr>How memory is allotted for recursive functions?</vt:lpstr>
      <vt:lpstr>How to write a recursive function?</vt:lpstr>
      <vt:lpstr>When to use recursions?</vt:lpstr>
      <vt:lpstr>Factorial / Fibonacci / Binary search</vt:lpstr>
      <vt:lpstr>Factorial using recursion</vt:lpstr>
      <vt:lpstr>Fibonacci series using recursion</vt:lpstr>
      <vt:lpstr>How recursion works?</vt:lpstr>
      <vt:lpstr>Binary search  using recursion </vt:lpstr>
      <vt:lpstr>2 types of recursion</vt:lpstr>
      <vt:lpstr>Looping vs. Recursion ?</vt:lpstr>
      <vt:lpstr>Pointers</vt:lpstr>
      <vt:lpstr>Visual Representation </vt:lpstr>
      <vt:lpstr>Pointer Declaration and initialization </vt:lpstr>
      <vt:lpstr>Referencing &amp; Dereferencing </vt:lpstr>
      <vt:lpstr>Incompatible pointer type : Warning / Error</vt:lpstr>
      <vt:lpstr>Pointer Example</vt:lpstr>
      <vt:lpstr>Guess the Output?</vt:lpstr>
      <vt:lpstr>How many bytes does pointer variable take?</vt:lpstr>
      <vt:lpstr>Double pointer</vt:lpstr>
      <vt:lpstr>Example of Double Pointer</vt:lpstr>
      <vt:lpstr>Can a double pointer store address of another normal variable ?</vt:lpstr>
      <vt:lpstr>Why pointers?</vt:lpstr>
      <vt:lpstr>Pointer arithmetic</vt:lpstr>
      <vt:lpstr>Pointer ++ and  --</vt:lpstr>
      <vt:lpstr>Pointer ++ and – </vt:lpstr>
      <vt:lpstr>Addition/ subtraction of integer to a pointer</vt:lpstr>
      <vt:lpstr>Subtraction of 2 pointers</vt:lpstr>
      <vt:lpstr>Comparison of pointers </vt:lpstr>
      <vt:lpstr>Null Pointer</vt:lpstr>
      <vt:lpstr>Array and Pointers : Method 1 ( Dereferencing )</vt:lpstr>
      <vt:lpstr>Array and Pointers : Method 2 (Indexing )</vt:lpstr>
      <vt:lpstr>Array of pointers [pointing to variables]</vt:lpstr>
      <vt:lpstr>Array of pointers [pointing to array]</vt:lpstr>
      <vt:lpstr>Function call [Parameter passing]  types</vt:lpstr>
      <vt:lpstr>Call by value</vt:lpstr>
      <vt:lpstr>Call by value : Example</vt:lpstr>
      <vt:lpstr>Call by reference</vt:lpstr>
      <vt:lpstr>Call by reference : Example</vt:lpstr>
      <vt:lpstr>Call by value vs. reference</vt:lpstr>
      <vt:lpstr>Math functions</vt:lpstr>
      <vt:lpstr>Math Functions : Sqrt () and pow ()</vt:lpstr>
      <vt:lpstr>Math Functions : ceil and floor ()</vt:lpstr>
      <vt:lpstr>Other math functions </vt:lpstr>
      <vt:lpstr>Note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intel</dc:creator>
  <cp:lastModifiedBy>Praveena S</cp:lastModifiedBy>
  <cp:revision>288</cp:revision>
  <dcterms:created xsi:type="dcterms:W3CDTF">2023-05-23T05:48:30Z</dcterms:created>
  <dcterms:modified xsi:type="dcterms:W3CDTF">2024-12-21T14:29:33Z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0x010100E4FCDC019AD7E44DA9D96D7EF7BFFFC9</vt:lpwstr>
  </property>
  <property fmtid="{D5CDD505-2E9C-101B-9397-08002B2CF9AE}" pid="3" name="MediaServiceImageTags">
    <vt:lpwstr/>
  </property>
</Properties>
</file>