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7556500" cy="10699750"/>
  <p:notesSz cx="75565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10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0" y="428929"/>
            <a:ext cx="1295400" cy="28595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3650" y="390791"/>
            <a:ext cx="657225" cy="33361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409867"/>
            <a:ext cx="1028700" cy="29549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7500" y="295529"/>
            <a:ext cx="533400" cy="53378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525" y="0"/>
            <a:ext cx="7524750" cy="1582420"/>
          </a:xfrm>
          <a:custGeom>
            <a:avLst/>
            <a:gdLst/>
            <a:ahLst/>
            <a:cxnLst/>
            <a:rect l="l" t="t" r="r" b="b"/>
            <a:pathLst>
              <a:path w="7524750" h="1582420">
                <a:moveTo>
                  <a:pt x="7524750" y="0"/>
                </a:moveTo>
                <a:lnTo>
                  <a:pt x="0" y="0"/>
                </a:lnTo>
                <a:lnTo>
                  <a:pt x="0" y="1582293"/>
                </a:lnTo>
                <a:lnTo>
                  <a:pt x="7524750" y="1582293"/>
                </a:lnTo>
                <a:lnTo>
                  <a:pt x="7524750" y="0"/>
                </a:lnTo>
                <a:close/>
              </a:path>
            </a:pathLst>
          </a:custGeom>
          <a:solidFill>
            <a:srgbClr val="DCE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876925" y="676783"/>
            <a:ext cx="1276350" cy="1277620"/>
          </a:xfrm>
          <a:custGeom>
            <a:avLst/>
            <a:gdLst/>
            <a:ahLst/>
            <a:cxnLst/>
            <a:rect l="l" t="t" r="r" b="b"/>
            <a:pathLst>
              <a:path w="1276350" h="1277620">
                <a:moveTo>
                  <a:pt x="638048" y="0"/>
                </a:moveTo>
                <a:lnTo>
                  <a:pt x="590550" y="1777"/>
                </a:lnTo>
                <a:lnTo>
                  <a:pt x="543813" y="6858"/>
                </a:lnTo>
                <a:lnTo>
                  <a:pt x="498221" y="15367"/>
                </a:lnTo>
                <a:lnTo>
                  <a:pt x="453771" y="27050"/>
                </a:lnTo>
                <a:lnTo>
                  <a:pt x="410717" y="41656"/>
                </a:lnTo>
                <a:lnTo>
                  <a:pt x="369062" y="59309"/>
                </a:lnTo>
                <a:lnTo>
                  <a:pt x="329057" y="79756"/>
                </a:lnTo>
                <a:lnTo>
                  <a:pt x="290702" y="102870"/>
                </a:lnTo>
                <a:lnTo>
                  <a:pt x="254126" y="128524"/>
                </a:lnTo>
                <a:lnTo>
                  <a:pt x="219455" y="156591"/>
                </a:lnTo>
                <a:lnTo>
                  <a:pt x="186944" y="187071"/>
                </a:lnTo>
                <a:lnTo>
                  <a:pt x="156463" y="219583"/>
                </a:lnTo>
                <a:lnTo>
                  <a:pt x="128397" y="254253"/>
                </a:lnTo>
                <a:lnTo>
                  <a:pt x="102742" y="290830"/>
                </a:lnTo>
                <a:lnTo>
                  <a:pt x="79755" y="329184"/>
                </a:lnTo>
                <a:lnTo>
                  <a:pt x="59309" y="369316"/>
                </a:lnTo>
                <a:lnTo>
                  <a:pt x="41655" y="410972"/>
                </a:lnTo>
                <a:lnTo>
                  <a:pt x="27050" y="454151"/>
                </a:lnTo>
                <a:lnTo>
                  <a:pt x="15366" y="498601"/>
                </a:lnTo>
                <a:lnTo>
                  <a:pt x="6858" y="544195"/>
                </a:lnTo>
                <a:lnTo>
                  <a:pt x="1777" y="590931"/>
                </a:lnTo>
                <a:lnTo>
                  <a:pt x="0" y="638556"/>
                </a:lnTo>
                <a:lnTo>
                  <a:pt x="1777" y="686181"/>
                </a:lnTo>
                <a:lnTo>
                  <a:pt x="6858" y="732917"/>
                </a:lnTo>
                <a:lnTo>
                  <a:pt x="15366" y="778637"/>
                </a:lnTo>
                <a:lnTo>
                  <a:pt x="27050" y="823087"/>
                </a:lnTo>
                <a:lnTo>
                  <a:pt x="41655" y="866140"/>
                </a:lnTo>
                <a:lnTo>
                  <a:pt x="59309" y="907796"/>
                </a:lnTo>
                <a:lnTo>
                  <a:pt x="79755" y="947927"/>
                </a:lnTo>
                <a:lnTo>
                  <a:pt x="102742" y="986282"/>
                </a:lnTo>
                <a:lnTo>
                  <a:pt x="128397" y="1022985"/>
                </a:lnTo>
                <a:lnTo>
                  <a:pt x="156463" y="1057656"/>
                </a:lnTo>
                <a:lnTo>
                  <a:pt x="186944" y="1090168"/>
                </a:lnTo>
                <a:lnTo>
                  <a:pt x="219455" y="1120648"/>
                </a:lnTo>
                <a:lnTo>
                  <a:pt x="254126" y="1148715"/>
                </a:lnTo>
                <a:lnTo>
                  <a:pt x="290702" y="1174369"/>
                </a:lnTo>
                <a:lnTo>
                  <a:pt x="329057" y="1197483"/>
                </a:lnTo>
                <a:lnTo>
                  <a:pt x="369062" y="1217930"/>
                </a:lnTo>
                <a:lnTo>
                  <a:pt x="410717" y="1235456"/>
                </a:lnTo>
                <a:lnTo>
                  <a:pt x="453771" y="1250188"/>
                </a:lnTo>
                <a:lnTo>
                  <a:pt x="498221" y="1261872"/>
                </a:lnTo>
                <a:lnTo>
                  <a:pt x="543813" y="1270381"/>
                </a:lnTo>
                <a:lnTo>
                  <a:pt x="590550" y="1275461"/>
                </a:lnTo>
                <a:lnTo>
                  <a:pt x="638048" y="1277239"/>
                </a:lnTo>
                <a:lnTo>
                  <a:pt x="685800" y="1275461"/>
                </a:lnTo>
                <a:lnTo>
                  <a:pt x="732408" y="1270381"/>
                </a:lnTo>
                <a:lnTo>
                  <a:pt x="778001" y="1261872"/>
                </a:lnTo>
                <a:lnTo>
                  <a:pt x="822451" y="1250188"/>
                </a:lnTo>
                <a:lnTo>
                  <a:pt x="865504" y="1235456"/>
                </a:lnTo>
                <a:lnTo>
                  <a:pt x="907160" y="1217930"/>
                </a:lnTo>
                <a:lnTo>
                  <a:pt x="947293" y="1197483"/>
                </a:lnTo>
                <a:lnTo>
                  <a:pt x="985647" y="1174369"/>
                </a:lnTo>
                <a:lnTo>
                  <a:pt x="1022223" y="1148715"/>
                </a:lnTo>
                <a:lnTo>
                  <a:pt x="1056894" y="1120648"/>
                </a:lnTo>
                <a:lnTo>
                  <a:pt x="1089405" y="1090168"/>
                </a:lnTo>
                <a:lnTo>
                  <a:pt x="1119758" y="1057656"/>
                </a:lnTo>
                <a:lnTo>
                  <a:pt x="1147952" y="1022985"/>
                </a:lnTo>
                <a:lnTo>
                  <a:pt x="1173479" y="986282"/>
                </a:lnTo>
                <a:lnTo>
                  <a:pt x="1196594" y="947927"/>
                </a:lnTo>
                <a:lnTo>
                  <a:pt x="1217041" y="907796"/>
                </a:lnTo>
                <a:lnTo>
                  <a:pt x="1234694" y="866140"/>
                </a:lnTo>
                <a:lnTo>
                  <a:pt x="1249299" y="823087"/>
                </a:lnTo>
                <a:lnTo>
                  <a:pt x="1260982" y="778637"/>
                </a:lnTo>
                <a:lnTo>
                  <a:pt x="1269492" y="732917"/>
                </a:lnTo>
                <a:lnTo>
                  <a:pt x="1274572" y="686181"/>
                </a:lnTo>
                <a:lnTo>
                  <a:pt x="1276350" y="638556"/>
                </a:lnTo>
                <a:lnTo>
                  <a:pt x="1274572" y="590931"/>
                </a:lnTo>
                <a:lnTo>
                  <a:pt x="1269492" y="544195"/>
                </a:lnTo>
                <a:lnTo>
                  <a:pt x="1260982" y="498601"/>
                </a:lnTo>
                <a:lnTo>
                  <a:pt x="1249299" y="454151"/>
                </a:lnTo>
                <a:lnTo>
                  <a:pt x="1234694" y="410972"/>
                </a:lnTo>
                <a:lnTo>
                  <a:pt x="1217041" y="369316"/>
                </a:lnTo>
                <a:lnTo>
                  <a:pt x="1196594" y="329184"/>
                </a:lnTo>
                <a:lnTo>
                  <a:pt x="1173479" y="290830"/>
                </a:lnTo>
                <a:lnTo>
                  <a:pt x="1147952" y="254253"/>
                </a:lnTo>
                <a:lnTo>
                  <a:pt x="1119758" y="219583"/>
                </a:lnTo>
                <a:lnTo>
                  <a:pt x="1089405" y="187071"/>
                </a:lnTo>
                <a:lnTo>
                  <a:pt x="1056894" y="156591"/>
                </a:lnTo>
                <a:lnTo>
                  <a:pt x="1022223" y="128524"/>
                </a:lnTo>
                <a:lnTo>
                  <a:pt x="985647" y="102870"/>
                </a:lnTo>
                <a:lnTo>
                  <a:pt x="947293" y="79756"/>
                </a:lnTo>
                <a:lnTo>
                  <a:pt x="907160" y="59309"/>
                </a:lnTo>
                <a:lnTo>
                  <a:pt x="865504" y="41656"/>
                </a:lnTo>
                <a:lnTo>
                  <a:pt x="822451" y="27050"/>
                </a:lnTo>
                <a:lnTo>
                  <a:pt x="778001" y="15367"/>
                </a:lnTo>
                <a:lnTo>
                  <a:pt x="732408" y="6858"/>
                </a:lnTo>
                <a:lnTo>
                  <a:pt x="685800" y="1777"/>
                </a:lnTo>
                <a:lnTo>
                  <a:pt x="638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91225" y="791095"/>
            <a:ext cx="1047750" cy="10484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025" y="1000861"/>
            <a:ext cx="1590675" cy="38127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48200" y="972261"/>
            <a:ext cx="809625" cy="41940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4150" y="962723"/>
            <a:ext cx="1352550" cy="4479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10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10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10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10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0550" y="428929"/>
            <a:ext cx="1295400" cy="28595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43650" y="390791"/>
            <a:ext cx="657225" cy="33361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43400" y="409867"/>
            <a:ext cx="1028700" cy="29549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7500" y="295529"/>
            <a:ext cx="533400" cy="5337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1184" y="1844928"/>
            <a:ext cx="3834130" cy="793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536440" y="9915784"/>
            <a:ext cx="2250440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10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edium.com/analytics-vidhya/analysis-of-bank-customers-using-dashboard-in-power-bi-a366f2b3e563" TargetMode="Externa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Vijayavendhan619022githubtraining/hellogitworld.git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5255" y="4808220"/>
            <a:ext cx="4413885" cy="1145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000" spc="-35" b="1">
                <a:latin typeface="Calibri"/>
                <a:cs typeface="Calibri"/>
              </a:rPr>
              <a:t>“</a:t>
            </a:r>
            <a:r>
              <a:rPr dirty="0" sz="3000" spc="-20" b="1">
                <a:latin typeface="Calibri"/>
                <a:cs typeface="Calibri"/>
              </a:rPr>
              <a:t>D</a:t>
            </a:r>
            <a:r>
              <a:rPr dirty="0" sz="3000" spc="30" b="1">
                <a:latin typeface="Calibri"/>
                <a:cs typeface="Calibri"/>
              </a:rPr>
              <a:t>E</a:t>
            </a:r>
            <a:r>
              <a:rPr dirty="0" sz="3000" spc="10" b="1">
                <a:latin typeface="Calibri"/>
                <a:cs typeface="Calibri"/>
              </a:rPr>
              <a:t>T</a:t>
            </a:r>
            <a:r>
              <a:rPr dirty="0" sz="3000" spc="-40" b="1">
                <a:latin typeface="Calibri"/>
                <a:cs typeface="Calibri"/>
              </a:rPr>
              <a:t>E</a:t>
            </a:r>
            <a:r>
              <a:rPr dirty="0" sz="3000" spc="-15" b="1">
                <a:latin typeface="Calibri"/>
                <a:cs typeface="Calibri"/>
              </a:rPr>
              <a:t>C</a:t>
            </a:r>
            <a:r>
              <a:rPr dirty="0" sz="3000" spc="10" b="1">
                <a:latin typeface="Calibri"/>
                <a:cs typeface="Calibri"/>
              </a:rPr>
              <a:t>T</a:t>
            </a:r>
            <a:r>
              <a:rPr dirty="0" sz="3000" spc="20" b="1">
                <a:latin typeface="Calibri"/>
                <a:cs typeface="Calibri"/>
              </a:rPr>
              <a:t>I</a:t>
            </a:r>
            <a:r>
              <a:rPr dirty="0" sz="3000" spc="-30" b="1">
                <a:latin typeface="Calibri"/>
                <a:cs typeface="Calibri"/>
              </a:rPr>
              <a:t>N</a:t>
            </a:r>
            <a:r>
              <a:rPr dirty="0" sz="3000" b="1">
                <a:latin typeface="Calibri"/>
                <a:cs typeface="Calibri"/>
              </a:rPr>
              <a:t>G</a:t>
            </a:r>
            <a:r>
              <a:rPr dirty="0" sz="3000" spc="-35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S</a:t>
            </a:r>
            <a:r>
              <a:rPr dirty="0" sz="3000" spc="-250" b="1">
                <a:latin typeface="Calibri"/>
                <a:cs typeface="Calibri"/>
              </a:rPr>
              <a:t>P</a:t>
            </a:r>
            <a:r>
              <a:rPr dirty="0" sz="3000" spc="-20" b="1">
                <a:latin typeface="Calibri"/>
                <a:cs typeface="Calibri"/>
              </a:rPr>
              <a:t>A</a:t>
            </a:r>
            <a:r>
              <a:rPr dirty="0" sz="3000" b="1">
                <a:latin typeface="Calibri"/>
                <a:cs typeface="Calibri"/>
              </a:rPr>
              <a:t>M</a:t>
            </a:r>
            <a:r>
              <a:rPr dirty="0" sz="3000" spc="-75" b="1">
                <a:latin typeface="Calibri"/>
                <a:cs typeface="Calibri"/>
              </a:rPr>
              <a:t> </a:t>
            </a:r>
            <a:r>
              <a:rPr dirty="0" sz="3000" spc="30" b="1">
                <a:latin typeface="Calibri"/>
                <a:cs typeface="Calibri"/>
              </a:rPr>
              <a:t>E</a:t>
            </a:r>
            <a:r>
              <a:rPr dirty="0" sz="3000" spc="-5" b="1">
                <a:latin typeface="Calibri"/>
                <a:cs typeface="Calibri"/>
              </a:rPr>
              <a:t>M</a:t>
            </a:r>
            <a:r>
              <a:rPr dirty="0" sz="3000" spc="-25" b="1">
                <a:latin typeface="Calibri"/>
                <a:cs typeface="Calibri"/>
              </a:rPr>
              <a:t>A</a:t>
            </a:r>
            <a:r>
              <a:rPr dirty="0" sz="3000" spc="20" b="1">
                <a:latin typeface="Calibri"/>
                <a:cs typeface="Calibri"/>
              </a:rPr>
              <a:t>I</a:t>
            </a:r>
            <a:r>
              <a:rPr dirty="0" sz="3000" b="1">
                <a:latin typeface="Calibri"/>
                <a:cs typeface="Calibri"/>
              </a:rPr>
              <a:t>LS”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</a:pPr>
            <a:r>
              <a:rPr dirty="0" sz="2000" spc="100" b="1">
                <a:latin typeface="Calibri"/>
                <a:cs typeface="Calibri"/>
              </a:rPr>
              <a:t>“</a:t>
            </a:r>
            <a:r>
              <a:rPr dirty="0" sz="2000" spc="10" b="1">
                <a:latin typeface="Calibri"/>
                <a:cs typeface="Calibri"/>
              </a:rPr>
              <a:t>V</a:t>
            </a:r>
            <a:r>
              <a:rPr dirty="0" sz="2000" spc="20" b="1">
                <a:latin typeface="Calibri"/>
                <a:cs typeface="Calibri"/>
              </a:rPr>
              <a:t>V</a:t>
            </a:r>
            <a:r>
              <a:rPr dirty="0" sz="2000" spc="-15" b="1">
                <a:latin typeface="Calibri"/>
                <a:cs typeface="Calibri"/>
              </a:rPr>
              <a:t>I</a:t>
            </a:r>
            <a:r>
              <a:rPr dirty="0" sz="2000" spc="10" b="1">
                <a:latin typeface="Calibri"/>
                <a:cs typeface="Calibri"/>
              </a:rPr>
              <a:t>T</a:t>
            </a:r>
            <a:r>
              <a:rPr dirty="0" sz="2000" spc="-1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c</a:t>
            </a:r>
            <a:r>
              <a:rPr dirty="0" sz="2000" spc="40" b="1">
                <a:latin typeface="Calibri"/>
                <a:cs typeface="Calibri"/>
              </a:rPr>
              <a:t>o</a:t>
            </a:r>
            <a:r>
              <a:rPr dirty="0" sz="2000" spc="30" b="1">
                <a:latin typeface="Calibri"/>
                <a:cs typeface="Calibri"/>
              </a:rPr>
              <a:t>lle</a:t>
            </a:r>
            <a:r>
              <a:rPr dirty="0" sz="2000" spc="20" b="1">
                <a:latin typeface="Calibri"/>
                <a:cs typeface="Calibri"/>
              </a:rPr>
              <a:t>g</a:t>
            </a:r>
            <a:r>
              <a:rPr dirty="0" sz="2000" spc="10" b="1">
                <a:latin typeface="Calibri"/>
                <a:cs typeface="Calibri"/>
              </a:rPr>
              <a:t>e</a:t>
            </a:r>
            <a:r>
              <a:rPr dirty="0" sz="2000" spc="-185" b="1">
                <a:latin typeface="Calibri"/>
                <a:cs typeface="Calibri"/>
              </a:rPr>
              <a:t> </a:t>
            </a:r>
            <a:r>
              <a:rPr dirty="0" sz="2000" spc="45" b="1">
                <a:latin typeface="Calibri"/>
                <a:cs typeface="Calibri"/>
              </a:rPr>
              <a:t>o</a:t>
            </a:r>
            <a:r>
              <a:rPr dirty="0" sz="2000" spc="5" b="1">
                <a:latin typeface="Calibri"/>
                <a:cs typeface="Calibri"/>
              </a:rPr>
              <a:t>f</a:t>
            </a:r>
            <a:r>
              <a:rPr dirty="0" sz="2000" spc="-120" b="1">
                <a:latin typeface="Calibri"/>
                <a:cs typeface="Calibri"/>
              </a:rPr>
              <a:t> </a:t>
            </a:r>
            <a:r>
              <a:rPr dirty="0" sz="2000" spc="35" b="1">
                <a:latin typeface="Calibri"/>
                <a:cs typeface="Calibri"/>
              </a:rPr>
              <a:t>e</a:t>
            </a:r>
            <a:r>
              <a:rPr dirty="0" sz="2000" spc="-30" b="1">
                <a:latin typeface="Calibri"/>
                <a:cs typeface="Calibri"/>
              </a:rPr>
              <a:t>n</a:t>
            </a:r>
            <a:r>
              <a:rPr dirty="0" sz="2000" spc="20" b="1">
                <a:latin typeface="Calibri"/>
                <a:cs typeface="Calibri"/>
              </a:rPr>
              <a:t>g</a:t>
            </a:r>
            <a:r>
              <a:rPr dirty="0" sz="2000" spc="30" b="1">
                <a:latin typeface="Calibri"/>
                <a:cs typeface="Calibri"/>
              </a:rPr>
              <a:t>i</a:t>
            </a:r>
            <a:r>
              <a:rPr dirty="0" sz="2000" spc="-30" b="1">
                <a:latin typeface="Calibri"/>
                <a:cs typeface="Calibri"/>
              </a:rPr>
              <a:t>n</a:t>
            </a:r>
            <a:r>
              <a:rPr dirty="0" sz="2000" spc="35" b="1">
                <a:latin typeface="Calibri"/>
                <a:cs typeface="Calibri"/>
              </a:rPr>
              <a:t>eer</a:t>
            </a:r>
            <a:r>
              <a:rPr dirty="0" sz="2000" spc="-45" b="1">
                <a:latin typeface="Calibri"/>
                <a:cs typeface="Calibri"/>
              </a:rPr>
              <a:t>i</a:t>
            </a:r>
            <a:r>
              <a:rPr dirty="0" sz="2000" spc="-30" b="1">
                <a:latin typeface="Calibri"/>
                <a:cs typeface="Calibri"/>
              </a:rPr>
              <a:t>n</a:t>
            </a:r>
            <a:r>
              <a:rPr dirty="0" sz="2000" spc="10" b="1">
                <a:latin typeface="Calibri"/>
                <a:cs typeface="Calibri"/>
              </a:rPr>
              <a:t>g</a:t>
            </a:r>
            <a:r>
              <a:rPr dirty="0" sz="2000" spc="-120" b="1">
                <a:latin typeface="Calibri"/>
                <a:cs typeface="Calibri"/>
              </a:rPr>
              <a:t> </a:t>
            </a:r>
            <a:r>
              <a:rPr dirty="0" sz="2000" spc="10" b="1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06524" y="6223634"/>
          <a:ext cx="4835525" cy="632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/>
                <a:gridCol w="3016250"/>
              </a:tblGrid>
              <a:tr h="282575">
                <a:tc>
                  <a:txBody>
                    <a:bodyPr/>
                    <a:lstStyle/>
                    <a:p>
                      <a:pPr algn="ctr" marR="43815">
                        <a:lnSpc>
                          <a:spcPts val="1370"/>
                        </a:lnSpc>
                      </a:pPr>
                      <a:r>
                        <a:rPr dirty="0" sz="1200" spc="3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370"/>
                        </a:lnSpc>
                      </a:pPr>
                      <a:r>
                        <a:rPr dirty="0" sz="1200" spc="1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3026"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au612821105004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200" spc="1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200" spc="25">
                          <a:latin typeface="Calibri"/>
                          <a:cs typeface="Calibri"/>
                        </a:rPr>
                        <a:t>OO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PA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988310" y="9189719"/>
            <a:ext cx="1673860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20" b="1">
                <a:latin typeface="Calibri"/>
                <a:cs typeface="Calibri"/>
              </a:rPr>
              <a:t>A</a:t>
            </a:r>
            <a:r>
              <a:rPr dirty="0" sz="3000" spc="-35" b="1">
                <a:latin typeface="Calibri"/>
                <a:cs typeface="Calibri"/>
              </a:rPr>
              <a:t>B</a:t>
            </a:r>
            <a:r>
              <a:rPr dirty="0" sz="3000" b="1">
                <a:latin typeface="Calibri"/>
                <a:cs typeface="Calibri"/>
              </a:rPr>
              <a:t>S</a:t>
            </a:r>
            <a:r>
              <a:rPr dirty="0" sz="3000" spc="15" b="1">
                <a:latin typeface="Calibri"/>
                <a:cs typeface="Calibri"/>
              </a:rPr>
              <a:t>T</a:t>
            </a:r>
            <a:r>
              <a:rPr dirty="0" sz="3000" spc="30" b="1">
                <a:latin typeface="Calibri"/>
                <a:cs typeface="Calibri"/>
              </a:rPr>
              <a:t>R</a:t>
            </a:r>
            <a:r>
              <a:rPr dirty="0" sz="3000" spc="-20" b="1">
                <a:latin typeface="Calibri"/>
                <a:cs typeface="Calibri"/>
              </a:rPr>
              <a:t>A</a:t>
            </a:r>
            <a:r>
              <a:rPr dirty="0" sz="3000" spc="-15" b="1">
                <a:latin typeface="Calibri"/>
                <a:cs typeface="Calibri"/>
              </a:rPr>
              <a:t>C</a:t>
            </a:r>
            <a:r>
              <a:rPr dirty="0" sz="3000" b="1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76471" y="7964090"/>
          <a:ext cx="1746885" cy="51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885"/>
              </a:tblGrid>
              <a:tr h="254984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400" spc="4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54984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250"/>
                        </a:spcBef>
                      </a:pPr>
                      <a:r>
                        <a:rPr dirty="0" sz="1400" spc="1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00" spc="2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 spc="3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400" spc="2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1750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Tech</a:t>
            </a:r>
            <a:r>
              <a:rPr dirty="0" spc="-204"/>
              <a:t> </a:t>
            </a:r>
            <a:r>
              <a:rPr dirty="0" spc="15"/>
              <a:t>Saksham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23820" y="3216909"/>
            <a:ext cx="34480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45" b="1">
                <a:solidFill>
                  <a:srgbClr val="001F5F"/>
                </a:solidFill>
                <a:latin typeface="Calibri"/>
                <a:cs typeface="Calibri"/>
              </a:rPr>
              <a:t>Capstone</a:t>
            </a:r>
            <a:r>
              <a:rPr dirty="0" sz="2750" spc="-9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60" b="1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r>
              <a:rPr dirty="0" sz="2750" spc="4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750" spc="-35" b="1">
                <a:solidFill>
                  <a:srgbClr val="001F5F"/>
                </a:solidFill>
                <a:latin typeface="Calibri"/>
                <a:cs typeface="Calibri"/>
              </a:rPr>
              <a:t>Report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2558732"/>
            <a:ext cx="5449570" cy="1811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31750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latin typeface="Times New Roman"/>
                <a:cs typeface="Times New Roman"/>
              </a:rPr>
              <a:t>CHAPTER</a:t>
            </a:r>
            <a:r>
              <a:rPr dirty="0" sz="1550" spc="-35" b="1">
                <a:latin typeface="Times New Roman"/>
                <a:cs typeface="Times New Roman"/>
              </a:rPr>
              <a:t> </a:t>
            </a:r>
            <a:r>
              <a:rPr dirty="0" sz="1550" spc="10" b="1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  <a:spcBef>
                <a:spcPts val="1520"/>
              </a:spcBef>
            </a:pPr>
            <a:r>
              <a:rPr dirty="0" sz="1550" spc="-40" b="1">
                <a:latin typeface="Times New Roman"/>
                <a:cs typeface="Times New Roman"/>
              </a:rPr>
              <a:t>M</a:t>
            </a:r>
            <a:r>
              <a:rPr dirty="0" sz="1550" spc="-10" b="1">
                <a:latin typeface="Times New Roman"/>
                <a:cs typeface="Times New Roman"/>
              </a:rPr>
              <a:t>O</a:t>
            </a:r>
            <a:r>
              <a:rPr dirty="0" sz="1550" b="1">
                <a:latin typeface="Times New Roman"/>
                <a:cs typeface="Times New Roman"/>
              </a:rPr>
              <a:t>D</a:t>
            </a:r>
            <a:r>
              <a:rPr dirty="0" sz="1550" spc="15" b="1">
                <a:latin typeface="Times New Roman"/>
                <a:cs typeface="Times New Roman"/>
              </a:rPr>
              <a:t>EL</a:t>
            </a:r>
            <a:r>
              <a:rPr dirty="0" sz="1550" spc="-85" b="1">
                <a:latin typeface="Times New Roman"/>
                <a:cs typeface="Times New Roman"/>
              </a:rPr>
              <a:t>I</a:t>
            </a:r>
            <a:r>
              <a:rPr dirty="0" sz="1550" b="1">
                <a:latin typeface="Times New Roman"/>
                <a:cs typeface="Times New Roman"/>
              </a:rPr>
              <a:t>N</a:t>
            </a:r>
            <a:r>
              <a:rPr dirty="0" sz="1550" spc="20" b="1">
                <a:latin typeface="Times New Roman"/>
                <a:cs typeface="Times New Roman"/>
              </a:rPr>
              <a:t>G</a:t>
            </a:r>
            <a:r>
              <a:rPr dirty="0" sz="1550" b="1">
                <a:latin typeface="Times New Roman"/>
                <a:cs typeface="Times New Roman"/>
              </a:rPr>
              <a:t> </a:t>
            </a:r>
            <a:r>
              <a:rPr dirty="0" sz="1550" spc="-195" b="1">
                <a:latin typeface="Times New Roman"/>
                <a:cs typeface="Times New Roman"/>
              </a:rPr>
              <a:t> </a:t>
            </a:r>
            <a:r>
              <a:rPr dirty="0" sz="1550" b="1">
                <a:latin typeface="Times New Roman"/>
                <a:cs typeface="Times New Roman"/>
              </a:rPr>
              <a:t>AN</a:t>
            </a:r>
            <a:r>
              <a:rPr dirty="0" sz="1550" spc="15" b="1">
                <a:latin typeface="Times New Roman"/>
                <a:cs typeface="Times New Roman"/>
              </a:rPr>
              <a:t>D</a:t>
            </a:r>
            <a:r>
              <a:rPr dirty="0" sz="1550" spc="120" b="1">
                <a:latin typeface="Times New Roman"/>
                <a:cs typeface="Times New Roman"/>
              </a:rPr>
              <a:t> </a:t>
            </a:r>
            <a:r>
              <a:rPr dirty="0" sz="1550" spc="100" b="1">
                <a:latin typeface="Times New Roman"/>
                <a:cs typeface="Times New Roman"/>
              </a:rPr>
              <a:t>P</a:t>
            </a:r>
            <a:r>
              <a:rPr dirty="0" sz="1550" b="1">
                <a:latin typeface="Times New Roman"/>
                <a:cs typeface="Times New Roman"/>
              </a:rPr>
              <a:t>R</a:t>
            </a:r>
            <a:r>
              <a:rPr dirty="0" sz="1550" spc="-10" b="1">
                <a:latin typeface="Times New Roman"/>
                <a:cs typeface="Times New Roman"/>
              </a:rPr>
              <a:t>O</a:t>
            </a:r>
            <a:r>
              <a:rPr dirty="0" sz="1550" spc="45" b="1">
                <a:latin typeface="Times New Roman"/>
                <a:cs typeface="Times New Roman"/>
              </a:rPr>
              <a:t>J</a:t>
            </a:r>
            <a:r>
              <a:rPr dirty="0" sz="1550" spc="15" b="1">
                <a:latin typeface="Times New Roman"/>
                <a:cs typeface="Times New Roman"/>
              </a:rPr>
              <a:t>E</a:t>
            </a:r>
            <a:r>
              <a:rPr dirty="0" sz="1550" b="1">
                <a:latin typeface="Times New Roman"/>
                <a:cs typeface="Times New Roman"/>
              </a:rPr>
              <a:t>C</a:t>
            </a:r>
            <a:r>
              <a:rPr dirty="0" sz="1550" spc="15" b="1">
                <a:latin typeface="Times New Roman"/>
                <a:cs typeface="Times New Roman"/>
              </a:rPr>
              <a:t>T</a:t>
            </a:r>
            <a:r>
              <a:rPr dirty="0" sz="1550" spc="-95" b="1">
                <a:latin typeface="Times New Roman"/>
                <a:cs typeface="Times New Roman"/>
              </a:rPr>
              <a:t> </a:t>
            </a:r>
            <a:r>
              <a:rPr dirty="0" sz="1550" spc="-10" b="1">
                <a:latin typeface="Times New Roman"/>
                <a:cs typeface="Times New Roman"/>
              </a:rPr>
              <a:t>O</a:t>
            </a:r>
            <a:r>
              <a:rPr dirty="0" sz="1550" b="1">
                <a:latin typeface="Times New Roman"/>
                <a:cs typeface="Times New Roman"/>
              </a:rPr>
              <a:t>U</a:t>
            </a:r>
            <a:r>
              <a:rPr dirty="0" sz="1550" spc="-60" b="1">
                <a:latin typeface="Times New Roman"/>
                <a:cs typeface="Times New Roman"/>
              </a:rPr>
              <a:t>T</a:t>
            </a:r>
            <a:r>
              <a:rPr dirty="0" sz="1550" b="1">
                <a:latin typeface="Times New Roman"/>
                <a:cs typeface="Times New Roman"/>
              </a:rPr>
              <a:t>C</a:t>
            </a:r>
            <a:r>
              <a:rPr dirty="0" sz="1550" spc="-10" b="1">
                <a:latin typeface="Times New Roman"/>
                <a:cs typeface="Times New Roman"/>
              </a:rPr>
              <a:t>O</a:t>
            </a:r>
            <a:r>
              <a:rPr dirty="0" sz="1550" spc="-40" b="1">
                <a:latin typeface="Times New Roman"/>
                <a:cs typeface="Times New Roman"/>
              </a:rPr>
              <a:t>M</a:t>
            </a:r>
            <a:r>
              <a:rPr dirty="0" sz="1550" spc="15" b="1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R="36195">
              <a:lnSpc>
                <a:spcPct val="100000"/>
              </a:lnSpc>
            </a:pPr>
            <a:r>
              <a:rPr dirty="0" sz="1550" spc="15" b="1">
                <a:latin typeface="Times New Roman"/>
                <a:cs typeface="Times New Roman"/>
              </a:rPr>
              <a:t>(code</a:t>
            </a:r>
            <a:r>
              <a:rPr dirty="0" sz="1550" spc="-65" b="1">
                <a:latin typeface="Times New Roman"/>
                <a:cs typeface="Times New Roman"/>
              </a:rPr>
              <a:t> </a:t>
            </a:r>
            <a:r>
              <a:rPr dirty="0" sz="1550" spc="20" b="1">
                <a:latin typeface="Times New Roman"/>
                <a:cs typeface="Times New Roman"/>
              </a:rPr>
              <a:t>&amp;</a:t>
            </a:r>
            <a:r>
              <a:rPr dirty="0" sz="1550" spc="5" b="1">
                <a:latin typeface="Times New Roman"/>
                <a:cs typeface="Times New Roman"/>
              </a:rPr>
              <a:t> </a:t>
            </a:r>
            <a:r>
              <a:rPr dirty="0" sz="1550" spc="-15" b="1">
                <a:latin typeface="Times New Roman"/>
                <a:cs typeface="Times New Roman"/>
              </a:rPr>
              <a:t>result)</a:t>
            </a:r>
            <a:endParaRPr sz="15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345"/>
              </a:spcBef>
              <a:buClr>
                <a:srgbClr val="0D0D0D"/>
              </a:buClr>
              <a:buSzPct val="8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Data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load: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preprocessed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split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memory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storage</a:t>
            </a:r>
            <a:endParaRPr sz="12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755"/>
              </a:spcBef>
            </a:pP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further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4999037"/>
            <a:ext cx="5292725" cy="4232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10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from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sklearn.model_selection import</a:t>
            </a:r>
            <a:r>
              <a:rPr dirty="0" sz="1500" spc="8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train_test_split</a:t>
            </a:r>
            <a:endParaRPr sz="1500">
              <a:latin typeface="Georgia"/>
              <a:cs typeface="Georgia"/>
            </a:endParaRPr>
          </a:p>
          <a:p>
            <a:pPr marL="12700" marR="951230">
              <a:lnSpc>
                <a:spcPct val="141900"/>
              </a:lnSpc>
              <a:spcBef>
                <a:spcPts val="525"/>
              </a:spcBef>
            </a:pP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k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re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_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on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1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 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CountVectorizer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from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sklearn.naive_bayes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import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MultinomialNB</a:t>
            </a:r>
            <a:endParaRPr sz="1500">
              <a:latin typeface="Georgia"/>
              <a:cs typeface="Georgia"/>
            </a:endParaRPr>
          </a:p>
          <a:p>
            <a:pPr marL="12700" marR="839469">
              <a:lnSpc>
                <a:spcPct val="141900"/>
              </a:lnSpc>
              <a:spcBef>
                <a:spcPts val="53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from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sklearn.metrics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import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accuracy_score, </a:t>
            </a:r>
            <a:r>
              <a:rPr dirty="0" sz="1500" spc="-3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classification_report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Georgia"/>
              <a:cs typeface="Georgia"/>
            </a:endParaRPr>
          </a:p>
          <a:p>
            <a:pPr marL="12700" marR="1214755">
              <a:lnSpc>
                <a:spcPct val="1836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ith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emails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774303"/>
            <a:ext cx="5691505" cy="2629535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919"/>
              </a:spcBef>
            </a:pP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9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ee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k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?</a:t>
            </a:r>
            <a:r>
              <a:rPr dirty="0" sz="1500" spc="9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114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!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), 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iti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te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endParaRPr sz="1500">
              <a:latin typeface="Georgia"/>
              <a:cs typeface="Georgia"/>
            </a:endParaRPr>
          </a:p>
          <a:p>
            <a:pPr marL="12700" marR="558800" indent="190500">
              <a:lnSpc>
                <a:spcPct val="141900"/>
              </a:lnSpc>
              <a:spcBef>
                <a:spcPts val="52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("Congratulations!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You've</a:t>
            </a:r>
            <a:r>
              <a:rPr dirty="0" sz="1500" spc="-18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won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free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cruise.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Claim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now!",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1),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Spam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803275" indent="190500">
              <a:lnSpc>
                <a:spcPct val="141900"/>
              </a:lnSpc>
              <a:spcBef>
                <a:spcPts val="82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r>
              <a:rPr dirty="0" sz="1500" spc="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pp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ch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  t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rr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),</a:t>
            </a:r>
            <a:r>
              <a:rPr dirty="0" sz="1500" spc="-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9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("Limited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time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offer: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Get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3990276"/>
            <a:ext cx="1323340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Ouput: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cc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r>
              <a:rPr dirty="0" sz="1500" spc="-19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477" y="5202491"/>
            <a:ext cx="3235325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1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689610">
              <a:lnSpc>
                <a:spcPct val="100000"/>
              </a:lnSpc>
              <a:tabLst>
                <a:tab pos="1805939" algn="l"/>
              </a:tabLst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precision	recall</a:t>
            </a:r>
            <a:r>
              <a:rPr dirty="0" sz="1500" spc="2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f1-score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6151" y="5628957"/>
            <a:ext cx="7975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pp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655" y="6415404"/>
            <a:ext cx="23526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950" algn="l"/>
                <a:tab pos="1204595" algn="l"/>
                <a:tab pos="1910080" algn="l"/>
              </a:tabLst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	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00	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00	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9729" y="6415404"/>
            <a:ext cx="21609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825" algn="l"/>
              </a:tabLst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1	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iti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0655" y="6844601"/>
            <a:ext cx="23145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850" algn="l"/>
                <a:tab pos="1166495" algn="l"/>
                <a:tab pos="1871980" algn="l"/>
              </a:tabLst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8454" y="6844601"/>
            <a:ext cx="1673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825" algn="l"/>
              </a:tabLst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1	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(Spam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0612" y="7627302"/>
            <a:ext cx="90360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cc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2629" y="7627302"/>
            <a:ext cx="454659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3054" y="7627302"/>
            <a:ext cx="14541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2669" y="8056943"/>
            <a:ext cx="10134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1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9251" y="8056943"/>
            <a:ext cx="18859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7710" algn="l"/>
                <a:tab pos="1442720" algn="l"/>
              </a:tabLst>
            </a:pP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2076" y="8056943"/>
            <a:ext cx="14541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9477" y="8483282"/>
            <a:ext cx="128079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10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6345" y="8483282"/>
            <a:ext cx="1885314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7710" algn="l"/>
                <a:tab pos="1442720" algn="l"/>
              </a:tabLst>
            </a:pP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9551" y="8483282"/>
            <a:ext cx="14541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9477" y="9336087"/>
            <a:ext cx="221424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–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ys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10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t: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878840"/>
            <a:ext cx="4723130" cy="2896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1.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Missing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ts val="3379"/>
              </a:lnSpc>
              <a:spcBef>
                <a:spcPts val="225"/>
              </a:spcBef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Missing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–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in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ur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project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how</a:t>
            </a:r>
            <a:r>
              <a:rPr dirty="0" sz="1500" spc="-1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handling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missing</a:t>
            </a:r>
            <a:r>
              <a:rPr dirty="0" sz="1500" spc="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! </a:t>
            </a:r>
            <a:r>
              <a:rPr dirty="0" sz="1500" spc="-3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20">
                <a:latin typeface="Calibri"/>
                <a:cs typeface="Calibri"/>
              </a:rPr>
              <a:t>m</a:t>
            </a:r>
            <a:r>
              <a:rPr dirty="0" sz="1100" spc="20">
                <a:latin typeface="Calibri"/>
                <a:cs typeface="Calibri"/>
              </a:rPr>
              <a:t>p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nu</a:t>
            </a:r>
            <a:r>
              <a:rPr dirty="0" sz="1100" spc="20">
                <a:latin typeface="Calibri"/>
                <a:cs typeface="Calibri"/>
              </a:rPr>
              <a:t>m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10">
                <a:latin typeface="Calibri"/>
                <a:cs typeface="Calibri"/>
              </a:rPr>
              <a:t>y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np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15">
                <a:latin typeface="Calibri"/>
                <a:cs typeface="Calibri"/>
              </a:rPr>
              <a:t>from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sklearn.model_selection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import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train_test_split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15">
                <a:latin typeface="Calibri"/>
                <a:cs typeface="Calibri"/>
              </a:rPr>
              <a:t>from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sklearn.feature_extraction.text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import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CountVectorizer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15">
                <a:latin typeface="Calibri"/>
                <a:cs typeface="Calibri"/>
              </a:rPr>
              <a:t>from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sklearn.naive_bayes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import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MultinomialNB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15">
                <a:latin typeface="Calibri"/>
                <a:cs typeface="Calibri"/>
              </a:rPr>
              <a:t>from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sklearn.metrics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import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accuracy_score,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classification_report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4318253"/>
            <a:ext cx="4837430" cy="2324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#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20">
                <a:latin typeface="Calibri"/>
                <a:cs typeface="Calibri"/>
              </a:rPr>
              <a:t>m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2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(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30">
                <a:latin typeface="Calibri"/>
                <a:cs typeface="Calibri"/>
              </a:rPr>
              <a:t>l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w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th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y</a:t>
            </a:r>
            <a:r>
              <a:rPr dirty="0" sz="1100" spc="15">
                <a:latin typeface="Calibri"/>
                <a:cs typeface="Calibri"/>
              </a:rPr>
              <a:t>ou</a:t>
            </a:r>
            <a:r>
              <a:rPr dirty="0" sz="1100" spc="140">
                <a:latin typeface="Calibri"/>
                <a:cs typeface="Calibri"/>
              </a:rPr>
              <a:t>r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30">
                <a:latin typeface="Calibri"/>
                <a:cs typeface="Calibri"/>
              </a:rPr>
              <a:t>w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20">
                <a:latin typeface="Calibri"/>
                <a:cs typeface="Calibri"/>
              </a:rPr>
              <a:t>m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il</a:t>
            </a:r>
            <a:r>
              <a:rPr dirty="0" sz="1100" spc="5">
                <a:latin typeface="Calibri"/>
                <a:cs typeface="Calibri"/>
              </a:rPr>
              <a:t>s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20">
                <a:latin typeface="Calibri"/>
                <a:cs typeface="Calibri"/>
              </a:rPr>
              <a:t>=</a:t>
            </a:r>
            <a:r>
              <a:rPr dirty="0" sz="1100" spc="5">
                <a:latin typeface="Calibri"/>
                <a:cs typeface="Calibri"/>
              </a:rPr>
              <a:t>[</a:t>
            </a:r>
            <a:endParaRPr sz="1100">
              <a:latin typeface="Calibri"/>
              <a:cs typeface="Calibri"/>
            </a:endParaRPr>
          </a:p>
          <a:p>
            <a:pPr marL="146050" marR="473075">
              <a:lnSpc>
                <a:spcPct val="182200"/>
              </a:lnSpc>
              <a:spcBef>
                <a:spcPts val="300"/>
              </a:spcBef>
            </a:pPr>
            <a:r>
              <a:rPr dirty="0" sz="1100" spc="15">
                <a:latin typeface="Calibri"/>
                <a:cs typeface="Calibri"/>
              </a:rPr>
              <a:t>("Hey,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you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free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this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weekend?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Let's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hang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out!",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0),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#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Legitimate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email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("Congratulations!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You've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won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afree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cruise.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Claim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now!",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1),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#</a:t>
            </a:r>
            <a:r>
              <a:rPr dirty="0" sz="1100" spc="-1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Spam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alibri"/>
              <a:cs typeface="Calibri"/>
            </a:endParaRPr>
          </a:p>
          <a:p>
            <a:pPr marL="146050">
              <a:lnSpc>
                <a:spcPct val="100000"/>
              </a:lnSpc>
            </a:pPr>
            <a:r>
              <a:rPr dirty="0" sz="1100" spc="10">
                <a:latin typeface="Calibri"/>
                <a:cs typeface="Calibri"/>
              </a:rPr>
              <a:t>("Reminder: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Your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appointment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is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scheduled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for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tomorrow.",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0),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#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Legitimate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46050">
              <a:lnSpc>
                <a:spcPct val="100000"/>
              </a:lnSpc>
            </a:pPr>
            <a:r>
              <a:rPr dirty="0" sz="1100" spc="15">
                <a:latin typeface="Calibri"/>
                <a:cs typeface="Calibri"/>
              </a:rPr>
              <a:t>("Limited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time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offer: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Get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50%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off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on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all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purchases.",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1)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#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Spam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477" y="7185279"/>
            <a:ext cx="3096260" cy="550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#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Split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the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dataset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features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(email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text)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and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labels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25">
                <a:latin typeface="Calibri"/>
                <a:cs typeface="Calibri"/>
              </a:rPr>
              <a:t>X</a:t>
            </a:r>
            <a:r>
              <a:rPr dirty="0" sz="1100" spc="5">
                <a:latin typeface="Calibri"/>
                <a:cs typeface="Calibri"/>
              </a:rPr>
              <a:t>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=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z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35">
                <a:latin typeface="Calibri"/>
                <a:cs typeface="Calibri"/>
              </a:rPr>
              <a:t>(</a:t>
            </a:r>
            <a:r>
              <a:rPr dirty="0" sz="1100" spc="-25">
                <a:latin typeface="Calibri"/>
                <a:cs typeface="Calibri"/>
              </a:rPr>
              <a:t>*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20">
                <a:latin typeface="Calibri"/>
                <a:cs typeface="Calibri"/>
              </a:rPr>
              <a:t>m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30">
                <a:latin typeface="Calibri"/>
                <a:cs typeface="Calibri"/>
              </a:rPr>
              <a:t>l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5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477" y="8257222"/>
            <a:ext cx="2790190" cy="865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#</a:t>
            </a:r>
            <a:r>
              <a:rPr dirty="0" sz="1100" spc="15">
                <a:latin typeface="Calibri"/>
                <a:cs typeface="Calibri"/>
              </a:rPr>
              <a:t> Convert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text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datainto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amatrix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of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token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counts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z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r>
              <a:rPr dirty="0" sz="1100" spc="-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=</a:t>
            </a:r>
            <a:r>
              <a:rPr dirty="0" sz="1100" spc="-1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</a:t>
            </a:r>
            <a:r>
              <a:rPr dirty="0" sz="1100" spc="15">
                <a:latin typeface="Calibri"/>
                <a:cs typeface="Calibri"/>
              </a:rPr>
              <a:t>oun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5">
                <a:latin typeface="Calibri"/>
                <a:cs typeface="Calibri"/>
              </a:rPr>
              <a:t>V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-75">
                <a:latin typeface="Calibri"/>
                <a:cs typeface="Calibri"/>
              </a:rPr>
              <a:t>t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z</a:t>
            </a:r>
            <a:r>
              <a:rPr dirty="0" sz="1100" spc="-2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35">
                <a:latin typeface="Calibri"/>
                <a:cs typeface="Calibri"/>
              </a:rPr>
              <a:t>(</a:t>
            </a:r>
            <a:r>
              <a:rPr dirty="0" sz="1100" spc="5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25">
                <a:latin typeface="Calibri"/>
                <a:cs typeface="Calibri"/>
              </a:rPr>
              <a:t>X</a:t>
            </a:r>
            <a:r>
              <a:rPr dirty="0" sz="1100" spc="-25">
                <a:latin typeface="Calibri"/>
                <a:cs typeface="Calibri"/>
              </a:rPr>
              <a:t>_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20">
                <a:latin typeface="Calibri"/>
                <a:cs typeface="Calibri"/>
              </a:rPr>
              <a:t>un</a:t>
            </a:r>
            <a:r>
              <a:rPr dirty="0" sz="1100" spc="5">
                <a:latin typeface="Calibri"/>
                <a:cs typeface="Calibri"/>
              </a:rPr>
              <a:t>ts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=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5">
                <a:latin typeface="Calibri"/>
                <a:cs typeface="Calibri"/>
              </a:rPr>
              <a:t>z</a:t>
            </a:r>
            <a:r>
              <a:rPr dirty="0" sz="1100" spc="-2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20">
                <a:latin typeface="Calibri"/>
                <a:cs typeface="Calibri"/>
              </a:rPr>
              <a:t>.</a:t>
            </a:r>
            <a:r>
              <a:rPr dirty="0" sz="1100" spc="-40">
                <a:latin typeface="Calibri"/>
                <a:cs typeface="Calibri"/>
              </a:rPr>
              <a:t>f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75">
                <a:latin typeface="Calibri"/>
                <a:cs typeface="Calibri"/>
              </a:rPr>
              <a:t>t</a:t>
            </a:r>
            <a:r>
              <a:rPr dirty="0" sz="1100" spc="-25">
                <a:latin typeface="Calibri"/>
                <a:cs typeface="Calibri"/>
              </a:rPr>
              <a:t>_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ns</a:t>
            </a:r>
            <a:r>
              <a:rPr dirty="0" sz="1100" spc="-40">
                <a:latin typeface="Calibri"/>
                <a:cs typeface="Calibri"/>
              </a:rPr>
              <a:t>f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5">
                <a:latin typeface="Calibri"/>
                <a:cs typeface="Calibri"/>
              </a:rPr>
              <a:t>m</a:t>
            </a:r>
            <a:r>
              <a:rPr dirty="0" sz="1100" spc="35">
                <a:latin typeface="Calibri"/>
                <a:cs typeface="Calibri"/>
              </a:rPr>
              <a:t>(</a:t>
            </a:r>
            <a:r>
              <a:rPr dirty="0" sz="1100" spc="20">
                <a:latin typeface="Calibri"/>
                <a:cs typeface="Calibri"/>
              </a:rPr>
              <a:t>X</a:t>
            </a:r>
            <a:r>
              <a:rPr dirty="0" sz="1100" spc="5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887666"/>
            <a:ext cx="5341620" cy="550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#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Sp</a:t>
            </a:r>
            <a:r>
              <a:rPr dirty="0" sz="1100" spc="45">
                <a:latin typeface="Calibri"/>
                <a:cs typeface="Calibri"/>
              </a:rPr>
              <a:t>li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the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145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20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10">
                <a:latin typeface="Calibri"/>
                <a:cs typeface="Calibri"/>
              </a:rPr>
              <a:t>g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10">
                <a:latin typeface="Calibri"/>
                <a:cs typeface="Calibri"/>
              </a:rPr>
              <a:t>d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3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10">
                <a:latin typeface="Calibri"/>
                <a:cs typeface="Calibri"/>
              </a:rPr>
              <a:t>g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0">
                <a:latin typeface="Calibri"/>
                <a:cs typeface="Calibri"/>
              </a:rPr>
              <a:t>ts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5">
                <a:latin typeface="Calibri"/>
                <a:cs typeface="Calibri"/>
              </a:rPr>
              <a:t>X_train,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X_test,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y_train,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y_test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=train_test_split(X_counts,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y,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test_size=0.2,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random_state=42)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1963673"/>
            <a:ext cx="2480310" cy="8648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#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T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n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M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no</a:t>
            </a:r>
            <a:r>
              <a:rPr dirty="0" sz="1100" spc="20">
                <a:latin typeface="Calibri"/>
                <a:cs typeface="Calibri"/>
              </a:rPr>
              <a:t>m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l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N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50">
                <a:latin typeface="Calibri"/>
                <a:cs typeface="Calibri"/>
              </a:rPr>
              <a:t>v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Ba</a:t>
            </a:r>
            <a:r>
              <a:rPr dirty="0" sz="1100" spc="25">
                <a:latin typeface="Calibri"/>
                <a:cs typeface="Calibri"/>
              </a:rPr>
              <a:t>y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s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-60">
                <a:latin typeface="Calibri"/>
                <a:cs typeface="Calibri"/>
              </a:rPr>
              <a:t>s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35">
                <a:latin typeface="Calibri"/>
                <a:cs typeface="Calibri"/>
              </a:rPr>
              <a:t>f</a:t>
            </a:r>
            <a:r>
              <a:rPr dirty="0" sz="1100" spc="-30">
                <a:latin typeface="Calibri"/>
                <a:cs typeface="Calibri"/>
              </a:rPr>
              <a:t>ie</a:t>
            </a:r>
            <a:r>
              <a:rPr dirty="0" sz="1100" spc="5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 marL="12700" marR="1195705">
              <a:lnSpc>
                <a:spcPts val="2780"/>
              </a:lnSpc>
            </a:pP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5">
                <a:latin typeface="Calibri"/>
                <a:cs typeface="Calibri"/>
              </a:rPr>
              <a:t>f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M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15">
                <a:latin typeface="Calibri"/>
                <a:cs typeface="Calibri"/>
              </a:rPr>
              <a:t>om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40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B</a:t>
            </a:r>
            <a:r>
              <a:rPr dirty="0" sz="1100" spc="-40">
                <a:latin typeface="Calibri"/>
                <a:cs typeface="Calibri"/>
              </a:rPr>
              <a:t>(</a:t>
            </a:r>
            <a:r>
              <a:rPr dirty="0" sz="1100" spc="5">
                <a:latin typeface="Calibri"/>
                <a:cs typeface="Calibri"/>
              </a:rPr>
              <a:t>)  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35">
                <a:latin typeface="Calibri"/>
                <a:cs typeface="Calibri"/>
              </a:rPr>
              <a:t>f</a:t>
            </a:r>
            <a:r>
              <a:rPr dirty="0" sz="1100" spc="20">
                <a:latin typeface="Calibri"/>
                <a:cs typeface="Calibri"/>
              </a:rPr>
              <a:t>.</a:t>
            </a:r>
            <a:r>
              <a:rPr dirty="0" sz="1100" spc="35">
                <a:latin typeface="Calibri"/>
                <a:cs typeface="Calibri"/>
              </a:rPr>
              <a:t>f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35">
                <a:latin typeface="Calibri"/>
                <a:cs typeface="Calibri"/>
              </a:rPr>
              <a:t>(</a:t>
            </a:r>
            <a:r>
              <a:rPr dirty="0" sz="1100" spc="25">
                <a:latin typeface="Calibri"/>
                <a:cs typeface="Calibri"/>
              </a:rPr>
              <a:t>X</a:t>
            </a:r>
            <a:r>
              <a:rPr dirty="0" sz="1100" spc="-25">
                <a:latin typeface="Calibri"/>
                <a:cs typeface="Calibri"/>
              </a:rPr>
              <a:t>_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80">
                <a:latin typeface="Calibri"/>
                <a:cs typeface="Calibri"/>
              </a:rPr>
              <a:t>,</a:t>
            </a:r>
            <a:r>
              <a:rPr dirty="0" sz="1100" spc="20">
                <a:latin typeface="Calibri"/>
                <a:cs typeface="Calibri"/>
              </a:rPr>
              <a:t>y</a:t>
            </a:r>
            <a:r>
              <a:rPr dirty="0" sz="1100" spc="-30">
                <a:latin typeface="Calibri"/>
                <a:cs typeface="Calibri"/>
              </a:rPr>
              <a:t>_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20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477" y="3395027"/>
            <a:ext cx="1971675" cy="550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#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M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20">
                <a:latin typeface="Calibri"/>
                <a:cs typeface="Calibri"/>
              </a:rPr>
              <a:t>k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-55">
                <a:latin typeface="Calibri"/>
                <a:cs typeface="Calibri"/>
              </a:rPr>
              <a:t>n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10">
                <a:latin typeface="Calibri"/>
                <a:cs typeface="Calibri"/>
              </a:rPr>
              <a:t>n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the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25">
                <a:latin typeface="Calibri"/>
                <a:cs typeface="Calibri"/>
              </a:rPr>
              <a:t>y</a:t>
            </a:r>
            <a:r>
              <a:rPr dirty="0" sz="1100" spc="-25">
                <a:latin typeface="Calibri"/>
                <a:cs typeface="Calibri"/>
              </a:rPr>
              <a:t>_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10">
                <a:latin typeface="Calibri"/>
                <a:cs typeface="Calibri"/>
              </a:rPr>
              <a:t>d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=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35">
                <a:latin typeface="Calibri"/>
                <a:cs typeface="Calibri"/>
              </a:rPr>
              <a:t>f</a:t>
            </a:r>
            <a:r>
              <a:rPr dirty="0" sz="1100" spc="15">
                <a:latin typeface="Calibri"/>
                <a:cs typeface="Calibri"/>
              </a:rPr>
              <a:t>.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30">
                <a:latin typeface="Calibri"/>
                <a:cs typeface="Calibri"/>
              </a:rPr>
              <a:t>(</a:t>
            </a:r>
            <a:r>
              <a:rPr dirty="0" sz="1100" spc="-50">
                <a:latin typeface="Calibri"/>
                <a:cs typeface="Calibri"/>
              </a:rPr>
              <a:t>X</a:t>
            </a:r>
            <a:r>
              <a:rPr dirty="0" sz="1100" spc="-30">
                <a:latin typeface="Calibri"/>
                <a:cs typeface="Calibri"/>
              </a:rPr>
              <a:t>_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60">
                <a:latin typeface="Calibri"/>
                <a:cs typeface="Calibri"/>
              </a:rPr>
              <a:t>s</a:t>
            </a:r>
            <a:r>
              <a:rPr dirty="0" sz="1100" spc="5">
                <a:latin typeface="Calibri"/>
                <a:cs typeface="Calibri"/>
              </a:rPr>
              <a:t>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477" y="4471034"/>
            <a:ext cx="2434590" cy="8648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#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E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0">
                <a:latin typeface="Calibri"/>
                <a:cs typeface="Calibri"/>
              </a:rPr>
              <a:t>te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15">
                <a:latin typeface="Calibri"/>
                <a:cs typeface="Calibri"/>
              </a:rPr>
              <a:t>h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0">
                <a:latin typeface="Calibri"/>
                <a:cs typeface="Calibri"/>
              </a:rPr>
              <a:t>ss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40">
                <a:latin typeface="Calibri"/>
                <a:cs typeface="Calibri"/>
              </a:rPr>
              <a:t>f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2780"/>
              </a:lnSpc>
            </a:pP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cc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10">
                <a:latin typeface="Calibri"/>
                <a:cs typeface="Calibri"/>
              </a:rPr>
              <a:t>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=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cc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20">
                <a:latin typeface="Calibri"/>
                <a:cs typeface="Calibri"/>
              </a:rPr>
              <a:t>y</a:t>
            </a:r>
            <a:r>
              <a:rPr dirty="0" sz="1100" spc="-30">
                <a:latin typeface="Calibri"/>
                <a:cs typeface="Calibri"/>
              </a:rPr>
              <a:t>_</a:t>
            </a: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35">
                <a:latin typeface="Calibri"/>
                <a:cs typeface="Calibri"/>
              </a:rPr>
              <a:t>(</a:t>
            </a:r>
            <a:r>
              <a:rPr dirty="0" sz="1100" spc="20">
                <a:latin typeface="Calibri"/>
                <a:cs typeface="Calibri"/>
              </a:rPr>
              <a:t>y</a:t>
            </a:r>
            <a:r>
              <a:rPr dirty="0" sz="1100" spc="-30">
                <a:latin typeface="Calibri"/>
                <a:cs typeface="Calibri"/>
              </a:rPr>
              <a:t>_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5">
                <a:latin typeface="Calibri"/>
                <a:cs typeface="Calibri"/>
              </a:rPr>
              <a:t>t,</a:t>
            </a:r>
            <a:r>
              <a:rPr dirty="0" sz="1100" spc="-14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y</a:t>
            </a:r>
            <a:r>
              <a:rPr dirty="0" sz="1100" spc="-25">
                <a:latin typeface="Calibri"/>
                <a:cs typeface="Calibri"/>
              </a:rPr>
              <a:t>_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5">
                <a:latin typeface="Calibri"/>
                <a:cs typeface="Calibri"/>
              </a:rPr>
              <a:t>)  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0">
                <a:latin typeface="Calibri"/>
                <a:cs typeface="Calibri"/>
              </a:rPr>
              <a:t>(</a:t>
            </a:r>
            <a:r>
              <a:rPr dirty="0" sz="1100" spc="10">
                <a:latin typeface="Calibri"/>
                <a:cs typeface="Calibri"/>
              </a:rPr>
              <a:t>"</a:t>
            </a:r>
            <a:r>
              <a:rPr dirty="0" sz="1100" spc="35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cc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-50">
                <a:latin typeface="Calibri"/>
                <a:cs typeface="Calibri"/>
              </a:rPr>
              <a:t>y</a:t>
            </a:r>
            <a:r>
              <a:rPr dirty="0" sz="1100" spc="5">
                <a:latin typeface="Calibri"/>
                <a:cs typeface="Calibri"/>
              </a:rPr>
              <a:t>:",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cc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25">
                <a:latin typeface="Calibri"/>
                <a:cs typeface="Calibri"/>
              </a:rPr>
              <a:t>y</a:t>
            </a:r>
            <a:r>
              <a:rPr dirty="0" sz="1100" spc="5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477" y="5902642"/>
            <a:ext cx="2442845" cy="865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#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ss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35">
                <a:latin typeface="Calibri"/>
                <a:cs typeface="Calibri"/>
              </a:rPr>
              <a:t>f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35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on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60">
                <a:latin typeface="Calibri"/>
                <a:cs typeface="Calibri"/>
              </a:rPr>
              <a:t>o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5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print("Classification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Report:")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20">
                <a:latin typeface="Calibri"/>
                <a:cs typeface="Calibri"/>
              </a:rPr>
              <a:t>p</a:t>
            </a:r>
            <a:r>
              <a:rPr dirty="0" sz="1100" spc="-10">
                <a:latin typeface="Calibri"/>
                <a:cs typeface="Calibri"/>
              </a:rPr>
              <a:t>r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20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0">
                <a:latin typeface="Calibri"/>
                <a:cs typeface="Calibri"/>
              </a:rPr>
              <a:t>(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-60">
                <a:latin typeface="Calibri"/>
                <a:cs typeface="Calibri"/>
              </a:rPr>
              <a:t>s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40">
                <a:latin typeface="Calibri"/>
                <a:cs typeface="Calibri"/>
              </a:rPr>
              <a:t>f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-55">
                <a:latin typeface="Calibri"/>
                <a:cs typeface="Calibri"/>
              </a:rPr>
              <a:t>n</a:t>
            </a:r>
            <a:r>
              <a:rPr dirty="0" sz="1100" spc="-25">
                <a:latin typeface="Calibri"/>
                <a:cs typeface="Calibri"/>
              </a:rPr>
              <a:t>_</a:t>
            </a:r>
            <a:r>
              <a:rPr dirty="0" sz="1100" spc="-10">
                <a:latin typeface="Calibri"/>
                <a:cs typeface="Calibri"/>
              </a:rPr>
              <a:t>r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20">
                <a:latin typeface="Calibri"/>
                <a:cs typeface="Calibri"/>
              </a:rPr>
              <a:t>p</a:t>
            </a:r>
            <a:r>
              <a:rPr dirty="0" sz="1100" spc="-60">
                <a:latin typeface="Calibri"/>
                <a:cs typeface="Calibri"/>
              </a:rPr>
              <a:t>o</a:t>
            </a:r>
            <a:r>
              <a:rPr dirty="0" sz="1100" spc="-10">
                <a:latin typeface="Calibri"/>
                <a:cs typeface="Calibri"/>
              </a:rPr>
              <a:t>r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0">
                <a:latin typeface="Calibri"/>
                <a:cs typeface="Calibri"/>
              </a:rPr>
              <a:t>(</a:t>
            </a:r>
            <a:r>
              <a:rPr dirty="0" sz="1100" spc="-50">
                <a:latin typeface="Calibri"/>
                <a:cs typeface="Calibri"/>
              </a:rPr>
              <a:t>y</a:t>
            </a:r>
            <a:r>
              <a:rPr dirty="0" sz="1100" spc="-25">
                <a:latin typeface="Calibri"/>
                <a:cs typeface="Calibri"/>
              </a:rPr>
              <a:t>_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-60">
                <a:latin typeface="Calibri"/>
                <a:cs typeface="Calibri"/>
              </a:rPr>
              <a:t>s</a:t>
            </a:r>
            <a:r>
              <a:rPr dirty="0" sz="1100" spc="5">
                <a:latin typeface="Calibri"/>
                <a:cs typeface="Calibri"/>
              </a:rPr>
              <a:t>t,</a:t>
            </a:r>
            <a:r>
              <a:rPr dirty="0" sz="1100" spc="-14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y</a:t>
            </a:r>
            <a:r>
              <a:rPr dirty="0" sz="1100" spc="-25">
                <a:latin typeface="Calibri"/>
                <a:cs typeface="Calibri"/>
              </a:rPr>
              <a:t>_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-40">
                <a:latin typeface="Calibri"/>
                <a:cs typeface="Calibri"/>
              </a:rPr>
              <a:t>)</a:t>
            </a:r>
            <a:r>
              <a:rPr dirty="0" sz="1100" spc="5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477" y="7325042"/>
            <a:ext cx="1323340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Output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cc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r>
              <a:rPr dirty="0" sz="1500" spc="-19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477" y="8537257"/>
            <a:ext cx="3234690" cy="69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1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689610">
              <a:lnSpc>
                <a:spcPct val="100000"/>
              </a:lnSpc>
              <a:tabLst>
                <a:tab pos="1805939" algn="l"/>
              </a:tabLst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precision	recall</a:t>
            </a:r>
            <a:r>
              <a:rPr dirty="0" sz="1500" spc="2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f1-score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6151" y="8966771"/>
            <a:ext cx="7975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pp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0655" y="878840"/>
            <a:ext cx="23526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950" algn="l"/>
                <a:tab pos="1204595" algn="l"/>
                <a:tab pos="1910080" algn="l"/>
              </a:tabLst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	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00	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00	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9729" y="878840"/>
            <a:ext cx="21609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825" algn="l"/>
              </a:tabLst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1	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iti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0655" y="1304607"/>
            <a:ext cx="23145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850" algn="l"/>
                <a:tab pos="1166495" algn="l"/>
                <a:tab pos="1871980" algn="l"/>
              </a:tabLst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8454" y="1304607"/>
            <a:ext cx="1673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825" algn="l"/>
              </a:tabLst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1	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(Spam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emails)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0612" y="2090737"/>
            <a:ext cx="90360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cc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2629" y="2090737"/>
            <a:ext cx="454659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3054" y="2090737"/>
            <a:ext cx="14541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2669" y="2517076"/>
            <a:ext cx="10134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1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9251" y="2517076"/>
            <a:ext cx="18859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7710" algn="l"/>
                <a:tab pos="1442720" algn="l"/>
              </a:tabLst>
            </a:pP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2076" y="2517076"/>
            <a:ext cx="14541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477" y="2946717"/>
            <a:ext cx="128079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10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6345" y="2946717"/>
            <a:ext cx="1885314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7710" algn="l"/>
                <a:tab pos="1442720" algn="l"/>
              </a:tabLst>
            </a:pP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89551" y="2946717"/>
            <a:ext cx="14541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2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9477" y="3799522"/>
            <a:ext cx="5600700" cy="5768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2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te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in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ur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project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 how</a:t>
            </a:r>
            <a:r>
              <a:rPr dirty="0" sz="1500" spc="-9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handling</a:t>
            </a:r>
            <a:r>
              <a:rPr dirty="0" sz="1500" spc="-1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duplicates</a:t>
            </a:r>
            <a:r>
              <a:rPr dirty="0" sz="1500" spc="-9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!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 marR="789305" indent="457200">
              <a:lnSpc>
                <a:spcPct val="146100"/>
              </a:lnSpc>
              <a:spcBef>
                <a:spcPts val="37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from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sklearn.feature_extraction.text</a:t>
            </a:r>
            <a:r>
              <a:rPr dirty="0" sz="1500" spc="-1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import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CountVectorizer</a:t>
            </a:r>
            <a:endParaRPr sz="1500">
              <a:latin typeface="Georgia"/>
              <a:cs typeface="Georgia"/>
            </a:endParaRPr>
          </a:p>
          <a:p>
            <a:pPr marL="469900" marR="271780">
              <a:lnSpc>
                <a:spcPct val="191900"/>
              </a:lnSpc>
              <a:spcBef>
                <a:spcPts val="7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from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sklearn.naive_bayes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import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MultinomialNB </a:t>
            </a:r>
            <a:r>
              <a:rPr dirty="0" sz="1500" spc="-3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from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sklearn.metrics</a:t>
            </a:r>
            <a:r>
              <a:rPr dirty="0" sz="1500" spc="-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import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accuracy_score,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classification_report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Georgia"/>
              <a:cs typeface="Georgia"/>
            </a:endParaRPr>
          </a:p>
          <a:p>
            <a:pPr marL="469900" marR="1068705">
              <a:lnSpc>
                <a:spcPct val="1878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emails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  <a:p>
            <a:pPr marL="12700" marR="5080" indent="648335">
              <a:lnSpc>
                <a:spcPct val="146100"/>
              </a:lnSpc>
              <a:spcBef>
                <a:spcPts val="9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1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ee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k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?</a:t>
            </a:r>
            <a:r>
              <a:rPr dirty="0" sz="1500" spc="9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!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 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0),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Legitimate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10795" indent="648335">
              <a:lnSpc>
                <a:spcPct val="141900"/>
              </a:lnSpc>
              <a:spcBef>
                <a:spcPts val="75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("Congratulations!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You've</a:t>
            </a:r>
            <a:r>
              <a:rPr dirty="0" sz="1500" spc="-1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won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free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cruise.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Claim </a:t>
            </a:r>
            <a:r>
              <a:rPr dirty="0" sz="1500" spc="-3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now!",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1),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Spam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754062"/>
            <a:ext cx="5739765" cy="762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3700" indent="648335">
              <a:lnSpc>
                <a:spcPct val="1419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r>
              <a:rPr dirty="0" sz="1500" spc="114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pp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8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ch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  t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rr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),</a:t>
            </a:r>
            <a:r>
              <a:rPr dirty="0" sz="1500" spc="-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9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endParaRPr sz="1500">
              <a:latin typeface="Georgia"/>
              <a:cs typeface="Georgia"/>
            </a:endParaRPr>
          </a:p>
          <a:p>
            <a:pPr marL="12700" marR="8890" indent="648335">
              <a:lnSpc>
                <a:spcPct val="141900"/>
              </a:lnSpc>
              <a:spcBef>
                <a:spcPts val="750"/>
              </a:spcBef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("Limited time offer: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Get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50%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off on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all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purchases.", </a:t>
            </a:r>
            <a:r>
              <a:rPr dirty="0" sz="1500" spc="-3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1)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9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Spam</a:t>
            </a:r>
            <a:r>
              <a:rPr dirty="0" sz="1500" spc="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Georgia"/>
              <a:cs typeface="Georgia"/>
            </a:endParaRPr>
          </a:p>
          <a:p>
            <a:pPr marL="469900" marR="5080">
              <a:lnSpc>
                <a:spcPct val="1878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Split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the</a:t>
            </a:r>
            <a:r>
              <a:rPr dirty="0" sz="1500" spc="-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dataset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into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features</a:t>
            </a:r>
            <a:r>
              <a:rPr dirty="0" sz="1500" spc="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(email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text)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and</a:t>
            </a:r>
            <a:r>
              <a:rPr dirty="0" sz="1500" spc="-1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labels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X,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zip(*emails)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 marL="469900" marR="548005">
              <a:lnSpc>
                <a:spcPct val="183700"/>
              </a:lnSpc>
              <a:spcBef>
                <a:spcPts val="107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Convert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text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data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into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matrix</a:t>
            </a:r>
            <a:r>
              <a:rPr dirty="0" sz="1500" spc="-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of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token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counts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vectorizer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CountVectorizer()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X_counts</a:t>
            </a:r>
            <a:r>
              <a:rPr dirty="0" sz="1500" spc="-9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8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vectorizer.fit_transform(X)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Georgia"/>
              <a:cs typeface="Georgia"/>
            </a:endParaRPr>
          </a:p>
          <a:p>
            <a:pPr marL="469900" marR="970915">
              <a:lnSpc>
                <a:spcPct val="1879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Train</a:t>
            </a:r>
            <a:r>
              <a:rPr dirty="0" sz="1500" spc="-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Multinomial</a:t>
            </a:r>
            <a:r>
              <a:rPr dirty="0" sz="1500" spc="-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Naive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Bayes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classifier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clf</a:t>
            </a:r>
            <a:r>
              <a:rPr dirty="0" sz="1500" spc="-8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MultinomialNB()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_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co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1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Georgia"/>
              <a:cs typeface="Georgia"/>
            </a:endParaRPr>
          </a:p>
          <a:p>
            <a:pPr marL="469900" marR="1402080">
              <a:lnSpc>
                <a:spcPct val="1878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Make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predictions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on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the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training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data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y_pred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clf.predict(X_counts)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7249" y="8997251"/>
            <a:ext cx="370141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ss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accuracy</a:t>
            </a:r>
            <a:r>
              <a:rPr dirty="0" sz="1500" spc="-1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accuracy_score(y,</a:t>
            </a:r>
            <a:r>
              <a:rPr dirty="0" sz="1500" spc="-1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y_pred)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7630" y="878840"/>
            <a:ext cx="3812540" cy="184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cc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9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cc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Georgia"/>
              <a:cs typeface="Georgia"/>
            </a:endParaRPr>
          </a:p>
          <a:p>
            <a:pPr marL="12700" marR="5080">
              <a:lnSpc>
                <a:spcPct val="1857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8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ss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1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 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print("Classification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Report:")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ss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on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_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_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7630" y="3373373"/>
            <a:ext cx="1322070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cc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r>
              <a:rPr dirty="0" sz="1500" spc="-1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7630" y="4585271"/>
            <a:ext cx="3234690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ss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1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688975">
              <a:lnSpc>
                <a:spcPct val="100000"/>
              </a:lnSpc>
              <a:tabLst>
                <a:tab pos="1805305" algn="l"/>
              </a:tabLst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precision	recall</a:t>
            </a:r>
            <a:r>
              <a:rPr dirty="0" sz="1500" spc="2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f1-score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3604" y="5011737"/>
            <a:ext cx="7975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pp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5494" y="5832756"/>
          <a:ext cx="5633720" cy="983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/>
                <a:gridCol w="741680"/>
                <a:gridCol w="715644"/>
                <a:gridCol w="788035"/>
                <a:gridCol w="406400"/>
                <a:gridCol w="1587500"/>
              </a:tblGrid>
              <a:tr h="267156">
                <a:tc>
                  <a:txBody>
                    <a:bodyPr/>
                    <a:lstStyle/>
                    <a:p>
                      <a:pPr algn="r" marR="139700">
                        <a:lnSpc>
                          <a:spcPts val="1680"/>
                        </a:lnSpc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0960">
                        <a:lnSpc>
                          <a:spcPts val="1680"/>
                        </a:lnSpc>
                      </a:pPr>
                      <a:r>
                        <a:rPr dirty="0" sz="1500" spc="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680"/>
                        </a:lnSpc>
                      </a:pPr>
                      <a:r>
                        <a:rPr dirty="0" sz="1500" spc="1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680"/>
                        </a:lnSpc>
                      </a:pPr>
                      <a:r>
                        <a:rPr dirty="0" sz="1500" spc="1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ts val="1680"/>
                        </a:lnSpc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680"/>
                        </a:lnSpc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(Legitimate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  <a:tr h="38334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00" spc="-1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emails)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3005">
                <a:tc>
                  <a:txBody>
                    <a:bodyPr/>
                    <a:lstStyle/>
                    <a:p>
                      <a:pPr algn="r" marR="180340">
                        <a:lnSpc>
                          <a:spcPts val="1730"/>
                        </a:lnSpc>
                        <a:spcBef>
                          <a:spcPts val="790"/>
                        </a:spcBef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100330"/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1730"/>
                        </a:lnSpc>
                        <a:spcBef>
                          <a:spcPts val="790"/>
                        </a:spcBef>
                      </a:pPr>
                      <a:r>
                        <a:rPr dirty="0" sz="1500" spc="1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10033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730"/>
                        </a:lnSpc>
                        <a:spcBef>
                          <a:spcPts val="790"/>
                        </a:spcBef>
                      </a:pPr>
                      <a:r>
                        <a:rPr dirty="0" sz="1500" spc="1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10033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1730"/>
                        </a:lnSpc>
                        <a:spcBef>
                          <a:spcPts val="790"/>
                        </a:spcBef>
                      </a:pPr>
                      <a:r>
                        <a:rPr dirty="0" sz="1500" spc="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10033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1730"/>
                        </a:lnSpc>
                        <a:spcBef>
                          <a:spcPts val="790"/>
                        </a:spcBef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10033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730"/>
                        </a:lnSpc>
                        <a:spcBef>
                          <a:spcPts val="790"/>
                        </a:spcBef>
                      </a:pPr>
                      <a:r>
                        <a:rPr dirty="0" sz="1500" spc="-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(Spam</a:t>
                      </a:r>
                      <a:r>
                        <a:rPr dirty="0" sz="1500" spc="-5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spc="-1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emails)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10033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48130" y="7334567"/>
            <a:ext cx="90551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cc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0084" y="7334567"/>
            <a:ext cx="454659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0509" y="7334567"/>
            <a:ext cx="149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0505" y="7763827"/>
            <a:ext cx="101282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1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6958" y="7763827"/>
            <a:ext cx="18859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7710" algn="l"/>
                <a:tab pos="1442720" algn="l"/>
              </a:tabLst>
            </a:pP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0165" y="7763827"/>
            <a:ext cx="149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7630" y="8190547"/>
            <a:ext cx="12801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9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4179" y="8190547"/>
            <a:ext cx="1885314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7710" algn="l"/>
                <a:tab pos="1442720" algn="l"/>
              </a:tabLst>
            </a:pP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	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00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7259" y="8190547"/>
            <a:ext cx="149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4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878840"/>
            <a:ext cx="5672455" cy="8602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3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endParaRPr sz="1500">
              <a:latin typeface="Georgia"/>
              <a:cs typeface="Georgia"/>
            </a:endParaRPr>
          </a:p>
          <a:p>
            <a:pPr marL="12700" marR="1287780">
              <a:lnSpc>
                <a:spcPts val="3379"/>
              </a:lnSpc>
              <a:spcBef>
                <a:spcPts val="22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in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ur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project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 how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handling</a:t>
            </a:r>
            <a:r>
              <a:rPr dirty="0" sz="1500" spc="-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Normalization</a:t>
            </a:r>
            <a:r>
              <a:rPr dirty="0" sz="1500" spc="-1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!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import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re</a:t>
            </a:r>
            <a:endParaRPr sz="1500">
              <a:latin typeface="Georgia"/>
              <a:cs typeface="Georgia"/>
            </a:endParaRPr>
          </a:p>
          <a:p>
            <a:pPr marL="12700" marR="1330960">
              <a:lnSpc>
                <a:spcPct val="141900"/>
              </a:lnSpc>
              <a:spcBef>
                <a:spcPts val="525"/>
              </a:spcBef>
            </a:pP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k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re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_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on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1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 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CountVectorizer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from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sklearn.naive_bayes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import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MultinomialNB</a:t>
            </a:r>
            <a:endParaRPr sz="1500">
              <a:latin typeface="Georgia"/>
              <a:cs typeface="Georgia"/>
            </a:endParaRPr>
          </a:p>
          <a:p>
            <a:pPr marL="12700" marR="1219200">
              <a:lnSpc>
                <a:spcPct val="141900"/>
              </a:lnSpc>
              <a:spcBef>
                <a:spcPts val="52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from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sklearn.metrics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import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accuracy_score, </a:t>
            </a:r>
            <a:r>
              <a:rPr dirty="0" sz="1500" spc="-3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classification_report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from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sklearn.preprocessing</a:t>
            </a:r>
            <a:r>
              <a:rPr dirty="0" sz="1500" spc="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import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normalize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Georgia"/>
              <a:cs typeface="Georgia"/>
            </a:endParaRPr>
          </a:p>
          <a:p>
            <a:pPr marL="12700" marR="1595120">
              <a:lnSpc>
                <a:spcPct val="1878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ith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emails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[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9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ee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k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?</a:t>
            </a:r>
            <a:r>
              <a:rPr dirty="0" sz="1500" spc="9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114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!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iti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te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endParaRPr sz="1500">
              <a:latin typeface="Georgia"/>
              <a:cs typeface="Georgia"/>
            </a:endParaRPr>
          </a:p>
          <a:p>
            <a:pPr marL="12700" marR="539750" indent="190500">
              <a:lnSpc>
                <a:spcPct val="146100"/>
              </a:lnSpc>
              <a:spcBef>
                <a:spcPts val="37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("Congratulations!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You've</a:t>
            </a:r>
            <a:r>
              <a:rPr dirty="0" sz="1500" spc="-18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won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free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cruise.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Claim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now!",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1),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Spam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 marL="12700" marR="784225" indent="190500">
              <a:lnSpc>
                <a:spcPct val="141900"/>
              </a:lnSpc>
              <a:spcBef>
                <a:spcPts val="75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r>
              <a:rPr dirty="0" sz="1500" spc="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pp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ch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  t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rr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),</a:t>
            </a:r>
            <a:r>
              <a:rPr dirty="0" sz="1500" spc="-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9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endParaRPr sz="1500">
              <a:latin typeface="Georgia"/>
              <a:cs typeface="Georgia"/>
            </a:endParaRPr>
          </a:p>
          <a:p>
            <a:pPr marL="12700" marR="5080" indent="190500">
              <a:lnSpc>
                <a:spcPct val="145900"/>
              </a:lnSpc>
              <a:spcBef>
                <a:spcPts val="755"/>
              </a:spcBef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("Limited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time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offer: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Get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50%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off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on</a:t>
            </a:r>
            <a:r>
              <a:rPr dirty="0" sz="1500" spc="-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all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purchases.",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1)</a:t>
            </a:r>
            <a:r>
              <a:rPr dirty="0" sz="1500" spc="-8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Spam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email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]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1237932"/>
            <a:ext cx="5282565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Split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the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dataset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into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features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(email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text)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and</a:t>
            </a:r>
            <a:r>
              <a:rPr dirty="0" sz="1500" spc="-1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labels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-10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*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2497137"/>
            <a:ext cx="4681220" cy="284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9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ta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def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normalize_text(text):</a:t>
            </a: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150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Convert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text</a:t>
            </a:r>
            <a:r>
              <a:rPr dirty="0" sz="1500" spc="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to</a:t>
            </a:r>
            <a:r>
              <a:rPr dirty="0" sz="1500" spc="-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lowercase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text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text.lower()</a:t>
            </a:r>
            <a:endParaRPr sz="1500">
              <a:latin typeface="Georgia"/>
              <a:cs typeface="Georgia"/>
            </a:endParaRPr>
          </a:p>
          <a:p>
            <a:pPr marL="203200" marR="5080">
              <a:lnSpc>
                <a:spcPct val="187800"/>
              </a:lnSpc>
              <a:spcBef>
                <a:spcPts val="7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Remove special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characters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and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punctuation </a:t>
            </a:r>
            <a:r>
              <a:rPr dirty="0" sz="1500" spc="-3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text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re.sub(r'[^a-zA-Z0-9\s]',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'',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text)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return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text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477" y="5902896"/>
            <a:ext cx="5421630" cy="393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_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[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no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_t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14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8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X]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Georgia"/>
              <a:cs typeface="Georgia"/>
            </a:endParaRPr>
          </a:p>
          <a:p>
            <a:pPr marL="12700" marR="234315">
              <a:lnSpc>
                <a:spcPct val="142000"/>
              </a:lnSpc>
              <a:spcBef>
                <a:spcPts val="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Convert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normalized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text</a:t>
            </a:r>
            <a:r>
              <a:rPr dirty="0" sz="1500" spc="-8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data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into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matrix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of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token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counts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vectorizer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9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CountVectorizer()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_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co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ts</a:t>
            </a:r>
            <a:r>
              <a:rPr dirty="0" sz="1500" spc="-10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t_t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_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Georgia"/>
              <a:cs typeface="Georgia"/>
            </a:endParaRPr>
          </a:p>
          <a:p>
            <a:pPr marL="12700" marR="1105535">
              <a:lnSpc>
                <a:spcPct val="1920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Train</a:t>
            </a:r>
            <a:r>
              <a:rPr dirty="0" sz="1500" spc="-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Multinomial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Naive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Bayes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classifier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clf</a:t>
            </a:r>
            <a:r>
              <a:rPr dirty="0" sz="1500" spc="-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MultinomialNB()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_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co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1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y)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1237932"/>
            <a:ext cx="3875404" cy="395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Make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predictions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on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the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training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data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y_pred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clf.predict(X_counts)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te</a:t>
            </a:r>
            <a:r>
              <a:rPr dirty="0" sz="1500" spc="-114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ss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accuracy</a:t>
            </a:r>
            <a:r>
              <a:rPr dirty="0" sz="1500" spc="-1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accuracy_score(y,</a:t>
            </a:r>
            <a:r>
              <a:rPr dirty="0" sz="1500" spc="-1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y_pred)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print("Accuracy:",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accuracy)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 marL="12700" marR="67945">
              <a:lnSpc>
                <a:spcPct val="187800"/>
              </a:lnSpc>
              <a:spcBef>
                <a:spcPts val="10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8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1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 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print("Classification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Report:")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t(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_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t(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1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_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5797867"/>
            <a:ext cx="5396230" cy="2334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1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ee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k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85700"/>
              </a:lnSpc>
              <a:spcBef>
                <a:spcPts val="35"/>
              </a:spcBef>
            </a:pP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18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14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w 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reminder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your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appointment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is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scheduled</a:t>
            </a:r>
            <a:r>
              <a:rPr dirty="0" sz="1500" spc="-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for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tomorrow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limited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time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offer</a:t>
            </a:r>
            <a:r>
              <a:rPr dirty="0" sz="1500" spc="-114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get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50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off</a:t>
            </a:r>
            <a:r>
              <a:rPr dirty="0" sz="1500" spc="-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on</a:t>
            </a:r>
            <a:r>
              <a:rPr dirty="0" sz="1500" spc="-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all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purchases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477" y="8788717"/>
            <a:ext cx="4044315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4.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in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ur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project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 how</a:t>
            </a:r>
            <a:r>
              <a:rPr dirty="0" sz="1500" spc="-1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handling</a:t>
            </a:r>
            <a:r>
              <a:rPr dirty="0" sz="1500" spc="-1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correlation</a:t>
            </a:r>
            <a:r>
              <a:rPr dirty="0" sz="1500" spc="-1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1479867"/>
            <a:ext cx="5788025" cy="29178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8255">
              <a:lnSpc>
                <a:spcPct val="104299"/>
              </a:lnSpc>
              <a:spcBef>
                <a:spcPts val="40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Detecting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critical</a:t>
            </a:r>
            <a:r>
              <a:rPr dirty="0" sz="1200" spc="-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task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systems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unwanted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harmful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messages.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abstract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will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overview</a:t>
            </a:r>
            <a:r>
              <a:rPr dirty="0" sz="12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mbria"/>
              <a:cs typeface="Cambria"/>
            </a:endParaRPr>
          </a:p>
          <a:p>
            <a:pPr marL="12700" marR="19685">
              <a:lnSpc>
                <a:spcPct val="105600"/>
              </a:lnSpc>
            </a:pP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often sent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bulk, aim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deceive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recipients 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promote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products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services.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Traditional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filters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primarily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rely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rule-based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where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predefined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rules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identify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 based 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keywords,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sender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information,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message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characteristics.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However,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these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struggle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adapt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evolving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tactics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generate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positives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negatives.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mbria"/>
              <a:cs typeface="Cambria"/>
            </a:endParaRPr>
          </a:p>
          <a:p>
            <a:pPr marL="12700" marR="5080">
              <a:lnSpc>
                <a:spcPct val="105600"/>
              </a:lnSpc>
            </a:pP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address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these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limitations,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approaches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have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gained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prominence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detection.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Supervised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algorithms,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Support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Vector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Machines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(SVM),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Naive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Bayes,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neural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networks,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trained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labeled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datasets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classify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legitimate.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These algorithms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analyze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various features,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including email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n,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k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ti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8712" y="4930711"/>
            <a:ext cx="2680970" cy="10083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241935" algn="l"/>
              </a:tabLst>
            </a:pP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Píoblem</a:t>
            </a:r>
            <a:r>
              <a:rPr dirty="0" sz="1200" spc="4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stat.</a:t>
            </a:r>
            <a:endParaRPr sz="1200">
              <a:latin typeface="Roboto"/>
              <a:cs typeface="Roboto"/>
            </a:endParaRPr>
          </a:p>
          <a:p>
            <a:pPr marL="241300" indent="-229235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241935" algn="l"/>
              </a:tabLst>
            </a:pP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D</a:t>
            </a: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a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t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a</a:t>
            </a:r>
            <a:r>
              <a:rPr dirty="0" sz="1200" spc="-5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30">
                <a:solidFill>
                  <a:srgbClr val="111111"/>
                </a:solidFill>
                <a:latin typeface="Roboto"/>
                <a:cs typeface="Roboto"/>
              </a:rPr>
              <a:t>c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o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ll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e</a:t>
            </a:r>
            <a:r>
              <a:rPr dirty="0" sz="1200" spc="-30">
                <a:solidFill>
                  <a:srgbClr val="111111"/>
                </a:solidFill>
                <a:latin typeface="Roboto"/>
                <a:cs typeface="Roboto"/>
              </a:rPr>
              <a:t>c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t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i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o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n</a:t>
            </a:r>
            <a:endParaRPr sz="1200">
              <a:latin typeface="Roboto"/>
              <a:cs typeface="Roboto"/>
            </a:endParaRP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241935" algn="l"/>
              </a:tabLst>
            </a:pPr>
            <a:r>
              <a:rPr dirty="0" sz="1200" spc="10">
                <a:solidFill>
                  <a:srgbClr val="111111"/>
                </a:solidFill>
                <a:latin typeface="Roboto"/>
                <a:cs typeface="Roboto"/>
              </a:rPr>
              <a:t>E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x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i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s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t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i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n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g</a:t>
            </a:r>
            <a:r>
              <a:rPr dirty="0" sz="1200" spc="-6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30">
                <a:solidFill>
                  <a:srgbClr val="111111"/>
                </a:solidFill>
                <a:latin typeface="Roboto"/>
                <a:cs typeface="Roboto"/>
              </a:rPr>
              <a:t>s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o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l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u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t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i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o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n</a:t>
            </a:r>
            <a:endParaRPr sz="1200">
              <a:latin typeface="Roboto"/>
              <a:cs typeface="Roboto"/>
            </a:endParaRPr>
          </a:p>
          <a:p>
            <a:pPr marL="241300" indent="-229235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241935" algn="l"/>
              </a:tabLst>
            </a:pP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P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í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o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p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o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s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e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d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4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s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o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l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u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t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i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o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n</a:t>
            </a:r>
            <a:r>
              <a:rPr dirty="0" sz="1200" spc="-5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w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i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t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h</a:t>
            </a:r>
            <a:r>
              <a:rPr dirty="0" sz="1200" spc="-6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u</a:t>
            </a:r>
            <a:r>
              <a:rPr dirty="0" sz="1200" spc="-30">
                <a:solidFill>
                  <a:srgbClr val="111111"/>
                </a:solidFill>
                <a:latin typeface="Roboto"/>
                <a:cs typeface="Roboto"/>
              </a:rPr>
              <a:t>s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e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d</a:t>
            </a:r>
            <a:r>
              <a:rPr dirty="0" sz="1200" spc="-7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m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o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d</a:t>
            </a:r>
            <a:r>
              <a:rPr dirty="0" sz="1200" spc="-40">
                <a:solidFill>
                  <a:srgbClr val="111111"/>
                </a:solidFill>
                <a:latin typeface="Roboto"/>
                <a:cs typeface="Roboto"/>
              </a:rPr>
              <a:t>e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l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s</a:t>
            </a:r>
            <a:endParaRPr sz="1200">
              <a:latin typeface="Roboto"/>
              <a:cs typeface="Roboto"/>
            </a:endParaRP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241935" algn="l"/>
              </a:tabLst>
            </a:pP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Result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7801" y="9323387"/>
            <a:ext cx="65659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80" b="1">
                <a:latin typeface="Times New Roman"/>
                <a:cs typeface="Times New Roman"/>
              </a:rPr>
              <a:t>I</a:t>
            </a:r>
            <a:r>
              <a:rPr dirty="0" sz="1550" b="1">
                <a:latin typeface="Times New Roman"/>
                <a:cs typeface="Times New Roman"/>
              </a:rPr>
              <a:t>ND</a:t>
            </a:r>
            <a:r>
              <a:rPr dirty="0" sz="1550" spc="10" b="1">
                <a:latin typeface="Times New Roman"/>
                <a:cs typeface="Times New Roman"/>
              </a:rPr>
              <a:t>E</a:t>
            </a:r>
            <a:r>
              <a:rPr dirty="0" sz="1550" spc="15" b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878840"/>
            <a:ext cx="5394960" cy="5692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10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pd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Georgia"/>
              <a:cs typeface="Georgia"/>
            </a:endParaRPr>
          </a:p>
          <a:p>
            <a:pPr marL="12700" marR="1317625">
              <a:lnSpc>
                <a:spcPct val="1879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ith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data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8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{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"word1":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[1,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2,</a:t>
            </a:r>
            <a:r>
              <a:rPr dirty="0" sz="1500" spc="-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3,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4,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5],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"word2":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[2,</a:t>
            </a:r>
            <a:r>
              <a:rPr dirty="0" sz="1500" spc="-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3,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4,</a:t>
            </a:r>
            <a:r>
              <a:rPr dirty="0" sz="1500" spc="-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5,</a:t>
            </a:r>
            <a:r>
              <a:rPr dirty="0" sz="1500" spc="-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6],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"word3":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[3,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4,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5,</a:t>
            </a:r>
            <a:r>
              <a:rPr dirty="0" sz="1500" spc="-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6,</a:t>
            </a:r>
            <a:r>
              <a:rPr dirty="0" sz="1500" spc="-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7],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"word4":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[4,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5,</a:t>
            </a:r>
            <a:r>
              <a:rPr dirty="0" sz="1500" spc="-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6,</a:t>
            </a:r>
            <a:r>
              <a:rPr dirty="0" sz="1500" spc="-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7,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8],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lab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"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[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]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ab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1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(0:</a:t>
            </a:r>
            <a:r>
              <a:rPr dirty="0" sz="1500" spc="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iti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}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Georgia"/>
              <a:cs typeface="Georgia"/>
            </a:endParaRPr>
          </a:p>
          <a:p>
            <a:pPr marL="12700" marR="2268220">
              <a:lnSpc>
                <a:spcPct val="1878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Convert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dataset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to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DataFrame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df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pd.DataFrame(data)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7117778"/>
            <a:ext cx="4184015" cy="2334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te</a:t>
            </a:r>
            <a:r>
              <a:rPr dirty="0" sz="1500" spc="-114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1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ff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correlation_matrix</a:t>
            </a:r>
            <a:r>
              <a:rPr dirty="0" sz="1500" spc="-9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df.corr()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 marL="12700" marR="1394460">
              <a:lnSpc>
                <a:spcPct val="187900"/>
              </a:lnSpc>
              <a:spcBef>
                <a:spcPts val="994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Print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correlation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matrix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print("Correlation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Matrix:")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print(correlation_matrix)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1304607"/>
            <a:ext cx="4450080" cy="1132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Georgia"/>
              <a:cs typeface="Georgia"/>
            </a:endParaRPr>
          </a:p>
          <a:p>
            <a:pPr marL="498475">
              <a:lnSpc>
                <a:spcPct val="100000"/>
              </a:lnSpc>
              <a:spcBef>
                <a:spcPts val="5"/>
              </a:spcBef>
              <a:tabLst>
                <a:tab pos="1348105" algn="l"/>
                <a:tab pos="2215515" algn="l"/>
                <a:tab pos="3083560" algn="l"/>
                <a:tab pos="3961129" algn="l"/>
              </a:tabLst>
            </a:pP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1	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2	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3	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4	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ab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5494" y="2622196"/>
          <a:ext cx="5108575" cy="2886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770"/>
                <a:gridCol w="1064895"/>
                <a:gridCol w="1054735"/>
                <a:gridCol w="1146175"/>
              </a:tblGrid>
              <a:tr h="648981">
                <a:tc>
                  <a:txBody>
                    <a:bodyPr/>
                    <a:lstStyle/>
                    <a:p>
                      <a:pPr marL="127000">
                        <a:lnSpc>
                          <a:spcPts val="1680"/>
                        </a:lnSpc>
                      </a:pPr>
                      <a:r>
                        <a:rPr dirty="0" sz="1500" spc="-1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word1</a:t>
                      </a:r>
                      <a:r>
                        <a:rPr dirty="0" sz="1500" spc="27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500" spc="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680"/>
                        </a:lnSpc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680"/>
                        </a:lnSpc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680"/>
                        </a:lnSpc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  <a:tr h="74910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500" spc="-1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word2</a:t>
                      </a:r>
                      <a:r>
                        <a:rPr dirty="0" sz="1500" spc="29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500" spc="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2550"/>
                </a:tc>
              </a:tr>
              <a:tr h="75247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00" spc="-1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word3</a:t>
                      </a:r>
                      <a:r>
                        <a:rPr dirty="0" sz="1500" spc="29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500" spc="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4455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4455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4455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4455"/>
                </a:tc>
              </a:tr>
              <a:tr h="41846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500" spc="-1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word4</a:t>
                      </a:r>
                      <a:r>
                        <a:rPr dirty="0" sz="1500" spc="254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6360"/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636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636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500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1.000000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6360"/>
                </a:tc>
              </a:tr>
              <a:tr h="316686">
                <a:tc>
                  <a:txBody>
                    <a:bodyPr/>
                    <a:lstStyle/>
                    <a:p>
                      <a:pPr marL="127000">
                        <a:lnSpc>
                          <a:spcPts val="1730"/>
                        </a:lnSpc>
                        <a:spcBef>
                          <a:spcPts val="665"/>
                        </a:spcBef>
                      </a:pPr>
                      <a:r>
                        <a:rPr dirty="0" sz="1500" spc="5" b="1">
                          <a:solidFill>
                            <a:srgbClr val="222222"/>
                          </a:solidFill>
                          <a:latin typeface="Georgia"/>
                          <a:cs typeface="Georgia"/>
                        </a:rPr>
                        <a:t>0.446429</a:t>
                      </a:r>
                      <a:endParaRPr sz="1500">
                        <a:latin typeface="Georgia"/>
                        <a:cs typeface="Georgia"/>
                      </a:endParaRPr>
                    </a:p>
                  </a:txBody>
                  <a:tcPr marL="0" marR="0" marB="0" marT="844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9477" y="5698807"/>
            <a:ext cx="5653405" cy="357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label</a:t>
            </a:r>
            <a:r>
              <a:rPr dirty="0" sz="1500" spc="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0.446429</a:t>
            </a:r>
            <a:r>
              <a:rPr dirty="0" sz="1500" spc="2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0.446429</a:t>
            </a:r>
            <a:r>
              <a:rPr dirty="0" sz="1500" spc="2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0.446429</a:t>
            </a:r>
            <a:r>
              <a:rPr dirty="0" sz="1500" spc="3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0.446429</a:t>
            </a:r>
            <a:r>
              <a:rPr dirty="0" sz="1500" spc="2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1.000000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5.</a:t>
            </a:r>
            <a:r>
              <a:rPr dirty="0" sz="1500" spc="-9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Outlier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j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0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10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Georgia"/>
              <a:cs typeface="Georgia"/>
            </a:endParaRPr>
          </a:p>
          <a:p>
            <a:pPr marL="12700" marR="1576070">
              <a:lnSpc>
                <a:spcPct val="1878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ith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w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data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8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[1,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2,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3,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4,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5,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1000]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878840"/>
            <a:ext cx="5513070" cy="2677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9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an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endParaRPr sz="1500">
              <a:latin typeface="Georgia"/>
              <a:cs typeface="Georgia"/>
            </a:endParaRPr>
          </a:p>
          <a:p>
            <a:pPr marL="12700" marR="3263900">
              <a:lnSpc>
                <a:spcPts val="3379"/>
              </a:lnSpc>
              <a:spcBef>
                <a:spcPts val="225"/>
              </a:spcBef>
            </a:pP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8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std_dev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np.std(data)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 marL="12700" marR="5080">
              <a:lnSpc>
                <a:spcPct val="141800"/>
              </a:lnSpc>
              <a:spcBef>
                <a:spcPts val="13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Set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Z-score</a:t>
            </a:r>
            <a:r>
              <a:rPr dirty="0" sz="1500" spc="-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threshold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(e.g.,</a:t>
            </a:r>
            <a:r>
              <a:rPr dirty="0" sz="1500" spc="-1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3</a:t>
            </a:r>
            <a:r>
              <a:rPr dirty="0" sz="1500" spc="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standard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deviations</a:t>
            </a:r>
            <a:r>
              <a:rPr dirty="0" sz="1500" spc="-114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from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the</a:t>
            </a:r>
            <a:r>
              <a:rPr dirty="0" sz="1500" spc="-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mean)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_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_t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114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8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3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4112577"/>
            <a:ext cx="5036820" cy="217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8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1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-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outliers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[value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for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value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in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data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if</a:t>
            </a:r>
            <a:r>
              <a:rPr dirty="0" sz="1500" spc="-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(value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-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mean)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/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std_dev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&gt;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z_score_threshold]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8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print("Detected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Outliers:",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outliers)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477" y="6876351"/>
            <a:ext cx="2504440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Detected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Outliers: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[1000]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477" y="9011348"/>
            <a:ext cx="4956175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6.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ta</a:t>
            </a:r>
            <a:r>
              <a:rPr dirty="0" sz="1500" spc="-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ti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18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(5</a:t>
            </a:r>
            <a:r>
              <a:rPr dirty="0" sz="1500" spc="-8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v)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in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ur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project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 how</a:t>
            </a:r>
            <a:r>
              <a:rPr dirty="0" sz="1500" spc="-1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handling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data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(hist,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line,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etc,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r>
              <a:rPr dirty="0" sz="1500" spc="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878840"/>
            <a:ext cx="4088129" cy="8659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Code:</a:t>
            </a:r>
            <a:endParaRPr sz="1500">
              <a:latin typeface="Georgia"/>
              <a:cs typeface="Georgia"/>
            </a:endParaRPr>
          </a:p>
          <a:p>
            <a:pPr marL="12700" marR="1072515">
              <a:lnSpc>
                <a:spcPts val="3379"/>
              </a:lnSpc>
              <a:spcBef>
                <a:spcPts val="22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m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ib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1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 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import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numpy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as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np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Generate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sample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data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(0,</a:t>
            </a:r>
            <a:r>
              <a:rPr dirty="0" sz="1500" spc="-1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np.sin(x)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 marL="12700" marR="1006475">
              <a:lnSpc>
                <a:spcPct val="187800"/>
              </a:lnSpc>
              <a:spcBef>
                <a:spcPts val="10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ta</a:t>
            </a:r>
            <a:r>
              <a:rPr dirty="0" sz="1500" spc="-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1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1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 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gu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=(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8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2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6)) 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t(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lab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tit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plt.xlabel('x')</a:t>
            </a:r>
            <a:endParaRPr sz="1500">
              <a:latin typeface="Georgia"/>
              <a:cs typeface="Georgia"/>
            </a:endParaRPr>
          </a:p>
          <a:p>
            <a:pPr marL="12700" marR="2694305">
              <a:lnSpc>
                <a:spcPct val="185000"/>
              </a:lnSpc>
              <a:spcBef>
                <a:spcPts val="50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plt.ylabel('y')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plt.legend()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.g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plt.show()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 marL="12700" marR="718820">
              <a:lnSpc>
                <a:spcPct val="187900"/>
              </a:lnSpc>
              <a:spcBef>
                <a:spcPts val="994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ta</a:t>
            </a:r>
            <a:r>
              <a:rPr dirty="0" sz="1500" spc="-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1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2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tt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 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gu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=(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8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2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plt.scatter(x,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y,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label='sin(x)',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color='red')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878840"/>
            <a:ext cx="2150745" cy="2334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it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att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plt.xlabel('x')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plt.ylabel('y')</a:t>
            </a:r>
            <a:endParaRPr sz="1500">
              <a:latin typeface="Georgia"/>
              <a:cs typeface="Georgia"/>
            </a:endParaRPr>
          </a:p>
          <a:p>
            <a:pPr marL="12700" marR="756920">
              <a:lnSpc>
                <a:spcPct val="185700"/>
              </a:lnSpc>
              <a:spcBef>
                <a:spcPts val="40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plt.legend()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.g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plt.show()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3759517"/>
            <a:ext cx="4064000" cy="3679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Data</a:t>
            </a:r>
            <a:r>
              <a:rPr dirty="0" sz="1500" spc="-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visualization</a:t>
            </a:r>
            <a:r>
              <a:rPr dirty="0" sz="1500" spc="-1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3: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Histogram</a:t>
            </a:r>
            <a:endParaRPr sz="1500">
              <a:latin typeface="Georgia"/>
              <a:cs typeface="Georgia"/>
            </a:endParaRPr>
          </a:p>
          <a:p>
            <a:pPr marL="12700" marR="944244">
              <a:lnSpc>
                <a:spcPct val="187800"/>
              </a:lnSpc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data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=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np.random.randn(1000)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gu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=(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8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2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ts val="3379"/>
              </a:lnSpc>
              <a:spcBef>
                <a:spcPts val="305"/>
              </a:spcBef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h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t(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b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45" b="1">
                <a:solidFill>
                  <a:srgbClr val="222222"/>
                </a:solidFill>
                <a:latin typeface="Georgia"/>
                <a:cs typeface="Georgia"/>
              </a:rPr>
              <a:t>3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bla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ck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plt.title('Histogram')</a:t>
            </a:r>
            <a:endParaRPr sz="1500">
              <a:latin typeface="Georgia"/>
              <a:cs typeface="Georgia"/>
            </a:endParaRPr>
          </a:p>
          <a:p>
            <a:pPr marL="12700" marR="1830705">
              <a:lnSpc>
                <a:spcPct val="158600"/>
              </a:lnSpc>
              <a:spcBef>
                <a:spcPts val="675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plt.xlabel('Value')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plt.ylabel('Frequency')</a:t>
            </a:r>
            <a:endParaRPr sz="1500">
              <a:latin typeface="Georgia"/>
              <a:cs typeface="Georgia"/>
            </a:endParaRPr>
          </a:p>
          <a:p>
            <a:pPr marL="12700" marR="2668905">
              <a:lnSpc>
                <a:spcPct val="187800"/>
              </a:lnSpc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plt.show()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477" y="7986394"/>
            <a:ext cx="3124835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Data</a:t>
            </a:r>
            <a:r>
              <a:rPr dirty="0" sz="1500" spc="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visualization</a:t>
            </a:r>
            <a:r>
              <a:rPr dirty="0" sz="1500" spc="1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4:</a:t>
            </a:r>
            <a:r>
              <a:rPr dirty="0" sz="1500" spc="1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Bar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plot</a:t>
            </a:r>
            <a:endParaRPr sz="1500">
              <a:latin typeface="Georgia"/>
              <a:cs typeface="Georgia"/>
            </a:endParaRPr>
          </a:p>
          <a:p>
            <a:pPr marL="12700" marR="14604">
              <a:lnSpc>
                <a:spcPct val="183600"/>
              </a:lnSpc>
              <a:spcBef>
                <a:spcPts val="75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categories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6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['A',</a:t>
            </a:r>
            <a:r>
              <a:rPr dirty="0" sz="1500" spc="9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'B',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'C',</a:t>
            </a:r>
            <a:r>
              <a:rPr dirty="0" sz="1500" spc="1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'D',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'E']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[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2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5,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3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3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5,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4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0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5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4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5]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gu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re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8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20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6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))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878840"/>
            <a:ext cx="3980179" cy="2334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plt.bar(categories,</a:t>
            </a:r>
            <a:r>
              <a:rPr dirty="0" sz="1500" spc="-1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values,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color='green')</a:t>
            </a:r>
            <a:endParaRPr sz="1500">
              <a:latin typeface="Georgia"/>
              <a:cs typeface="Georgia"/>
            </a:endParaRPr>
          </a:p>
          <a:p>
            <a:pPr marL="12700" marR="1898014">
              <a:lnSpc>
                <a:spcPct val="158600"/>
              </a:lnSpc>
              <a:spcBef>
                <a:spcPts val="600"/>
              </a:spcBef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tit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B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1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15" b="1">
                <a:solidFill>
                  <a:srgbClr val="222222"/>
                </a:solidFill>
                <a:latin typeface="Georgia"/>
                <a:cs typeface="Georgia"/>
              </a:rPr>
              <a:t>x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lab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C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</a:t>
            </a:r>
            <a:endParaRPr sz="1500">
              <a:latin typeface="Georgia"/>
              <a:cs typeface="Georgia"/>
            </a:endParaRPr>
          </a:p>
          <a:p>
            <a:pPr marL="12700" marR="2212975">
              <a:lnSpc>
                <a:spcPct val="185700"/>
              </a:lnSpc>
              <a:spcBef>
                <a:spcPts val="35"/>
              </a:spcBef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y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lab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'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) 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plt.grid(axis='y')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 plt.show()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3759517"/>
            <a:ext cx="4585335" cy="357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#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D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ta</a:t>
            </a:r>
            <a:r>
              <a:rPr dirty="0" sz="1500" spc="-7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v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u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al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o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n</a:t>
            </a:r>
            <a:r>
              <a:rPr dirty="0" sz="1500" spc="-14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5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: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4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ch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  <a:p>
            <a:pPr marL="12700" marR="1951355">
              <a:lnSpc>
                <a:spcPct val="187800"/>
              </a:lnSpc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sizes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[20,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30,</a:t>
            </a:r>
            <a:r>
              <a:rPr dirty="0" sz="1500" spc="9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25,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15,</a:t>
            </a:r>
            <a:r>
              <a:rPr dirty="0" sz="1500" spc="2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10]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labels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 ['A',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'B',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'C',</a:t>
            </a:r>
            <a:r>
              <a:rPr dirty="0" sz="1500" spc="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'D',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25" b="1">
                <a:solidFill>
                  <a:srgbClr val="222222"/>
                </a:solidFill>
                <a:latin typeface="Georgia"/>
                <a:cs typeface="Georgia"/>
              </a:rPr>
              <a:t>'E']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p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l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t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.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gu</a:t>
            </a:r>
            <a:r>
              <a:rPr dirty="0" sz="1500" spc="-30" b="1">
                <a:solidFill>
                  <a:srgbClr val="222222"/>
                </a:solidFill>
                <a:latin typeface="Georgia"/>
                <a:cs typeface="Georgia"/>
              </a:rPr>
              <a:t>r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(</a:t>
            </a:r>
            <a:r>
              <a:rPr dirty="0" sz="1500" spc="10" b="1">
                <a:solidFill>
                  <a:srgbClr val="222222"/>
                </a:solidFill>
                <a:latin typeface="Georgia"/>
                <a:cs typeface="Georgia"/>
              </a:rPr>
              <a:t>f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g</a:t>
            </a:r>
            <a:r>
              <a:rPr dirty="0" sz="1500" spc="-20" b="1">
                <a:solidFill>
                  <a:srgbClr val="222222"/>
                </a:solidFill>
                <a:latin typeface="Georgia"/>
                <a:cs typeface="Georgia"/>
              </a:rPr>
              <a:t>s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i</a:t>
            </a:r>
            <a:r>
              <a:rPr dirty="0" sz="1500" spc="30" b="1">
                <a:solidFill>
                  <a:srgbClr val="222222"/>
                </a:solidFill>
                <a:latin typeface="Georgia"/>
                <a:cs typeface="Georgia"/>
              </a:rPr>
              <a:t>z</a:t>
            </a:r>
            <a:r>
              <a:rPr dirty="0" sz="1500" spc="-35" b="1">
                <a:solidFill>
                  <a:srgbClr val="222222"/>
                </a:solidFill>
                <a:latin typeface="Georgia"/>
                <a:cs typeface="Georgia"/>
              </a:rPr>
              <a:t>e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=(</a:t>
            </a:r>
            <a:r>
              <a:rPr dirty="0" sz="1500" spc="35" b="1">
                <a:solidFill>
                  <a:srgbClr val="222222"/>
                </a:solidFill>
                <a:latin typeface="Georgia"/>
                <a:cs typeface="Georgia"/>
              </a:rPr>
              <a:t>8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,</a:t>
            </a:r>
            <a:r>
              <a:rPr dirty="0" sz="1500" spc="-22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6))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41900"/>
              </a:lnSpc>
              <a:spcBef>
                <a:spcPts val="525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plt.pie(sizes,</a:t>
            </a:r>
            <a:r>
              <a:rPr dirty="0" sz="1500" spc="-8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labels=labels,</a:t>
            </a:r>
            <a:r>
              <a:rPr dirty="0" sz="1500" spc="-8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autopct='%1.1f%%', </a:t>
            </a:r>
            <a:r>
              <a:rPr dirty="0" sz="1500" spc="-36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startangle=140)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plt.title('Pie</a:t>
            </a:r>
            <a:r>
              <a:rPr dirty="0" sz="1500" spc="-55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22222"/>
                </a:solidFill>
                <a:latin typeface="Georgia"/>
                <a:cs typeface="Georgia"/>
              </a:rPr>
              <a:t>Chart')</a:t>
            </a:r>
            <a:endParaRPr sz="1500">
              <a:latin typeface="Georgia"/>
              <a:cs typeface="Georgia"/>
            </a:endParaRPr>
          </a:p>
          <a:p>
            <a:pPr marL="12700" marR="3027680">
              <a:lnSpc>
                <a:spcPct val="183600"/>
              </a:lnSpc>
              <a:spcBef>
                <a:spcPts val="80"/>
              </a:spcBef>
            </a:pPr>
            <a:r>
              <a:rPr dirty="0" sz="1500" spc="-5" b="1">
                <a:solidFill>
                  <a:srgbClr val="222222"/>
                </a:solidFill>
                <a:latin typeface="Georgia"/>
                <a:cs typeface="Georgia"/>
              </a:rPr>
              <a:t>plt.axis('equal') </a:t>
            </a:r>
            <a:r>
              <a:rPr dirty="0" sz="1500" spc="-3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plt.show()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477" y="8397176"/>
            <a:ext cx="1296035" cy="96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22222"/>
                </a:solidFill>
                <a:latin typeface="Georgia"/>
                <a:cs typeface="Georgia"/>
              </a:rPr>
              <a:t>Output</a:t>
            </a:r>
            <a:endParaRPr sz="1500">
              <a:latin typeface="Georgia"/>
              <a:cs typeface="Georgia"/>
            </a:endParaRPr>
          </a:p>
          <a:p>
            <a:pPr marL="50800" marR="5080" indent="-38735">
              <a:lnSpc>
                <a:spcPts val="2930"/>
              </a:lnSpc>
            </a:pP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[</a:t>
            </a:r>
            <a:r>
              <a:rPr dirty="0" sz="1200" spc="-135">
                <a:solidFill>
                  <a:srgbClr val="0D0D0D"/>
                </a:solidFill>
                <a:latin typeface="Cambria"/>
                <a:cs typeface="Cambria"/>
              </a:rPr>
              <a:t>'</a:t>
            </a:r>
            <a:r>
              <a:rPr dirty="0" sz="1200" spc="-75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'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'B'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'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'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'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'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'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'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]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, 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[25,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30,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35,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40,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45].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4722177"/>
            <a:ext cx="2447925" cy="20789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222222"/>
                </a:solidFill>
                <a:latin typeface="Georgia"/>
                <a:cs typeface="Georgia"/>
              </a:rPr>
              <a:t>Model</a:t>
            </a:r>
            <a:r>
              <a:rPr dirty="0" sz="1500" spc="-70" b="1">
                <a:solidFill>
                  <a:srgbClr val="222222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22222"/>
                </a:solidFill>
                <a:latin typeface="Georgia"/>
                <a:cs typeface="Georgia"/>
              </a:rPr>
              <a:t>output:</a:t>
            </a:r>
            <a:endParaRPr sz="1500">
              <a:latin typeface="Georgia"/>
              <a:cs typeface="Georgia"/>
            </a:endParaRPr>
          </a:p>
          <a:p>
            <a:pPr marL="12700" marR="889000">
              <a:lnSpc>
                <a:spcPts val="2930"/>
              </a:lnSpc>
              <a:spcBef>
                <a:spcPts val="135"/>
              </a:spcBef>
            </a:pP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1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ss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  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2.Regression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endParaRPr sz="1200">
              <a:latin typeface="Cambria"/>
              <a:cs typeface="Cambria"/>
            </a:endParaRPr>
          </a:p>
          <a:p>
            <a:pPr marL="136525" indent="-124460">
              <a:lnSpc>
                <a:spcPct val="100000"/>
              </a:lnSpc>
              <a:spcBef>
                <a:spcPts val="1070"/>
              </a:spcBef>
              <a:buSzPct val="91666"/>
              <a:buAutoNum type="arabicPeriod" startAt="3"/>
              <a:tabLst>
                <a:tab pos="137160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-8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D0D0D"/>
              </a:buClr>
              <a:buFont typeface="Cambria"/>
              <a:buAutoNum type="arabicPeriod" startAt="3"/>
            </a:pPr>
            <a:endParaRPr sz="1250">
              <a:latin typeface="Cambria"/>
              <a:cs typeface="Cambria"/>
            </a:endParaRPr>
          </a:p>
          <a:p>
            <a:pPr marL="136525" indent="-124460">
              <a:lnSpc>
                <a:spcPct val="100000"/>
              </a:lnSpc>
              <a:buSzPct val="91666"/>
              <a:buAutoNum type="arabicPeriod" startAt="3"/>
              <a:tabLst>
                <a:tab pos="137160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Dimensionality</a:t>
            </a:r>
            <a:r>
              <a:rPr dirty="0" sz="1200" spc="-7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Reduction</a:t>
            </a:r>
            <a:r>
              <a:rPr dirty="0" sz="1200" spc="-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D0D0D"/>
              </a:buClr>
              <a:buFont typeface="Cambria"/>
              <a:buAutoNum type="arabicPeriod" startAt="3"/>
            </a:pPr>
            <a:endParaRPr sz="1250">
              <a:latin typeface="Cambria"/>
              <a:cs typeface="Cambria"/>
            </a:endParaRPr>
          </a:p>
          <a:p>
            <a:pPr marL="136525" indent="-124460">
              <a:lnSpc>
                <a:spcPct val="100000"/>
              </a:lnSpc>
              <a:spcBef>
                <a:spcPts val="5"/>
              </a:spcBef>
              <a:buSzPct val="91666"/>
              <a:buAutoNum type="arabicPeriod" startAt="3"/>
              <a:tabLst>
                <a:tab pos="137160" algn="l"/>
              </a:tabLst>
            </a:pP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y</a:t>
            </a:r>
            <a:r>
              <a:rPr dirty="0" sz="1200" spc="-8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23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7426642"/>
            <a:ext cx="5875020" cy="20027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222222"/>
                </a:solidFill>
                <a:latin typeface="Times New Roman"/>
                <a:cs typeface="Times New Roman"/>
              </a:rPr>
              <a:t>Manage</a:t>
            </a:r>
            <a:r>
              <a:rPr dirty="0" sz="1500" spc="30" b="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1500" spc="-20" b="1">
                <a:solidFill>
                  <a:srgbClr val="222222"/>
                </a:solidFill>
                <a:latin typeface="Times New Roman"/>
                <a:cs typeface="Times New Roman"/>
              </a:rPr>
              <a:t>relationship</a:t>
            </a:r>
            <a:endParaRPr sz="1500">
              <a:latin typeface="Times New Roman"/>
              <a:cs typeface="Times New Roman"/>
            </a:endParaRPr>
          </a:p>
          <a:p>
            <a:pPr algn="just" marL="279400" marR="9525" indent="-267335">
              <a:lnSpc>
                <a:spcPct val="146100"/>
              </a:lnSpc>
              <a:spcBef>
                <a:spcPts val="1065"/>
              </a:spcBef>
              <a:buAutoNum type="arabicPlain" startAt="21"/>
              <a:tabLst>
                <a:tab pos="280035" algn="l"/>
              </a:tabLst>
            </a:pP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User 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Interaction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Ensure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 system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doesn't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interfere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legitimate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interactions. 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Users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should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able 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send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receive emails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without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unnecessary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interruptions.</a:t>
            </a:r>
            <a:endParaRPr sz="1200">
              <a:latin typeface="Cambria"/>
              <a:cs typeface="Cambria"/>
            </a:endParaRPr>
          </a:p>
          <a:p>
            <a:pPr algn="just" marL="279400" marR="5080" indent="-267335">
              <a:lnSpc>
                <a:spcPct val="146000"/>
              </a:lnSpc>
              <a:spcBef>
                <a:spcPts val="80"/>
              </a:spcBef>
              <a:buAutoNum type="arabicPlain" startAt="21"/>
              <a:tabLst>
                <a:tab pos="280035" algn="l"/>
              </a:tabLst>
            </a:pP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Transparency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transparent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about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how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spam emails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are detected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managed.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Users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should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understand 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why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certain emails are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classified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what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actions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taken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classification.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774524"/>
            <a:ext cx="5873750" cy="271653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279400" marR="17145" indent="-267335">
              <a:lnSpc>
                <a:spcPct val="148700"/>
              </a:lnSpc>
              <a:spcBef>
                <a:spcPts val="65"/>
              </a:spcBef>
              <a:buClr>
                <a:srgbClr val="0D0D0D"/>
              </a:buClr>
              <a:buFont typeface="Cambria"/>
              <a:buAutoNum type="arabicPlain" startAt="23"/>
              <a:tabLst>
                <a:tab pos="280035" algn="l"/>
              </a:tabLst>
            </a:pP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ser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Provide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mechanisms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for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users 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report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false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positives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(legitimate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classified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spam)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negatives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(spam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not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detected).</a:t>
            </a:r>
            <a:r>
              <a:rPr dirty="0" sz="1200" spc="22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helps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accuracy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over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time.</a:t>
            </a:r>
            <a:endParaRPr sz="1200">
              <a:latin typeface="Cambria"/>
              <a:cs typeface="Cambria"/>
            </a:endParaRPr>
          </a:p>
          <a:p>
            <a:pPr algn="just" marL="280035" indent="-267335">
              <a:lnSpc>
                <a:spcPct val="100000"/>
              </a:lnSpc>
              <a:spcBef>
                <a:spcPts val="965"/>
              </a:spcBef>
              <a:buAutoNum type="arabicPlain" startAt="23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Customization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Allow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customize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preferences.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endParaRPr sz="1200">
              <a:latin typeface="Cambria"/>
              <a:cs typeface="Cambria"/>
            </a:endParaRPr>
          </a:p>
          <a:p>
            <a:pPr algn="just" marL="279400">
              <a:lnSpc>
                <a:spcPct val="100000"/>
              </a:lnSpc>
              <a:spcBef>
                <a:spcPts val="365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5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setting</a:t>
            </a:r>
            <a:r>
              <a:rPr dirty="0" sz="1200" spc="5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thresholds</a:t>
            </a:r>
            <a:r>
              <a:rPr dirty="0" sz="1200" spc="5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5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5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200" spc="5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creating</a:t>
            </a:r>
            <a:r>
              <a:rPr dirty="0" sz="1200" spc="5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custom</a:t>
            </a:r>
            <a:r>
              <a:rPr dirty="0" sz="1200" spc="5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  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rules,</a:t>
            </a:r>
            <a:r>
              <a:rPr dirty="0" sz="1200" spc="5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endParaRPr sz="1200">
              <a:latin typeface="Cambria"/>
              <a:cs typeface="Cambria"/>
            </a:endParaRPr>
          </a:p>
          <a:p>
            <a:pPr algn="just" marL="279400">
              <a:lnSpc>
                <a:spcPct val="100000"/>
              </a:lnSpc>
              <a:spcBef>
                <a:spcPts val="660"/>
              </a:spcBef>
            </a:pP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whitelisting/blacklisting</a:t>
            </a:r>
            <a:r>
              <a:rPr dirty="0" sz="1200" spc="1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addresses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domains.</a:t>
            </a:r>
            <a:endParaRPr sz="1200">
              <a:latin typeface="Cambria"/>
              <a:cs typeface="Cambria"/>
            </a:endParaRPr>
          </a:p>
          <a:p>
            <a:pPr marL="279400" marR="5715" indent="-267335">
              <a:lnSpc>
                <a:spcPct val="138200"/>
              </a:lnSpc>
              <a:spcBef>
                <a:spcPts val="415"/>
              </a:spcBef>
              <a:buAutoNum type="arabicPlain" startAt="25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Privacy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Ensure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data,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contact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handled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securely</a:t>
            </a:r>
            <a:r>
              <a:rPr dirty="0" sz="1200" spc="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respect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privacy.</a:t>
            </a:r>
            <a:r>
              <a:rPr dirty="0" sz="1200" spc="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should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have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control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dirty="0" sz="1200" spc="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200" spc="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informed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about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how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it's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within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endParaRPr sz="1200">
              <a:latin typeface="Cambria"/>
              <a:cs typeface="Cambria"/>
            </a:endParaRPr>
          </a:p>
          <a:p>
            <a:pPr marL="279400">
              <a:lnSpc>
                <a:spcPct val="100000"/>
              </a:lnSpc>
              <a:spcBef>
                <a:spcPts val="665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system.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24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8712" y="5771832"/>
            <a:ext cx="5596255" cy="3940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dirty="0" sz="1200" spc="-25" b="1">
                <a:solidFill>
                  <a:srgbClr val="222222"/>
                </a:solidFill>
                <a:latin typeface="Arial"/>
                <a:cs typeface="Arial"/>
              </a:rPr>
              <a:t>M</a:t>
            </a:r>
            <a:r>
              <a:rPr dirty="0" sz="1200" spc="10" b="1">
                <a:solidFill>
                  <a:srgbClr val="222222"/>
                </a:solidFill>
                <a:latin typeface="Arial"/>
                <a:cs typeface="Arial"/>
              </a:rPr>
              <a:t>od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e</a:t>
            </a:r>
            <a:r>
              <a:rPr dirty="0" sz="1200" spc="-35" b="1">
                <a:solidFill>
                  <a:srgbClr val="222222"/>
                </a:solidFill>
                <a:latin typeface="Arial"/>
                <a:cs typeface="Arial"/>
              </a:rPr>
              <a:t>lli</a:t>
            </a:r>
            <a:r>
              <a:rPr dirty="0" sz="1200" spc="10" b="1">
                <a:solidFill>
                  <a:srgbClr val="222222"/>
                </a:solidFill>
                <a:latin typeface="Arial"/>
                <a:cs typeface="Arial"/>
              </a:rPr>
              <a:t>n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g</a:t>
            </a:r>
            <a:r>
              <a:rPr dirty="0" sz="1200" spc="-1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spc="-30" b="1">
                <a:solidFill>
                  <a:srgbClr val="222222"/>
                </a:solidFill>
                <a:latin typeface="Arial"/>
                <a:cs typeface="Arial"/>
              </a:rPr>
              <a:t>f</a:t>
            </a:r>
            <a:r>
              <a:rPr dirty="0" sz="1200" spc="10" b="1">
                <a:solidFill>
                  <a:srgbClr val="222222"/>
                </a:solidFill>
                <a:latin typeface="Arial"/>
                <a:cs typeface="Arial"/>
              </a:rPr>
              <a:t>o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r</a:t>
            </a:r>
            <a:r>
              <a:rPr dirty="0" sz="1200" spc="2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spc="-40" b="1">
                <a:solidFill>
                  <a:srgbClr val="222222"/>
                </a:solidFill>
                <a:latin typeface="Arial"/>
                <a:cs typeface="Arial"/>
              </a:rPr>
              <a:t>G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e</a:t>
            </a:r>
            <a:r>
              <a:rPr dirty="0" sz="1200" spc="10" b="1">
                <a:solidFill>
                  <a:srgbClr val="222222"/>
                </a:solidFill>
                <a:latin typeface="Arial"/>
                <a:cs typeface="Arial"/>
              </a:rPr>
              <a:t>nd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e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r</a:t>
            </a:r>
            <a:r>
              <a:rPr dirty="0" sz="1200" spc="-4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spc="5" b="1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dirty="0" sz="1200" spc="15" b="1">
                <a:solidFill>
                  <a:srgbClr val="222222"/>
                </a:solidFill>
                <a:latin typeface="Arial"/>
                <a:cs typeface="Arial"/>
              </a:rPr>
              <a:t>n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d</a:t>
            </a:r>
            <a:r>
              <a:rPr dirty="0" sz="1200" spc="-9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spc="-45" b="1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dirty="0" sz="1200" spc="10" b="1">
                <a:solidFill>
                  <a:srgbClr val="222222"/>
                </a:solidFill>
                <a:latin typeface="Arial"/>
                <a:cs typeface="Arial"/>
              </a:rPr>
              <a:t>g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e</a:t>
            </a:r>
            <a:r>
              <a:rPr dirty="0" sz="1200" spc="5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spc="10" b="1">
                <a:solidFill>
                  <a:srgbClr val="222222"/>
                </a:solidFill>
                <a:latin typeface="Arial"/>
                <a:cs typeface="Arial"/>
              </a:rPr>
              <a:t>d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dirty="0" sz="1200" spc="-30" b="1">
                <a:solidFill>
                  <a:srgbClr val="222222"/>
                </a:solidFill>
                <a:latin typeface="Arial"/>
                <a:cs typeface="Arial"/>
              </a:rPr>
              <a:t>t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241300" indent="-229235">
              <a:lnSpc>
                <a:spcPts val="1405"/>
              </a:lnSpc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Trebuchet MS"/>
                <a:cs typeface="Trebuchet MS"/>
              </a:rPr>
              <a:t>"spam_data.csv"</a:t>
            </a:r>
            <a:r>
              <a:rPr dirty="0" sz="1200" spc="-9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path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dataset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containing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features,</a:t>
            </a:r>
            <a:endParaRPr sz="12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1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b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96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200" spc="-75" b="1">
                <a:solidFill>
                  <a:srgbClr val="0D0D0D"/>
                </a:solidFill>
                <a:latin typeface="Trebuchet MS"/>
                <a:cs typeface="Trebuchet MS"/>
              </a:rPr>
              <a:t>get_dummies</a:t>
            </a:r>
            <a:r>
              <a:rPr dirty="0" sz="1200" spc="-200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function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one-hot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encode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gender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feature.</a:t>
            </a:r>
            <a:endParaRPr sz="12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Random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Forest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classifier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model.</a:t>
            </a:r>
            <a:endParaRPr sz="12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done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accuracy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score.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Symbol"/>
              <a:buChar char=""/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D0D0D"/>
              </a:buClr>
              <a:buFont typeface="Symbol"/>
              <a:buChar char=""/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200" spc="30" b="1">
                <a:solidFill>
                  <a:srgbClr val="222222"/>
                </a:solidFill>
                <a:latin typeface="Arial"/>
                <a:cs typeface="Arial"/>
              </a:rPr>
              <a:t>R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e</a:t>
            </a:r>
            <a:r>
              <a:rPr dirty="0" sz="1200" spc="10" b="1">
                <a:solidFill>
                  <a:srgbClr val="222222"/>
                </a:solidFill>
                <a:latin typeface="Arial"/>
                <a:cs typeface="Arial"/>
              </a:rPr>
              <a:t>p</a:t>
            </a:r>
            <a:r>
              <a:rPr dirty="0" sz="1200" spc="-35" b="1">
                <a:solidFill>
                  <a:srgbClr val="222222"/>
                </a:solidFill>
                <a:latin typeface="Arial"/>
                <a:cs typeface="Arial"/>
              </a:rPr>
              <a:t>l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ac</a:t>
            </a:r>
            <a:r>
              <a:rPr dirty="0" sz="1200" spc="-35" b="1">
                <a:solidFill>
                  <a:srgbClr val="222222"/>
                </a:solidFill>
                <a:latin typeface="Arial"/>
                <a:cs typeface="Arial"/>
              </a:rPr>
              <a:t>i</a:t>
            </a:r>
            <a:r>
              <a:rPr dirty="0" sz="1200" spc="10" b="1">
                <a:solidFill>
                  <a:srgbClr val="222222"/>
                </a:solidFill>
                <a:latin typeface="Arial"/>
                <a:cs typeface="Arial"/>
              </a:rPr>
              <a:t>n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g</a:t>
            </a:r>
            <a:r>
              <a:rPr dirty="0" sz="1200" spc="-15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va</a:t>
            </a:r>
            <a:r>
              <a:rPr dirty="0" sz="1200" spc="-35" b="1">
                <a:solidFill>
                  <a:srgbClr val="222222"/>
                </a:solidFill>
                <a:latin typeface="Arial"/>
                <a:cs typeface="Arial"/>
              </a:rPr>
              <a:t>l</a:t>
            </a:r>
            <a:r>
              <a:rPr dirty="0" sz="1200" spc="10" b="1">
                <a:solidFill>
                  <a:srgbClr val="222222"/>
                </a:solidFill>
                <a:latin typeface="Arial"/>
                <a:cs typeface="Arial"/>
              </a:rPr>
              <a:t>u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/>
              <a:cs typeface="Arial"/>
            </a:endParaRPr>
          </a:p>
          <a:p>
            <a:pPr marL="241300" marR="17780" indent="-229235">
              <a:lnSpc>
                <a:spcPct val="109500"/>
              </a:lnSpc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200" b="1">
                <a:solidFill>
                  <a:srgbClr val="0D0D0D"/>
                </a:solidFill>
                <a:latin typeface="Trebuchet MS"/>
                <a:cs typeface="Trebuchet MS"/>
              </a:rPr>
              <a:t>f i </a:t>
            </a:r>
            <a:r>
              <a:rPr dirty="0" sz="1200" spc="70" b="1">
                <a:solidFill>
                  <a:srgbClr val="0D0D0D"/>
                </a:solidFill>
                <a:latin typeface="Trebuchet MS"/>
                <a:cs typeface="Trebuchet MS"/>
              </a:rPr>
              <a:t>llna </a:t>
            </a:r>
            <a:r>
              <a:rPr dirty="0" sz="1200" b="1">
                <a:solidFill>
                  <a:srgbClr val="0D0D0D"/>
                </a:solidFill>
                <a:latin typeface="Trebuchet MS"/>
                <a:cs typeface="Trebuchet MS"/>
              </a:rPr>
              <a:t>( )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used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replace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missing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values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specific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column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specified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value.</a:t>
            </a:r>
            <a:endParaRPr sz="1200">
              <a:latin typeface="Cambria"/>
              <a:cs typeface="Cambria"/>
            </a:endParaRPr>
          </a:p>
          <a:p>
            <a:pPr marL="241300" marR="16510" indent="-229235">
              <a:lnSpc>
                <a:spcPct val="104299"/>
              </a:lnSpc>
              <a:spcBef>
                <a:spcPts val="15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200" spc="-5" b="1">
                <a:solidFill>
                  <a:srgbClr val="0D0D0D"/>
                </a:solidFill>
                <a:latin typeface="Trebuchet MS"/>
                <a:cs typeface="Trebuchet MS"/>
              </a:rPr>
              <a:t>replace()</a:t>
            </a:r>
            <a:r>
              <a:rPr dirty="0" sz="1200" spc="70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replace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dictionary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mapping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old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new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values.</a:t>
            </a:r>
            <a:endParaRPr sz="1200">
              <a:latin typeface="Cambria"/>
              <a:cs typeface="Cambria"/>
            </a:endParaRPr>
          </a:p>
          <a:p>
            <a:pPr marL="241300" marR="26670" indent="-229235">
              <a:lnSpc>
                <a:spcPct val="104299"/>
              </a:lnSpc>
              <a:spcBef>
                <a:spcPts val="1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200" spc="65" b="1">
                <a:solidFill>
                  <a:srgbClr val="0D0D0D"/>
                </a:solidFill>
                <a:latin typeface="Trebuchet MS"/>
                <a:cs typeface="Trebuchet MS"/>
              </a:rPr>
              <a:t>loc[]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used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replace values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based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condition,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replacing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values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where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another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column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meets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certain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threshold.</a:t>
            </a:r>
            <a:endParaRPr sz="12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21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Finally,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modified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DataFrame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saved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to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new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CSV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file.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1607566"/>
            <a:ext cx="5875020" cy="266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222222"/>
                </a:solidFill>
                <a:latin typeface="Arial"/>
                <a:cs typeface="Arial"/>
              </a:rPr>
              <a:t>Grouping</a:t>
            </a:r>
            <a:r>
              <a:rPr dirty="0" sz="1200" spc="-3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spc="5" b="1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dirty="0" sz="1200" spc="-7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spc="5" b="1">
                <a:solidFill>
                  <a:srgbClr val="222222"/>
                </a:solidFill>
                <a:latin typeface="Arial"/>
                <a:cs typeface="Arial"/>
              </a:rPr>
              <a:t>age</a:t>
            </a:r>
            <a:r>
              <a:rPr dirty="0" sz="1200" spc="-4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spc="5" b="1">
                <a:solidFill>
                  <a:srgbClr val="222222"/>
                </a:solidFill>
                <a:latin typeface="Arial"/>
                <a:cs typeface="Arial"/>
              </a:rPr>
              <a:t>by</a:t>
            </a:r>
            <a:r>
              <a:rPr dirty="0" sz="1200" spc="-4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ranges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marL="280035" indent="-267335">
              <a:lnSpc>
                <a:spcPts val="1435"/>
              </a:lnSpc>
              <a:buAutoNum type="arabicPlain" startAt="26"/>
              <a:tabLst>
                <a:tab pos="280035" algn="l"/>
              </a:tabLst>
            </a:pP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Load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2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containing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age,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labels.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ts val="1435"/>
              </a:lnSpc>
              <a:buAutoNum type="arabicPlain" startAt="26"/>
              <a:tabLst>
                <a:tab pos="28003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Group</a:t>
            </a:r>
            <a:r>
              <a:rPr dirty="0" sz="1200" spc="30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Age</a:t>
            </a:r>
            <a:r>
              <a:rPr dirty="0" sz="1200" spc="229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18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Ranges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5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Create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age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ranges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specifying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2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boundaries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3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each</a:t>
            </a:r>
            <a:endParaRPr sz="1200">
              <a:latin typeface="Cambria"/>
              <a:cs typeface="Cambria"/>
            </a:endParaRPr>
          </a:p>
          <a:p>
            <a:pPr marL="279400" marR="10160">
              <a:lnSpc>
                <a:spcPct val="104299"/>
              </a:lnSpc>
            </a:pP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range.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You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pandas'</a:t>
            </a:r>
            <a:r>
              <a:rPr dirty="0" sz="1200" spc="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 b="1">
                <a:solidFill>
                  <a:srgbClr val="0D0D0D"/>
                </a:solidFill>
                <a:latin typeface="Trebuchet MS"/>
                <a:cs typeface="Trebuchet MS"/>
              </a:rPr>
              <a:t>cut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function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discretize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age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variable</a:t>
            </a:r>
            <a:r>
              <a:rPr dirty="0" sz="1200" spc="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predefined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bins.</a:t>
            </a:r>
            <a:endParaRPr sz="1200">
              <a:latin typeface="Cambria"/>
              <a:cs typeface="Cambria"/>
            </a:endParaRPr>
          </a:p>
          <a:p>
            <a:pPr marL="279400" marR="5080" indent="-267335">
              <a:lnSpc>
                <a:spcPts val="1580"/>
              </a:lnSpc>
              <a:buAutoNum type="arabicPlain" startAt="28"/>
              <a:tabLst>
                <a:tab pos="280035" algn="l"/>
              </a:tabLst>
            </a:pP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Encode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Categorical</a:t>
            </a:r>
            <a:r>
              <a:rPr dirty="0" sz="1200" spc="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Variables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age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ranges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represented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strings,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convert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them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numerical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categories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label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encoding.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ts val="1425"/>
              </a:lnSpc>
              <a:buAutoNum type="arabicPlain" startAt="28"/>
              <a:tabLst>
                <a:tab pos="28003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Selection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Select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dataset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use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training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endParaRPr sz="1200">
              <a:latin typeface="Cambria"/>
              <a:cs typeface="Cambria"/>
            </a:endParaRPr>
          </a:p>
          <a:p>
            <a:pPr marL="279400">
              <a:lnSpc>
                <a:spcPct val="100000"/>
              </a:lnSpc>
              <a:spcBef>
                <a:spcPts val="65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model.</a:t>
            </a:r>
            <a:endParaRPr sz="1200">
              <a:latin typeface="Cambria"/>
              <a:cs typeface="Cambria"/>
            </a:endParaRPr>
          </a:p>
          <a:p>
            <a:pPr marL="279400" marR="76200" indent="-267335">
              <a:lnSpc>
                <a:spcPts val="1500"/>
              </a:lnSpc>
              <a:spcBef>
                <a:spcPts val="60"/>
              </a:spcBef>
              <a:buAutoNum type="arabicPlain" startAt="30"/>
              <a:tabLst>
                <a:tab pos="280035" algn="l"/>
              </a:tabLst>
            </a:pP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Train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Train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selected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target</a:t>
            </a:r>
            <a:r>
              <a:rPr dirty="0" sz="1200" spc="-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variable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(spam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labels).</a:t>
            </a:r>
            <a:endParaRPr sz="1200">
              <a:latin typeface="Cambria"/>
              <a:cs typeface="Cambria"/>
            </a:endParaRPr>
          </a:p>
          <a:p>
            <a:pPr marL="279400" marR="65405" indent="-267335">
              <a:lnSpc>
                <a:spcPts val="1500"/>
              </a:lnSpc>
              <a:spcBef>
                <a:spcPts val="5"/>
              </a:spcBef>
              <a:buAutoNum type="arabicPlain" startAt="30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Evaluate</a:t>
            </a:r>
            <a:r>
              <a:rPr dirty="0" sz="1200" spc="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Evaluate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22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20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appropriate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metrics.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4843398"/>
            <a:ext cx="5871845" cy="457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200" spc="25" b="1">
                <a:solidFill>
                  <a:srgbClr val="222222"/>
                </a:solidFill>
                <a:latin typeface="Arial"/>
                <a:cs typeface="Arial"/>
              </a:rPr>
              <a:t>C</a:t>
            </a:r>
            <a:r>
              <a:rPr dirty="0" sz="1200" spc="-20" b="1">
                <a:solidFill>
                  <a:srgbClr val="222222"/>
                </a:solidFill>
                <a:latin typeface="Arial"/>
                <a:cs typeface="Arial"/>
              </a:rPr>
              <a:t>r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e</a:t>
            </a:r>
            <a:r>
              <a:rPr dirty="0" sz="1200" spc="15" b="1">
                <a:solidFill>
                  <a:srgbClr val="222222"/>
                </a:solidFill>
                <a:latin typeface="Arial"/>
                <a:cs typeface="Arial"/>
              </a:rPr>
              <a:t>d</a:t>
            </a:r>
            <a:r>
              <a:rPr dirty="0" sz="1200" spc="-35" b="1">
                <a:solidFill>
                  <a:srgbClr val="222222"/>
                </a:solidFill>
                <a:latin typeface="Arial"/>
                <a:cs typeface="Arial"/>
              </a:rPr>
              <a:t>i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t</a:t>
            </a:r>
            <a:r>
              <a:rPr dirty="0" sz="1200" spc="-6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spc="25" b="1">
                <a:solidFill>
                  <a:srgbClr val="222222"/>
                </a:solidFill>
                <a:latin typeface="Arial"/>
                <a:cs typeface="Arial"/>
              </a:rPr>
              <a:t>R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dirty="0" sz="1200" spc="-30" b="1">
                <a:solidFill>
                  <a:srgbClr val="222222"/>
                </a:solidFill>
                <a:latin typeface="Arial"/>
                <a:cs typeface="Arial"/>
              </a:rPr>
              <a:t>t</a:t>
            </a:r>
            <a:r>
              <a:rPr dirty="0" sz="1200" spc="-35" b="1">
                <a:solidFill>
                  <a:srgbClr val="222222"/>
                </a:solidFill>
                <a:latin typeface="Arial"/>
                <a:cs typeface="Arial"/>
              </a:rPr>
              <a:t>i</a:t>
            </a:r>
            <a:r>
              <a:rPr dirty="0" sz="1200" spc="15" b="1">
                <a:solidFill>
                  <a:srgbClr val="222222"/>
                </a:solidFill>
                <a:latin typeface="Arial"/>
                <a:cs typeface="Arial"/>
              </a:rPr>
              <a:t>n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g</a:t>
            </a:r>
            <a:r>
              <a:rPr dirty="0" sz="1200" spc="-2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dirty="0" sz="1200" spc="15" b="1">
                <a:solidFill>
                  <a:srgbClr val="222222"/>
                </a:solidFill>
                <a:latin typeface="Arial"/>
                <a:cs typeface="Arial"/>
              </a:rPr>
              <a:t>n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d</a:t>
            </a:r>
            <a:r>
              <a:rPr dirty="0" sz="1200" spc="-1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spc="15" b="1">
                <a:solidFill>
                  <a:srgbClr val="222222"/>
                </a:solidFill>
                <a:latin typeface="Arial"/>
                <a:cs typeface="Arial"/>
              </a:rPr>
              <a:t>Lo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n</a:t>
            </a:r>
            <a:r>
              <a:rPr dirty="0" sz="1200" spc="-9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200" spc="25" b="1">
                <a:solidFill>
                  <a:srgbClr val="222222"/>
                </a:solidFill>
                <a:latin typeface="Arial"/>
                <a:cs typeface="Arial"/>
              </a:rPr>
              <a:t>S</a:t>
            </a:r>
            <a:r>
              <a:rPr dirty="0" sz="1200" spc="-30" b="1">
                <a:solidFill>
                  <a:srgbClr val="222222"/>
                </a:solidFill>
                <a:latin typeface="Arial"/>
                <a:cs typeface="Arial"/>
              </a:rPr>
              <a:t>t</a:t>
            </a:r>
            <a:r>
              <a:rPr dirty="0" sz="1200" b="1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dirty="0" sz="1200" spc="-30" b="1">
                <a:solidFill>
                  <a:srgbClr val="222222"/>
                </a:solidFill>
                <a:latin typeface="Arial"/>
                <a:cs typeface="Arial"/>
              </a:rPr>
              <a:t>t</a:t>
            </a:r>
            <a:r>
              <a:rPr dirty="0" sz="1200" spc="15" b="1">
                <a:solidFill>
                  <a:srgbClr val="222222"/>
                </a:solidFill>
                <a:latin typeface="Arial"/>
                <a:cs typeface="Arial"/>
              </a:rPr>
              <a:t>u</a:t>
            </a:r>
            <a:r>
              <a:rPr dirty="0" sz="1200" spc="-5" b="1">
                <a:solidFill>
                  <a:srgbClr val="222222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algn="just" marL="279400" marR="5080" indent="-267335">
              <a:lnSpc>
                <a:spcPct val="146100"/>
              </a:lnSpc>
              <a:spcBef>
                <a:spcPts val="450"/>
              </a:spcBef>
              <a:buAutoNum type="arabicPlain" startAt="32"/>
              <a:tabLst>
                <a:tab pos="280035" algn="l"/>
              </a:tabLst>
            </a:pP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Define Objective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Determine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objective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your combined task.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Are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you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trying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1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predict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whether</a:t>
            </a:r>
            <a:r>
              <a:rPr dirty="0" sz="1200" spc="22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while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also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considering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dirty="0" sz="1200" spc="2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credit rating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loan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status?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are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you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trying 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predict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likelihood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loan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being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approved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content?</a:t>
            </a:r>
            <a:endParaRPr sz="1200">
              <a:latin typeface="Cambria"/>
              <a:cs typeface="Cambria"/>
            </a:endParaRPr>
          </a:p>
          <a:p>
            <a:pPr marL="279400" marR="5715" indent="-267335">
              <a:lnSpc>
                <a:spcPct val="138300"/>
              </a:lnSpc>
              <a:spcBef>
                <a:spcPts val="409"/>
              </a:spcBef>
              <a:buAutoNum type="arabicPlain" startAt="32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8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Integration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dirty="0" sz="1200" spc="-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you're</a:t>
            </a:r>
            <a:r>
              <a:rPr dirty="0" sz="1200" spc="-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combining</a:t>
            </a:r>
            <a:r>
              <a:rPr dirty="0" sz="1200" spc="-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emaildata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with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rating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-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status</a:t>
            </a:r>
            <a:r>
              <a:rPr dirty="0" sz="1200" spc="-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data,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you'll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need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integrate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these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datasets.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could involve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matching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 addresses 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profiles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2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additional 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credit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history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endParaRPr sz="1200">
              <a:latin typeface="Cambria"/>
              <a:cs typeface="Cambria"/>
            </a:endParaRPr>
          </a:p>
          <a:p>
            <a:pPr marL="279400">
              <a:lnSpc>
                <a:spcPct val="100000"/>
              </a:lnSpc>
              <a:spcBef>
                <a:spcPts val="740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status.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ct val="100000"/>
              </a:lnSpc>
              <a:spcBef>
                <a:spcPts val="660"/>
              </a:spcBef>
              <a:buAutoNum type="arabicPlain" startAt="34"/>
              <a:tabLst>
                <a:tab pos="28003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9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Extract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both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datasets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indicative</a:t>
            </a:r>
            <a:endParaRPr sz="1200">
              <a:latin typeface="Cambria"/>
              <a:cs typeface="Cambria"/>
            </a:endParaRPr>
          </a:p>
          <a:p>
            <a:pPr marL="279400">
              <a:lnSpc>
                <a:spcPct val="100000"/>
              </a:lnSpc>
              <a:spcBef>
                <a:spcPts val="665"/>
              </a:spcBef>
            </a:pP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task.</a:t>
            </a:r>
            <a:r>
              <a:rPr dirty="0" sz="1200" spc="1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example,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1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email</a:t>
            </a:r>
            <a:r>
              <a:rPr dirty="0" sz="1200" spc="1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content,</a:t>
            </a:r>
            <a:r>
              <a:rPr dirty="0" sz="12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endParaRPr sz="1200">
              <a:latin typeface="Cambria"/>
              <a:cs typeface="Cambria"/>
            </a:endParaRPr>
          </a:p>
          <a:p>
            <a:pPr algn="just" marL="279400">
              <a:lnSpc>
                <a:spcPct val="100000"/>
              </a:lnSpc>
              <a:spcBef>
                <a:spcPts val="965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history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details.</a:t>
            </a:r>
            <a:endParaRPr sz="1200">
              <a:latin typeface="Cambria"/>
              <a:cs typeface="Cambria"/>
            </a:endParaRPr>
          </a:p>
          <a:p>
            <a:pPr algn="just" marL="279400" marR="5715" indent="-267335">
              <a:lnSpc>
                <a:spcPct val="138200"/>
              </a:lnSpc>
              <a:spcBef>
                <a:spcPts val="114"/>
              </a:spcBef>
              <a:buAutoNum type="arabicPlain" startAt="35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Development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Choose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appropriate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machine learning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can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handle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combined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task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could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involve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multi-input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models,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ensemble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sequential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depending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nature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task.</a:t>
            </a:r>
            <a:endParaRPr sz="1200">
              <a:latin typeface="Cambria"/>
              <a:cs typeface="Cambria"/>
            </a:endParaRPr>
          </a:p>
          <a:p>
            <a:pPr algn="just" marL="279400" marR="17780" indent="-267335">
              <a:lnSpc>
                <a:spcPct val="146200"/>
              </a:lnSpc>
              <a:spcBef>
                <a:spcPts val="70"/>
              </a:spcBef>
              <a:buAutoNum type="arabicPlain" startAt="35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Evaluate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combined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model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appropriate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metrics.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could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2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classification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776683"/>
            <a:ext cx="5871210" cy="137160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765"/>
              </a:spcBef>
            </a:pP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accuracy,</a:t>
            </a:r>
            <a:r>
              <a:rPr dirty="0" sz="12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precision,</a:t>
            </a:r>
            <a:r>
              <a:rPr dirty="0" sz="12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recall)</a:t>
            </a:r>
            <a:r>
              <a:rPr dirty="0" sz="1200" spc="1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well</a:t>
            </a:r>
            <a:r>
              <a:rPr dirty="0" sz="1200" spc="1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2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related</a:t>
            </a:r>
            <a:r>
              <a:rPr dirty="0" sz="1200" spc="2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2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credit</a:t>
            </a:r>
            <a:r>
              <a:rPr dirty="0" sz="1200" spc="1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rating</a:t>
            </a:r>
            <a:r>
              <a:rPr dirty="0" sz="1200" spc="1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2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loan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status</a:t>
            </a:r>
            <a:endParaRPr sz="1200">
              <a:latin typeface="Cambria"/>
              <a:cs typeface="Cambria"/>
            </a:endParaRPr>
          </a:p>
          <a:p>
            <a:pPr marL="279400">
              <a:lnSpc>
                <a:spcPct val="100000"/>
              </a:lnSpc>
              <a:spcBef>
                <a:spcPts val="665"/>
              </a:spcBef>
            </a:pP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ti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(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-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C,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1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-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)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279400" marR="5715" indent="-267335">
              <a:lnSpc>
                <a:spcPct val="146000"/>
              </a:lnSpc>
            </a:pP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37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Ethical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Considerations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Consider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ethical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implications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 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combining</a:t>
            </a:r>
            <a:r>
              <a:rPr dirty="0" sz="1200" spc="229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sensitive</a:t>
            </a:r>
            <a:r>
              <a:rPr dirty="0" sz="1200" spc="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financial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information.</a:t>
            </a:r>
            <a:r>
              <a:rPr dirty="0" sz="12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dirty="0" sz="1200" spc="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privacy</a:t>
            </a:r>
            <a:r>
              <a:rPr dirty="0" sz="1200" spc="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protection</a:t>
            </a:r>
            <a:endParaRPr sz="1200">
              <a:latin typeface="Cambria"/>
              <a:cs typeface="Cambria"/>
            </a:endParaRPr>
          </a:p>
          <a:p>
            <a:pPr marL="279400">
              <a:lnSpc>
                <a:spcPct val="100000"/>
              </a:lnSpc>
              <a:spcBef>
                <a:spcPts val="740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regulations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followed,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obtain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appropriate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consent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necessary.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26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3442906"/>
            <a:ext cx="31165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App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interface</a:t>
            </a:r>
            <a:r>
              <a:rPr dirty="0" sz="1800" b="1">
                <a:latin typeface="Arial"/>
                <a:cs typeface="Arial"/>
              </a:rPr>
              <a:t> /</a:t>
            </a:r>
            <a:r>
              <a:rPr dirty="0" sz="1800" spc="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project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66723" y="1137411"/>
          <a:ext cx="5918200" cy="3481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/>
                <a:gridCol w="3669665"/>
                <a:gridCol w="1183639"/>
              </a:tblGrid>
              <a:tr h="387477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-8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3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2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Contents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 b="1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6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0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1: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0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0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7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2: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Services</a:t>
                      </a:r>
                      <a:r>
                        <a:rPr dirty="0" sz="1200" spc="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dirty="0" sz="1200" spc="20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Required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3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3: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Architecture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3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3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8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9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4: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Modeling</a:t>
                      </a:r>
                      <a:r>
                        <a:rPr dirty="0" sz="12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Outcome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9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9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Conclusion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2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dirty="0" sz="12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Scope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2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2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References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Links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99477" y="4820856"/>
            <a:ext cx="76200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heavy" sz="1550" spc="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heavy" sz="15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dirty="0" u="heavy" sz="1550" spc="-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5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1550" spc="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ag</a:t>
            </a:r>
            <a:r>
              <a:rPr dirty="0" u="heavy" sz="1550" spc="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15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835" y="2201862"/>
            <a:ext cx="136334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" b="1">
                <a:latin typeface="Times New Roman"/>
                <a:cs typeface="Times New Roman"/>
              </a:rPr>
              <a:t>CONCLUSION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944" y="3030584"/>
            <a:ext cx="5746750" cy="298259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ctr" marR="135890">
              <a:lnSpc>
                <a:spcPct val="100000"/>
              </a:lnSpc>
              <a:spcBef>
                <a:spcPts val="760"/>
              </a:spcBef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38Data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Preparation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Preprocessing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preparing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crucial.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endParaRPr sz="1200">
              <a:latin typeface="Cambria"/>
              <a:cs typeface="Cambria"/>
            </a:endParaRPr>
          </a:p>
          <a:p>
            <a:pPr algn="ctr" marL="226695">
              <a:lnSpc>
                <a:spcPct val="100000"/>
              </a:lnSpc>
              <a:spcBef>
                <a:spcPts val="660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includes cleaning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text,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handling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missing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values,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extracting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endParaRPr sz="1200">
              <a:latin typeface="Cambria"/>
              <a:cs typeface="Cambria"/>
            </a:endParaRPr>
          </a:p>
          <a:p>
            <a:pPr algn="ctr" marL="230504">
              <a:lnSpc>
                <a:spcPct val="100000"/>
              </a:lnSpc>
              <a:spcBef>
                <a:spcPts val="96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timestamps.</a:t>
            </a:r>
            <a:endParaRPr sz="1200">
              <a:latin typeface="Cambria"/>
              <a:cs typeface="Cambria"/>
            </a:endParaRPr>
          </a:p>
          <a:p>
            <a:pPr algn="ctr" marR="144780">
              <a:lnSpc>
                <a:spcPct val="100000"/>
              </a:lnSpc>
              <a:spcBef>
                <a:spcPts val="439"/>
              </a:spcBef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39Feature</a:t>
            </a:r>
            <a:r>
              <a:rPr dirty="0" sz="1200" spc="-8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Engineering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Extracting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informative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is</a:t>
            </a:r>
            <a:endParaRPr sz="1200">
              <a:latin typeface="Cambria"/>
              <a:cs typeface="Cambria"/>
            </a:endParaRPr>
          </a:p>
          <a:p>
            <a:pPr algn="ctr" marL="206375">
              <a:lnSpc>
                <a:spcPct val="100000"/>
              </a:lnSpc>
              <a:spcBef>
                <a:spcPts val="660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essential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effective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detection.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involve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TF-IDF</a:t>
            </a:r>
            <a:endParaRPr sz="1200">
              <a:latin typeface="Cambria"/>
              <a:cs typeface="Cambria"/>
            </a:endParaRPr>
          </a:p>
          <a:p>
            <a:pPr marL="1223645">
              <a:lnSpc>
                <a:spcPct val="100000"/>
              </a:lnSpc>
              <a:spcBef>
                <a:spcPts val="965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vectorization,</a:t>
            </a:r>
            <a:r>
              <a:rPr dirty="0" sz="12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word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embeddings,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selection.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40</a:t>
            </a:r>
            <a:r>
              <a:rPr dirty="0" sz="1200" spc="3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Selection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Choosing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appropriate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depends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endParaRPr sz="1200">
              <a:latin typeface="Cambria"/>
              <a:cs typeface="Cambria"/>
            </a:endParaRPr>
          </a:p>
          <a:p>
            <a:pPr marL="288925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nature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problem.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Commonly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endParaRPr sz="1200">
              <a:latin typeface="Cambria"/>
              <a:cs typeface="Cambria"/>
            </a:endParaRPr>
          </a:p>
          <a:p>
            <a:pPr algn="ctr" marL="266700">
              <a:lnSpc>
                <a:spcPct val="100000"/>
              </a:lnSpc>
              <a:spcBef>
                <a:spcPts val="665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logistic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regression,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random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forest,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support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vector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machines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(SVM),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deep</a:t>
            </a:r>
            <a:endParaRPr sz="1200">
              <a:latin typeface="Cambria"/>
              <a:cs typeface="Cambria"/>
            </a:endParaRPr>
          </a:p>
          <a:p>
            <a:pPr algn="ctr" marL="431800" marR="163830">
              <a:lnSpc>
                <a:spcPct val="146000"/>
              </a:lnSpc>
              <a:spcBef>
                <a:spcPts val="75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like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recurrent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(RNNs)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convolutional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neural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(CNNs).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1244" y="5929502"/>
            <a:ext cx="5581015" cy="1570355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800" spc="-10">
                <a:solidFill>
                  <a:srgbClr val="0D0D0D"/>
                </a:solidFill>
                <a:latin typeface="Calibri"/>
                <a:cs typeface="Calibri"/>
              </a:rPr>
              <a:t>41</a:t>
            </a:r>
            <a:r>
              <a:rPr dirty="0" sz="1800" spc="-1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Evaluation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Evaluating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endParaRPr sz="1200">
              <a:latin typeface="Cambria"/>
              <a:cs typeface="Cambria"/>
            </a:endParaRPr>
          </a:p>
          <a:p>
            <a:pPr algn="ctr" marL="174625" marR="5080" indent="5715">
              <a:lnSpc>
                <a:spcPct val="146000"/>
              </a:lnSpc>
              <a:spcBef>
                <a:spcPts val="180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essential.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Common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evaluation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metrics include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accuracy,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precision,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recall,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F1-score,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ROC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curve,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AUC-ROC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score.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It's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important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choose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specific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requirements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objectives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task.</a:t>
            </a:r>
            <a:endParaRPr sz="1200">
              <a:latin typeface="Cambria"/>
              <a:cs typeface="Cambria"/>
            </a:endParaRPr>
          </a:p>
          <a:p>
            <a:pPr algn="ctr" marR="168275">
              <a:lnSpc>
                <a:spcPct val="100000"/>
              </a:lnSpc>
              <a:spcBef>
                <a:spcPts val="915"/>
              </a:spcBef>
            </a:pPr>
            <a:r>
              <a:rPr dirty="0" sz="1100" spc="-40">
                <a:latin typeface="Calibri"/>
                <a:cs typeface="Calibri"/>
              </a:rPr>
              <a:t>42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9585" y="3522281"/>
            <a:ext cx="157988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latin typeface="Times New Roman"/>
                <a:cs typeface="Times New Roman"/>
              </a:rPr>
              <a:t>FUTURE</a:t>
            </a:r>
            <a:r>
              <a:rPr dirty="0" sz="1550" spc="-30" b="1">
                <a:latin typeface="Times New Roman"/>
                <a:cs typeface="Times New Roman"/>
              </a:rPr>
              <a:t> </a:t>
            </a:r>
            <a:r>
              <a:rPr dirty="0" sz="1550" spc="30" b="1">
                <a:latin typeface="Times New Roman"/>
                <a:cs typeface="Times New Roman"/>
              </a:rPr>
              <a:t>SCOPE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28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4263580"/>
            <a:ext cx="5880100" cy="48621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279400" marR="5080" indent="-267335">
              <a:lnSpc>
                <a:spcPct val="147800"/>
              </a:lnSpc>
              <a:spcBef>
                <a:spcPts val="70"/>
              </a:spcBef>
              <a:buAutoNum type="arabicPlain" startAt="43"/>
              <a:tabLst>
                <a:tab pos="28003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Advanced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Machine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Learning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Explore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advanced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deep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learning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techniques,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recurrent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neural networks (RNNs),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long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short-term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memory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networks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(LSTMs),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transformer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(e.g.,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BERT),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to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capture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more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complex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behavior.</a:t>
            </a:r>
            <a:endParaRPr sz="1200">
              <a:latin typeface="Cambria"/>
              <a:cs typeface="Cambria"/>
            </a:endParaRPr>
          </a:p>
          <a:p>
            <a:pPr algn="just" marL="280035" indent="-267335">
              <a:lnSpc>
                <a:spcPct val="100000"/>
              </a:lnSpc>
              <a:spcBef>
                <a:spcPts val="665"/>
              </a:spcBef>
              <a:buAutoNum type="arabicPlain" startAt="43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Contextual</a:t>
            </a:r>
            <a:r>
              <a:rPr dirty="0" sz="1200" spc="36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Understanding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3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Develop</a:t>
            </a:r>
            <a:r>
              <a:rPr dirty="0" sz="1200" spc="4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3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3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3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understand</a:t>
            </a:r>
            <a:r>
              <a:rPr dirty="0" sz="1200" spc="4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3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context</a:t>
            </a:r>
            <a:r>
              <a:rPr dirty="0" sz="1200" spc="3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endParaRPr sz="1200">
              <a:latin typeface="Cambria"/>
              <a:cs typeface="Cambria"/>
            </a:endParaRPr>
          </a:p>
          <a:p>
            <a:pPr algn="just" marL="279400">
              <a:lnSpc>
                <a:spcPct val="100000"/>
              </a:lnSpc>
              <a:spcBef>
                <a:spcPts val="665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emails,</a:t>
            </a:r>
            <a:r>
              <a:rPr dirty="0" sz="1200" spc="4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43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3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preferences,</a:t>
            </a:r>
            <a:r>
              <a:rPr dirty="0" sz="1200" spc="3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historical</a:t>
            </a:r>
            <a:r>
              <a:rPr dirty="0" sz="1200" spc="3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interactions,</a:t>
            </a:r>
            <a:r>
              <a:rPr dirty="0" sz="1200" spc="4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3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temporal</a:t>
            </a:r>
            <a:r>
              <a:rPr dirty="0" sz="1200" spc="4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patterns.</a:t>
            </a:r>
            <a:endParaRPr sz="1200">
              <a:latin typeface="Cambria"/>
              <a:cs typeface="Cambria"/>
            </a:endParaRPr>
          </a:p>
          <a:p>
            <a:pPr algn="just" marL="279400" marR="17145">
              <a:lnSpc>
                <a:spcPct val="146000"/>
              </a:lnSpc>
              <a:spcBef>
                <a:spcPts val="75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Context-aware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enhance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accuracy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considering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broader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context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which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received.</a:t>
            </a:r>
            <a:endParaRPr sz="1200">
              <a:latin typeface="Cambria"/>
              <a:cs typeface="Cambria"/>
            </a:endParaRPr>
          </a:p>
          <a:p>
            <a:pPr marL="279400" marR="26034" indent="-267335">
              <a:lnSpc>
                <a:spcPct val="125099"/>
              </a:lnSpc>
              <a:spcBef>
                <a:spcPts val="600"/>
              </a:spcBef>
              <a:buAutoNum type="arabicPlain" startAt="45"/>
              <a:tabLst>
                <a:tab pos="280035" algn="l"/>
              </a:tabLst>
            </a:pP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Multimodal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Incorporate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multimodal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techniques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leverage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multiple</a:t>
            </a:r>
            <a:r>
              <a:rPr dirty="0" sz="1200" spc="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sources</a:t>
            </a:r>
            <a:r>
              <a:rPr dirty="0" sz="1200" spc="1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2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1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text,</a:t>
            </a:r>
            <a:r>
              <a:rPr dirty="0" sz="1200" spc="2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images,</a:t>
            </a:r>
            <a:r>
              <a:rPr dirty="0" sz="1200" spc="2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metadata,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better</a:t>
            </a:r>
            <a:endParaRPr sz="1200">
              <a:latin typeface="Cambria"/>
              <a:cs typeface="Cambria"/>
            </a:endParaRPr>
          </a:p>
          <a:p>
            <a:pPr marL="279400">
              <a:lnSpc>
                <a:spcPct val="100000"/>
              </a:lnSpc>
              <a:spcBef>
                <a:spcPts val="66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understand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email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detect</a:t>
            </a:r>
            <a:r>
              <a:rPr dirty="0" sz="1200" spc="-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more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effectively.</a:t>
            </a:r>
            <a:endParaRPr sz="1200">
              <a:latin typeface="Cambria"/>
              <a:cs typeface="Cambria"/>
            </a:endParaRPr>
          </a:p>
          <a:p>
            <a:pPr marL="279400" marR="13335" indent="-267335">
              <a:lnSpc>
                <a:spcPct val="138300"/>
              </a:lnSpc>
              <a:spcBef>
                <a:spcPts val="414"/>
              </a:spcBef>
              <a:buAutoNum type="arabicPlain" startAt="46"/>
              <a:tabLst>
                <a:tab pos="280035" algn="l"/>
              </a:tabLst>
            </a:pP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Analysis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Utilize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behavioral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user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profiling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individual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behavior</a:t>
            </a:r>
            <a:r>
              <a:rPr dirty="0" sz="1200" spc="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preferences.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Adaptive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systems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can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tailor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200" spc="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responses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user-specific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characteristics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feedback.</a:t>
            </a:r>
            <a:endParaRPr sz="1200">
              <a:latin typeface="Cambria"/>
              <a:cs typeface="Cambria"/>
            </a:endParaRPr>
          </a:p>
          <a:p>
            <a:pPr algn="just" marL="279400" marR="10160" indent="-267335">
              <a:lnSpc>
                <a:spcPts val="2100"/>
              </a:lnSpc>
              <a:spcBef>
                <a:spcPts val="110"/>
              </a:spcBef>
              <a:buAutoNum type="arabicPlain" startAt="46"/>
              <a:tabLst>
                <a:tab pos="28003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Explainable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AI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Enhance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interpretability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incorporating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explainable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AI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techniques that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insights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 model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makes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decisions.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Transparent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models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help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build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trust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users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enable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better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understanding 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false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positives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negatives.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3908813"/>
            <a:ext cx="4841875" cy="127190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015489">
              <a:lnSpc>
                <a:spcPct val="100000"/>
              </a:lnSpc>
              <a:spcBef>
                <a:spcPts val="940"/>
              </a:spcBef>
            </a:pPr>
            <a:r>
              <a:rPr dirty="0" sz="1550" spc="20" b="1">
                <a:latin typeface="Times New Roman"/>
                <a:cs typeface="Times New Roman"/>
              </a:rPr>
              <a:t>REFERENCES</a:t>
            </a:r>
            <a:endParaRPr sz="15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241935" algn="l"/>
              </a:tabLst>
            </a:pP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Github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link,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Ramar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Bose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,</a:t>
            </a:r>
            <a:r>
              <a:rPr dirty="0" sz="1400" spc="-30">
                <a:latin typeface="Times New Roman"/>
                <a:cs typeface="Times New Roman"/>
              </a:rPr>
              <a:t> 2024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241935" algn="l"/>
              </a:tabLst>
            </a:pP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video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recorded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link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(youtube/github),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Ramar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Bose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,</a:t>
            </a:r>
            <a:r>
              <a:rPr dirty="0" sz="1400" spc="-30">
                <a:latin typeface="Times New Roman"/>
                <a:cs typeface="Times New Roman"/>
              </a:rPr>
              <a:t> 2024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241935" algn="l"/>
              </a:tabLst>
            </a:pPr>
            <a:r>
              <a:rPr dirty="0" sz="1400" spc="45">
                <a:latin typeface="Times New Roman"/>
                <a:cs typeface="Times New Roman"/>
              </a:rPr>
              <a:t>P</a:t>
            </a:r>
            <a:r>
              <a:rPr dirty="0" sz="1400" spc="-25">
                <a:latin typeface="Times New Roman"/>
                <a:cs typeface="Times New Roman"/>
              </a:rPr>
              <a:t>r</a:t>
            </a:r>
            <a:r>
              <a:rPr dirty="0" sz="1400" spc="40">
                <a:latin typeface="Times New Roman"/>
                <a:cs typeface="Times New Roman"/>
              </a:rPr>
              <a:t>o</a:t>
            </a:r>
            <a:r>
              <a:rPr dirty="0" sz="1400" spc="-95">
                <a:latin typeface="Times New Roman"/>
                <a:cs typeface="Times New Roman"/>
              </a:rPr>
              <a:t>j</a:t>
            </a:r>
            <a:r>
              <a:rPr dirty="0" sz="1400" spc="-25">
                <a:latin typeface="Times New Roman"/>
                <a:cs typeface="Times New Roman"/>
              </a:rPr>
              <a:t>e</a:t>
            </a:r>
            <a:r>
              <a:rPr dirty="0" sz="1400" spc="50">
                <a:latin typeface="Times New Roman"/>
                <a:cs typeface="Times New Roman"/>
              </a:rPr>
              <a:t>c</a:t>
            </a:r>
            <a:r>
              <a:rPr dirty="0" sz="1400" spc="5">
                <a:latin typeface="Times New Roman"/>
                <a:cs typeface="Times New Roman"/>
              </a:rPr>
              <a:t>t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PP</a:t>
            </a:r>
            <a:r>
              <a:rPr dirty="0" sz="1400" spc="15">
                <a:latin typeface="Times New Roman"/>
                <a:cs typeface="Times New Roman"/>
              </a:rPr>
              <a:t>T</a:t>
            </a:r>
            <a:r>
              <a:rPr dirty="0" sz="1400" spc="-10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&amp;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R</a:t>
            </a:r>
            <a:r>
              <a:rPr dirty="0" sz="1400" spc="-25">
                <a:latin typeface="Times New Roman"/>
                <a:cs typeface="Times New Roman"/>
              </a:rPr>
              <a:t>e</a:t>
            </a:r>
            <a:r>
              <a:rPr dirty="0" sz="1400" spc="45">
                <a:latin typeface="Times New Roman"/>
                <a:cs typeface="Times New Roman"/>
              </a:rPr>
              <a:t>po</a:t>
            </a:r>
            <a:r>
              <a:rPr dirty="0" sz="1400" spc="-20">
                <a:latin typeface="Times New Roman"/>
                <a:cs typeface="Times New Roman"/>
              </a:rPr>
              <a:t>r</a:t>
            </a:r>
            <a:r>
              <a:rPr dirty="0" sz="1400" spc="5">
                <a:latin typeface="Times New Roman"/>
                <a:cs typeface="Times New Roman"/>
              </a:rPr>
              <a:t>t</a:t>
            </a:r>
            <a:r>
              <a:rPr dirty="0" sz="1400" spc="-150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g</a:t>
            </a:r>
            <a:r>
              <a:rPr dirty="0" sz="1400" spc="-90">
                <a:latin typeface="Times New Roman"/>
                <a:cs typeface="Times New Roman"/>
              </a:rPr>
              <a:t>i</a:t>
            </a:r>
            <a:r>
              <a:rPr dirty="0" sz="1400" spc="-15">
                <a:latin typeface="Times New Roman"/>
                <a:cs typeface="Times New Roman"/>
              </a:rPr>
              <a:t>t</a:t>
            </a:r>
            <a:r>
              <a:rPr dirty="0" sz="1400" spc="-30">
                <a:latin typeface="Times New Roman"/>
                <a:cs typeface="Times New Roman"/>
              </a:rPr>
              <a:t>hu</a:t>
            </a:r>
            <a:r>
              <a:rPr dirty="0" sz="1400" spc="10">
                <a:latin typeface="Times New Roman"/>
                <a:cs typeface="Times New Roman"/>
              </a:rPr>
              <a:t>b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 spc="-90">
                <a:latin typeface="Times New Roman"/>
                <a:cs typeface="Times New Roman"/>
              </a:rPr>
              <a:t>li</a:t>
            </a:r>
            <a:r>
              <a:rPr dirty="0" sz="1400" spc="-30">
                <a:latin typeface="Times New Roman"/>
                <a:cs typeface="Times New Roman"/>
              </a:rPr>
              <a:t>nk</a:t>
            </a:r>
            <a:r>
              <a:rPr dirty="0" sz="1400" spc="5">
                <a:latin typeface="Times New Roman"/>
                <a:cs typeface="Times New Roman"/>
              </a:rPr>
              <a:t>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75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R</a:t>
            </a:r>
            <a:r>
              <a:rPr dirty="0" sz="1400" spc="-25">
                <a:latin typeface="Times New Roman"/>
                <a:cs typeface="Times New Roman"/>
              </a:rPr>
              <a:t>a</a:t>
            </a:r>
            <a:r>
              <a:rPr dirty="0" sz="1400" spc="-40">
                <a:latin typeface="Times New Roman"/>
                <a:cs typeface="Times New Roman"/>
              </a:rPr>
              <a:t>m</a:t>
            </a:r>
            <a:r>
              <a:rPr dirty="0" sz="1400" spc="-25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</a:rPr>
              <a:t>B</a:t>
            </a:r>
            <a:r>
              <a:rPr dirty="0" sz="1400" spc="40">
                <a:latin typeface="Times New Roman"/>
                <a:cs typeface="Times New Roman"/>
              </a:rPr>
              <a:t>o</a:t>
            </a:r>
            <a:r>
              <a:rPr dirty="0" sz="1400" spc="50">
                <a:latin typeface="Times New Roman"/>
                <a:cs typeface="Times New Roman"/>
              </a:rPr>
              <a:t>s</a:t>
            </a:r>
            <a:r>
              <a:rPr dirty="0" sz="1400" spc="10">
                <a:latin typeface="Times New Roman"/>
                <a:cs typeface="Times New Roman"/>
              </a:rPr>
              <a:t>e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202</a:t>
            </a:r>
            <a:r>
              <a:rPr dirty="0" sz="1400" spc="1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29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5546471"/>
            <a:ext cx="5523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5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  <a:hlinkClick r:id="rId2"/>
              </a:rPr>
              <a:t>https://medium.com/analytics-vidhya/analysis-of-bank-customers-using-dashboard-in-power-bi-a366f2b3e563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390" y="4553013"/>
            <a:ext cx="605663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GIT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Hub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Link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Project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Code: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alibri"/>
              <a:cs typeface="Calibri"/>
            </a:endParaRPr>
          </a:p>
          <a:p>
            <a:pPr marL="124460">
              <a:lnSpc>
                <a:spcPct val="100000"/>
              </a:lnSpc>
            </a:pPr>
            <a:r>
              <a:rPr dirty="0" u="heavy" sz="180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https://github.com/boopathiriogithubtraining/hellogitworld.git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1320482"/>
            <a:ext cx="5835650" cy="48171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latin typeface="Times New Roman"/>
                <a:cs typeface="Times New Roman"/>
              </a:rPr>
              <a:t>CHAPTER</a:t>
            </a:r>
            <a:r>
              <a:rPr dirty="0" sz="1550" spc="-35" b="1">
                <a:latin typeface="Times New Roman"/>
                <a:cs typeface="Times New Roman"/>
              </a:rPr>
              <a:t> </a:t>
            </a:r>
            <a:r>
              <a:rPr dirty="0" sz="1550" spc="10" b="1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19685">
              <a:lnSpc>
                <a:spcPct val="100000"/>
              </a:lnSpc>
            </a:pPr>
            <a:r>
              <a:rPr dirty="0" sz="1550" spc="-5" b="1">
                <a:latin typeface="Times New Roman"/>
                <a:cs typeface="Times New Roman"/>
              </a:rPr>
              <a:t>INTRODUCTION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80035" indent="-2673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0035" algn="l"/>
              </a:tabLst>
            </a:pPr>
            <a:r>
              <a:rPr dirty="0" sz="1400" spc="40" b="1">
                <a:latin typeface="Times New Roman"/>
                <a:cs typeface="Times New Roman"/>
              </a:rPr>
              <a:t>P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spc="40" b="1">
                <a:latin typeface="Times New Roman"/>
                <a:cs typeface="Times New Roman"/>
              </a:rPr>
              <a:t>o</a:t>
            </a:r>
            <a:r>
              <a:rPr dirty="0" sz="1400" spc="-30" b="1">
                <a:latin typeface="Times New Roman"/>
                <a:cs typeface="Times New Roman"/>
              </a:rPr>
              <a:t>b</a:t>
            </a:r>
            <a:r>
              <a:rPr dirty="0" sz="1400" spc="-20" b="1">
                <a:latin typeface="Times New Roman"/>
                <a:cs typeface="Times New Roman"/>
              </a:rPr>
              <a:t>l</a:t>
            </a:r>
            <a:r>
              <a:rPr dirty="0" sz="1400" spc="50" b="1">
                <a:latin typeface="Times New Roman"/>
                <a:cs typeface="Times New Roman"/>
              </a:rPr>
              <a:t>e</a:t>
            </a:r>
            <a:r>
              <a:rPr dirty="0" sz="1400" spc="20" b="1">
                <a:latin typeface="Times New Roman"/>
                <a:cs typeface="Times New Roman"/>
              </a:rPr>
              <a:t>m</a:t>
            </a:r>
            <a:r>
              <a:rPr dirty="0" sz="1400" spc="-180" b="1">
                <a:latin typeface="Times New Roman"/>
                <a:cs typeface="Times New Roman"/>
              </a:rPr>
              <a:t> </a:t>
            </a:r>
            <a:r>
              <a:rPr dirty="0" sz="1400" spc="45" b="1">
                <a:latin typeface="Times New Roman"/>
                <a:cs typeface="Times New Roman"/>
              </a:rPr>
              <a:t>S</a:t>
            </a:r>
            <a:r>
              <a:rPr dirty="0" sz="1400" spc="-20" b="1">
                <a:latin typeface="Times New Roman"/>
                <a:cs typeface="Times New Roman"/>
              </a:rPr>
              <a:t>t</a:t>
            </a:r>
            <a:r>
              <a:rPr dirty="0" sz="1400" spc="45" b="1">
                <a:latin typeface="Times New Roman"/>
                <a:cs typeface="Times New Roman"/>
              </a:rPr>
              <a:t>a</a:t>
            </a:r>
            <a:r>
              <a:rPr dirty="0" sz="1400" spc="-20" b="1">
                <a:latin typeface="Times New Roman"/>
                <a:cs typeface="Times New Roman"/>
              </a:rPr>
              <a:t>t</a:t>
            </a:r>
            <a:r>
              <a:rPr dirty="0" sz="1400" spc="50" b="1">
                <a:latin typeface="Times New Roman"/>
                <a:cs typeface="Times New Roman"/>
              </a:rPr>
              <a:t>e</a:t>
            </a:r>
            <a:r>
              <a:rPr dirty="0" sz="1400" spc="-45" b="1">
                <a:latin typeface="Times New Roman"/>
                <a:cs typeface="Times New Roman"/>
              </a:rPr>
              <a:t>m</a:t>
            </a:r>
            <a:r>
              <a:rPr dirty="0" sz="1400" spc="50" b="1">
                <a:latin typeface="Times New Roman"/>
                <a:cs typeface="Times New Roman"/>
              </a:rPr>
              <a:t>e</a:t>
            </a:r>
            <a:r>
              <a:rPr dirty="0" sz="1400" spc="-30" b="1">
                <a:latin typeface="Times New Roman"/>
                <a:cs typeface="Times New Roman"/>
              </a:rPr>
              <a:t>n</a:t>
            </a:r>
            <a:r>
              <a:rPr dirty="0" sz="1400" spc="5" b="1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400" spc="-45" b="1">
                <a:latin typeface="Times New Roman"/>
                <a:cs typeface="Times New Roman"/>
              </a:rPr>
              <a:t>You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spc="10" b="1">
                <a:latin typeface="Times New Roman"/>
                <a:cs typeface="Times New Roman"/>
              </a:rPr>
              <a:t>are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30" b="1">
                <a:latin typeface="Times New Roman"/>
                <a:cs typeface="Times New Roman"/>
              </a:rPr>
              <a:t>tasked</a:t>
            </a:r>
            <a:r>
              <a:rPr dirty="0" sz="1400" spc="-16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to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perform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10" b="1">
                <a:latin typeface="Times New Roman"/>
                <a:cs typeface="Times New Roman"/>
              </a:rPr>
              <a:t>Detecting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20" b="1">
                <a:latin typeface="Times New Roman"/>
                <a:cs typeface="Times New Roman"/>
              </a:rPr>
              <a:t>Spam</a:t>
            </a:r>
            <a:r>
              <a:rPr dirty="0" sz="1400" spc="-1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Emails </a:t>
            </a:r>
            <a:r>
              <a:rPr dirty="0" sz="1400" spc="-5" b="1">
                <a:latin typeface="Times New Roman"/>
                <a:cs typeface="Times New Roman"/>
              </a:rPr>
              <a:t>Using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Tensor</a:t>
            </a:r>
            <a:r>
              <a:rPr dirty="0" sz="1400" spc="-145" b="1">
                <a:latin typeface="Times New Roman"/>
                <a:cs typeface="Times New Roman"/>
              </a:rPr>
              <a:t> </a:t>
            </a:r>
            <a:r>
              <a:rPr dirty="0" sz="1400" spc="20" b="1">
                <a:latin typeface="Times New Roman"/>
                <a:cs typeface="Times New Roman"/>
              </a:rPr>
              <a:t>Flow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38600"/>
              </a:lnSpc>
              <a:spcBef>
                <a:spcPts val="525"/>
              </a:spcBef>
            </a:pPr>
            <a:r>
              <a:rPr dirty="0" sz="1400" spc="-10" b="1">
                <a:latin typeface="Times New Roman"/>
                <a:cs typeface="Times New Roman"/>
              </a:rPr>
              <a:t>Implement </a:t>
            </a:r>
            <a:r>
              <a:rPr dirty="0" sz="1400" spc="10" b="1">
                <a:latin typeface="Times New Roman"/>
                <a:cs typeface="Times New Roman"/>
              </a:rPr>
              <a:t>and </a:t>
            </a:r>
            <a:r>
              <a:rPr dirty="0" sz="1400" spc="-15" b="1">
                <a:latin typeface="Times New Roman"/>
                <a:cs typeface="Times New Roman"/>
              </a:rPr>
              <a:t>build </a:t>
            </a:r>
            <a:r>
              <a:rPr dirty="0" sz="1400" spc="10" b="1">
                <a:latin typeface="Times New Roman"/>
                <a:cs typeface="Times New Roman"/>
              </a:rPr>
              <a:t>a </a:t>
            </a:r>
            <a:r>
              <a:rPr dirty="0" sz="1400" spc="-10" b="1">
                <a:latin typeface="Times New Roman"/>
                <a:cs typeface="Times New Roman"/>
              </a:rPr>
              <a:t>deep-learning model </a:t>
            </a:r>
            <a:r>
              <a:rPr dirty="0" sz="1400" spc="10" b="1">
                <a:latin typeface="Times New Roman"/>
                <a:cs typeface="Times New Roman"/>
              </a:rPr>
              <a:t>for </a:t>
            </a:r>
            <a:r>
              <a:rPr dirty="0" sz="1400" b="1">
                <a:latin typeface="Times New Roman"/>
                <a:cs typeface="Times New Roman"/>
              </a:rPr>
              <a:t>Spam </a:t>
            </a:r>
            <a:r>
              <a:rPr dirty="0" sz="1400" spc="-10" b="1">
                <a:latin typeface="Times New Roman"/>
                <a:cs typeface="Times New Roman"/>
              </a:rPr>
              <a:t>Detection. </a:t>
            </a:r>
            <a:r>
              <a:rPr dirty="0" sz="1400" spc="-20" b="1">
                <a:latin typeface="Times New Roman"/>
                <a:cs typeface="Times New Roman"/>
              </a:rPr>
              <a:t>The </a:t>
            </a:r>
            <a:r>
              <a:rPr dirty="0" sz="1400" spc="-10" b="1">
                <a:latin typeface="Times New Roman"/>
                <a:cs typeface="Times New Roman"/>
              </a:rPr>
              <a:t>model 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25" b="1">
                <a:latin typeface="Times New Roman"/>
                <a:cs typeface="Times New Roman"/>
              </a:rPr>
              <a:t>we </a:t>
            </a:r>
            <a:r>
              <a:rPr dirty="0" sz="1400" b="1">
                <a:latin typeface="Times New Roman"/>
                <a:cs typeface="Times New Roman"/>
              </a:rPr>
              <a:t>will </a:t>
            </a:r>
            <a:r>
              <a:rPr dirty="0" sz="1400" spc="-10" b="1">
                <a:latin typeface="Times New Roman"/>
                <a:cs typeface="Times New Roman"/>
              </a:rPr>
              <a:t>try </a:t>
            </a:r>
            <a:r>
              <a:rPr dirty="0" sz="1400" spc="-5" b="1">
                <a:latin typeface="Times New Roman"/>
                <a:cs typeface="Times New Roman"/>
              </a:rPr>
              <a:t>to </a:t>
            </a:r>
            <a:r>
              <a:rPr dirty="0" sz="1400" spc="-10" b="1">
                <a:latin typeface="Times New Roman"/>
                <a:cs typeface="Times New Roman"/>
              </a:rPr>
              <a:t>implement </a:t>
            </a:r>
            <a:r>
              <a:rPr dirty="0" sz="1400" b="1">
                <a:latin typeface="Times New Roman"/>
                <a:cs typeface="Times New Roman"/>
              </a:rPr>
              <a:t>will </a:t>
            </a:r>
            <a:r>
              <a:rPr dirty="0" sz="1400" spc="-50" b="1">
                <a:latin typeface="Times New Roman"/>
                <a:cs typeface="Times New Roman"/>
              </a:rPr>
              <a:t>be </a:t>
            </a:r>
            <a:r>
              <a:rPr dirty="0" sz="1400" spc="10" b="1">
                <a:latin typeface="Times New Roman"/>
                <a:cs typeface="Times New Roman"/>
              </a:rPr>
              <a:t>a </a:t>
            </a:r>
            <a:r>
              <a:rPr dirty="0" sz="1400" spc="-25" b="1">
                <a:latin typeface="Times New Roman"/>
                <a:cs typeface="Times New Roman"/>
              </a:rPr>
              <a:t>Classifier, </a:t>
            </a:r>
            <a:r>
              <a:rPr dirty="0" sz="1400" spc="10" b="1">
                <a:latin typeface="Times New Roman"/>
                <a:cs typeface="Times New Roman"/>
              </a:rPr>
              <a:t>which </a:t>
            </a:r>
            <a:r>
              <a:rPr dirty="0" sz="1400" spc="-5" b="1">
                <a:latin typeface="Times New Roman"/>
                <a:cs typeface="Times New Roman"/>
              </a:rPr>
              <a:t>would </a:t>
            </a:r>
            <a:r>
              <a:rPr dirty="0" sz="1400" b="1">
                <a:latin typeface="Times New Roman"/>
                <a:cs typeface="Times New Roman"/>
              </a:rPr>
              <a:t>give </a:t>
            </a:r>
            <a:r>
              <a:rPr dirty="0" sz="1400" spc="-10" b="1">
                <a:latin typeface="Times New Roman"/>
                <a:cs typeface="Times New Roman"/>
              </a:rPr>
              <a:t>binary output 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either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spc="20" b="1">
                <a:latin typeface="Times New Roman"/>
                <a:cs typeface="Times New Roman"/>
              </a:rPr>
              <a:t>spam</a:t>
            </a:r>
            <a:r>
              <a:rPr dirty="0" sz="1400" spc="-114" b="1">
                <a:latin typeface="Times New Roman"/>
                <a:cs typeface="Times New Roman"/>
              </a:rPr>
              <a:t> </a:t>
            </a:r>
            <a:r>
              <a:rPr dirty="0" sz="1400" spc="30" b="1">
                <a:latin typeface="Times New Roman"/>
                <a:cs typeface="Times New Roman"/>
              </a:rPr>
              <a:t>or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ham.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10" b="1">
                <a:latin typeface="Times New Roman"/>
                <a:cs typeface="Times New Roman"/>
              </a:rPr>
              <a:t>Steps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involved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280035" indent="-267335">
              <a:lnSpc>
                <a:spcPct val="100000"/>
              </a:lnSpc>
              <a:buAutoNum type="arabicPeriod" startAt="2"/>
              <a:tabLst>
                <a:tab pos="280035" algn="l"/>
              </a:tabLst>
            </a:pPr>
            <a:r>
              <a:rPr dirty="0" sz="1400" spc="40" b="1">
                <a:latin typeface="Times New Roman"/>
                <a:cs typeface="Times New Roman"/>
              </a:rPr>
              <a:t>P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spc="40" b="1">
                <a:latin typeface="Times New Roman"/>
                <a:cs typeface="Times New Roman"/>
              </a:rPr>
              <a:t>o</a:t>
            </a:r>
            <a:r>
              <a:rPr dirty="0" sz="1400" spc="-30" b="1">
                <a:latin typeface="Times New Roman"/>
                <a:cs typeface="Times New Roman"/>
              </a:rPr>
              <a:t>p</a:t>
            </a:r>
            <a:r>
              <a:rPr dirty="0" sz="1400" spc="40" b="1">
                <a:latin typeface="Times New Roman"/>
                <a:cs typeface="Times New Roman"/>
              </a:rPr>
              <a:t>o</a:t>
            </a:r>
            <a:r>
              <a:rPr dirty="0" sz="1400" spc="50" b="1">
                <a:latin typeface="Times New Roman"/>
                <a:cs typeface="Times New Roman"/>
              </a:rPr>
              <a:t>s</a:t>
            </a:r>
            <a:r>
              <a:rPr dirty="0" sz="1400" spc="50" b="1">
                <a:latin typeface="Times New Roman"/>
                <a:cs typeface="Times New Roman"/>
              </a:rPr>
              <a:t>e</a:t>
            </a:r>
            <a:r>
              <a:rPr dirty="0" sz="1400" spc="15" b="1">
                <a:latin typeface="Times New Roman"/>
                <a:cs typeface="Times New Roman"/>
              </a:rPr>
              <a:t>d</a:t>
            </a:r>
            <a:r>
              <a:rPr dirty="0" sz="1400" spc="-155" b="1">
                <a:latin typeface="Times New Roman"/>
                <a:cs typeface="Times New Roman"/>
              </a:rPr>
              <a:t> </a:t>
            </a:r>
            <a:r>
              <a:rPr dirty="0" sz="1400" spc="45" b="1">
                <a:latin typeface="Times New Roman"/>
                <a:cs typeface="Times New Roman"/>
              </a:rPr>
              <a:t>S</a:t>
            </a:r>
            <a:r>
              <a:rPr dirty="0" sz="1400" spc="40" b="1">
                <a:latin typeface="Times New Roman"/>
                <a:cs typeface="Times New Roman"/>
              </a:rPr>
              <a:t>o</a:t>
            </a:r>
            <a:r>
              <a:rPr dirty="0" sz="1400" spc="-20" b="1">
                <a:latin typeface="Times New Roman"/>
                <a:cs typeface="Times New Roman"/>
              </a:rPr>
              <a:t>l</a:t>
            </a:r>
            <a:r>
              <a:rPr dirty="0" sz="1400" spc="-30" b="1">
                <a:latin typeface="Times New Roman"/>
                <a:cs typeface="Times New Roman"/>
              </a:rPr>
              <a:t>u</a:t>
            </a:r>
            <a:r>
              <a:rPr dirty="0" sz="1400" spc="-25" b="1">
                <a:latin typeface="Times New Roman"/>
                <a:cs typeface="Times New Roman"/>
              </a:rPr>
              <a:t>t</a:t>
            </a:r>
            <a:r>
              <a:rPr dirty="0" sz="1400" spc="-20" b="1">
                <a:latin typeface="Times New Roman"/>
                <a:cs typeface="Times New Roman"/>
              </a:rPr>
              <a:t>i</a:t>
            </a:r>
            <a:r>
              <a:rPr dirty="0" sz="1400" spc="40" b="1">
                <a:latin typeface="Times New Roman"/>
                <a:cs typeface="Times New Roman"/>
              </a:rPr>
              <a:t>o</a:t>
            </a:r>
            <a:r>
              <a:rPr dirty="0" sz="1400" spc="15" b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.Impoít</a:t>
            </a:r>
            <a:r>
              <a:rPr dirty="0" sz="1200" spc="5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111111"/>
                </a:solidFill>
                <a:latin typeface="Roboto"/>
                <a:cs typeface="Roboto"/>
              </a:rPr>
              <a:t>dependencies;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load</a:t>
            </a:r>
            <a:r>
              <a:rPr dirty="0" sz="1200" spc="-7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and</a:t>
            </a:r>
            <a:r>
              <a:rPr dirty="0" sz="1200" spc="-6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analyze</a:t>
            </a:r>
            <a:r>
              <a:rPr dirty="0" sz="1200" spc="-1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10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spam</a:t>
            </a:r>
            <a:r>
              <a:rPr dirty="0" sz="1200" spc="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111111"/>
                </a:solidFill>
                <a:latin typeface="Roboto"/>
                <a:cs typeface="Roboto"/>
              </a:rPr>
              <a:t>text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data.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.Split</a:t>
            </a:r>
            <a:r>
              <a:rPr dirty="0" sz="1200" spc="-1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10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data</a:t>
            </a:r>
            <a:r>
              <a:rPr dirty="0" sz="1200" spc="-4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into</a:t>
            </a:r>
            <a:r>
              <a:rPr dirty="0" sz="1200" spc="-8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tíain</a:t>
            </a:r>
            <a:r>
              <a:rPr dirty="0" sz="1200" spc="9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and</a:t>
            </a:r>
            <a:r>
              <a:rPr dirty="0" sz="1200" spc="-6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testsub-datasets,</a:t>
            </a:r>
            <a:r>
              <a:rPr dirty="0" sz="1200" spc="-7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and</a:t>
            </a:r>
            <a:r>
              <a:rPr dirty="0" sz="1200" spc="-7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111111"/>
                </a:solidFill>
                <a:latin typeface="Roboto"/>
                <a:cs typeface="Roboto"/>
              </a:rPr>
              <a:t>text</a:t>
            </a:r>
            <a:r>
              <a:rPr dirty="0" sz="1200" spc="-8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píepíocessing.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200" spc="65">
                <a:solidFill>
                  <a:srgbClr val="111111"/>
                </a:solidFill>
                <a:latin typeface="Roboto"/>
                <a:cs typeface="Roboto"/>
              </a:rPr>
              <a:t>.ľíain</a:t>
            </a:r>
            <a:r>
              <a:rPr dirty="0" sz="1200" spc="8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ouí</a:t>
            </a:r>
            <a:r>
              <a:rPr dirty="0" sz="1200" spc="7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model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using</a:t>
            </a:r>
            <a:r>
              <a:rPr dirty="0" sz="1200" spc="-6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1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thíee</a:t>
            </a:r>
            <a:r>
              <a:rPr dirty="0" sz="1200" spc="114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30">
                <a:solidFill>
                  <a:srgbClr val="111111"/>
                </a:solidFill>
                <a:latin typeface="Roboto"/>
                <a:cs typeface="Roboto"/>
              </a:rPr>
              <a:t>deep-leaíning</a:t>
            </a:r>
            <a:r>
              <a:rPr dirty="0" sz="1200" spc="-6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algoíithms.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111111"/>
                </a:solidFill>
                <a:latin typeface="Roboto"/>
                <a:cs typeface="Roboto"/>
              </a:rPr>
              <a:t>.Compaíe</a:t>
            </a:r>
            <a:r>
              <a:rPr dirty="0" sz="1200" spc="10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íesults</a:t>
            </a:r>
            <a:r>
              <a:rPr dirty="0" sz="1200" spc="5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and</a:t>
            </a:r>
            <a:r>
              <a:rPr dirty="0" sz="1200" spc="-8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111111"/>
                </a:solidFill>
                <a:latin typeface="Roboto"/>
                <a:cs typeface="Roboto"/>
              </a:rPr>
              <a:t>select</a:t>
            </a:r>
            <a:r>
              <a:rPr dirty="0" sz="1200" spc="5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3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best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model.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200" spc="-30">
                <a:solidFill>
                  <a:srgbClr val="111111"/>
                </a:solidFill>
                <a:latin typeface="Roboto"/>
                <a:cs typeface="Roboto"/>
              </a:rPr>
              <a:t>Use</a:t>
            </a:r>
            <a:r>
              <a:rPr dirty="0" sz="1200" spc="-4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3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final</a:t>
            </a:r>
            <a:r>
              <a:rPr dirty="0" sz="1200" spc="-6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classifieíto</a:t>
            </a:r>
            <a:r>
              <a:rPr dirty="0" sz="1200" spc="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111111"/>
                </a:solidFill>
                <a:latin typeface="Roboto"/>
                <a:cs typeface="Roboto"/>
              </a:rPr>
              <a:t>detect</a:t>
            </a:r>
            <a:r>
              <a:rPr dirty="0" sz="1200" spc="6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spam</a:t>
            </a:r>
            <a:r>
              <a:rPr dirty="0" sz="120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messages.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6912405"/>
            <a:ext cx="5779770" cy="278384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400" spc="45" b="1">
                <a:latin typeface="Times New Roman"/>
                <a:cs typeface="Times New Roman"/>
              </a:rPr>
              <a:t>1</a:t>
            </a:r>
            <a:r>
              <a:rPr dirty="0" sz="1400" spc="20" b="1">
                <a:latin typeface="Times New Roman"/>
                <a:cs typeface="Times New Roman"/>
              </a:rPr>
              <a:t>.</a:t>
            </a:r>
            <a:r>
              <a:rPr dirty="0" sz="1400" spc="10" b="1">
                <a:latin typeface="Times New Roman"/>
                <a:cs typeface="Times New Roman"/>
              </a:rPr>
              <a:t>3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spc="40" b="1">
                <a:latin typeface="Times New Roman"/>
                <a:cs typeface="Times New Roman"/>
              </a:rPr>
              <a:t>F</a:t>
            </a:r>
            <a:r>
              <a:rPr dirty="0" sz="1400" spc="50" b="1">
                <a:latin typeface="Times New Roman"/>
                <a:cs typeface="Times New Roman"/>
              </a:rPr>
              <a:t>e</a:t>
            </a:r>
            <a:r>
              <a:rPr dirty="0" sz="1400" spc="40" b="1">
                <a:latin typeface="Times New Roman"/>
                <a:cs typeface="Times New Roman"/>
              </a:rPr>
              <a:t>a</a:t>
            </a:r>
            <a:r>
              <a:rPr dirty="0" sz="1400" spc="-25" b="1">
                <a:latin typeface="Times New Roman"/>
                <a:cs typeface="Times New Roman"/>
              </a:rPr>
              <a:t>t</a:t>
            </a:r>
            <a:r>
              <a:rPr dirty="0" sz="1400" spc="-30" b="1">
                <a:latin typeface="Times New Roman"/>
                <a:cs typeface="Times New Roman"/>
              </a:rPr>
              <a:t>u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spc="10" b="1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79400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2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	</a:t>
            </a:r>
            <a:r>
              <a:rPr dirty="0" sz="1200" spc="-95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x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1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928369" indent="-229870">
              <a:lnSpc>
                <a:spcPct val="100000"/>
              </a:lnSpc>
              <a:spcBef>
                <a:spcPts val="434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Keywords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Certain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words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phrases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commonly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found</a:t>
            </a:r>
            <a:r>
              <a:rPr dirty="0" sz="1200" spc="-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emails,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740"/>
              </a:spcBef>
            </a:pP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su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"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ee</a:t>
            </a:r>
            <a:r>
              <a:rPr dirty="0" sz="1200" spc="-1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"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"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1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"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"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ck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10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"</a:t>
            </a:r>
            <a:endParaRPr sz="1200">
              <a:latin typeface="Cambria"/>
              <a:cs typeface="Cambria"/>
            </a:endParaRPr>
          </a:p>
          <a:p>
            <a:pPr marL="928369" indent="-229870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45" b="1">
                <a:solidFill>
                  <a:srgbClr val="0D0D0D"/>
                </a:solidFill>
                <a:latin typeface="Cambria"/>
                <a:cs typeface="Cambria"/>
              </a:rPr>
              <a:t>Text</a:t>
            </a:r>
            <a:r>
              <a:rPr dirty="0" sz="1200" spc="5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Length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often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have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unusually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long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short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bodies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740"/>
              </a:spcBef>
            </a:pP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compared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legitimate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emails.</a:t>
            </a:r>
            <a:endParaRPr sz="1200">
              <a:latin typeface="Cambria"/>
              <a:cs typeface="Cambria"/>
            </a:endParaRPr>
          </a:p>
          <a:p>
            <a:pPr marL="928369" marR="536575" indent="-229235">
              <a:lnSpc>
                <a:spcPts val="218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Language</a:t>
            </a:r>
            <a:r>
              <a:rPr dirty="0" sz="1200" spc="-7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Unusual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language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patterns,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poor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grammar,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excessive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capitalization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punctuation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indicate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spam.</a:t>
            </a:r>
            <a:endParaRPr sz="1200">
              <a:latin typeface="Cambria"/>
              <a:cs typeface="Cambria"/>
            </a:endParaRPr>
          </a:p>
          <a:p>
            <a:pPr marL="928369" indent="-229870">
              <a:lnSpc>
                <a:spcPct val="100000"/>
              </a:lnSpc>
              <a:spcBef>
                <a:spcPts val="54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sus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k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dd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x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735"/>
              </a:spcBef>
            </a:pP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obfuscated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841258"/>
            <a:ext cx="5824855" cy="649478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80035" indent="-267335">
              <a:lnSpc>
                <a:spcPct val="100000"/>
              </a:lnSpc>
              <a:spcBef>
                <a:spcPts val="540"/>
              </a:spcBef>
              <a:buClr>
                <a:srgbClr val="0D0D0D"/>
              </a:buClr>
              <a:buFont typeface="Cambria"/>
              <a:buAutoNum type="arabicPlain" startAt="3"/>
              <a:tabLst>
                <a:tab pos="279400" algn="l"/>
                <a:tab pos="280035" algn="l"/>
              </a:tabLst>
            </a:pP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7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44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Information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address,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domain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reputation,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66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frequency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sent.</a:t>
            </a:r>
            <a:endParaRPr sz="1200">
              <a:latin typeface="Cambria"/>
              <a:cs typeface="Cambria"/>
            </a:endParaRPr>
          </a:p>
          <a:p>
            <a:pPr lvl="1" marL="928369" marR="390525" indent="-229235">
              <a:lnSpc>
                <a:spcPct val="146200"/>
              </a:lnSpc>
              <a:spcBef>
                <a:spcPts val="14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Information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Examination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headers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anomalies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spoofed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information.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74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Timestamps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sent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at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unusual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times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665"/>
              </a:spcBef>
            </a:pP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nt</a:t>
            </a:r>
            <a:r>
              <a:rPr dirty="0" sz="12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ti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ct val="100000"/>
              </a:lnSpc>
              <a:spcBef>
                <a:spcPts val="960"/>
              </a:spcBef>
              <a:buAutoNum type="arabicPlain" startAt="4"/>
              <a:tabLst>
                <a:tab pos="279400" algn="l"/>
                <a:tab pos="280035" algn="l"/>
              </a:tabLst>
            </a:pP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Structural</a:t>
            </a:r>
            <a:r>
              <a:rPr dirty="0" sz="1200" spc="-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44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Attachment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attachments,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66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executable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files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documents.</a:t>
            </a:r>
            <a:endParaRPr sz="1200">
              <a:latin typeface="Cambria"/>
              <a:cs typeface="Cambria"/>
            </a:endParaRPr>
          </a:p>
          <a:p>
            <a:pPr lvl="1" marL="928369" marR="550545" indent="-229235">
              <a:lnSpc>
                <a:spcPct val="146000"/>
              </a:lnSpc>
              <a:spcBef>
                <a:spcPts val="15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Inspection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within</a:t>
            </a:r>
            <a:r>
              <a:rPr dirty="0" sz="1200" spc="1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body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known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malicious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domains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shorteners.</a:t>
            </a:r>
            <a:endParaRPr sz="1200">
              <a:latin typeface="Cambria"/>
              <a:cs typeface="Cambria"/>
            </a:endParaRPr>
          </a:p>
          <a:p>
            <a:pPr lvl="1" marL="928369" marR="381635" indent="-229235">
              <a:lnSpc>
                <a:spcPct val="146000"/>
              </a:lnSpc>
              <a:spcBef>
                <a:spcPts val="7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Embedded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 Identification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embedded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links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tracking their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destination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URLs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phishing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malware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distribution.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ct val="100000"/>
              </a:lnSpc>
              <a:spcBef>
                <a:spcPts val="965"/>
              </a:spcBef>
              <a:buAutoNum type="arabicPlain" startAt="4"/>
              <a:tabLst>
                <a:tab pos="279400" algn="l"/>
                <a:tab pos="280035" algn="l"/>
              </a:tabLst>
            </a:pP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B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 spc="-4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v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44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Interaction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engagement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previous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735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same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similar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content.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66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Reporting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Incorporation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user-reported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update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665"/>
              </a:spcBef>
            </a:pP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filters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accuracy.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74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Click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Monitoring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clicks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links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dirty="0" sz="12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660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attempts.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ct val="100000"/>
              </a:lnSpc>
              <a:spcBef>
                <a:spcPts val="965"/>
              </a:spcBef>
              <a:buAutoNum type="arabicPlain" startAt="6"/>
              <a:tabLst>
                <a:tab pos="279400" algn="l"/>
                <a:tab pos="280035" algn="l"/>
              </a:tabLst>
            </a:pP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7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-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44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7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ee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ti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iti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x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735"/>
              </a:spcBef>
            </a:pP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y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n,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b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eha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7968109"/>
            <a:ext cx="5822950" cy="160147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280035" indent="-26733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280035" algn="l"/>
              </a:tabLst>
            </a:pPr>
            <a:r>
              <a:rPr dirty="0" sz="1400" spc="20" b="1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  <a:p>
            <a:pPr lvl="1" marL="469900" marR="5080" indent="-229235">
              <a:lnSpc>
                <a:spcPct val="106900"/>
              </a:lnSpc>
              <a:spcBef>
                <a:spcPts val="6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Rule-Based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Utilizes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predefined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flag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characteristics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keywords,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message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structure.</a:t>
            </a:r>
            <a:endParaRPr sz="1200">
              <a:latin typeface="Cambria"/>
              <a:cs typeface="Cambria"/>
            </a:endParaRPr>
          </a:p>
          <a:p>
            <a:pPr algn="just" lvl="1" marL="469900" marR="101600" indent="-229235">
              <a:lnSpc>
                <a:spcPct val="107000"/>
              </a:lnSpc>
              <a:spcBef>
                <a:spcPts val="35"/>
              </a:spcBef>
              <a:buFont typeface="Symbol"/>
              <a:buChar char=""/>
              <a:tabLst>
                <a:tab pos="470534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Content-Based Filtering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Analyzes 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content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emails, including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text,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images,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attachments,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indicators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phishing attempts, malicious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URLs,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attachments.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866331"/>
            <a:ext cx="5477510" cy="4260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09500"/>
              </a:lnSpc>
              <a:spcBef>
                <a:spcPts val="100"/>
              </a:spcBef>
              <a:buClr>
                <a:srgbClr val="0D0D0D"/>
              </a:buClr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eader</a:t>
            </a:r>
            <a:r>
              <a:rPr dirty="0" sz="1200" spc="-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Examines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headers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anomalies,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spoofing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indicators,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inconsistencies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in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4314761"/>
            <a:ext cx="5813425" cy="44735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34925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latin typeface="Times New Roman"/>
                <a:cs typeface="Times New Roman"/>
              </a:rPr>
              <a:t>CHAPTER 2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58419">
              <a:lnSpc>
                <a:spcPct val="100000"/>
              </a:lnSpc>
            </a:pPr>
            <a:r>
              <a:rPr dirty="0" sz="1550" spc="-10" b="1">
                <a:latin typeface="Times New Roman"/>
                <a:cs typeface="Times New Roman"/>
              </a:rPr>
              <a:t>SERVICES</a:t>
            </a:r>
            <a:r>
              <a:rPr dirty="0" sz="1550" spc="65" b="1">
                <a:latin typeface="Times New Roman"/>
                <a:cs typeface="Times New Roman"/>
              </a:rPr>
              <a:t> </a:t>
            </a:r>
            <a:r>
              <a:rPr dirty="0" sz="1550" spc="5" b="1">
                <a:latin typeface="Times New Roman"/>
                <a:cs typeface="Times New Roman"/>
              </a:rPr>
              <a:t>AND</a:t>
            </a:r>
            <a:r>
              <a:rPr dirty="0" sz="1550" spc="55" b="1">
                <a:latin typeface="Times New Roman"/>
                <a:cs typeface="Times New Roman"/>
              </a:rPr>
              <a:t> </a:t>
            </a:r>
            <a:r>
              <a:rPr dirty="0" sz="1550" spc="-10" b="1">
                <a:latin typeface="Times New Roman"/>
                <a:cs typeface="Times New Roman"/>
              </a:rPr>
              <a:t>TOOLS</a:t>
            </a:r>
            <a:r>
              <a:rPr dirty="0" sz="1550" spc="145" b="1">
                <a:latin typeface="Times New Roman"/>
                <a:cs typeface="Times New Roman"/>
              </a:rPr>
              <a:t> </a:t>
            </a:r>
            <a:r>
              <a:rPr dirty="0" sz="1550" spc="-5" b="1">
                <a:latin typeface="Times New Roman"/>
                <a:cs typeface="Times New Roman"/>
              </a:rPr>
              <a:t>REQUIRED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45" b="1">
                <a:latin typeface="Times New Roman"/>
                <a:cs typeface="Times New Roman"/>
              </a:rPr>
              <a:t>2</a:t>
            </a:r>
            <a:r>
              <a:rPr dirty="0" sz="1400" spc="20" b="1">
                <a:latin typeface="Times New Roman"/>
                <a:cs typeface="Times New Roman"/>
              </a:rPr>
              <a:t>.</a:t>
            </a:r>
            <a:r>
              <a:rPr dirty="0" sz="1400" spc="10" b="1">
                <a:latin typeface="Times New Roman"/>
                <a:cs typeface="Times New Roman"/>
              </a:rPr>
              <a:t>1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spc="-40" b="1">
                <a:latin typeface="Times New Roman"/>
                <a:cs typeface="Times New Roman"/>
              </a:rPr>
              <a:t>L</a:t>
            </a:r>
            <a:r>
              <a:rPr dirty="0" sz="1400" spc="15" b="1">
                <a:latin typeface="Times New Roman"/>
                <a:cs typeface="Times New Roman"/>
              </a:rPr>
              <a:t>R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-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35" b="1">
                <a:latin typeface="Times New Roman"/>
                <a:cs typeface="Times New Roman"/>
              </a:rPr>
              <a:t>E</a:t>
            </a:r>
            <a:r>
              <a:rPr dirty="0" sz="1400" spc="-30" b="1">
                <a:latin typeface="Times New Roman"/>
                <a:cs typeface="Times New Roman"/>
              </a:rPr>
              <a:t>x</a:t>
            </a:r>
            <a:r>
              <a:rPr dirty="0" sz="1400" spc="-20" b="1">
                <a:latin typeface="Times New Roman"/>
                <a:cs typeface="Times New Roman"/>
              </a:rPr>
              <a:t>i</a:t>
            </a:r>
            <a:r>
              <a:rPr dirty="0" sz="1400" spc="-25" b="1">
                <a:latin typeface="Times New Roman"/>
                <a:cs typeface="Times New Roman"/>
              </a:rPr>
              <a:t>t</a:t>
            </a:r>
            <a:r>
              <a:rPr dirty="0" sz="1400" spc="-20" b="1">
                <a:latin typeface="Times New Roman"/>
                <a:cs typeface="Times New Roman"/>
              </a:rPr>
              <a:t>i</a:t>
            </a:r>
            <a:r>
              <a:rPr dirty="0" sz="1400" spc="-30" b="1">
                <a:latin typeface="Times New Roman"/>
                <a:cs typeface="Times New Roman"/>
              </a:rPr>
              <a:t>n</a:t>
            </a:r>
            <a:r>
              <a:rPr dirty="0" sz="1400" spc="10" b="1">
                <a:latin typeface="Times New Roman"/>
                <a:cs typeface="Times New Roman"/>
              </a:rPr>
              <a:t>g</a:t>
            </a:r>
            <a:r>
              <a:rPr dirty="0" sz="1400" spc="60" b="1">
                <a:latin typeface="Times New Roman"/>
                <a:cs typeface="Times New Roman"/>
              </a:rPr>
              <a:t> </a:t>
            </a:r>
            <a:r>
              <a:rPr dirty="0" sz="1400" spc="25" b="1">
                <a:latin typeface="Times New Roman"/>
                <a:cs typeface="Times New Roman"/>
              </a:rPr>
              <a:t>M</a:t>
            </a:r>
            <a:r>
              <a:rPr dirty="0" sz="1400" spc="45" b="1">
                <a:latin typeface="Times New Roman"/>
                <a:cs typeface="Times New Roman"/>
              </a:rPr>
              <a:t>o</a:t>
            </a:r>
            <a:r>
              <a:rPr dirty="0" sz="1400" spc="-30" b="1">
                <a:latin typeface="Times New Roman"/>
                <a:cs typeface="Times New Roman"/>
              </a:rPr>
              <a:t>d</a:t>
            </a:r>
            <a:r>
              <a:rPr dirty="0" sz="1400" spc="50" b="1">
                <a:latin typeface="Times New Roman"/>
                <a:cs typeface="Times New Roman"/>
              </a:rPr>
              <a:t>e</a:t>
            </a:r>
            <a:r>
              <a:rPr dirty="0" sz="1400" spc="-15" b="1">
                <a:latin typeface="Times New Roman"/>
                <a:cs typeface="Times New Roman"/>
              </a:rPr>
              <a:t>l</a:t>
            </a:r>
            <a:r>
              <a:rPr dirty="0" sz="1400" spc="10" b="1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25" b="1">
                <a:latin typeface="Times New Roman"/>
                <a:cs typeface="Times New Roman"/>
              </a:rPr>
              <a:t>2.1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Required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10" b="1">
                <a:latin typeface="Times New Roman"/>
                <a:cs typeface="Times New Roman"/>
              </a:rPr>
              <a:t>–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25" b="1">
                <a:latin typeface="Times New Roman"/>
                <a:cs typeface="Times New Roman"/>
              </a:rPr>
              <a:t>Systemconfig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|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Cloud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computing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45" b="1">
                <a:latin typeface="Times New Roman"/>
                <a:cs typeface="Times New Roman"/>
              </a:rPr>
              <a:t>2</a:t>
            </a:r>
            <a:r>
              <a:rPr dirty="0" sz="1400" spc="20" b="1">
                <a:latin typeface="Times New Roman"/>
                <a:cs typeface="Times New Roman"/>
              </a:rPr>
              <a:t>.</a:t>
            </a:r>
            <a:r>
              <a:rPr dirty="0" sz="1400" spc="10" b="1">
                <a:latin typeface="Times New Roman"/>
                <a:cs typeface="Times New Roman"/>
              </a:rPr>
              <a:t>1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spc="45" b="1">
                <a:latin typeface="Times New Roman"/>
                <a:cs typeface="Times New Roman"/>
              </a:rPr>
              <a:t>S</a:t>
            </a:r>
            <a:r>
              <a:rPr dirty="0" sz="1400" spc="50" b="1">
                <a:latin typeface="Times New Roman"/>
                <a:cs typeface="Times New Roman"/>
              </a:rPr>
              <a:t>e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spc="-30" b="1">
                <a:latin typeface="Times New Roman"/>
                <a:cs typeface="Times New Roman"/>
              </a:rPr>
              <a:t>v</a:t>
            </a:r>
            <a:r>
              <a:rPr dirty="0" sz="1400" spc="-20" b="1">
                <a:latin typeface="Times New Roman"/>
                <a:cs typeface="Times New Roman"/>
              </a:rPr>
              <a:t>i</a:t>
            </a:r>
            <a:r>
              <a:rPr dirty="0" sz="1400" spc="50" b="1">
                <a:latin typeface="Times New Roman"/>
                <a:cs typeface="Times New Roman"/>
              </a:rPr>
              <a:t>ce</a:t>
            </a:r>
            <a:r>
              <a:rPr dirty="0" sz="1400" spc="10" b="1">
                <a:latin typeface="Times New Roman"/>
                <a:cs typeface="Times New Roman"/>
              </a:rPr>
              <a:t>s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spc="-40" b="1">
                <a:latin typeface="Times New Roman"/>
                <a:cs typeface="Times New Roman"/>
              </a:rPr>
              <a:t>U</a:t>
            </a:r>
            <a:r>
              <a:rPr dirty="0" sz="1400" spc="55" b="1">
                <a:latin typeface="Times New Roman"/>
                <a:cs typeface="Times New Roman"/>
              </a:rPr>
              <a:t>s</a:t>
            </a:r>
            <a:r>
              <a:rPr dirty="0" sz="1400" spc="50" b="1">
                <a:latin typeface="Times New Roman"/>
                <a:cs typeface="Times New Roman"/>
              </a:rPr>
              <a:t>e</a:t>
            </a:r>
            <a:r>
              <a:rPr dirty="0" sz="1400" spc="15" b="1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279400" marR="82550" indent="-267335">
              <a:lnSpc>
                <a:spcPct val="104299"/>
              </a:lnSpc>
              <a:buAutoNum type="arabicPlain" startAt="7"/>
              <a:tabLst>
                <a:tab pos="279400" algn="l"/>
                <a:tab pos="280035" algn="l"/>
              </a:tabLst>
            </a:pP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oo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le</a:t>
            </a:r>
            <a:r>
              <a:rPr dirty="0" sz="1200" spc="8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5" b="1">
                <a:solidFill>
                  <a:srgbClr val="0D0D0D"/>
                </a:solidFill>
                <a:latin typeface="Cambria"/>
                <a:cs typeface="Cambria"/>
              </a:rPr>
              <a:t>W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k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pa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(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ly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40" b="1">
                <a:solidFill>
                  <a:srgbClr val="0D0D0D"/>
                </a:solidFill>
                <a:latin typeface="Cambria"/>
                <a:cs typeface="Cambria"/>
              </a:rPr>
              <a:t>)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W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k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b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 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filtering capabilities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part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its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service.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It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employs a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combination 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machine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 algorithms, pattern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recognition, and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feedback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identify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block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spam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  <a:p>
            <a:pPr marL="279400" marR="15240" indent="-267335">
              <a:lnSpc>
                <a:spcPct val="104200"/>
              </a:lnSpc>
              <a:spcBef>
                <a:spcPts val="5"/>
              </a:spcBef>
              <a:buAutoNum type="arabicPlain" startAt="7"/>
              <a:tabLst>
                <a:tab pos="279400" algn="l"/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Microsoft Office 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365 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Exchange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Online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Protection 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(EOP)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Office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365's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Exchange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Online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Protection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provides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advanced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filtering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features,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including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content-based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reputation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anti-phishing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measures.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integrates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seamlessly</a:t>
            </a:r>
            <a:endParaRPr sz="1200">
              <a:latin typeface="Cambria"/>
              <a:cs typeface="Cambria"/>
            </a:endParaRPr>
          </a:p>
          <a:p>
            <a:pPr marL="279400">
              <a:lnSpc>
                <a:spcPct val="100000"/>
              </a:lnSpc>
              <a:spcBef>
                <a:spcPts val="135"/>
              </a:spcBef>
            </a:pP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wit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ff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36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5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v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279400" marR="5080" indent="-267335">
              <a:lnSpc>
                <a:spcPts val="1500"/>
              </a:lnSpc>
              <a:spcBef>
                <a:spcPts val="65"/>
              </a:spcBef>
              <a:buAutoNum type="arabicPlain" startAt="9"/>
              <a:tabLst>
                <a:tab pos="279400" algn="l"/>
                <a:tab pos="280035" algn="l"/>
              </a:tabLst>
            </a:pP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Barracuda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Firewall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Barracuda</a:t>
            </a:r>
            <a:r>
              <a:rPr dirty="0" sz="12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offers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range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appliances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cloud-based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services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designed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servers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spam,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viruses,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other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email-borne threats.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Its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solutions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multiple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layers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defense,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including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scoring,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virus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scanning,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200" spc="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477" y="9301162"/>
            <a:ext cx="214820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45" b="1">
                <a:latin typeface="Times New Roman"/>
                <a:cs typeface="Times New Roman"/>
              </a:rPr>
              <a:t>2</a:t>
            </a:r>
            <a:r>
              <a:rPr dirty="0" sz="1400" spc="20" b="1">
                <a:latin typeface="Times New Roman"/>
                <a:cs typeface="Times New Roman"/>
              </a:rPr>
              <a:t>.</a:t>
            </a:r>
            <a:r>
              <a:rPr dirty="0" sz="1400" spc="10" b="1">
                <a:latin typeface="Times New Roman"/>
                <a:cs typeface="Times New Roman"/>
              </a:rPr>
              <a:t>2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spc="-114" b="1">
                <a:latin typeface="Times New Roman"/>
                <a:cs typeface="Times New Roman"/>
              </a:rPr>
              <a:t>T</a:t>
            </a:r>
            <a:r>
              <a:rPr dirty="0" sz="1400" spc="40" b="1">
                <a:latin typeface="Times New Roman"/>
                <a:cs typeface="Times New Roman"/>
              </a:rPr>
              <a:t>oo</a:t>
            </a:r>
            <a:r>
              <a:rPr dirty="0" sz="1400" spc="-20" b="1">
                <a:latin typeface="Times New Roman"/>
                <a:cs typeface="Times New Roman"/>
              </a:rPr>
              <a:t>l</a:t>
            </a:r>
            <a:r>
              <a:rPr dirty="0" sz="1400" spc="10" b="1">
                <a:latin typeface="Times New Roman"/>
                <a:cs typeface="Times New Roman"/>
              </a:rPr>
              <a:t>s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45" b="1">
                <a:latin typeface="Times New Roman"/>
                <a:cs typeface="Times New Roman"/>
              </a:rPr>
              <a:t>a</a:t>
            </a:r>
            <a:r>
              <a:rPr dirty="0" sz="1400" spc="-30" b="1">
                <a:latin typeface="Times New Roman"/>
                <a:cs typeface="Times New Roman"/>
              </a:rPr>
              <a:t>n</a:t>
            </a:r>
            <a:r>
              <a:rPr dirty="0" sz="1400" spc="15" b="1">
                <a:latin typeface="Times New Roman"/>
                <a:cs typeface="Times New Roman"/>
              </a:rPr>
              <a:t>d</a:t>
            </a:r>
            <a:r>
              <a:rPr dirty="0" sz="1400" spc="-170" b="1">
                <a:latin typeface="Times New Roman"/>
                <a:cs typeface="Times New Roman"/>
              </a:rPr>
              <a:t> </a:t>
            </a:r>
            <a:r>
              <a:rPr dirty="0" sz="1400" spc="45" b="1">
                <a:latin typeface="Times New Roman"/>
                <a:cs typeface="Times New Roman"/>
              </a:rPr>
              <a:t>S</a:t>
            </a:r>
            <a:r>
              <a:rPr dirty="0" sz="1400" spc="40" b="1">
                <a:latin typeface="Times New Roman"/>
                <a:cs typeface="Times New Roman"/>
              </a:rPr>
              <a:t>o</a:t>
            </a:r>
            <a:r>
              <a:rPr dirty="0" sz="1400" spc="-25" b="1">
                <a:latin typeface="Times New Roman"/>
                <a:cs typeface="Times New Roman"/>
              </a:rPr>
              <a:t>ft</a:t>
            </a:r>
            <a:r>
              <a:rPr dirty="0" sz="1400" spc="30" b="1">
                <a:latin typeface="Times New Roman"/>
                <a:cs typeface="Times New Roman"/>
              </a:rPr>
              <a:t>w</a:t>
            </a:r>
            <a:r>
              <a:rPr dirty="0" sz="1400" spc="40" b="1">
                <a:latin typeface="Times New Roman"/>
                <a:cs typeface="Times New Roman"/>
              </a:rPr>
              <a:t>a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spc="10" b="1">
                <a:latin typeface="Times New Roman"/>
                <a:cs typeface="Times New Roman"/>
              </a:rPr>
              <a:t>e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spc="-30" b="1">
                <a:latin typeface="Times New Roman"/>
                <a:cs typeface="Times New Roman"/>
              </a:rPr>
              <a:t>u</a:t>
            </a:r>
            <a:r>
              <a:rPr dirty="0" sz="1400" spc="50" b="1">
                <a:latin typeface="Times New Roman"/>
                <a:cs typeface="Times New Roman"/>
              </a:rPr>
              <a:t>s</a:t>
            </a:r>
            <a:r>
              <a:rPr dirty="0" sz="1400" spc="50" b="1">
                <a:latin typeface="Times New Roman"/>
                <a:cs typeface="Times New Roman"/>
              </a:rPr>
              <a:t>e</a:t>
            </a:r>
            <a:r>
              <a:rPr dirty="0" sz="1400" spc="15" b="1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887666"/>
            <a:ext cx="5741670" cy="2164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 b="1">
                <a:solidFill>
                  <a:srgbClr val="111111"/>
                </a:solidFill>
                <a:latin typeface="Roboto"/>
                <a:cs typeface="Roboto"/>
              </a:rPr>
              <a:t>ľools</a:t>
            </a:r>
            <a:r>
              <a:rPr dirty="0" sz="1200" spc="60">
                <a:solidFill>
                  <a:srgbClr val="111111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Roboto"/>
              <a:cs typeface="Roboto"/>
            </a:endParaRPr>
          </a:p>
          <a:p>
            <a:pPr marL="279400" marR="5080" indent="-267335">
              <a:lnSpc>
                <a:spcPct val="107000"/>
              </a:lnSpc>
              <a:buAutoNum type="arabicPlain" startAt="10"/>
              <a:tabLst>
                <a:tab pos="28003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SpamAssassin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open-source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tool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variety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techniques,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including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header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Bayesian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rule-based scoring,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classify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legitimate.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ct val="100000"/>
              </a:lnSpc>
              <a:spcBef>
                <a:spcPts val="60"/>
              </a:spcBef>
              <a:buAutoNum type="arabicPlain" startAt="10"/>
              <a:tabLst>
                <a:tab pos="280035" algn="l"/>
              </a:tabLst>
            </a:pP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MailScanner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popular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solution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integrates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servers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endParaRPr sz="1200">
              <a:latin typeface="Cambria"/>
              <a:cs typeface="Cambria"/>
            </a:endParaRPr>
          </a:p>
          <a:p>
            <a:pPr marL="279400" marR="238760">
              <a:lnSpc>
                <a:spcPct val="104299"/>
              </a:lnSpc>
              <a:spcBef>
                <a:spcPts val="8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virus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capabilities.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supports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multiple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methods,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SpamAssassin,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ClamAV,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custom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rulesets.</a:t>
            </a:r>
            <a:endParaRPr sz="1200">
              <a:latin typeface="Cambria"/>
              <a:cs typeface="Cambria"/>
            </a:endParaRPr>
          </a:p>
          <a:p>
            <a:pPr marL="279400" marR="152400" indent="-267335">
              <a:lnSpc>
                <a:spcPct val="104299"/>
              </a:lnSpc>
              <a:buAutoNum type="arabicPlain" startAt="12"/>
              <a:tabLst>
                <a:tab pos="280035" algn="l"/>
              </a:tabLst>
            </a:pP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SpamTitan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comprehensive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solution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designed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businesses</a:t>
            </a:r>
            <a:r>
              <a:rPr dirty="0" sz="12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2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service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providers.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It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offers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Bayesian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filtering, URL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reputation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block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effectively.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77" y="3917251"/>
            <a:ext cx="4540885" cy="4736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307465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latin typeface="Times New Roman"/>
                <a:cs typeface="Times New Roman"/>
              </a:rPr>
              <a:t>CHAPTER 3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1320165">
              <a:lnSpc>
                <a:spcPct val="100000"/>
              </a:lnSpc>
            </a:pPr>
            <a:r>
              <a:rPr dirty="0" sz="1550" spc="100" b="1">
                <a:latin typeface="Times New Roman"/>
                <a:cs typeface="Times New Roman"/>
              </a:rPr>
              <a:t>P</a:t>
            </a:r>
            <a:r>
              <a:rPr dirty="0" sz="1550" b="1">
                <a:latin typeface="Times New Roman"/>
                <a:cs typeface="Times New Roman"/>
              </a:rPr>
              <a:t>R</a:t>
            </a:r>
            <a:r>
              <a:rPr dirty="0" sz="1550" spc="-10" b="1">
                <a:latin typeface="Times New Roman"/>
                <a:cs typeface="Times New Roman"/>
              </a:rPr>
              <a:t>O</a:t>
            </a:r>
            <a:r>
              <a:rPr dirty="0" sz="1550" spc="40" b="1">
                <a:latin typeface="Times New Roman"/>
                <a:cs typeface="Times New Roman"/>
              </a:rPr>
              <a:t>J</a:t>
            </a:r>
            <a:r>
              <a:rPr dirty="0" sz="1550" spc="15" b="1">
                <a:latin typeface="Times New Roman"/>
                <a:cs typeface="Times New Roman"/>
              </a:rPr>
              <a:t>E</a:t>
            </a:r>
            <a:r>
              <a:rPr dirty="0" sz="1550" b="1">
                <a:latin typeface="Times New Roman"/>
                <a:cs typeface="Times New Roman"/>
              </a:rPr>
              <a:t>C</a:t>
            </a:r>
            <a:r>
              <a:rPr dirty="0" sz="1550" spc="15" b="1">
                <a:latin typeface="Times New Roman"/>
                <a:cs typeface="Times New Roman"/>
              </a:rPr>
              <a:t>T</a:t>
            </a:r>
            <a:r>
              <a:rPr dirty="0" sz="1550" spc="-165" b="1">
                <a:latin typeface="Times New Roman"/>
                <a:cs typeface="Times New Roman"/>
              </a:rPr>
              <a:t> </a:t>
            </a:r>
            <a:r>
              <a:rPr dirty="0" sz="1550" b="1">
                <a:latin typeface="Times New Roman"/>
                <a:cs typeface="Times New Roman"/>
              </a:rPr>
              <a:t>ARC</a:t>
            </a:r>
            <a:r>
              <a:rPr dirty="0" sz="1550" spc="-10" b="1">
                <a:latin typeface="Times New Roman"/>
                <a:cs typeface="Times New Roman"/>
              </a:rPr>
              <a:t>H</a:t>
            </a:r>
            <a:r>
              <a:rPr dirty="0" sz="1550" spc="-80" b="1">
                <a:latin typeface="Times New Roman"/>
                <a:cs typeface="Times New Roman"/>
              </a:rPr>
              <a:t>I</a:t>
            </a:r>
            <a:r>
              <a:rPr dirty="0" sz="1550" spc="-65" b="1">
                <a:latin typeface="Times New Roman"/>
                <a:cs typeface="Times New Roman"/>
              </a:rPr>
              <a:t>T</a:t>
            </a:r>
            <a:r>
              <a:rPr dirty="0" sz="1550" spc="15" b="1">
                <a:latin typeface="Times New Roman"/>
                <a:cs typeface="Times New Roman"/>
              </a:rPr>
              <a:t>E</a:t>
            </a:r>
            <a:r>
              <a:rPr dirty="0" sz="1550" spc="75" b="1">
                <a:latin typeface="Times New Roman"/>
                <a:cs typeface="Times New Roman"/>
              </a:rPr>
              <a:t>C</a:t>
            </a:r>
            <a:r>
              <a:rPr dirty="0" sz="1550" spc="-65" b="1">
                <a:latin typeface="Times New Roman"/>
                <a:cs typeface="Times New Roman"/>
              </a:rPr>
              <a:t>T</a:t>
            </a:r>
            <a:r>
              <a:rPr dirty="0" sz="1550" b="1">
                <a:latin typeface="Times New Roman"/>
                <a:cs typeface="Times New Roman"/>
              </a:rPr>
              <a:t>UR</a:t>
            </a:r>
            <a:r>
              <a:rPr dirty="0" sz="1550" spc="15" b="1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45" b="1">
                <a:latin typeface="Times New Roman"/>
                <a:cs typeface="Times New Roman"/>
              </a:rPr>
              <a:t>3</a:t>
            </a:r>
            <a:r>
              <a:rPr dirty="0" sz="1400" spc="20" b="1">
                <a:latin typeface="Times New Roman"/>
                <a:cs typeface="Times New Roman"/>
              </a:rPr>
              <a:t>.</a:t>
            </a:r>
            <a:r>
              <a:rPr dirty="0" sz="1400" spc="10" b="1">
                <a:latin typeface="Times New Roman"/>
                <a:cs typeface="Times New Roman"/>
              </a:rPr>
              <a:t>1</a:t>
            </a:r>
            <a:r>
              <a:rPr dirty="0" sz="1400" spc="-160" b="1">
                <a:latin typeface="Times New Roman"/>
                <a:cs typeface="Times New Roman"/>
              </a:rPr>
              <a:t> </a:t>
            </a:r>
            <a:r>
              <a:rPr dirty="0" sz="1400" spc="-45" b="1">
                <a:latin typeface="Times New Roman"/>
                <a:cs typeface="Times New Roman"/>
              </a:rPr>
              <a:t>A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spc="50" b="1">
                <a:latin typeface="Times New Roman"/>
                <a:cs typeface="Times New Roman"/>
              </a:rPr>
              <a:t>c</a:t>
            </a:r>
            <a:r>
              <a:rPr dirty="0" sz="1400" spc="-30" b="1">
                <a:latin typeface="Times New Roman"/>
                <a:cs typeface="Times New Roman"/>
              </a:rPr>
              <a:t>h</a:t>
            </a:r>
            <a:r>
              <a:rPr dirty="0" sz="1400" spc="-20" b="1">
                <a:latin typeface="Times New Roman"/>
                <a:cs typeface="Times New Roman"/>
              </a:rPr>
              <a:t>i</a:t>
            </a:r>
            <a:r>
              <a:rPr dirty="0" sz="1400" spc="-25" b="1">
                <a:latin typeface="Times New Roman"/>
                <a:cs typeface="Times New Roman"/>
              </a:rPr>
              <a:t>t</a:t>
            </a:r>
            <a:r>
              <a:rPr dirty="0" sz="1400" spc="50" b="1">
                <a:latin typeface="Times New Roman"/>
                <a:cs typeface="Times New Roman"/>
              </a:rPr>
              <a:t>ec</a:t>
            </a:r>
            <a:r>
              <a:rPr dirty="0" sz="1400" spc="-25" b="1">
                <a:latin typeface="Times New Roman"/>
                <a:cs typeface="Times New Roman"/>
              </a:rPr>
              <a:t>t</a:t>
            </a:r>
            <a:r>
              <a:rPr dirty="0" sz="1400" spc="-30" b="1">
                <a:latin typeface="Times New Roman"/>
                <a:cs typeface="Times New Roman"/>
              </a:rPr>
              <a:t>u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spc="10" b="1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SzPct val="83333"/>
              <a:buAutoNum type="arabicPeriod"/>
              <a:tabLst>
                <a:tab pos="13716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Collection</a:t>
            </a:r>
            <a:endParaRPr sz="1200">
              <a:latin typeface="Cambria"/>
              <a:cs typeface="Cambria"/>
            </a:endParaRPr>
          </a:p>
          <a:p>
            <a:pPr marL="132080" indent="-120014">
              <a:lnSpc>
                <a:spcPct val="100000"/>
              </a:lnSpc>
              <a:spcBef>
                <a:spcPts val="1040"/>
              </a:spcBef>
              <a:buSzPct val="83333"/>
              <a:buAutoNum type="arabicPeriod"/>
              <a:tabLst>
                <a:tab pos="132715" algn="l"/>
              </a:tabLst>
            </a:pP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P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p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ss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60" b="1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7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ee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250">
              <a:latin typeface="Cambria"/>
              <a:cs typeface="Cambria"/>
            </a:endParaRPr>
          </a:p>
          <a:p>
            <a:pPr marL="136525" indent="-124460">
              <a:lnSpc>
                <a:spcPct val="100000"/>
              </a:lnSpc>
              <a:buSzPct val="91666"/>
              <a:buAutoNum type="arabicPeriod"/>
              <a:tabLst>
                <a:tab pos="137160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Infrastructure</a:t>
            </a:r>
            <a:endParaRPr sz="1200">
              <a:latin typeface="Cambria"/>
              <a:cs typeface="Cambria"/>
            </a:endParaRPr>
          </a:p>
          <a:p>
            <a:pPr marL="12700" marR="1454785">
              <a:lnSpc>
                <a:spcPct val="200900"/>
              </a:lnSpc>
              <a:spcBef>
                <a:spcPts val="35"/>
              </a:spcBef>
              <a:buSzPct val="83333"/>
              <a:buAutoNum type="arabicPeriod"/>
              <a:tabLst>
                <a:tab pos="13271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Real-Time Processing 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Filtering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5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ee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b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k</a:t>
            </a:r>
            <a:r>
              <a:rPr dirty="0" sz="1200" spc="-7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ha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8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20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pd</a:t>
            </a:r>
            <a:r>
              <a:rPr dirty="0" sz="1200" spc="-4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5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g  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6.System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Maintenance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AutoNum type="arabicPeriod"/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400" spc="45" b="1">
                <a:latin typeface="Times New Roman"/>
                <a:cs typeface="Times New Roman"/>
              </a:rPr>
              <a:t>1</a:t>
            </a:r>
            <a:r>
              <a:rPr dirty="0" sz="1400" spc="35" b="1">
                <a:latin typeface="Times New Roman"/>
                <a:cs typeface="Times New Roman"/>
              </a:rPr>
              <a:t>E</a:t>
            </a:r>
            <a:r>
              <a:rPr dirty="0" sz="1400" spc="-45" b="1">
                <a:latin typeface="Times New Roman"/>
                <a:cs typeface="Times New Roman"/>
              </a:rPr>
              <a:t>m</a:t>
            </a:r>
            <a:r>
              <a:rPr dirty="0" sz="1400" spc="45" b="1">
                <a:latin typeface="Times New Roman"/>
                <a:cs typeface="Times New Roman"/>
              </a:rPr>
              <a:t>a</a:t>
            </a:r>
            <a:r>
              <a:rPr dirty="0" sz="1400" spc="-15" b="1">
                <a:latin typeface="Times New Roman"/>
                <a:cs typeface="Times New Roman"/>
              </a:rPr>
              <a:t>i</a:t>
            </a:r>
            <a:r>
              <a:rPr dirty="0" sz="1400" spc="5" b="1">
                <a:latin typeface="Times New Roman"/>
                <a:cs typeface="Times New Roman"/>
              </a:rPr>
              <a:t>l</a:t>
            </a:r>
            <a:r>
              <a:rPr dirty="0" sz="1400" spc="-150" b="1">
                <a:latin typeface="Times New Roman"/>
                <a:cs typeface="Times New Roman"/>
              </a:rPr>
              <a:t> </a:t>
            </a:r>
            <a:r>
              <a:rPr dirty="0" sz="1400" spc="50" b="1">
                <a:latin typeface="Times New Roman"/>
                <a:cs typeface="Times New Roman"/>
              </a:rPr>
              <a:t>s</a:t>
            </a:r>
            <a:r>
              <a:rPr dirty="0" sz="1400" spc="-30" b="1">
                <a:latin typeface="Times New Roman"/>
                <a:cs typeface="Times New Roman"/>
              </a:rPr>
              <a:t>p</a:t>
            </a:r>
            <a:r>
              <a:rPr dirty="0" sz="1400" spc="40" b="1">
                <a:latin typeface="Times New Roman"/>
                <a:cs typeface="Times New Roman"/>
              </a:rPr>
              <a:t>a</a:t>
            </a:r>
            <a:r>
              <a:rPr dirty="0" sz="1400" spc="20" b="1">
                <a:latin typeface="Times New Roman"/>
                <a:cs typeface="Times New Roman"/>
              </a:rPr>
              <a:t>m</a:t>
            </a:r>
            <a:r>
              <a:rPr dirty="0" sz="1400" spc="-105" b="1">
                <a:latin typeface="Times New Roman"/>
                <a:cs typeface="Times New Roman"/>
              </a:rPr>
              <a:t> </a:t>
            </a:r>
            <a:r>
              <a:rPr dirty="0" sz="1400" spc="-30" b="1">
                <a:latin typeface="Times New Roman"/>
                <a:cs typeface="Times New Roman"/>
              </a:rPr>
              <a:t>d</a:t>
            </a:r>
            <a:r>
              <a:rPr dirty="0" sz="1400" spc="50" b="1">
                <a:latin typeface="Times New Roman"/>
                <a:cs typeface="Times New Roman"/>
              </a:rPr>
              <a:t>e</a:t>
            </a:r>
            <a:r>
              <a:rPr dirty="0" sz="1400" spc="-25" b="1">
                <a:latin typeface="Times New Roman"/>
                <a:cs typeface="Times New Roman"/>
              </a:rPr>
              <a:t>t</a:t>
            </a:r>
            <a:r>
              <a:rPr dirty="0" sz="1400" spc="50" b="1">
                <a:latin typeface="Times New Roman"/>
                <a:cs typeface="Times New Roman"/>
              </a:rPr>
              <a:t>ec</a:t>
            </a:r>
            <a:r>
              <a:rPr dirty="0" sz="1400" spc="-25" b="1">
                <a:latin typeface="Times New Roman"/>
                <a:cs typeface="Times New Roman"/>
              </a:rPr>
              <a:t>t</a:t>
            </a:r>
            <a:r>
              <a:rPr dirty="0" sz="1400" spc="-20" b="1">
                <a:latin typeface="Times New Roman"/>
                <a:cs typeface="Times New Roman"/>
              </a:rPr>
              <a:t>i</a:t>
            </a:r>
            <a:r>
              <a:rPr dirty="0" sz="1400" spc="40" b="1">
                <a:latin typeface="Times New Roman"/>
                <a:cs typeface="Times New Roman"/>
              </a:rPr>
              <a:t>o</a:t>
            </a:r>
            <a:r>
              <a:rPr dirty="0" sz="1400" spc="-30" b="1">
                <a:latin typeface="Times New Roman"/>
                <a:cs typeface="Times New Roman"/>
              </a:rPr>
              <a:t>n</a:t>
            </a:r>
            <a:r>
              <a:rPr dirty="0" sz="1400" spc="5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dirty="0" sz="1400" spc="45" b="1">
                <a:latin typeface="Times New Roman"/>
                <a:cs typeface="Times New Roman"/>
              </a:rPr>
              <a:t>S</a:t>
            </a:r>
            <a:r>
              <a:rPr dirty="0" sz="1400" spc="-30" b="1">
                <a:latin typeface="Times New Roman"/>
                <a:cs typeface="Times New Roman"/>
              </a:rPr>
              <a:t>y</a:t>
            </a:r>
            <a:r>
              <a:rPr dirty="0" sz="1400" spc="55" b="1">
                <a:latin typeface="Times New Roman"/>
                <a:cs typeface="Times New Roman"/>
              </a:rPr>
              <a:t>s</a:t>
            </a:r>
            <a:r>
              <a:rPr dirty="0" sz="1400" spc="-20" b="1">
                <a:latin typeface="Times New Roman"/>
                <a:cs typeface="Times New Roman"/>
              </a:rPr>
              <a:t>t</a:t>
            </a:r>
            <a:r>
              <a:rPr dirty="0" sz="1400" spc="50" b="1">
                <a:latin typeface="Times New Roman"/>
                <a:cs typeface="Times New Roman"/>
              </a:rPr>
              <a:t>e</a:t>
            </a:r>
            <a:r>
              <a:rPr dirty="0" sz="1400" spc="20" b="1">
                <a:latin typeface="Times New Roman"/>
                <a:cs typeface="Times New Roman"/>
              </a:rPr>
              <a:t>m</a:t>
            </a:r>
            <a:r>
              <a:rPr dirty="0" sz="1400" spc="-120" b="1">
                <a:latin typeface="Times New Roman"/>
                <a:cs typeface="Times New Roman"/>
              </a:rPr>
              <a:t> </a:t>
            </a:r>
            <a:r>
              <a:rPr dirty="0" sz="1400" spc="-25" b="1">
                <a:latin typeface="Times New Roman"/>
                <a:cs typeface="Times New Roman"/>
              </a:rPr>
              <a:t>f</a:t>
            </a:r>
            <a:r>
              <a:rPr dirty="0" sz="1400" spc="-20" b="1">
                <a:latin typeface="Times New Roman"/>
                <a:cs typeface="Times New Roman"/>
              </a:rPr>
              <a:t>l</a:t>
            </a:r>
            <a:r>
              <a:rPr dirty="0" sz="1400" spc="40" b="1">
                <a:latin typeface="Times New Roman"/>
                <a:cs typeface="Times New Roman"/>
              </a:rPr>
              <a:t>o</a:t>
            </a:r>
            <a:r>
              <a:rPr dirty="0" sz="1400" spc="15" b="1">
                <a:latin typeface="Times New Roman"/>
                <a:cs typeface="Times New Roman"/>
              </a:rPr>
              <a:t>w</a:t>
            </a:r>
            <a:r>
              <a:rPr dirty="0" sz="1400" spc="-105" b="1">
                <a:latin typeface="Times New Roman"/>
                <a:cs typeface="Times New Roman"/>
              </a:rPr>
              <a:t> </a:t>
            </a:r>
            <a:r>
              <a:rPr dirty="0" sz="1400" spc="-30" b="1">
                <a:latin typeface="Times New Roman"/>
                <a:cs typeface="Times New Roman"/>
              </a:rPr>
              <a:t>d</a:t>
            </a:r>
            <a:r>
              <a:rPr dirty="0" sz="1400" spc="-20" b="1">
                <a:latin typeface="Times New Roman"/>
                <a:cs typeface="Times New Roman"/>
              </a:rPr>
              <a:t>i</a:t>
            </a:r>
            <a:r>
              <a:rPr dirty="0" sz="1400" spc="40" b="1">
                <a:latin typeface="Times New Roman"/>
                <a:cs typeface="Times New Roman"/>
              </a:rPr>
              <a:t>ag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spc="40" b="1">
                <a:latin typeface="Times New Roman"/>
                <a:cs typeface="Times New Roman"/>
              </a:rPr>
              <a:t>a</a:t>
            </a:r>
            <a:r>
              <a:rPr dirty="0" sz="1400" spc="20" b="1">
                <a:latin typeface="Times New Roman"/>
                <a:cs typeface="Times New Roman"/>
              </a:rPr>
              <a:t>m</a:t>
            </a:r>
            <a:r>
              <a:rPr dirty="0" sz="1400" spc="-10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-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40" b="1">
                <a:latin typeface="Times New Roman"/>
                <a:cs typeface="Times New Roman"/>
              </a:rPr>
              <a:t>U</a:t>
            </a:r>
            <a:r>
              <a:rPr dirty="0" sz="1400" spc="55" b="1">
                <a:latin typeface="Times New Roman"/>
                <a:cs typeface="Times New Roman"/>
              </a:rPr>
              <a:t>s</a:t>
            </a:r>
            <a:r>
              <a:rPr dirty="0" sz="1400" spc="50" b="1">
                <a:latin typeface="Times New Roman"/>
                <a:cs typeface="Times New Roman"/>
              </a:rPr>
              <a:t>e</a:t>
            </a:r>
            <a:r>
              <a:rPr dirty="0" sz="1400" spc="10" b="1">
                <a:latin typeface="Times New Roman"/>
                <a:cs typeface="Times New Roman"/>
              </a:rPr>
              <a:t>r</a:t>
            </a:r>
            <a:r>
              <a:rPr dirty="0" sz="1400" spc="-16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i</a:t>
            </a:r>
            <a:r>
              <a:rPr dirty="0" sz="1400" spc="-30" b="1">
                <a:latin typeface="Times New Roman"/>
                <a:cs typeface="Times New Roman"/>
              </a:rPr>
              <a:t>n</a:t>
            </a:r>
            <a:r>
              <a:rPr dirty="0" sz="1400" spc="-25" b="1">
                <a:latin typeface="Times New Roman"/>
                <a:cs typeface="Times New Roman"/>
              </a:rPr>
              <a:t>t</a:t>
            </a:r>
            <a:r>
              <a:rPr dirty="0" sz="1400" spc="50" b="1">
                <a:latin typeface="Times New Roman"/>
                <a:cs typeface="Times New Roman"/>
              </a:rPr>
              <a:t>e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spc="-25" b="1">
                <a:latin typeface="Times New Roman"/>
                <a:cs typeface="Times New Roman"/>
              </a:rPr>
              <a:t>f</a:t>
            </a:r>
            <a:r>
              <a:rPr dirty="0" sz="1400" spc="40" b="1">
                <a:latin typeface="Times New Roman"/>
                <a:cs typeface="Times New Roman"/>
              </a:rPr>
              <a:t>a</a:t>
            </a:r>
            <a:r>
              <a:rPr dirty="0" sz="1400" spc="50" b="1">
                <a:latin typeface="Times New Roman"/>
                <a:cs typeface="Times New Roman"/>
              </a:rPr>
              <a:t>c</a:t>
            </a:r>
            <a:r>
              <a:rPr dirty="0" sz="1400" spc="10" b="1">
                <a:latin typeface="Times New Roman"/>
                <a:cs typeface="Times New Roman"/>
              </a:rPr>
              <a:t>e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30" b="1">
                <a:latin typeface="Times New Roman"/>
                <a:cs typeface="Times New Roman"/>
              </a:rPr>
              <a:t>w</a:t>
            </a:r>
            <a:r>
              <a:rPr dirty="0" sz="1400" spc="-20" b="1">
                <a:latin typeface="Times New Roman"/>
                <a:cs typeface="Times New Roman"/>
              </a:rPr>
              <a:t>il</a:t>
            </a:r>
            <a:r>
              <a:rPr dirty="0" sz="1400" spc="5" b="1">
                <a:latin typeface="Times New Roman"/>
                <a:cs typeface="Times New Roman"/>
              </a:rPr>
              <a:t>l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spc="35" b="1">
                <a:latin typeface="Times New Roman"/>
                <a:cs typeface="Times New Roman"/>
              </a:rPr>
              <a:t>w</a:t>
            </a:r>
            <a:r>
              <a:rPr dirty="0" sz="1400" spc="40" b="1">
                <a:latin typeface="Times New Roman"/>
                <a:cs typeface="Times New Roman"/>
              </a:rPr>
              <a:t>o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spc="15" b="1"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dirty="0" sz="1400" spc="20" b="1">
                <a:latin typeface="Times New Roman"/>
                <a:cs typeface="Times New Roman"/>
              </a:rPr>
              <a:t>Data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spc="20" b="1">
                <a:latin typeface="Times New Roman"/>
                <a:cs typeface="Times New Roman"/>
              </a:rPr>
              <a:t>Flow</a:t>
            </a:r>
            <a:r>
              <a:rPr dirty="0" sz="1400" spc="-100" b="1">
                <a:latin typeface="Times New Roman"/>
                <a:cs typeface="Times New Roman"/>
              </a:rPr>
              <a:t> </a:t>
            </a:r>
            <a:r>
              <a:rPr dirty="0" sz="1400" spc="10" b="1">
                <a:latin typeface="Times New Roman"/>
                <a:cs typeface="Times New Roman"/>
              </a:rPr>
              <a:t>diagram</a:t>
            </a:r>
            <a:r>
              <a:rPr dirty="0" sz="1400" spc="-105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-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How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data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is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flow</a:t>
            </a:r>
            <a:r>
              <a:rPr dirty="0" sz="1400" spc="-10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your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10" b="1"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70534" algn="l"/>
              </a:tabLst>
            </a:pPr>
            <a:r>
              <a:rPr dirty="0" sz="1400" b="1">
                <a:latin typeface="Times New Roman"/>
                <a:cs typeface="Times New Roman"/>
              </a:rPr>
              <a:t>Module</a:t>
            </a:r>
            <a:r>
              <a:rPr dirty="0" sz="1400" spc="-10" b="1">
                <a:latin typeface="Times New Roman"/>
                <a:cs typeface="Times New Roman"/>
              </a:rPr>
              <a:t> explain-submodule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15" b="1">
                <a:latin typeface="Times New Roman"/>
                <a:cs typeface="Times New Roman"/>
              </a:rPr>
              <a:t>u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have</a:t>
            </a:r>
            <a:r>
              <a:rPr dirty="0" sz="1400" spc="-10" b="1">
                <a:latin typeface="Times New Roman"/>
                <a:cs typeface="Times New Roman"/>
              </a:rPr>
              <a:t> do</a:t>
            </a:r>
            <a:r>
              <a:rPr dirty="0" sz="1400" spc="-15" b="1">
                <a:latin typeface="Times New Roman"/>
                <a:cs typeface="Times New Roman"/>
              </a:rPr>
              <a:t> the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10" b="1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0480" y="9196133"/>
            <a:ext cx="5092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45" b="1">
                <a:latin typeface="Times New Roman"/>
                <a:cs typeface="Times New Roman"/>
              </a:rPr>
              <a:t>U</a:t>
            </a:r>
            <a:r>
              <a:rPr dirty="0" sz="1400" spc="45" b="1">
                <a:latin typeface="Times New Roman"/>
                <a:cs typeface="Times New Roman"/>
              </a:rPr>
              <a:t>S</a:t>
            </a:r>
            <a:r>
              <a:rPr dirty="0" sz="1400" spc="40" b="1">
                <a:latin typeface="Times New Roman"/>
                <a:cs typeface="Times New Roman"/>
              </a:rPr>
              <a:t>E</a:t>
            </a:r>
            <a:r>
              <a:rPr dirty="0" sz="1400" spc="15" b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2285" y="9196133"/>
            <a:ext cx="104394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5" b="1">
                <a:latin typeface="Times New Roman"/>
                <a:cs typeface="Times New Roman"/>
              </a:rPr>
              <a:t>FRONTEND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9675" y="9196133"/>
            <a:ext cx="92900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0" b="1">
                <a:latin typeface="Times New Roman"/>
                <a:cs typeface="Times New Roman"/>
              </a:rPr>
              <a:t>BACKEND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8803" y="874712"/>
            <a:ext cx="69786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40" b="1">
                <a:latin typeface="Times New Roman"/>
                <a:cs typeface="Times New Roman"/>
              </a:rPr>
              <a:t>H</a:t>
            </a:r>
            <a:r>
              <a:rPr dirty="0" sz="1400" spc="35" b="1">
                <a:latin typeface="Times New Roman"/>
                <a:cs typeface="Times New Roman"/>
              </a:rPr>
              <a:t>T</a:t>
            </a:r>
            <a:r>
              <a:rPr dirty="0" sz="1400" spc="20" b="1">
                <a:latin typeface="Times New Roman"/>
                <a:cs typeface="Times New Roman"/>
              </a:rPr>
              <a:t>ML</a:t>
            </a:r>
            <a:r>
              <a:rPr dirty="0" sz="1400" spc="-100" b="1">
                <a:latin typeface="Times New Roman"/>
                <a:cs typeface="Times New Roman"/>
              </a:rPr>
              <a:t> </a:t>
            </a:r>
            <a:r>
              <a:rPr dirty="0" sz="1400" spc="10" b="1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5678" y="884237"/>
            <a:ext cx="92201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 b="1">
                <a:latin typeface="Times New Roman"/>
                <a:cs typeface="Times New Roman"/>
              </a:rPr>
              <a:t>N</a:t>
            </a:r>
            <a:r>
              <a:rPr dirty="0" sz="1200" spc="-35" b="1">
                <a:latin typeface="Times New Roman"/>
                <a:cs typeface="Times New Roman"/>
              </a:rPr>
              <a:t>O</a:t>
            </a:r>
            <a:r>
              <a:rPr dirty="0" sz="1200" spc="30" b="1">
                <a:latin typeface="Times New Roman"/>
                <a:cs typeface="Times New Roman"/>
              </a:rPr>
              <a:t>D</a:t>
            </a:r>
            <a:r>
              <a:rPr dirty="0" sz="1200" spc="-50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JS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14.0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9478" y="1743456"/>
            <a:ext cx="75311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20" b="1">
                <a:latin typeface="Times New Roman"/>
                <a:cs typeface="Times New Roman"/>
              </a:rPr>
              <a:t>Database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477" y="3074416"/>
            <a:ext cx="5817235" cy="6247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111111"/>
                </a:solidFill>
                <a:latin typeface="Roboto"/>
                <a:cs typeface="Roboto"/>
              </a:rPr>
              <a:t>Heíe’s</a:t>
            </a:r>
            <a:r>
              <a:rPr dirty="0" sz="1200" spc="12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Roboto"/>
                <a:cs typeface="Roboto"/>
              </a:rPr>
              <a:t>a</a:t>
            </a:r>
            <a:r>
              <a:rPr dirty="0" sz="1200" spc="-5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40">
                <a:solidFill>
                  <a:srgbClr val="111111"/>
                </a:solidFill>
                <a:latin typeface="Roboto"/>
                <a:cs typeface="Roboto"/>
              </a:rPr>
              <a:t>high-level</a:t>
            </a:r>
            <a:r>
              <a:rPr dirty="0" sz="1200" spc="-135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aíchitectuíe</a:t>
            </a:r>
            <a:r>
              <a:rPr dirty="0" sz="1200" spc="3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60">
                <a:solidFill>
                  <a:srgbClr val="111111"/>
                </a:solidFill>
                <a:latin typeface="Roboto"/>
                <a:cs typeface="Roboto"/>
              </a:rPr>
              <a:t>foí</a:t>
            </a:r>
            <a:r>
              <a:rPr dirty="0" sz="1200" spc="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dirty="0" sz="1200" spc="-1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111111"/>
                </a:solidFill>
                <a:latin typeface="Roboto"/>
                <a:cs typeface="Roboto"/>
              </a:rPr>
              <a:t>píoject: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2700" marR="182880">
              <a:lnSpc>
                <a:spcPct val="146000"/>
              </a:lnSpc>
              <a:spcBef>
                <a:spcPts val="110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high-level architecture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for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detecting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 typically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involves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several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key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components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working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together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analyze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classify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legitimate.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Here's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overview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architecture: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Cambria"/>
              <a:cs typeface="Cambria"/>
            </a:endParaRPr>
          </a:p>
          <a:p>
            <a:pPr marL="280035" indent="-267335">
              <a:lnSpc>
                <a:spcPct val="100000"/>
              </a:lnSpc>
              <a:spcBef>
                <a:spcPts val="900"/>
              </a:spcBef>
              <a:buAutoNum type="arabicPlain" startAt="13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Ingestion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509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received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server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cloud-based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66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service.</a:t>
            </a:r>
            <a:endParaRPr sz="1200">
              <a:latin typeface="Cambria"/>
              <a:cs typeface="Cambria"/>
            </a:endParaRPr>
          </a:p>
          <a:p>
            <a:pPr lvl="1" marL="928369" marR="5080" indent="-229235">
              <a:lnSpc>
                <a:spcPct val="146000"/>
              </a:lnSpc>
              <a:spcBef>
                <a:spcPts val="7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messages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processed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forwarded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ct val="100000"/>
              </a:lnSpc>
              <a:spcBef>
                <a:spcPts val="965"/>
              </a:spcBef>
              <a:buAutoNum type="arabicPlain" startAt="13"/>
              <a:tabLst>
                <a:tab pos="28003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Preprocessing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44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preprocessed</a:t>
            </a:r>
            <a:r>
              <a:rPr dirty="0" sz="1200" spc="-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extract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prepare</a:t>
            </a:r>
            <a:r>
              <a:rPr dirty="0" sz="1200" spc="-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endParaRPr sz="1200">
              <a:latin typeface="Cambria"/>
              <a:cs typeface="Cambria"/>
            </a:endParaRPr>
          </a:p>
          <a:p>
            <a:pPr lvl="1" marL="928369" marR="133350" indent="-229235">
              <a:lnSpc>
                <a:spcPct val="146000"/>
              </a:lnSpc>
              <a:spcBef>
                <a:spcPts val="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Textual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undergoes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cleaning,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tokenization,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normalization,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extraction.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Metadata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sender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information,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timestamps,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routing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details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extracted.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ct val="100000"/>
              </a:lnSpc>
              <a:spcBef>
                <a:spcPts val="965"/>
              </a:spcBef>
              <a:buAutoNum type="arabicPlain" startAt="15"/>
              <a:tabLst>
                <a:tab pos="280035" algn="l"/>
              </a:tabLst>
            </a:pP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8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35" b="1">
                <a:solidFill>
                  <a:srgbClr val="0D0D0D"/>
                </a:solidFill>
                <a:latin typeface="Cambria"/>
                <a:cs typeface="Cambria"/>
              </a:rPr>
              <a:t>x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10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15" b="1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4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66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Relevant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extracted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preprocessed email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data.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509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word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frequencies,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n-grams,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2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reputation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scores,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URL/domain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results,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more.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ct val="100000"/>
              </a:lnSpc>
              <a:spcBef>
                <a:spcPts val="965"/>
              </a:spcBef>
              <a:buAutoNum type="arabicPlain" startAt="16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4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 b="1">
                <a:solidFill>
                  <a:srgbClr val="0D0D0D"/>
                </a:solidFill>
                <a:latin typeface="Cambria"/>
                <a:cs typeface="Cambria"/>
              </a:rPr>
              <a:t>Application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4000" y="1029423"/>
            <a:ext cx="1209675" cy="400685"/>
            <a:chOff x="1524000" y="1029423"/>
            <a:chExt cx="1209675" cy="4006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1029423"/>
              <a:ext cx="371475" cy="4003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1225" y="1038986"/>
              <a:ext cx="552450" cy="3526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85950" y="1162938"/>
              <a:ext cx="333375" cy="95250"/>
            </a:xfrm>
            <a:custGeom>
              <a:avLst/>
              <a:gdLst/>
              <a:ahLst/>
              <a:cxnLst/>
              <a:rect l="l" t="t" r="r" b="b"/>
              <a:pathLst>
                <a:path w="333375" h="95250">
                  <a:moveTo>
                    <a:pt x="289432" y="0"/>
                  </a:moveTo>
                  <a:lnTo>
                    <a:pt x="289432" y="23875"/>
                  </a:lnTo>
                  <a:lnTo>
                    <a:pt x="43942" y="23875"/>
                  </a:lnTo>
                  <a:lnTo>
                    <a:pt x="43942" y="0"/>
                  </a:lnTo>
                  <a:lnTo>
                    <a:pt x="0" y="47625"/>
                  </a:lnTo>
                  <a:lnTo>
                    <a:pt x="43942" y="95250"/>
                  </a:lnTo>
                  <a:lnTo>
                    <a:pt x="43942" y="71500"/>
                  </a:lnTo>
                  <a:lnTo>
                    <a:pt x="289432" y="71500"/>
                  </a:lnTo>
                  <a:lnTo>
                    <a:pt x="289432" y="95250"/>
                  </a:lnTo>
                  <a:lnTo>
                    <a:pt x="333375" y="47625"/>
                  </a:lnTo>
                  <a:lnTo>
                    <a:pt x="289432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90649" y="1167637"/>
              <a:ext cx="333375" cy="95885"/>
            </a:xfrm>
            <a:custGeom>
              <a:avLst/>
              <a:gdLst/>
              <a:ahLst/>
              <a:cxnLst/>
              <a:rect l="l" t="t" r="r" b="b"/>
              <a:pathLst>
                <a:path w="333375" h="95884">
                  <a:moveTo>
                    <a:pt x="0" y="47625"/>
                  </a:moveTo>
                  <a:lnTo>
                    <a:pt x="44068" y="0"/>
                  </a:lnTo>
                  <a:lnTo>
                    <a:pt x="44068" y="23875"/>
                  </a:lnTo>
                  <a:lnTo>
                    <a:pt x="289432" y="23875"/>
                  </a:lnTo>
                  <a:lnTo>
                    <a:pt x="289432" y="0"/>
                  </a:lnTo>
                  <a:lnTo>
                    <a:pt x="333375" y="47625"/>
                  </a:lnTo>
                  <a:lnTo>
                    <a:pt x="289432" y="95376"/>
                  </a:lnTo>
                  <a:lnTo>
                    <a:pt x="289432" y="71627"/>
                  </a:lnTo>
                  <a:lnTo>
                    <a:pt x="44068" y="71627"/>
                  </a:lnTo>
                  <a:lnTo>
                    <a:pt x="44068" y="95376"/>
                  </a:lnTo>
                  <a:lnTo>
                    <a:pt x="0" y="47625"/>
                  </a:lnTo>
                  <a:close/>
                </a:path>
              </a:pathLst>
            </a:custGeom>
            <a:ln w="12703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865499" y="1019936"/>
            <a:ext cx="1022350" cy="459105"/>
            <a:chOff x="2865499" y="1019936"/>
            <a:chExt cx="1022350" cy="45910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8949" y="1019936"/>
              <a:ext cx="476250" cy="3622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67024" y="1296288"/>
              <a:ext cx="1009650" cy="172085"/>
            </a:xfrm>
            <a:custGeom>
              <a:avLst/>
              <a:gdLst/>
              <a:ahLst/>
              <a:cxnLst/>
              <a:rect l="l" t="t" r="r" b="b"/>
              <a:pathLst>
                <a:path w="1009650" h="172084">
                  <a:moveTo>
                    <a:pt x="924940" y="0"/>
                  </a:moveTo>
                  <a:lnTo>
                    <a:pt x="924940" y="42925"/>
                  </a:lnTo>
                  <a:lnTo>
                    <a:pt x="84708" y="42925"/>
                  </a:lnTo>
                  <a:lnTo>
                    <a:pt x="84708" y="0"/>
                  </a:lnTo>
                  <a:lnTo>
                    <a:pt x="0" y="85851"/>
                  </a:lnTo>
                  <a:lnTo>
                    <a:pt x="84708" y="171576"/>
                  </a:lnTo>
                  <a:lnTo>
                    <a:pt x="84708" y="128777"/>
                  </a:lnTo>
                  <a:lnTo>
                    <a:pt x="924940" y="128777"/>
                  </a:lnTo>
                  <a:lnTo>
                    <a:pt x="924940" y="171576"/>
                  </a:lnTo>
                  <a:lnTo>
                    <a:pt x="1009650" y="85851"/>
                  </a:lnTo>
                  <a:lnTo>
                    <a:pt x="924940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71850" y="1301114"/>
              <a:ext cx="1009650" cy="172085"/>
            </a:xfrm>
            <a:custGeom>
              <a:avLst/>
              <a:gdLst/>
              <a:ahLst/>
              <a:cxnLst/>
              <a:rect l="l" t="t" r="r" b="b"/>
              <a:pathLst>
                <a:path w="1009650" h="172084">
                  <a:moveTo>
                    <a:pt x="0" y="85725"/>
                  </a:moveTo>
                  <a:lnTo>
                    <a:pt x="84581" y="0"/>
                  </a:lnTo>
                  <a:lnTo>
                    <a:pt x="84581" y="42925"/>
                  </a:lnTo>
                  <a:lnTo>
                    <a:pt x="924940" y="42925"/>
                  </a:lnTo>
                  <a:lnTo>
                    <a:pt x="924940" y="0"/>
                  </a:lnTo>
                  <a:lnTo>
                    <a:pt x="1009650" y="85725"/>
                  </a:lnTo>
                  <a:lnTo>
                    <a:pt x="924940" y="171576"/>
                  </a:lnTo>
                  <a:lnTo>
                    <a:pt x="924940" y="128650"/>
                  </a:lnTo>
                  <a:lnTo>
                    <a:pt x="84581" y="128650"/>
                  </a:lnTo>
                  <a:lnTo>
                    <a:pt x="84581" y="171576"/>
                  </a:lnTo>
                  <a:lnTo>
                    <a:pt x="0" y="85725"/>
                  </a:lnTo>
                  <a:close/>
                </a:path>
              </a:pathLst>
            </a:custGeom>
            <a:ln w="12702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581525" y="915022"/>
            <a:ext cx="628650" cy="1372870"/>
            <a:chOff x="4581525" y="915022"/>
            <a:chExt cx="628650" cy="137287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525" y="915022"/>
              <a:ext cx="628650" cy="54331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19650" y="1486916"/>
              <a:ext cx="161925" cy="448309"/>
            </a:xfrm>
            <a:custGeom>
              <a:avLst/>
              <a:gdLst/>
              <a:ahLst/>
              <a:cxnLst/>
              <a:rect l="l" t="t" r="r" b="b"/>
              <a:pathLst>
                <a:path w="161925" h="448310">
                  <a:moveTo>
                    <a:pt x="81025" y="0"/>
                  </a:moveTo>
                  <a:lnTo>
                    <a:pt x="0" y="83184"/>
                  </a:lnTo>
                  <a:lnTo>
                    <a:pt x="40512" y="83184"/>
                  </a:lnTo>
                  <a:lnTo>
                    <a:pt x="40512" y="364998"/>
                  </a:lnTo>
                  <a:lnTo>
                    <a:pt x="0" y="364998"/>
                  </a:lnTo>
                  <a:lnTo>
                    <a:pt x="81025" y="448055"/>
                  </a:lnTo>
                  <a:lnTo>
                    <a:pt x="161925" y="364998"/>
                  </a:lnTo>
                  <a:lnTo>
                    <a:pt x="121412" y="364998"/>
                  </a:lnTo>
                  <a:lnTo>
                    <a:pt x="121412" y="83184"/>
                  </a:lnTo>
                  <a:lnTo>
                    <a:pt x="161925" y="83184"/>
                  </a:lnTo>
                  <a:lnTo>
                    <a:pt x="81025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24349" y="1491742"/>
              <a:ext cx="161925" cy="448309"/>
            </a:xfrm>
            <a:custGeom>
              <a:avLst/>
              <a:gdLst/>
              <a:ahLst/>
              <a:cxnLst/>
              <a:rect l="l" t="t" r="r" b="b"/>
              <a:pathLst>
                <a:path w="161925" h="448310">
                  <a:moveTo>
                    <a:pt x="0" y="83057"/>
                  </a:moveTo>
                  <a:lnTo>
                    <a:pt x="81025" y="0"/>
                  </a:lnTo>
                  <a:lnTo>
                    <a:pt x="161925" y="83057"/>
                  </a:lnTo>
                  <a:lnTo>
                    <a:pt x="121538" y="83057"/>
                  </a:lnTo>
                  <a:lnTo>
                    <a:pt x="121538" y="364871"/>
                  </a:lnTo>
                  <a:lnTo>
                    <a:pt x="161925" y="364871"/>
                  </a:lnTo>
                  <a:lnTo>
                    <a:pt x="81025" y="447928"/>
                  </a:lnTo>
                  <a:lnTo>
                    <a:pt x="0" y="364871"/>
                  </a:lnTo>
                  <a:lnTo>
                    <a:pt x="40512" y="364871"/>
                  </a:lnTo>
                  <a:lnTo>
                    <a:pt x="40512" y="83057"/>
                  </a:lnTo>
                  <a:lnTo>
                    <a:pt x="0" y="83057"/>
                  </a:lnTo>
                  <a:close/>
                </a:path>
              </a:pathLst>
            </a:custGeom>
            <a:ln w="12703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1525" y="1753870"/>
              <a:ext cx="552450" cy="53378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77" y="770314"/>
            <a:ext cx="5796280" cy="896556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928369" indent="-229870">
              <a:lnSpc>
                <a:spcPct val="100000"/>
              </a:lnSpc>
              <a:spcBef>
                <a:spcPts val="840"/>
              </a:spcBef>
              <a:buClr>
                <a:srgbClr val="0D0D0D"/>
              </a:buClr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achine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applied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extracted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2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classify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740"/>
              </a:spcBef>
            </a:pP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iti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928369" marR="481330" indent="-229235">
              <a:lnSpc>
                <a:spcPts val="218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may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include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supervised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algorithms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(e.g.,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SVM,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Naive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Bayes,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Random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Forest),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unsupervised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techniques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clustering,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anomaly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465"/>
              </a:spcBef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detection),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deep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approaches</a:t>
            </a:r>
            <a:r>
              <a:rPr dirty="0" sz="1200" spc="-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(e.g.,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neural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networks).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ct val="100000"/>
              </a:lnSpc>
              <a:spcBef>
                <a:spcPts val="965"/>
              </a:spcBef>
              <a:buAutoNum type="arabicPlain" startAt="17"/>
              <a:tabLst>
                <a:tab pos="280035" algn="l"/>
              </a:tabLst>
            </a:pP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Decision</a:t>
            </a:r>
            <a:r>
              <a:rPr dirty="0" sz="1200" spc="-4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Making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51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model's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predictions,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decisions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made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handle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735"/>
              </a:spcBef>
            </a:pP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each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email.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66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classified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flagged,</a:t>
            </a: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quarantined,</a:t>
            </a:r>
            <a:r>
              <a:rPr dirty="0" sz="12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rejected,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while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665"/>
              </a:spcBef>
            </a:pP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legitimate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delivered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recipient's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inbox.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ct val="100000"/>
              </a:lnSpc>
              <a:spcBef>
                <a:spcPts val="960"/>
              </a:spcBef>
              <a:buAutoNum type="arabicPlain" startAt="18"/>
              <a:tabLst>
                <a:tab pos="280035" algn="l"/>
              </a:tabLst>
            </a:pP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Integration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Cambria"/>
                <a:cs typeface="Cambria"/>
              </a:rPr>
              <a:t>Infrastructure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439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4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ti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y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wit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z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ti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'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v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740"/>
              </a:spcBef>
            </a:pP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3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-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b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v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lvl="1" marL="928369" marR="215900" indent="-229235">
              <a:lnSpc>
                <a:spcPct val="148700"/>
              </a:lnSpc>
              <a:spcBef>
                <a:spcPts val="3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APIs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endpoints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facilitate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communication between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 spc="-25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 email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infrastructure,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enabling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real-time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processing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filtering.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ct val="100000"/>
              </a:lnSpc>
              <a:spcBef>
                <a:spcPts val="960"/>
              </a:spcBef>
              <a:buAutoNum type="arabicPlain" startAt="18"/>
              <a:tabLst>
                <a:tab pos="280035" algn="l"/>
              </a:tabLst>
            </a:pP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ee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b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k</a:t>
            </a:r>
            <a:r>
              <a:rPr dirty="0" sz="1200" spc="-7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 spc="-4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200" spc="35" b="1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200" spc="30" b="1">
                <a:solidFill>
                  <a:srgbClr val="0D0D0D"/>
                </a:solidFill>
                <a:latin typeface="Cambria"/>
                <a:cs typeface="Cambria"/>
              </a:rPr>
              <a:t>ha</a:t>
            </a:r>
            <a:r>
              <a:rPr dirty="0" sz="1200" spc="2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200" spc="-25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515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have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option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classifications,</a:t>
            </a:r>
            <a:endParaRPr sz="1200">
              <a:latin typeface="Cambria"/>
              <a:cs typeface="Cambria"/>
            </a:endParaRPr>
          </a:p>
          <a:p>
            <a:pPr marL="928369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reporting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positives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negatives.</a:t>
            </a:r>
            <a:endParaRPr sz="1200">
              <a:latin typeface="Cambria"/>
              <a:cs typeface="Cambria"/>
            </a:endParaRPr>
          </a:p>
          <a:p>
            <a:pPr lvl="1" marL="928369" marR="176530" indent="-229235">
              <a:lnSpc>
                <a:spcPts val="2100"/>
              </a:lnSpc>
              <a:spcBef>
                <a:spcPts val="18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feedback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improve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time.</a:t>
            </a:r>
            <a:endParaRPr sz="1200">
              <a:latin typeface="Cambria"/>
              <a:cs typeface="Cambria"/>
            </a:endParaRPr>
          </a:p>
          <a:p>
            <a:pPr marL="280035" indent="-267335">
              <a:lnSpc>
                <a:spcPct val="100000"/>
              </a:lnSpc>
              <a:spcBef>
                <a:spcPts val="790"/>
              </a:spcBef>
              <a:buAutoNum type="arabicPlain" startAt="18"/>
              <a:tabLst>
                <a:tab pos="280035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Monitoring</a:t>
            </a:r>
            <a:r>
              <a:rPr dirty="0" sz="1200" spc="-6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Maintenance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74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dirty="0" sz="12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monitored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continuously.</a:t>
            </a:r>
            <a:endParaRPr sz="1200">
              <a:latin typeface="Cambria"/>
              <a:cs typeface="Cambria"/>
            </a:endParaRPr>
          </a:p>
          <a:p>
            <a:pPr lvl="1" marL="928369" indent="-229870">
              <a:lnSpc>
                <a:spcPct val="100000"/>
              </a:lnSpc>
              <a:spcBef>
                <a:spcPts val="509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2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1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positive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rate,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false</a:t>
            </a:r>
            <a:r>
              <a:rPr dirty="0" sz="1200" spc="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negative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rate,</a:t>
            </a:r>
            <a:r>
              <a:rPr dirty="0" sz="12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overall</a:t>
            </a:r>
            <a:r>
              <a:rPr dirty="0" sz="1200" spc="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accuracy</a:t>
            </a:r>
            <a:endParaRPr sz="1200">
              <a:latin typeface="Cambria"/>
              <a:cs typeface="Cambria"/>
            </a:endParaRPr>
          </a:p>
          <a:p>
            <a:pPr algn="just" marL="928369">
              <a:lnSpc>
                <a:spcPct val="100000"/>
              </a:lnSpc>
              <a:spcBef>
                <a:spcPts val="740"/>
              </a:spcBef>
            </a:pP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dirty="0" sz="12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tracked.</a:t>
            </a:r>
            <a:endParaRPr sz="1200">
              <a:latin typeface="Cambria"/>
              <a:cs typeface="Cambria"/>
            </a:endParaRPr>
          </a:p>
          <a:p>
            <a:pPr algn="just" lvl="1" marL="928369" marR="69215" indent="-229235">
              <a:lnSpc>
                <a:spcPct val="148700"/>
              </a:lnSpc>
              <a:spcBef>
                <a:spcPts val="40"/>
              </a:spcBef>
              <a:buFont typeface="Symbol"/>
              <a:buChar char=""/>
              <a:tabLst>
                <a:tab pos="929005" algn="l"/>
              </a:tabLst>
            </a:pP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Regular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maintenance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tasks,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software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updates,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server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monitoring,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security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patches,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are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performed 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ensure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system's reliability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effectiveness.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mbria"/>
              <a:cs typeface="Cambria"/>
            </a:endParaRPr>
          </a:p>
          <a:p>
            <a:pPr marL="12700" marR="45720">
              <a:lnSpc>
                <a:spcPct val="147800"/>
              </a:lnSpc>
            </a:pP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high-level architecture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provides a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framework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for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building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detection system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 capable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efficiently analyzing incoming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emails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accurately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classifying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them 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2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200" spc="-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attacks.</a:t>
            </a:r>
            <a:r>
              <a:rPr dirty="0" sz="12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Each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component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Cambria"/>
                <a:cs typeface="Cambria"/>
              </a:rPr>
              <a:t>plays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crucial</a:t>
            </a:r>
            <a:r>
              <a:rPr dirty="0" sz="12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role</a:t>
            </a:r>
            <a:r>
              <a:rPr dirty="0" sz="1200" spc="-20">
                <a:solidFill>
                  <a:srgbClr val="0D0D0D"/>
                </a:solidFill>
                <a:latin typeface="Cambria"/>
                <a:cs typeface="Cambria"/>
              </a:rPr>
              <a:t> in</a:t>
            </a:r>
            <a:r>
              <a:rPr dirty="0" sz="12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200" spc="-2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overall</a:t>
            </a:r>
            <a:r>
              <a:rPr dirty="0" sz="12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functionality</a:t>
            </a:r>
            <a:r>
              <a:rPr dirty="0" sz="12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1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200" spc="-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Cambria"/>
                <a:cs typeface="Cambria"/>
              </a:rPr>
              <a:t>system.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pc="20"/>
              <a:t>©</a:t>
            </a:r>
            <a:r>
              <a:rPr dirty="0" spc="-45"/>
              <a:t> </a:t>
            </a:r>
            <a:r>
              <a:rPr dirty="0" spc="15"/>
              <a:t>E</a:t>
            </a:r>
            <a:r>
              <a:rPr dirty="0" spc="25"/>
              <a:t>d</a:t>
            </a:r>
            <a:r>
              <a:rPr dirty="0" spc="35"/>
              <a:t>un</a:t>
            </a:r>
            <a:r>
              <a:rPr dirty="0" spc="10"/>
              <a:t>et</a:t>
            </a:r>
            <a:r>
              <a:rPr dirty="0" spc="-85"/>
              <a:t> </a:t>
            </a:r>
            <a:r>
              <a:rPr dirty="0" spc="30"/>
              <a:t>Fo</a:t>
            </a:r>
            <a:r>
              <a:rPr dirty="0" spc="35"/>
              <a:t>u</a:t>
            </a:r>
            <a:r>
              <a:rPr dirty="0" spc="-40"/>
              <a:t>n</a:t>
            </a:r>
            <a:r>
              <a:rPr dirty="0" spc="25"/>
              <a:t>d</a:t>
            </a:r>
            <a:r>
              <a:rPr dirty="0" spc="10"/>
              <a:t>a</a:t>
            </a:r>
            <a:r>
              <a:rPr dirty="0" spc="-15"/>
              <a:t>t</a:t>
            </a:r>
            <a:r>
              <a:rPr dirty="0" spc="-10"/>
              <a:t>i</a:t>
            </a:r>
            <a:r>
              <a:rPr dirty="0" spc="-45"/>
              <a:t>o</a:t>
            </a:r>
            <a:r>
              <a:rPr dirty="0" spc="-40"/>
              <a:t>n</a:t>
            </a:r>
            <a:r>
              <a:rPr dirty="0" spc="5"/>
              <a:t>.</a:t>
            </a:r>
            <a:r>
              <a:rPr dirty="0" spc="-60"/>
              <a:t> </a:t>
            </a:r>
            <a:r>
              <a:rPr dirty="0" spc="30"/>
              <a:t>A</a:t>
            </a:r>
            <a:r>
              <a:rPr dirty="0" spc="-10"/>
              <a:t>l</a:t>
            </a:r>
            <a:r>
              <a:rPr dirty="0" spc="5"/>
              <a:t>l</a:t>
            </a:r>
            <a:r>
              <a:rPr dirty="0" spc="-85"/>
              <a:t> </a:t>
            </a:r>
            <a:r>
              <a:rPr dirty="0" spc="-20"/>
              <a:t>r</a:t>
            </a:r>
            <a:r>
              <a:rPr dirty="0" spc="-10"/>
              <a:t>i</a:t>
            </a:r>
            <a:r>
              <a:rPr dirty="0" spc="25"/>
              <a:t>g</a:t>
            </a:r>
            <a:r>
              <a:rPr dirty="0" spc="40"/>
              <a:t>h</a:t>
            </a:r>
            <a:r>
              <a:rPr dirty="0" spc="-15"/>
              <a:t>t</a:t>
            </a:r>
            <a:r>
              <a:rPr dirty="0" spc="10"/>
              <a:t>s</a:t>
            </a:r>
            <a:r>
              <a:rPr dirty="0" spc="-65"/>
              <a:t> </a:t>
            </a:r>
            <a:r>
              <a:rPr dirty="0" spc="-20"/>
              <a:t>r</a:t>
            </a:r>
            <a:r>
              <a:rPr dirty="0" spc="10"/>
              <a:t>e</a:t>
            </a:r>
            <a:r>
              <a:rPr dirty="0" spc="20"/>
              <a:t>s</a:t>
            </a:r>
            <a:r>
              <a:rPr dirty="0" spc="10"/>
              <a:t>e</a:t>
            </a:r>
            <a:r>
              <a:rPr dirty="0" spc="-20"/>
              <a:t>r</a:t>
            </a:r>
            <a:r>
              <a:rPr dirty="0" spc="15"/>
              <a:t>ved</a:t>
            </a:r>
            <a:r>
              <a:rPr dirty="0" spc="25"/>
              <a:t> </a:t>
            </a:r>
            <a:r>
              <a:rPr dirty="0" sz="1100" spc="15" b="0">
                <a:latin typeface="Calibri"/>
                <a:cs typeface="Calibri"/>
              </a:rPr>
              <a:t>|</a:t>
            </a:r>
            <a:r>
              <a:rPr dirty="0" sz="1100" spc="10" b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1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2024-04-18T05:29:36Z</dcterms:created>
  <dcterms:modified xsi:type="dcterms:W3CDTF">2024-04-18T05:29:36Z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2024-04-18T00:00:00Z</vt:filetime>
  </property>
  <property fmtid="{D5CDD505-2E9C-101B-9397-08002B2CF9AE}" pid="3" name="LastSaved">
    <vt:filetime>2024-04-18T00:00:00Z</vt:filetime>
  </property>
</Properties>
</file>