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39107" cy="5578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7086600" y="0"/>
                </a:moveTo>
                <a:lnTo>
                  <a:pt x="0" y="0"/>
                </a:lnTo>
                <a:lnTo>
                  <a:pt x="0" y="466725"/>
                </a:lnTo>
                <a:lnTo>
                  <a:pt x="7086600" y="466725"/>
                </a:lnTo>
                <a:lnTo>
                  <a:pt x="7086600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0" y="466725"/>
                </a:moveTo>
                <a:lnTo>
                  <a:pt x="7086600" y="466725"/>
                </a:lnTo>
                <a:lnTo>
                  <a:pt x="70866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3553" y="2191004"/>
            <a:ext cx="2056892" cy="483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github.com/boopathirio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github.com/agilan2004/Earthquake_Prediction_System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8"/>
                </a:lnTo>
                <a:lnTo>
                  <a:pt x="9143999" y="5143498"/>
                </a:lnTo>
                <a:lnTo>
                  <a:pt x="9143999" y="0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6012" y="449326"/>
            <a:ext cx="6922134" cy="3425825"/>
            <a:chOff x="1116012" y="449326"/>
            <a:chExt cx="6922134" cy="3425825"/>
          </a:xfrm>
        </p:grpSpPr>
        <p:sp>
          <p:nvSpPr>
            <p:cNvPr id="4" name="object 4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6619176" y="0"/>
                  </a:moveTo>
                  <a:lnTo>
                    <a:pt x="276923" y="0"/>
                  </a:lnTo>
                  <a:lnTo>
                    <a:pt x="227138" y="4460"/>
                  </a:lnTo>
                  <a:lnTo>
                    <a:pt x="180283" y="17320"/>
                  </a:lnTo>
                  <a:lnTo>
                    <a:pt x="137141" y="37798"/>
                  </a:lnTo>
                  <a:lnTo>
                    <a:pt x="98492" y="65113"/>
                  </a:lnTo>
                  <a:lnTo>
                    <a:pt x="65118" y="98481"/>
                  </a:lnTo>
                  <a:lnTo>
                    <a:pt x="37801" y="137122"/>
                  </a:lnTo>
                  <a:lnTo>
                    <a:pt x="17321" y="180253"/>
                  </a:lnTo>
                  <a:lnTo>
                    <a:pt x="4460" y="227093"/>
                  </a:lnTo>
                  <a:lnTo>
                    <a:pt x="0" y="276860"/>
                  </a:lnTo>
                  <a:lnTo>
                    <a:pt x="0" y="3123438"/>
                  </a:lnTo>
                  <a:lnTo>
                    <a:pt x="4460" y="3173208"/>
                  </a:lnTo>
                  <a:lnTo>
                    <a:pt x="17321" y="3220060"/>
                  </a:lnTo>
                  <a:lnTo>
                    <a:pt x="37801" y="3263208"/>
                  </a:lnTo>
                  <a:lnTo>
                    <a:pt x="65118" y="3301869"/>
                  </a:lnTo>
                  <a:lnTo>
                    <a:pt x="98492" y="3335258"/>
                  </a:lnTo>
                  <a:lnTo>
                    <a:pt x="137141" y="3362593"/>
                  </a:lnTo>
                  <a:lnTo>
                    <a:pt x="180283" y="3383088"/>
                  </a:lnTo>
                  <a:lnTo>
                    <a:pt x="227138" y="3395960"/>
                  </a:lnTo>
                  <a:lnTo>
                    <a:pt x="276923" y="3400425"/>
                  </a:lnTo>
                  <a:lnTo>
                    <a:pt x="6619176" y="3400425"/>
                  </a:lnTo>
                  <a:lnTo>
                    <a:pt x="6668947" y="3395960"/>
                  </a:lnTo>
                  <a:lnTo>
                    <a:pt x="6715798" y="3383088"/>
                  </a:lnTo>
                  <a:lnTo>
                    <a:pt x="6758947" y="3362593"/>
                  </a:lnTo>
                  <a:lnTo>
                    <a:pt x="6797607" y="3335258"/>
                  </a:lnTo>
                  <a:lnTo>
                    <a:pt x="6830997" y="3301869"/>
                  </a:lnTo>
                  <a:lnTo>
                    <a:pt x="6858331" y="3263208"/>
                  </a:lnTo>
                  <a:lnTo>
                    <a:pt x="6878826" y="3220060"/>
                  </a:lnTo>
                  <a:lnTo>
                    <a:pt x="6891698" y="3173208"/>
                  </a:lnTo>
                  <a:lnTo>
                    <a:pt x="6896163" y="3123438"/>
                  </a:lnTo>
                  <a:lnTo>
                    <a:pt x="6896163" y="276860"/>
                  </a:lnTo>
                  <a:lnTo>
                    <a:pt x="6891698" y="227093"/>
                  </a:lnTo>
                  <a:lnTo>
                    <a:pt x="6878826" y="180253"/>
                  </a:lnTo>
                  <a:lnTo>
                    <a:pt x="6858331" y="137122"/>
                  </a:lnTo>
                  <a:lnTo>
                    <a:pt x="6830997" y="98481"/>
                  </a:lnTo>
                  <a:lnTo>
                    <a:pt x="6797607" y="65113"/>
                  </a:lnTo>
                  <a:lnTo>
                    <a:pt x="6758947" y="37798"/>
                  </a:lnTo>
                  <a:lnTo>
                    <a:pt x="6715798" y="17320"/>
                  </a:lnTo>
                  <a:lnTo>
                    <a:pt x="6668947" y="4460"/>
                  </a:lnTo>
                  <a:lnTo>
                    <a:pt x="6619176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0" y="276860"/>
                  </a:moveTo>
                  <a:lnTo>
                    <a:pt x="4460" y="227093"/>
                  </a:lnTo>
                  <a:lnTo>
                    <a:pt x="17321" y="180253"/>
                  </a:lnTo>
                  <a:lnTo>
                    <a:pt x="37801" y="137122"/>
                  </a:lnTo>
                  <a:lnTo>
                    <a:pt x="65118" y="98481"/>
                  </a:lnTo>
                  <a:lnTo>
                    <a:pt x="98492" y="65113"/>
                  </a:lnTo>
                  <a:lnTo>
                    <a:pt x="137141" y="37798"/>
                  </a:lnTo>
                  <a:lnTo>
                    <a:pt x="180283" y="17320"/>
                  </a:lnTo>
                  <a:lnTo>
                    <a:pt x="227138" y="4460"/>
                  </a:lnTo>
                  <a:lnTo>
                    <a:pt x="276923" y="0"/>
                  </a:lnTo>
                  <a:lnTo>
                    <a:pt x="6619176" y="0"/>
                  </a:lnTo>
                  <a:lnTo>
                    <a:pt x="6668947" y="4460"/>
                  </a:lnTo>
                  <a:lnTo>
                    <a:pt x="6715798" y="17320"/>
                  </a:lnTo>
                  <a:lnTo>
                    <a:pt x="6758947" y="37798"/>
                  </a:lnTo>
                  <a:lnTo>
                    <a:pt x="6797607" y="65113"/>
                  </a:lnTo>
                  <a:lnTo>
                    <a:pt x="6830997" y="98481"/>
                  </a:lnTo>
                  <a:lnTo>
                    <a:pt x="6858331" y="137122"/>
                  </a:lnTo>
                  <a:lnTo>
                    <a:pt x="6878826" y="180253"/>
                  </a:lnTo>
                  <a:lnTo>
                    <a:pt x="6891698" y="227093"/>
                  </a:lnTo>
                  <a:lnTo>
                    <a:pt x="6896163" y="276860"/>
                  </a:lnTo>
                  <a:lnTo>
                    <a:pt x="6896163" y="3123438"/>
                  </a:lnTo>
                  <a:lnTo>
                    <a:pt x="6891698" y="3173208"/>
                  </a:lnTo>
                  <a:lnTo>
                    <a:pt x="6878826" y="3220060"/>
                  </a:lnTo>
                  <a:lnTo>
                    <a:pt x="6858331" y="3263208"/>
                  </a:lnTo>
                  <a:lnTo>
                    <a:pt x="6830997" y="3301869"/>
                  </a:lnTo>
                  <a:lnTo>
                    <a:pt x="6797607" y="3335258"/>
                  </a:lnTo>
                  <a:lnTo>
                    <a:pt x="6758947" y="3362593"/>
                  </a:lnTo>
                  <a:lnTo>
                    <a:pt x="6715798" y="3383088"/>
                  </a:lnTo>
                  <a:lnTo>
                    <a:pt x="6668947" y="3395960"/>
                  </a:lnTo>
                  <a:lnTo>
                    <a:pt x="6619176" y="3400425"/>
                  </a:lnTo>
                  <a:lnTo>
                    <a:pt x="276923" y="3400425"/>
                  </a:lnTo>
                  <a:lnTo>
                    <a:pt x="227138" y="3395960"/>
                  </a:lnTo>
                  <a:lnTo>
                    <a:pt x="180283" y="3383088"/>
                  </a:lnTo>
                  <a:lnTo>
                    <a:pt x="137141" y="3362593"/>
                  </a:lnTo>
                  <a:lnTo>
                    <a:pt x="98492" y="3335258"/>
                  </a:lnTo>
                  <a:lnTo>
                    <a:pt x="65118" y="3301869"/>
                  </a:lnTo>
                  <a:lnTo>
                    <a:pt x="37801" y="3263208"/>
                  </a:lnTo>
                  <a:lnTo>
                    <a:pt x="17321" y="3220060"/>
                  </a:lnTo>
                  <a:lnTo>
                    <a:pt x="4460" y="3173208"/>
                  </a:lnTo>
                  <a:lnTo>
                    <a:pt x="0" y="3123438"/>
                  </a:lnTo>
                  <a:lnTo>
                    <a:pt x="0" y="276860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3925" y="1104900"/>
              <a:ext cx="1171575" cy="3905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095375"/>
              <a:ext cx="790575" cy="409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95876" y="1024001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7325" y="0"/>
                  </a:moveTo>
                  <a:lnTo>
                    <a:pt x="1457325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1123950"/>
              <a:ext cx="1400175" cy="361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551" y="1024001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2575" y="981075"/>
              <a:ext cx="1809750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38300" y="2781299"/>
              <a:ext cx="5867400" cy="933450"/>
            </a:xfrm>
            <a:custGeom>
              <a:avLst/>
              <a:gdLst/>
              <a:ahLst/>
              <a:cxnLst/>
              <a:rect l="l" t="t" r="r" b="b"/>
              <a:pathLst>
                <a:path w="5867400" h="933450">
                  <a:moveTo>
                    <a:pt x="5711825" y="0"/>
                  </a:moveTo>
                  <a:lnTo>
                    <a:pt x="155575" y="0"/>
                  </a:lnTo>
                  <a:lnTo>
                    <a:pt x="106379" y="7925"/>
                  </a:lnTo>
                  <a:lnTo>
                    <a:pt x="63669" y="30000"/>
                  </a:lnTo>
                  <a:lnTo>
                    <a:pt x="30000" y="63669"/>
                  </a:lnTo>
                  <a:lnTo>
                    <a:pt x="7925" y="106379"/>
                  </a:lnTo>
                  <a:lnTo>
                    <a:pt x="0" y="155575"/>
                  </a:lnTo>
                  <a:lnTo>
                    <a:pt x="0" y="777875"/>
                  </a:lnTo>
                  <a:lnTo>
                    <a:pt x="7925" y="827070"/>
                  </a:lnTo>
                  <a:lnTo>
                    <a:pt x="30000" y="869780"/>
                  </a:lnTo>
                  <a:lnTo>
                    <a:pt x="63669" y="903449"/>
                  </a:lnTo>
                  <a:lnTo>
                    <a:pt x="106379" y="925524"/>
                  </a:lnTo>
                  <a:lnTo>
                    <a:pt x="155575" y="933450"/>
                  </a:lnTo>
                  <a:lnTo>
                    <a:pt x="5711825" y="933450"/>
                  </a:lnTo>
                  <a:lnTo>
                    <a:pt x="5761020" y="925524"/>
                  </a:lnTo>
                  <a:lnTo>
                    <a:pt x="5803730" y="903449"/>
                  </a:lnTo>
                  <a:lnTo>
                    <a:pt x="5837399" y="869780"/>
                  </a:lnTo>
                  <a:lnTo>
                    <a:pt x="5859474" y="827070"/>
                  </a:lnTo>
                  <a:lnTo>
                    <a:pt x="5867400" y="777875"/>
                  </a:lnTo>
                  <a:lnTo>
                    <a:pt x="5867400" y="155575"/>
                  </a:lnTo>
                  <a:lnTo>
                    <a:pt x="5859474" y="106379"/>
                  </a:lnTo>
                  <a:lnTo>
                    <a:pt x="5837399" y="63669"/>
                  </a:lnTo>
                  <a:lnTo>
                    <a:pt x="5803730" y="30000"/>
                  </a:lnTo>
                  <a:lnTo>
                    <a:pt x="5761020" y="7925"/>
                  </a:lnTo>
                  <a:lnTo>
                    <a:pt x="57118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560954" y="3076194"/>
            <a:ext cx="402209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5" b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-11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165" b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z="2000" spc="10" b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z="2000" spc="-40" b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z="2000" spc="-25" b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z="2000" spc="-15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z="2000" spc="-15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50" b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z="2000" spc="10" b="1">
                <a:solidFill>
                  <a:srgbClr val="F1F1F1"/>
                </a:solidFill>
                <a:latin typeface="Arial"/>
                <a:cs typeface="Arial"/>
              </a:rPr>
              <a:t>et</a:t>
            </a:r>
            <a:r>
              <a:rPr dirty="0" sz="2000" spc="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10" b="1">
                <a:solidFill>
                  <a:srgbClr val="F1F1F1"/>
                </a:solidFill>
                <a:latin typeface="Arial"/>
                <a:cs typeface="Arial"/>
              </a:rPr>
              <a:t>ct</a:t>
            </a:r>
            <a:r>
              <a:rPr dirty="0" sz="2000" spc="30" b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425" y="3921500"/>
            <a:ext cx="4558665" cy="126428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4545330" algn="l"/>
              </a:tabLst>
            </a:pP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 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2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ud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-6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il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259715" marR="2820670">
              <a:lnSpc>
                <a:spcPct val="119500"/>
              </a:lnSpc>
              <a:spcBef>
                <a:spcPts val="37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Name: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BOOPATHI 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V </a:t>
            </a:r>
            <a:r>
              <a:rPr dirty="0" sz="1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NM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Id:au612821105004</a:t>
            </a:r>
            <a:endParaRPr sz="1100">
              <a:latin typeface="Arial MT"/>
              <a:cs typeface="Arial MT"/>
            </a:endParaRPr>
          </a:p>
          <a:p>
            <a:pPr marL="259715" marR="2498725">
              <a:lnSpc>
                <a:spcPct val="99600"/>
              </a:lnSpc>
              <a:spcBef>
                <a:spcPts val="190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dirty="0" sz="11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Name:VARUVAN 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VADIVELAN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100" spc="-2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3825" y="1666875"/>
            <a:ext cx="14478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77360" cy="3463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Scope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85775" marR="127635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85775" algn="l"/>
                <a:tab pos="486409" algn="l"/>
              </a:tabLst>
            </a:pP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x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 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gg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35">
                <a:latin typeface="Arial MT"/>
                <a:cs typeface="Arial MT"/>
              </a:rPr>
              <a:t>g</a:t>
            </a:r>
            <a:r>
              <a:rPr dirty="0" sz="1400" spc="-25">
                <a:latin typeface="Arial MT"/>
                <a:cs typeface="Arial MT"/>
              </a:rPr>
              <a:t>-r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depe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85775" marR="23876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dirty="0" sz="1400" spc="-5">
                <a:latin typeface="Arial MT"/>
                <a:cs typeface="Arial MT"/>
              </a:rPr>
              <a:t>Convolutional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Neural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Networks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(CNNs)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20">
                <a:latin typeface="Arial MT"/>
                <a:cs typeface="Arial MT"/>
              </a:rPr>
              <a:t>less </a:t>
            </a:r>
            <a:r>
              <a:rPr dirty="0" sz="1400">
                <a:latin typeface="Arial MT"/>
                <a:cs typeface="Arial MT"/>
              </a:rPr>
              <a:t>computationally intensive,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suitable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classification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tasks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485775" marR="508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dirty="0" sz="1400" spc="45">
                <a:latin typeface="Arial MT"/>
                <a:cs typeface="Arial MT"/>
              </a:rPr>
              <a:t>Lo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L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 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dd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10">
                <a:latin typeface="Arial MT"/>
                <a:cs typeface="Arial MT"/>
              </a:rPr>
              <a:t>n  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d  </a:t>
            </a:r>
            <a:r>
              <a:rPr dirty="0" sz="1400" spc="15">
                <a:latin typeface="Arial MT"/>
                <a:cs typeface="Arial MT"/>
              </a:rPr>
              <a:t>performance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-5">
                <a:latin typeface="Arial MT"/>
                <a:cs typeface="Arial MT"/>
              </a:rPr>
              <a:t>tasks requiring capturing </a:t>
            </a:r>
            <a:r>
              <a:rPr dirty="0" sz="1400">
                <a:latin typeface="Arial MT"/>
                <a:cs typeface="Arial MT"/>
              </a:rPr>
              <a:t>long-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1075" y="1066800"/>
            <a:ext cx="40481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654367"/>
            <a:ext cx="6069330" cy="2399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Reference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035685" marR="189865" indent="-286385">
              <a:lnSpc>
                <a:spcPct val="102899"/>
              </a:lnSpc>
              <a:spcBef>
                <a:spcPts val="132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Learning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Email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Spam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Survey”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by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S.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K.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2018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marR="161290" indent="-286385">
              <a:lnSpc>
                <a:spcPts val="1650"/>
              </a:lnSpc>
              <a:spcBef>
                <a:spcPts val="5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25">
                <a:latin typeface="Arial MT"/>
                <a:cs typeface="Arial MT"/>
              </a:rPr>
              <a:t>“Spam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Detection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Social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Media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Learning”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by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A.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Kumar,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et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(2019)</a:t>
            </a:r>
            <a:endParaRPr sz="1400">
              <a:latin typeface="Arial MT"/>
              <a:cs typeface="Arial MT"/>
            </a:endParaRPr>
          </a:p>
          <a:p>
            <a:pPr marL="1035685" marR="490855" indent="-286385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35">
                <a:latin typeface="Arial MT"/>
                <a:cs typeface="Arial MT"/>
              </a:rPr>
              <a:t>“A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Survey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Learning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Techniques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Email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Spam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”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K</a:t>
            </a:r>
            <a:r>
              <a:rPr dirty="0" sz="1400" spc="-30">
                <a:latin typeface="Arial MT"/>
                <a:cs typeface="Arial MT"/>
              </a:rPr>
              <a:t>au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2020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indent="-286385">
              <a:lnSpc>
                <a:spcPts val="1664"/>
              </a:lnSpc>
              <a:buChar char="•"/>
              <a:tabLst>
                <a:tab pos="1035050" algn="l"/>
                <a:tab pos="1035685" algn="l"/>
              </a:tabLst>
            </a:pPr>
            <a:r>
              <a:rPr dirty="0" sz="1400" spc="50">
                <a:latin typeface="Arial MT"/>
                <a:cs typeface="Arial MT"/>
              </a:rPr>
              <a:t>“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ee</a:t>
            </a:r>
            <a:r>
              <a:rPr dirty="0" sz="1400" spc="15">
                <a:latin typeface="Arial MT"/>
                <a:cs typeface="Arial MT"/>
              </a:rPr>
              <a:t>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Le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hn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”</a:t>
            </a:r>
            <a:r>
              <a:rPr dirty="0" sz="1400" spc="-1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035685">
              <a:lnSpc>
                <a:spcPts val="1664"/>
              </a:lnSpc>
            </a:pP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ijj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2021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Thank</a:t>
            </a:r>
            <a:r>
              <a:rPr dirty="0" spc="195"/>
              <a:t> </a:t>
            </a:r>
            <a:r>
              <a:rPr dirty="0" spc="-4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882" y="669353"/>
            <a:ext cx="2387600" cy="291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03062"/>
                </a:solidFill>
                <a:latin typeface="Arial"/>
                <a:cs typeface="Arial"/>
              </a:rPr>
              <a:t>OUTLINE</a:t>
            </a:r>
            <a:endParaRPr sz="1800">
              <a:latin typeface="Arial"/>
              <a:cs typeface="Arial"/>
            </a:endParaRPr>
          </a:p>
          <a:p>
            <a:pPr marL="475615" indent="-334010">
              <a:lnSpc>
                <a:spcPct val="100000"/>
              </a:lnSpc>
              <a:spcBef>
                <a:spcPts val="1460"/>
              </a:spcBef>
              <a:buClr>
                <a:srgbClr val="203062"/>
              </a:buClr>
              <a:buChar char="•"/>
              <a:tabLst>
                <a:tab pos="475615" algn="l"/>
                <a:tab pos="476250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opo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20">
                <a:latin typeface="Arial MT"/>
                <a:cs typeface="Arial MT"/>
              </a:rPr>
              <a:t>/</a:t>
            </a:r>
            <a:r>
              <a:rPr dirty="0" sz="1400" spc="-3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go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&amp;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en</a:t>
            </a:r>
            <a:r>
              <a:rPr dirty="0" sz="1400" spc="5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dirty="0" sz="1400" spc="-10">
                <a:latin typeface="Arial MT"/>
                <a:cs typeface="Arial MT"/>
              </a:rPr>
              <a:t>GitHub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j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15">
                <a:latin typeface="Arial MT"/>
                <a:cs typeface="Arial MT"/>
              </a:rPr>
              <a:t>o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10"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75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-10">
                <a:latin typeface="Arial MT"/>
                <a:cs typeface="Arial MT"/>
              </a:rPr>
              <a:t>Future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Scope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20">
                <a:latin typeface="Arial MT"/>
                <a:cs typeface="Arial MT"/>
              </a:rPr>
              <a:t>References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2059" y="1047646"/>
            <a:ext cx="3272154" cy="3262629"/>
            <a:chOff x="5372059" y="1047646"/>
            <a:chExt cx="3272154" cy="326262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059" y="1047646"/>
              <a:ext cx="3271981" cy="32624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9" y="1047750"/>
              <a:ext cx="3200400" cy="31908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8305" y="728662"/>
            <a:ext cx="4290695" cy="21729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550" spc="10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STATMENT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algn="just" marL="298450" marR="5080" indent="-286385">
              <a:lnSpc>
                <a:spcPct val="100600"/>
              </a:lnSpc>
              <a:buChar char="•"/>
              <a:tabLst>
                <a:tab pos="299085" algn="l"/>
              </a:tabLst>
            </a:pPr>
            <a:r>
              <a:rPr dirty="0" sz="1400" spc="5">
                <a:latin typeface="Arial MT"/>
                <a:cs typeface="Arial MT"/>
              </a:rPr>
              <a:t>You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15">
                <a:latin typeface="Arial MT"/>
                <a:cs typeface="Arial MT"/>
              </a:rPr>
              <a:t>tasked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5">
                <a:latin typeface="Arial MT"/>
                <a:cs typeface="Arial MT"/>
              </a:rPr>
              <a:t>perform </a:t>
            </a:r>
            <a:r>
              <a:rPr dirty="0" sz="1400" spc="-5">
                <a:latin typeface="Arial MT"/>
                <a:cs typeface="Arial MT"/>
              </a:rPr>
              <a:t>Detecting </a:t>
            </a:r>
            <a:r>
              <a:rPr dirty="0" sz="1400">
                <a:latin typeface="Arial MT"/>
                <a:cs typeface="Arial MT"/>
              </a:rPr>
              <a:t>Spam </a:t>
            </a:r>
            <a:r>
              <a:rPr dirty="0" sz="1400" spc="-10">
                <a:latin typeface="Arial MT"/>
                <a:cs typeface="Arial MT"/>
              </a:rPr>
              <a:t>Emails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Using </a:t>
            </a:r>
            <a:r>
              <a:rPr dirty="0" sz="1400">
                <a:latin typeface="Arial MT"/>
                <a:cs typeface="Arial MT"/>
              </a:rPr>
              <a:t>TensorFlow. </a:t>
            </a:r>
            <a:r>
              <a:rPr dirty="0" sz="1400" spc="-5">
                <a:latin typeface="Arial MT"/>
                <a:cs typeface="Arial MT"/>
              </a:rPr>
              <a:t>Implement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build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deep-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ode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algn="just" marL="298450" marR="12065" indent="-286385">
              <a:lnSpc>
                <a:spcPct val="100600"/>
              </a:lnSpc>
              <a:spcBef>
                <a:spcPts val="790"/>
              </a:spcBef>
              <a:buChar char="•"/>
              <a:tabLst>
                <a:tab pos="299085" algn="l"/>
              </a:tabLst>
            </a:pPr>
            <a:r>
              <a:rPr dirty="0" sz="1400" spc="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try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implement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be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Classifier, which would </a:t>
            </a:r>
            <a:r>
              <a:rPr dirty="0" sz="1400">
                <a:latin typeface="Arial MT"/>
                <a:cs typeface="Arial MT"/>
              </a:rPr>
              <a:t>give </a:t>
            </a:r>
            <a:r>
              <a:rPr dirty="0" sz="1400" spc="5">
                <a:latin typeface="Arial MT"/>
                <a:cs typeface="Arial MT"/>
              </a:rPr>
              <a:t>binary outputs- either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ep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84556" y="1052036"/>
            <a:ext cx="3728085" cy="3730625"/>
            <a:chOff x="4984556" y="1052036"/>
            <a:chExt cx="3728085" cy="37306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4556" y="1052036"/>
              <a:ext cx="3727570" cy="37306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3174" y="2771775"/>
              <a:ext cx="1647825" cy="2009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14900" y="1101159"/>
            <a:ext cx="3694429" cy="3032760"/>
            <a:chOff x="4914900" y="1101159"/>
            <a:chExt cx="3694429" cy="3032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940" y="1101159"/>
              <a:ext cx="2868096" cy="29145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200275"/>
              <a:ext cx="1962150" cy="19335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4329" y="631443"/>
            <a:ext cx="4567555" cy="2212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Arial MT"/>
                <a:cs typeface="Arial MT"/>
              </a:rPr>
              <a:t>PROPOSED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 MT"/>
              <a:cs typeface="Arial MT"/>
            </a:endParaRPr>
          </a:p>
          <a:p>
            <a:pPr marL="298450" marR="5080" indent="-286385">
              <a:lnSpc>
                <a:spcPct val="100699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1400" spc="20">
                <a:latin typeface="Arial MT"/>
                <a:cs typeface="Arial MT"/>
              </a:rPr>
              <a:t>.Import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dependencies;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load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analyze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.Split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into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testsub-datasets, 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preprocessing.</a:t>
            </a:r>
            <a:endParaRPr sz="1400">
              <a:latin typeface="Arial MT"/>
              <a:cs typeface="Arial MT"/>
            </a:endParaRPr>
          </a:p>
          <a:p>
            <a:pPr marL="346075" indent="-334010">
              <a:lnSpc>
                <a:spcPts val="1655"/>
              </a:lnSpc>
              <a:buChar char="•"/>
              <a:tabLst>
                <a:tab pos="346075" algn="l"/>
                <a:tab pos="346710" algn="l"/>
              </a:tabLst>
            </a:pP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ode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dee</a:t>
            </a:r>
            <a:r>
              <a:rPr dirty="0" sz="1400" spc="90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dirty="0" sz="1400">
                <a:latin typeface="Arial MT"/>
                <a:cs typeface="Arial MT"/>
              </a:rPr>
              <a:t>algorithms.</a:t>
            </a:r>
            <a:endParaRPr sz="1400">
              <a:latin typeface="Arial MT"/>
              <a:cs typeface="Arial MT"/>
            </a:endParaRPr>
          </a:p>
          <a:p>
            <a:pPr marL="298450" marR="192405" indent="-286385">
              <a:lnSpc>
                <a:spcPts val="1730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1400" spc="15">
                <a:latin typeface="Arial MT"/>
                <a:cs typeface="Arial MT"/>
              </a:rPr>
              <a:t>Compare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results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select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best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model.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Use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o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519027"/>
            <a:ext cx="5040630" cy="460819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800" spc="-25">
                <a:latin typeface="Arial MT"/>
                <a:cs typeface="Arial MT"/>
              </a:rPr>
              <a:t>ALGORITHM</a:t>
            </a:r>
            <a:endParaRPr sz="1800">
              <a:latin typeface="Arial MT"/>
              <a:cs typeface="Arial MT"/>
            </a:endParaRPr>
          </a:p>
          <a:p>
            <a:pPr marL="349250" marR="63500" indent="-286385">
              <a:lnSpc>
                <a:spcPct val="100600"/>
              </a:lnSpc>
              <a:spcBef>
                <a:spcPts val="800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pop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dee</a:t>
            </a:r>
            <a:r>
              <a:rPr dirty="0" sz="1400" spc="15">
                <a:latin typeface="Arial MT"/>
                <a:cs typeface="Arial MT"/>
              </a:rPr>
              <a:t>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go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y  </a:t>
            </a:r>
            <a:r>
              <a:rPr dirty="0" sz="1400" spc="15">
                <a:latin typeface="Arial MT"/>
                <a:cs typeface="Arial MT"/>
              </a:rPr>
              <a:t>used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10">
                <a:latin typeface="Arial MT"/>
                <a:cs typeface="Arial MT"/>
              </a:rPr>
              <a:t>detecting </a:t>
            </a:r>
            <a:r>
              <a:rPr dirty="0" sz="1400" spc="15">
                <a:latin typeface="Arial MT"/>
                <a:cs typeface="Arial MT"/>
              </a:rPr>
              <a:t>spam: </a:t>
            </a:r>
            <a:r>
              <a:rPr dirty="0" sz="1400" spc="-15">
                <a:latin typeface="Arial MT"/>
                <a:cs typeface="Arial MT"/>
              </a:rPr>
              <a:t>Neural </a:t>
            </a:r>
            <a:r>
              <a:rPr dirty="0" sz="1400" spc="-10">
                <a:latin typeface="Arial MT"/>
                <a:cs typeface="Arial MT"/>
              </a:rPr>
              <a:t>Networks (CNNs): CNNs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20">
                <a:latin typeface="Arial MT"/>
                <a:cs typeface="Arial MT"/>
              </a:rPr>
              <a:t>commonly </a:t>
            </a:r>
            <a:r>
              <a:rPr dirty="0" sz="1400" spc="15">
                <a:latin typeface="Arial MT"/>
                <a:cs typeface="Arial MT"/>
              </a:rPr>
              <a:t>used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5">
                <a:latin typeface="Arial MT"/>
                <a:cs typeface="Arial MT"/>
              </a:rPr>
              <a:t>image </a:t>
            </a:r>
            <a:r>
              <a:rPr dirty="0" sz="1400" spc="10">
                <a:latin typeface="Arial MT"/>
                <a:cs typeface="Arial MT"/>
              </a:rPr>
              <a:t>recognition </a:t>
            </a:r>
            <a:r>
              <a:rPr dirty="0" sz="1400">
                <a:latin typeface="Arial MT"/>
                <a:cs typeface="Arial MT"/>
              </a:rPr>
              <a:t>tasks, </a:t>
            </a:r>
            <a:r>
              <a:rPr dirty="0" sz="1400" spc="5">
                <a:latin typeface="Arial MT"/>
                <a:cs typeface="Arial MT"/>
              </a:rPr>
              <a:t>but </a:t>
            </a:r>
            <a:r>
              <a:rPr dirty="0" sz="1400">
                <a:latin typeface="Arial MT"/>
                <a:cs typeface="Arial MT"/>
              </a:rPr>
              <a:t>they </a:t>
            </a:r>
            <a:r>
              <a:rPr dirty="0" sz="1400" spc="5">
                <a:latin typeface="Arial MT"/>
                <a:cs typeface="Arial MT"/>
              </a:rPr>
              <a:t> can </a:t>
            </a:r>
            <a:r>
              <a:rPr dirty="0" sz="1400">
                <a:latin typeface="Arial MT"/>
                <a:cs typeface="Arial MT"/>
              </a:rPr>
              <a:t>also </a:t>
            </a:r>
            <a:r>
              <a:rPr dirty="0" sz="1400" spc="30">
                <a:latin typeface="Arial MT"/>
                <a:cs typeface="Arial MT"/>
              </a:rPr>
              <a:t>be </a:t>
            </a:r>
            <a:r>
              <a:rPr dirty="0" sz="1400" spc="10">
                <a:latin typeface="Arial MT"/>
                <a:cs typeface="Arial MT"/>
              </a:rPr>
              <a:t>applied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5">
                <a:latin typeface="Arial MT"/>
                <a:cs typeface="Arial MT"/>
              </a:rPr>
              <a:t>classification, </a:t>
            </a:r>
            <a:r>
              <a:rPr dirty="0" sz="1400" spc="15">
                <a:latin typeface="Arial MT"/>
                <a:cs typeface="Arial MT"/>
              </a:rPr>
              <a:t>such </a:t>
            </a:r>
            <a:r>
              <a:rPr dirty="0" sz="1400" spc="-10">
                <a:latin typeface="Arial MT"/>
                <a:cs typeface="Arial MT"/>
              </a:rPr>
              <a:t>as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349250" marR="508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dirty="0" sz="1400" spc="25">
                <a:latin typeface="Arial MT"/>
                <a:cs typeface="Arial MT"/>
              </a:rPr>
              <a:t>By </a:t>
            </a:r>
            <a:r>
              <a:rPr dirty="0" sz="1400" spc="-10">
                <a:latin typeface="Arial MT"/>
                <a:cs typeface="Arial MT"/>
              </a:rPr>
              <a:t>treating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-10">
                <a:latin typeface="Arial MT"/>
                <a:cs typeface="Arial MT"/>
              </a:rPr>
              <a:t>as an </a:t>
            </a:r>
            <a:r>
              <a:rPr dirty="0" sz="1400" spc="10">
                <a:latin typeface="Arial MT"/>
                <a:cs typeface="Arial MT"/>
              </a:rPr>
              <a:t>image, </a:t>
            </a:r>
            <a:r>
              <a:rPr dirty="0" sz="1400" spc="-10">
                <a:latin typeface="Arial MT"/>
                <a:cs typeface="Arial MT"/>
              </a:rPr>
              <a:t>CNNs </a:t>
            </a:r>
            <a:r>
              <a:rPr dirty="0" sz="1400" spc="5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learn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hierarchical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25">
                <a:latin typeface="Arial MT"/>
                <a:cs typeface="Arial MT"/>
              </a:rPr>
              <a:t> of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features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text,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allowing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identify </a:t>
            </a:r>
            <a:r>
              <a:rPr dirty="0" sz="1400" spc="20">
                <a:latin typeface="Arial MT"/>
                <a:cs typeface="Arial MT"/>
              </a:rPr>
              <a:t>spammy </a:t>
            </a:r>
            <a:r>
              <a:rPr dirty="0" sz="1400">
                <a:latin typeface="Arial MT"/>
                <a:cs typeface="Arial MT"/>
              </a:rPr>
              <a:t>characteristics. </a:t>
            </a:r>
            <a:r>
              <a:rPr dirty="0" sz="1400" spc="-10">
                <a:latin typeface="Arial MT"/>
                <a:cs typeface="Arial MT"/>
              </a:rPr>
              <a:t>(RNNs): </a:t>
            </a:r>
            <a:r>
              <a:rPr dirty="0" sz="1400">
                <a:latin typeface="Arial MT"/>
                <a:cs typeface="Arial MT"/>
              </a:rPr>
              <a:t>RNNs, </a:t>
            </a:r>
            <a:r>
              <a:rPr dirty="0" sz="1400" spc="5">
                <a:latin typeface="Arial MT"/>
                <a:cs typeface="Arial MT"/>
              </a:rPr>
              <a:t>especially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5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5">
                <a:latin typeface="Arial MT"/>
                <a:cs typeface="Arial MT"/>
              </a:rPr>
              <a:t>an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li</a:t>
            </a:r>
            <a:r>
              <a:rPr dirty="0" sz="1400" spc="-25">
                <a:latin typeface="Arial MT"/>
                <a:cs typeface="Arial MT"/>
              </a:rPr>
              <a:t>k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Lo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5">
                <a:latin typeface="Arial MT"/>
                <a:cs typeface="Arial MT"/>
              </a:rPr>
              <a:t>h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35">
                <a:latin typeface="Arial MT"/>
                <a:cs typeface="Arial MT"/>
              </a:rPr>
              <a:t>T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3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40">
                <a:latin typeface="Arial MT"/>
                <a:cs typeface="Arial MT"/>
              </a:rPr>
              <a:t>L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35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10">
                <a:latin typeface="Arial MT"/>
                <a:cs typeface="Arial MT"/>
              </a:rPr>
              <a:t>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25">
                <a:latin typeface="Arial MT"/>
                <a:cs typeface="Arial MT"/>
              </a:rPr>
              <a:t>k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,  </a:t>
            </a:r>
            <a:r>
              <a:rPr dirty="0" sz="1400" spc="-15">
                <a:latin typeface="Arial MT"/>
                <a:cs typeface="Arial MT"/>
              </a:rPr>
              <a:t>are</a:t>
            </a:r>
            <a:r>
              <a:rPr dirty="0" sz="1400" spc="15">
                <a:latin typeface="Arial MT"/>
                <a:cs typeface="Arial MT"/>
              </a:rPr>
              <a:t> effective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9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processing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text.</a:t>
            </a:r>
            <a:endParaRPr sz="1400">
              <a:latin typeface="Arial MT"/>
              <a:cs typeface="Arial MT"/>
            </a:endParaRPr>
          </a:p>
          <a:p>
            <a:pPr marL="349250" marR="889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dirty="0" sz="1400" spc="15">
                <a:latin typeface="Arial MT"/>
                <a:cs typeface="Arial MT"/>
              </a:rPr>
              <a:t>They </a:t>
            </a:r>
            <a:r>
              <a:rPr dirty="0" sz="1400" spc="5">
                <a:latin typeface="Arial MT"/>
                <a:cs typeface="Arial MT"/>
              </a:rPr>
              <a:t>can </a:t>
            </a:r>
            <a:r>
              <a:rPr dirty="0" sz="1400">
                <a:latin typeface="Arial MT"/>
                <a:cs typeface="Arial MT"/>
              </a:rPr>
              <a:t>capture </a:t>
            </a:r>
            <a:r>
              <a:rPr dirty="0" sz="1400" spc="10">
                <a:latin typeface="Arial MT"/>
                <a:cs typeface="Arial MT"/>
              </a:rPr>
              <a:t>dependencies </a:t>
            </a:r>
            <a:r>
              <a:rPr dirty="0" sz="1400" spc="15">
                <a:latin typeface="Arial MT"/>
                <a:cs typeface="Arial MT"/>
              </a:rPr>
              <a:t>between </a:t>
            </a:r>
            <a:r>
              <a:rPr dirty="0" sz="1400" spc="5">
                <a:latin typeface="Arial MT"/>
                <a:cs typeface="Arial MT"/>
              </a:rPr>
              <a:t>words </a:t>
            </a:r>
            <a:r>
              <a:rPr dirty="0" sz="1400">
                <a:latin typeface="Arial MT"/>
                <a:cs typeface="Arial MT"/>
              </a:rPr>
              <a:t>in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message,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enabling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detect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based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or </a:t>
            </a:r>
            <a:r>
              <a:rPr dirty="0" sz="1400" spc="15">
                <a:latin typeface="Arial MT"/>
                <a:cs typeface="Arial MT"/>
              </a:rPr>
              <a:t>sequences Belief </a:t>
            </a:r>
            <a:r>
              <a:rPr dirty="0" sz="1400" spc="-10">
                <a:latin typeface="Arial MT"/>
                <a:cs typeface="Arial MT"/>
              </a:rPr>
              <a:t>Networks </a:t>
            </a:r>
            <a:r>
              <a:rPr dirty="0" sz="1400" spc="5">
                <a:latin typeface="Arial MT"/>
                <a:cs typeface="Arial MT"/>
              </a:rPr>
              <a:t>(DBNs): </a:t>
            </a:r>
            <a:r>
              <a:rPr dirty="0" sz="1400" spc="10">
                <a:latin typeface="Arial MT"/>
                <a:cs typeface="Arial MT"/>
              </a:rPr>
              <a:t>DBNs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type </a:t>
            </a:r>
            <a:r>
              <a:rPr dirty="0" sz="1400" spc="25">
                <a:latin typeface="Arial MT"/>
                <a:cs typeface="Arial MT"/>
              </a:rPr>
              <a:t>of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k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f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f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,  </a:t>
            </a:r>
            <a:r>
              <a:rPr dirty="0" sz="1400" spc="-10">
                <a:latin typeface="Arial MT"/>
                <a:cs typeface="Arial MT"/>
              </a:rPr>
              <a:t>latent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variables.</a:t>
            </a:r>
            <a:endParaRPr sz="1400">
              <a:latin typeface="Arial MT"/>
              <a:cs typeface="Arial MT"/>
            </a:endParaRPr>
          </a:p>
          <a:p>
            <a:pPr marL="349250" marR="262890" indent="-286385">
              <a:lnSpc>
                <a:spcPct val="100699"/>
              </a:lnSpc>
              <a:spcBef>
                <a:spcPts val="565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 sz="1400" spc="15">
                <a:latin typeface="Arial MT"/>
                <a:cs typeface="Arial MT"/>
              </a:rPr>
              <a:t>They </a:t>
            </a:r>
            <a:r>
              <a:rPr dirty="0" sz="1400" spc="-20">
                <a:latin typeface="Arial MT"/>
                <a:cs typeface="Arial MT"/>
              </a:rPr>
              <a:t>have </a:t>
            </a:r>
            <a:r>
              <a:rPr dirty="0" sz="1400" spc="35">
                <a:latin typeface="Arial MT"/>
                <a:cs typeface="Arial MT"/>
              </a:rPr>
              <a:t>been </a:t>
            </a:r>
            <a:r>
              <a:rPr dirty="0" sz="1400" spc="10">
                <a:latin typeface="Arial MT"/>
                <a:cs typeface="Arial MT"/>
              </a:rPr>
              <a:t>successfully applied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10">
                <a:latin typeface="Arial MT"/>
                <a:cs typeface="Arial MT"/>
              </a:rPr>
              <a:t>various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2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35">
                <a:latin typeface="Arial MT"/>
                <a:cs typeface="Arial MT"/>
              </a:rPr>
              <a:t>B</a:t>
            </a:r>
            <a:r>
              <a:rPr dirty="0" sz="1400" spc="-45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n 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x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0553" y="1339202"/>
            <a:ext cx="2800350" cy="2764155"/>
          </a:xfrm>
          <a:custGeom>
            <a:avLst/>
            <a:gdLst/>
            <a:ahLst/>
            <a:cxnLst/>
            <a:rect l="l" t="t" r="r" b="b"/>
            <a:pathLst>
              <a:path w="2800350" h="2764154">
                <a:moveTo>
                  <a:pt x="1208430" y="1164488"/>
                </a:moveTo>
                <a:lnTo>
                  <a:pt x="1105268" y="1061300"/>
                </a:lnTo>
                <a:lnTo>
                  <a:pt x="862114" y="1304518"/>
                </a:lnTo>
                <a:lnTo>
                  <a:pt x="766318" y="1208709"/>
                </a:lnTo>
                <a:lnTo>
                  <a:pt x="663168" y="1311884"/>
                </a:lnTo>
                <a:lnTo>
                  <a:pt x="862114" y="1510880"/>
                </a:lnTo>
                <a:lnTo>
                  <a:pt x="1208430" y="1164488"/>
                </a:lnTo>
                <a:close/>
              </a:path>
              <a:path w="2800350" h="2764154">
                <a:moveTo>
                  <a:pt x="1208430" y="685419"/>
                </a:moveTo>
                <a:lnTo>
                  <a:pt x="1105268" y="582244"/>
                </a:lnTo>
                <a:lnTo>
                  <a:pt x="862114" y="825461"/>
                </a:lnTo>
                <a:lnTo>
                  <a:pt x="766318" y="729640"/>
                </a:lnTo>
                <a:lnTo>
                  <a:pt x="663168" y="832827"/>
                </a:lnTo>
                <a:lnTo>
                  <a:pt x="862114" y="1031824"/>
                </a:lnTo>
                <a:lnTo>
                  <a:pt x="1208430" y="685419"/>
                </a:lnTo>
                <a:close/>
              </a:path>
              <a:path w="2800350" h="2764154">
                <a:moveTo>
                  <a:pt x="2063165" y="1216075"/>
                </a:moveTo>
                <a:lnTo>
                  <a:pt x="1436852" y="1216075"/>
                </a:lnTo>
                <a:lnTo>
                  <a:pt x="1436852" y="1363484"/>
                </a:lnTo>
                <a:lnTo>
                  <a:pt x="2063165" y="1363484"/>
                </a:lnTo>
                <a:lnTo>
                  <a:pt x="2063165" y="1216075"/>
                </a:lnTo>
                <a:close/>
              </a:path>
              <a:path w="2800350" h="2764154">
                <a:moveTo>
                  <a:pt x="2063165" y="737019"/>
                </a:moveTo>
                <a:lnTo>
                  <a:pt x="1436852" y="737019"/>
                </a:lnTo>
                <a:lnTo>
                  <a:pt x="1436852" y="884415"/>
                </a:lnTo>
                <a:lnTo>
                  <a:pt x="2063165" y="884415"/>
                </a:lnTo>
                <a:lnTo>
                  <a:pt x="2063165" y="737019"/>
                </a:lnTo>
                <a:close/>
              </a:path>
              <a:path w="2800350" h="2764154">
                <a:moveTo>
                  <a:pt x="2800007" y="221094"/>
                </a:moveTo>
                <a:lnTo>
                  <a:pt x="2794216" y="192405"/>
                </a:lnTo>
                <a:lnTo>
                  <a:pt x="2778417" y="168973"/>
                </a:lnTo>
                <a:lnTo>
                  <a:pt x="2754998" y="153187"/>
                </a:lnTo>
                <a:lnTo>
                  <a:pt x="2726321" y="147396"/>
                </a:lnTo>
                <a:lnTo>
                  <a:pt x="2431592" y="147396"/>
                </a:lnTo>
                <a:lnTo>
                  <a:pt x="2431592" y="1731987"/>
                </a:lnTo>
                <a:lnTo>
                  <a:pt x="368414" y="1731987"/>
                </a:lnTo>
                <a:lnTo>
                  <a:pt x="368414" y="405358"/>
                </a:lnTo>
                <a:lnTo>
                  <a:pt x="2431580" y="405358"/>
                </a:lnTo>
                <a:lnTo>
                  <a:pt x="2431592" y="1731987"/>
                </a:lnTo>
                <a:lnTo>
                  <a:pt x="2431592" y="147396"/>
                </a:lnTo>
                <a:lnTo>
                  <a:pt x="1473695" y="147396"/>
                </a:lnTo>
                <a:lnTo>
                  <a:pt x="1473695" y="73698"/>
                </a:lnTo>
                <a:lnTo>
                  <a:pt x="1467904" y="44996"/>
                </a:lnTo>
                <a:lnTo>
                  <a:pt x="1452105" y="21564"/>
                </a:lnTo>
                <a:lnTo>
                  <a:pt x="1428686" y="5778"/>
                </a:lnTo>
                <a:lnTo>
                  <a:pt x="1400009" y="0"/>
                </a:lnTo>
                <a:lnTo>
                  <a:pt x="1371320" y="5778"/>
                </a:lnTo>
                <a:lnTo>
                  <a:pt x="1347889" y="21564"/>
                </a:lnTo>
                <a:lnTo>
                  <a:pt x="1332115" y="44996"/>
                </a:lnTo>
                <a:lnTo>
                  <a:pt x="1326324" y="73698"/>
                </a:lnTo>
                <a:lnTo>
                  <a:pt x="1326324" y="147396"/>
                </a:lnTo>
                <a:lnTo>
                  <a:pt x="73685" y="147396"/>
                </a:lnTo>
                <a:lnTo>
                  <a:pt x="44996" y="153187"/>
                </a:lnTo>
                <a:lnTo>
                  <a:pt x="21577" y="168973"/>
                </a:lnTo>
                <a:lnTo>
                  <a:pt x="5791" y="192405"/>
                </a:lnTo>
                <a:lnTo>
                  <a:pt x="0" y="221094"/>
                </a:lnTo>
                <a:lnTo>
                  <a:pt x="5791" y="249783"/>
                </a:lnTo>
                <a:lnTo>
                  <a:pt x="21577" y="273202"/>
                </a:lnTo>
                <a:lnTo>
                  <a:pt x="44996" y="289001"/>
                </a:lnTo>
                <a:lnTo>
                  <a:pt x="73685" y="294805"/>
                </a:lnTo>
                <a:lnTo>
                  <a:pt x="147370" y="294805"/>
                </a:lnTo>
                <a:lnTo>
                  <a:pt x="147370" y="1805698"/>
                </a:lnTo>
                <a:lnTo>
                  <a:pt x="73685" y="1805698"/>
                </a:lnTo>
                <a:lnTo>
                  <a:pt x="44996" y="1811477"/>
                </a:lnTo>
                <a:lnTo>
                  <a:pt x="21577" y="1827263"/>
                </a:lnTo>
                <a:lnTo>
                  <a:pt x="5791" y="1850694"/>
                </a:lnTo>
                <a:lnTo>
                  <a:pt x="0" y="1879396"/>
                </a:lnTo>
                <a:lnTo>
                  <a:pt x="5791" y="1908073"/>
                </a:lnTo>
                <a:lnTo>
                  <a:pt x="21577" y="1931504"/>
                </a:lnTo>
                <a:lnTo>
                  <a:pt x="44996" y="1947303"/>
                </a:lnTo>
                <a:lnTo>
                  <a:pt x="73685" y="1953094"/>
                </a:lnTo>
                <a:lnTo>
                  <a:pt x="1198854" y="1953094"/>
                </a:lnTo>
                <a:lnTo>
                  <a:pt x="631482" y="2520581"/>
                </a:lnTo>
                <a:lnTo>
                  <a:pt x="615327" y="2545194"/>
                </a:lnTo>
                <a:lnTo>
                  <a:pt x="610057" y="2573121"/>
                </a:lnTo>
                <a:lnTo>
                  <a:pt x="615619" y="2600985"/>
                </a:lnTo>
                <a:lnTo>
                  <a:pt x="632028" y="2625433"/>
                </a:lnTo>
                <a:lnTo>
                  <a:pt x="656628" y="2641587"/>
                </a:lnTo>
                <a:lnTo>
                  <a:pt x="684542" y="2646870"/>
                </a:lnTo>
                <a:lnTo>
                  <a:pt x="712419" y="2641295"/>
                </a:lnTo>
                <a:lnTo>
                  <a:pt x="736854" y="2624874"/>
                </a:lnTo>
                <a:lnTo>
                  <a:pt x="1326324" y="2035251"/>
                </a:lnTo>
                <a:lnTo>
                  <a:pt x="1326324" y="2690101"/>
                </a:lnTo>
                <a:lnTo>
                  <a:pt x="1332115" y="2718790"/>
                </a:lnTo>
                <a:lnTo>
                  <a:pt x="1347889" y="2742222"/>
                </a:lnTo>
                <a:lnTo>
                  <a:pt x="1371320" y="2758008"/>
                </a:lnTo>
                <a:lnTo>
                  <a:pt x="1400009" y="2763799"/>
                </a:lnTo>
                <a:lnTo>
                  <a:pt x="1428686" y="2758008"/>
                </a:lnTo>
                <a:lnTo>
                  <a:pt x="1452105" y="2742222"/>
                </a:lnTo>
                <a:lnTo>
                  <a:pt x="1467904" y="2718790"/>
                </a:lnTo>
                <a:lnTo>
                  <a:pt x="1473695" y="2690101"/>
                </a:lnTo>
                <a:lnTo>
                  <a:pt x="1473695" y="2035251"/>
                </a:lnTo>
                <a:lnTo>
                  <a:pt x="1473695" y="2034171"/>
                </a:lnTo>
                <a:lnTo>
                  <a:pt x="2063165" y="2623769"/>
                </a:lnTo>
                <a:lnTo>
                  <a:pt x="2087549" y="2639974"/>
                </a:lnTo>
                <a:lnTo>
                  <a:pt x="2115286" y="2645372"/>
                </a:lnTo>
                <a:lnTo>
                  <a:pt x="2143023" y="2639974"/>
                </a:lnTo>
                <a:lnTo>
                  <a:pt x="2167407" y="2623769"/>
                </a:lnTo>
                <a:lnTo>
                  <a:pt x="2183600" y="2599372"/>
                </a:lnTo>
                <a:lnTo>
                  <a:pt x="2188997" y="2571623"/>
                </a:lnTo>
                <a:lnTo>
                  <a:pt x="2183600" y="2543873"/>
                </a:lnTo>
                <a:lnTo>
                  <a:pt x="2167407" y="2519476"/>
                </a:lnTo>
                <a:lnTo>
                  <a:pt x="1682216" y="2034171"/>
                </a:lnTo>
                <a:lnTo>
                  <a:pt x="1601165" y="1953094"/>
                </a:lnTo>
                <a:lnTo>
                  <a:pt x="2726321" y="1953094"/>
                </a:lnTo>
                <a:lnTo>
                  <a:pt x="2754998" y="1947303"/>
                </a:lnTo>
                <a:lnTo>
                  <a:pt x="2778417" y="1931504"/>
                </a:lnTo>
                <a:lnTo>
                  <a:pt x="2794216" y="1908073"/>
                </a:lnTo>
                <a:lnTo>
                  <a:pt x="2800007" y="1879396"/>
                </a:lnTo>
                <a:lnTo>
                  <a:pt x="2794216" y="1850694"/>
                </a:lnTo>
                <a:lnTo>
                  <a:pt x="2778417" y="1827263"/>
                </a:lnTo>
                <a:lnTo>
                  <a:pt x="2754998" y="1811477"/>
                </a:lnTo>
                <a:lnTo>
                  <a:pt x="2726321" y="1805698"/>
                </a:lnTo>
                <a:lnTo>
                  <a:pt x="2652636" y="1805698"/>
                </a:lnTo>
                <a:lnTo>
                  <a:pt x="2652636" y="1731987"/>
                </a:lnTo>
                <a:lnTo>
                  <a:pt x="2652636" y="405358"/>
                </a:lnTo>
                <a:lnTo>
                  <a:pt x="2652636" y="294805"/>
                </a:lnTo>
                <a:lnTo>
                  <a:pt x="2726321" y="294805"/>
                </a:lnTo>
                <a:lnTo>
                  <a:pt x="2754998" y="289001"/>
                </a:lnTo>
                <a:lnTo>
                  <a:pt x="2778417" y="273202"/>
                </a:lnTo>
                <a:lnTo>
                  <a:pt x="2794216" y="249783"/>
                </a:lnTo>
                <a:lnTo>
                  <a:pt x="2800007" y="221094"/>
                </a:lnTo>
                <a:close/>
              </a:path>
            </a:pathLst>
          </a:custGeom>
          <a:solidFill>
            <a:srgbClr val="0070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7175" y="654367"/>
            <a:ext cx="8475345" cy="26873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203062"/>
                </a:solidFill>
                <a:latin typeface="Arial"/>
                <a:cs typeface="Arial"/>
              </a:rPr>
              <a:t>DEPLOYMENT</a:t>
            </a:r>
            <a:endParaRPr sz="1550">
              <a:latin typeface="Arial"/>
              <a:cs typeface="Arial"/>
            </a:endParaRPr>
          </a:p>
          <a:p>
            <a:pPr marL="184150" marR="55880" indent="-171450">
              <a:lnSpc>
                <a:spcPct val="102800"/>
              </a:lnSpc>
              <a:spcBef>
                <a:spcPts val="149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.RNNs: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Effective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may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struggle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long-range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dependencies.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CNNs: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Excellent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spatial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textual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may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overlook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temporal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relationships.</a:t>
            </a:r>
            <a:endParaRPr sz="1400">
              <a:latin typeface="Arial MT"/>
              <a:cs typeface="Arial MT"/>
            </a:endParaRPr>
          </a:p>
          <a:p>
            <a:pPr marL="184150" marR="508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dirty="0"/>
              <a:t>	</a:t>
            </a:r>
            <a:r>
              <a:rPr dirty="0" sz="1400" spc="20">
                <a:latin typeface="Arial MT"/>
                <a:cs typeface="Arial MT"/>
              </a:rPr>
              <a:t>LSTMs: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Specifically</a:t>
            </a:r>
            <a:r>
              <a:rPr dirty="0" sz="1400" spc="-19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designed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vanishing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gradient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problem</a:t>
            </a:r>
            <a:r>
              <a:rPr dirty="0" sz="1400" spc="-1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RNNs,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making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-5">
                <a:latin typeface="Arial MT"/>
                <a:cs typeface="Arial MT"/>
              </a:rPr>
              <a:t>effective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long-term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184150" marR="62230" indent="-171450">
              <a:lnSpc>
                <a:spcPct val="100600"/>
              </a:lnSpc>
              <a:spcBef>
                <a:spcPts val="74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 spc="5">
                <a:latin typeface="Arial MT"/>
                <a:cs typeface="Arial MT"/>
              </a:rPr>
              <a:t>RNNs: </a:t>
            </a:r>
            <a:r>
              <a:rPr dirty="0" sz="1400" spc="10">
                <a:latin typeface="Arial MT"/>
                <a:cs typeface="Arial MT"/>
              </a:rPr>
              <a:t>Require </a:t>
            </a:r>
            <a:r>
              <a:rPr dirty="0" sz="1400" spc="5">
                <a:latin typeface="Arial MT"/>
                <a:cs typeface="Arial MT"/>
              </a:rPr>
              <a:t>significant </a:t>
            </a:r>
            <a:r>
              <a:rPr dirty="0" sz="1400">
                <a:latin typeface="Arial MT"/>
                <a:cs typeface="Arial MT"/>
              </a:rPr>
              <a:t>computational </a:t>
            </a:r>
            <a:r>
              <a:rPr dirty="0" sz="1400" spc="15">
                <a:latin typeface="Arial MT"/>
                <a:cs typeface="Arial MT"/>
              </a:rPr>
              <a:t>resources </a:t>
            </a:r>
            <a:r>
              <a:rPr dirty="0" sz="1400" spc="10">
                <a:latin typeface="Arial MT"/>
                <a:cs typeface="Arial MT"/>
              </a:rPr>
              <a:t>due </a:t>
            </a:r>
            <a:r>
              <a:rPr dirty="0" sz="1400" spc="-5">
                <a:latin typeface="Arial MT"/>
                <a:cs typeface="Arial MT"/>
              </a:rPr>
              <a:t>to their </a:t>
            </a:r>
            <a:r>
              <a:rPr dirty="0" sz="1400">
                <a:latin typeface="Arial MT"/>
                <a:cs typeface="Arial MT"/>
              </a:rPr>
              <a:t>recurrent </a:t>
            </a:r>
            <a:r>
              <a:rPr dirty="0" sz="1400" spc="-15">
                <a:latin typeface="Arial MT"/>
                <a:cs typeface="Arial MT"/>
              </a:rPr>
              <a:t>nature,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5">
                <a:latin typeface="Arial MT"/>
                <a:cs typeface="Arial MT"/>
              </a:rPr>
              <a:t>slower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20">
                <a:latin typeface="Arial MT"/>
                <a:cs typeface="Arial MT"/>
              </a:rPr>
              <a:t> compared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CNNs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LSTMs.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CNNs: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Less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computationally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intensive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than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RNNs,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especially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when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dealing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can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exploit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parallelism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effectively.</a:t>
            </a:r>
            <a:endParaRPr sz="1400">
              <a:latin typeface="Arial MT"/>
              <a:cs typeface="Arial MT"/>
            </a:endParaRPr>
          </a:p>
          <a:p>
            <a:pPr marL="184150" marR="25400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 spc="20">
                <a:latin typeface="Arial MT"/>
                <a:cs typeface="Arial MT"/>
              </a:rPr>
              <a:t>LSTMs: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More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computationally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intensive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traditional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RNNs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generally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faster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compared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RNNs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due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ability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capture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long-term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more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efficiently.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6" y="0"/>
            <a:ext cx="7147559" cy="565785"/>
            <a:chOff x="-7936" y="0"/>
            <a:chExt cx="7147559" cy="565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139107" cy="557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7086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7086600" y="466725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21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0" y="466725"/>
                  </a:moveTo>
                  <a:lnTo>
                    <a:pt x="7086600" y="466725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25400">
              <a:solidFill>
                <a:srgbClr val="21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1137" y="99123"/>
            <a:ext cx="3183255" cy="1099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315"/>
              </a:spcBef>
            </a:pPr>
            <a:r>
              <a:rPr dirty="0" sz="1400" spc="10">
                <a:latin typeface="Arial MT"/>
                <a:cs typeface="Arial MT"/>
              </a:rPr>
              <a:t>GITHUB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LINK;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708660">
              <a:lnSpc>
                <a:spcPct val="100000"/>
              </a:lnSpc>
              <a:spcBef>
                <a:spcPts val="5"/>
              </a:spcBef>
            </a:pPr>
            <a:r>
              <a:rPr dirty="0" u="sng" sz="1400" spc="-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3"/>
              </a:rPr>
              <a:t>https://github.com/boopathirio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5597" y="663955"/>
            <a:ext cx="5238115" cy="783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20">
                <a:latin typeface="Arial MT"/>
                <a:cs typeface="Arial MT"/>
              </a:rPr>
              <a:t>Video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Of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Project: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 MT"/>
              <a:cs typeface="Arial MT"/>
            </a:endParaRPr>
          </a:p>
          <a:p>
            <a:pPr marL="325755">
              <a:lnSpc>
                <a:spcPct val="100000"/>
              </a:lnSpc>
            </a:pPr>
            <a:r>
              <a:rPr dirty="0" u="sng" sz="14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https://github.com/boopathirio/Earthquake_Prediction_System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50690" cy="3463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21005" marR="166370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x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 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gg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35">
                <a:latin typeface="Arial MT"/>
                <a:cs typeface="Arial MT"/>
              </a:rPr>
              <a:t>g</a:t>
            </a:r>
            <a:r>
              <a:rPr dirty="0" sz="1400" spc="-25">
                <a:latin typeface="Arial MT"/>
                <a:cs typeface="Arial MT"/>
              </a:rPr>
              <a:t>-r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depe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21005" marR="277495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>
                <a:latin typeface="Arial MT"/>
                <a:cs typeface="Arial MT"/>
              </a:rPr>
              <a:t>Convolutional </a:t>
            </a:r>
            <a:r>
              <a:rPr dirty="0" sz="1400" spc="-10">
                <a:latin typeface="Arial MT"/>
                <a:cs typeface="Arial MT"/>
              </a:rPr>
              <a:t>Neural </a:t>
            </a:r>
            <a:r>
              <a:rPr dirty="0" sz="1400" spc="-5">
                <a:latin typeface="Arial MT"/>
                <a:cs typeface="Arial MT"/>
              </a:rPr>
              <a:t>Networks </a:t>
            </a:r>
            <a:r>
              <a:rPr dirty="0" sz="1400">
                <a:latin typeface="Arial MT"/>
                <a:cs typeface="Arial MT"/>
              </a:rPr>
              <a:t>(CNNs)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20">
                <a:latin typeface="Arial MT"/>
                <a:cs typeface="Arial MT"/>
              </a:rPr>
              <a:t>less </a:t>
            </a:r>
            <a:r>
              <a:rPr dirty="0" sz="1400">
                <a:latin typeface="Arial MT"/>
                <a:cs typeface="Arial MT"/>
              </a:rPr>
              <a:t>computationally intensive,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suitable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classification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tasks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detection</a:t>
            </a:r>
            <a:endParaRPr sz="1400">
              <a:latin typeface="Arial MT"/>
              <a:cs typeface="Arial MT"/>
            </a:endParaRPr>
          </a:p>
          <a:p>
            <a:pPr marL="421005" marR="5080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 spc="15">
                <a:latin typeface="Arial MT"/>
                <a:cs typeface="Arial MT"/>
              </a:rPr>
              <a:t>Long </a:t>
            </a:r>
            <a:r>
              <a:rPr dirty="0" sz="1400" spc="5">
                <a:latin typeface="Arial MT"/>
                <a:cs typeface="Arial MT"/>
              </a:rPr>
              <a:t>Short-Term </a:t>
            </a:r>
            <a:r>
              <a:rPr dirty="0" sz="1400" spc="10">
                <a:latin typeface="Arial MT"/>
                <a:cs typeface="Arial MT"/>
              </a:rPr>
              <a:t>Memory </a:t>
            </a:r>
            <a:r>
              <a:rPr dirty="0" sz="1400" spc="-5">
                <a:latin typeface="Arial MT"/>
                <a:cs typeface="Arial MT"/>
              </a:rPr>
              <a:t>Networks </a:t>
            </a:r>
            <a:r>
              <a:rPr dirty="0" sz="1400" spc="15">
                <a:latin typeface="Arial MT"/>
                <a:cs typeface="Arial MT"/>
              </a:rPr>
              <a:t>(LSTMs)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dd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35">
                <a:latin typeface="Arial MT"/>
                <a:cs typeface="Arial MT"/>
              </a:rPr>
              <a:t>NN</a:t>
            </a:r>
            <a:r>
              <a:rPr dirty="0" sz="1400" spc="10">
                <a:latin typeface="Arial MT"/>
                <a:cs typeface="Arial MT"/>
              </a:rPr>
              <a:t>s 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d  </a:t>
            </a:r>
            <a:r>
              <a:rPr dirty="0" sz="1400" spc="15">
                <a:latin typeface="Arial MT"/>
                <a:cs typeface="Arial MT"/>
              </a:rPr>
              <a:t>performance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-5">
                <a:latin typeface="Arial MT"/>
                <a:cs typeface="Arial MT"/>
              </a:rPr>
              <a:t>tasks requiring capturing </a:t>
            </a:r>
            <a:r>
              <a:rPr dirty="0" sz="1400">
                <a:latin typeface="Arial MT"/>
                <a:cs typeface="Arial MT"/>
              </a:rPr>
              <a:t>long-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3925" y="1057275"/>
            <a:ext cx="4171950" cy="295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2024-04-23T04:51:55Z</dcterms:created>
  <dcterms:modified xsi:type="dcterms:W3CDTF">2024-04-23T04:51:55Z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LastSaved">
    <vt:filetime>2024-04-23T00:00:00Z</vt:filetime>
  </property>
</Properties>
</file>