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9144000" cy="6858000"/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8000" y="79374"/>
            <a:ext cx="8128000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0550" y="2581592"/>
            <a:ext cx="5422899" cy="1364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957" y="1598612"/>
            <a:ext cx="8808084" cy="415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boopathirio/Email_Spam_Dede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914" y="2714878"/>
            <a:ext cx="4424680" cy="12503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0" spc="-15"/>
              <a:t>WELCOME</a:t>
            </a:r>
            <a:endParaRPr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32067"/>
            <a:ext cx="306895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1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575" y="876617"/>
            <a:ext cx="8054975" cy="560514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 marR="43180">
              <a:lnSpc>
                <a:spcPct val="89700"/>
              </a:lnSpc>
              <a:spcBef>
                <a:spcPts val="470"/>
              </a:spcBef>
            </a:pPr>
            <a:r>
              <a:rPr dirty="0" sz="3000" spc="-15">
                <a:latin typeface="Calibri"/>
                <a:cs typeface="Calibri"/>
              </a:rPr>
              <a:t>Recurrent Neural </a:t>
            </a:r>
            <a:r>
              <a:rPr dirty="0" sz="3000" spc="-5">
                <a:latin typeface="Calibri"/>
                <a:cs typeface="Calibri"/>
              </a:rPr>
              <a:t>Networks </a:t>
            </a:r>
            <a:r>
              <a:rPr dirty="0" sz="3000" spc="5">
                <a:latin typeface="Calibri"/>
                <a:cs typeface="Calibri"/>
              </a:rPr>
              <a:t>(RNNs) </a:t>
            </a:r>
            <a:r>
              <a:rPr dirty="0" sz="3000" spc="-35">
                <a:latin typeface="Calibri"/>
                <a:cs typeface="Calibri"/>
              </a:rPr>
              <a:t>excel </a:t>
            </a:r>
            <a:r>
              <a:rPr dirty="0" sz="3000" spc="-10">
                <a:latin typeface="Calibri"/>
                <a:cs typeface="Calibri"/>
              </a:rPr>
              <a:t>at 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capturing </a:t>
            </a:r>
            <a:r>
              <a:rPr dirty="0" sz="3000" spc="-5">
                <a:latin typeface="Calibri"/>
                <a:cs typeface="Calibri"/>
              </a:rPr>
              <a:t>sequential </a:t>
            </a:r>
            <a:r>
              <a:rPr dirty="0" sz="3000" spc="-20">
                <a:latin typeface="Calibri"/>
                <a:cs typeface="Calibri"/>
              </a:rPr>
              <a:t>patterns </a:t>
            </a:r>
            <a:r>
              <a:rPr dirty="0" sz="3000" spc="-5">
                <a:latin typeface="Calibri"/>
                <a:cs typeface="Calibri"/>
              </a:rPr>
              <a:t>but </a:t>
            </a:r>
            <a:r>
              <a:rPr dirty="0" sz="3000" spc="-30">
                <a:latin typeface="Calibri"/>
                <a:cs typeface="Calibri"/>
              </a:rPr>
              <a:t>may </a:t>
            </a:r>
            <a:r>
              <a:rPr dirty="0" sz="3000">
                <a:latin typeface="Calibri"/>
                <a:cs typeface="Calibri"/>
              </a:rPr>
              <a:t>struggle </a:t>
            </a:r>
            <a:r>
              <a:rPr dirty="0" sz="3000" spc="-5">
                <a:latin typeface="Calibri"/>
                <a:cs typeface="Calibri"/>
              </a:rPr>
              <a:t>with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long-range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dependencies</a:t>
            </a:r>
            <a:r>
              <a:rPr dirty="0" sz="3000" spc="-5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and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require</a:t>
            </a:r>
            <a:r>
              <a:rPr dirty="0" sz="3000" spc="7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significant 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computational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resources.</a:t>
            </a:r>
            <a:endParaRPr sz="3000">
              <a:latin typeface="Calibri"/>
              <a:cs typeface="Calibri"/>
            </a:endParaRPr>
          </a:p>
          <a:p>
            <a:pPr marL="12700" marR="5080">
              <a:lnSpc>
                <a:spcPct val="90400"/>
              </a:lnSpc>
              <a:spcBef>
                <a:spcPts val="730"/>
              </a:spcBef>
            </a:pPr>
            <a:r>
              <a:rPr dirty="0" sz="3000" spc="-20">
                <a:latin typeface="Calibri"/>
                <a:cs typeface="Calibri"/>
              </a:rPr>
              <a:t>Convolutional</a:t>
            </a:r>
            <a:r>
              <a:rPr dirty="0" sz="3000" spc="13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Neural </a:t>
            </a:r>
            <a:r>
              <a:rPr dirty="0" sz="3000" spc="-5">
                <a:latin typeface="Calibri"/>
                <a:cs typeface="Calibri"/>
              </a:rPr>
              <a:t>Networks</a:t>
            </a:r>
            <a:r>
              <a:rPr dirty="0" sz="3000" spc="-6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(CNNs)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30">
                <a:latin typeface="Calibri"/>
                <a:cs typeface="Calibri"/>
              </a:rPr>
              <a:t>are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effective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at</a:t>
            </a:r>
            <a:r>
              <a:rPr dirty="0" sz="3000" spc="-4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capturing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spatial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patterns</a:t>
            </a:r>
            <a:r>
              <a:rPr dirty="0" sz="3000" spc="2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and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30">
                <a:latin typeface="Calibri"/>
                <a:cs typeface="Calibri"/>
              </a:rPr>
              <a:t>are</a:t>
            </a:r>
            <a:r>
              <a:rPr dirty="0" sz="3000" spc="7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less </a:t>
            </a:r>
            <a:r>
              <a:rPr dirty="0" sz="3000" spc="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computationally </a:t>
            </a:r>
            <a:r>
              <a:rPr dirty="0" sz="3000" spc="-5">
                <a:latin typeface="Calibri"/>
                <a:cs typeface="Calibri"/>
              </a:rPr>
              <a:t>intensive, </a:t>
            </a:r>
            <a:r>
              <a:rPr dirty="0" sz="3000" spc="-10">
                <a:latin typeface="Calibri"/>
                <a:cs typeface="Calibri"/>
              </a:rPr>
              <a:t>making them suitable </a:t>
            </a:r>
            <a:r>
              <a:rPr dirty="0" sz="3000" spc="-35">
                <a:latin typeface="Calibri"/>
                <a:cs typeface="Calibri"/>
              </a:rPr>
              <a:t>for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35">
                <a:latin typeface="Calibri"/>
                <a:cs typeface="Calibri"/>
              </a:rPr>
              <a:t>text</a:t>
            </a:r>
            <a:r>
              <a:rPr dirty="0" sz="3000" spc="3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classification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tasks</a:t>
            </a:r>
            <a:r>
              <a:rPr dirty="0" sz="3000" spc="-55">
                <a:latin typeface="Calibri"/>
                <a:cs typeface="Calibri"/>
              </a:rPr>
              <a:t> </a:t>
            </a:r>
            <a:r>
              <a:rPr dirty="0" sz="3000" spc="-30">
                <a:latin typeface="Calibri"/>
                <a:cs typeface="Calibri"/>
              </a:rPr>
              <a:t>like</a:t>
            </a:r>
            <a:r>
              <a:rPr dirty="0" sz="3000">
                <a:latin typeface="Calibri"/>
                <a:cs typeface="Calibri"/>
              </a:rPr>
              <a:t> spam </a:t>
            </a:r>
            <a:r>
              <a:rPr dirty="0" sz="3000" spc="-10">
                <a:latin typeface="Calibri"/>
                <a:cs typeface="Calibri"/>
              </a:rPr>
              <a:t>detection.</a:t>
            </a:r>
            <a:endParaRPr sz="3000">
              <a:latin typeface="Calibri"/>
              <a:cs typeface="Calibri"/>
            </a:endParaRPr>
          </a:p>
          <a:p>
            <a:pPr marL="12700" marR="621030">
              <a:lnSpc>
                <a:spcPct val="90200"/>
              </a:lnSpc>
              <a:spcBef>
                <a:spcPts val="655"/>
              </a:spcBef>
            </a:pPr>
            <a:r>
              <a:rPr dirty="0" sz="3000">
                <a:latin typeface="Calibri"/>
                <a:cs typeface="Calibri"/>
              </a:rPr>
              <a:t>Long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35">
                <a:latin typeface="Calibri"/>
                <a:cs typeface="Calibri"/>
              </a:rPr>
              <a:t>Short-Term</a:t>
            </a:r>
            <a:r>
              <a:rPr dirty="0" sz="3000" spc="7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Memory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Networks</a:t>
            </a:r>
            <a:r>
              <a:rPr dirty="0" sz="3000" spc="-6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(LSTMs) </a:t>
            </a:r>
            <a:r>
              <a:rPr dirty="0" sz="3000" spc="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address</a:t>
            </a:r>
            <a:r>
              <a:rPr dirty="0" sz="3000" spc="2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the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vanishing</a:t>
            </a:r>
            <a:r>
              <a:rPr dirty="0" sz="3000" spc="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gradient</a:t>
            </a:r>
            <a:r>
              <a:rPr dirty="0" sz="3000" spc="40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problem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in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10">
                <a:latin typeface="Calibri"/>
                <a:cs typeface="Calibri"/>
              </a:rPr>
              <a:t>RNNs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and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30">
                <a:latin typeface="Calibri"/>
                <a:cs typeface="Calibri"/>
              </a:rPr>
              <a:t>are</a:t>
            </a:r>
            <a:r>
              <a:rPr dirty="0" sz="3000" spc="75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more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scalable,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offering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improved 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performance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35">
                <a:latin typeface="Calibri"/>
                <a:cs typeface="Calibri"/>
              </a:rPr>
              <a:t>for</a:t>
            </a:r>
            <a:r>
              <a:rPr dirty="0" sz="3000" spc="6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tasks</a:t>
            </a:r>
            <a:r>
              <a:rPr dirty="0" sz="3000" spc="-6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requiring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capturing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15">
                <a:latin typeface="Calibri"/>
                <a:cs typeface="Calibri"/>
              </a:rPr>
              <a:t>long- </a:t>
            </a:r>
            <a:r>
              <a:rPr dirty="0" sz="3000" spc="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term</a:t>
            </a:r>
            <a:r>
              <a:rPr dirty="0" sz="3000" spc="-5">
                <a:latin typeface="Calibri"/>
                <a:cs typeface="Calibri"/>
              </a:rPr>
              <a:t> dependencies.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227" y="32067"/>
            <a:ext cx="344614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15"/>
              <a:t>FUTURE</a:t>
            </a:r>
            <a:r>
              <a:rPr dirty="0" sz="4400" spc="-229"/>
              <a:t> </a:t>
            </a:r>
            <a:r>
              <a:rPr dirty="0" sz="4400" spc="-20"/>
              <a:t>SCOPE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18184" y="796353"/>
            <a:ext cx="8091170" cy="540321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just" marL="12700" marR="7620">
              <a:lnSpc>
                <a:spcPct val="79900"/>
              </a:lnSpc>
              <a:spcBef>
                <a:spcPts val="535"/>
              </a:spcBef>
            </a:pPr>
            <a:r>
              <a:rPr dirty="0" sz="1800" spc="-10" b="1">
                <a:latin typeface="Calibri"/>
                <a:cs typeface="Calibri"/>
              </a:rPr>
              <a:t>Recurrent </a:t>
            </a:r>
            <a:r>
              <a:rPr dirty="0" sz="1800" spc="-5" b="1">
                <a:latin typeface="Calibri"/>
                <a:cs typeface="Calibri"/>
              </a:rPr>
              <a:t>Neural </a:t>
            </a:r>
            <a:r>
              <a:rPr dirty="0" sz="1800" spc="-15" b="1">
                <a:latin typeface="Calibri"/>
                <a:cs typeface="Calibri"/>
              </a:rPr>
              <a:t>Networks </a:t>
            </a:r>
            <a:r>
              <a:rPr dirty="0" sz="1800" b="1">
                <a:latin typeface="Calibri"/>
                <a:cs typeface="Calibri"/>
              </a:rPr>
              <a:t>(RNNs): </a:t>
            </a:r>
            <a:r>
              <a:rPr dirty="0" sz="1800" spc="-5" b="1">
                <a:latin typeface="Calibri"/>
                <a:cs typeface="Calibri"/>
              </a:rPr>
              <a:t>RNNs </a:t>
            </a:r>
            <a:r>
              <a:rPr dirty="0" sz="1800" spc="10" b="1">
                <a:latin typeface="Calibri"/>
                <a:cs typeface="Calibri"/>
              </a:rPr>
              <a:t>are </a:t>
            </a:r>
            <a:r>
              <a:rPr dirty="0" sz="1800" spc="-15" b="1">
                <a:latin typeface="Calibri"/>
                <a:cs typeface="Calibri"/>
              </a:rPr>
              <a:t>useful </a:t>
            </a:r>
            <a:r>
              <a:rPr dirty="0" sz="1800" spc="10" b="1">
                <a:latin typeface="Calibri"/>
                <a:cs typeface="Calibri"/>
              </a:rPr>
              <a:t>for </a:t>
            </a:r>
            <a:r>
              <a:rPr dirty="0" sz="1800" spc="-15" b="1">
                <a:latin typeface="Calibri"/>
                <a:cs typeface="Calibri"/>
              </a:rPr>
              <a:t>processing </a:t>
            </a:r>
            <a:r>
              <a:rPr dirty="0" sz="1800" b="1">
                <a:latin typeface="Calibri"/>
                <a:cs typeface="Calibri"/>
              </a:rPr>
              <a:t>sequential </a:t>
            </a:r>
            <a:r>
              <a:rPr dirty="0" sz="1800" spc="-20" b="1">
                <a:latin typeface="Calibri"/>
                <a:cs typeface="Calibri"/>
              </a:rPr>
              <a:t>data, 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making </a:t>
            </a:r>
            <a:r>
              <a:rPr dirty="0" sz="1800" spc="-5" b="1">
                <a:latin typeface="Calibri"/>
                <a:cs typeface="Calibri"/>
              </a:rPr>
              <a:t>them </a:t>
            </a:r>
            <a:r>
              <a:rPr dirty="0" sz="1800" b="1">
                <a:latin typeface="Calibri"/>
                <a:cs typeface="Calibri"/>
              </a:rPr>
              <a:t>suitable </a:t>
            </a:r>
            <a:r>
              <a:rPr dirty="0" sz="1800" spc="5" b="1">
                <a:latin typeface="Calibri"/>
                <a:cs typeface="Calibri"/>
              </a:rPr>
              <a:t>for </a:t>
            </a:r>
            <a:r>
              <a:rPr dirty="0" sz="1800" spc="-10" b="1">
                <a:latin typeface="Calibri"/>
                <a:cs typeface="Calibri"/>
              </a:rPr>
              <a:t>tasks like text </a:t>
            </a:r>
            <a:r>
              <a:rPr dirty="0" sz="1800" spc="-5" b="1">
                <a:latin typeface="Calibri"/>
                <a:cs typeface="Calibri"/>
              </a:rPr>
              <a:t>classification. </a:t>
            </a:r>
            <a:r>
              <a:rPr dirty="0" sz="1800" spc="-20" b="1">
                <a:latin typeface="Calibri"/>
                <a:cs typeface="Calibri"/>
              </a:rPr>
              <a:t>In </a:t>
            </a:r>
            <a:r>
              <a:rPr dirty="0" sz="1800" spc="10" b="1">
                <a:latin typeface="Calibri"/>
                <a:cs typeface="Calibri"/>
              </a:rPr>
              <a:t>spam </a:t>
            </a:r>
            <a:r>
              <a:rPr dirty="0" sz="1800" spc="-5" b="1">
                <a:latin typeface="Calibri"/>
                <a:cs typeface="Calibri"/>
              </a:rPr>
              <a:t>detection, </a:t>
            </a:r>
            <a:r>
              <a:rPr dirty="0" sz="1800" spc="10" b="1">
                <a:latin typeface="Calibri"/>
                <a:cs typeface="Calibri"/>
              </a:rPr>
              <a:t>RNNs </a:t>
            </a:r>
            <a:r>
              <a:rPr dirty="0" sz="1800" spc="-5" b="1">
                <a:latin typeface="Calibri"/>
                <a:cs typeface="Calibri"/>
              </a:rPr>
              <a:t>can 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learn </a:t>
            </a:r>
            <a:r>
              <a:rPr dirty="0" sz="1800" spc="-15" b="1">
                <a:latin typeface="Calibri"/>
                <a:cs typeface="Calibri"/>
              </a:rPr>
              <a:t>to </a:t>
            </a:r>
            <a:r>
              <a:rPr dirty="0" sz="1800" spc="-10" b="1">
                <a:latin typeface="Calibri"/>
                <a:cs typeface="Calibri"/>
              </a:rPr>
              <a:t>analyze the </a:t>
            </a:r>
            <a:r>
              <a:rPr dirty="0" sz="1800" b="1">
                <a:latin typeface="Calibri"/>
                <a:cs typeface="Calibri"/>
              </a:rPr>
              <a:t>sequential </a:t>
            </a:r>
            <a:r>
              <a:rPr dirty="0" sz="1800" spc="-10" b="1">
                <a:latin typeface="Calibri"/>
                <a:cs typeface="Calibri"/>
              </a:rPr>
              <a:t>nature </a:t>
            </a:r>
            <a:r>
              <a:rPr dirty="0" sz="1800" b="1">
                <a:latin typeface="Calibri"/>
                <a:cs typeface="Calibri"/>
              </a:rPr>
              <a:t>of </a:t>
            </a:r>
            <a:r>
              <a:rPr dirty="0" sz="1800" spc="-5" b="1">
                <a:latin typeface="Calibri"/>
                <a:cs typeface="Calibri"/>
              </a:rPr>
              <a:t>emails </a:t>
            </a:r>
            <a:r>
              <a:rPr dirty="0" sz="1800" b="1">
                <a:latin typeface="Calibri"/>
                <a:cs typeface="Calibri"/>
              </a:rPr>
              <a:t>or </a:t>
            </a:r>
            <a:r>
              <a:rPr dirty="0" sz="1800" spc="-15" b="1">
                <a:latin typeface="Calibri"/>
                <a:cs typeface="Calibri"/>
              </a:rPr>
              <a:t>messages to </a:t>
            </a:r>
            <a:r>
              <a:rPr dirty="0" sz="1800" b="1">
                <a:latin typeface="Calibri"/>
                <a:cs typeface="Calibri"/>
              </a:rPr>
              <a:t>identify patterns 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indicative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15" b="1">
                <a:latin typeface="Calibri"/>
                <a:cs typeface="Calibri"/>
              </a:rPr>
              <a:t>spam.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Calibri"/>
              <a:cs typeface="Calibri"/>
            </a:endParaRPr>
          </a:p>
          <a:p>
            <a:pPr algn="just" marL="12700" marR="6985">
              <a:lnSpc>
                <a:spcPct val="81100"/>
              </a:lnSpc>
            </a:pPr>
            <a:r>
              <a:rPr dirty="0" sz="1800" spc="-5" b="1">
                <a:latin typeface="Calibri"/>
                <a:cs typeface="Calibri"/>
              </a:rPr>
              <a:t>Convolutional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Neural</a:t>
            </a:r>
            <a:r>
              <a:rPr dirty="0" sz="1800" spc="-15" b="1">
                <a:latin typeface="Calibri"/>
                <a:cs typeface="Calibri"/>
              </a:rPr>
              <a:t> Networks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(CNNs):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CNNs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are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effective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at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capturing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spatial 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patterns </a:t>
            </a:r>
            <a:r>
              <a:rPr dirty="0" sz="1800" b="1">
                <a:latin typeface="Calibri"/>
                <a:cs typeface="Calibri"/>
              </a:rPr>
              <a:t>in data, which makes </a:t>
            </a:r>
            <a:r>
              <a:rPr dirty="0" sz="1800" spc="-5" b="1">
                <a:latin typeface="Calibri"/>
                <a:cs typeface="Calibri"/>
              </a:rPr>
              <a:t>them well-suited </a:t>
            </a:r>
            <a:r>
              <a:rPr dirty="0" sz="1800" spc="5" b="1">
                <a:latin typeface="Calibri"/>
                <a:cs typeface="Calibri"/>
              </a:rPr>
              <a:t>for </a:t>
            </a:r>
            <a:r>
              <a:rPr dirty="0" sz="1800" spc="-10" b="1">
                <a:latin typeface="Calibri"/>
                <a:cs typeface="Calibri"/>
              </a:rPr>
              <a:t>tasks like </a:t>
            </a:r>
            <a:r>
              <a:rPr dirty="0" sz="1800" b="1">
                <a:latin typeface="Calibri"/>
                <a:cs typeface="Calibri"/>
              </a:rPr>
              <a:t>image </a:t>
            </a:r>
            <a:r>
              <a:rPr dirty="0" sz="1800" spc="-5" b="1">
                <a:latin typeface="Calibri"/>
                <a:cs typeface="Calibri"/>
              </a:rPr>
              <a:t>recognition </a:t>
            </a:r>
            <a:r>
              <a:rPr dirty="0" sz="1800" b="1">
                <a:latin typeface="Calibri"/>
                <a:cs typeface="Calibri"/>
              </a:rPr>
              <a:t>and 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text </a:t>
            </a:r>
            <a:r>
              <a:rPr dirty="0" sz="1800" b="1">
                <a:latin typeface="Calibri"/>
                <a:cs typeface="Calibri"/>
              </a:rPr>
              <a:t>classification. </a:t>
            </a:r>
            <a:r>
              <a:rPr dirty="0" sz="1800" spc="-20" b="1">
                <a:latin typeface="Calibri"/>
                <a:cs typeface="Calibri"/>
              </a:rPr>
              <a:t>In </a:t>
            </a:r>
            <a:r>
              <a:rPr dirty="0" sz="1800" spc="10" b="1">
                <a:latin typeface="Calibri"/>
                <a:cs typeface="Calibri"/>
              </a:rPr>
              <a:t>spam </a:t>
            </a:r>
            <a:r>
              <a:rPr dirty="0" sz="1800" spc="-5" b="1">
                <a:latin typeface="Calibri"/>
                <a:cs typeface="Calibri"/>
              </a:rPr>
              <a:t>detection, </a:t>
            </a:r>
            <a:r>
              <a:rPr dirty="0" sz="1800" spc="10" b="1">
                <a:latin typeface="Calibri"/>
                <a:cs typeface="Calibri"/>
              </a:rPr>
              <a:t>CNNs </a:t>
            </a:r>
            <a:r>
              <a:rPr dirty="0" sz="1800" b="1">
                <a:latin typeface="Calibri"/>
                <a:cs typeface="Calibri"/>
              </a:rPr>
              <a:t>can analyze </a:t>
            </a:r>
            <a:r>
              <a:rPr dirty="0" sz="1800" spc="-10" b="1">
                <a:latin typeface="Calibri"/>
                <a:cs typeface="Calibri"/>
              </a:rPr>
              <a:t>the textual </a:t>
            </a:r>
            <a:r>
              <a:rPr dirty="0" sz="1800" spc="-5" b="1">
                <a:latin typeface="Calibri"/>
                <a:cs typeface="Calibri"/>
              </a:rPr>
              <a:t>content </a:t>
            </a:r>
            <a:r>
              <a:rPr dirty="0" sz="1800" b="1">
                <a:latin typeface="Calibri"/>
                <a:cs typeface="Calibri"/>
              </a:rPr>
              <a:t>of </a:t>
            </a:r>
            <a:r>
              <a:rPr dirty="0" sz="1800" spc="5" b="1">
                <a:latin typeface="Calibri"/>
                <a:cs typeface="Calibri"/>
              </a:rPr>
              <a:t>emails </a:t>
            </a:r>
            <a:r>
              <a:rPr dirty="0" sz="1800" spc="-39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or </a:t>
            </a:r>
            <a:r>
              <a:rPr dirty="0" sz="1800" spc="5" b="1">
                <a:latin typeface="Calibri"/>
                <a:cs typeface="Calibri"/>
              </a:rPr>
              <a:t>messages</a:t>
            </a:r>
            <a:r>
              <a:rPr dirty="0" sz="1800" spc="-13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to</a:t>
            </a:r>
            <a:r>
              <a:rPr dirty="0" sz="1800" spc="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identify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features</a:t>
            </a:r>
            <a:r>
              <a:rPr dirty="0" sz="1800" spc="-1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associated</a:t>
            </a:r>
            <a:r>
              <a:rPr dirty="0" sz="1800" spc="-16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with</a:t>
            </a:r>
            <a:r>
              <a:rPr dirty="0" sz="1800" spc="55" b="1">
                <a:latin typeface="Calibri"/>
                <a:cs typeface="Calibri"/>
              </a:rPr>
              <a:t> </a:t>
            </a:r>
            <a:r>
              <a:rPr dirty="0" sz="1800" spc="15" b="1">
                <a:latin typeface="Calibri"/>
                <a:cs typeface="Calibri"/>
              </a:rPr>
              <a:t>spam.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Calibri"/>
              <a:cs typeface="Calibri"/>
            </a:endParaRPr>
          </a:p>
          <a:p>
            <a:pPr algn="just" marL="12700" marR="5715">
              <a:lnSpc>
                <a:spcPct val="80000"/>
              </a:lnSpc>
            </a:pPr>
            <a:r>
              <a:rPr dirty="0" sz="1800" b="1">
                <a:latin typeface="Calibri"/>
                <a:cs typeface="Calibri"/>
              </a:rPr>
              <a:t>Long </a:t>
            </a:r>
            <a:r>
              <a:rPr dirty="0" sz="1800" spc="-15" b="1">
                <a:latin typeface="Calibri"/>
                <a:cs typeface="Calibri"/>
              </a:rPr>
              <a:t>Short-Term </a:t>
            </a:r>
            <a:r>
              <a:rPr dirty="0" sz="1800" spc="10" b="1">
                <a:latin typeface="Calibri"/>
                <a:cs typeface="Calibri"/>
              </a:rPr>
              <a:t>Memory </a:t>
            </a:r>
            <a:r>
              <a:rPr dirty="0" sz="1800" spc="-5" b="1">
                <a:latin typeface="Calibri"/>
                <a:cs typeface="Calibri"/>
              </a:rPr>
              <a:t>Networks </a:t>
            </a:r>
            <a:r>
              <a:rPr dirty="0" sz="1800" spc="-10" b="1">
                <a:latin typeface="Calibri"/>
                <a:cs typeface="Calibri"/>
              </a:rPr>
              <a:t>(LSTMs): LSTMs </a:t>
            </a:r>
            <a:r>
              <a:rPr dirty="0" sz="1800" spc="15" b="1">
                <a:latin typeface="Calibri"/>
                <a:cs typeface="Calibri"/>
              </a:rPr>
              <a:t>are </a:t>
            </a:r>
            <a:r>
              <a:rPr dirty="0" sz="1800" b="1">
                <a:latin typeface="Calibri"/>
                <a:cs typeface="Calibri"/>
              </a:rPr>
              <a:t>a </a:t>
            </a:r>
            <a:r>
              <a:rPr dirty="0" sz="1800" spc="-15" b="1">
                <a:latin typeface="Calibri"/>
                <a:cs typeface="Calibri"/>
              </a:rPr>
              <a:t>type </a:t>
            </a:r>
            <a:r>
              <a:rPr dirty="0" sz="1800" b="1">
                <a:latin typeface="Calibri"/>
                <a:cs typeface="Calibri"/>
              </a:rPr>
              <a:t>of </a:t>
            </a:r>
            <a:r>
              <a:rPr dirty="0" sz="1800" spc="10" b="1">
                <a:latin typeface="Calibri"/>
                <a:cs typeface="Calibri"/>
              </a:rPr>
              <a:t>RNN </a:t>
            </a:r>
            <a:r>
              <a:rPr dirty="0" sz="1800" b="1">
                <a:latin typeface="Calibri"/>
                <a:cs typeface="Calibri"/>
              </a:rPr>
              <a:t>designed </a:t>
            </a:r>
            <a:r>
              <a:rPr dirty="0" sz="1800" spc="-25" b="1">
                <a:latin typeface="Calibri"/>
                <a:cs typeface="Calibri"/>
              </a:rPr>
              <a:t>to 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overcome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vanishing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gradient</a:t>
            </a:r>
            <a:r>
              <a:rPr dirty="0" sz="1800" spc="-5" b="1">
                <a:latin typeface="Calibri"/>
                <a:cs typeface="Calibri"/>
              </a:rPr>
              <a:t> problem</a:t>
            </a:r>
            <a:r>
              <a:rPr dirty="0" sz="1800" b="1">
                <a:latin typeface="Calibri"/>
                <a:cs typeface="Calibri"/>
              </a:rPr>
              <a:t> and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better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capture</a:t>
            </a:r>
            <a:r>
              <a:rPr dirty="0" sz="1800" spc="39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long-term 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dependencies </a:t>
            </a:r>
            <a:r>
              <a:rPr dirty="0" sz="1800" b="1">
                <a:latin typeface="Calibri"/>
                <a:cs typeface="Calibri"/>
              </a:rPr>
              <a:t>in sequential data. </a:t>
            </a:r>
            <a:r>
              <a:rPr dirty="0" sz="1800" spc="-10" b="1">
                <a:latin typeface="Calibri"/>
                <a:cs typeface="Calibri"/>
              </a:rPr>
              <a:t>LSTMs </a:t>
            </a:r>
            <a:r>
              <a:rPr dirty="0" sz="1800" spc="10" b="1">
                <a:latin typeface="Calibri"/>
                <a:cs typeface="Calibri"/>
              </a:rPr>
              <a:t>are </a:t>
            </a:r>
            <a:r>
              <a:rPr dirty="0" sz="1800" spc="-10" b="1">
                <a:latin typeface="Calibri"/>
                <a:cs typeface="Calibri"/>
              </a:rPr>
              <a:t>commonly </a:t>
            </a:r>
            <a:r>
              <a:rPr dirty="0" sz="1800" spc="5" b="1">
                <a:latin typeface="Calibri"/>
                <a:cs typeface="Calibri"/>
              </a:rPr>
              <a:t>used </a:t>
            </a:r>
            <a:r>
              <a:rPr dirty="0" sz="1800" spc="-15" b="1">
                <a:latin typeface="Calibri"/>
                <a:cs typeface="Calibri"/>
              </a:rPr>
              <a:t>for </a:t>
            </a:r>
            <a:r>
              <a:rPr dirty="0" sz="1800" spc="-10" b="1">
                <a:latin typeface="Calibri"/>
                <a:cs typeface="Calibri"/>
              </a:rPr>
              <a:t>tasks like </a:t>
            </a:r>
            <a:r>
              <a:rPr dirty="0" sz="1800" b="1">
                <a:latin typeface="Calibri"/>
                <a:cs typeface="Calibri"/>
              </a:rPr>
              <a:t>speech 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recognition,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language</a:t>
            </a:r>
            <a:r>
              <a:rPr dirty="0" sz="1800" spc="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modeling,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text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classification,</a:t>
            </a:r>
            <a:r>
              <a:rPr dirty="0" sz="1800" spc="-1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including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spam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detection.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50">
              <a:latin typeface="Calibri"/>
              <a:cs typeface="Calibri"/>
            </a:endParaRPr>
          </a:p>
          <a:p>
            <a:pPr algn="just" marL="12700" marR="5080">
              <a:lnSpc>
                <a:spcPct val="80000"/>
              </a:lnSpc>
            </a:pPr>
            <a:r>
              <a:rPr dirty="0" sz="1800" spc="5" b="1">
                <a:latin typeface="Calibri"/>
                <a:cs typeface="Calibri"/>
              </a:rPr>
              <a:t>Each </a:t>
            </a:r>
            <a:r>
              <a:rPr dirty="0" sz="1800" b="1">
                <a:latin typeface="Calibri"/>
                <a:cs typeface="Calibri"/>
              </a:rPr>
              <a:t>of these </a:t>
            </a:r>
            <a:r>
              <a:rPr dirty="0" sz="1800" spc="-10" b="1">
                <a:latin typeface="Calibri"/>
                <a:cs typeface="Calibri"/>
              </a:rPr>
              <a:t>algorithms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has </a:t>
            </a:r>
            <a:r>
              <a:rPr dirty="0" sz="1800" spc="-10" b="1">
                <a:latin typeface="Calibri"/>
                <a:cs typeface="Calibri"/>
              </a:rPr>
              <a:t>its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strengths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and </a:t>
            </a:r>
            <a:r>
              <a:rPr dirty="0" sz="1800" spc="-15" b="1">
                <a:latin typeface="Calibri"/>
                <a:cs typeface="Calibri"/>
              </a:rPr>
              <a:t>weaknesses, </a:t>
            </a:r>
            <a:r>
              <a:rPr dirty="0" sz="1800" b="1">
                <a:latin typeface="Calibri"/>
                <a:cs typeface="Calibri"/>
              </a:rPr>
              <a:t>and </a:t>
            </a:r>
            <a:r>
              <a:rPr dirty="0" sz="1800" spc="-5" b="1">
                <a:latin typeface="Calibri"/>
                <a:cs typeface="Calibri"/>
              </a:rPr>
              <a:t>their</a:t>
            </a:r>
            <a:r>
              <a:rPr dirty="0" sz="1800" spc="39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performance 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can</a:t>
            </a:r>
            <a:r>
              <a:rPr dirty="0" sz="1800" b="1">
                <a:latin typeface="Calibri"/>
                <a:cs typeface="Calibri"/>
              </a:rPr>
              <a:t> vary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depending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on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factors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such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-35" b="1">
                <a:latin typeface="Calibri"/>
                <a:cs typeface="Calibri"/>
              </a:rPr>
              <a:t>as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dataset</a:t>
            </a:r>
            <a:r>
              <a:rPr dirty="0" sz="1800" spc="-5" b="1">
                <a:latin typeface="Calibri"/>
                <a:cs typeface="Calibri"/>
              </a:rPr>
              <a:t> size,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data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quality,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and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feature </a:t>
            </a:r>
            <a:r>
              <a:rPr dirty="0" sz="1800" spc="-5" b="1">
                <a:latin typeface="Calibri"/>
                <a:cs typeface="Calibri"/>
              </a:rPr>
              <a:t> representation. </a:t>
            </a:r>
            <a:r>
              <a:rPr dirty="0" sz="1800" spc="-10" b="1">
                <a:latin typeface="Calibri"/>
                <a:cs typeface="Calibri"/>
              </a:rPr>
              <a:t>Experimenting </a:t>
            </a:r>
            <a:r>
              <a:rPr dirty="0" sz="1800" spc="-5" b="1">
                <a:latin typeface="Calibri"/>
                <a:cs typeface="Calibri"/>
              </a:rPr>
              <a:t>with </a:t>
            </a:r>
            <a:r>
              <a:rPr dirty="0" sz="1800" b="1">
                <a:latin typeface="Calibri"/>
                <a:cs typeface="Calibri"/>
              </a:rPr>
              <a:t>these </a:t>
            </a:r>
            <a:r>
              <a:rPr dirty="0" sz="1800" spc="-15" b="1">
                <a:latin typeface="Calibri"/>
                <a:cs typeface="Calibri"/>
              </a:rPr>
              <a:t>algorithms </a:t>
            </a:r>
            <a:r>
              <a:rPr dirty="0" sz="1800" b="1">
                <a:latin typeface="Calibri"/>
                <a:cs typeface="Calibri"/>
              </a:rPr>
              <a:t>and tuning </a:t>
            </a:r>
            <a:r>
              <a:rPr dirty="0" sz="1800" spc="-5" b="1">
                <a:latin typeface="Calibri"/>
                <a:cs typeface="Calibri"/>
              </a:rPr>
              <a:t>their </a:t>
            </a:r>
            <a:r>
              <a:rPr dirty="0" sz="1800" spc="-25" b="1">
                <a:latin typeface="Calibri"/>
                <a:cs typeface="Calibri"/>
              </a:rPr>
              <a:t>parameters </a:t>
            </a:r>
            <a:r>
              <a:rPr dirty="0" sz="1800" spc="5" b="1">
                <a:latin typeface="Calibri"/>
                <a:cs typeface="Calibri"/>
              </a:rPr>
              <a:t>is 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essential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to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achieve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3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best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performance</a:t>
            </a:r>
            <a:r>
              <a:rPr dirty="0" sz="1800" spc="-17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for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spam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detection.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20" b="1">
                <a:latin typeface="Calibri"/>
                <a:cs typeface="Calibri"/>
              </a:rPr>
              <a:t>Train </a:t>
            </a:r>
            <a:r>
              <a:rPr dirty="0" sz="1800" b="1">
                <a:latin typeface="Calibri"/>
                <a:cs typeface="Calibri"/>
              </a:rPr>
              <a:t>3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deep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learning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company</a:t>
            </a:r>
            <a:r>
              <a:rPr dirty="0" sz="1800" spc="-13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deployment</a:t>
            </a:r>
            <a:r>
              <a:rPr dirty="0" sz="1800" spc="-114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detecting</a:t>
            </a:r>
            <a:r>
              <a:rPr dirty="0" sz="1800" spc="25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spam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155" y="104076"/>
            <a:ext cx="290639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15"/>
              <a:t>REF</a:t>
            </a:r>
            <a:r>
              <a:rPr dirty="0" sz="4400" spc="25"/>
              <a:t>E</a:t>
            </a:r>
            <a:r>
              <a:rPr dirty="0" sz="4400" spc="15"/>
              <a:t>REN</a:t>
            </a:r>
            <a:r>
              <a:rPr dirty="0" sz="4400" spc="-25"/>
              <a:t>C</a:t>
            </a:r>
            <a:r>
              <a:rPr dirty="0" sz="4400" spc="-50"/>
              <a:t>E</a:t>
            </a:r>
            <a:r>
              <a:rPr dirty="0" sz="4400" spc="1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575" y="1010919"/>
            <a:ext cx="8079105" cy="50526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355600" indent="-343535">
              <a:lnSpc>
                <a:spcPts val="3850"/>
              </a:lnSpc>
              <a:spcBef>
                <a:spcPts val="130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3350">
                <a:latin typeface="Calibri"/>
                <a:cs typeface="Calibri"/>
              </a:rPr>
              <a:t>Deep</a:t>
            </a:r>
            <a:r>
              <a:rPr dirty="0" sz="3350" spc="235">
                <a:latin typeface="Calibri"/>
                <a:cs typeface="Calibri"/>
              </a:rPr>
              <a:t> </a:t>
            </a:r>
            <a:r>
              <a:rPr dirty="0" sz="3350" spc="15">
                <a:latin typeface="Calibri"/>
                <a:cs typeface="Calibri"/>
              </a:rPr>
              <a:t>Learning</a:t>
            </a:r>
            <a:r>
              <a:rPr dirty="0" sz="3350" spc="290">
                <a:latin typeface="Calibri"/>
                <a:cs typeface="Calibri"/>
              </a:rPr>
              <a:t> </a:t>
            </a:r>
            <a:r>
              <a:rPr dirty="0" sz="3350" spc="-5">
                <a:latin typeface="Calibri"/>
                <a:cs typeface="Calibri"/>
              </a:rPr>
              <a:t>for</a:t>
            </a:r>
            <a:r>
              <a:rPr dirty="0" sz="3350" spc="245">
                <a:latin typeface="Calibri"/>
                <a:cs typeface="Calibri"/>
              </a:rPr>
              <a:t> </a:t>
            </a:r>
            <a:r>
              <a:rPr dirty="0" sz="3350" spc="10">
                <a:latin typeface="Calibri"/>
                <a:cs typeface="Calibri"/>
              </a:rPr>
              <a:t>Email</a:t>
            </a:r>
            <a:r>
              <a:rPr dirty="0" sz="3350" spc="275">
                <a:latin typeface="Calibri"/>
                <a:cs typeface="Calibri"/>
              </a:rPr>
              <a:t> </a:t>
            </a:r>
            <a:r>
              <a:rPr dirty="0" sz="3350" spc="30">
                <a:latin typeface="Calibri"/>
                <a:cs typeface="Calibri"/>
              </a:rPr>
              <a:t>Spam</a:t>
            </a:r>
            <a:r>
              <a:rPr dirty="0" sz="3350" spc="225">
                <a:latin typeface="Calibri"/>
                <a:cs typeface="Calibri"/>
              </a:rPr>
              <a:t> </a:t>
            </a:r>
            <a:r>
              <a:rPr dirty="0" sz="3350" spc="5">
                <a:latin typeface="Calibri"/>
                <a:cs typeface="Calibri"/>
              </a:rPr>
              <a:t>Detection:</a:t>
            </a:r>
            <a:r>
              <a:rPr dirty="0" sz="3350" spc="285">
                <a:latin typeface="Calibri"/>
                <a:cs typeface="Calibri"/>
              </a:rPr>
              <a:t> </a:t>
            </a:r>
            <a:r>
              <a:rPr dirty="0" sz="3350" spc="15">
                <a:latin typeface="Calibri"/>
                <a:cs typeface="Calibri"/>
              </a:rPr>
              <a:t>A</a:t>
            </a:r>
            <a:endParaRPr sz="3350">
              <a:latin typeface="Calibri"/>
              <a:cs typeface="Calibri"/>
            </a:endParaRPr>
          </a:p>
          <a:p>
            <a:pPr algn="just" marL="355600">
              <a:lnSpc>
                <a:spcPts val="3850"/>
              </a:lnSpc>
            </a:pPr>
            <a:r>
              <a:rPr dirty="0" sz="3350" spc="20">
                <a:latin typeface="Calibri"/>
                <a:cs typeface="Calibri"/>
              </a:rPr>
              <a:t>Survey”</a:t>
            </a:r>
            <a:r>
              <a:rPr dirty="0" sz="3350" spc="80">
                <a:latin typeface="Calibri"/>
                <a:cs typeface="Calibri"/>
              </a:rPr>
              <a:t> </a:t>
            </a:r>
            <a:r>
              <a:rPr dirty="0" sz="3350" spc="20">
                <a:latin typeface="Calibri"/>
                <a:cs typeface="Calibri"/>
              </a:rPr>
              <a:t>by</a:t>
            </a:r>
            <a:r>
              <a:rPr dirty="0" sz="3350" spc="40">
                <a:latin typeface="Calibri"/>
                <a:cs typeface="Calibri"/>
              </a:rPr>
              <a:t> </a:t>
            </a:r>
            <a:r>
              <a:rPr dirty="0" sz="3350" spc="20">
                <a:latin typeface="Calibri"/>
                <a:cs typeface="Calibri"/>
              </a:rPr>
              <a:t>S.</a:t>
            </a:r>
            <a:r>
              <a:rPr dirty="0" sz="3350" spc="-35">
                <a:latin typeface="Calibri"/>
                <a:cs typeface="Calibri"/>
              </a:rPr>
              <a:t> </a:t>
            </a:r>
            <a:r>
              <a:rPr dirty="0" sz="3350" spc="-10">
                <a:latin typeface="Calibri"/>
                <a:cs typeface="Calibri"/>
              </a:rPr>
              <a:t>K.</a:t>
            </a:r>
            <a:r>
              <a:rPr dirty="0" sz="3350" spc="40">
                <a:latin typeface="Calibri"/>
                <a:cs typeface="Calibri"/>
              </a:rPr>
              <a:t> </a:t>
            </a:r>
            <a:r>
              <a:rPr dirty="0" sz="3350" spc="-35">
                <a:latin typeface="Calibri"/>
                <a:cs typeface="Calibri"/>
              </a:rPr>
              <a:t>Pandey,</a:t>
            </a:r>
            <a:r>
              <a:rPr dirty="0" sz="3350" spc="55">
                <a:latin typeface="Calibri"/>
                <a:cs typeface="Calibri"/>
              </a:rPr>
              <a:t> </a:t>
            </a:r>
            <a:r>
              <a:rPr dirty="0" sz="3350" spc="-5">
                <a:latin typeface="Calibri"/>
                <a:cs typeface="Calibri"/>
              </a:rPr>
              <a:t>et</a:t>
            </a:r>
            <a:r>
              <a:rPr dirty="0" sz="3350" spc="55">
                <a:latin typeface="Calibri"/>
                <a:cs typeface="Calibri"/>
              </a:rPr>
              <a:t> </a:t>
            </a:r>
            <a:r>
              <a:rPr dirty="0" sz="3350" spc="5">
                <a:latin typeface="Calibri"/>
                <a:cs typeface="Calibri"/>
              </a:rPr>
              <a:t>al.</a:t>
            </a:r>
            <a:r>
              <a:rPr dirty="0" sz="3350" spc="-40">
                <a:latin typeface="Calibri"/>
                <a:cs typeface="Calibri"/>
              </a:rPr>
              <a:t> </a:t>
            </a:r>
            <a:r>
              <a:rPr dirty="0" sz="3350" spc="20">
                <a:latin typeface="Calibri"/>
                <a:cs typeface="Calibri"/>
              </a:rPr>
              <a:t>(2018)</a:t>
            </a:r>
            <a:endParaRPr sz="3350">
              <a:latin typeface="Calibri"/>
              <a:cs typeface="Calibri"/>
            </a:endParaRPr>
          </a:p>
          <a:p>
            <a:pPr algn="just" marL="355600" marR="10160" indent="-343535">
              <a:lnSpc>
                <a:spcPts val="3679"/>
              </a:lnSpc>
              <a:spcBef>
                <a:spcPts val="890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3350" spc="30">
                <a:latin typeface="Calibri"/>
                <a:cs typeface="Calibri"/>
              </a:rPr>
              <a:t>“Spam</a:t>
            </a:r>
            <a:r>
              <a:rPr dirty="0" sz="3350" spc="35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Detection</a:t>
            </a:r>
            <a:r>
              <a:rPr dirty="0" sz="3350" spc="5">
                <a:latin typeface="Calibri"/>
                <a:cs typeface="Calibri"/>
              </a:rPr>
              <a:t> </a:t>
            </a:r>
            <a:r>
              <a:rPr dirty="0" sz="3350" spc="-5">
                <a:latin typeface="Calibri"/>
                <a:cs typeface="Calibri"/>
              </a:rPr>
              <a:t>in</a:t>
            </a:r>
            <a:r>
              <a:rPr dirty="0" sz="3350">
                <a:latin typeface="Calibri"/>
                <a:cs typeface="Calibri"/>
              </a:rPr>
              <a:t> </a:t>
            </a:r>
            <a:r>
              <a:rPr dirty="0" sz="3350" spc="15">
                <a:latin typeface="Calibri"/>
                <a:cs typeface="Calibri"/>
              </a:rPr>
              <a:t>Social</a:t>
            </a:r>
            <a:r>
              <a:rPr dirty="0" sz="3350" spc="20">
                <a:latin typeface="Calibri"/>
                <a:cs typeface="Calibri"/>
              </a:rPr>
              <a:t> </a:t>
            </a:r>
            <a:r>
              <a:rPr dirty="0" sz="3350" spc="15">
                <a:latin typeface="Calibri"/>
                <a:cs typeface="Calibri"/>
              </a:rPr>
              <a:t>Media  </a:t>
            </a:r>
            <a:r>
              <a:rPr dirty="0" sz="3350" spc="30">
                <a:latin typeface="Calibri"/>
                <a:cs typeface="Calibri"/>
              </a:rPr>
              <a:t>Using </a:t>
            </a:r>
            <a:r>
              <a:rPr dirty="0" sz="3350" spc="35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Deep</a:t>
            </a:r>
            <a:r>
              <a:rPr dirty="0" sz="3350" spc="90">
                <a:latin typeface="Calibri"/>
                <a:cs typeface="Calibri"/>
              </a:rPr>
              <a:t> </a:t>
            </a:r>
            <a:r>
              <a:rPr dirty="0" sz="3350" spc="30">
                <a:latin typeface="Calibri"/>
                <a:cs typeface="Calibri"/>
              </a:rPr>
              <a:t>Learning”</a:t>
            </a:r>
            <a:r>
              <a:rPr dirty="0" sz="3350" spc="15">
                <a:latin typeface="Calibri"/>
                <a:cs typeface="Calibri"/>
              </a:rPr>
              <a:t> </a:t>
            </a:r>
            <a:r>
              <a:rPr dirty="0" sz="3350" spc="25">
                <a:latin typeface="Calibri"/>
                <a:cs typeface="Calibri"/>
              </a:rPr>
              <a:t>by</a:t>
            </a:r>
            <a:r>
              <a:rPr dirty="0" sz="3350" spc="-35">
                <a:latin typeface="Calibri"/>
                <a:cs typeface="Calibri"/>
              </a:rPr>
              <a:t> </a:t>
            </a:r>
            <a:r>
              <a:rPr dirty="0" sz="3350" spc="5">
                <a:latin typeface="Calibri"/>
                <a:cs typeface="Calibri"/>
              </a:rPr>
              <a:t>A.</a:t>
            </a:r>
            <a:r>
              <a:rPr dirty="0" sz="3350" spc="110">
                <a:latin typeface="Calibri"/>
                <a:cs typeface="Calibri"/>
              </a:rPr>
              <a:t> </a:t>
            </a:r>
            <a:r>
              <a:rPr dirty="0" sz="3350" spc="-45">
                <a:latin typeface="Calibri"/>
                <a:cs typeface="Calibri"/>
              </a:rPr>
              <a:t>Kumar,</a:t>
            </a:r>
            <a:r>
              <a:rPr dirty="0" sz="3350" spc="-20">
                <a:latin typeface="Calibri"/>
                <a:cs typeface="Calibri"/>
              </a:rPr>
              <a:t> </a:t>
            </a:r>
            <a:r>
              <a:rPr dirty="0" sz="3350" spc="-10">
                <a:latin typeface="Calibri"/>
                <a:cs typeface="Calibri"/>
              </a:rPr>
              <a:t>et</a:t>
            </a:r>
            <a:r>
              <a:rPr dirty="0" sz="3350" spc="60">
                <a:latin typeface="Calibri"/>
                <a:cs typeface="Calibri"/>
              </a:rPr>
              <a:t> </a:t>
            </a:r>
            <a:r>
              <a:rPr dirty="0" sz="3350" spc="5">
                <a:latin typeface="Calibri"/>
                <a:cs typeface="Calibri"/>
              </a:rPr>
              <a:t>al.</a:t>
            </a:r>
            <a:r>
              <a:rPr dirty="0" sz="3350" spc="40">
                <a:latin typeface="Calibri"/>
                <a:cs typeface="Calibri"/>
              </a:rPr>
              <a:t> </a:t>
            </a:r>
            <a:r>
              <a:rPr dirty="0" sz="3350" spc="25">
                <a:latin typeface="Calibri"/>
                <a:cs typeface="Calibri"/>
              </a:rPr>
              <a:t>(2019)</a:t>
            </a:r>
            <a:endParaRPr sz="3350">
              <a:latin typeface="Calibri"/>
              <a:cs typeface="Calibri"/>
            </a:endParaRPr>
          </a:p>
          <a:p>
            <a:pPr algn="just" marL="355600" marR="5080" indent="-343535">
              <a:lnSpc>
                <a:spcPts val="3679"/>
              </a:lnSpc>
              <a:spcBef>
                <a:spcPts val="825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3350" spc="-130">
                <a:latin typeface="Calibri"/>
                <a:cs typeface="Calibri"/>
              </a:rPr>
              <a:t>“A </a:t>
            </a:r>
            <a:r>
              <a:rPr dirty="0" sz="3350" spc="10">
                <a:latin typeface="Calibri"/>
                <a:cs typeface="Calibri"/>
              </a:rPr>
              <a:t>Survey </a:t>
            </a:r>
            <a:r>
              <a:rPr dirty="0" sz="3350" spc="25">
                <a:latin typeface="Calibri"/>
                <a:cs typeface="Calibri"/>
              </a:rPr>
              <a:t>on </a:t>
            </a:r>
            <a:r>
              <a:rPr dirty="0" sz="3350">
                <a:latin typeface="Calibri"/>
                <a:cs typeface="Calibri"/>
              </a:rPr>
              <a:t>Deep </a:t>
            </a:r>
            <a:r>
              <a:rPr dirty="0" sz="3350" spc="15">
                <a:latin typeface="Calibri"/>
                <a:cs typeface="Calibri"/>
              </a:rPr>
              <a:t>Learning </a:t>
            </a:r>
            <a:r>
              <a:rPr dirty="0" sz="3350" spc="-15">
                <a:latin typeface="Calibri"/>
                <a:cs typeface="Calibri"/>
              </a:rPr>
              <a:t>Techniques </a:t>
            </a:r>
            <a:r>
              <a:rPr dirty="0" sz="3350" spc="-5">
                <a:latin typeface="Calibri"/>
                <a:cs typeface="Calibri"/>
              </a:rPr>
              <a:t>for </a:t>
            </a:r>
            <a:r>
              <a:rPr dirty="0" sz="3350">
                <a:latin typeface="Calibri"/>
                <a:cs typeface="Calibri"/>
              </a:rPr>
              <a:t> </a:t>
            </a:r>
            <a:r>
              <a:rPr dirty="0" sz="3350" spc="10">
                <a:latin typeface="Calibri"/>
                <a:cs typeface="Calibri"/>
              </a:rPr>
              <a:t>Email</a:t>
            </a:r>
            <a:r>
              <a:rPr dirty="0" sz="3350" spc="15">
                <a:latin typeface="Calibri"/>
                <a:cs typeface="Calibri"/>
              </a:rPr>
              <a:t> </a:t>
            </a:r>
            <a:r>
              <a:rPr dirty="0" sz="3350" spc="30">
                <a:latin typeface="Calibri"/>
                <a:cs typeface="Calibri"/>
              </a:rPr>
              <a:t>Spam</a:t>
            </a:r>
            <a:r>
              <a:rPr dirty="0" sz="3350" spc="35">
                <a:latin typeface="Calibri"/>
                <a:cs typeface="Calibri"/>
              </a:rPr>
              <a:t> </a:t>
            </a:r>
            <a:r>
              <a:rPr dirty="0" sz="3350" spc="5">
                <a:latin typeface="Calibri"/>
                <a:cs typeface="Calibri"/>
              </a:rPr>
              <a:t>Detection”</a:t>
            </a:r>
            <a:r>
              <a:rPr dirty="0" sz="3350" spc="10">
                <a:latin typeface="Calibri"/>
                <a:cs typeface="Calibri"/>
              </a:rPr>
              <a:t> </a:t>
            </a:r>
            <a:r>
              <a:rPr dirty="0" sz="3350" spc="25">
                <a:latin typeface="Calibri"/>
                <a:cs typeface="Calibri"/>
              </a:rPr>
              <a:t>by</a:t>
            </a:r>
            <a:r>
              <a:rPr dirty="0" sz="3350" spc="30">
                <a:latin typeface="Calibri"/>
                <a:cs typeface="Calibri"/>
              </a:rPr>
              <a:t> </a:t>
            </a:r>
            <a:r>
              <a:rPr dirty="0" sz="3350" spc="-10">
                <a:latin typeface="Calibri"/>
                <a:cs typeface="Calibri"/>
              </a:rPr>
              <a:t>R.</a:t>
            </a:r>
            <a:r>
              <a:rPr dirty="0" sz="3350" spc="-5">
                <a:latin typeface="Calibri"/>
                <a:cs typeface="Calibri"/>
              </a:rPr>
              <a:t> </a:t>
            </a:r>
            <a:r>
              <a:rPr dirty="0" sz="3350" spc="-55">
                <a:latin typeface="Calibri"/>
                <a:cs typeface="Calibri"/>
              </a:rPr>
              <a:t>Kaur,</a:t>
            </a:r>
            <a:r>
              <a:rPr dirty="0" sz="3350" spc="-50">
                <a:latin typeface="Calibri"/>
                <a:cs typeface="Calibri"/>
              </a:rPr>
              <a:t> </a:t>
            </a:r>
            <a:r>
              <a:rPr dirty="0" sz="3350" spc="-5">
                <a:latin typeface="Calibri"/>
                <a:cs typeface="Calibri"/>
              </a:rPr>
              <a:t>et</a:t>
            </a:r>
            <a:r>
              <a:rPr dirty="0" sz="3350">
                <a:latin typeface="Calibri"/>
                <a:cs typeface="Calibri"/>
              </a:rPr>
              <a:t> </a:t>
            </a:r>
            <a:r>
              <a:rPr dirty="0" sz="3350" spc="35">
                <a:latin typeface="Calibri"/>
                <a:cs typeface="Calibri"/>
              </a:rPr>
              <a:t>al. </a:t>
            </a:r>
            <a:r>
              <a:rPr dirty="0" sz="3350" spc="40">
                <a:latin typeface="Calibri"/>
                <a:cs typeface="Calibri"/>
              </a:rPr>
              <a:t> </a:t>
            </a:r>
            <a:r>
              <a:rPr dirty="0" sz="3350" spc="20">
                <a:latin typeface="Calibri"/>
                <a:cs typeface="Calibri"/>
              </a:rPr>
              <a:t>(2020)</a:t>
            </a:r>
            <a:endParaRPr sz="3350">
              <a:latin typeface="Calibri"/>
              <a:cs typeface="Calibri"/>
            </a:endParaRPr>
          </a:p>
          <a:p>
            <a:pPr algn="just" marL="355600" marR="7620" indent="-343535">
              <a:lnSpc>
                <a:spcPts val="3679"/>
              </a:lnSpc>
              <a:spcBef>
                <a:spcPts val="755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3350" spc="30">
                <a:latin typeface="Calibri"/>
                <a:cs typeface="Calibri"/>
              </a:rPr>
              <a:t>“Spam</a:t>
            </a:r>
            <a:r>
              <a:rPr dirty="0" sz="3350" spc="35">
                <a:latin typeface="Calibri"/>
                <a:cs typeface="Calibri"/>
              </a:rPr>
              <a:t> </a:t>
            </a:r>
            <a:r>
              <a:rPr dirty="0" sz="3350" spc="10">
                <a:latin typeface="Calibri"/>
                <a:cs typeface="Calibri"/>
              </a:rPr>
              <a:t>Email</a:t>
            </a:r>
            <a:r>
              <a:rPr dirty="0" sz="3350" spc="15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Detection</a:t>
            </a:r>
            <a:r>
              <a:rPr dirty="0" sz="3350" spc="760">
                <a:latin typeface="Calibri"/>
                <a:cs typeface="Calibri"/>
              </a:rPr>
              <a:t> </a:t>
            </a:r>
            <a:r>
              <a:rPr dirty="0" sz="3350" spc="15">
                <a:latin typeface="Calibri"/>
                <a:cs typeface="Calibri"/>
              </a:rPr>
              <a:t>Using </a:t>
            </a:r>
            <a:r>
              <a:rPr dirty="0" sz="3350" spc="20">
                <a:latin typeface="Calibri"/>
                <a:cs typeface="Calibri"/>
              </a:rPr>
              <a:t> Deep </a:t>
            </a:r>
            <a:r>
              <a:rPr dirty="0" sz="3350" spc="-745">
                <a:latin typeface="Calibri"/>
                <a:cs typeface="Calibri"/>
              </a:rPr>
              <a:t> </a:t>
            </a:r>
            <a:r>
              <a:rPr dirty="0" sz="3350" spc="15">
                <a:latin typeface="Calibri"/>
                <a:cs typeface="Calibri"/>
              </a:rPr>
              <a:t>Learning </a:t>
            </a:r>
            <a:r>
              <a:rPr dirty="0" sz="3350" spc="-15">
                <a:latin typeface="Calibri"/>
                <a:cs typeface="Calibri"/>
              </a:rPr>
              <a:t>Techniques” </a:t>
            </a:r>
            <a:r>
              <a:rPr dirty="0" sz="3350" spc="25">
                <a:latin typeface="Calibri"/>
                <a:cs typeface="Calibri"/>
              </a:rPr>
              <a:t>by </a:t>
            </a:r>
            <a:r>
              <a:rPr dirty="0" sz="3350" spc="5">
                <a:latin typeface="Calibri"/>
                <a:cs typeface="Calibri"/>
              </a:rPr>
              <a:t>A. A. </a:t>
            </a:r>
            <a:r>
              <a:rPr dirty="0" sz="3350" spc="10">
                <a:latin typeface="Calibri"/>
                <a:cs typeface="Calibri"/>
              </a:rPr>
              <a:t>Tijjani, </a:t>
            </a:r>
            <a:r>
              <a:rPr dirty="0" sz="3350" spc="-5">
                <a:latin typeface="Calibri"/>
                <a:cs typeface="Calibri"/>
              </a:rPr>
              <a:t>et </a:t>
            </a:r>
            <a:r>
              <a:rPr dirty="0" sz="3350" spc="35">
                <a:latin typeface="Calibri"/>
                <a:cs typeface="Calibri"/>
              </a:rPr>
              <a:t>al. </a:t>
            </a:r>
            <a:r>
              <a:rPr dirty="0" sz="3350" spc="40">
                <a:latin typeface="Calibri"/>
                <a:cs typeface="Calibri"/>
              </a:rPr>
              <a:t> </a:t>
            </a:r>
            <a:r>
              <a:rPr dirty="0" sz="3350" spc="20">
                <a:latin typeface="Calibri"/>
                <a:cs typeface="Calibri"/>
              </a:rPr>
              <a:t>(2021)</a:t>
            </a:r>
            <a:endParaRPr sz="3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35"/>
              </a:spcBef>
            </a:pPr>
            <a:r>
              <a:rPr dirty="0" spc="25"/>
              <a:t>THANK</a:t>
            </a:r>
            <a:r>
              <a:rPr dirty="0" spc="-70"/>
              <a:t> </a:t>
            </a:r>
            <a:r>
              <a:rPr dirty="0" spc="-10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585" y="422655"/>
            <a:ext cx="4668520" cy="102298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3950" spc="-55" b="1">
                <a:latin typeface="Calibri"/>
                <a:cs typeface="Calibri"/>
              </a:rPr>
              <a:t>VARUVAN</a:t>
            </a:r>
            <a:r>
              <a:rPr dirty="0" sz="3950" spc="80" b="1">
                <a:latin typeface="Calibri"/>
                <a:cs typeface="Calibri"/>
              </a:rPr>
              <a:t> </a:t>
            </a:r>
            <a:r>
              <a:rPr dirty="0" sz="3950" spc="-25" b="1">
                <a:latin typeface="Calibri"/>
                <a:cs typeface="Calibri"/>
              </a:rPr>
              <a:t>VADIVELAN</a:t>
            </a:r>
            <a:endParaRPr sz="3950">
              <a:latin typeface="Calibri"/>
              <a:cs typeface="Calibri"/>
            </a:endParaRPr>
          </a:p>
          <a:p>
            <a:pPr algn="ctr" marL="10795">
              <a:lnSpc>
                <a:spcPct val="100000"/>
              </a:lnSpc>
              <a:spcBef>
                <a:spcPts val="140"/>
              </a:spcBef>
              <a:tabLst>
                <a:tab pos="1516380" algn="l"/>
              </a:tabLst>
            </a:pPr>
            <a:r>
              <a:rPr dirty="0" sz="2450" spc="10" b="1">
                <a:latin typeface="Calibri"/>
                <a:cs typeface="Calibri"/>
              </a:rPr>
              <a:t>INSTITUTE	</a:t>
            </a:r>
            <a:r>
              <a:rPr dirty="0" sz="2450" b="1">
                <a:latin typeface="Calibri"/>
                <a:cs typeface="Calibri"/>
              </a:rPr>
              <a:t>OF</a:t>
            </a:r>
            <a:r>
              <a:rPr dirty="0" sz="2450" spc="5" b="1">
                <a:latin typeface="Calibri"/>
                <a:cs typeface="Calibri"/>
              </a:rPr>
              <a:t> </a:t>
            </a:r>
            <a:r>
              <a:rPr dirty="0" sz="2450" spc="-5" b="1">
                <a:latin typeface="Calibri"/>
                <a:cs typeface="Calibri"/>
              </a:rPr>
              <a:t>TECHNOLOGY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90500"/>
            <a:ext cx="1529380" cy="19335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8204" y="72523"/>
            <a:ext cx="2558576" cy="16784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8807" y="2222182"/>
            <a:ext cx="8002905" cy="1242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Calibri"/>
                <a:cs typeface="Calibri"/>
              </a:rPr>
              <a:t>D</a:t>
            </a:r>
            <a:r>
              <a:rPr dirty="0" sz="2400" spc="25" b="1">
                <a:latin typeface="Calibri"/>
                <a:cs typeface="Calibri"/>
              </a:rPr>
              <a:t>E</a:t>
            </a:r>
            <a:r>
              <a:rPr dirty="0" sz="2400" spc="-155" b="1">
                <a:latin typeface="Calibri"/>
                <a:cs typeface="Calibri"/>
              </a:rPr>
              <a:t>P</a:t>
            </a:r>
            <a:r>
              <a:rPr dirty="0" sz="2400" spc="-30" b="1">
                <a:latin typeface="Calibri"/>
                <a:cs typeface="Calibri"/>
              </a:rPr>
              <a:t>A</a:t>
            </a:r>
            <a:r>
              <a:rPr dirty="0" sz="2400" b="1">
                <a:latin typeface="Calibri"/>
                <a:cs typeface="Calibri"/>
              </a:rPr>
              <a:t>R</a:t>
            </a:r>
            <a:r>
              <a:rPr dirty="0" sz="2400" spc="5" b="1">
                <a:latin typeface="Calibri"/>
                <a:cs typeface="Calibri"/>
              </a:rPr>
              <a:t>T</a:t>
            </a:r>
            <a:r>
              <a:rPr dirty="0" sz="2400" spc="-5" b="1">
                <a:latin typeface="Calibri"/>
                <a:cs typeface="Calibri"/>
              </a:rPr>
              <a:t>M</a:t>
            </a:r>
            <a:r>
              <a:rPr dirty="0" sz="2400" spc="30" b="1">
                <a:latin typeface="Calibri"/>
                <a:cs typeface="Calibri"/>
              </a:rPr>
              <a:t>E</a:t>
            </a:r>
            <a:r>
              <a:rPr dirty="0" sz="2400" b="1">
                <a:latin typeface="Calibri"/>
                <a:cs typeface="Calibri"/>
              </a:rPr>
              <a:t>NT</a:t>
            </a:r>
            <a:r>
              <a:rPr dirty="0" sz="2400" spc="-90" b="1">
                <a:latin typeface="Calibri"/>
                <a:cs typeface="Calibri"/>
              </a:rPr>
              <a:t> </a:t>
            </a:r>
            <a:r>
              <a:rPr dirty="0" sz="2400" spc="25" b="1">
                <a:latin typeface="Calibri"/>
                <a:cs typeface="Calibri"/>
              </a:rPr>
              <a:t>O</a:t>
            </a:r>
            <a:r>
              <a:rPr dirty="0" sz="2400" b="1">
                <a:latin typeface="Calibri"/>
                <a:cs typeface="Calibri"/>
              </a:rPr>
              <a:t>F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25" b="1">
                <a:latin typeface="Calibri"/>
                <a:cs typeface="Calibri"/>
              </a:rPr>
              <a:t>E</a:t>
            </a:r>
            <a:r>
              <a:rPr dirty="0" sz="2400" spc="30" b="1">
                <a:latin typeface="Calibri"/>
                <a:cs typeface="Calibri"/>
              </a:rPr>
              <a:t>L</a:t>
            </a:r>
            <a:r>
              <a:rPr dirty="0" sz="2400" spc="25" b="1">
                <a:latin typeface="Calibri"/>
                <a:cs typeface="Calibri"/>
              </a:rPr>
              <a:t>E</a:t>
            </a:r>
            <a:r>
              <a:rPr dirty="0" sz="2400" spc="-5" b="1">
                <a:latin typeface="Calibri"/>
                <a:cs typeface="Calibri"/>
              </a:rPr>
              <a:t>C</a:t>
            </a:r>
            <a:r>
              <a:rPr dirty="0" sz="2400" spc="15" b="1">
                <a:latin typeface="Calibri"/>
                <a:cs typeface="Calibri"/>
              </a:rPr>
              <a:t>T</a:t>
            </a:r>
            <a:r>
              <a:rPr dirty="0" sz="2400" b="1">
                <a:latin typeface="Calibri"/>
                <a:cs typeface="Calibri"/>
              </a:rPr>
              <a:t>R</a:t>
            </a:r>
            <a:r>
              <a:rPr dirty="0" sz="2400" spc="30" b="1">
                <a:latin typeface="Calibri"/>
                <a:cs typeface="Calibri"/>
              </a:rPr>
              <a:t>I</a:t>
            </a:r>
            <a:r>
              <a:rPr dirty="0" sz="2400" spc="-5" b="1">
                <a:latin typeface="Calibri"/>
                <a:cs typeface="Calibri"/>
              </a:rPr>
              <a:t>C</a:t>
            </a:r>
            <a:r>
              <a:rPr dirty="0" sz="2400" spc="-25" b="1">
                <a:latin typeface="Calibri"/>
                <a:cs typeface="Calibri"/>
              </a:rPr>
              <a:t>A</a:t>
            </a:r>
            <a:r>
              <a:rPr dirty="0" sz="2400" b="1">
                <a:latin typeface="Calibri"/>
                <a:cs typeface="Calibri"/>
              </a:rPr>
              <a:t>L</a:t>
            </a:r>
            <a:r>
              <a:rPr dirty="0" sz="2400" spc="-135" b="1">
                <a:latin typeface="Calibri"/>
                <a:cs typeface="Calibri"/>
              </a:rPr>
              <a:t> </a:t>
            </a:r>
            <a:r>
              <a:rPr dirty="0" sz="2400" spc="-30" b="1">
                <a:latin typeface="Calibri"/>
                <a:cs typeface="Calibri"/>
              </a:rPr>
              <a:t>A</a:t>
            </a:r>
            <a:r>
              <a:rPr dirty="0" sz="2400" b="1">
                <a:latin typeface="Calibri"/>
                <a:cs typeface="Calibri"/>
              </a:rPr>
              <a:t>ND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25" b="1">
                <a:latin typeface="Calibri"/>
                <a:cs typeface="Calibri"/>
              </a:rPr>
              <a:t>E</a:t>
            </a:r>
            <a:r>
              <a:rPr dirty="0" sz="2400" spc="30" b="1">
                <a:latin typeface="Calibri"/>
                <a:cs typeface="Calibri"/>
              </a:rPr>
              <a:t>L</a:t>
            </a:r>
            <a:r>
              <a:rPr dirty="0" sz="2400" spc="25" b="1">
                <a:latin typeface="Calibri"/>
                <a:cs typeface="Calibri"/>
              </a:rPr>
              <a:t>E</a:t>
            </a:r>
            <a:r>
              <a:rPr dirty="0" sz="2400" spc="-5" b="1">
                <a:latin typeface="Calibri"/>
                <a:cs typeface="Calibri"/>
              </a:rPr>
              <a:t>C</a:t>
            </a:r>
            <a:r>
              <a:rPr dirty="0" sz="2400" spc="15" b="1">
                <a:latin typeface="Calibri"/>
                <a:cs typeface="Calibri"/>
              </a:rPr>
              <a:t>T</a:t>
            </a:r>
            <a:r>
              <a:rPr dirty="0" sz="2400" b="1">
                <a:latin typeface="Calibri"/>
                <a:cs typeface="Calibri"/>
              </a:rPr>
              <a:t>R</a:t>
            </a:r>
            <a:r>
              <a:rPr dirty="0" sz="2400" spc="25" b="1">
                <a:latin typeface="Calibri"/>
                <a:cs typeface="Calibri"/>
              </a:rPr>
              <a:t>O</a:t>
            </a:r>
            <a:r>
              <a:rPr dirty="0" sz="2400" b="1">
                <a:latin typeface="Calibri"/>
                <a:cs typeface="Calibri"/>
              </a:rPr>
              <a:t>N</a:t>
            </a:r>
            <a:r>
              <a:rPr dirty="0" sz="2400" spc="25" b="1">
                <a:latin typeface="Calibri"/>
                <a:cs typeface="Calibri"/>
              </a:rPr>
              <a:t>I</a:t>
            </a:r>
            <a:r>
              <a:rPr dirty="0" sz="2400" spc="-5" b="1">
                <a:latin typeface="Calibri"/>
                <a:cs typeface="Calibri"/>
              </a:rPr>
              <a:t>C</a:t>
            </a:r>
            <a:r>
              <a:rPr dirty="0" sz="2400" b="1">
                <a:latin typeface="Calibri"/>
                <a:cs typeface="Calibri"/>
              </a:rPr>
              <a:t>S</a:t>
            </a:r>
            <a:r>
              <a:rPr dirty="0" sz="2400" spc="-170" b="1">
                <a:latin typeface="Calibri"/>
                <a:cs typeface="Calibri"/>
              </a:rPr>
              <a:t> </a:t>
            </a:r>
            <a:r>
              <a:rPr dirty="0" sz="2400" spc="25" b="1">
                <a:latin typeface="Calibri"/>
                <a:cs typeface="Calibri"/>
              </a:rPr>
              <a:t>E</a:t>
            </a:r>
            <a:r>
              <a:rPr dirty="0" sz="2400" b="1">
                <a:latin typeface="Calibri"/>
                <a:cs typeface="Calibri"/>
              </a:rPr>
              <a:t>N</a:t>
            </a:r>
            <a:r>
              <a:rPr dirty="0" sz="2400" spc="-35" b="1">
                <a:latin typeface="Calibri"/>
                <a:cs typeface="Calibri"/>
              </a:rPr>
              <a:t>G</a:t>
            </a:r>
            <a:r>
              <a:rPr dirty="0" sz="2400" spc="30" b="1">
                <a:latin typeface="Calibri"/>
                <a:cs typeface="Calibri"/>
              </a:rPr>
              <a:t>I</a:t>
            </a:r>
            <a:r>
              <a:rPr dirty="0" sz="2400" b="1">
                <a:latin typeface="Calibri"/>
                <a:cs typeface="Calibri"/>
              </a:rPr>
              <a:t>N</a:t>
            </a:r>
            <a:r>
              <a:rPr dirty="0" sz="2400" spc="20" b="1">
                <a:latin typeface="Calibri"/>
                <a:cs typeface="Calibri"/>
              </a:rPr>
              <a:t>E</a:t>
            </a:r>
            <a:r>
              <a:rPr dirty="0" sz="2400" spc="25" b="1">
                <a:latin typeface="Calibri"/>
                <a:cs typeface="Calibri"/>
              </a:rPr>
              <a:t>E</a:t>
            </a:r>
            <a:r>
              <a:rPr dirty="0" sz="2400" b="1">
                <a:latin typeface="Calibri"/>
                <a:cs typeface="Calibri"/>
              </a:rPr>
              <a:t>R</a:t>
            </a:r>
            <a:r>
              <a:rPr dirty="0" sz="2400" spc="30" b="1">
                <a:latin typeface="Calibri"/>
                <a:cs typeface="Calibri"/>
              </a:rPr>
              <a:t>I</a:t>
            </a:r>
            <a:r>
              <a:rPr dirty="0" sz="2400" b="1"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alibri"/>
              <a:cs typeface="Calibri"/>
            </a:endParaRPr>
          </a:p>
          <a:p>
            <a:pPr marL="1309370">
              <a:lnSpc>
                <a:spcPct val="100000"/>
              </a:lnSpc>
              <a:tabLst>
                <a:tab pos="3394710" algn="l"/>
                <a:tab pos="4565015" algn="l"/>
              </a:tabLst>
            </a:pPr>
            <a:r>
              <a:rPr dirty="0" sz="3200" spc="-10" b="1">
                <a:latin typeface="Calibri"/>
                <a:cs typeface="Calibri"/>
              </a:rPr>
              <a:t>DETECTING	</a:t>
            </a:r>
            <a:r>
              <a:rPr dirty="0" sz="3200" spc="-50" b="1">
                <a:latin typeface="Calibri"/>
                <a:cs typeface="Calibri"/>
              </a:rPr>
              <a:t>SPAM	</a:t>
            </a:r>
            <a:r>
              <a:rPr dirty="0" sz="3200" spc="5" b="1">
                <a:latin typeface="Calibri"/>
                <a:cs typeface="Calibri"/>
              </a:rPr>
              <a:t>EMAILS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8327" y="4163060"/>
            <a:ext cx="3041015" cy="1006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latin typeface="Calibri"/>
                <a:cs typeface="Calibri"/>
              </a:rPr>
              <a:t>Presented</a:t>
            </a:r>
            <a:r>
              <a:rPr dirty="0" sz="2750" spc="-114" b="1">
                <a:latin typeface="Calibri"/>
                <a:cs typeface="Calibri"/>
              </a:rPr>
              <a:t> </a:t>
            </a:r>
            <a:r>
              <a:rPr dirty="0" sz="2750" spc="20" b="1">
                <a:latin typeface="Calibri"/>
                <a:cs typeface="Calibri"/>
              </a:rPr>
              <a:t>by:</a:t>
            </a:r>
            <a:endParaRPr sz="2750">
              <a:latin typeface="Calibri"/>
              <a:cs typeface="Calibri"/>
            </a:endParaRPr>
          </a:p>
          <a:p>
            <a:pPr marL="374650" marR="5080">
              <a:lnSpc>
                <a:spcPct val="100800"/>
              </a:lnSpc>
              <a:spcBef>
                <a:spcPts val="35"/>
              </a:spcBef>
            </a:pPr>
            <a:r>
              <a:rPr dirty="0" sz="1800" spc="-35" b="1">
                <a:latin typeface="Calibri"/>
                <a:cs typeface="Calibri"/>
              </a:rPr>
              <a:t>BOOPATHI.V(612821105004) </a:t>
            </a:r>
            <a:r>
              <a:rPr dirty="0" sz="1800" spc="-39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NM</a:t>
            </a:r>
            <a:r>
              <a:rPr dirty="0" sz="1800" spc="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ID:au612821105004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2146" y="4024248"/>
            <a:ext cx="2626995" cy="1283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5" b="1">
                <a:latin typeface="Calibri"/>
                <a:cs typeface="Calibri"/>
              </a:rPr>
              <a:t>Guided</a:t>
            </a:r>
            <a:r>
              <a:rPr dirty="0" sz="2750" spc="-50" b="1">
                <a:latin typeface="Calibri"/>
                <a:cs typeface="Calibri"/>
              </a:rPr>
              <a:t> </a:t>
            </a:r>
            <a:r>
              <a:rPr dirty="0" sz="2750" spc="20" b="1">
                <a:latin typeface="Calibri"/>
                <a:cs typeface="Calibri"/>
              </a:rPr>
              <a:t>by: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35"/>
              </a:spcBef>
            </a:pPr>
            <a:r>
              <a:rPr dirty="0" sz="1800" spc="-10" b="1">
                <a:latin typeface="Calibri"/>
                <a:cs typeface="Calibri"/>
              </a:rPr>
              <a:t>MS.</a:t>
            </a:r>
            <a:r>
              <a:rPr dirty="0" sz="1800" b="1">
                <a:latin typeface="Calibri"/>
                <a:cs typeface="Calibri"/>
              </a:rPr>
              <a:t> M.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SHAMILIE.,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5" b="1">
                <a:latin typeface="Calibri"/>
                <a:cs typeface="Calibri"/>
              </a:rPr>
              <a:t>M.Tech.,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ASSISTANT </a:t>
            </a:r>
            <a:r>
              <a:rPr dirty="0" sz="1800" spc="-5" b="1">
                <a:latin typeface="Calibri"/>
                <a:cs typeface="Calibri"/>
              </a:rPr>
              <a:t>PROFESSOR 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</a:t>
            </a:r>
            <a:r>
              <a:rPr dirty="0" sz="1800" spc="20" b="1">
                <a:latin typeface="Calibri"/>
                <a:cs typeface="Calibri"/>
              </a:rPr>
              <a:t>E</a:t>
            </a:r>
            <a:r>
              <a:rPr dirty="0" sz="1800" spc="-135" b="1">
                <a:latin typeface="Calibri"/>
                <a:cs typeface="Calibri"/>
              </a:rPr>
              <a:t>P</a:t>
            </a:r>
            <a:r>
              <a:rPr dirty="0" sz="1800" spc="30" b="1">
                <a:latin typeface="Calibri"/>
                <a:cs typeface="Calibri"/>
              </a:rPr>
              <a:t>A</a:t>
            </a:r>
            <a:r>
              <a:rPr dirty="0" sz="1800" spc="35" b="1">
                <a:latin typeface="Calibri"/>
                <a:cs typeface="Calibri"/>
              </a:rPr>
              <a:t>R</a:t>
            </a:r>
            <a:r>
              <a:rPr dirty="0" sz="1800" spc="5" b="1">
                <a:latin typeface="Calibri"/>
                <a:cs typeface="Calibri"/>
              </a:rPr>
              <a:t>T</a:t>
            </a:r>
            <a:r>
              <a:rPr dirty="0" sz="1800" b="1">
                <a:latin typeface="Calibri"/>
                <a:cs typeface="Calibri"/>
              </a:rPr>
              <a:t>M</a:t>
            </a:r>
            <a:r>
              <a:rPr dirty="0" sz="1800" spc="20" b="1">
                <a:latin typeface="Calibri"/>
                <a:cs typeface="Calibri"/>
              </a:rPr>
              <a:t>E</a:t>
            </a:r>
            <a:r>
              <a:rPr dirty="0" sz="1800" spc="10" b="1">
                <a:latin typeface="Calibri"/>
                <a:cs typeface="Calibri"/>
              </a:rPr>
              <a:t>N</a:t>
            </a:r>
            <a:r>
              <a:rPr dirty="0" sz="1800" b="1">
                <a:latin typeface="Calibri"/>
                <a:cs typeface="Calibri"/>
              </a:rPr>
              <a:t>T</a:t>
            </a:r>
            <a:r>
              <a:rPr dirty="0" sz="1800" spc="-17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O</a:t>
            </a:r>
            <a:r>
              <a:rPr dirty="0" sz="1800" b="1">
                <a:latin typeface="Calibri"/>
                <a:cs typeface="Calibri"/>
              </a:rPr>
              <a:t>F</a:t>
            </a:r>
            <a:r>
              <a:rPr dirty="0" sz="1800" spc="40" b="1">
                <a:latin typeface="Calibri"/>
                <a:cs typeface="Calibri"/>
              </a:rPr>
              <a:t> </a:t>
            </a:r>
            <a:r>
              <a:rPr dirty="0" sz="1800" spc="20" b="1">
                <a:latin typeface="Calibri"/>
                <a:cs typeface="Calibri"/>
              </a:rPr>
              <a:t>C</a:t>
            </a:r>
            <a:r>
              <a:rPr dirty="0" sz="1800" spc="-25" b="1">
                <a:latin typeface="Calibri"/>
                <a:cs typeface="Calibri"/>
              </a:rPr>
              <a:t>S</a:t>
            </a:r>
            <a:r>
              <a:rPr dirty="0" sz="1800" b="1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067" y="461010"/>
            <a:ext cx="205232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10"/>
              <a:t>OU</a:t>
            </a:r>
            <a:r>
              <a:rPr dirty="0" sz="4400" spc="25"/>
              <a:t>T</a:t>
            </a:r>
            <a:r>
              <a:rPr dirty="0" sz="4400" spc="15"/>
              <a:t>L</a:t>
            </a:r>
            <a:r>
              <a:rPr dirty="0" sz="4400" spc="10"/>
              <a:t>INE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575" y="1517936"/>
            <a:ext cx="4690745" cy="431736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libri"/>
                <a:cs typeface="Calibri"/>
              </a:rPr>
              <a:t>Problem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statement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5">
                <a:latin typeface="Calibri"/>
                <a:cs typeface="Calibri"/>
              </a:rPr>
              <a:t>Proposed</a:t>
            </a:r>
            <a:r>
              <a:rPr dirty="0" sz="3200" spc="-1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system/solution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10">
                <a:latin typeface="Calibri"/>
                <a:cs typeface="Calibri"/>
              </a:rPr>
              <a:t>Algorithm</a:t>
            </a:r>
            <a:r>
              <a:rPr dirty="0" sz="3200" spc="-170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&amp;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Deployment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10">
                <a:latin typeface="Calibri"/>
                <a:cs typeface="Calibri"/>
              </a:rPr>
              <a:t>GitHub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Link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libri"/>
                <a:cs typeface="Calibri"/>
              </a:rPr>
              <a:t>Project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Demo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20">
                <a:latin typeface="Calibri"/>
                <a:cs typeface="Calibri"/>
              </a:rPr>
              <a:t>Conclusion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libri"/>
                <a:cs typeface="Calibri"/>
              </a:rPr>
              <a:t>Future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Scope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-30">
                <a:latin typeface="Calibri"/>
                <a:cs typeface="Calibri"/>
              </a:rPr>
              <a:t>References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32067"/>
            <a:ext cx="510349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/>
              <a:t>PROBLEM</a:t>
            </a:r>
            <a:r>
              <a:rPr dirty="0" sz="4400" spc="-150"/>
              <a:t> </a:t>
            </a:r>
            <a:r>
              <a:rPr dirty="0" sz="4400" spc="-70"/>
              <a:t>STATEMENT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575" y="914399"/>
            <a:ext cx="7978775" cy="2959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25"/>
              </a:spcBef>
            </a:pPr>
            <a:r>
              <a:rPr dirty="0" sz="3200" spc="-55">
                <a:latin typeface="Calibri"/>
                <a:cs typeface="Calibri"/>
              </a:rPr>
              <a:t>You </a:t>
            </a:r>
            <a:r>
              <a:rPr dirty="0" sz="3200" spc="-10">
                <a:latin typeface="Calibri"/>
                <a:cs typeface="Calibri"/>
              </a:rPr>
              <a:t>are </a:t>
            </a:r>
            <a:r>
              <a:rPr dirty="0" sz="3200" spc="-15">
                <a:latin typeface="Calibri"/>
                <a:cs typeface="Calibri"/>
              </a:rPr>
              <a:t>tasked </a:t>
            </a:r>
            <a:r>
              <a:rPr dirty="0" sz="3200" spc="-5">
                <a:latin typeface="Calibri"/>
                <a:cs typeface="Calibri"/>
              </a:rPr>
              <a:t>to </a:t>
            </a:r>
            <a:r>
              <a:rPr dirty="0" sz="3200">
                <a:latin typeface="Calibri"/>
                <a:cs typeface="Calibri"/>
              </a:rPr>
              <a:t>perform </a:t>
            </a:r>
            <a:r>
              <a:rPr dirty="0" sz="3200" spc="-10">
                <a:latin typeface="Calibri"/>
                <a:cs typeface="Calibri"/>
              </a:rPr>
              <a:t>Detecting </a:t>
            </a:r>
            <a:r>
              <a:rPr dirty="0" sz="3200" spc="30">
                <a:latin typeface="Calibri"/>
                <a:cs typeface="Calibri"/>
              </a:rPr>
              <a:t>Spam 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Emails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 spc="25">
                <a:latin typeface="Calibri"/>
                <a:cs typeface="Calibri"/>
              </a:rPr>
              <a:t>Using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TensorFlow.</a:t>
            </a:r>
            <a:r>
              <a:rPr dirty="0" sz="3200" spc="-27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Implement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30">
                <a:latin typeface="Calibri"/>
                <a:cs typeface="Calibri"/>
              </a:rPr>
              <a:t>and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build</a:t>
            </a:r>
            <a:r>
              <a:rPr dirty="0" sz="3200" spc="-16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a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d</a:t>
            </a:r>
            <a:r>
              <a:rPr dirty="0" sz="3200" spc="-25">
                <a:latin typeface="Calibri"/>
                <a:cs typeface="Calibri"/>
              </a:rPr>
              <a:t>ee</a:t>
            </a:r>
            <a:r>
              <a:rPr dirty="0" sz="3200" spc="45">
                <a:latin typeface="Calibri"/>
                <a:cs typeface="Calibri"/>
              </a:rPr>
              <a:t>p</a:t>
            </a:r>
            <a:r>
              <a:rPr dirty="0" sz="3200" spc="-10">
                <a:latin typeface="Calibri"/>
                <a:cs typeface="Calibri"/>
              </a:rPr>
              <a:t>-</a:t>
            </a:r>
            <a:r>
              <a:rPr dirty="0" sz="3200" spc="5">
                <a:latin typeface="Calibri"/>
                <a:cs typeface="Calibri"/>
              </a:rPr>
              <a:t>l</a:t>
            </a:r>
            <a:r>
              <a:rPr dirty="0" sz="3200" spc="-15">
                <a:latin typeface="Calibri"/>
                <a:cs typeface="Calibri"/>
              </a:rPr>
              <a:t>e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10">
                <a:latin typeface="Calibri"/>
                <a:cs typeface="Calibri"/>
              </a:rPr>
              <a:t>r</a:t>
            </a:r>
            <a:r>
              <a:rPr dirty="0" sz="3200" spc="40">
                <a:latin typeface="Calibri"/>
                <a:cs typeface="Calibri"/>
              </a:rPr>
              <a:t>n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50">
                <a:latin typeface="Calibri"/>
                <a:cs typeface="Calibri"/>
              </a:rPr>
              <a:t>n</a:t>
            </a:r>
            <a:r>
              <a:rPr dirty="0" sz="3200" spc="10">
                <a:latin typeface="Calibri"/>
                <a:cs typeface="Calibri"/>
              </a:rPr>
              <a:t>g</a:t>
            </a:r>
            <a:r>
              <a:rPr dirty="0" sz="3200" spc="-2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40">
                <a:latin typeface="Calibri"/>
                <a:cs typeface="Calibri"/>
              </a:rPr>
              <a:t>d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5">
                <a:latin typeface="Calibri"/>
                <a:cs typeface="Calibri"/>
              </a:rPr>
              <a:t>l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80">
                <a:latin typeface="Calibri"/>
                <a:cs typeface="Calibri"/>
              </a:rPr>
              <a:t>f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10">
                <a:latin typeface="Calibri"/>
                <a:cs typeface="Calibri"/>
              </a:rPr>
              <a:t>r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S</a:t>
            </a:r>
            <a:r>
              <a:rPr dirty="0" sz="3200" spc="40">
                <a:latin typeface="Calibri"/>
                <a:cs typeface="Calibri"/>
              </a:rPr>
              <a:t>pa</a:t>
            </a:r>
            <a:r>
              <a:rPr dirty="0" sz="3200" spc="20">
                <a:latin typeface="Calibri"/>
                <a:cs typeface="Calibri"/>
              </a:rPr>
              <a:t>m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D</a:t>
            </a:r>
            <a:r>
              <a:rPr dirty="0" sz="3200" spc="-25">
                <a:latin typeface="Calibri"/>
                <a:cs typeface="Calibri"/>
              </a:rPr>
              <a:t>ete</a:t>
            </a:r>
            <a:r>
              <a:rPr dirty="0" sz="3200" spc="-5">
                <a:latin typeface="Calibri"/>
                <a:cs typeface="Calibri"/>
              </a:rPr>
              <a:t>c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45">
                <a:latin typeface="Calibri"/>
                <a:cs typeface="Calibri"/>
              </a:rPr>
              <a:t>o</a:t>
            </a:r>
            <a:r>
              <a:rPr dirty="0" sz="3200" spc="40">
                <a:latin typeface="Calibri"/>
                <a:cs typeface="Calibri"/>
              </a:rPr>
              <a:t>n</a:t>
            </a:r>
            <a:r>
              <a:rPr dirty="0" sz="3200" spc="5">
                <a:latin typeface="Calibri"/>
                <a:cs typeface="Calibri"/>
              </a:rPr>
              <a:t>.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T</a:t>
            </a:r>
            <a:r>
              <a:rPr dirty="0" sz="3200" spc="45">
                <a:latin typeface="Calibri"/>
                <a:cs typeface="Calibri"/>
              </a:rPr>
              <a:t>h</a:t>
            </a:r>
            <a:r>
              <a:rPr dirty="0" sz="3200" spc="5">
                <a:latin typeface="Calibri"/>
                <a:cs typeface="Calibri"/>
              </a:rPr>
              <a:t>e  </a:t>
            </a:r>
            <a:r>
              <a:rPr dirty="0" sz="3200" spc="10">
                <a:latin typeface="Calibri"/>
                <a:cs typeface="Calibri"/>
              </a:rPr>
              <a:t>model </a:t>
            </a:r>
            <a:r>
              <a:rPr dirty="0" sz="3200" spc="25">
                <a:latin typeface="Calibri"/>
                <a:cs typeface="Calibri"/>
              </a:rPr>
              <a:t>we </a:t>
            </a:r>
            <a:r>
              <a:rPr dirty="0" sz="3200" spc="15">
                <a:latin typeface="Calibri"/>
                <a:cs typeface="Calibri"/>
              </a:rPr>
              <a:t>will </a:t>
            </a:r>
            <a:r>
              <a:rPr dirty="0" sz="3200" spc="-5">
                <a:latin typeface="Calibri"/>
                <a:cs typeface="Calibri"/>
              </a:rPr>
              <a:t>try to </a:t>
            </a:r>
            <a:r>
              <a:rPr dirty="0" sz="3200" spc="5">
                <a:latin typeface="Calibri"/>
                <a:cs typeface="Calibri"/>
              </a:rPr>
              <a:t>implement </a:t>
            </a:r>
            <a:r>
              <a:rPr dirty="0" sz="3200" spc="15">
                <a:latin typeface="Calibri"/>
                <a:cs typeface="Calibri"/>
              </a:rPr>
              <a:t>will </a:t>
            </a:r>
            <a:r>
              <a:rPr dirty="0" sz="3200" spc="25">
                <a:latin typeface="Calibri"/>
                <a:cs typeface="Calibri"/>
              </a:rPr>
              <a:t>be </a:t>
            </a:r>
            <a:r>
              <a:rPr dirty="0" sz="3200" spc="10">
                <a:latin typeface="Calibri"/>
                <a:cs typeface="Calibri"/>
              </a:rPr>
              <a:t>a 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Classifier, </a:t>
            </a:r>
            <a:r>
              <a:rPr dirty="0" sz="3200" spc="20">
                <a:latin typeface="Calibri"/>
                <a:cs typeface="Calibri"/>
              </a:rPr>
              <a:t>which </a:t>
            </a:r>
            <a:r>
              <a:rPr dirty="0" sz="3200" spc="25">
                <a:latin typeface="Calibri"/>
                <a:cs typeface="Calibri"/>
              </a:rPr>
              <a:t>would </a:t>
            </a:r>
            <a:r>
              <a:rPr dirty="0" sz="3200" spc="-5">
                <a:latin typeface="Calibri"/>
                <a:cs typeface="Calibri"/>
              </a:rPr>
              <a:t>give </a:t>
            </a:r>
            <a:r>
              <a:rPr dirty="0" sz="3200" spc="25">
                <a:latin typeface="Calibri"/>
                <a:cs typeface="Calibri"/>
              </a:rPr>
              <a:t>binary outputs- 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either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25">
                <a:latin typeface="Calibri"/>
                <a:cs typeface="Calibri"/>
              </a:rPr>
              <a:t>spam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or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ham.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Steps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involved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-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61010"/>
            <a:ext cx="446214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10"/>
              <a:t>PROPOSED</a:t>
            </a:r>
            <a:r>
              <a:rPr dirty="0" sz="4400" spc="-30"/>
              <a:t> </a:t>
            </a:r>
            <a:r>
              <a:rPr dirty="0" sz="4400" spc="5"/>
              <a:t>SYSTEM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575" y="1616392"/>
            <a:ext cx="6703695" cy="2618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.Import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dependencies;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load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and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analyze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spam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text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.Split</a:t>
            </a:r>
            <a:r>
              <a:rPr dirty="0" sz="1800" spc="3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data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into</a:t>
            </a:r>
            <a:r>
              <a:rPr dirty="0" sz="1800" spc="-9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train</a:t>
            </a:r>
            <a:r>
              <a:rPr dirty="0" sz="1800" spc="6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and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test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sub-datasets,</a:t>
            </a:r>
            <a:r>
              <a:rPr dirty="0" sz="1800" spc="-114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and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text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preprocessing.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0" b="1">
                <a:latin typeface="Calibri"/>
                <a:cs typeface="Calibri"/>
              </a:rPr>
              <a:t>.Train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our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model</a:t>
            </a:r>
            <a:r>
              <a:rPr dirty="0" sz="1800" spc="-9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using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three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deep-learning</a:t>
            </a:r>
            <a:r>
              <a:rPr dirty="0" sz="1800" spc="-12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algorithms.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35" b="1">
                <a:latin typeface="Calibri"/>
                <a:cs typeface="Calibri"/>
              </a:rPr>
              <a:t>.</a:t>
            </a:r>
            <a:r>
              <a:rPr dirty="0" sz="1800" spc="15" b="1">
                <a:latin typeface="Calibri"/>
                <a:cs typeface="Calibri"/>
              </a:rPr>
              <a:t>C</a:t>
            </a:r>
            <a:r>
              <a:rPr dirty="0" sz="1800" b="1">
                <a:latin typeface="Calibri"/>
                <a:cs typeface="Calibri"/>
              </a:rPr>
              <a:t>o</a:t>
            </a:r>
            <a:r>
              <a:rPr dirty="0" sz="1800" spc="40" b="1">
                <a:latin typeface="Calibri"/>
                <a:cs typeface="Calibri"/>
              </a:rPr>
              <a:t>m</a:t>
            </a:r>
            <a:r>
              <a:rPr dirty="0" sz="1800" spc="5" b="1">
                <a:latin typeface="Calibri"/>
                <a:cs typeface="Calibri"/>
              </a:rPr>
              <a:t>pa</a:t>
            </a:r>
            <a:r>
              <a:rPr dirty="0" sz="1800" spc="30" b="1">
                <a:latin typeface="Calibri"/>
                <a:cs typeface="Calibri"/>
              </a:rPr>
              <a:t>r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180" b="1">
                <a:latin typeface="Calibri"/>
                <a:cs typeface="Calibri"/>
              </a:rPr>
              <a:t> </a:t>
            </a:r>
            <a:r>
              <a:rPr dirty="0" sz="1800" spc="30" b="1">
                <a:latin typeface="Calibri"/>
                <a:cs typeface="Calibri"/>
              </a:rPr>
              <a:t>r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spc="25" b="1">
                <a:latin typeface="Calibri"/>
                <a:cs typeface="Calibri"/>
              </a:rPr>
              <a:t>s</a:t>
            </a:r>
            <a:r>
              <a:rPr dirty="0" sz="1800" spc="5" b="1">
                <a:latin typeface="Calibri"/>
                <a:cs typeface="Calibri"/>
              </a:rPr>
              <a:t>ul</a:t>
            </a:r>
            <a:r>
              <a:rPr dirty="0" sz="1800" spc="-25" b="1">
                <a:latin typeface="Calibri"/>
                <a:cs typeface="Calibri"/>
              </a:rPr>
              <a:t>t</a:t>
            </a:r>
            <a:r>
              <a:rPr dirty="0" sz="1800" b="1">
                <a:latin typeface="Calibri"/>
                <a:cs typeface="Calibri"/>
              </a:rPr>
              <a:t>s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a</a:t>
            </a:r>
            <a:r>
              <a:rPr dirty="0" sz="1800" spc="5" b="1">
                <a:latin typeface="Calibri"/>
                <a:cs typeface="Calibri"/>
              </a:rPr>
              <a:t>n</a:t>
            </a:r>
            <a:r>
              <a:rPr dirty="0" sz="1800" b="1">
                <a:latin typeface="Calibri"/>
                <a:cs typeface="Calibri"/>
              </a:rPr>
              <a:t>d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25" b="1">
                <a:latin typeface="Calibri"/>
                <a:cs typeface="Calibri"/>
              </a:rPr>
              <a:t>s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spc="5" b="1">
                <a:latin typeface="Calibri"/>
                <a:cs typeface="Calibri"/>
              </a:rPr>
              <a:t>l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spc="-5" b="1">
                <a:latin typeface="Calibri"/>
                <a:cs typeface="Calibri"/>
              </a:rPr>
              <a:t>c</a:t>
            </a:r>
            <a:r>
              <a:rPr dirty="0" sz="1800" b="1">
                <a:latin typeface="Calibri"/>
                <a:cs typeface="Calibri"/>
              </a:rPr>
              <a:t>t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t</a:t>
            </a:r>
            <a:r>
              <a:rPr dirty="0" sz="1800" spc="5" b="1">
                <a:latin typeface="Calibri"/>
                <a:cs typeface="Calibri"/>
              </a:rPr>
              <a:t>h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3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b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spc="25" b="1">
                <a:latin typeface="Calibri"/>
                <a:cs typeface="Calibri"/>
              </a:rPr>
              <a:t>s</a:t>
            </a:r>
            <a:r>
              <a:rPr dirty="0" sz="1800" b="1">
                <a:latin typeface="Calibri"/>
                <a:cs typeface="Calibri"/>
              </a:rPr>
              <a:t>t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35" b="1">
                <a:latin typeface="Calibri"/>
                <a:cs typeface="Calibri"/>
              </a:rPr>
              <a:t>m</a:t>
            </a:r>
            <a:r>
              <a:rPr dirty="0" sz="1800" spc="5" b="1">
                <a:latin typeface="Calibri"/>
                <a:cs typeface="Calibri"/>
              </a:rPr>
              <a:t>od</a:t>
            </a:r>
            <a:r>
              <a:rPr dirty="0" sz="1800" spc="-5" b="1">
                <a:latin typeface="Calibri"/>
                <a:cs typeface="Calibri"/>
              </a:rPr>
              <a:t>e</a:t>
            </a:r>
            <a:r>
              <a:rPr dirty="0" sz="1800" b="1">
                <a:latin typeface="Calibri"/>
                <a:cs typeface="Calibri"/>
              </a:rPr>
              <a:t>l.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800" spc="15" b="1">
                <a:latin typeface="Calibri"/>
                <a:cs typeface="Calibri"/>
              </a:rPr>
              <a:t>Use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final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classifier</a:t>
            </a:r>
            <a:r>
              <a:rPr dirty="0" sz="1800" spc="-13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to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detect</a:t>
            </a:r>
            <a:r>
              <a:rPr dirty="0" sz="1800" spc="2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spam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messages.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5826"/>
            <a:ext cx="3926840" cy="13690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69875">
              <a:lnSpc>
                <a:spcPts val="5270"/>
              </a:lnSpc>
              <a:spcBef>
                <a:spcPts val="130"/>
              </a:spcBef>
            </a:pPr>
            <a:r>
              <a:rPr dirty="0" sz="4400" spc="5"/>
              <a:t>ALGORITHM</a:t>
            </a:r>
            <a:endParaRPr sz="4400"/>
          </a:p>
          <a:p>
            <a:pPr marL="12700">
              <a:lnSpc>
                <a:spcPts val="5270"/>
              </a:lnSpc>
            </a:pPr>
            <a:r>
              <a:rPr dirty="0" sz="4400" spc="15" b="1">
                <a:latin typeface="Calibri"/>
                <a:cs typeface="Calibri"/>
              </a:rPr>
              <a:t>DEEP</a:t>
            </a:r>
            <a:r>
              <a:rPr dirty="0" sz="4400" spc="-95" b="1">
                <a:latin typeface="Calibri"/>
                <a:cs typeface="Calibri"/>
              </a:rPr>
              <a:t> </a:t>
            </a:r>
            <a:r>
              <a:rPr dirty="0" sz="4400" spc="10" b="1">
                <a:latin typeface="Calibri"/>
                <a:cs typeface="Calibri"/>
              </a:rPr>
              <a:t>LEARNING: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957" y="1598612"/>
            <a:ext cx="8554085" cy="41541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98450" marR="506730" indent="-28638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346075" algn="l"/>
                <a:tab pos="346710" algn="l"/>
              </a:tabLst>
            </a:pPr>
            <a:r>
              <a:rPr dirty="0"/>
              <a:t>	</a:t>
            </a:r>
            <a:r>
              <a:rPr dirty="0" sz="1800" spc="5" b="1">
                <a:latin typeface="Calibri"/>
                <a:cs typeface="Calibri"/>
              </a:rPr>
              <a:t>here </a:t>
            </a:r>
            <a:r>
              <a:rPr dirty="0" sz="1800" spc="10" b="1">
                <a:latin typeface="Calibri"/>
                <a:cs typeface="Calibri"/>
              </a:rPr>
              <a:t>are </a:t>
            </a:r>
            <a:r>
              <a:rPr dirty="0" sz="1800" b="1">
                <a:latin typeface="Calibri"/>
                <a:cs typeface="Calibri"/>
              </a:rPr>
              <a:t>three </a:t>
            </a:r>
            <a:r>
              <a:rPr dirty="0" sz="1800" spc="5" b="1">
                <a:latin typeface="Calibri"/>
                <a:cs typeface="Calibri"/>
              </a:rPr>
              <a:t>popular </a:t>
            </a:r>
            <a:r>
              <a:rPr dirty="0" sz="1800" spc="-5" b="1">
                <a:latin typeface="Calibri"/>
                <a:cs typeface="Calibri"/>
              </a:rPr>
              <a:t>deep </a:t>
            </a:r>
            <a:r>
              <a:rPr dirty="0" sz="1800" spc="5" b="1">
                <a:latin typeface="Calibri"/>
                <a:cs typeface="Calibri"/>
              </a:rPr>
              <a:t>learning </a:t>
            </a:r>
            <a:r>
              <a:rPr dirty="0" sz="1800" b="1">
                <a:latin typeface="Calibri"/>
                <a:cs typeface="Calibri"/>
              </a:rPr>
              <a:t>algorithms </a:t>
            </a:r>
            <a:r>
              <a:rPr dirty="0" sz="1800" spc="5" b="1">
                <a:latin typeface="Calibri"/>
                <a:cs typeface="Calibri"/>
              </a:rPr>
              <a:t>commonly used for </a:t>
            </a:r>
            <a:r>
              <a:rPr dirty="0" sz="1800" spc="-10" b="1">
                <a:latin typeface="Calibri"/>
                <a:cs typeface="Calibri"/>
              </a:rPr>
              <a:t>detecting 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spam:Convolutional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Neural</a:t>
            </a:r>
            <a:r>
              <a:rPr dirty="0" sz="1800" spc="-18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Networks</a:t>
            </a:r>
            <a:r>
              <a:rPr dirty="0" sz="1800" spc="-15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(CNNs):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CNNs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are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commonly</a:t>
            </a:r>
            <a:r>
              <a:rPr dirty="0" sz="1800" spc="-14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used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for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image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recognition </a:t>
            </a:r>
            <a:r>
              <a:rPr dirty="0" sz="1800" spc="10" b="1">
                <a:latin typeface="Calibri"/>
                <a:cs typeface="Calibri"/>
              </a:rPr>
              <a:t>tasks, </a:t>
            </a:r>
            <a:r>
              <a:rPr dirty="0" sz="1800" b="1">
                <a:latin typeface="Calibri"/>
                <a:cs typeface="Calibri"/>
              </a:rPr>
              <a:t>but </a:t>
            </a:r>
            <a:r>
              <a:rPr dirty="0" sz="1800" spc="-10" b="1">
                <a:latin typeface="Calibri"/>
                <a:cs typeface="Calibri"/>
              </a:rPr>
              <a:t>they </a:t>
            </a:r>
            <a:r>
              <a:rPr dirty="0" sz="1800" spc="-5" b="1">
                <a:latin typeface="Calibri"/>
                <a:cs typeface="Calibri"/>
              </a:rPr>
              <a:t>can </a:t>
            </a:r>
            <a:r>
              <a:rPr dirty="0" sz="1800" spc="5" b="1">
                <a:latin typeface="Calibri"/>
                <a:cs typeface="Calibri"/>
              </a:rPr>
              <a:t>also </a:t>
            </a:r>
            <a:r>
              <a:rPr dirty="0" sz="1800" b="1">
                <a:latin typeface="Calibri"/>
                <a:cs typeface="Calibri"/>
              </a:rPr>
              <a:t>be applied </a:t>
            </a:r>
            <a:r>
              <a:rPr dirty="0" sz="1800" spc="-15" b="1">
                <a:latin typeface="Calibri"/>
                <a:cs typeface="Calibri"/>
              </a:rPr>
              <a:t>to </a:t>
            </a:r>
            <a:r>
              <a:rPr dirty="0" sz="1800" spc="-10" b="1">
                <a:latin typeface="Calibri"/>
                <a:cs typeface="Calibri"/>
              </a:rPr>
              <a:t>text </a:t>
            </a:r>
            <a:r>
              <a:rPr dirty="0" sz="1800" spc="5" b="1">
                <a:latin typeface="Calibri"/>
                <a:cs typeface="Calibri"/>
              </a:rPr>
              <a:t>classification, such </a:t>
            </a:r>
            <a:r>
              <a:rPr dirty="0" sz="1800" b="1">
                <a:latin typeface="Calibri"/>
                <a:cs typeface="Calibri"/>
              </a:rPr>
              <a:t>as </a:t>
            </a:r>
            <a:r>
              <a:rPr dirty="0" sz="1800" spc="10" b="1">
                <a:latin typeface="Calibri"/>
                <a:cs typeface="Calibri"/>
              </a:rPr>
              <a:t>spam </a:t>
            </a:r>
            <a:r>
              <a:rPr dirty="0" sz="1800" spc="-39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detection.</a:t>
            </a:r>
            <a:endParaRPr sz="1800">
              <a:latin typeface="Calibri"/>
              <a:cs typeface="Calibri"/>
            </a:endParaRPr>
          </a:p>
          <a:p>
            <a:pPr marL="298450" marR="46990" indent="-286385">
              <a:lnSpc>
                <a:spcPct val="99700"/>
              </a:lnSpc>
              <a:spcBef>
                <a:spcPts val="2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800" spc="-20" b="1">
                <a:latin typeface="Calibri"/>
                <a:cs typeface="Calibri"/>
              </a:rPr>
              <a:t>By</a:t>
            </a:r>
            <a:r>
              <a:rPr dirty="0" sz="1800" spc="2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treating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4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text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as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image,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CNNs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can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learn</a:t>
            </a:r>
            <a:r>
              <a:rPr dirty="0" sz="1800" spc="-9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hierarchical</a:t>
            </a:r>
            <a:r>
              <a:rPr dirty="0" sz="1800" spc="-17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patterns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features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text, </a:t>
            </a:r>
            <a:r>
              <a:rPr dirty="0" sz="1800" spc="5" b="1">
                <a:latin typeface="Calibri"/>
                <a:cs typeface="Calibri"/>
              </a:rPr>
              <a:t>allowing </a:t>
            </a:r>
            <a:r>
              <a:rPr dirty="0" sz="1800" spc="-10" b="1">
                <a:latin typeface="Calibri"/>
                <a:cs typeface="Calibri"/>
              </a:rPr>
              <a:t>them </a:t>
            </a:r>
            <a:r>
              <a:rPr dirty="0" sz="1800" spc="-15" b="1">
                <a:latin typeface="Calibri"/>
                <a:cs typeface="Calibri"/>
              </a:rPr>
              <a:t>to </a:t>
            </a:r>
            <a:r>
              <a:rPr dirty="0" sz="1800" b="1">
                <a:latin typeface="Calibri"/>
                <a:cs typeface="Calibri"/>
              </a:rPr>
              <a:t>identify </a:t>
            </a:r>
            <a:r>
              <a:rPr dirty="0" sz="1800" spc="15" b="1">
                <a:latin typeface="Calibri"/>
                <a:cs typeface="Calibri"/>
              </a:rPr>
              <a:t>spammy </a:t>
            </a:r>
            <a:r>
              <a:rPr dirty="0" sz="1800" spc="-5" b="1">
                <a:latin typeface="Calibri"/>
                <a:cs typeface="Calibri"/>
              </a:rPr>
              <a:t>characteristics.Recurrent Neural </a:t>
            </a:r>
            <a:r>
              <a:rPr dirty="0" sz="1800" spc="5" b="1">
                <a:latin typeface="Calibri"/>
                <a:cs typeface="Calibri"/>
              </a:rPr>
              <a:t>Networks 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(RNNs): </a:t>
            </a:r>
            <a:r>
              <a:rPr dirty="0" sz="1800" spc="15" b="1">
                <a:latin typeface="Calibri"/>
                <a:cs typeface="Calibri"/>
              </a:rPr>
              <a:t>RNNs, </a:t>
            </a:r>
            <a:r>
              <a:rPr dirty="0" sz="1800" b="1">
                <a:latin typeface="Calibri"/>
                <a:cs typeface="Calibri"/>
              </a:rPr>
              <a:t>especially variants </a:t>
            </a:r>
            <a:r>
              <a:rPr dirty="0" sz="1800" spc="-10" b="1">
                <a:latin typeface="Calibri"/>
                <a:cs typeface="Calibri"/>
              </a:rPr>
              <a:t>like </a:t>
            </a:r>
            <a:r>
              <a:rPr dirty="0" sz="1800" b="1">
                <a:latin typeface="Calibri"/>
                <a:cs typeface="Calibri"/>
              </a:rPr>
              <a:t>Long </a:t>
            </a:r>
            <a:r>
              <a:rPr dirty="0" sz="1800" spc="-10" b="1">
                <a:latin typeface="Calibri"/>
                <a:cs typeface="Calibri"/>
              </a:rPr>
              <a:t>Short-Term </a:t>
            </a:r>
            <a:r>
              <a:rPr dirty="0" sz="1800" spc="10" b="1">
                <a:latin typeface="Calibri"/>
                <a:cs typeface="Calibri"/>
              </a:rPr>
              <a:t>Memory </a:t>
            </a:r>
            <a:r>
              <a:rPr dirty="0" sz="1800" spc="-15" b="1">
                <a:latin typeface="Calibri"/>
                <a:cs typeface="Calibri"/>
              </a:rPr>
              <a:t>(LSTM) </a:t>
            </a:r>
            <a:r>
              <a:rPr dirty="0" sz="1800" spc="5" b="1">
                <a:latin typeface="Calibri"/>
                <a:cs typeface="Calibri"/>
              </a:rPr>
              <a:t>networks, </a:t>
            </a:r>
            <a:r>
              <a:rPr dirty="0" sz="1800" spc="10" b="1">
                <a:latin typeface="Calibri"/>
                <a:cs typeface="Calibri"/>
              </a:rPr>
              <a:t>are 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effective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for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processing</a:t>
            </a:r>
            <a:r>
              <a:rPr dirty="0" sz="1800" spc="-2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sequential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data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like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text.</a:t>
            </a:r>
            <a:endParaRPr sz="1800">
              <a:latin typeface="Calibri"/>
              <a:cs typeface="Calibri"/>
            </a:endParaRPr>
          </a:p>
          <a:p>
            <a:pPr algn="just" marL="298450" marR="70485" indent="-286385">
              <a:lnSpc>
                <a:spcPct val="99700"/>
              </a:lnSpc>
              <a:spcBef>
                <a:spcPts val="2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b="1">
                <a:latin typeface="Calibri"/>
                <a:cs typeface="Calibri"/>
              </a:rPr>
              <a:t>They </a:t>
            </a:r>
            <a:r>
              <a:rPr dirty="0" sz="1800" spc="-5" b="1">
                <a:latin typeface="Calibri"/>
                <a:cs typeface="Calibri"/>
              </a:rPr>
              <a:t>can </a:t>
            </a:r>
            <a:r>
              <a:rPr dirty="0" sz="1800" b="1">
                <a:latin typeface="Calibri"/>
                <a:cs typeface="Calibri"/>
              </a:rPr>
              <a:t>capture </a:t>
            </a:r>
            <a:r>
              <a:rPr dirty="0" sz="1800" spc="-5" b="1">
                <a:latin typeface="Calibri"/>
                <a:cs typeface="Calibri"/>
              </a:rPr>
              <a:t>dependencies </a:t>
            </a:r>
            <a:r>
              <a:rPr dirty="0" sz="1800" spc="-10" b="1">
                <a:latin typeface="Calibri"/>
                <a:cs typeface="Calibri"/>
              </a:rPr>
              <a:t>between </a:t>
            </a:r>
            <a:r>
              <a:rPr dirty="0" sz="1800" spc="10" b="1">
                <a:latin typeface="Calibri"/>
                <a:cs typeface="Calibri"/>
              </a:rPr>
              <a:t>words </a:t>
            </a:r>
            <a:r>
              <a:rPr dirty="0" sz="1800" b="1">
                <a:latin typeface="Calibri"/>
                <a:cs typeface="Calibri"/>
              </a:rPr>
              <a:t>in a </a:t>
            </a:r>
            <a:r>
              <a:rPr dirty="0" sz="1800" spc="5" b="1">
                <a:latin typeface="Calibri"/>
                <a:cs typeface="Calibri"/>
              </a:rPr>
              <a:t>message, </a:t>
            </a:r>
            <a:r>
              <a:rPr dirty="0" sz="1800" b="1">
                <a:latin typeface="Calibri"/>
                <a:cs typeface="Calibri"/>
              </a:rPr>
              <a:t>enabling </a:t>
            </a:r>
            <a:r>
              <a:rPr dirty="0" sz="1800" spc="-10" b="1">
                <a:latin typeface="Calibri"/>
                <a:cs typeface="Calibri"/>
              </a:rPr>
              <a:t>them </a:t>
            </a:r>
            <a:r>
              <a:rPr dirty="0" sz="1800" spc="-15" b="1">
                <a:latin typeface="Calibri"/>
                <a:cs typeface="Calibri"/>
              </a:rPr>
              <a:t>to </a:t>
            </a:r>
            <a:r>
              <a:rPr dirty="0" sz="1800" spc="-10" b="1">
                <a:latin typeface="Calibri"/>
                <a:cs typeface="Calibri"/>
              </a:rPr>
              <a:t>detect </a:t>
            </a:r>
            <a:r>
              <a:rPr dirty="0" sz="1800" spc="-395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spam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based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on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patterns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or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sequences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commonly</a:t>
            </a:r>
            <a:r>
              <a:rPr dirty="0" sz="1800" spc="-13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found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spam</a:t>
            </a:r>
            <a:r>
              <a:rPr dirty="0" sz="1800" spc="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messages.Deep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Belief 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Networks</a:t>
            </a:r>
            <a:r>
              <a:rPr dirty="0" sz="1800" spc="-15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(DBNs):</a:t>
            </a:r>
            <a:r>
              <a:rPr dirty="0" sz="1800" spc="7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DBNs</a:t>
            </a:r>
            <a:r>
              <a:rPr dirty="0" sz="1800" spc="8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are</a:t>
            </a:r>
            <a:r>
              <a:rPr dirty="0" sz="1800" spc="-114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5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type</a:t>
            </a:r>
            <a:r>
              <a:rPr dirty="0" sz="1800" spc="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neural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network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that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consists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multiple</a:t>
            </a:r>
            <a:r>
              <a:rPr dirty="0" sz="1800" spc="-114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layers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 </a:t>
            </a:r>
            <a:r>
              <a:rPr dirty="0" sz="1800" spc="-39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stochastic,</a:t>
            </a:r>
            <a:r>
              <a:rPr dirty="0" sz="1800" spc="-13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latent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variables.</a:t>
            </a:r>
            <a:endParaRPr sz="1800">
              <a:latin typeface="Calibri"/>
              <a:cs typeface="Calibri"/>
            </a:endParaRPr>
          </a:p>
          <a:p>
            <a:pPr algn="just" marL="298450" marR="5080" indent="-286385">
              <a:lnSpc>
                <a:spcPct val="1008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 b="1">
                <a:latin typeface="Calibri"/>
                <a:cs typeface="Calibri"/>
              </a:rPr>
              <a:t>They </a:t>
            </a:r>
            <a:r>
              <a:rPr dirty="0" sz="1800" spc="-5" b="1">
                <a:latin typeface="Calibri"/>
                <a:cs typeface="Calibri"/>
              </a:rPr>
              <a:t>have been </a:t>
            </a:r>
            <a:r>
              <a:rPr dirty="0" sz="1800" spc="5" b="1">
                <a:latin typeface="Calibri"/>
                <a:cs typeface="Calibri"/>
              </a:rPr>
              <a:t>successfully </a:t>
            </a:r>
            <a:r>
              <a:rPr dirty="0" sz="1800" b="1">
                <a:latin typeface="Calibri"/>
                <a:cs typeface="Calibri"/>
              </a:rPr>
              <a:t>applied </a:t>
            </a:r>
            <a:r>
              <a:rPr dirty="0" sz="1800" spc="-15" b="1">
                <a:latin typeface="Calibri"/>
                <a:cs typeface="Calibri"/>
              </a:rPr>
              <a:t>to </a:t>
            </a:r>
            <a:r>
              <a:rPr dirty="0" sz="1800" b="1">
                <a:latin typeface="Calibri"/>
                <a:cs typeface="Calibri"/>
              </a:rPr>
              <a:t>various </a:t>
            </a:r>
            <a:r>
              <a:rPr dirty="0" sz="1800" spc="5" b="1">
                <a:latin typeface="Calibri"/>
                <a:cs typeface="Calibri"/>
              </a:rPr>
              <a:t>classification </a:t>
            </a:r>
            <a:r>
              <a:rPr dirty="0" sz="1800" spc="10" b="1">
                <a:latin typeface="Calibri"/>
                <a:cs typeface="Calibri"/>
              </a:rPr>
              <a:t>tasks, </a:t>
            </a:r>
            <a:r>
              <a:rPr dirty="0" sz="1800" b="1">
                <a:latin typeface="Calibri"/>
                <a:cs typeface="Calibri"/>
              </a:rPr>
              <a:t>including </a:t>
            </a:r>
            <a:r>
              <a:rPr dirty="0" sz="1800" spc="10" b="1">
                <a:latin typeface="Calibri"/>
                <a:cs typeface="Calibri"/>
              </a:rPr>
              <a:t>spam 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detection.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DBNs</a:t>
            </a:r>
            <a:r>
              <a:rPr dirty="0" sz="1800" spc="8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can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learn</a:t>
            </a:r>
            <a:r>
              <a:rPr dirty="0" sz="1800" spc="-9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complex</a:t>
            </a:r>
            <a:r>
              <a:rPr dirty="0" sz="1800" spc="-11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patterns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relationships</a:t>
            </a:r>
            <a:r>
              <a:rPr dirty="0" sz="1800" spc="-1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4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data,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making</a:t>
            </a:r>
            <a:r>
              <a:rPr dirty="0" sz="1800" spc="-13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them</a:t>
            </a:r>
            <a:endParaRPr sz="1800">
              <a:latin typeface="Calibri"/>
              <a:cs typeface="Calibri"/>
            </a:endParaRPr>
          </a:p>
          <a:p>
            <a:pPr algn="just" marL="298450">
              <a:lnSpc>
                <a:spcPct val="100000"/>
              </a:lnSpc>
              <a:spcBef>
                <a:spcPts val="20"/>
              </a:spcBef>
            </a:pPr>
            <a:r>
              <a:rPr dirty="0" sz="1800" b="1">
                <a:latin typeface="Calibri"/>
                <a:cs typeface="Calibri"/>
              </a:rPr>
              <a:t>suitable</a:t>
            </a:r>
            <a:r>
              <a:rPr dirty="0" sz="1800" spc="-114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for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detecting</a:t>
            </a:r>
            <a:r>
              <a:rPr dirty="0" sz="1800" spc="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subtle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indicators</a:t>
            </a:r>
            <a:r>
              <a:rPr dirty="0" sz="1800" spc="-1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10" b="1">
                <a:latin typeface="Calibri"/>
                <a:cs typeface="Calibri"/>
              </a:rPr>
              <a:t> spam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15" b="1">
                <a:latin typeface="Calibri"/>
                <a:cs typeface="Calibri"/>
              </a:rPr>
              <a:t>messages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0"/>
            <a:ext cx="318008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15"/>
              <a:t>DEPLOYMENT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575" y="813435"/>
            <a:ext cx="8094345" cy="5704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755"/>
              </a:lnSpc>
              <a:spcBef>
                <a:spcPts val="105"/>
              </a:spcBef>
              <a:tabLst>
                <a:tab pos="1070610" algn="l"/>
                <a:tab pos="2329180" algn="l"/>
                <a:tab pos="2787015" algn="l"/>
                <a:tab pos="4169410" algn="l"/>
                <a:tab pos="5666105" algn="l"/>
                <a:tab pos="6924675" algn="l"/>
                <a:tab pos="7544434" algn="l"/>
              </a:tabLst>
            </a:pPr>
            <a:r>
              <a:rPr dirty="0" sz="2400" b="1">
                <a:latin typeface="Calibri"/>
                <a:cs typeface="Calibri"/>
              </a:rPr>
              <a:t>.</a:t>
            </a:r>
            <a:r>
              <a:rPr dirty="0" sz="2400">
                <a:latin typeface="Calibri"/>
                <a:cs typeface="Calibri"/>
              </a:rPr>
              <a:t>RNNs:	</a:t>
            </a:r>
            <a:r>
              <a:rPr dirty="0" sz="2400" spc="-30">
                <a:latin typeface="Calibri"/>
                <a:cs typeface="Calibri"/>
              </a:rPr>
              <a:t>Effective	</a:t>
            </a:r>
            <a:r>
              <a:rPr dirty="0" sz="2400" spc="-15">
                <a:latin typeface="Calibri"/>
                <a:cs typeface="Calibri"/>
              </a:rPr>
              <a:t>at	</a:t>
            </a:r>
            <a:r>
              <a:rPr dirty="0" sz="2400" spc="-10">
                <a:latin typeface="Calibri"/>
                <a:cs typeface="Calibri"/>
              </a:rPr>
              <a:t>capturing	</a:t>
            </a:r>
            <a:r>
              <a:rPr dirty="0" sz="2400" spc="-5">
                <a:latin typeface="Calibri"/>
                <a:cs typeface="Calibri"/>
              </a:rPr>
              <a:t>sequential	patterns	</a:t>
            </a:r>
            <a:r>
              <a:rPr dirty="0" sz="2400" spc="-20">
                <a:latin typeface="Calibri"/>
                <a:cs typeface="Calibri"/>
              </a:rPr>
              <a:t>but	</a:t>
            </a:r>
            <a:r>
              <a:rPr dirty="0" sz="2400" spc="-25">
                <a:latin typeface="Calibri"/>
                <a:cs typeface="Calibri"/>
              </a:rPr>
              <a:t>may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dirty="0" sz="2400">
                <a:latin typeface="Calibri"/>
                <a:cs typeface="Calibri"/>
              </a:rPr>
              <a:t>struggle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with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long-range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dependencies.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20"/>
              </a:lnSpc>
              <a:spcBef>
                <a:spcPts val="270"/>
              </a:spcBef>
            </a:pPr>
            <a:r>
              <a:rPr dirty="0" sz="2400">
                <a:latin typeface="Calibri"/>
                <a:cs typeface="Calibri"/>
              </a:rPr>
              <a:t>CNNs:</a:t>
            </a:r>
            <a:r>
              <a:rPr dirty="0" sz="2400" spc="2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Excellent</a:t>
            </a:r>
            <a:r>
              <a:rPr dirty="0" sz="2400" spc="245">
                <a:latin typeface="Calibri"/>
                <a:cs typeface="Calibri"/>
              </a:rPr>
              <a:t> </a:t>
            </a:r>
            <a:r>
              <a:rPr dirty="0" sz="2400" spc="-55">
                <a:latin typeface="Calibri"/>
                <a:cs typeface="Calibri"/>
              </a:rPr>
              <a:t>at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capturing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spatial</a:t>
            </a:r>
            <a:r>
              <a:rPr dirty="0" sz="2400" spc="2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patterns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textual</a:t>
            </a:r>
            <a:r>
              <a:rPr dirty="0" sz="2400" spc="18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data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but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20"/>
              </a:lnSpc>
            </a:pPr>
            <a:r>
              <a:rPr dirty="0" sz="2400" spc="-25">
                <a:latin typeface="Calibri"/>
                <a:cs typeface="Calibri"/>
              </a:rPr>
              <a:t>may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overlook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temporal</a:t>
            </a:r>
            <a:r>
              <a:rPr dirty="0" sz="2400" spc="-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relationships.</a:t>
            </a:r>
            <a:endParaRPr sz="2400">
              <a:latin typeface="Calibri"/>
              <a:cs typeface="Calibri"/>
            </a:endParaRPr>
          </a:p>
          <a:p>
            <a:pPr algn="just" marL="12700" marR="11430">
              <a:lnSpc>
                <a:spcPct val="90000"/>
              </a:lnSpc>
              <a:spcBef>
                <a:spcPts val="635"/>
              </a:spcBef>
            </a:pPr>
            <a:r>
              <a:rPr dirty="0" sz="2400">
                <a:latin typeface="Calibri"/>
                <a:cs typeface="Calibri"/>
              </a:rPr>
              <a:t>LSTMs: </a:t>
            </a:r>
            <a:r>
              <a:rPr dirty="0" sz="2400" spc="-10">
                <a:latin typeface="Calibri"/>
                <a:cs typeface="Calibri"/>
              </a:rPr>
              <a:t>Specifically </a:t>
            </a:r>
            <a:r>
              <a:rPr dirty="0" sz="2400">
                <a:latin typeface="Calibri"/>
                <a:cs typeface="Calibri"/>
              </a:rPr>
              <a:t>designed </a:t>
            </a:r>
            <a:r>
              <a:rPr dirty="0" sz="2400" spc="-30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address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vanishing </a:t>
            </a:r>
            <a:r>
              <a:rPr dirty="0" sz="2400" spc="-20">
                <a:latin typeface="Calibri"/>
                <a:cs typeface="Calibri"/>
              </a:rPr>
              <a:t>gradient </a:t>
            </a:r>
            <a:r>
              <a:rPr dirty="0" sz="2400" spc="-15">
                <a:latin typeface="Calibri"/>
                <a:cs typeface="Calibri"/>
              </a:rPr>
              <a:t> problem in </a:t>
            </a:r>
            <a:r>
              <a:rPr dirty="0" sz="2400" spc="10">
                <a:latin typeface="Calibri"/>
                <a:cs typeface="Calibri"/>
              </a:rPr>
              <a:t>RNNs, </a:t>
            </a:r>
            <a:r>
              <a:rPr dirty="0" sz="2400">
                <a:latin typeface="Calibri"/>
                <a:cs typeface="Calibri"/>
              </a:rPr>
              <a:t>making </a:t>
            </a:r>
            <a:r>
              <a:rPr dirty="0" sz="2400" spc="5">
                <a:latin typeface="Calibri"/>
                <a:cs typeface="Calibri"/>
              </a:rPr>
              <a:t>them </a:t>
            </a:r>
            <a:r>
              <a:rPr dirty="0" sz="2400" spc="-15">
                <a:latin typeface="Calibri"/>
                <a:cs typeface="Calibri"/>
              </a:rPr>
              <a:t>effective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capturing long-term </a:t>
            </a:r>
            <a:r>
              <a:rPr dirty="0" sz="2400" spc="5">
                <a:latin typeface="Calibri"/>
                <a:cs typeface="Calibri"/>
              </a:rPr>
              <a:t> dependencies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sequential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algn="just" marL="12700" marR="5080">
              <a:lnSpc>
                <a:spcPct val="90000"/>
              </a:lnSpc>
              <a:spcBef>
                <a:spcPts val="560"/>
              </a:spcBef>
            </a:pPr>
            <a:r>
              <a:rPr dirty="0" sz="2400" b="1">
                <a:latin typeface="Calibri"/>
                <a:cs typeface="Calibri"/>
              </a:rPr>
              <a:t>.</a:t>
            </a:r>
            <a:r>
              <a:rPr dirty="0" sz="2400">
                <a:latin typeface="Calibri"/>
                <a:cs typeface="Calibri"/>
              </a:rPr>
              <a:t>RNNs: </a:t>
            </a:r>
            <a:r>
              <a:rPr dirty="0" sz="2400" spc="-20">
                <a:latin typeface="Calibri"/>
                <a:cs typeface="Calibri"/>
              </a:rPr>
              <a:t>Require </a:t>
            </a:r>
            <a:r>
              <a:rPr dirty="0" sz="2400" spc="-5">
                <a:latin typeface="Calibri"/>
                <a:cs typeface="Calibri"/>
              </a:rPr>
              <a:t>significant </a:t>
            </a:r>
            <a:r>
              <a:rPr dirty="0" sz="2400" spc="-10">
                <a:latin typeface="Calibri"/>
                <a:cs typeface="Calibri"/>
              </a:rPr>
              <a:t>computational </a:t>
            </a:r>
            <a:r>
              <a:rPr dirty="0" sz="2400" spc="-5">
                <a:latin typeface="Calibri"/>
                <a:cs typeface="Calibri"/>
              </a:rPr>
              <a:t>resources </a:t>
            </a:r>
            <a:r>
              <a:rPr dirty="0" sz="2400" spc="5">
                <a:latin typeface="Calibri"/>
                <a:cs typeface="Calibri"/>
              </a:rPr>
              <a:t>due to </a:t>
            </a:r>
            <a:r>
              <a:rPr dirty="0" sz="2400">
                <a:latin typeface="Calibri"/>
                <a:cs typeface="Calibri"/>
              </a:rPr>
              <a:t>their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recurrent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nature,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making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them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slower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to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train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compared</a:t>
            </a:r>
            <a:r>
              <a:rPr dirty="0" sz="2400" spc="540">
                <a:latin typeface="Calibri"/>
                <a:cs typeface="Calibri"/>
              </a:rPr>
              <a:t> </a:t>
            </a:r>
            <a:r>
              <a:rPr dirty="0" sz="2400" spc="20">
                <a:latin typeface="Calibri"/>
                <a:cs typeface="Calibri"/>
              </a:rPr>
              <a:t>to 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CNNs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and </a:t>
            </a:r>
            <a:r>
              <a:rPr dirty="0" sz="2400">
                <a:latin typeface="Calibri"/>
                <a:cs typeface="Calibri"/>
              </a:rPr>
              <a:t>LSTMs.</a:t>
            </a:r>
            <a:endParaRPr sz="2400">
              <a:latin typeface="Calibri"/>
              <a:cs typeface="Calibri"/>
            </a:endParaRPr>
          </a:p>
          <a:p>
            <a:pPr algn="just" marL="12700" marR="20955">
              <a:lnSpc>
                <a:spcPct val="91300"/>
              </a:lnSpc>
              <a:spcBef>
                <a:spcPts val="530"/>
              </a:spcBef>
            </a:pPr>
            <a:r>
              <a:rPr dirty="0" sz="2400">
                <a:latin typeface="Calibri"/>
                <a:cs typeface="Calibri"/>
              </a:rPr>
              <a:t>CNNs: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Less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computationally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intensive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than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RNNs,  </a:t>
            </a:r>
            <a:r>
              <a:rPr dirty="0" sz="2400" spc="-5">
                <a:latin typeface="Calibri"/>
                <a:cs typeface="Calibri"/>
              </a:rPr>
              <a:t>especially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when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dealing</a:t>
            </a:r>
            <a:r>
              <a:rPr dirty="0" sz="2400" spc="-5">
                <a:latin typeface="Calibri"/>
                <a:cs typeface="Calibri"/>
              </a:rPr>
              <a:t> with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text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data,</a:t>
            </a:r>
            <a:r>
              <a:rPr dirty="0" sz="2400" spc="-15">
                <a:latin typeface="Calibri"/>
                <a:cs typeface="Calibri"/>
              </a:rPr>
              <a:t> as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they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exploit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parallelism 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effectively.</a:t>
            </a:r>
            <a:endParaRPr sz="2400">
              <a:latin typeface="Calibri"/>
              <a:cs typeface="Calibri"/>
            </a:endParaRPr>
          </a:p>
          <a:p>
            <a:pPr algn="just" marL="12700" marR="15240">
              <a:lnSpc>
                <a:spcPct val="90000"/>
              </a:lnSpc>
              <a:spcBef>
                <a:spcPts val="560"/>
              </a:spcBef>
            </a:pPr>
            <a:r>
              <a:rPr dirty="0" sz="2400">
                <a:latin typeface="Calibri"/>
                <a:cs typeface="Calibri"/>
              </a:rPr>
              <a:t>LSTMs: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More </a:t>
            </a:r>
            <a:r>
              <a:rPr dirty="0" sz="2400" spc="-15">
                <a:latin typeface="Calibri"/>
                <a:cs typeface="Calibri"/>
              </a:rPr>
              <a:t>computationally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intensive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than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traditional</a:t>
            </a:r>
            <a:r>
              <a:rPr dirty="0" sz="2400" spc="50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RNNs </a:t>
            </a:r>
            <a:r>
              <a:rPr dirty="0" sz="2400" spc="5">
                <a:latin typeface="Calibri"/>
                <a:cs typeface="Calibri"/>
              </a:rPr>
              <a:t> but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generally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faster</a:t>
            </a:r>
            <a:r>
              <a:rPr dirty="0" sz="2400" spc="10">
                <a:latin typeface="Calibri"/>
                <a:cs typeface="Calibri"/>
              </a:rPr>
              <a:t> to </a:t>
            </a:r>
            <a:r>
              <a:rPr dirty="0" sz="2400" spc="-30">
                <a:latin typeface="Calibri"/>
                <a:cs typeface="Calibri"/>
              </a:rPr>
              <a:t>train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compared</a:t>
            </a:r>
            <a:r>
              <a:rPr dirty="0" sz="2400" spc="10">
                <a:latin typeface="Calibri"/>
                <a:cs typeface="Calibri"/>
              </a:rPr>
              <a:t> to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RNNs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due  </a:t>
            </a:r>
            <a:r>
              <a:rPr dirty="0" sz="2400" spc="10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their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ability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capture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long-term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dependencies</a:t>
            </a:r>
            <a:r>
              <a:rPr dirty="0" sz="2400" spc="-13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more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efficiently.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79374"/>
            <a:ext cx="295656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5">
                <a:latin typeface="Calibri"/>
                <a:cs typeface="Calibri"/>
              </a:rPr>
              <a:t>G</a:t>
            </a:r>
            <a:r>
              <a:rPr dirty="0" sz="4400" spc="5">
                <a:latin typeface="Calibri"/>
                <a:cs typeface="Calibri"/>
              </a:rPr>
              <a:t>I</a:t>
            </a:r>
            <a:r>
              <a:rPr dirty="0" sz="4400" spc="30">
                <a:latin typeface="Calibri"/>
                <a:cs typeface="Calibri"/>
              </a:rPr>
              <a:t>T</a:t>
            </a:r>
            <a:r>
              <a:rPr dirty="0" sz="4400" spc="25">
                <a:latin typeface="Calibri"/>
                <a:cs typeface="Calibri"/>
              </a:rPr>
              <a:t>H</a:t>
            </a:r>
            <a:r>
              <a:rPr dirty="0" sz="4400" spc="15">
                <a:latin typeface="Calibri"/>
                <a:cs typeface="Calibri"/>
              </a:rPr>
              <a:t>UB</a:t>
            </a:r>
            <a:r>
              <a:rPr dirty="0" sz="4400" spc="-170">
                <a:latin typeface="Calibri"/>
                <a:cs typeface="Calibri"/>
              </a:rPr>
              <a:t> </a:t>
            </a:r>
            <a:r>
              <a:rPr dirty="0" sz="4400" spc="15">
                <a:latin typeface="Calibri"/>
                <a:cs typeface="Calibri"/>
              </a:rPr>
              <a:t>L</a:t>
            </a:r>
            <a:r>
              <a:rPr dirty="0" sz="4400" spc="10">
                <a:latin typeface="Calibri"/>
                <a:cs typeface="Calibri"/>
              </a:rPr>
              <a:t>INK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899413"/>
            <a:ext cx="5301615" cy="5181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solidFill>
                  <a:srgbClr val="00AFEF"/>
                </a:solidFill>
                <a:latin typeface="Calibri"/>
                <a:cs typeface="Calibri"/>
              </a:rPr>
              <a:t>https://github.com/boopathirio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60400" y="461010"/>
            <a:ext cx="3591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PROJECT DEMO</a:t>
            </a:r>
            <a:endParaRPr sz="4400"/>
          </a:p>
        </p:txBody>
      </p:sp>
      <p:sp>
        <p:nvSpPr>
          <p:cNvPr id="11" name="Google Shape;11;p1"/>
          <p:cNvSpPr txBox="1"/>
          <p:nvPr/>
        </p:nvSpPr>
        <p:spPr>
          <a:xfrm>
            <a:off x="1320800" y="1162050"/>
            <a:ext cx="78231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https://github.com/boopathirio/Email_Spam_Dedection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