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10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10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의제 제목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109" name="의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의제 부제</a:t>
            </a:r>
          </a:p>
        </p:txBody>
      </p:sp>
      <p:sp>
        <p:nvSpPr>
          <p:cNvPr id="11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본문 첫 번째 줄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사실 정보</a:t>
            </a:r>
          </a:p>
        </p:txBody>
      </p:sp>
      <p:sp>
        <p:nvSpPr>
          <p:cNvPr id="12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속성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속성</a:t>
            </a:r>
          </a:p>
        </p:txBody>
      </p:sp>
      <p:sp>
        <p:nvSpPr>
          <p:cNvPr id="136" name="본문 첫 번째 줄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볶음밥과 삶은 계란을 넣은 샐러드 그릇과 젓가락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연어 어묵, 샐러드, 후무스가 든 그릇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파슬리 버터, 구운 헤이즐넛, 파르메산 치즈를 올린 파파르델레 파스타 그릇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볶음밥과 삶은 계란을 넣은 샐러드 그릇과 젓가락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아보카도와 라임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저자 및 날짜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연어 어묵, 샐러드, 후무스가 든 그릇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1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파슬리 버터, 구운 헤이즐넛, 파르메산 치즈를 올린 파파르델레 파스타 그릇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작은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72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7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큰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2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9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저자 및 날짜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프레젠테이션 제목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프레젠테이션 부제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2. 문헌 조사"/>
          <p:cNvSpPr txBox="1"/>
          <p:nvPr/>
        </p:nvSpPr>
        <p:spPr>
          <a:xfrm>
            <a:off x="506560" y="553106"/>
            <a:ext cx="3027463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Pretendard Bold"/>
                <a:ea typeface="Pretendard Bold"/>
                <a:cs typeface="Pretendard Bold"/>
                <a:sym typeface="Pretendard Bold"/>
              </a:defRPr>
            </a:lvl1pPr>
          </a:lstStyle>
          <a:p>
            <a:pPr/>
            <a:r>
              <a:t>2. 문헌 조사</a:t>
            </a:r>
          </a:p>
        </p:txBody>
      </p:sp>
      <p:sp>
        <p:nvSpPr>
          <p:cNvPr id="176" name="논문 1) Design and implementation of RFID line-follower robot system with color detection capability using fuzzy logic"/>
          <p:cNvSpPr txBox="1"/>
          <p:nvPr/>
        </p:nvSpPr>
        <p:spPr>
          <a:xfrm>
            <a:off x="1117160" y="1617990"/>
            <a:ext cx="20367763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sz="3000">
                <a:latin typeface="Pretendard Medium"/>
                <a:ea typeface="Pretendard Medium"/>
                <a:cs typeface="Pretendard Medium"/>
                <a:sym typeface="Pretendard Medium"/>
              </a:defRPr>
            </a:lvl1pPr>
          </a:lstStyle>
          <a:p>
            <a:pPr/>
            <a:r>
              <a:t>논문 1) Design and implementation of RFID line-follower robot system with color detection capability using fuzzy logic </a:t>
            </a:r>
          </a:p>
        </p:txBody>
      </p:sp>
      <p:sp>
        <p:nvSpPr>
          <p:cNvPr id="177" name="성격"/>
          <p:cNvSpPr txBox="1"/>
          <p:nvPr/>
        </p:nvSpPr>
        <p:spPr>
          <a:xfrm>
            <a:off x="1062588" y="3010301"/>
            <a:ext cx="77286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Pretendard Medium"/>
                <a:ea typeface="Pretendard Medium"/>
                <a:cs typeface="Pretendard Medium"/>
                <a:sym typeface="Pretendard Medium"/>
              </a:defRPr>
            </a:lvl1pPr>
          </a:lstStyle>
          <a:p>
            <a:pPr/>
            <a:r>
              <a:t>성격</a:t>
            </a:r>
          </a:p>
        </p:txBody>
      </p:sp>
      <p:sp>
        <p:nvSpPr>
          <p:cNvPr id="178" name="학술논문 (2015 International Conference on Control, Electronics, Renewable Energy and Communications, IEEE 등재)"/>
          <p:cNvSpPr txBox="1"/>
          <p:nvPr/>
        </p:nvSpPr>
        <p:spPr>
          <a:xfrm>
            <a:off x="2223423" y="3048401"/>
            <a:ext cx="16088365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ts val="4500"/>
              </a:lnSpc>
              <a:spcBef>
                <a:spcPts val="0"/>
              </a:spcBef>
              <a:defRPr sz="2500">
                <a:latin typeface="Pretendard Light"/>
                <a:ea typeface="Pretendard Light"/>
                <a:cs typeface="Pretendard Light"/>
                <a:sym typeface="Pretendard Light"/>
              </a:defRPr>
            </a:lvl1pPr>
          </a:lstStyle>
          <a:p>
            <a:pPr/>
            <a:r>
              <a:t>학술논문 (2015 International Conference on Control, Electronics, Renewable Energy and Communications, IEEE 등재)</a:t>
            </a:r>
          </a:p>
        </p:txBody>
      </p:sp>
      <p:sp>
        <p:nvSpPr>
          <p:cNvPr id="179" name="선"/>
          <p:cNvSpPr/>
          <p:nvPr/>
        </p:nvSpPr>
        <p:spPr>
          <a:xfrm>
            <a:off x="1045800" y="2415067"/>
            <a:ext cx="2229240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0" name="요약"/>
          <p:cNvSpPr txBox="1"/>
          <p:nvPr/>
        </p:nvSpPr>
        <p:spPr>
          <a:xfrm>
            <a:off x="1062588" y="4151635"/>
            <a:ext cx="772866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Pretendard Medium"/>
                <a:ea typeface="Pretendard Medium"/>
                <a:cs typeface="Pretendard Medium"/>
                <a:sym typeface="Pretendard Medium"/>
              </a:defRPr>
            </a:lvl1pPr>
          </a:lstStyle>
          <a:p>
            <a:pPr/>
            <a:r>
              <a:t>요약</a:t>
            </a:r>
          </a:p>
        </p:txBody>
      </p:sp>
      <p:sp>
        <p:nvSpPr>
          <p:cNvPr id="181" name="본 연구는 RFID 인식 시스템과 퍼니 논리(Mamdani 모델)를 결합한 라인 트레이서 로봇 시스템 개발에 초점을 맞췄다. LED-LDR 기반 컬러 센서로 RGB 색상 라인을 구별하고, RFID 카드를 통해 사용자 권한을 제한하며, 퍼지 로직으로 모터 제어를 최적화했다. 이를 통해 0.082m/s 속도로 라인을 따라 이동하며, 100% 정확도로 색상 및 RFID 인증을…"/>
          <p:cNvSpPr txBox="1"/>
          <p:nvPr/>
        </p:nvSpPr>
        <p:spPr>
          <a:xfrm>
            <a:off x="2080240" y="4151635"/>
            <a:ext cx="21554290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lnSpc>
                <a:spcPts val="4500"/>
              </a:lnSpc>
              <a:spcBef>
                <a:spcPts val="0"/>
              </a:spcBef>
              <a:defRPr sz="2500">
                <a:latin typeface="Pretendard Light"/>
                <a:ea typeface="Pretendard Light"/>
                <a:cs typeface="Pretendard Light"/>
                <a:sym typeface="Pretendard Light"/>
              </a:defRPr>
            </a:pPr>
            <a:r>
              <a:t>본 연구는 RFID 인식 시스템과 퍼니 논리(Mamdani 모델)를 결합한 라인 트레이서 로봇 시스템 개발에 초점을 맞췄다. LED-LDR 기반 컬러 센서로 RGB 색상 라인을 구별하고, RFID 카드를 통해 사용자 권한을 제한하며, 퍼지 로직으로 모터 제어를 최적화했다. 이를 통해 0.082m/s 속도로 라인을 따라 이동하며, 100% 정확도로 색상 및 RFID 인증을 </a:t>
            </a:r>
          </a:p>
          <a:p>
            <a:pPr defTabSz="457200">
              <a:lnSpc>
                <a:spcPts val="4500"/>
              </a:lnSpc>
              <a:spcBef>
                <a:spcPts val="0"/>
              </a:spcBef>
              <a:defRPr sz="2500">
                <a:latin typeface="Pretendard Light"/>
                <a:ea typeface="Pretendard Light"/>
                <a:cs typeface="Pretendard Light"/>
                <a:sym typeface="Pretendard Light"/>
              </a:defRPr>
            </a:pPr>
            <a:r>
              <a:t>수행했다.</a:t>
            </a:r>
          </a:p>
        </p:txBody>
      </p:sp>
      <p:sp>
        <p:nvSpPr>
          <p:cNvPr id="182" name="구조그림"/>
          <p:cNvSpPr txBox="1"/>
          <p:nvPr/>
        </p:nvSpPr>
        <p:spPr>
          <a:xfrm>
            <a:off x="1015876" y="6016868"/>
            <a:ext cx="143143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Pretendard Medium"/>
                <a:ea typeface="Pretendard Medium"/>
                <a:cs typeface="Pretendard Medium"/>
                <a:sym typeface="Pretendard Medium"/>
              </a:defRPr>
            </a:lvl1pPr>
          </a:lstStyle>
          <a:p>
            <a:pPr/>
            <a:r>
              <a:t>구조그림</a:t>
            </a:r>
          </a:p>
        </p:txBody>
      </p:sp>
      <p:sp>
        <p:nvSpPr>
          <p:cNvPr id="183" name="결과그림"/>
          <p:cNvSpPr txBox="1"/>
          <p:nvPr/>
        </p:nvSpPr>
        <p:spPr>
          <a:xfrm>
            <a:off x="8547932" y="5890224"/>
            <a:ext cx="143143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>
                <a:latin typeface="Pretendard Medium"/>
                <a:ea typeface="Pretendard Medium"/>
                <a:cs typeface="Pretendard Medium"/>
                <a:sym typeface="Pretendard Medium"/>
              </a:defRPr>
            </a:lvl1pPr>
          </a:lstStyle>
          <a:p>
            <a:pPr/>
            <a:r>
              <a:t>결과그림</a:t>
            </a:r>
          </a:p>
        </p:txBody>
      </p:sp>
      <p:pic>
        <p:nvPicPr>
          <p:cNvPr id="184" name="붙여넣은 동영상.png" descr="붙여넣은 동영상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61039" y="6827812"/>
            <a:ext cx="6228933" cy="3438192"/>
          </a:xfrm>
          <a:prstGeom prst="rect">
            <a:avLst/>
          </a:prstGeom>
          <a:ln>
            <a:solidFill>
              <a:srgbClr val="000000"/>
            </a:solidFill>
            <a:miter lim="400000"/>
          </a:ln>
        </p:spPr>
      </p:pic>
      <p:grpSp>
        <p:nvGrpSpPr>
          <p:cNvPr id="188" name="그룹화"/>
          <p:cNvGrpSpPr/>
          <p:nvPr/>
        </p:nvGrpSpPr>
        <p:grpSpPr>
          <a:xfrm>
            <a:off x="8266207" y="6527727"/>
            <a:ext cx="14699870" cy="5066343"/>
            <a:chOff x="0" y="0"/>
            <a:chExt cx="14699868" cy="5066341"/>
          </a:xfrm>
        </p:grpSpPr>
        <p:pic>
          <p:nvPicPr>
            <p:cNvPr id="185" name="붙여넣은 동영상.png" descr="붙여넣은 동영상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5183"/>
              <a:ext cx="4945859" cy="15177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6" name="붙여넣은 동영상.png" descr="붙여넣은 동영상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816223" y="0"/>
              <a:ext cx="4685452" cy="38932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7" name="붙여넣은 동영상.png" descr="붙여넣은 동영상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9537482" y="0"/>
              <a:ext cx="5162387" cy="506634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