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71FC59-0056-F772-B279-417DEB291D0C}"/>
              </a:ext>
            </a:extLst>
          </p:cNvPr>
          <p:cNvSpPr txBox="1"/>
          <p:nvPr/>
        </p:nvSpPr>
        <p:spPr>
          <a:xfrm>
            <a:off x="303276" y="2591182"/>
            <a:ext cx="11585448" cy="2849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250"/>
              </a:spcAft>
              <a:buNone/>
            </a:pPr>
            <a:r>
              <a:rPr lang="en-US" sz="4000" b="1" i="0" cap="all" dirty="0">
                <a:effectLst/>
                <a:latin typeface="Segoe UI" panose="020B0502040204020203" pitchFamily="34" charset="0"/>
              </a:rPr>
              <a:t>Speed Control of DC Motors using ANN (2nd Review)</a:t>
            </a:r>
          </a:p>
          <a:p>
            <a:pPr>
              <a:buNone/>
            </a:pPr>
            <a:br>
              <a:rPr lang="en-US" sz="4000" dirty="0"/>
            </a:b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645948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729A6E-4B5D-E9CF-C760-066E744DB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101B5E-AD82-A827-B7BB-4EDF74CFE446}"/>
              </a:ext>
            </a:extLst>
          </p:cNvPr>
          <p:cNvSpPr txBox="1"/>
          <p:nvPr/>
        </p:nvSpPr>
        <p:spPr>
          <a:xfrm>
            <a:off x="448056" y="530352"/>
            <a:ext cx="8693658" cy="42447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2250"/>
              </a:spcBef>
              <a:spcAft>
                <a:spcPts val="750"/>
              </a:spcAft>
              <a:buNone/>
            </a:pPr>
            <a:r>
              <a:rPr lang="en-US" sz="3200" b="1" i="0" dirty="0">
                <a:effectLst/>
                <a:latin typeface="Arial Black" panose="020B0A04020102020204" pitchFamily="34" charset="0"/>
              </a:rPr>
              <a:t>Project Timeline:</a:t>
            </a:r>
          </a:p>
          <a:p>
            <a:pPr algn="l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3200" b="1" i="0" dirty="0">
                <a:effectLst/>
                <a:latin typeface="Segoe UI" panose="020B0502040204020203" pitchFamily="34" charset="0"/>
              </a:rPr>
              <a:t>Early March:</a:t>
            </a:r>
            <a:r>
              <a:rPr lang="en-US" sz="3200" b="0" i="0" dirty="0">
                <a:effectLst/>
                <a:latin typeface="Segoe UI" panose="020B0502040204020203" pitchFamily="34" charset="0"/>
              </a:rPr>
              <a:t> Defining and Training the ANN.</a:t>
            </a:r>
          </a:p>
          <a:p>
            <a:pPr algn="l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3200" b="1" i="0" dirty="0">
                <a:effectLst/>
                <a:latin typeface="Segoe UI" panose="020B0502040204020203" pitchFamily="34" charset="0"/>
              </a:rPr>
              <a:t>Mid March :</a:t>
            </a:r>
            <a:r>
              <a:rPr lang="en-US" sz="3200" b="0" i="0" dirty="0">
                <a:effectLst/>
                <a:latin typeface="Segoe UI" panose="020B0502040204020203" pitchFamily="34" charset="0"/>
              </a:rPr>
              <a:t> </a:t>
            </a:r>
            <a:r>
              <a:rPr lang="en-US" sz="3200" b="0" i="0" dirty="0" err="1">
                <a:effectLst/>
                <a:latin typeface="Segoe UI" panose="020B0502040204020203" pitchFamily="34" charset="0"/>
              </a:rPr>
              <a:t>Integrting</a:t>
            </a:r>
            <a:r>
              <a:rPr lang="en-US" sz="3200" b="0" i="0" dirty="0">
                <a:effectLst/>
                <a:latin typeface="Segoe UI" panose="020B0502040204020203" pitchFamily="34" charset="0"/>
              </a:rPr>
              <a:t> the ANN with the circuit and </a:t>
            </a:r>
            <a:r>
              <a:rPr lang="en-US" sz="3200" b="0" i="0" dirty="0" err="1">
                <a:effectLst/>
                <a:latin typeface="Segoe UI" panose="020B0502040204020203" pitchFamily="34" charset="0"/>
              </a:rPr>
              <a:t>Creaing</a:t>
            </a:r>
            <a:r>
              <a:rPr lang="en-US" sz="3200" b="0" i="0" dirty="0">
                <a:effectLst/>
                <a:latin typeface="Segoe UI" panose="020B0502040204020203" pitchFamily="34" charset="0"/>
              </a:rPr>
              <a:t> our own Dataset.</a:t>
            </a:r>
          </a:p>
          <a:p>
            <a:pPr algn="l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3200" b="1" i="0" dirty="0">
                <a:effectLst/>
                <a:latin typeface="Segoe UI" panose="020B0502040204020203" pitchFamily="34" charset="0"/>
              </a:rPr>
              <a:t>Late March :</a:t>
            </a:r>
            <a:r>
              <a:rPr lang="en-US" sz="3200" b="0" i="0" dirty="0">
                <a:effectLst/>
                <a:latin typeface="Segoe UI" panose="020B0502040204020203" pitchFamily="34" charset="0"/>
              </a:rPr>
              <a:t> Training it with our Own Dataset and Refining the framework.</a:t>
            </a:r>
          </a:p>
          <a:p>
            <a:pPr algn="l">
              <a:spcBef>
                <a:spcPts val="2250"/>
              </a:spcBef>
              <a:spcAft>
                <a:spcPts val="750"/>
              </a:spcAft>
              <a:buNone/>
            </a:pPr>
            <a:endParaRPr lang="en-IN" sz="3200" b="0" i="0" dirty="0"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004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35E57D-BF12-F72A-D7EE-285079419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24B33C-185E-A2CA-6217-F9754B956D07}"/>
              </a:ext>
            </a:extLst>
          </p:cNvPr>
          <p:cNvSpPr txBox="1"/>
          <p:nvPr/>
        </p:nvSpPr>
        <p:spPr>
          <a:xfrm>
            <a:off x="3337560" y="2834640"/>
            <a:ext cx="8693658" cy="2521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250"/>
              </a:spcBef>
              <a:spcAft>
                <a:spcPts val="750"/>
              </a:spcAft>
            </a:pPr>
            <a:r>
              <a:rPr lang="en-IN" sz="6600" b="1" i="0" dirty="0">
                <a:effectLst/>
                <a:latin typeface="Arial Black" panose="020B0A04020102020204" pitchFamily="34" charset="0"/>
              </a:rPr>
              <a:t>Thank You</a:t>
            </a:r>
          </a:p>
          <a:p>
            <a:pPr algn="l">
              <a:spcBef>
                <a:spcPts val="2250"/>
              </a:spcBef>
              <a:spcAft>
                <a:spcPts val="750"/>
              </a:spcAft>
              <a:buNone/>
            </a:pPr>
            <a:endParaRPr lang="en-IN" sz="6600" b="0" i="0" dirty="0"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933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54646-8FD0-6675-4E07-09C342C8D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6468F1-134B-6A14-F9A2-BF6B492E36CC}"/>
              </a:ext>
            </a:extLst>
          </p:cNvPr>
          <p:cNvSpPr txBox="1"/>
          <p:nvPr/>
        </p:nvSpPr>
        <p:spPr>
          <a:xfrm>
            <a:off x="1901952" y="1463040"/>
            <a:ext cx="89885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TEAM MEMBERS:</a:t>
            </a:r>
          </a:p>
          <a:p>
            <a:endParaRPr lang="en-IN" sz="2400" dirty="0"/>
          </a:p>
          <a:p>
            <a:r>
              <a:rPr lang="en-IN" sz="2400" dirty="0"/>
              <a:t>B.SURAJ                                                                CB.SC.U4AIE24105</a:t>
            </a:r>
          </a:p>
          <a:p>
            <a:endParaRPr lang="en-IN" sz="2400" dirty="0"/>
          </a:p>
          <a:p>
            <a:r>
              <a:rPr lang="en-IN" sz="2400" dirty="0"/>
              <a:t>C.SAI KARTHIK                                                     CB.SC.U4AIE24107</a:t>
            </a:r>
          </a:p>
          <a:p>
            <a:endParaRPr lang="en-IN" sz="2400" dirty="0"/>
          </a:p>
          <a:p>
            <a:r>
              <a:rPr lang="en-IN" sz="2400" dirty="0"/>
              <a:t>VISHNU TEJA                                                        CB.SC.U4AIE24130</a:t>
            </a:r>
          </a:p>
          <a:p>
            <a:endParaRPr lang="en-IN" sz="2400" dirty="0"/>
          </a:p>
          <a:p>
            <a:r>
              <a:rPr lang="en-IN" sz="2400" dirty="0"/>
              <a:t>MOHAN INANI                                                     CB.SC.U4AIE24136</a:t>
            </a:r>
          </a:p>
        </p:txBody>
      </p:sp>
    </p:spTree>
    <p:extLst>
      <p:ext uri="{BB962C8B-B14F-4D97-AF65-F5344CB8AC3E}">
        <p14:creationId xmlns:p14="http://schemas.microsoft.com/office/powerpoint/2010/main" val="2499118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4C55B5-E6A3-5940-4305-6151CCD62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C0B711-6F91-BED4-57A8-79EA4AF9CCCF}"/>
              </a:ext>
            </a:extLst>
          </p:cNvPr>
          <p:cNvSpPr txBox="1"/>
          <p:nvPr/>
        </p:nvSpPr>
        <p:spPr>
          <a:xfrm>
            <a:off x="1033272" y="1531045"/>
            <a:ext cx="10213848" cy="41344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2250"/>
              </a:spcBef>
              <a:spcAft>
                <a:spcPts val="750"/>
              </a:spcAft>
              <a:buNone/>
            </a:pPr>
            <a:r>
              <a:rPr lang="en-US" sz="2800" b="1" i="0" dirty="0">
                <a:effectLst/>
                <a:latin typeface="Arial Black" panose="020B0A04020102020204" pitchFamily="34" charset="0"/>
              </a:rPr>
              <a:t>Project Overview:</a:t>
            </a:r>
          </a:p>
          <a:p>
            <a:pPr algn="l">
              <a:buNone/>
            </a:pPr>
            <a:r>
              <a:rPr lang="en-US" sz="2400" b="0" i="0" dirty="0">
                <a:effectLst/>
                <a:latin typeface="Segoe UI" panose="020B0502040204020203" pitchFamily="34" charset="0"/>
              </a:rPr>
              <a:t>We are optimizing our ANN-driven DC motor speed control system based on a feedforward neural network trained by the resilient backpropagation (</a:t>
            </a:r>
            <a:r>
              <a:rPr lang="en-US" sz="2400" b="0" i="0" dirty="0" err="1">
                <a:effectLst/>
                <a:latin typeface="Segoe UI" panose="020B0502040204020203" pitchFamily="34" charset="0"/>
              </a:rPr>
              <a:t>trainrp</a:t>
            </a:r>
            <a:r>
              <a:rPr lang="en-US" sz="2400" b="0" i="0" dirty="0">
                <a:effectLst/>
                <a:latin typeface="Segoe UI" panose="020B0502040204020203" pitchFamily="34" charset="0"/>
              </a:rPr>
              <a:t>) algorithm. The ANN is trained with simulation data from a highly detailed DC motor model, with electrical and mechanical dynamics represented under different load conditions. Embedded in Simulink, the ANN forms part of a closed-loop system, producing accurate control signals for PWM-based speed control with minimal overshoot and improved stability.</a:t>
            </a:r>
          </a:p>
          <a:p>
            <a:pPr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3937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EAA6BC-BB7C-7C7E-9F8A-9D0540F97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558F8F-9F4A-2C54-F7DB-36CEFB07B456}"/>
              </a:ext>
            </a:extLst>
          </p:cNvPr>
          <p:cNvSpPr txBox="1"/>
          <p:nvPr/>
        </p:nvSpPr>
        <p:spPr>
          <a:xfrm>
            <a:off x="438912" y="374904"/>
            <a:ext cx="10945368" cy="5591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2250"/>
              </a:spcBef>
              <a:spcAft>
                <a:spcPts val="750"/>
              </a:spcAft>
              <a:buNone/>
            </a:pPr>
            <a:r>
              <a:rPr lang="en-IN" sz="2400" b="1" i="0" dirty="0">
                <a:effectLst/>
                <a:latin typeface="Arial Black" panose="020B0A04020102020204" pitchFamily="34" charset="0"/>
              </a:rPr>
              <a:t>Methodology:</a:t>
            </a:r>
          </a:p>
          <a:p>
            <a:pPr algn="l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IN" sz="2400" b="1" i="0" dirty="0">
                <a:effectLst/>
                <a:latin typeface="Segoe UI" panose="020B0502040204020203" pitchFamily="34" charset="0"/>
              </a:rPr>
              <a:t>System </a:t>
            </a:r>
            <a:r>
              <a:rPr lang="en-IN" sz="2400" b="1" i="0" dirty="0" err="1">
                <a:effectLst/>
                <a:latin typeface="Segoe UI" panose="020B0502040204020203" pitchFamily="34" charset="0"/>
              </a:rPr>
              <a:t>Modeling</a:t>
            </a:r>
            <a:r>
              <a:rPr lang="en-IN" sz="2400" b="1" i="0" dirty="0">
                <a:effectLst/>
                <a:latin typeface="Segoe UI" panose="020B0502040204020203" pitchFamily="34" charset="0"/>
              </a:rPr>
              <a:t>:</a:t>
            </a:r>
            <a:r>
              <a:rPr lang="en-IN" sz="2400" b="0" i="0" dirty="0">
                <a:effectLst/>
                <a:latin typeface="Segoe UI" panose="020B0502040204020203" pitchFamily="34" charset="0"/>
              </a:rPr>
              <a:t> Develop a Simulink model that captures motor electrical (resistance, inductance, back-EMF) and mechanical (inertia, friction) dynamics using PWM-based closed-loop control.</a:t>
            </a:r>
          </a:p>
          <a:p>
            <a:pPr algn="l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IN" sz="2400" b="1" i="0" dirty="0">
                <a:effectLst/>
                <a:latin typeface="Segoe UI" panose="020B0502040204020203" pitchFamily="34" charset="0"/>
              </a:rPr>
              <a:t>Data Collection &amp; Training:</a:t>
            </a:r>
            <a:r>
              <a:rPr lang="en-IN" sz="2400" b="0" i="0" dirty="0">
                <a:effectLst/>
                <a:latin typeface="Segoe UI" panose="020B0502040204020203" pitchFamily="34" charset="0"/>
              </a:rPr>
              <a:t> Collect simulation data (voltage, torque, speed) and train a feedforward ANN offline with resilient backpropagation (</a:t>
            </a:r>
            <a:r>
              <a:rPr lang="en-IN" sz="2400" b="0" i="0" dirty="0" err="1">
                <a:effectLst/>
                <a:latin typeface="Segoe UI" panose="020B0502040204020203" pitchFamily="34" charset="0"/>
              </a:rPr>
              <a:t>trainrp</a:t>
            </a:r>
            <a:r>
              <a:rPr lang="en-IN" sz="2400" b="0" i="0" dirty="0">
                <a:effectLst/>
                <a:latin typeface="Segoe UI" panose="020B0502040204020203" pitchFamily="34" charset="0"/>
              </a:rPr>
              <a:t>) to minimize MSE.</a:t>
            </a:r>
          </a:p>
          <a:p>
            <a:pPr algn="l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IN" sz="2400" b="1" i="0" dirty="0">
                <a:effectLst/>
                <a:latin typeface="Segoe UI" panose="020B0502040204020203" pitchFamily="34" charset="0"/>
              </a:rPr>
              <a:t>Integration:</a:t>
            </a:r>
            <a:r>
              <a:rPr lang="en-IN" sz="2400" b="0" i="0" dirty="0">
                <a:effectLst/>
                <a:latin typeface="Segoe UI" panose="020B0502040204020203" pitchFamily="34" charset="0"/>
              </a:rPr>
              <a:t> Embed the trained ANN in Simulink via a MATLAB Function block that retrieves the ANN from the workspace and generates real-time control signals.</a:t>
            </a:r>
          </a:p>
          <a:p>
            <a:pPr algn="l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IN" sz="2400" b="1" i="0" dirty="0">
                <a:effectLst/>
                <a:latin typeface="Segoe UI" panose="020B0502040204020203" pitchFamily="34" charset="0"/>
              </a:rPr>
              <a:t>Analysis:</a:t>
            </a:r>
            <a:r>
              <a:rPr lang="en-IN" sz="2400" b="0" i="0" dirty="0">
                <a:effectLst/>
                <a:latin typeface="Segoe UI" panose="020B0502040204020203" pitchFamily="34" charset="0"/>
              </a:rPr>
              <a:t> Compare ANN-based control with conventional PID using response metrics, error analysis, and convergence plots.</a:t>
            </a:r>
          </a:p>
          <a:p>
            <a:pPr>
              <a:buNone/>
            </a:pP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4445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539CDF-0D2E-AEB2-16A1-570666785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70E1DED-9CA0-77FD-A647-ADFBAA914B53}"/>
              </a:ext>
            </a:extLst>
          </p:cNvPr>
          <p:cNvSpPr txBox="1"/>
          <p:nvPr/>
        </p:nvSpPr>
        <p:spPr>
          <a:xfrm>
            <a:off x="792480" y="1158240"/>
            <a:ext cx="10927080" cy="5102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1944BE-1B09-CB19-488D-AF73D545F7B7}"/>
              </a:ext>
            </a:extLst>
          </p:cNvPr>
          <p:cNvSpPr txBox="1"/>
          <p:nvPr/>
        </p:nvSpPr>
        <p:spPr>
          <a:xfrm>
            <a:off x="944880" y="1310640"/>
            <a:ext cx="10927080" cy="5102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E84D11-A031-81DE-42A7-0EC5859F2504}"/>
              </a:ext>
            </a:extLst>
          </p:cNvPr>
          <p:cNvSpPr txBox="1"/>
          <p:nvPr/>
        </p:nvSpPr>
        <p:spPr>
          <a:xfrm>
            <a:off x="429768" y="795528"/>
            <a:ext cx="11551920" cy="3313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2250"/>
              </a:spcBef>
              <a:spcAft>
                <a:spcPts val="750"/>
              </a:spcAft>
            </a:pPr>
            <a:r>
              <a:rPr lang="en-US" sz="2400" b="1" i="0" u="sng" dirty="0">
                <a:effectLst/>
                <a:latin typeface="Arial Black" panose="020B0A04020102020204" pitchFamily="34" charset="0"/>
              </a:rPr>
              <a:t>Understanding Function Block and Outputs:</a:t>
            </a:r>
          </a:p>
          <a:p>
            <a:pPr algn="l">
              <a:spcBef>
                <a:spcPts val="2250"/>
              </a:spcBef>
              <a:spcAft>
                <a:spcPts val="750"/>
              </a:spcAft>
            </a:pPr>
            <a:endParaRPr lang="en-US" sz="2400" b="1" u="sng" dirty="0">
              <a:latin typeface="Arial Black" panose="020B0A04020102020204" pitchFamily="34" charset="0"/>
            </a:endParaRPr>
          </a:p>
          <a:p>
            <a:pPr algn="l">
              <a:spcBef>
                <a:spcPts val="2250"/>
              </a:spcBef>
              <a:spcAft>
                <a:spcPts val="750"/>
              </a:spcAft>
            </a:pPr>
            <a:endParaRPr lang="en-US" sz="1000" b="1" u="sng" dirty="0">
              <a:latin typeface="Arial Black" panose="020B0A04020102020204" pitchFamily="34" charset="0"/>
            </a:endParaRPr>
          </a:p>
          <a:p>
            <a:pPr algn="l">
              <a:spcBef>
                <a:spcPts val="2250"/>
              </a:spcBef>
              <a:spcAft>
                <a:spcPts val="750"/>
              </a:spcAft>
            </a:pPr>
            <a:endParaRPr lang="en-US" sz="2400" b="1" u="sng" dirty="0">
              <a:latin typeface="Arial Black" panose="020B0A04020102020204" pitchFamily="34" charset="0"/>
            </a:endParaRPr>
          </a:p>
          <a:p>
            <a:pPr algn="l">
              <a:spcBef>
                <a:spcPts val="2250"/>
              </a:spcBef>
              <a:spcAft>
                <a:spcPts val="750"/>
              </a:spcAft>
            </a:pPr>
            <a:endParaRPr lang="en-US" sz="2400" b="1" i="0" u="sng" dirty="0">
              <a:effectLst/>
              <a:latin typeface="Arial Black" panose="020B0A040201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BD6516-FAC7-BE9D-063F-E1E2E46F2E3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239520" y="2546287"/>
            <a:ext cx="10007600" cy="232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6960" tIns="6348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Retrieves ANN: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Uses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evalin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with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cs typeface="Segoe UI" panose="020B0502040204020203" pitchFamily="34" charset="0"/>
              </a:rPr>
              <a:t>coder.extrinsic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to fetch the pre-trained ANN from MATLAB’s 	workspace.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Input Handling: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Accepts a feature vector (fixed parameters, voltage, computed torque) 	matching training dimensions and transposes it as needed.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Prediction &amp; Output: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Processes the vector through the feedforward ANN (trained via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trainrp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) 	and transposes the output for Simulink compatibility.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77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5433EC-C46B-48D5-458E-B5056F9D0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7D7DCF-FE2F-6507-0C00-F71B91D8F07C}"/>
              </a:ext>
            </a:extLst>
          </p:cNvPr>
          <p:cNvSpPr txBox="1"/>
          <p:nvPr/>
        </p:nvSpPr>
        <p:spPr>
          <a:xfrm>
            <a:off x="329184" y="457200"/>
            <a:ext cx="11686032" cy="2780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2250"/>
              </a:spcBef>
              <a:spcAft>
                <a:spcPts val="750"/>
              </a:spcAft>
            </a:pPr>
            <a:r>
              <a:rPr lang="en-IN" sz="2400" b="1" i="0" u="sng" dirty="0">
                <a:effectLst/>
                <a:latin typeface="Arial Black" panose="020B0A04020102020204" pitchFamily="34" charset="0"/>
              </a:rPr>
              <a:t>Simulink Model SIMULATION:</a:t>
            </a:r>
          </a:p>
          <a:p>
            <a:pPr algn="l">
              <a:buNone/>
            </a:pPr>
            <a:r>
              <a:rPr lang="en-US" sz="2400" b="0" i="0" dirty="0">
                <a:effectLst/>
                <a:latin typeface="Segoe UI" panose="020B0502040204020203" pitchFamily="34" charset="0"/>
              </a:rPr>
              <a:t>This image shows the Simulink model with the DC motor, control logic, and the ANN function block. It demonstrates the integration of our control algorithm, enabling real-time speed regulation.</a:t>
            </a:r>
          </a:p>
          <a:p>
            <a:pPr algn="l">
              <a:buNone/>
            </a:pPr>
            <a:endParaRPr lang="en-US" sz="2400" b="0" i="0" dirty="0">
              <a:effectLst/>
              <a:latin typeface="Segoe UI" panose="020B0502040204020203" pitchFamily="34" charset="0"/>
            </a:endParaRPr>
          </a:p>
          <a:p>
            <a:pPr>
              <a:buNone/>
            </a:pPr>
            <a:br>
              <a:rPr lang="en-US" sz="2400" dirty="0"/>
            </a:br>
            <a:endParaRPr lang="en-IN" sz="2400" b="1" i="0" u="sng" dirty="0">
              <a:effectLst/>
              <a:latin typeface="Arial Black" panose="020B0A040201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E305FC-92B1-E541-D7A9-9B8FA9987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952" y="2142957"/>
            <a:ext cx="7655757" cy="471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09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794FF7-C156-7216-79BB-9E8539AE7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7837BE-0671-A7FB-A4A2-5B1EACF6A13F}"/>
              </a:ext>
            </a:extLst>
          </p:cNvPr>
          <p:cNvSpPr txBox="1"/>
          <p:nvPr/>
        </p:nvSpPr>
        <p:spPr>
          <a:xfrm>
            <a:off x="128016" y="402336"/>
            <a:ext cx="11173968" cy="1118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2250"/>
              </a:spcBef>
              <a:spcAft>
                <a:spcPts val="750"/>
              </a:spcAft>
              <a:buNone/>
            </a:pPr>
            <a:r>
              <a:rPr lang="en-US" sz="2400" b="1" i="0" dirty="0">
                <a:effectLst/>
                <a:latin typeface="Arial Black" panose="020B0A04020102020204" pitchFamily="34" charset="0"/>
              </a:rPr>
              <a:t>Neural Network Training Outputs:</a:t>
            </a:r>
          </a:p>
          <a:p>
            <a:pPr algn="l"/>
            <a:r>
              <a:rPr lang="en-US" b="1" i="0" dirty="0">
                <a:effectLst/>
                <a:latin typeface="Segoe UI" panose="020B0502040204020203" pitchFamily="34" charset="0"/>
              </a:rPr>
              <a:t>Output 1:</a:t>
            </a:r>
            <a:r>
              <a:rPr lang="en-US" b="0" i="0" dirty="0">
                <a:effectLst/>
                <a:latin typeface="Segoe UI" panose="020B0502040204020203" pitchFamily="34" charset="0"/>
              </a:rPr>
              <a:t> This output plot shows the decline of Mean Squared Error during training, indicating that the ANN is learning the nonlinear relationship between voltage, torque, and motor speed.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667FBB-8623-D33C-F11B-BA6A0C39C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304" y="2350052"/>
            <a:ext cx="6949440" cy="389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663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E7274F-0152-0F23-1893-F26FCC55F56D}"/>
              </a:ext>
            </a:extLst>
          </p:cNvPr>
          <p:cNvSpPr txBox="1"/>
          <p:nvPr/>
        </p:nvSpPr>
        <p:spPr>
          <a:xfrm>
            <a:off x="91440" y="201168"/>
            <a:ext cx="117683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effectLst/>
                <a:latin typeface="Segoe UI" panose="020B0502040204020203" pitchFamily="34" charset="0"/>
              </a:rPr>
              <a:t>Output 2:</a:t>
            </a:r>
            <a:r>
              <a:rPr lang="en-US" sz="2400" b="0" i="0" dirty="0">
                <a:effectLst/>
                <a:latin typeface="Segoe UI" panose="020B0502040204020203" pitchFamily="34" charset="0"/>
              </a:rPr>
              <a:t> This plot further validates the ANN’s performance, illustrating stable convergence and reliable predictions under varying conditions.</a:t>
            </a:r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B6A597-F593-BD63-1BBC-44CF73F60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792" y="1569324"/>
            <a:ext cx="8662416" cy="448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480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AE91DB-03FA-DA7B-2320-EC4ABAD88060}"/>
              </a:ext>
            </a:extLst>
          </p:cNvPr>
          <p:cNvSpPr txBox="1"/>
          <p:nvPr/>
        </p:nvSpPr>
        <p:spPr>
          <a:xfrm>
            <a:off x="448056" y="530352"/>
            <a:ext cx="8693658" cy="4934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2250"/>
              </a:spcBef>
              <a:spcAft>
                <a:spcPts val="750"/>
              </a:spcAft>
              <a:buNone/>
            </a:pPr>
            <a:r>
              <a:rPr lang="en-IN" sz="3200" b="1" i="0" dirty="0">
                <a:effectLst/>
                <a:latin typeface="Arial Black" panose="020B0A04020102020204" pitchFamily="34" charset="0"/>
              </a:rPr>
              <a:t>Challenges:</a:t>
            </a:r>
          </a:p>
          <a:p>
            <a:pPr algn="l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IN" sz="3200" b="1" i="0" dirty="0">
                <a:effectLst/>
                <a:latin typeface="Segoe UI" panose="020B0502040204020203" pitchFamily="34" charset="0"/>
              </a:rPr>
              <a:t>Data Availability:</a:t>
            </a:r>
            <a:r>
              <a:rPr lang="en-IN" sz="3200" b="0" i="0" dirty="0">
                <a:effectLst/>
                <a:latin typeface="Segoe UI" panose="020B0502040204020203" pitchFamily="34" charset="0"/>
              </a:rPr>
              <a:t> Gathering a comprehensive dataset for various load conditions remains challenging.</a:t>
            </a:r>
          </a:p>
          <a:p>
            <a:pPr algn="l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IN" sz="3200" b="1" i="0" dirty="0">
                <a:effectLst/>
                <a:latin typeface="Segoe UI" panose="020B0502040204020203" pitchFamily="34" charset="0"/>
              </a:rPr>
              <a:t>Multiple Inputs:</a:t>
            </a:r>
            <a:r>
              <a:rPr lang="en-IN" sz="3200" b="0" i="0" dirty="0">
                <a:effectLst/>
                <a:latin typeface="Segoe UI" panose="020B0502040204020203" pitchFamily="34" charset="0"/>
              </a:rPr>
              <a:t> Ensuring proper scaling and ordering in the ANN function block is complex.</a:t>
            </a:r>
          </a:p>
          <a:p>
            <a:pPr algn="l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IN" sz="3200" b="1" i="0" dirty="0">
                <a:effectLst/>
                <a:latin typeface="Segoe UI" panose="020B0502040204020203" pitchFamily="34" charset="0"/>
              </a:rPr>
              <a:t>Hardware Integration:</a:t>
            </a:r>
            <a:r>
              <a:rPr lang="en-IN" sz="3200" b="0" i="0" dirty="0">
                <a:effectLst/>
                <a:latin typeface="Segoe UI" panose="020B0502040204020203" pitchFamily="34" charset="0"/>
              </a:rPr>
              <a:t> Transitioning from Simulink to real hardware requires specialized interfacing.</a:t>
            </a:r>
          </a:p>
        </p:txBody>
      </p:sp>
    </p:spTree>
    <p:extLst>
      <p:ext uri="{BB962C8B-B14F-4D97-AF65-F5344CB8AC3E}">
        <p14:creationId xmlns:p14="http://schemas.microsoft.com/office/powerpoint/2010/main" val="10304343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37</TotalTime>
  <Words>503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Arial Unicode MS</vt:lpstr>
      <vt:lpstr>Calibri</vt:lpstr>
      <vt:lpstr>Calibri Light</vt:lpstr>
      <vt:lpstr>Segoe UI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karthikchedulla@gmail.com</dc:creator>
  <cp:lastModifiedBy>Boorla Suraj</cp:lastModifiedBy>
  <cp:revision>3</cp:revision>
  <dcterms:created xsi:type="dcterms:W3CDTF">2025-03-09T16:01:24Z</dcterms:created>
  <dcterms:modified xsi:type="dcterms:W3CDTF">2025-03-12T08:09:12Z</dcterms:modified>
</cp:coreProperties>
</file>