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p:scale>
          <a:sx n="33" d="100"/>
          <a:sy n="33" d="100"/>
        </p:scale>
        <p:origin x="3534" y="17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4BD98-5B6A-6542-323E-E4415881E7C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33F15B3-35FF-64DE-5FD6-766C04A2C9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148FF6A-7C3E-F2A4-1F27-6C1140227FAF}"/>
              </a:ext>
            </a:extLst>
          </p:cNvPr>
          <p:cNvSpPr>
            <a:spLocks noGrp="1"/>
          </p:cNvSpPr>
          <p:nvPr>
            <p:ph type="dt" sz="half" idx="10"/>
          </p:nvPr>
        </p:nvSpPr>
        <p:spPr/>
        <p:txBody>
          <a:bodyPr/>
          <a:lstStyle/>
          <a:p>
            <a:fld id="{93CE4827-126F-4517-B80E-3172A9E55C8F}" type="datetimeFigureOut">
              <a:rPr lang="en-IN" smtClean="0"/>
              <a:t>21-04-2025</a:t>
            </a:fld>
            <a:endParaRPr lang="en-IN"/>
          </a:p>
        </p:txBody>
      </p:sp>
      <p:sp>
        <p:nvSpPr>
          <p:cNvPr id="5" name="Footer Placeholder 4">
            <a:extLst>
              <a:ext uri="{FF2B5EF4-FFF2-40B4-BE49-F238E27FC236}">
                <a16:creationId xmlns:a16="http://schemas.microsoft.com/office/drawing/2014/main" id="{688DE205-C452-8B77-3BA5-984862910A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43371B-6C7F-ABA4-D16C-B26762D9D953}"/>
              </a:ext>
            </a:extLst>
          </p:cNvPr>
          <p:cNvSpPr>
            <a:spLocks noGrp="1"/>
          </p:cNvSpPr>
          <p:nvPr>
            <p:ph type="sldNum" sz="quarter" idx="12"/>
          </p:nvPr>
        </p:nvSpPr>
        <p:spPr/>
        <p:txBody>
          <a:bodyPr/>
          <a:lstStyle/>
          <a:p>
            <a:fld id="{54E84CA2-76C2-4D31-B5F5-034F0942667F}" type="slidenum">
              <a:rPr lang="en-IN" smtClean="0"/>
              <a:t>‹#›</a:t>
            </a:fld>
            <a:endParaRPr lang="en-IN"/>
          </a:p>
        </p:txBody>
      </p:sp>
    </p:spTree>
    <p:extLst>
      <p:ext uri="{BB962C8B-B14F-4D97-AF65-F5344CB8AC3E}">
        <p14:creationId xmlns:p14="http://schemas.microsoft.com/office/powerpoint/2010/main" val="2157918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2CDC7-69EC-B357-EA81-4955DB8A14C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BDAE776-5CC1-2DBE-70CA-DFED21FA9F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63969E-6B8F-B1D3-2537-6334E243F9E1}"/>
              </a:ext>
            </a:extLst>
          </p:cNvPr>
          <p:cNvSpPr>
            <a:spLocks noGrp="1"/>
          </p:cNvSpPr>
          <p:nvPr>
            <p:ph type="dt" sz="half" idx="10"/>
          </p:nvPr>
        </p:nvSpPr>
        <p:spPr/>
        <p:txBody>
          <a:bodyPr/>
          <a:lstStyle/>
          <a:p>
            <a:fld id="{93CE4827-126F-4517-B80E-3172A9E55C8F}" type="datetimeFigureOut">
              <a:rPr lang="en-IN" smtClean="0"/>
              <a:t>21-04-2025</a:t>
            </a:fld>
            <a:endParaRPr lang="en-IN"/>
          </a:p>
        </p:txBody>
      </p:sp>
      <p:sp>
        <p:nvSpPr>
          <p:cNvPr id="5" name="Footer Placeholder 4">
            <a:extLst>
              <a:ext uri="{FF2B5EF4-FFF2-40B4-BE49-F238E27FC236}">
                <a16:creationId xmlns:a16="http://schemas.microsoft.com/office/drawing/2014/main" id="{3209A984-4A4A-8C88-982F-51C983BFA9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EA61FC-9A8F-5026-8435-77AACFBC4446}"/>
              </a:ext>
            </a:extLst>
          </p:cNvPr>
          <p:cNvSpPr>
            <a:spLocks noGrp="1"/>
          </p:cNvSpPr>
          <p:nvPr>
            <p:ph type="sldNum" sz="quarter" idx="12"/>
          </p:nvPr>
        </p:nvSpPr>
        <p:spPr/>
        <p:txBody>
          <a:bodyPr/>
          <a:lstStyle/>
          <a:p>
            <a:fld id="{54E84CA2-76C2-4D31-B5F5-034F0942667F}" type="slidenum">
              <a:rPr lang="en-IN" smtClean="0"/>
              <a:t>‹#›</a:t>
            </a:fld>
            <a:endParaRPr lang="en-IN"/>
          </a:p>
        </p:txBody>
      </p:sp>
    </p:spTree>
    <p:extLst>
      <p:ext uri="{BB962C8B-B14F-4D97-AF65-F5344CB8AC3E}">
        <p14:creationId xmlns:p14="http://schemas.microsoft.com/office/powerpoint/2010/main" val="3773093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B04AE4-1446-C500-A5D8-42A72C035A8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028B843-7301-FC6F-91FE-7710877D5F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36E386-B07C-5D91-4A5B-F71CCA6ADB2D}"/>
              </a:ext>
            </a:extLst>
          </p:cNvPr>
          <p:cNvSpPr>
            <a:spLocks noGrp="1"/>
          </p:cNvSpPr>
          <p:nvPr>
            <p:ph type="dt" sz="half" idx="10"/>
          </p:nvPr>
        </p:nvSpPr>
        <p:spPr/>
        <p:txBody>
          <a:bodyPr/>
          <a:lstStyle/>
          <a:p>
            <a:fld id="{93CE4827-126F-4517-B80E-3172A9E55C8F}" type="datetimeFigureOut">
              <a:rPr lang="en-IN" smtClean="0"/>
              <a:t>21-04-2025</a:t>
            </a:fld>
            <a:endParaRPr lang="en-IN"/>
          </a:p>
        </p:txBody>
      </p:sp>
      <p:sp>
        <p:nvSpPr>
          <p:cNvPr id="5" name="Footer Placeholder 4">
            <a:extLst>
              <a:ext uri="{FF2B5EF4-FFF2-40B4-BE49-F238E27FC236}">
                <a16:creationId xmlns:a16="http://schemas.microsoft.com/office/drawing/2014/main" id="{C2A532C5-5ED1-4414-1450-86BBE891B6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F84F16-FD30-F882-C342-0D8447E49151}"/>
              </a:ext>
            </a:extLst>
          </p:cNvPr>
          <p:cNvSpPr>
            <a:spLocks noGrp="1"/>
          </p:cNvSpPr>
          <p:nvPr>
            <p:ph type="sldNum" sz="quarter" idx="12"/>
          </p:nvPr>
        </p:nvSpPr>
        <p:spPr/>
        <p:txBody>
          <a:bodyPr/>
          <a:lstStyle/>
          <a:p>
            <a:fld id="{54E84CA2-76C2-4D31-B5F5-034F0942667F}" type="slidenum">
              <a:rPr lang="en-IN" smtClean="0"/>
              <a:t>‹#›</a:t>
            </a:fld>
            <a:endParaRPr lang="en-IN"/>
          </a:p>
        </p:txBody>
      </p:sp>
    </p:spTree>
    <p:extLst>
      <p:ext uri="{BB962C8B-B14F-4D97-AF65-F5344CB8AC3E}">
        <p14:creationId xmlns:p14="http://schemas.microsoft.com/office/powerpoint/2010/main" val="865835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B39FA-E7AF-3517-901A-DAF3CE96AC0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D6CA29D-492F-00B5-F20E-D56378B265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FFABC9-5534-3F2B-24FA-E829458044E8}"/>
              </a:ext>
            </a:extLst>
          </p:cNvPr>
          <p:cNvSpPr>
            <a:spLocks noGrp="1"/>
          </p:cNvSpPr>
          <p:nvPr>
            <p:ph type="dt" sz="half" idx="10"/>
          </p:nvPr>
        </p:nvSpPr>
        <p:spPr/>
        <p:txBody>
          <a:bodyPr/>
          <a:lstStyle/>
          <a:p>
            <a:fld id="{93CE4827-126F-4517-B80E-3172A9E55C8F}" type="datetimeFigureOut">
              <a:rPr lang="en-IN" smtClean="0"/>
              <a:t>21-04-2025</a:t>
            </a:fld>
            <a:endParaRPr lang="en-IN"/>
          </a:p>
        </p:txBody>
      </p:sp>
      <p:sp>
        <p:nvSpPr>
          <p:cNvPr id="5" name="Footer Placeholder 4">
            <a:extLst>
              <a:ext uri="{FF2B5EF4-FFF2-40B4-BE49-F238E27FC236}">
                <a16:creationId xmlns:a16="http://schemas.microsoft.com/office/drawing/2014/main" id="{55206283-ED64-3B72-CF87-BF1D5EE198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07BAC6-65A5-83A5-022E-315898EA5A49}"/>
              </a:ext>
            </a:extLst>
          </p:cNvPr>
          <p:cNvSpPr>
            <a:spLocks noGrp="1"/>
          </p:cNvSpPr>
          <p:nvPr>
            <p:ph type="sldNum" sz="quarter" idx="12"/>
          </p:nvPr>
        </p:nvSpPr>
        <p:spPr/>
        <p:txBody>
          <a:bodyPr/>
          <a:lstStyle/>
          <a:p>
            <a:fld id="{54E84CA2-76C2-4D31-B5F5-034F0942667F}" type="slidenum">
              <a:rPr lang="en-IN" smtClean="0"/>
              <a:t>‹#›</a:t>
            </a:fld>
            <a:endParaRPr lang="en-IN"/>
          </a:p>
        </p:txBody>
      </p:sp>
    </p:spTree>
    <p:extLst>
      <p:ext uri="{BB962C8B-B14F-4D97-AF65-F5344CB8AC3E}">
        <p14:creationId xmlns:p14="http://schemas.microsoft.com/office/powerpoint/2010/main" val="4284536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CBDF4-8F56-8312-152D-AC02262901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8C10D48-8549-402D-C829-8D85649F77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99A3C93-6A53-90FE-4CCD-96603260C651}"/>
              </a:ext>
            </a:extLst>
          </p:cNvPr>
          <p:cNvSpPr>
            <a:spLocks noGrp="1"/>
          </p:cNvSpPr>
          <p:nvPr>
            <p:ph type="dt" sz="half" idx="10"/>
          </p:nvPr>
        </p:nvSpPr>
        <p:spPr/>
        <p:txBody>
          <a:bodyPr/>
          <a:lstStyle/>
          <a:p>
            <a:fld id="{93CE4827-126F-4517-B80E-3172A9E55C8F}" type="datetimeFigureOut">
              <a:rPr lang="en-IN" smtClean="0"/>
              <a:t>21-04-2025</a:t>
            </a:fld>
            <a:endParaRPr lang="en-IN"/>
          </a:p>
        </p:txBody>
      </p:sp>
      <p:sp>
        <p:nvSpPr>
          <p:cNvPr id="5" name="Footer Placeholder 4">
            <a:extLst>
              <a:ext uri="{FF2B5EF4-FFF2-40B4-BE49-F238E27FC236}">
                <a16:creationId xmlns:a16="http://schemas.microsoft.com/office/drawing/2014/main" id="{D19AE2B5-EF85-DED9-79CB-FEF459F9C2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401E36-500D-1280-25BC-CA6101CE1C8F}"/>
              </a:ext>
            </a:extLst>
          </p:cNvPr>
          <p:cNvSpPr>
            <a:spLocks noGrp="1"/>
          </p:cNvSpPr>
          <p:nvPr>
            <p:ph type="sldNum" sz="quarter" idx="12"/>
          </p:nvPr>
        </p:nvSpPr>
        <p:spPr/>
        <p:txBody>
          <a:bodyPr/>
          <a:lstStyle/>
          <a:p>
            <a:fld id="{54E84CA2-76C2-4D31-B5F5-034F0942667F}" type="slidenum">
              <a:rPr lang="en-IN" smtClean="0"/>
              <a:t>‹#›</a:t>
            </a:fld>
            <a:endParaRPr lang="en-IN"/>
          </a:p>
        </p:txBody>
      </p:sp>
    </p:spTree>
    <p:extLst>
      <p:ext uri="{BB962C8B-B14F-4D97-AF65-F5344CB8AC3E}">
        <p14:creationId xmlns:p14="http://schemas.microsoft.com/office/powerpoint/2010/main" val="1594693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4CB15-377C-9F88-861C-1F0C70498EF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A5AC699-716B-1F24-FF88-2A8E06ED74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7C27DB8-30C7-E220-3B9C-B9560277E21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DF58DAA-6030-584E-6FA9-5C0ED02176E6}"/>
              </a:ext>
            </a:extLst>
          </p:cNvPr>
          <p:cNvSpPr>
            <a:spLocks noGrp="1"/>
          </p:cNvSpPr>
          <p:nvPr>
            <p:ph type="dt" sz="half" idx="10"/>
          </p:nvPr>
        </p:nvSpPr>
        <p:spPr/>
        <p:txBody>
          <a:bodyPr/>
          <a:lstStyle/>
          <a:p>
            <a:fld id="{93CE4827-126F-4517-B80E-3172A9E55C8F}" type="datetimeFigureOut">
              <a:rPr lang="en-IN" smtClean="0"/>
              <a:t>21-04-2025</a:t>
            </a:fld>
            <a:endParaRPr lang="en-IN"/>
          </a:p>
        </p:txBody>
      </p:sp>
      <p:sp>
        <p:nvSpPr>
          <p:cNvPr id="6" name="Footer Placeholder 5">
            <a:extLst>
              <a:ext uri="{FF2B5EF4-FFF2-40B4-BE49-F238E27FC236}">
                <a16:creationId xmlns:a16="http://schemas.microsoft.com/office/drawing/2014/main" id="{A1E1642E-817C-9264-2347-3C9CD3B9FE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0AFDD66-1743-8976-563C-17E3417AD5F5}"/>
              </a:ext>
            </a:extLst>
          </p:cNvPr>
          <p:cNvSpPr>
            <a:spLocks noGrp="1"/>
          </p:cNvSpPr>
          <p:nvPr>
            <p:ph type="sldNum" sz="quarter" idx="12"/>
          </p:nvPr>
        </p:nvSpPr>
        <p:spPr/>
        <p:txBody>
          <a:bodyPr/>
          <a:lstStyle/>
          <a:p>
            <a:fld id="{54E84CA2-76C2-4D31-B5F5-034F0942667F}" type="slidenum">
              <a:rPr lang="en-IN" smtClean="0"/>
              <a:t>‹#›</a:t>
            </a:fld>
            <a:endParaRPr lang="en-IN"/>
          </a:p>
        </p:txBody>
      </p:sp>
    </p:spTree>
    <p:extLst>
      <p:ext uri="{BB962C8B-B14F-4D97-AF65-F5344CB8AC3E}">
        <p14:creationId xmlns:p14="http://schemas.microsoft.com/office/powerpoint/2010/main" val="1842495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758E4-387C-D422-6F86-BD3EF361ED9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C8965D6-B08F-95BB-3A5E-4E51FBE629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04FAAF3-A1C6-5586-9D85-E880AD4D421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C0ECE55-3C6C-15BA-9ACE-63BA024180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5BCD13F-BFF9-EB52-434B-4BDFEA6EBF4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ACE7F49-B3EE-107C-9305-68A985DED2A7}"/>
              </a:ext>
            </a:extLst>
          </p:cNvPr>
          <p:cNvSpPr>
            <a:spLocks noGrp="1"/>
          </p:cNvSpPr>
          <p:nvPr>
            <p:ph type="dt" sz="half" idx="10"/>
          </p:nvPr>
        </p:nvSpPr>
        <p:spPr/>
        <p:txBody>
          <a:bodyPr/>
          <a:lstStyle/>
          <a:p>
            <a:fld id="{93CE4827-126F-4517-B80E-3172A9E55C8F}" type="datetimeFigureOut">
              <a:rPr lang="en-IN" smtClean="0"/>
              <a:t>21-04-2025</a:t>
            </a:fld>
            <a:endParaRPr lang="en-IN"/>
          </a:p>
        </p:txBody>
      </p:sp>
      <p:sp>
        <p:nvSpPr>
          <p:cNvPr id="8" name="Footer Placeholder 7">
            <a:extLst>
              <a:ext uri="{FF2B5EF4-FFF2-40B4-BE49-F238E27FC236}">
                <a16:creationId xmlns:a16="http://schemas.microsoft.com/office/drawing/2014/main" id="{18170E91-4517-767E-C42E-E67441B156C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01A92AC-54F9-A7CB-9BCF-9C3CFB94405A}"/>
              </a:ext>
            </a:extLst>
          </p:cNvPr>
          <p:cNvSpPr>
            <a:spLocks noGrp="1"/>
          </p:cNvSpPr>
          <p:nvPr>
            <p:ph type="sldNum" sz="quarter" idx="12"/>
          </p:nvPr>
        </p:nvSpPr>
        <p:spPr/>
        <p:txBody>
          <a:bodyPr/>
          <a:lstStyle/>
          <a:p>
            <a:fld id="{54E84CA2-76C2-4D31-B5F5-034F0942667F}" type="slidenum">
              <a:rPr lang="en-IN" smtClean="0"/>
              <a:t>‹#›</a:t>
            </a:fld>
            <a:endParaRPr lang="en-IN"/>
          </a:p>
        </p:txBody>
      </p:sp>
    </p:spTree>
    <p:extLst>
      <p:ext uri="{BB962C8B-B14F-4D97-AF65-F5344CB8AC3E}">
        <p14:creationId xmlns:p14="http://schemas.microsoft.com/office/powerpoint/2010/main" val="4186681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6DF08-605E-4DCB-69E3-3E78F6D003D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C60A3D8-D441-49AD-1342-7E5AB1C2ED5B}"/>
              </a:ext>
            </a:extLst>
          </p:cNvPr>
          <p:cNvSpPr>
            <a:spLocks noGrp="1"/>
          </p:cNvSpPr>
          <p:nvPr>
            <p:ph type="dt" sz="half" idx="10"/>
          </p:nvPr>
        </p:nvSpPr>
        <p:spPr/>
        <p:txBody>
          <a:bodyPr/>
          <a:lstStyle/>
          <a:p>
            <a:fld id="{93CE4827-126F-4517-B80E-3172A9E55C8F}" type="datetimeFigureOut">
              <a:rPr lang="en-IN" smtClean="0"/>
              <a:t>21-04-2025</a:t>
            </a:fld>
            <a:endParaRPr lang="en-IN"/>
          </a:p>
        </p:txBody>
      </p:sp>
      <p:sp>
        <p:nvSpPr>
          <p:cNvPr id="4" name="Footer Placeholder 3">
            <a:extLst>
              <a:ext uri="{FF2B5EF4-FFF2-40B4-BE49-F238E27FC236}">
                <a16:creationId xmlns:a16="http://schemas.microsoft.com/office/drawing/2014/main" id="{8D323F16-F3BA-342F-8BD7-734B7F9A556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0B555AF-56E1-51BA-37A9-E4F82E731926}"/>
              </a:ext>
            </a:extLst>
          </p:cNvPr>
          <p:cNvSpPr>
            <a:spLocks noGrp="1"/>
          </p:cNvSpPr>
          <p:nvPr>
            <p:ph type="sldNum" sz="quarter" idx="12"/>
          </p:nvPr>
        </p:nvSpPr>
        <p:spPr/>
        <p:txBody>
          <a:bodyPr/>
          <a:lstStyle/>
          <a:p>
            <a:fld id="{54E84CA2-76C2-4D31-B5F5-034F0942667F}" type="slidenum">
              <a:rPr lang="en-IN" smtClean="0"/>
              <a:t>‹#›</a:t>
            </a:fld>
            <a:endParaRPr lang="en-IN"/>
          </a:p>
        </p:txBody>
      </p:sp>
    </p:spTree>
    <p:extLst>
      <p:ext uri="{BB962C8B-B14F-4D97-AF65-F5344CB8AC3E}">
        <p14:creationId xmlns:p14="http://schemas.microsoft.com/office/powerpoint/2010/main" val="217905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26BDDA-5D23-6625-AC61-AE7AA5FC4F38}"/>
              </a:ext>
            </a:extLst>
          </p:cNvPr>
          <p:cNvSpPr>
            <a:spLocks noGrp="1"/>
          </p:cNvSpPr>
          <p:nvPr>
            <p:ph type="dt" sz="half" idx="10"/>
          </p:nvPr>
        </p:nvSpPr>
        <p:spPr/>
        <p:txBody>
          <a:bodyPr/>
          <a:lstStyle/>
          <a:p>
            <a:fld id="{93CE4827-126F-4517-B80E-3172A9E55C8F}" type="datetimeFigureOut">
              <a:rPr lang="en-IN" smtClean="0"/>
              <a:t>21-04-2025</a:t>
            </a:fld>
            <a:endParaRPr lang="en-IN"/>
          </a:p>
        </p:txBody>
      </p:sp>
      <p:sp>
        <p:nvSpPr>
          <p:cNvPr id="3" name="Footer Placeholder 2">
            <a:extLst>
              <a:ext uri="{FF2B5EF4-FFF2-40B4-BE49-F238E27FC236}">
                <a16:creationId xmlns:a16="http://schemas.microsoft.com/office/drawing/2014/main" id="{EECB084C-3856-2546-F907-C32D4F2061A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3773654-3142-D2BF-4194-942BDC7136A6}"/>
              </a:ext>
            </a:extLst>
          </p:cNvPr>
          <p:cNvSpPr>
            <a:spLocks noGrp="1"/>
          </p:cNvSpPr>
          <p:nvPr>
            <p:ph type="sldNum" sz="quarter" idx="12"/>
          </p:nvPr>
        </p:nvSpPr>
        <p:spPr/>
        <p:txBody>
          <a:bodyPr/>
          <a:lstStyle/>
          <a:p>
            <a:fld id="{54E84CA2-76C2-4D31-B5F5-034F0942667F}" type="slidenum">
              <a:rPr lang="en-IN" smtClean="0"/>
              <a:t>‹#›</a:t>
            </a:fld>
            <a:endParaRPr lang="en-IN"/>
          </a:p>
        </p:txBody>
      </p:sp>
    </p:spTree>
    <p:extLst>
      <p:ext uri="{BB962C8B-B14F-4D97-AF65-F5344CB8AC3E}">
        <p14:creationId xmlns:p14="http://schemas.microsoft.com/office/powerpoint/2010/main" val="353966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EA25C-93F7-96F1-41CD-736F7D351C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F4C32BA-C5A2-1A67-063F-F2AFDC549F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1D64B5E-A2BC-7E60-AA49-8B8D7167F9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47E622-4ED7-EE63-49E2-48CEAE44F0F4}"/>
              </a:ext>
            </a:extLst>
          </p:cNvPr>
          <p:cNvSpPr>
            <a:spLocks noGrp="1"/>
          </p:cNvSpPr>
          <p:nvPr>
            <p:ph type="dt" sz="half" idx="10"/>
          </p:nvPr>
        </p:nvSpPr>
        <p:spPr/>
        <p:txBody>
          <a:bodyPr/>
          <a:lstStyle/>
          <a:p>
            <a:fld id="{93CE4827-126F-4517-B80E-3172A9E55C8F}" type="datetimeFigureOut">
              <a:rPr lang="en-IN" smtClean="0"/>
              <a:t>21-04-2025</a:t>
            </a:fld>
            <a:endParaRPr lang="en-IN"/>
          </a:p>
        </p:txBody>
      </p:sp>
      <p:sp>
        <p:nvSpPr>
          <p:cNvPr id="6" name="Footer Placeholder 5">
            <a:extLst>
              <a:ext uri="{FF2B5EF4-FFF2-40B4-BE49-F238E27FC236}">
                <a16:creationId xmlns:a16="http://schemas.microsoft.com/office/drawing/2014/main" id="{C4DB7D73-4F20-2EB5-C2E3-44632A536EE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CB79DD2-6912-A4BF-7195-306B1EC9134C}"/>
              </a:ext>
            </a:extLst>
          </p:cNvPr>
          <p:cNvSpPr>
            <a:spLocks noGrp="1"/>
          </p:cNvSpPr>
          <p:nvPr>
            <p:ph type="sldNum" sz="quarter" idx="12"/>
          </p:nvPr>
        </p:nvSpPr>
        <p:spPr/>
        <p:txBody>
          <a:bodyPr/>
          <a:lstStyle/>
          <a:p>
            <a:fld id="{54E84CA2-76C2-4D31-B5F5-034F0942667F}" type="slidenum">
              <a:rPr lang="en-IN" smtClean="0"/>
              <a:t>‹#›</a:t>
            </a:fld>
            <a:endParaRPr lang="en-IN"/>
          </a:p>
        </p:txBody>
      </p:sp>
    </p:spTree>
    <p:extLst>
      <p:ext uri="{BB962C8B-B14F-4D97-AF65-F5344CB8AC3E}">
        <p14:creationId xmlns:p14="http://schemas.microsoft.com/office/powerpoint/2010/main" val="1363018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CBFB8-2BC3-266F-44BF-AF32156E88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B326EED-B8B9-24FB-2C44-30B242F5F9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1365ADD-E5E2-43B2-BBED-C865E57081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1120B5-EDB4-FA48-481C-587709136018}"/>
              </a:ext>
            </a:extLst>
          </p:cNvPr>
          <p:cNvSpPr>
            <a:spLocks noGrp="1"/>
          </p:cNvSpPr>
          <p:nvPr>
            <p:ph type="dt" sz="half" idx="10"/>
          </p:nvPr>
        </p:nvSpPr>
        <p:spPr/>
        <p:txBody>
          <a:bodyPr/>
          <a:lstStyle/>
          <a:p>
            <a:fld id="{93CE4827-126F-4517-B80E-3172A9E55C8F}" type="datetimeFigureOut">
              <a:rPr lang="en-IN" smtClean="0"/>
              <a:t>21-04-2025</a:t>
            </a:fld>
            <a:endParaRPr lang="en-IN"/>
          </a:p>
        </p:txBody>
      </p:sp>
      <p:sp>
        <p:nvSpPr>
          <p:cNvPr id="6" name="Footer Placeholder 5">
            <a:extLst>
              <a:ext uri="{FF2B5EF4-FFF2-40B4-BE49-F238E27FC236}">
                <a16:creationId xmlns:a16="http://schemas.microsoft.com/office/drawing/2014/main" id="{2A7D7206-4975-4D6C-5999-73CE4C00F5B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C0A50E8-9F46-C787-AAF1-60F500EFEDE2}"/>
              </a:ext>
            </a:extLst>
          </p:cNvPr>
          <p:cNvSpPr>
            <a:spLocks noGrp="1"/>
          </p:cNvSpPr>
          <p:nvPr>
            <p:ph type="sldNum" sz="quarter" idx="12"/>
          </p:nvPr>
        </p:nvSpPr>
        <p:spPr/>
        <p:txBody>
          <a:bodyPr/>
          <a:lstStyle/>
          <a:p>
            <a:fld id="{54E84CA2-76C2-4D31-B5F5-034F0942667F}" type="slidenum">
              <a:rPr lang="en-IN" smtClean="0"/>
              <a:t>‹#›</a:t>
            </a:fld>
            <a:endParaRPr lang="en-IN"/>
          </a:p>
        </p:txBody>
      </p:sp>
    </p:spTree>
    <p:extLst>
      <p:ext uri="{BB962C8B-B14F-4D97-AF65-F5344CB8AC3E}">
        <p14:creationId xmlns:p14="http://schemas.microsoft.com/office/powerpoint/2010/main" val="3512372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9FA004-49FC-8FAF-959C-099622CB1B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55976C9-66FD-73CC-CBC9-3CF505AA90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387422-FFCC-D043-4511-D70CF93612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CE4827-126F-4517-B80E-3172A9E55C8F}" type="datetimeFigureOut">
              <a:rPr lang="en-IN" smtClean="0"/>
              <a:t>21-04-2025</a:t>
            </a:fld>
            <a:endParaRPr lang="en-IN"/>
          </a:p>
        </p:txBody>
      </p:sp>
      <p:sp>
        <p:nvSpPr>
          <p:cNvPr id="5" name="Footer Placeholder 4">
            <a:extLst>
              <a:ext uri="{FF2B5EF4-FFF2-40B4-BE49-F238E27FC236}">
                <a16:creationId xmlns:a16="http://schemas.microsoft.com/office/drawing/2014/main" id="{64D37F41-B53E-7B5A-1342-D6451ABFB5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0FC420B-5207-9646-6C39-6B8656BE72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E84CA2-76C2-4D31-B5F5-034F0942667F}" type="slidenum">
              <a:rPr lang="en-IN" smtClean="0"/>
              <a:t>‹#›</a:t>
            </a:fld>
            <a:endParaRPr lang="en-IN"/>
          </a:p>
        </p:txBody>
      </p:sp>
    </p:spTree>
    <p:extLst>
      <p:ext uri="{BB962C8B-B14F-4D97-AF65-F5344CB8AC3E}">
        <p14:creationId xmlns:p14="http://schemas.microsoft.com/office/powerpoint/2010/main" val="26508516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8.jpg"/><Relationship Id="rId4" Type="http://schemas.openxmlformats.org/officeDocument/2006/relationships/image" Target="../media/image7.jp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5CC06-480C-7EC2-1AB8-FEC9E8499B16}"/>
              </a:ext>
            </a:extLst>
          </p:cNvPr>
          <p:cNvSpPr>
            <a:spLocks noGrp="1"/>
          </p:cNvSpPr>
          <p:nvPr>
            <p:ph type="ctrTitle"/>
          </p:nvPr>
        </p:nvSpPr>
        <p:spPr>
          <a:xfrm>
            <a:off x="-9531350" y="2608143"/>
            <a:ext cx="9144000" cy="3285676"/>
          </a:xfrm>
        </p:spPr>
        <p:txBody>
          <a:bodyPr>
            <a:noAutofit/>
          </a:bodyPr>
          <a:lstStyle/>
          <a:p>
            <a:pPr algn="ctr">
              <a:spcAft>
                <a:spcPts val="2250"/>
              </a:spcAft>
              <a:buNone/>
            </a:pPr>
            <a:r>
              <a:rPr lang="en-US" sz="2000" b="1" i="0" dirty="0">
                <a:solidFill>
                  <a:srgbClr val="4A3B5D"/>
                </a:solidFill>
                <a:effectLst/>
                <a:latin typeface="Aptos Display" panose="020B0004020202020204" pitchFamily="34" charset="0"/>
              </a:rPr>
              <a:t>Speed Control of DC Motor Using Artificial Neural Network</a:t>
            </a:r>
            <a:br>
              <a:rPr lang="en-US" sz="2000" b="1" i="0" dirty="0">
                <a:solidFill>
                  <a:srgbClr val="4A3B5D"/>
                </a:solidFill>
                <a:effectLst/>
                <a:latin typeface="Aptos Display" panose="020B0004020202020204" pitchFamily="34" charset="0"/>
              </a:rPr>
            </a:br>
            <a:r>
              <a:rPr lang="en-US" sz="2000" b="1" i="0" dirty="0">
                <a:solidFill>
                  <a:srgbClr val="4A3B5D"/>
                </a:solidFill>
                <a:effectLst/>
                <a:latin typeface="Aptos Display" panose="020B0004020202020204" pitchFamily="34" charset="0"/>
              </a:rPr>
              <a:t>Introduction</a:t>
            </a:r>
            <a:br>
              <a:rPr lang="en-US" sz="2000" b="1" i="0" dirty="0">
                <a:solidFill>
                  <a:srgbClr val="4A3B5D"/>
                </a:solidFill>
                <a:effectLst/>
                <a:latin typeface="Aptos Display" panose="020B0004020202020204" pitchFamily="34" charset="0"/>
              </a:rPr>
            </a:br>
            <a:r>
              <a:rPr lang="en-US" sz="2000" b="0" i="0" dirty="0">
                <a:solidFill>
                  <a:srgbClr val="333333"/>
                </a:solidFill>
                <a:effectLst/>
                <a:latin typeface="Aptos Display" panose="020B0004020202020204" pitchFamily="34" charset="0"/>
              </a:rPr>
              <a:t>DC motors are commonly employed in industry because of their ease and efficiency of speed control. Conventional PID controllers have been employed for this, but they tend to fail in the presence of nonlinearities and varying load conditions. This project investigates the application of an Artificial Neural Network (ANN) to control the speed of a DC motor. The ANN is trained on input data—current, voltage, and load—to estimate the desired speed. Performance of the ANN is then compared against that of a standard PID controller to assess any gains in adaptability and precision..</a:t>
            </a:r>
            <a:br>
              <a:rPr lang="en-US" sz="2000" b="0" i="0" dirty="0">
                <a:solidFill>
                  <a:srgbClr val="333333"/>
                </a:solidFill>
                <a:effectLst/>
                <a:latin typeface="Aptos Display" panose="020B0004020202020204" pitchFamily="34" charset="0"/>
              </a:rPr>
            </a:br>
            <a:endParaRPr lang="en-IN" sz="2000" dirty="0">
              <a:latin typeface="Aptos Display" panose="020B0004020202020204" pitchFamily="34" charset="0"/>
            </a:endParaRPr>
          </a:p>
        </p:txBody>
      </p:sp>
      <p:sp>
        <p:nvSpPr>
          <p:cNvPr id="5" name="TextBox 4">
            <a:extLst>
              <a:ext uri="{FF2B5EF4-FFF2-40B4-BE49-F238E27FC236}">
                <a16:creationId xmlns:a16="http://schemas.microsoft.com/office/drawing/2014/main" id="{56502E1E-B892-4FA5-E3D6-BBCEE9CA53E8}"/>
              </a:ext>
            </a:extLst>
          </p:cNvPr>
          <p:cNvSpPr txBox="1"/>
          <p:nvPr/>
        </p:nvSpPr>
        <p:spPr>
          <a:xfrm>
            <a:off x="4131471" y="3068400"/>
            <a:ext cx="4212429" cy="2669962"/>
          </a:xfrm>
          <a:prstGeom prst="rect">
            <a:avLst/>
          </a:prstGeom>
          <a:noFill/>
        </p:spPr>
        <p:txBody>
          <a:bodyPr wrap="square">
            <a:spAutoFit/>
          </a:bodyPr>
          <a:lstStyle/>
          <a:p>
            <a:pPr algn="ctr">
              <a:spcAft>
                <a:spcPts val="1500"/>
              </a:spcAft>
              <a:buNone/>
            </a:pPr>
            <a:r>
              <a:rPr lang="en-IN" b="1" i="0" dirty="0">
                <a:solidFill>
                  <a:srgbClr val="333333"/>
                </a:solidFill>
                <a:effectLst/>
                <a:latin typeface="Aptos Narrow" panose="020B0004020202020204" pitchFamily="34" charset="0"/>
              </a:rPr>
              <a:t>Team Members &amp; Roll Numbers:</a:t>
            </a:r>
            <a:endParaRPr lang="en-IN" b="0" i="0" dirty="0">
              <a:solidFill>
                <a:srgbClr val="333333"/>
              </a:solidFill>
              <a:effectLst/>
              <a:latin typeface="Aptos Narrow" panose="020B0004020202020204" pitchFamily="34" charset="0"/>
            </a:endParaRPr>
          </a:p>
          <a:p>
            <a:pPr algn="l">
              <a:spcBef>
                <a:spcPts val="1500"/>
              </a:spcBef>
              <a:spcAft>
                <a:spcPts val="600"/>
              </a:spcAft>
              <a:buFont typeface="Arial" panose="020B0604020202020204" pitchFamily="34" charset="0"/>
              <a:buChar char="•"/>
            </a:pPr>
            <a:r>
              <a:rPr lang="en-IN" b="0" i="0" dirty="0">
                <a:solidFill>
                  <a:srgbClr val="333333"/>
                </a:solidFill>
                <a:effectLst/>
                <a:latin typeface="Aptos Narrow" panose="020B0004020202020204" pitchFamily="34" charset="0"/>
              </a:rPr>
              <a:t>BURLA SURAJ - CB.SC.U4AIE24105</a:t>
            </a:r>
          </a:p>
          <a:p>
            <a:pPr algn="l">
              <a:spcBef>
                <a:spcPts val="1500"/>
              </a:spcBef>
              <a:spcAft>
                <a:spcPts val="600"/>
              </a:spcAft>
              <a:buFont typeface="Arial" panose="020B0604020202020204" pitchFamily="34" charset="0"/>
              <a:buChar char="•"/>
            </a:pPr>
            <a:r>
              <a:rPr lang="en-IN" b="0" i="0" dirty="0">
                <a:solidFill>
                  <a:srgbClr val="333333"/>
                </a:solidFill>
                <a:effectLst/>
                <a:latin typeface="Aptos Narrow" panose="020B0004020202020204" pitchFamily="34" charset="0"/>
              </a:rPr>
              <a:t>VISHNU TEJA - CB.SC.U4AIE24130</a:t>
            </a:r>
          </a:p>
          <a:p>
            <a:pPr algn="l">
              <a:spcBef>
                <a:spcPts val="1500"/>
              </a:spcBef>
              <a:spcAft>
                <a:spcPts val="600"/>
              </a:spcAft>
              <a:buFont typeface="Arial" panose="020B0604020202020204" pitchFamily="34" charset="0"/>
              <a:buChar char="•"/>
            </a:pPr>
            <a:r>
              <a:rPr lang="en-IN" b="0" i="0" dirty="0">
                <a:solidFill>
                  <a:srgbClr val="333333"/>
                </a:solidFill>
                <a:effectLst/>
                <a:latin typeface="Aptos Narrow" panose="020B0004020202020204" pitchFamily="34" charset="0"/>
              </a:rPr>
              <a:t>SAI KARTHIK - CB.SC.U4AIE24107</a:t>
            </a:r>
          </a:p>
          <a:p>
            <a:pPr algn="l">
              <a:spcBef>
                <a:spcPts val="1500"/>
              </a:spcBef>
              <a:spcAft>
                <a:spcPts val="600"/>
              </a:spcAft>
              <a:buFont typeface="Arial" panose="020B0604020202020204" pitchFamily="34" charset="0"/>
              <a:buChar char="•"/>
            </a:pPr>
            <a:r>
              <a:rPr lang="en-IN" b="0" i="0" dirty="0">
                <a:solidFill>
                  <a:srgbClr val="333333"/>
                </a:solidFill>
                <a:effectLst/>
                <a:latin typeface="Aptos Narrow" panose="020B0004020202020204" pitchFamily="34" charset="0"/>
              </a:rPr>
              <a:t>MOHAN INANI - CB.SC.U4AIE24136</a:t>
            </a:r>
          </a:p>
        </p:txBody>
      </p:sp>
      <p:pic>
        <p:nvPicPr>
          <p:cNvPr id="7" name="Picture 6">
            <a:extLst>
              <a:ext uri="{FF2B5EF4-FFF2-40B4-BE49-F238E27FC236}">
                <a16:creationId xmlns:a16="http://schemas.microsoft.com/office/drawing/2014/main" id="{A3A750DD-2290-7231-8D93-4D59F05876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5236" y="6396486"/>
            <a:ext cx="1821528" cy="474453"/>
          </a:xfrm>
          <a:prstGeom prst="rect">
            <a:avLst/>
          </a:prstGeom>
        </p:spPr>
      </p:pic>
      <p:sp>
        <p:nvSpPr>
          <p:cNvPr id="9" name="TextBox 8">
            <a:extLst>
              <a:ext uri="{FF2B5EF4-FFF2-40B4-BE49-F238E27FC236}">
                <a16:creationId xmlns:a16="http://schemas.microsoft.com/office/drawing/2014/main" id="{F6E90BC1-650A-8D67-8EC0-21AC5DCF80A8}"/>
              </a:ext>
            </a:extLst>
          </p:cNvPr>
          <p:cNvSpPr txBox="1"/>
          <p:nvPr/>
        </p:nvSpPr>
        <p:spPr>
          <a:xfrm>
            <a:off x="661988" y="985012"/>
            <a:ext cx="10868024" cy="1446550"/>
          </a:xfrm>
          <a:prstGeom prst="rect">
            <a:avLst/>
          </a:prstGeom>
          <a:noFill/>
        </p:spPr>
        <p:txBody>
          <a:bodyPr wrap="square">
            <a:spAutoFit/>
          </a:bodyPr>
          <a:lstStyle/>
          <a:p>
            <a:pPr algn="ctr">
              <a:spcAft>
                <a:spcPts val="2250"/>
              </a:spcAft>
            </a:pPr>
            <a:r>
              <a:rPr lang="en-US" sz="4400" b="1" i="0" dirty="0">
                <a:solidFill>
                  <a:srgbClr val="4A3B5D"/>
                </a:solidFill>
                <a:effectLst/>
                <a:latin typeface="Arial Black" panose="020B0A04020102020204" pitchFamily="34" charset="0"/>
              </a:rPr>
              <a:t>Speed Control of DC Motor Using Artificial Neural Network</a:t>
            </a:r>
          </a:p>
        </p:txBody>
      </p:sp>
    </p:spTree>
    <p:extLst>
      <p:ext uri="{BB962C8B-B14F-4D97-AF65-F5344CB8AC3E}">
        <p14:creationId xmlns:p14="http://schemas.microsoft.com/office/powerpoint/2010/main" val="577641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a:extLst>
            <a:ext uri="{FF2B5EF4-FFF2-40B4-BE49-F238E27FC236}">
              <a16:creationId xmlns:a16="http://schemas.microsoft.com/office/drawing/2014/main" id="{C4B1D67C-80BB-D51E-CEB3-7BA1F3CC4AD9}"/>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579161E4-ECF2-ECDD-DF37-01A6A42D0D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5236" y="6396486"/>
            <a:ext cx="1821528" cy="474453"/>
          </a:xfrm>
          <a:prstGeom prst="rect">
            <a:avLst/>
          </a:prstGeom>
        </p:spPr>
      </p:pic>
      <p:sp>
        <p:nvSpPr>
          <p:cNvPr id="11" name="TextBox 10">
            <a:extLst>
              <a:ext uri="{FF2B5EF4-FFF2-40B4-BE49-F238E27FC236}">
                <a16:creationId xmlns:a16="http://schemas.microsoft.com/office/drawing/2014/main" id="{5791AD78-E1CD-F09E-0566-B664560869C7}"/>
              </a:ext>
            </a:extLst>
          </p:cNvPr>
          <p:cNvSpPr txBox="1"/>
          <p:nvPr/>
        </p:nvSpPr>
        <p:spPr>
          <a:xfrm>
            <a:off x="4525374" y="-796413"/>
            <a:ext cx="3141252" cy="584775"/>
          </a:xfrm>
          <a:prstGeom prst="rect">
            <a:avLst/>
          </a:prstGeom>
          <a:noFill/>
        </p:spPr>
        <p:txBody>
          <a:bodyPr wrap="square">
            <a:spAutoFit/>
          </a:bodyPr>
          <a:lstStyle/>
          <a:p>
            <a:pPr algn="ctr">
              <a:spcAft>
                <a:spcPts val="2250"/>
              </a:spcAft>
            </a:pPr>
            <a:r>
              <a:rPr lang="en-IN" sz="3200" b="1" i="0" dirty="0">
                <a:solidFill>
                  <a:srgbClr val="4A3B5D"/>
                </a:solidFill>
                <a:effectLst/>
                <a:latin typeface="Arial" panose="020B0604020202020204" pitchFamily="34" charset="0"/>
              </a:rPr>
              <a:t>Block Diagram</a:t>
            </a:r>
          </a:p>
        </p:txBody>
      </p:sp>
      <p:sp>
        <p:nvSpPr>
          <p:cNvPr id="24" name="TextBox 23">
            <a:extLst>
              <a:ext uri="{FF2B5EF4-FFF2-40B4-BE49-F238E27FC236}">
                <a16:creationId xmlns:a16="http://schemas.microsoft.com/office/drawing/2014/main" id="{4435E19A-FE08-2A7A-4876-BCC0C7DF8770}"/>
              </a:ext>
            </a:extLst>
          </p:cNvPr>
          <p:cNvSpPr txBox="1"/>
          <p:nvPr/>
        </p:nvSpPr>
        <p:spPr>
          <a:xfrm>
            <a:off x="4260454" y="-1886691"/>
            <a:ext cx="3464160" cy="461665"/>
          </a:xfrm>
          <a:prstGeom prst="rect">
            <a:avLst/>
          </a:prstGeom>
          <a:noFill/>
        </p:spPr>
        <p:txBody>
          <a:bodyPr wrap="square">
            <a:spAutoFit/>
          </a:bodyPr>
          <a:lstStyle/>
          <a:p>
            <a:pPr algn="ctr">
              <a:spcBef>
                <a:spcPts val="3000"/>
              </a:spcBef>
              <a:spcAft>
                <a:spcPts val="1500"/>
              </a:spcAft>
            </a:pPr>
            <a:r>
              <a:rPr lang="en-IN" sz="2400" b="1" i="0" dirty="0">
                <a:solidFill>
                  <a:srgbClr val="0077CC"/>
                </a:solidFill>
                <a:effectLst/>
                <a:latin typeface="Arial" panose="020B0604020202020204" pitchFamily="34" charset="0"/>
              </a:rPr>
              <a:t>Flow of Methodology:</a:t>
            </a:r>
          </a:p>
        </p:txBody>
      </p:sp>
      <p:grpSp>
        <p:nvGrpSpPr>
          <p:cNvPr id="55" name="Group 54">
            <a:extLst>
              <a:ext uri="{FF2B5EF4-FFF2-40B4-BE49-F238E27FC236}">
                <a16:creationId xmlns:a16="http://schemas.microsoft.com/office/drawing/2014/main" id="{66AF549F-D275-A887-F83A-0A48C1CD764E}"/>
              </a:ext>
            </a:extLst>
          </p:cNvPr>
          <p:cNvGrpSpPr/>
          <p:nvPr/>
        </p:nvGrpSpPr>
        <p:grpSpPr>
          <a:xfrm>
            <a:off x="321503" y="8306013"/>
            <a:ext cx="11548993" cy="3966073"/>
            <a:chOff x="-15093495" y="-609600"/>
            <a:chExt cx="11548993" cy="3966073"/>
          </a:xfrm>
        </p:grpSpPr>
        <p:sp>
          <p:nvSpPr>
            <p:cNvPr id="14" name="Rectangle: Rounded Corners 13">
              <a:extLst>
                <a:ext uri="{FF2B5EF4-FFF2-40B4-BE49-F238E27FC236}">
                  <a16:creationId xmlns:a16="http://schemas.microsoft.com/office/drawing/2014/main" id="{0D703835-465E-72FD-B069-B377FF48AD45}"/>
                </a:ext>
              </a:extLst>
            </p:cNvPr>
            <p:cNvSpPr/>
            <p:nvPr/>
          </p:nvSpPr>
          <p:spPr>
            <a:xfrm>
              <a:off x="-15093495" y="1152846"/>
              <a:ext cx="2182761" cy="670474"/>
            </a:xfrm>
            <a:prstGeom prst="roundRect">
              <a:avLst/>
            </a:prstGeom>
            <a:solidFill>
              <a:schemeClr val="accent1">
                <a:lumMod val="40000"/>
                <a:lumOff val="60000"/>
              </a:schemeClr>
            </a:solidFill>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uNone/>
              </a:pPr>
              <a:endParaRPr lang="en-IN" b="1" i="0" dirty="0">
                <a:solidFill>
                  <a:srgbClr val="333333"/>
                </a:solidFill>
                <a:effectLst/>
                <a:latin typeface="Arial" panose="020B0604020202020204" pitchFamily="34" charset="0"/>
              </a:endParaRPr>
            </a:p>
            <a:p>
              <a:pPr algn="ctr">
                <a:buNone/>
              </a:pPr>
              <a:endParaRPr lang="en-IN" b="1" dirty="0">
                <a:solidFill>
                  <a:srgbClr val="333333"/>
                </a:solidFill>
                <a:latin typeface="Arial" panose="020B0604020202020204" pitchFamily="34" charset="0"/>
              </a:endParaRPr>
            </a:p>
            <a:p>
              <a:pPr algn="ctr">
                <a:buNone/>
              </a:pPr>
              <a:r>
                <a:rPr lang="en-IN" b="1" i="0" dirty="0">
                  <a:solidFill>
                    <a:srgbClr val="333333"/>
                  </a:solidFill>
                  <a:effectLst/>
                  <a:latin typeface="Arial" panose="020B0604020202020204" pitchFamily="34" charset="0"/>
                </a:rPr>
                <a:t>Predict Speed Using ANN</a:t>
              </a:r>
            </a:p>
            <a:p>
              <a:pPr>
                <a:buNone/>
              </a:pPr>
              <a:br>
                <a:rPr lang="en-IN" dirty="0"/>
              </a:br>
              <a:endParaRPr lang="en-IN" dirty="0"/>
            </a:p>
          </p:txBody>
        </p:sp>
        <p:sp>
          <p:nvSpPr>
            <p:cNvPr id="20" name="Rectangle: Rounded Corners 19">
              <a:extLst>
                <a:ext uri="{FF2B5EF4-FFF2-40B4-BE49-F238E27FC236}">
                  <a16:creationId xmlns:a16="http://schemas.microsoft.com/office/drawing/2014/main" id="{7C02E8F7-8D56-5E7A-B994-B5ECC829B443}"/>
                </a:ext>
              </a:extLst>
            </p:cNvPr>
            <p:cNvSpPr/>
            <p:nvPr/>
          </p:nvSpPr>
          <p:spPr>
            <a:xfrm>
              <a:off x="-7828706" y="1077621"/>
              <a:ext cx="4284204" cy="820925"/>
            </a:xfrm>
            <a:prstGeom prst="roundRect">
              <a:avLst/>
            </a:prstGeom>
            <a:solidFill>
              <a:schemeClr val="accent1">
                <a:lumMod val="40000"/>
                <a:lumOff val="60000"/>
              </a:schemeClr>
            </a:solidFill>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uNone/>
              </a:pPr>
              <a:endParaRPr lang="en-US" b="1" i="0" dirty="0">
                <a:solidFill>
                  <a:srgbClr val="333333"/>
                </a:solidFill>
                <a:effectLst/>
                <a:latin typeface="Arial" panose="020B0604020202020204" pitchFamily="34" charset="0"/>
              </a:endParaRPr>
            </a:p>
            <a:p>
              <a:pPr algn="ctr">
                <a:buNone/>
              </a:pPr>
              <a:endParaRPr lang="en-US" b="1" dirty="0">
                <a:solidFill>
                  <a:srgbClr val="333333"/>
                </a:solidFill>
                <a:latin typeface="Arial" panose="020B0604020202020204" pitchFamily="34" charset="0"/>
              </a:endParaRPr>
            </a:p>
            <a:p>
              <a:pPr algn="ctr">
                <a:buNone/>
              </a:pPr>
              <a:r>
                <a:rPr lang="en-US" b="1" i="0" dirty="0">
                  <a:solidFill>
                    <a:srgbClr val="333333"/>
                  </a:solidFill>
                  <a:effectLst/>
                  <a:latin typeface="Arial" panose="020B0604020202020204" pitchFamily="34" charset="0"/>
                </a:rPr>
                <a:t>Simulink Measures Current, Voltage, Torque</a:t>
              </a:r>
            </a:p>
            <a:p>
              <a:pPr>
                <a:buNone/>
              </a:pPr>
              <a:br>
                <a:rPr lang="en-US" dirty="0"/>
              </a:br>
              <a:endParaRPr lang="en-IN" dirty="0"/>
            </a:p>
          </p:txBody>
        </p:sp>
        <p:sp>
          <p:nvSpPr>
            <p:cNvPr id="22" name="Rectangle: Rounded Corners 21">
              <a:extLst>
                <a:ext uri="{FF2B5EF4-FFF2-40B4-BE49-F238E27FC236}">
                  <a16:creationId xmlns:a16="http://schemas.microsoft.com/office/drawing/2014/main" id="{AC8E8B19-0ECA-585F-A223-8D0D65DC3934}"/>
                </a:ext>
              </a:extLst>
            </p:cNvPr>
            <p:cNvSpPr/>
            <p:nvPr/>
          </p:nvSpPr>
          <p:spPr>
            <a:xfrm>
              <a:off x="-15093495" y="2685999"/>
              <a:ext cx="2182761" cy="670474"/>
            </a:xfrm>
            <a:prstGeom prst="roundRect">
              <a:avLst/>
            </a:prstGeom>
            <a:solidFill>
              <a:schemeClr val="accent1">
                <a:lumMod val="40000"/>
                <a:lumOff val="60000"/>
              </a:schemeClr>
            </a:solidFill>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uNone/>
              </a:pPr>
              <a:endParaRPr lang="en-IN" b="1" i="0" dirty="0">
                <a:solidFill>
                  <a:srgbClr val="333333"/>
                </a:solidFill>
                <a:effectLst/>
                <a:latin typeface="Arial" panose="020B0604020202020204" pitchFamily="34" charset="0"/>
              </a:endParaRPr>
            </a:p>
            <a:p>
              <a:pPr algn="ctr">
                <a:buNone/>
              </a:pPr>
              <a:endParaRPr lang="en-IN" b="1" dirty="0">
                <a:solidFill>
                  <a:srgbClr val="333333"/>
                </a:solidFill>
                <a:latin typeface="Arial" panose="020B0604020202020204" pitchFamily="34" charset="0"/>
              </a:endParaRPr>
            </a:p>
            <a:p>
              <a:pPr algn="ctr">
                <a:buNone/>
              </a:pPr>
              <a:r>
                <a:rPr lang="en-IN" b="1" i="0" dirty="0">
                  <a:solidFill>
                    <a:srgbClr val="333333"/>
                  </a:solidFill>
                  <a:effectLst/>
                  <a:latin typeface="Arial" panose="020B0604020202020204" pitchFamily="34" charset="0"/>
                </a:rPr>
                <a:t>Generate Control Signal</a:t>
              </a:r>
            </a:p>
            <a:p>
              <a:pPr>
                <a:buNone/>
              </a:pPr>
              <a:br>
                <a:rPr lang="en-IN" dirty="0"/>
              </a:br>
              <a:endParaRPr lang="en-IN" dirty="0"/>
            </a:p>
          </p:txBody>
        </p:sp>
        <p:grpSp>
          <p:nvGrpSpPr>
            <p:cNvPr id="54" name="Group 53">
              <a:extLst>
                <a:ext uri="{FF2B5EF4-FFF2-40B4-BE49-F238E27FC236}">
                  <a16:creationId xmlns:a16="http://schemas.microsoft.com/office/drawing/2014/main" id="{26B8279D-1F81-5047-F609-EB5BCA0CBCE4}"/>
                </a:ext>
              </a:extLst>
            </p:cNvPr>
            <p:cNvGrpSpPr/>
            <p:nvPr/>
          </p:nvGrpSpPr>
          <p:grpSpPr>
            <a:xfrm>
              <a:off x="-14627347" y="-609600"/>
              <a:ext cx="10892397" cy="3966073"/>
              <a:chOff x="-14631401" y="-609600"/>
              <a:chExt cx="10892397" cy="3966073"/>
            </a:xfrm>
          </p:grpSpPr>
          <p:sp>
            <p:nvSpPr>
              <p:cNvPr id="3" name="Rectangle: Rounded Corners 2">
                <a:extLst>
                  <a:ext uri="{FF2B5EF4-FFF2-40B4-BE49-F238E27FC236}">
                    <a16:creationId xmlns:a16="http://schemas.microsoft.com/office/drawing/2014/main" id="{78C24EAD-F797-32A2-0575-4FC75B89C3C9}"/>
                  </a:ext>
                </a:extLst>
              </p:cNvPr>
              <p:cNvSpPr/>
              <p:nvPr/>
            </p:nvSpPr>
            <p:spPr>
              <a:xfrm>
                <a:off x="-11158807" y="-609599"/>
                <a:ext cx="2498154" cy="865935"/>
              </a:xfrm>
              <a:prstGeom prst="roundRect">
                <a:avLst/>
              </a:prstGeom>
              <a:solidFill>
                <a:schemeClr val="accent1">
                  <a:lumMod val="40000"/>
                  <a:lumOff val="60000"/>
                </a:schemeClr>
              </a:solidFill>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i="0" dirty="0">
                    <a:solidFill>
                      <a:srgbClr val="333333"/>
                    </a:solidFill>
                    <a:effectLst/>
                    <a:latin typeface="Arial" panose="020B0604020202020204" pitchFamily="34" charset="0"/>
                  </a:rPr>
                  <a:t>Train Feedforward ANN</a:t>
                </a:r>
                <a:endParaRPr lang="en-IN" dirty="0"/>
              </a:p>
            </p:txBody>
          </p:sp>
          <p:sp>
            <p:nvSpPr>
              <p:cNvPr id="15" name="Rectangle: Rounded Corners 14">
                <a:extLst>
                  <a:ext uri="{FF2B5EF4-FFF2-40B4-BE49-F238E27FC236}">
                    <a16:creationId xmlns:a16="http://schemas.microsoft.com/office/drawing/2014/main" id="{760E17C8-53AD-20D7-0DAB-075FAE94C7F9}"/>
                  </a:ext>
                </a:extLst>
              </p:cNvPr>
              <p:cNvSpPr/>
              <p:nvPr/>
            </p:nvSpPr>
            <p:spPr>
              <a:xfrm>
                <a:off x="-14631401" y="-609600"/>
                <a:ext cx="2182761" cy="865936"/>
              </a:xfrm>
              <a:prstGeom prst="roundRect">
                <a:avLst/>
              </a:prstGeom>
              <a:solidFill>
                <a:schemeClr val="accent1">
                  <a:lumMod val="40000"/>
                  <a:lumOff val="60000"/>
                </a:schemeClr>
              </a:solidFill>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IN" b="1" i="0" dirty="0">
                  <a:solidFill>
                    <a:srgbClr val="333333"/>
                  </a:solidFill>
                  <a:effectLst/>
                  <a:latin typeface="Arial" panose="020B0604020202020204" pitchFamily="34" charset="0"/>
                </a:endParaRPr>
              </a:p>
              <a:p>
                <a:endParaRPr lang="en-IN" b="1" dirty="0">
                  <a:solidFill>
                    <a:srgbClr val="333333"/>
                  </a:solidFill>
                  <a:latin typeface="Arial" panose="020B0604020202020204" pitchFamily="34" charset="0"/>
                </a:endParaRPr>
              </a:p>
              <a:p>
                <a:r>
                  <a:rPr lang="en-IN" b="1" i="0" dirty="0">
                    <a:solidFill>
                      <a:srgbClr val="333333"/>
                    </a:solidFill>
                    <a:effectLst/>
                    <a:latin typeface="Arial" panose="020B0604020202020204" pitchFamily="34" charset="0"/>
                  </a:rPr>
                  <a:t>Dataset Sourced from Internet</a:t>
                </a:r>
              </a:p>
              <a:p>
                <a:pPr>
                  <a:buNone/>
                </a:pPr>
                <a:br>
                  <a:rPr lang="en-IN" dirty="0"/>
                </a:br>
                <a:endParaRPr lang="en-IN" dirty="0"/>
              </a:p>
            </p:txBody>
          </p:sp>
          <p:sp>
            <p:nvSpPr>
              <p:cNvPr id="16" name="Rectangle: Rounded Corners 15">
                <a:extLst>
                  <a:ext uri="{FF2B5EF4-FFF2-40B4-BE49-F238E27FC236}">
                    <a16:creationId xmlns:a16="http://schemas.microsoft.com/office/drawing/2014/main" id="{2199FEA0-80BE-2138-D79F-4975C17E102D}"/>
                  </a:ext>
                </a:extLst>
              </p:cNvPr>
              <p:cNvSpPr/>
              <p:nvPr/>
            </p:nvSpPr>
            <p:spPr>
              <a:xfrm>
                <a:off x="-11819353" y="2685999"/>
                <a:ext cx="2182761" cy="670474"/>
              </a:xfrm>
              <a:prstGeom prst="roundRect">
                <a:avLst/>
              </a:prstGeom>
              <a:solidFill>
                <a:schemeClr val="accent1">
                  <a:lumMod val="40000"/>
                  <a:lumOff val="60000"/>
                </a:schemeClr>
              </a:solidFill>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uNone/>
                </a:pPr>
                <a:endParaRPr lang="en-IN" b="1" i="0" dirty="0">
                  <a:solidFill>
                    <a:srgbClr val="333333"/>
                  </a:solidFill>
                  <a:effectLst/>
                  <a:latin typeface="Arial" panose="020B0604020202020204" pitchFamily="34" charset="0"/>
                </a:endParaRPr>
              </a:p>
              <a:p>
                <a:pPr algn="ctr">
                  <a:buNone/>
                </a:pPr>
                <a:endParaRPr lang="en-IN" b="1" dirty="0">
                  <a:solidFill>
                    <a:srgbClr val="333333"/>
                  </a:solidFill>
                  <a:latin typeface="Arial" panose="020B0604020202020204" pitchFamily="34" charset="0"/>
                </a:endParaRPr>
              </a:p>
              <a:p>
                <a:pPr algn="ctr">
                  <a:buNone/>
                </a:pPr>
                <a:r>
                  <a:rPr lang="en-IN" b="1" i="0" dirty="0">
                    <a:solidFill>
                      <a:srgbClr val="333333"/>
                    </a:solidFill>
                    <a:effectLst/>
                    <a:latin typeface="Arial" panose="020B0604020202020204" pitchFamily="34" charset="0"/>
                  </a:rPr>
                  <a:t>Adjust Armature Voltage</a:t>
                </a:r>
              </a:p>
              <a:p>
                <a:pPr>
                  <a:buNone/>
                </a:pPr>
                <a:br>
                  <a:rPr lang="en-IN" dirty="0"/>
                </a:br>
                <a:endParaRPr lang="en-IN" dirty="0"/>
              </a:p>
            </p:txBody>
          </p:sp>
          <p:sp>
            <p:nvSpPr>
              <p:cNvPr id="17" name="Rectangle: Rounded Corners 16">
                <a:extLst>
                  <a:ext uri="{FF2B5EF4-FFF2-40B4-BE49-F238E27FC236}">
                    <a16:creationId xmlns:a16="http://schemas.microsoft.com/office/drawing/2014/main" id="{300CADE8-121B-F3CA-7781-58902949C1CF}"/>
                  </a:ext>
                </a:extLst>
              </p:cNvPr>
              <p:cNvSpPr/>
              <p:nvPr/>
            </p:nvSpPr>
            <p:spPr>
              <a:xfrm>
                <a:off x="-8870559" y="2685999"/>
                <a:ext cx="2182761" cy="670474"/>
              </a:xfrm>
              <a:prstGeom prst="roundRect">
                <a:avLst/>
              </a:prstGeom>
              <a:solidFill>
                <a:schemeClr val="accent1">
                  <a:lumMod val="40000"/>
                  <a:lumOff val="60000"/>
                </a:schemeClr>
              </a:solidFill>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uNone/>
                </a:pPr>
                <a:endParaRPr lang="en-IN" b="1" i="0" dirty="0">
                  <a:solidFill>
                    <a:srgbClr val="333333"/>
                  </a:solidFill>
                  <a:effectLst/>
                  <a:latin typeface="Arial" panose="020B0604020202020204" pitchFamily="34" charset="0"/>
                </a:endParaRPr>
              </a:p>
              <a:p>
                <a:pPr algn="ctr">
                  <a:buNone/>
                </a:pPr>
                <a:endParaRPr lang="en-IN" b="1" dirty="0">
                  <a:solidFill>
                    <a:srgbClr val="333333"/>
                  </a:solidFill>
                  <a:latin typeface="Arial" panose="020B0604020202020204" pitchFamily="34" charset="0"/>
                </a:endParaRPr>
              </a:p>
              <a:p>
                <a:pPr algn="ctr">
                  <a:buNone/>
                </a:pPr>
                <a:r>
                  <a:rPr lang="en-IN" b="1" i="0" dirty="0">
                    <a:solidFill>
                      <a:srgbClr val="333333"/>
                    </a:solidFill>
                    <a:effectLst/>
                    <a:latin typeface="Arial" panose="020B0604020202020204" pitchFamily="34" charset="0"/>
                  </a:rPr>
                  <a:t>Motor Speed Regulated</a:t>
                </a:r>
              </a:p>
              <a:p>
                <a:pPr>
                  <a:buNone/>
                </a:pPr>
                <a:br>
                  <a:rPr lang="en-IN" dirty="0"/>
                </a:br>
                <a:endParaRPr lang="en-IN" dirty="0"/>
              </a:p>
            </p:txBody>
          </p:sp>
          <p:sp>
            <p:nvSpPr>
              <p:cNvPr id="18" name="Rectangle: Rounded Corners 17">
                <a:extLst>
                  <a:ext uri="{FF2B5EF4-FFF2-40B4-BE49-F238E27FC236}">
                    <a16:creationId xmlns:a16="http://schemas.microsoft.com/office/drawing/2014/main" id="{0A54F3B7-9BCC-C139-2A6C-A5BDF080A27C}"/>
                  </a:ext>
                </a:extLst>
              </p:cNvPr>
              <p:cNvSpPr/>
              <p:nvPr/>
            </p:nvSpPr>
            <p:spPr>
              <a:xfrm>
                <a:off x="-5921765" y="2676678"/>
                <a:ext cx="2182761" cy="670474"/>
              </a:xfrm>
              <a:prstGeom prst="roundRect">
                <a:avLst/>
              </a:prstGeom>
              <a:solidFill>
                <a:schemeClr val="accent1">
                  <a:lumMod val="40000"/>
                  <a:lumOff val="60000"/>
                </a:schemeClr>
              </a:solidFill>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2250"/>
                  </a:spcBef>
                  <a:buNone/>
                </a:pPr>
                <a:endParaRPr lang="en-US" b="1" i="0" dirty="0">
                  <a:solidFill>
                    <a:srgbClr val="333333"/>
                  </a:solidFill>
                  <a:effectLst/>
                  <a:latin typeface="Arial" panose="020B0604020202020204" pitchFamily="34" charset="0"/>
                </a:endParaRPr>
              </a:p>
              <a:p>
                <a:pPr algn="ctr">
                  <a:spcBef>
                    <a:spcPts val="2250"/>
                  </a:spcBef>
                  <a:buNone/>
                </a:pPr>
                <a:r>
                  <a:rPr lang="en-US" b="1" i="0" dirty="0">
                    <a:solidFill>
                      <a:srgbClr val="333333"/>
                    </a:solidFill>
                    <a:effectLst/>
                    <a:latin typeface="Arial" panose="020B0604020202020204" pitchFamily="34" charset="0"/>
                  </a:rPr>
                  <a:t>Loop Continues with New Inputs</a:t>
                </a:r>
              </a:p>
              <a:p>
                <a:pPr>
                  <a:buNone/>
                </a:pPr>
                <a:br>
                  <a:rPr lang="en-US" dirty="0"/>
                </a:br>
                <a:endParaRPr lang="en-IN" dirty="0"/>
              </a:p>
            </p:txBody>
          </p:sp>
          <p:sp>
            <p:nvSpPr>
              <p:cNvPr id="19" name="Rectangle: Rounded Corners 18">
                <a:extLst>
                  <a:ext uri="{FF2B5EF4-FFF2-40B4-BE49-F238E27FC236}">
                    <a16:creationId xmlns:a16="http://schemas.microsoft.com/office/drawing/2014/main" id="{AA95E6A8-5072-8F71-6228-7A26C8E1C5F6}"/>
                  </a:ext>
                </a:extLst>
              </p:cNvPr>
              <p:cNvSpPr/>
              <p:nvPr/>
            </p:nvSpPr>
            <p:spPr>
              <a:xfrm>
                <a:off x="-12339876" y="1152846"/>
                <a:ext cx="3515102" cy="670474"/>
              </a:xfrm>
              <a:prstGeom prst="roundRect">
                <a:avLst/>
              </a:prstGeom>
              <a:solidFill>
                <a:schemeClr val="accent1">
                  <a:lumMod val="40000"/>
                  <a:lumOff val="60000"/>
                </a:schemeClr>
              </a:solidFill>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uNone/>
                </a:pPr>
                <a:endParaRPr lang="en-US" b="1" i="0" dirty="0">
                  <a:solidFill>
                    <a:srgbClr val="333333"/>
                  </a:solidFill>
                  <a:effectLst/>
                  <a:latin typeface="Arial" panose="020B0604020202020204" pitchFamily="34" charset="0"/>
                </a:endParaRPr>
              </a:p>
              <a:p>
                <a:pPr algn="ctr">
                  <a:buNone/>
                </a:pPr>
                <a:endParaRPr lang="en-US" b="1" dirty="0">
                  <a:solidFill>
                    <a:srgbClr val="333333"/>
                  </a:solidFill>
                  <a:latin typeface="Arial" panose="020B0604020202020204" pitchFamily="34" charset="0"/>
                </a:endParaRPr>
              </a:p>
              <a:p>
                <a:pPr algn="ctr">
                  <a:buNone/>
                </a:pPr>
                <a:r>
                  <a:rPr lang="en-US" b="1" i="0" dirty="0">
                    <a:solidFill>
                      <a:srgbClr val="333333"/>
                    </a:solidFill>
                    <a:effectLst/>
                    <a:latin typeface="Arial" panose="020B0604020202020204" pitchFamily="34" charset="0"/>
                  </a:rPr>
                  <a:t>Function Block Loads ANN Model</a:t>
                </a:r>
              </a:p>
              <a:p>
                <a:pPr>
                  <a:buNone/>
                </a:pPr>
                <a:br>
                  <a:rPr lang="en-US" dirty="0"/>
                </a:br>
                <a:endParaRPr lang="en-IN" dirty="0"/>
              </a:p>
            </p:txBody>
          </p:sp>
          <p:sp>
            <p:nvSpPr>
              <p:cNvPr id="21" name="Rectangle: Rounded Corners 20">
                <a:extLst>
                  <a:ext uri="{FF2B5EF4-FFF2-40B4-BE49-F238E27FC236}">
                    <a16:creationId xmlns:a16="http://schemas.microsoft.com/office/drawing/2014/main" id="{2420E1E6-C784-AF90-6D82-8A7A74040F6B}"/>
                  </a:ext>
                </a:extLst>
              </p:cNvPr>
              <p:cNvSpPr/>
              <p:nvPr/>
            </p:nvSpPr>
            <p:spPr>
              <a:xfrm>
                <a:off x="-7565475" y="-609599"/>
                <a:ext cx="3765137" cy="865935"/>
              </a:xfrm>
              <a:prstGeom prst="roundRect">
                <a:avLst/>
              </a:prstGeom>
              <a:solidFill>
                <a:schemeClr val="accent1">
                  <a:lumMod val="40000"/>
                  <a:lumOff val="60000"/>
                </a:schemeClr>
              </a:solidFill>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uNone/>
                </a:pPr>
                <a:endParaRPr lang="en-US" b="1" i="0" dirty="0">
                  <a:solidFill>
                    <a:srgbClr val="333333"/>
                  </a:solidFill>
                  <a:effectLst/>
                  <a:latin typeface="Arial" panose="020B0604020202020204" pitchFamily="34" charset="0"/>
                </a:endParaRPr>
              </a:p>
              <a:p>
                <a:pPr algn="ctr">
                  <a:buNone/>
                </a:pPr>
                <a:endParaRPr lang="en-US" b="1" dirty="0">
                  <a:solidFill>
                    <a:srgbClr val="333333"/>
                  </a:solidFill>
                  <a:latin typeface="Arial" panose="020B0604020202020204" pitchFamily="34" charset="0"/>
                </a:endParaRPr>
              </a:p>
              <a:p>
                <a:pPr algn="ctr">
                  <a:buNone/>
                </a:pPr>
                <a:r>
                  <a:rPr lang="en-US" b="1" i="0" dirty="0">
                    <a:solidFill>
                      <a:srgbClr val="333333"/>
                    </a:solidFill>
                    <a:effectLst/>
                    <a:latin typeface="Arial" panose="020B0604020202020204" pitchFamily="34" charset="0"/>
                  </a:rPr>
                  <a:t>Save ANN Weights in MATLAB Workspace</a:t>
                </a:r>
              </a:p>
              <a:p>
                <a:pPr>
                  <a:buNone/>
                </a:pPr>
                <a:br>
                  <a:rPr lang="en-US" dirty="0"/>
                </a:br>
                <a:endParaRPr lang="en-IN" dirty="0"/>
              </a:p>
            </p:txBody>
          </p:sp>
          <p:cxnSp>
            <p:nvCxnSpPr>
              <p:cNvPr id="26" name="Straight Arrow Connector 25">
                <a:extLst>
                  <a:ext uri="{FF2B5EF4-FFF2-40B4-BE49-F238E27FC236}">
                    <a16:creationId xmlns:a16="http://schemas.microsoft.com/office/drawing/2014/main" id="{2170BCA6-97AE-1278-AA26-8DB0A1A14B2F}"/>
                  </a:ext>
                </a:extLst>
              </p:cNvPr>
              <p:cNvCxnSpPr>
                <a:stCxn id="15" idx="3"/>
              </p:cNvCxnSpPr>
              <p:nvPr/>
            </p:nvCxnSpPr>
            <p:spPr>
              <a:xfrm>
                <a:off x="-12448640" y="-176632"/>
                <a:ext cx="12599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E943F11-4BAC-EDA5-48C9-687A552BC847}"/>
                  </a:ext>
                </a:extLst>
              </p:cNvPr>
              <p:cNvCxnSpPr>
                <a:stCxn id="3" idx="3"/>
                <a:endCxn id="21" idx="1"/>
              </p:cNvCxnSpPr>
              <p:nvPr/>
            </p:nvCxnSpPr>
            <p:spPr>
              <a:xfrm>
                <a:off x="-8660653" y="-176631"/>
                <a:ext cx="10951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4F8EB0B-3C84-6333-A843-B4DF16A34C2D}"/>
                  </a:ext>
                </a:extLst>
              </p:cNvPr>
              <p:cNvCxnSpPr>
                <a:stCxn id="21" idx="2"/>
                <a:endCxn id="20" idx="0"/>
              </p:cNvCxnSpPr>
              <p:nvPr/>
            </p:nvCxnSpPr>
            <p:spPr>
              <a:xfrm flipH="1">
                <a:off x="-5686604" y="256336"/>
                <a:ext cx="3698" cy="8212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BA1939E7-DE3C-78A3-AE38-F56A7A44ECC9}"/>
                  </a:ext>
                </a:extLst>
              </p:cNvPr>
              <p:cNvCxnSpPr>
                <a:stCxn id="20" idx="1"/>
                <a:endCxn id="19" idx="3"/>
              </p:cNvCxnSpPr>
              <p:nvPr/>
            </p:nvCxnSpPr>
            <p:spPr>
              <a:xfrm flipH="1" flipV="1">
                <a:off x="-8824774" y="1488083"/>
                <a:ext cx="99606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5370B1F5-5242-08D7-020D-0874F7783791}"/>
                  </a:ext>
                </a:extLst>
              </p:cNvPr>
              <p:cNvCxnSpPr>
                <a:stCxn id="19" idx="1"/>
                <a:endCxn id="14" idx="3"/>
              </p:cNvCxnSpPr>
              <p:nvPr/>
            </p:nvCxnSpPr>
            <p:spPr>
              <a:xfrm flipH="1">
                <a:off x="-12910734" y="1488083"/>
                <a:ext cx="5708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6DDACA9F-CBAD-8E24-F6C7-3E25A46D78E9}"/>
                  </a:ext>
                </a:extLst>
              </p:cNvPr>
              <p:cNvCxnSpPr>
                <a:stCxn id="14" idx="2"/>
                <a:endCxn id="22" idx="0"/>
              </p:cNvCxnSpPr>
              <p:nvPr/>
            </p:nvCxnSpPr>
            <p:spPr>
              <a:xfrm>
                <a:off x="-14002114" y="1823320"/>
                <a:ext cx="0" cy="8626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46479073-D964-ED04-6A43-956166C8F438}"/>
                  </a:ext>
                </a:extLst>
              </p:cNvPr>
              <p:cNvCxnSpPr>
                <a:stCxn id="22" idx="3"/>
                <a:endCxn id="16" idx="1"/>
              </p:cNvCxnSpPr>
              <p:nvPr/>
            </p:nvCxnSpPr>
            <p:spPr>
              <a:xfrm>
                <a:off x="-12910734" y="3021236"/>
                <a:ext cx="10913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BA264F14-227C-C4E5-981F-2241AB75D905}"/>
                  </a:ext>
                </a:extLst>
              </p:cNvPr>
              <p:cNvCxnSpPr>
                <a:stCxn id="16" idx="3"/>
                <a:endCxn id="17" idx="1"/>
              </p:cNvCxnSpPr>
              <p:nvPr/>
            </p:nvCxnSpPr>
            <p:spPr>
              <a:xfrm>
                <a:off x="-9636592" y="3021236"/>
                <a:ext cx="7660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92C718AB-B93C-DFC3-37CA-31C41E5AEEEA}"/>
                  </a:ext>
                </a:extLst>
              </p:cNvPr>
              <p:cNvCxnSpPr>
                <a:stCxn id="17" idx="3"/>
                <a:endCxn id="18" idx="1"/>
              </p:cNvCxnSpPr>
              <p:nvPr/>
            </p:nvCxnSpPr>
            <p:spPr>
              <a:xfrm flipV="1">
                <a:off x="-6687798" y="3011915"/>
                <a:ext cx="766033" cy="93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
        <p:nvSpPr>
          <p:cNvPr id="32" name="TextBox 31">
            <a:extLst>
              <a:ext uri="{FF2B5EF4-FFF2-40B4-BE49-F238E27FC236}">
                <a16:creationId xmlns:a16="http://schemas.microsoft.com/office/drawing/2014/main" id="{27ECFB47-49A7-89C1-C0E0-2CA2834014A8}"/>
              </a:ext>
            </a:extLst>
          </p:cNvPr>
          <p:cNvSpPr txBox="1"/>
          <p:nvPr/>
        </p:nvSpPr>
        <p:spPr>
          <a:xfrm>
            <a:off x="85528" y="0"/>
            <a:ext cx="1930810" cy="646331"/>
          </a:xfrm>
          <a:prstGeom prst="rect">
            <a:avLst/>
          </a:prstGeom>
          <a:noFill/>
        </p:spPr>
        <p:txBody>
          <a:bodyPr wrap="square">
            <a:spAutoFit/>
          </a:bodyPr>
          <a:lstStyle/>
          <a:p>
            <a:pPr algn="ctr">
              <a:spcAft>
                <a:spcPts val="2250"/>
              </a:spcAft>
            </a:pPr>
            <a:r>
              <a:rPr lang="en-IN" sz="3600" b="1" i="0" dirty="0">
                <a:solidFill>
                  <a:srgbClr val="4A3B5D"/>
                </a:solidFill>
                <a:effectLst/>
                <a:latin typeface="Arial" panose="020B0604020202020204" pitchFamily="34" charset="0"/>
              </a:rPr>
              <a:t>Results</a:t>
            </a:r>
          </a:p>
        </p:txBody>
      </p:sp>
      <p:grpSp>
        <p:nvGrpSpPr>
          <p:cNvPr id="40" name="Group 39">
            <a:extLst>
              <a:ext uri="{FF2B5EF4-FFF2-40B4-BE49-F238E27FC236}">
                <a16:creationId xmlns:a16="http://schemas.microsoft.com/office/drawing/2014/main" id="{B752AB48-C766-A86C-5695-80AFC4C6A5BE}"/>
              </a:ext>
            </a:extLst>
          </p:cNvPr>
          <p:cNvGrpSpPr/>
          <p:nvPr/>
        </p:nvGrpSpPr>
        <p:grpSpPr>
          <a:xfrm>
            <a:off x="1021573" y="470390"/>
            <a:ext cx="10658475" cy="5883518"/>
            <a:chOff x="-13439777" y="583924"/>
            <a:chExt cx="10658475" cy="5883518"/>
          </a:xfrm>
        </p:grpSpPr>
        <p:sp>
          <p:nvSpPr>
            <p:cNvPr id="35" name="TextBox 34">
              <a:extLst>
                <a:ext uri="{FF2B5EF4-FFF2-40B4-BE49-F238E27FC236}">
                  <a16:creationId xmlns:a16="http://schemas.microsoft.com/office/drawing/2014/main" id="{4903FF65-039A-E628-7B59-BC37D7714AFA}"/>
                </a:ext>
              </a:extLst>
            </p:cNvPr>
            <p:cNvSpPr txBox="1"/>
            <p:nvPr/>
          </p:nvSpPr>
          <p:spPr>
            <a:xfrm>
              <a:off x="-13439777" y="583924"/>
              <a:ext cx="10658475" cy="1200329"/>
            </a:xfrm>
            <a:prstGeom prst="rect">
              <a:avLst/>
            </a:prstGeom>
            <a:noFill/>
          </p:spPr>
          <p:txBody>
            <a:bodyPr wrap="square">
              <a:spAutoFit/>
            </a:bodyPr>
            <a:lstStyle/>
            <a:p>
              <a:pPr algn="ctr">
                <a:buNone/>
              </a:pPr>
              <a:r>
                <a:rPr lang="en-US" b="1" i="0" dirty="0">
                  <a:solidFill>
                    <a:srgbClr val="333333"/>
                  </a:solidFill>
                  <a:effectLst/>
                  <a:latin typeface="Arial" panose="020B0604020202020204" pitchFamily="34" charset="0"/>
                </a:rPr>
                <a:t>Without ANN (PID Controller)</a:t>
              </a:r>
            </a:p>
            <a:p>
              <a:pPr algn="ctr">
                <a:spcAft>
                  <a:spcPts val="1500"/>
                </a:spcAft>
              </a:pPr>
              <a:r>
                <a:rPr lang="en-US" b="0" i="0" dirty="0">
                  <a:solidFill>
                    <a:srgbClr val="333333"/>
                  </a:solidFill>
                  <a:effectLst/>
                  <a:latin typeface="Arial" panose="020B0604020202020204" pitchFamily="34" charset="0"/>
                </a:rPr>
                <a:t>Without the ANN model (using the PID controller), the system shows less accuracy, greater oscillations, and the system struggles to reach the desired speed accurately. The difference between the desired and actual speed is more noticeable.</a:t>
              </a:r>
            </a:p>
          </p:txBody>
        </p:sp>
        <p:pic>
          <p:nvPicPr>
            <p:cNvPr id="38" name="Picture 37">
              <a:extLst>
                <a:ext uri="{FF2B5EF4-FFF2-40B4-BE49-F238E27FC236}">
                  <a16:creationId xmlns:a16="http://schemas.microsoft.com/office/drawing/2014/main" id="{C691D4B9-A78B-FF68-0527-BF5F88BCE3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306621" y="1913121"/>
              <a:ext cx="8096571" cy="4554321"/>
            </a:xfrm>
            <a:prstGeom prst="roundRect">
              <a:avLst>
                <a:gd name="adj" fmla="val 1599"/>
              </a:avLst>
            </a:prstGeom>
            <a:solidFill>
              <a:srgbClr val="FFFFFF">
                <a:shade val="85000"/>
              </a:srgbClr>
            </a:solidFill>
            <a:ln>
              <a:noFill/>
            </a:ln>
            <a:effectLst>
              <a:reflection blurRad="12700" stA="38000" endPos="28000" dist="5000" dir="5400000" sy="-100000" algn="bl" rotWithShape="0"/>
            </a:effectLst>
          </p:spPr>
        </p:pic>
      </p:grpSp>
      <p:grpSp>
        <p:nvGrpSpPr>
          <p:cNvPr id="8" name="Group 7">
            <a:extLst>
              <a:ext uri="{FF2B5EF4-FFF2-40B4-BE49-F238E27FC236}">
                <a16:creationId xmlns:a16="http://schemas.microsoft.com/office/drawing/2014/main" id="{537C30BC-7264-FB36-5B3A-0A49C514139B}"/>
              </a:ext>
            </a:extLst>
          </p:cNvPr>
          <p:cNvGrpSpPr/>
          <p:nvPr/>
        </p:nvGrpSpPr>
        <p:grpSpPr>
          <a:xfrm>
            <a:off x="-13393483" y="470390"/>
            <a:ext cx="10427111" cy="6285340"/>
            <a:chOff x="-13393483" y="470390"/>
            <a:chExt cx="10427111" cy="6285340"/>
          </a:xfrm>
        </p:grpSpPr>
        <p:sp>
          <p:nvSpPr>
            <p:cNvPr id="4" name="TextBox 3">
              <a:extLst>
                <a:ext uri="{FF2B5EF4-FFF2-40B4-BE49-F238E27FC236}">
                  <a16:creationId xmlns:a16="http://schemas.microsoft.com/office/drawing/2014/main" id="{1700B202-5972-56E9-7BF4-D0FE1CC51B21}"/>
                </a:ext>
              </a:extLst>
            </p:cNvPr>
            <p:cNvSpPr txBox="1"/>
            <p:nvPr/>
          </p:nvSpPr>
          <p:spPr>
            <a:xfrm>
              <a:off x="-13393483" y="470390"/>
              <a:ext cx="10427111" cy="923330"/>
            </a:xfrm>
            <a:prstGeom prst="rect">
              <a:avLst/>
            </a:prstGeom>
            <a:noFill/>
          </p:spPr>
          <p:txBody>
            <a:bodyPr wrap="square">
              <a:spAutoFit/>
            </a:bodyPr>
            <a:lstStyle/>
            <a:p>
              <a:pPr algn="ctr">
                <a:buNone/>
              </a:pPr>
              <a:r>
                <a:rPr lang="en-US" b="1" i="0" dirty="0">
                  <a:solidFill>
                    <a:srgbClr val="333333"/>
                  </a:solidFill>
                  <a:effectLst/>
                  <a:latin typeface="Arial" panose="020B0604020202020204" pitchFamily="34" charset="0"/>
                </a:rPr>
                <a:t>With ANN (ANN Controller)</a:t>
              </a:r>
            </a:p>
            <a:p>
              <a:pPr algn="ctr">
                <a:spcAft>
                  <a:spcPts val="1500"/>
                </a:spcAft>
              </a:pPr>
              <a:r>
                <a:rPr lang="en-US" b="0" i="0" dirty="0">
                  <a:solidFill>
                    <a:srgbClr val="333333"/>
                  </a:solidFill>
                  <a:effectLst/>
                  <a:latin typeface="Arial" panose="020B0604020202020204" pitchFamily="34" charset="0"/>
                </a:rPr>
                <a:t>With the ANN model, the speed is predicted through a function block, leading to higher accuracy and less oscillation. The system reaches the desired speed with improved performance.</a:t>
              </a:r>
            </a:p>
          </p:txBody>
        </p:sp>
        <p:pic>
          <p:nvPicPr>
            <p:cNvPr id="6" name="Picture 5">
              <a:extLst>
                <a:ext uri="{FF2B5EF4-FFF2-40B4-BE49-F238E27FC236}">
                  <a16:creationId xmlns:a16="http://schemas.microsoft.com/office/drawing/2014/main" id="{03C360AF-837E-0D8A-FEC1-E578AF030D6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002684" y="1427764"/>
              <a:ext cx="7645512" cy="5327966"/>
            </a:xfrm>
            <a:prstGeom prst="roundRect">
              <a:avLst>
                <a:gd name="adj" fmla="val 1205"/>
              </a:avLst>
            </a:prstGeom>
            <a:solidFill>
              <a:srgbClr val="FFFFFF">
                <a:shade val="85000"/>
              </a:srgbClr>
            </a:solidFill>
            <a:ln>
              <a:noFill/>
            </a:ln>
            <a:effectLst>
              <a:reflection blurRad="12700" stA="38000" endPos="28000" dist="5000" dir="5400000" sy="-100000" algn="bl" rotWithShape="0"/>
            </a:effectLst>
          </p:spPr>
        </p:pic>
      </p:grpSp>
      <p:grpSp>
        <p:nvGrpSpPr>
          <p:cNvPr id="10" name="Group 9">
            <a:extLst>
              <a:ext uri="{FF2B5EF4-FFF2-40B4-BE49-F238E27FC236}">
                <a16:creationId xmlns:a16="http://schemas.microsoft.com/office/drawing/2014/main" id="{8F4479F0-C2DE-98D7-CBB3-58BC0EADFC6D}"/>
              </a:ext>
            </a:extLst>
          </p:cNvPr>
          <p:cNvGrpSpPr/>
          <p:nvPr/>
        </p:nvGrpSpPr>
        <p:grpSpPr>
          <a:xfrm>
            <a:off x="13151924" y="831201"/>
            <a:ext cx="10561463" cy="5441591"/>
            <a:chOff x="913626" y="583924"/>
            <a:chExt cx="10561463" cy="5441591"/>
          </a:xfrm>
        </p:grpSpPr>
        <p:sp>
          <p:nvSpPr>
            <p:cNvPr id="12" name="TextBox 11">
              <a:extLst>
                <a:ext uri="{FF2B5EF4-FFF2-40B4-BE49-F238E27FC236}">
                  <a16:creationId xmlns:a16="http://schemas.microsoft.com/office/drawing/2014/main" id="{B68A5F60-30FA-9014-51D7-F1B5319859E1}"/>
                </a:ext>
              </a:extLst>
            </p:cNvPr>
            <p:cNvSpPr txBox="1"/>
            <p:nvPr/>
          </p:nvSpPr>
          <p:spPr>
            <a:xfrm>
              <a:off x="7116293" y="583924"/>
              <a:ext cx="4358796" cy="646331"/>
            </a:xfrm>
            <a:prstGeom prst="rect">
              <a:avLst/>
            </a:prstGeom>
            <a:noFill/>
          </p:spPr>
          <p:txBody>
            <a:bodyPr wrap="square">
              <a:spAutoFit/>
            </a:bodyPr>
            <a:lstStyle/>
            <a:p>
              <a:pPr algn="ctr">
                <a:spcAft>
                  <a:spcPts val="2250"/>
                </a:spcAft>
              </a:pPr>
              <a:r>
                <a:rPr lang="en-IN" sz="3600" b="1" i="0" dirty="0">
                  <a:solidFill>
                    <a:srgbClr val="4A3B5D"/>
                  </a:solidFill>
                  <a:effectLst/>
                  <a:latin typeface="Arial" panose="020B0604020202020204" pitchFamily="34" charset="0"/>
                </a:rPr>
                <a:t>Simulink Model</a:t>
              </a:r>
            </a:p>
          </p:txBody>
        </p:sp>
        <p:pic>
          <p:nvPicPr>
            <p:cNvPr id="13" name="Picture 12">
              <a:extLst>
                <a:ext uri="{FF2B5EF4-FFF2-40B4-BE49-F238E27FC236}">
                  <a16:creationId xmlns:a16="http://schemas.microsoft.com/office/drawing/2014/main" id="{DDE2B1FF-860A-A6D2-C36B-A9532161C70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3626" y="1269057"/>
              <a:ext cx="9909772" cy="4756458"/>
            </a:xfrm>
            <a:prstGeom prst="roundRect">
              <a:avLst>
                <a:gd name="adj" fmla="val 5477"/>
              </a:avLst>
            </a:prstGeom>
            <a:solidFill>
              <a:srgbClr val="FFFFFF">
                <a:shade val="85000"/>
              </a:srgbClr>
            </a:solidFill>
            <a:ln>
              <a:noFill/>
            </a:ln>
            <a:effectLst>
              <a:reflection blurRad="12700" stA="38000" endPos="28000" dist="5000" dir="5400000" sy="-100000" algn="bl" rotWithShape="0"/>
            </a:effectLst>
          </p:spPr>
        </p:pic>
      </p:grpSp>
    </p:spTree>
    <p:extLst>
      <p:ext uri="{BB962C8B-B14F-4D97-AF65-F5344CB8AC3E}">
        <p14:creationId xmlns:p14="http://schemas.microsoft.com/office/powerpoint/2010/main" val="40584520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a:extLst>
            <a:ext uri="{FF2B5EF4-FFF2-40B4-BE49-F238E27FC236}">
              <a16:creationId xmlns:a16="http://schemas.microsoft.com/office/drawing/2014/main" id="{4E4BDF50-A9F3-2A46-837D-4B51A96D6D1C}"/>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DDD94866-B989-F2DC-A94E-CD14EA4A96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5236" y="6396486"/>
            <a:ext cx="1821528" cy="474453"/>
          </a:xfrm>
          <a:prstGeom prst="rect">
            <a:avLst/>
          </a:prstGeom>
        </p:spPr>
      </p:pic>
      <p:sp>
        <p:nvSpPr>
          <p:cNvPr id="11" name="TextBox 10">
            <a:extLst>
              <a:ext uri="{FF2B5EF4-FFF2-40B4-BE49-F238E27FC236}">
                <a16:creationId xmlns:a16="http://schemas.microsoft.com/office/drawing/2014/main" id="{68FAE18A-82E2-B8A8-51AA-02A51122BF3C}"/>
              </a:ext>
            </a:extLst>
          </p:cNvPr>
          <p:cNvSpPr txBox="1"/>
          <p:nvPr/>
        </p:nvSpPr>
        <p:spPr>
          <a:xfrm>
            <a:off x="4525374" y="-796413"/>
            <a:ext cx="3141252" cy="584775"/>
          </a:xfrm>
          <a:prstGeom prst="rect">
            <a:avLst/>
          </a:prstGeom>
          <a:noFill/>
        </p:spPr>
        <p:txBody>
          <a:bodyPr wrap="square">
            <a:spAutoFit/>
          </a:bodyPr>
          <a:lstStyle/>
          <a:p>
            <a:pPr algn="ctr">
              <a:spcAft>
                <a:spcPts val="2250"/>
              </a:spcAft>
            </a:pPr>
            <a:r>
              <a:rPr lang="en-IN" sz="3200" b="1" i="0" dirty="0">
                <a:solidFill>
                  <a:srgbClr val="4A3B5D"/>
                </a:solidFill>
                <a:effectLst/>
                <a:latin typeface="Arial" panose="020B0604020202020204" pitchFamily="34" charset="0"/>
              </a:rPr>
              <a:t>Block Diagram</a:t>
            </a:r>
          </a:p>
        </p:txBody>
      </p:sp>
      <p:sp>
        <p:nvSpPr>
          <p:cNvPr id="24" name="TextBox 23">
            <a:extLst>
              <a:ext uri="{FF2B5EF4-FFF2-40B4-BE49-F238E27FC236}">
                <a16:creationId xmlns:a16="http://schemas.microsoft.com/office/drawing/2014/main" id="{63EFB38C-E0A6-73DC-9433-BB697A7526B7}"/>
              </a:ext>
            </a:extLst>
          </p:cNvPr>
          <p:cNvSpPr txBox="1"/>
          <p:nvPr/>
        </p:nvSpPr>
        <p:spPr>
          <a:xfrm>
            <a:off x="4260454" y="-1886691"/>
            <a:ext cx="3464160" cy="461665"/>
          </a:xfrm>
          <a:prstGeom prst="rect">
            <a:avLst/>
          </a:prstGeom>
          <a:noFill/>
        </p:spPr>
        <p:txBody>
          <a:bodyPr wrap="square">
            <a:spAutoFit/>
          </a:bodyPr>
          <a:lstStyle/>
          <a:p>
            <a:pPr algn="ctr">
              <a:spcBef>
                <a:spcPts val="3000"/>
              </a:spcBef>
              <a:spcAft>
                <a:spcPts val="1500"/>
              </a:spcAft>
            </a:pPr>
            <a:r>
              <a:rPr lang="en-IN" sz="2400" b="1" i="0" dirty="0">
                <a:solidFill>
                  <a:srgbClr val="0077CC"/>
                </a:solidFill>
                <a:effectLst/>
                <a:latin typeface="Arial" panose="020B0604020202020204" pitchFamily="34" charset="0"/>
              </a:rPr>
              <a:t>Flow of Methodology:</a:t>
            </a:r>
          </a:p>
        </p:txBody>
      </p:sp>
      <p:grpSp>
        <p:nvGrpSpPr>
          <p:cNvPr id="55" name="Group 54">
            <a:extLst>
              <a:ext uri="{FF2B5EF4-FFF2-40B4-BE49-F238E27FC236}">
                <a16:creationId xmlns:a16="http://schemas.microsoft.com/office/drawing/2014/main" id="{45A86402-144E-EB0D-E6D9-0F8F463924D2}"/>
              </a:ext>
            </a:extLst>
          </p:cNvPr>
          <p:cNvGrpSpPr/>
          <p:nvPr/>
        </p:nvGrpSpPr>
        <p:grpSpPr>
          <a:xfrm>
            <a:off x="321503" y="8306013"/>
            <a:ext cx="11548993" cy="3966073"/>
            <a:chOff x="-15093495" y="-609600"/>
            <a:chExt cx="11548993" cy="3966073"/>
          </a:xfrm>
        </p:grpSpPr>
        <p:sp>
          <p:nvSpPr>
            <p:cNvPr id="14" name="Rectangle: Rounded Corners 13">
              <a:extLst>
                <a:ext uri="{FF2B5EF4-FFF2-40B4-BE49-F238E27FC236}">
                  <a16:creationId xmlns:a16="http://schemas.microsoft.com/office/drawing/2014/main" id="{09E847C6-0DD7-AF91-A50B-DF1C9B184091}"/>
                </a:ext>
              </a:extLst>
            </p:cNvPr>
            <p:cNvSpPr/>
            <p:nvPr/>
          </p:nvSpPr>
          <p:spPr>
            <a:xfrm>
              <a:off x="-15093495" y="1152846"/>
              <a:ext cx="2182761" cy="670474"/>
            </a:xfrm>
            <a:prstGeom prst="roundRect">
              <a:avLst/>
            </a:prstGeom>
            <a:solidFill>
              <a:schemeClr val="accent1">
                <a:lumMod val="40000"/>
                <a:lumOff val="60000"/>
              </a:schemeClr>
            </a:solidFill>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uNone/>
              </a:pPr>
              <a:endParaRPr lang="en-IN" b="1" i="0" dirty="0">
                <a:solidFill>
                  <a:srgbClr val="333333"/>
                </a:solidFill>
                <a:effectLst/>
                <a:latin typeface="Arial" panose="020B0604020202020204" pitchFamily="34" charset="0"/>
              </a:endParaRPr>
            </a:p>
            <a:p>
              <a:pPr algn="ctr">
                <a:buNone/>
              </a:pPr>
              <a:endParaRPr lang="en-IN" b="1" dirty="0">
                <a:solidFill>
                  <a:srgbClr val="333333"/>
                </a:solidFill>
                <a:latin typeface="Arial" panose="020B0604020202020204" pitchFamily="34" charset="0"/>
              </a:endParaRPr>
            </a:p>
            <a:p>
              <a:pPr algn="ctr">
                <a:buNone/>
              </a:pPr>
              <a:r>
                <a:rPr lang="en-IN" b="1" i="0" dirty="0">
                  <a:solidFill>
                    <a:srgbClr val="333333"/>
                  </a:solidFill>
                  <a:effectLst/>
                  <a:latin typeface="Arial" panose="020B0604020202020204" pitchFamily="34" charset="0"/>
                </a:rPr>
                <a:t>Predict Speed Using ANN</a:t>
              </a:r>
            </a:p>
            <a:p>
              <a:pPr>
                <a:buNone/>
              </a:pPr>
              <a:br>
                <a:rPr lang="en-IN" dirty="0"/>
              </a:br>
              <a:endParaRPr lang="en-IN" dirty="0"/>
            </a:p>
          </p:txBody>
        </p:sp>
        <p:sp>
          <p:nvSpPr>
            <p:cNvPr id="20" name="Rectangle: Rounded Corners 19">
              <a:extLst>
                <a:ext uri="{FF2B5EF4-FFF2-40B4-BE49-F238E27FC236}">
                  <a16:creationId xmlns:a16="http://schemas.microsoft.com/office/drawing/2014/main" id="{0D0E2C57-4588-4C56-A271-1AE716B6DEBF}"/>
                </a:ext>
              </a:extLst>
            </p:cNvPr>
            <p:cNvSpPr/>
            <p:nvPr/>
          </p:nvSpPr>
          <p:spPr>
            <a:xfrm>
              <a:off x="-7828706" y="1077621"/>
              <a:ext cx="4284204" cy="820925"/>
            </a:xfrm>
            <a:prstGeom prst="roundRect">
              <a:avLst/>
            </a:prstGeom>
            <a:solidFill>
              <a:schemeClr val="accent1">
                <a:lumMod val="40000"/>
                <a:lumOff val="60000"/>
              </a:schemeClr>
            </a:solidFill>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uNone/>
              </a:pPr>
              <a:endParaRPr lang="en-US" b="1" i="0" dirty="0">
                <a:solidFill>
                  <a:srgbClr val="333333"/>
                </a:solidFill>
                <a:effectLst/>
                <a:latin typeface="Arial" panose="020B0604020202020204" pitchFamily="34" charset="0"/>
              </a:endParaRPr>
            </a:p>
            <a:p>
              <a:pPr algn="ctr">
                <a:buNone/>
              </a:pPr>
              <a:endParaRPr lang="en-US" b="1" dirty="0">
                <a:solidFill>
                  <a:srgbClr val="333333"/>
                </a:solidFill>
                <a:latin typeface="Arial" panose="020B0604020202020204" pitchFamily="34" charset="0"/>
              </a:endParaRPr>
            </a:p>
            <a:p>
              <a:pPr algn="ctr">
                <a:buNone/>
              </a:pPr>
              <a:r>
                <a:rPr lang="en-US" b="1" i="0" dirty="0">
                  <a:solidFill>
                    <a:srgbClr val="333333"/>
                  </a:solidFill>
                  <a:effectLst/>
                  <a:latin typeface="Arial" panose="020B0604020202020204" pitchFamily="34" charset="0"/>
                </a:rPr>
                <a:t>Simulink Measures Current, Voltage, Torque</a:t>
              </a:r>
            </a:p>
            <a:p>
              <a:pPr>
                <a:buNone/>
              </a:pPr>
              <a:br>
                <a:rPr lang="en-US" dirty="0"/>
              </a:br>
              <a:endParaRPr lang="en-IN" dirty="0"/>
            </a:p>
          </p:txBody>
        </p:sp>
        <p:sp>
          <p:nvSpPr>
            <p:cNvPr id="22" name="Rectangle: Rounded Corners 21">
              <a:extLst>
                <a:ext uri="{FF2B5EF4-FFF2-40B4-BE49-F238E27FC236}">
                  <a16:creationId xmlns:a16="http://schemas.microsoft.com/office/drawing/2014/main" id="{051D5CCB-6A92-48E6-2279-E36AF643D28A}"/>
                </a:ext>
              </a:extLst>
            </p:cNvPr>
            <p:cNvSpPr/>
            <p:nvPr/>
          </p:nvSpPr>
          <p:spPr>
            <a:xfrm>
              <a:off x="-15093495" y="2685999"/>
              <a:ext cx="2182761" cy="670474"/>
            </a:xfrm>
            <a:prstGeom prst="roundRect">
              <a:avLst/>
            </a:prstGeom>
            <a:solidFill>
              <a:schemeClr val="accent1">
                <a:lumMod val="40000"/>
                <a:lumOff val="60000"/>
              </a:schemeClr>
            </a:solidFill>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uNone/>
              </a:pPr>
              <a:endParaRPr lang="en-IN" b="1" i="0" dirty="0">
                <a:solidFill>
                  <a:srgbClr val="333333"/>
                </a:solidFill>
                <a:effectLst/>
                <a:latin typeface="Arial" panose="020B0604020202020204" pitchFamily="34" charset="0"/>
              </a:endParaRPr>
            </a:p>
            <a:p>
              <a:pPr algn="ctr">
                <a:buNone/>
              </a:pPr>
              <a:endParaRPr lang="en-IN" b="1" dirty="0">
                <a:solidFill>
                  <a:srgbClr val="333333"/>
                </a:solidFill>
                <a:latin typeface="Arial" panose="020B0604020202020204" pitchFamily="34" charset="0"/>
              </a:endParaRPr>
            </a:p>
            <a:p>
              <a:pPr algn="ctr">
                <a:buNone/>
              </a:pPr>
              <a:r>
                <a:rPr lang="en-IN" b="1" i="0" dirty="0">
                  <a:solidFill>
                    <a:srgbClr val="333333"/>
                  </a:solidFill>
                  <a:effectLst/>
                  <a:latin typeface="Arial" panose="020B0604020202020204" pitchFamily="34" charset="0"/>
                </a:rPr>
                <a:t>Generate Control Signal</a:t>
              </a:r>
            </a:p>
            <a:p>
              <a:pPr>
                <a:buNone/>
              </a:pPr>
              <a:br>
                <a:rPr lang="en-IN" dirty="0"/>
              </a:br>
              <a:endParaRPr lang="en-IN" dirty="0"/>
            </a:p>
          </p:txBody>
        </p:sp>
        <p:grpSp>
          <p:nvGrpSpPr>
            <p:cNvPr id="54" name="Group 53">
              <a:extLst>
                <a:ext uri="{FF2B5EF4-FFF2-40B4-BE49-F238E27FC236}">
                  <a16:creationId xmlns:a16="http://schemas.microsoft.com/office/drawing/2014/main" id="{EB9137F8-B922-C617-0191-FC3894DED9D6}"/>
                </a:ext>
              </a:extLst>
            </p:cNvPr>
            <p:cNvGrpSpPr/>
            <p:nvPr/>
          </p:nvGrpSpPr>
          <p:grpSpPr>
            <a:xfrm>
              <a:off x="-14627347" y="-609600"/>
              <a:ext cx="10892397" cy="3966073"/>
              <a:chOff x="-14631401" y="-609600"/>
              <a:chExt cx="10892397" cy="3966073"/>
            </a:xfrm>
          </p:grpSpPr>
          <p:sp>
            <p:nvSpPr>
              <p:cNvPr id="3" name="Rectangle: Rounded Corners 2">
                <a:extLst>
                  <a:ext uri="{FF2B5EF4-FFF2-40B4-BE49-F238E27FC236}">
                    <a16:creationId xmlns:a16="http://schemas.microsoft.com/office/drawing/2014/main" id="{01FF9358-7B24-2D28-9D73-9A4BB02D7F6F}"/>
                  </a:ext>
                </a:extLst>
              </p:cNvPr>
              <p:cNvSpPr/>
              <p:nvPr/>
            </p:nvSpPr>
            <p:spPr>
              <a:xfrm>
                <a:off x="-11158807" y="-609599"/>
                <a:ext cx="2498154" cy="865935"/>
              </a:xfrm>
              <a:prstGeom prst="roundRect">
                <a:avLst/>
              </a:prstGeom>
              <a:solidFill>
                <a:schemeClr val="accent1">
                  <a:lumMod val="40000"/>
                  <a:lumOff val="60000"/>
                </a:schemeClr>
              </a:solidFill>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i="0" dirty="0">
                    <a:solidFill>
                      <a:srgbClr val="333333"/>
                    </a:solidFill>
                    <a:effectLst/>
                    <a:latin typeface="Arial" panose="020B0604020202020204" pitchFamily="34" charset="0"/>
                  </a:rPr>
                  <a:t>Train Feedforward ANN</a:t>
                </a:r>
                <a:endParaRPr lang="en-IN" dirty="0"/>
              </a:p>
            </p:txBody>
          </p:sp>
          <p:sp>
            <p:nvSpPr>
              <p:cNvPr id="15" name="Rectangle: Rounded Corners 14">
                <a:extLst>
                  <a:ext uri="{FF2B5EF4-FFF2-40B4-BE49-F238E27FC236}">
                    <a16:creationId xmlns:a16="http://schemas.microsoft.com/office/drawing/2014/main" id="{DE2C5A49-1CC1-EC95-575A-CB7A09F668CD}"/>
                  </a:ext>
                </a:extLst>
              </p:cNvPr>
              <p:cNvSpPr/>
              <p:nvPr/>
            </p:nvSpPr>
            <p:spPr>
              <a:xfrm>
                <a:off x="-14631401" y="-609600"/>
                <a:ext cx="2182761" cy="865936"/>
              </a:xfrm>
              <a:prstGeom prst="roundRect">
                <a:avLst/>
              </a:prstGeom>
              <a:solidFill>
                <a:schemeClr val="accent1">
                  <a:lumMod val="40000"/>
                  <a:lumOff val="60000"/>
                </a:schemeClr>
              </a:solidFill>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IN" b="1" i="0" dirty="0">
                  <a:solidFill>
                    <a:srgbClr val="333333"/>
                  </a:solidFill>
                  <a:effectLst/>
                  <a:latin typeface="Arial" panose="020B0604020202020204" pitchFamily="34" charset="0"/>
                </a:endParaRPr>
              </a:p>
              <a:p>
                <a:endParaRPr lang="en-IN" b="1" dirty="0">
                  <a:solidFill>
                    <a:srgbClr val="333333"/>
                  </a:solidFill>
                  <a:latin typeface="Arial" panose="020B0604020202020204" pitchFamily="34" charset="0"/>
                </a:endParaRPr>
              </a:p>
              <a:p>
                <a:r>
                  <a:rPr lang="en-IN" b="1" i="0" dirty="0">
                    <a:solidFill>
                      <a:srgbClr val="333333"/>
                    </a:solidFill>
                    <a:effectLst/>
                    <a:latin typeface="Arial" panose="020B0604020202020204" pitchFamily="34" charset="0"/>
                  </a:rPr>
                  <a:t>Dataset Sourced from Internet</a:t>
                </a:r>
              </a:p>
              <a:p>
                <a:pPr>
                  <a:buNone/>
                </a:pPr>
                <a:br>
                  <a:rPr lang="en-IN" dirty="0"/>
                </a:br>
                <a:endParaRPr lang="en-IN" dirty="0"/>
              </a:p>
            </p:txBody>
          </p:sp>
          <p:sp>
            <p:nvSpPr>
              <p:cNvPr id="16" name="Rectangle: Rounded Corners 15">
                <a:extLst>
                  <a:ext uri="{FF2B5EF4-FFF2-40B4-BE49-F238E27FC236}">
                    <a16:creationId xmlns:a16="http://schemas.microsoft.com/office/drawing/2014/main" id="{B503F735-DA57-509A-CE9B-C56E4F8DAC51}"/>
                  </a:ext>
                </a:extLst>
              </p:cNvPr>
              <p:cNvSpPr/>
              <p:nvPr/>
            </p:nvSpPr>
            <p:spPr>
              <a:xfrm>
                <a:off x="-11819353" y="2685999"/>
                <a:ext cx="2182761" cy="670474"/>
              </a:xfrm>
              <a:prstGeom prst="roundRect">
                <a:avLst/>
              </a:prstGeom>
              <a:solidFill>
                <a:schemeClr val="accent1">
                  <a:lumMod val="40000"/>
                  <a:lumOff val="60000"/>
                </a:schemeClr>
              </a:solidFill>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uNone/>
                </a:pPr>
                <a:endParaRPr lang="en-IN" b="1" i="0" dirty="0">
                  <a:solidFill>
                    <a:srgbClr val="333333"/>
                  </a:solidFill>
                  <a:effectLst/>
                  <a:latin typeface="Arial" panose="020B0604020202020204" pitchFamily="34" charset="0"/>
                </a:endParaRPr>
              </a:p>
              <a:p>
                <a:pPr algn="ctr">
                  <a:buNone/>
                </a:pPr>
                <a:endParaRPr lang="en-IN" b="1" dirty="0">
                  <a:solidFill>
                    <a:srgbClr val="333333"/>
                  </a:solidFill>
                  <a:latin typeface="Arial" panose="020B0604020202020204" pitchFamily="34" charset="0"/>
                </a:endParaRPr>
              </a:p>
              <a:p>
                <a:pPr algn="ctr">
                  <a:buNone/>
                </a:pPr>
                <a:r>
                  <a:rPr lang="en-IN" b="1" i="0" dirty="0">
                    <a:solidFill>
                      <a:srgbClr val="333333"/>
                    </a:solidFill>
                    <a:effectLst/>
                    <a:latin typeface="Arial" panose="020B0604020202020204" pitchFamily="34" charset="0"/>
                  </a:rPr>
                  <a:t>Adjust Armature Voltage</a:t>
                </a:r>
              </a:p>
              <a:p>
                <a:pPr>
                  <a:buNone/>
                </a:pPr>
                <a:br>
                  <a:rPr lang="en-IN" dirty="0"/>
                </a:br>
                <a:endParaRPr lang="en-IN" dirty="0"/>
              </a:p>
            </p:txBody>
          </p:sp>
          <p:sp>
            <p:nvSpPr>
              <p:cNvPr id="17" name="Rectangle: Rounded Corners 16">
                <a:extLst>
                  <a:ext uri="{FF2B5EF4-FFF2-40B4-BE49-F238E27FC236}">
                    <a16:creationId xmlns:a16="http://schemas.microsoft.com/office/drawing/2014/main" id="{232B7215-BAF5-CB2B-BF7B-5484DA75AFD4}"/>
                  </a:ext>
                </a:extLst>
              </p:cNvPr>
              <p:cNvSpPr/>
              <p:nvPr/>
            </p:nvSpPr>
            <p:spPr>
              <a:xfrm>
                <a:off x="-8870559" y="2685999"/>
                <a:ext cx="2182761" cy="670474"/>
              </a:xfrm>
              <a:prstGeom prst="roundRect">
                <a:avLst/>
              </a:prstGeom>
              <a:solidFill>
                <a:schemeClr val="accent1">
                  <a:lumMod val="40000"/>
                  <a:lumOff val="60000"/>
                </a:schemeClr>
              </a:solidFill>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uNone/>
                </a:pPr>
                <a:endParaRPr lang="en-IN" b="1" i="0" dirty="0">
                  <a:solidFill>
                    <a:srgbClr val="333333"/>
                  </a:solidFill>
                  <a:effectLst/>
                  <a:latin typeface="Arial" panose="020B0604020202020204" pitchFamily="34" charset="0"/>
                </a:endParaRPr>
              </a:p>
              <a:p>
                <a:pPr algn="ctr">
                  <a:buNone/>
                </a:pPr>
                <a:endParaRPr lang="en-IN" b="1" dirty="0">
                  <a:solidFill>
                    <a:srgbClr val="333333"/>
                  </a:solidFill>
                  <a:latin typeface="Arial" panose="020B0604020202020204" pitchFamily="34" charset="0"/>
                </a:endParaRPr>
              </a:p>
              <a:p>
                <a:pPr algn="ctr">
                  <a:buNone/>
                </a:pPr>
                <a:r>
                  <a:rPr lang="en-IN" b="1" i="0" dirty="0">
                    <a:solidFill>
                      <a:srgbClr val="333333"/>
                    </a:solidFill>
                    <a:effectLst/>
                    <a:latin typeface="Arial" panose="020B0604020202020204" pitchFamily="34" charset="0"/>
                  </a:rPr>
                  <a:t>Motor Speed Regulated</a:t>
                </a:r>
              </a:p>
              <a:p>
                <a:pPr>
                  <a:buNone/>
                </a:pPr>
                <a:br>
                  <a:rPr lang="en-IN" dirty="0"/>
                </a:br>
                <a:endParaRPr lang="en-IN" dirty="0"/>
              </a:p>
            </p:txBody>
          </p:sp>
          <p:sp>
            <p:nvSpPr>
              <p:cNvPr id="18" name="Rectangle: Rounded Corners 17">
                <a:extLst>
                  <a:ext uri="{FF2B5EF4-FFF2-40B4-BE49-F238E27FC236}">
                    <a16:creationId xmlns:a16="http://schemas.microsoft.com/office/drawing/2014/main" id="{E10A4219-428B-0680-C5DE-CC7BEFA2D1F5}"/>
                  </a:ext>
                </a:extLst>
              </p:cNvPr>
              <p:cNvSpPr/>
              <p:nvPr/>
            </p:nvSpPr>
            <p:spPr>
              <a:xfrm>
                <a:off x="-5921765" y="2676678"/>
                <a:ext cx="2182761" cy="670474"/>
              </a:xfrm>
              <a:prstGeom prst="roundRect">
                <a:avLst/>
              </a:prstGeom>
              <a:solidFill>
                <a:schemeClr val="accent1">
                  <a:lumMod val="40000"/>
                  <a:lumOff val="60000"/>
                </a:schemeClr>
              </a:solidFill>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2250"/>
                  </a:spcBef>
                  <a:buNone/>
                </a:pPr>
                <a:endParaRPr lang="en-US" b="1" i="0" dirty="0">
                  <a:solidFill>
                    <a:srgbClr val="333333"/>
                  </a:solidFill>
                  <a:effectLst/>
                  <a:latin typeface="Arial" panose="020B0604020202020204" pitchFamily="34" charset="0"/>
                </a:endParaRPr>
              </a:p>
              <a:p>
                <a:pPr algn="ctr">
                  <a:spcBef>
                    <a:spcPts val="2250"/>
                  </a:spcBef>
                  <a:buNone/>
                </a:pPr>
                <a:r>
                  <a:rPr lang="en-US" b="1" i="0" dirty="0">
                    <a:solidFill>
                      <a:srgbClr val="333333"/>
                    </a:solidFill>
                    <a:effectLst/>
                    <a:latin typeface="Arial" panose="020B0604020202020204" pitchFamily="34" charset="0"/>
                  </a:rPr>
                  <a:t>Loop Continues with New Inputs</a:t>
                </a:r>
              </a:p>
              <a:p>
                <a:pPr>
                  <a:buNone/>
                </a:pPr>
                <a:br>
                  <a:rPr lang="en-US" dirty="0"/>
                </a:br>
                <a:endParaRPr lang="en-IN" dirty="0"/>
              </a:p>
            </p:txBody>
          </p:sp>
          <p:sp>
            <p:nvSpPr>
              <p:cNvPr id="19" name="Rectangle: Rounded Corners 18">
                <a:extLst>
                  <a:ext uri="{FF2B5EF4-FFF2-40B4-BE49-F238E27FC236}">
                    <a16:creationId xmlns:a16="http://schemas.microsoft.com/office/drawing/2014/main" id="{26F33F66-7A83-FEA6-40D3-B6C72FC28108}"/>
                  </a:ext>
                </a:extLst>
              </p:cNvPr>
              <p:cNvSpPr/>
              <p:nvPr/>
            </p:nvSpPr>
            <p:spPr>
              <a:xfrm>
                <a:off x="-12339876" y="1152846"/>
                <a:ext cx="3515102" cy="670474"/>
              </a:xfrm>
              <a:prstGeom prst="roundRect">
                <a:avLst/>
              </a:prstGeom>
              <a:solidFill>
                <a:schemeClr val="accent1">
                  <a:lumMod val="40000"/>
                  <a:lumOff val="60000"/>
                </a:schemeClr>
              </a:solidFill>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uNone/>
                </a:pPr>
                <a:endParaRPr lang="en-US" b="1" i="0" dirty="0">
                  <a:solidFill>
                    <a:srgbClr val="333333"/>
                  </a:solidFill>
                  <a:effectLst/>
                  <a:latin typeface="Arial" panose="020B0604020202020204" pitchFamily="34" charset="0"/>
                </a:endParaRPr>
              </a:p>
              <a:p>
                <a:pPr algn="ctr">
                  <a:buNone/>
                </a:pPr>
                <a:endParaRPr lang="en-US" b="1" dirty="0">
                  <a:solidFill>
                    <a:srgbClr val="333333"/>
                  </a:solidFill>
                  <a:latin typeface="Arial" panose="020B0604020202020204" pitchFamily="34" charset="0"/>
                </a:endParaRPr>
              </a:p>
              <a:p>
                <a:pPr algn="ctr">
                  <a:buNone/>
                </a:pPr>
                <a:r>
                  <a:rPr lang="en-US" b="1" i="0" dirty="0">
                    <a:solidFill>
                      <a:srgbClr val="333333"/>
                    </a:solidFill>
                    <a:effectLst/>
                    <a:latin typeface="Arial" panose="020B0604020202020204" pitchFamily="34" charset="0"/>
                  </a:rPr>
                  <a:t>Function Block Loads ANN Model</a:t>
                </a:r>
              </a:p>
              <a:p>
                <a:pPr>
                  <a:buNone/>
                </a:pPr>
                <a:br>
                  <a:rPr lang="en-US" dirty="0"/>
                </a:br>
                <a:endParaRPr lang="en-IN" dirty="0"/>
              </a:p>
            </p:txBody>
          </p:sp>
          <p:sp>
            <p:nvSpPr>
              <p:cNvPr id="21" name="Rectangle: Rounded Corners 20">
                <a:extLst>
                  <a:ext uri="{FF2B5EF4-FFF2-40B4-BE49-F238E27FC236}">
                    <a16:creationId xmlns:a16="http://schemas.microsoft.com/office/drawing/2014/main" id="{95846BEE-F9B4-14A2-8C8F-B424F1B6EFA4}"/>
                  </a:ext>
                </a:extLst>
              </p:cNvPr>
              <p:cNvSpPr/>
              <p:nvPr/>
            </p:nvSpPr>
            <p:spPr>
              <a:xfrm>
                <a:off x="-7565475" y="-609599"/>
                <a:ext cx="3765137" cy="865935"/>
              </a:xfrm>
              <a:prstGeom prst="roundRect">
                <a:avLst/>
              </a:prstGeom>
              <a:solidFill>
                <a:schemeClr val="accent1">
                  <a:lumMod val="40000"/>
                  <a:lumOff val="60000"/>
                </a:schemeClr>
              </a:solidFill>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uNone/>
                </a:pPr>
                <a:endParaRPr lang="en-US" b="1" i="0" dirty="0">
                  <a:solidFill>
                    <a:srgbClr val="333333"/>
                  </a:solidFill>
                  <a:effectLst/>
                  <a:latin typeface="Arial" panose="020B0604020202020204" pitchFamily="34" charset="0"/>
                </a:endParaRPr>
              </a:p>
              <a:p>
                <a:pPr algn="ctr">
                  <a:buNone/>
                </a:pPr>
                <a:endParaRPr lang="en-US" b="1" dirty="0">
                  <a:solidFill>
                    <a:srgbClr val="333333"/>
                  </a:solidFill>
                  <a:latin typeface="Arial" panose="020B0604020202020204" pitchFamily="34" charset="0"/>
                </a:endParaRPr>
              </a:p>
              <a:p>
                <a:pPr algn="ctr">
                  <a:buNone/>
                </a:pPr>
                <a:r>
                  <a:rPr lang="en-US" b="1" i="0" dirty="0">
                    <a:solidFill>
                      <a:srgbClr val="333333"/>
                    </a:solidFill>
                    <a:effectLst/>
                    <a:latin typeface="Arial" panose="020B0604020202020204" pitchFamily="34" charset="0"/>
                  </a:rPr>
                  <a:t>Save ANN Weights in MATLAB Workspace</a:t>
                </a:r>
              </a:p>
              <a:p>
                <a:pPr>
                  <a:buNone/>
                </a:pPr>
                <a:br>
                  <a:rPr lang="en-US" dirty="0"/>
                </a:br>
                <a:endParaRPr lang="en-IN" dirty="0"/>
              </a:p>
            </p:txBody>
          </p:sp>
          <p:cxnSp>
            <p:nvCxnSpPr>
              <p:cNvPr id="26" name="Straight Arrow Connector 25">
                <a:extLst>
                  <a:ext uri="{FF2B5EF4-FFF2-40B4-BE49-F238E27FC236}">
                    <a16:creationId xmlns:a16="http://schemas.microsoft.com/office/drawing/2014/main" id="{0F1B1F35-B690-E577-D1E4-E845DE245290}"/>
                  </a:ext>
                </a:extLst>
              </p:cNvPr>
              <p:cNvCxnSpPr>
                <a:stCxn id="15" idx="3"/>
              </p:cNvCxnSpPr>
              <p:nvPr/>
            </p:nvCxnSpPr>
            <p:spPr>
              <a:xfrm>
                <a:off x="-12448640" y="-176632"/>
                <a:ext cx="12599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68775FEE-0048-043E-D908-5233BAF768B3}"/>
                  </a:ext>
                </a:extLst>
              </p:cNvPr>
              <p:cNvCxnSpPr>
                <a:stCxn id="3" idx="3"/>
                <a:endCxn id="21" idx="1"/>
              </p:cNvCxnSpPr>
              <p:nvPr/>
            </p:nvCxnSpPr>
            <p:spPr>
              <a:xfrm>
                <a:off x="-8660653" y="-176631"/>
                <a:ext cx="10951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C6DC9E7A-4E66-1464-BB47-271CD2967EB5}"/>
                  </a:ext>
                </a:extLst>
              </p:cNvPr>
              <p:cNvCxnSpPr>
                <a:stCxn id="21" idx="2"/>
                <a:endCxn id="20" idx="0"/>
              </p:cNvCxnSpPr>
              <p:nvPr/>
            </p:nvCxnSpPr>
            <p:spPr>
              <a:xfrm flipH="1">
                <a:off x="-5686604" y="256336"/>
                <a:ext cx="3698" cy="8212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D827FC9F-A370-61E2-3CF6-69AF8379A4DA}"/>
                  </a:ext>
                </a:extLst>
              </p:cNvPr>
              <p:cNvCxnSpPr>
                <a:stCxn id="20" idx="1"/>
                <a:endCxn id="19" idx="3"/>
              </p:cNvCxnSpPr>
              <p:nvPr/>
            </p:nvCxnSpPr>
            <p:spPr>
              <a:xfrm flipH="1" flipV="1">
                <a:off x="-8824774" y="1488083"/>
                <a:ext cx="99606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F9D8A084-AB5C-D545-A32E-1F33B7A3E7EA}"/>
                  </a:ext>
                </a:extLst>
              </p:cNvPr>
              <p:cNvCxnSpPr>
                <a:stCxn id="19" idx="1"/>
                <a:endCxn id="14" idx="3"/>
              </p:cNvCxnSpPr>
              <p:nvPr/>
            </p:nvCxnSpPr>
            <p:spPr>
              <a:xfrm flipH="1">
                <a:off x="-12910734" y="1488083"/>
                <a:ext cx="5708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E21D3196-44A7-1EC1-7D87-5B3F44307EDD}"/>
                  </a:ext>
                </a:extLst>
              </p:cNvPr>
              <p:cNvCxnSpPr>
                <a:stCxn id="14" idx="2"/>
                <a:endCxn id="22" idx="0"/>
              </p:cNvCxnSpPr>
              <p:nvPr/>
            </p:nvCxnSpPr>
            <p:spPr>
              <a:xfrm>
                <a:off x="-14002114" y="1823320"/>
                <a:ext cx="0" cy="8626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D4E0B77C-D4A5-320C-8EDF-67F10524BA2B}"/>
                  </a:ext>
                </a:extLst>
              </p:cNvPr>
              <p:cNvCxnSpPr>
                <a:stCxn id="22" idx="3"/>
                <a:endCxn id="16" idx="1"/>
              </p:cNvCxnSpPr>
              <p:nvPr/>
            </p:nvCxnSpPr>
            <p:spPr>
              <a:xfrm>
                <a:off x="-12910734" y="3021236"/>
                <a:ext cx="10913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9FBB85AF-8B38-4623-BC95-516B0D124444}"/>
                  </a:ext>
                </a:extLst>
              </p:cNvPr>
              <p:cNvCxnSpPr>
                <a:stCxn id="16" idx="3"/>
                <a:endCxn id="17" idx="1"/>
              </p:cNvCxnSpPr>
              <p:nvPr/>
            </p:nvCxnSpPr>
            <p:spPr>
              <a:xfrm>
                <a:off x="-9636592" y="3021236"/>
                <a:ext cx="7660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EF0B35B6-354A-FA5B-3832-56BE8CC23468}"/>
                  </a:ext>
                </a:extLst>
              </p:cNvPr>
              <p:cNvCxnSpPr>
                <a:stCxn id="17" idx="3"/>
                <a:endCxn id="18" idx="1"/>
              </p:cNvCxnSpPr>
              <p:nvPr/>
            </p:nvCxnSpPr>
            <p:spPr>
              <a:xfrm flipV="1">
                <a:off x="-6687798" y="3011915"/>
                <a:ext cx="766033" cy="93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grpSp>
        <p:nvGrpSpPr>
          <p:cNvPr id="30" name="Group 29">
            <a:extLst>
              <a:ext uri="{FF2B5EF4-FFF2-40B4-BE49-F238E27FC236}">
                <a16:creationId xmlns:a16="http://schemas.microsoft.com/office/drawing/2014/main" id="{948A89C8-5D9B-75DA-6C2E-9315CA0B34D8}"/>
              </a:ext>
            </a:extLst>
          </p:cNvPr>
          <p:cNvGrpSpPr/>
          <p:nvPr/>
        </p:nvGrpSpPr>
        <p:grpSpPr>
          <a:xfrm>
            <a:off x="14196312" y="377447"/>
            <a:ext cx="10581823" cy="5526455"/>
            <a:chOff x="-13413254" y="672173"/>
            <a:chExt cx="10581823" cy="5526455"/>
          </a:xfrm>
        </p:grpSpPr>
        <p:pic>
          <p:nvPicPr>
            <p:cNvPr id="25" name="Picture 24">
              <a:extLst>
                <a:ext uri="{FF2B5EF4-FFF2-40B4-BE49-F238E27FC236}">
                  <a16:creationId xmlns:a16="http://schemas.microsoft.com/office/drawing/2014/main" id="{EC9FCCAA-B6C1-72F2-1662-29BF1E5262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13254" y="1478037"/>
              <a:ext cx="10000559" cy="4720591"/>
            </a:xfrm>
            <a:prstGeom prst="roundRect">
              <a:avLst>
                <a:gd name="adj" fmla="val 2956"/>
              </a:avLst>
            </a:prstGeom>
            <a:solidFill>
              <a:srgbClr val="FFFFFF">
                <a:shade val="85000"/>
              </a:srgbClr>
            </a:solidFill>
            <a:ln>
              <a:noFill/>
            </a:ln>
            <a:effectLst>
              <a:reflection blurRad="12700" stA="38000" endPos="28000" dist="5000" dir="5400000" sy="-100000" algn="bl" rotWithShape="0"/>
            </a:effectLst>
          </p:spPr>
        </p:pic>
        <p:sp>
          <p:nvSpPr>
            <p:cNvPr id="29" name="TextBox 28">
              <a:extLst>
                <a:ext uri="{FF2B5EF4-FFF2-40B4-BE49-F238E27FC236}">
                  <a16:creationId xmlns:a16="http://schemas.microsoft.com/office/drawing/2014/main" id="{F3FAB005-B08C-97E4-95BB-044A50CC0987}"/>
                </a:ext>
              </a:extLst>
            </p:cNvPr>
            <p:cNvSpPr txBox="1"/>
            <p:nvPr/>
          </p:nvSpPr>
          <p:spPr>
            <a:xfrm>
              <a:off x="-7190227" y="672173"/>
              <a:ext cx="4358796" cy="646331"/>
            </a:xfrm>
            <a:prstGeom prst="rect">
              <a:avLst/>
            </a:prstGeom>
            <a:noFill/>
          </p:spPr>
          <p:txBody>
            <a:bodyPr wrap="square">
              <a:spAutoFit/>
            </a:bodyPr>
            <a:lstStyle/>
            <a:p>
              <a:pPr algn="ctr">
                <a:spcAft>
                  <a:spcPts val="2250"/>
                </a:spcAft>
              </a:pPr>
              <a:r>
                <a:rPr lang="en-IN" sz="3600" b="1" i="0" dirty="0">
                  <a:solidFill>
                    <a:srgbClr val="4A3B5D"/>
                  </a:solidFill>
                  <a:effectLst/>
                  <a:latin typeface="Arial" panose="020B0604020202020204" pitchFamily="34" charset="0"/>
                </a:rPr>
                <a:t>Simulink Model</a:t>
              </a:r>
            </a:p>
          </p:txBody>
        </p:sp>
      </p:grpSp>
      <p:sp>
        <p:nvSpPr>
          <p:cNvPr id="32" name="TextBox 31">
            <a:extLst>
              <a:ext uri="{FF2B5EF4-FFF2-40B4-BE49-F238E27FC236}">
                <a16:creationId xmlns:a16="http://schemas.microsoft.com/office/drawing/2014/main" id="{FC48A926-11A1-BAF4-6DE0-30D2222AA38F}"/>
              </a:ext>
            </a:extLst>
          </p:cNvPr>
          <p:cNvSpPr txBox="1"/>
          <p:nvPr/>
        </p:nvSpPr>
        <p:spPr>
          <a:xfrm>
            <a:off x="85528" y="0"/>
            <a:ext cx="1930810" cy="646331"/>
          </a:xfrm>
          <a:prstGeom prst="rect">
            <a:avLst/>
          </a:prstGeom>
          <a:noFill/>
        </p:spPr>
        <p:txBody>
          <a:bodyPr wrap="square">
            <a:spAutoFit/>
          </a:bodyPr>
          <a:lstStyle/>
          <a:p>
            <a:pPr algn="ctr">
              <a:spcAft>
                <a:spcPts val="2250"/>
              </a:spcAft>
            </a:pPr>
            <a:r>
              <a:rPr lang="en-IN" sz="3600" b="1" i="0" dirty="0">
                <a:solidFill>
                  <a:srgbClr val="4A3B5D"/>
                </a:solidFill>
                <a:effectLst/>
                <a:latin typeface="Arial" panose="020B0604020202020204" pitchFamily="34" charset="0"/>
              </a:rPr>
              <a:t>Results</a:t>
            </a:r>
          </a:p>
        </p:txBody>
      </p:sp>
      <p:grpSp>
        <p:nvGrpSpPr>
          <p:cNvPr id="40" name="Group 39">
            <a:extLst>
              <a:ext uri="{FF2B5EF4-FFF2-40B4-BE49-F238E27FC236}">
                <a16:creationId xmlns:a16="http://schemas.microsoft.com/office/drawing/2014/main" id="{CA8B845D-76EA-C801-D496-F7AD0649B3FD}"/>
              </a:ext>
            </a:extLst>
          </p:cNvPr>
          <p:cNvGrpSpPr/>
          <p:nvPr/>
        </p:nvGrpSpPr>
        <p:grpSpPr>
          <a:xfrm>
            <a:off x="13867353" y="-88490"/>
            <a:ext cx="10658475" cy="5883518"/>
            <a:chOff x="-13439777" y="583924"/>
            <a:chExt cx="10658475" cy="5883518"/>
          </a:xfrm>
        </p:grpSpPr>
        <p:sp>
          <p:nvSpPr>
            <p:cNvPr id="35" name="TextBox 34">
              <a:extLst>
                <a:ext uri="{FF2B5EF4-FFF2-40B4-BE49-F238E27FC236}">
                  <a16:creationId xmlns:a16="http://schemas.microsoft.com/office/drawing/2014/main" id="{AAB414BC-416C-85B0-80AE-5E3B46EAA1B0}"/>
                </a:ext>
              </a:extLst>
            </p:cNvPr>
            <p:cNvSpPr txBox="1"/>
            <p:nvPr/>
          </p:nvSpPr>
          <p:spPr>
            <a:xfrm>
              <a:off x="-13439777" y="583924"/>
              <a:ext cx="10658475" cy="1200329"/>
            </a:xfrm>
            <a:prstGeom prst="rect">
              <a:avLst/>
            </a:prstGeom>
            <a:noFill/>
          </p:spPr>
          <p:txBody>
            <a:bodyPr wrap="square">
              <a:spAutoFit/>
            </a:bodyPr>
            <a:lstStyle/>
            <a:p>
              <a:pPr algn="ctr">
                <a:buNone/>
              </a:pPr>
              <a:r>
                <a:rPr lang="en-US" b="1" i="0" dirty="0">
                  <a:solidFill>
                    <a:srgbClr val="333333"/>
                  </a:solidFill>
                  <a:effectLst/>
                  <a:latin typeface="Arial" panose="020B0604020202020204" pitchFamily="34" charset="0"/>
                </a:rPr>
                <a:t>Without ANN (PID Controller)</a:t>
              </a:r>
            </a:p>
            <a:p>
              <a:pPr algn="ctr">
                <a:spcAft>
                  <a:spcPts val="1500"/>
                </a:spcAft>
              </a:pPr>
              <a:r>
                <a:rPr lang="en-US" b="0" i="0" dirty="0">
                  <a:solidFill>
                    <a:srgbClr val="333333"/>
                  </a:solidFill>
                  <a:effectLst/>
                  <a:latin typeface="Arial" panose="020B0604020202020204" pitchFamily="34" charset="0"/>
                </a:rPr>
                <a:t>Without the ANN model (using the PID controller), the system shows less accuracy, greater oscillations, and the system struggles to reach the desired speed accurately. The difference between the desired and actual speed is more noticeable.</a:t>
              </a:r>
            </a:p>
          </p:txBody>
        </p:sp>
        <p:pic>
          <p:nvPicPr>
            <p:cNvPr id="38" name="Picture 37">
              <a:extLst>
                <a:ext uri="{FF2B5EF4-FFF2-40B4-BE49-F238E27FC236}">
                  <a16:creationId xmlns:a16="http://schemas.microsoft.com/office/drawing/2014/main" id="{AFCA36E3-4A9C-FAED-0F68-885E5E6983D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306621" y="1913121"/>
              <a:ext cx="8096571" cy="4554321"/>
            </a:xfrm>
            <a:prstGeom prst="roundRect">
              <a:avLst>
                <a:gd name="adj" fmla="val 1599"/>
              </a:avLst>
            </a:prstGeom>
            <a:solidFill>
              <a:srgbClr val="FFFFFF">
                <a:shade val="85000"/>
              </a:srgbClr>
            </a:solidFill>
            <a:ln>
              <a:noFill/>
            </a:ln>
            <a:effectLst>
              <a:reflection blurRad="12700" stA="38000" endPos="28000" dist="5000" dir="5400000" sy="-100000" algn="bl" rotWithShape="0"/>
            </a:effectLst>
          </p:spPr>
        </p:pic>
      </p:grpSp>
      <p:grpSp>
        <p:nvGrpSpPr>
          <p:cNvPr id="8" name="Group 7">
            <a:extLst>
              <a:ext uri="{FF2B5EF4-FFF2-40B4-BE49-F238E27FC236}">
                <a16:creationId xmlns:a16="http://schemas.microsoft.com/office/drawing/2014/main" id="{F1DA9470-0C5B-D52D-D261-EBA486CC3B0A}"/>
              </a:ext>
            </a:extLst>
          </p:cNvPr>
          <p:cNvGrpSpPr/>
          <p:nvPr/>
        </p:nvGrpSpPr>
        <p:grpSpPr>
          <a:xfrm>
            <a:off x="951920" y="377447"/>
            <a:ext cx="10427111" cy="6285340"/>
            <a:chOff x="-13393483" y="470390"/>
            <a:chExt cx="10427111" cy="6285340"/>
          </a:xfrm>
        </p:grpSpPr>
        <p:sp>
          <p:nvSpPr>
            <p:cNvPr id="4" name="TextBox 3">
              <a:extLst>
                <a:ext uri="{FF2B5EF4-FFF2-40B4-BE49-F238E27FC236}">
                  <a16:creationId xmlns:a16="http://schemas.microsoft.com/office/drawing/2014/main" id="{1C4C3058-74E1-5D11-9716-024A24F1DDA5}"/>
                </a:ext>
              </a:extLst>
            </p:cNvPr>
            <p:cNvSpPr txBox="1"/>
            <p:nvPr/>
          </p:nvSpPr>
          <p:spPr>
            <a:xfrm>
              <a:off x="-13393483" y="470390"/>
              <a:ext cx="10427111" cy="923330"/>
            </a:xfrm>
            <a:prstGeom prst="rect">
              <a:avLst/>
            </a:prstGeom>
            <a:noFill/>
          </p:spPr>
          <p:txBody>
            <a:bodyPr wrap="square">
              <a:spAutoFit/>
            </a:bodyPr>
            <a:lstStyle/>
            <a:p>
              <a:pPr algn="ctr">
                <a:buNone/>
              </a:pPr>
              <a:r>
                <a:rPr lang="en-US" b="1" i="0" dirty="0">
                  <a:solidFill>
                    <a:srgbClr val="333333"/>
                  </a:solidFill>
                  <a:effectLst/>
                  <a:latin typeface="Arial" panose="020B0604020202020204" pitchFamily="34" charset="0"/>
                </a:rPr>
                <a:t>With ANN (ANN Controller)</a:t>
              </a:r>
            </a:p>
            <a:p>
              <a:pPr algn="ctr">
                <a:spcAft>
                  <a:spcPts val="1500"/>
                </a:spcAft>
              </a:pPr>
              <a:r>
                <a:rPr lang="en-US" b="0" i="0" dirty="0">
                  <a:solidFill>
                    <a:srgbClr val="333333"/>
                  </a:solidFill>
                  <a:effectLst/>
                  <a:latin typeface="Arial" panose="020B0604020202020204" pitchFamily="34" charset="0"/>
                </a:rPr>
                <a:t>With the ANN model, the speed is predicted through a function block, leading to higher accuracy and less oscillation. The system reaches the desired speed with improved performance.</a:t>
              </a:r>
            </a:p>
          </p:txBody>
        </p:sp>
        <p:pic>
          <p:nvPicPr>
            <p:cNvPr id="6" name="Picture 5">
              <a:extLst>
                <a:ext uri="{FF2B5EF4-FFF2-40B4-BE49-F238E27FC236}">
                  <a16:creationId xmlns:a16="http://schemas.microsoft.com/office/drawing/2014/main" id="{82714222-DC8B-7E60-ACC7-3BE66653B4C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002684" y="1427764"/>
              <a:ext cx="7645512" cy="5327966"/>
            </a:xfrm>
            <a:prstGeom prst="roundRect">
              <a:avLst>
                <a:gd name="adj" fmla="val 1205"/>
              </a:avLst>
            </a:prstGeom>
            <a:solidFill>
              <a:srgbClr val="FFFFFF">
                <a:shade val="85000"/>
              </a:srgbClr>
            </a:solidFill>
            <a:ln>
              <a:noFill/>
            </a:ln>
            <a:effectLst>
              <a:reflection blurRad="12700" stA="38000" endPos="28000" dist="5000" dir="5400000" sy="-100000" algn="bl" rotWithShape="0"/>
            </a:effectLst>
          </p:spPr>
        </p:pic>
      </p:grpSp>
      <p:sp>
        <p:nvSpPr>
          <p:cNvPr id="5" name="TextBox 4">
            <a:extLst>
              <a:ext uri="{FF2B5EF4-FFF2-40B4-BE49-F238E27FC236}">
                <a16:creationId xmlns:a16="http://schemas.microsoft.com/office/drawing/2014/main" id="{950BF1B1-91AA-0004-D5A0-F2D7583BBFC6}"/>
              </a:ext>
            </a:extLst>
          </p:cNvPr>
          <p:cNvSpPr txBox="1"/>
          <p:nvPr/>
        </p:nvSpPr>
        <p:spPr>
          <a:xfrm>
            <a:off x="-10638903" y="2403863"/>
            <a:ext cx="9121884" cy="1372171"/>
          </a:xfrm>
          <a:prstGeom prst="rect">
            <a:avLst/>
          </a:prstGeom>
          <a:noFill/>
        </p:spPr>
        <p:txBody>
          <a:bodyPr wrap="square">
            <a:spAutoFit/>
          </a:bodyPr>
          <a:lstStyle/>
          <a:p>
            <a:pPr algn="ctr">
              <a:spcAft>
                <a:spcPts val="2250"/>
              </a:spcAft>
              <a:buNone/>
            </a:pPr>
            <a:r>
              <a:rPr lang="en-US" sz="2800" b="1" i="0" dirty="0">
                <a:solidFill>
                  <a:srgbClr val="4A3B5D"/>
                </a:solidFill>
                <a:effectLst/>
                <a:latin typeface="Arial" panose="020B0604020202020204" pitchFamily="34" charset="0"/>
              </a:rPr>
              <a:t>Conclusion</a:t>
            </a:r>
          </a:p>
          <a:p>
            <a:pPr algn="ctr">
              <a:spcAft>
                <a:spcPts val="1500"/>
              </a:spcAft>
            </a:pPr>
            <a:r>
              <a:rPr lang="en-US" b="0" i="0" dirty="0">
                <a:solidFill>
                  <a:srgbClr val="333333"/>
                </a:solidFill>
                <a:effectLst/>
                <a:latin typeface="Arial" panose="020B0604020202020204" pitchFamily="34" charset="0"/>
              </a:rPr>
              <a:t>ANN-based speed control provides superior performance and robustness for SEDC drives, making it a promising solution for industrial variable-speed applications.</a:t>
            </a:r>
          </a:p>
        </p:txBody>
      </p:sp>
      <p:sp>
        <p:nvSpPr>
          <p:cNvPr id="10" name="TextBox 9">
            <a:extLst>
              <a:ext uri="{FF2B5EF4-FFF2-40B4-BE49-F238E27FC236}">
                <a16:creationId xmlns:a16="http://schemas.microsoft.com/office/drawing/2014/main" id="{74ED4860-3CF7-337D-B215-1D0028DF19A5}"/>
              </a:ext>
            </a:extLst>
          </p:cNvPr>
          <p:cNvSpPr txBox="1"/>
          <p:nvPr/>
        </p:nvSpPr>
        <p:spPr>
          <a:xfrm>
            <a:off x="3996145" y="7325411"/>
            <a:ext cx="3992777" cy="400110"/>
          </a:xfrm>
          <a:prstGeom prst="rect">
            <a:avLst/>
          </a:prstGeom>
          <a:noFill/>
        </p:spPr>
        <p:txBody>
          <a:bodyPr wrap="square">
            <a:spAutoFit/>
          </a:bodyPr>
          <a:lstStyle/>
          <a:p>
            <a:pPr algn="ctr">
              <a:spcAft>
                <a:spcPts val="2250"/>
              </a:spcAft>
            </a:pPr>
            <a:r>
              <a:rPr lang="en-IN" sz="2000" b="1" i="0" dirty="0">
                <a:solidFill>
                  <a:srgbClr val="4A3B5D"/>
                </a:solidFill>
                <a:effectLst/>
                <a:latin typeface="Arial" panose="020B0604020202020204" pitchFamily="34" charset="0"/>
              </a:rPr>
              <a:t>--Thank You--</a:t>
            </a:r>
          </a:p>
        </p:txBody>
      </p:sp>
    </p:spTree>
    <p:extLst>
      <p:ext uri="{BB962C8B-B14F-4D97-AF65-F5344CB8AC3E}">
        <p14:creationId xmlns:p14="http://schemas.microsoft.com/office/powerpoint/2010/main" val="7279945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a:extLst>
            <a:ext uri="{FF2B5EF4-FFF2-40B4-BE49-F238E27FC236}">
              <a16:creationId xmlns:a16="http://schemas.microsoft.com/office/drawing/2014/main" id="{F2578CC4-40B6-AC78-8896-BDAE848D8642}"/>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9487D8CF-EF56-E81E-FC9F-C85C060C59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5236" y="6396486"/>
            <a:ext cx="1821528" cy="474453"/>
          </a:xfrm>
          <a:prstGeom prst="rect">
            <a:avLst/>
          </a:prstGeom>
        </p:spPr>
      </p:pic>
      <p:sp>
        <p:nvSpPr>
          <p:cNvPr id="11" name="TextBox 10">
            <a:extLst>
              <a:ext uri="{FF2B5EF4-FFF2-40B4-BE49-F238E27FC236}">
                <a16:creationId xmlns:a16="http://schemas.microsoft.com/office/drawing/2014/main" id="{BD6AC67C-2E9F-77E7-6F0F-9FDBA0E81CDC}"/>
              </a:ext>
            </a:extLst>
          </p:cNvPr>
          <p:cNvSpPr txBox="1"/>
          <p:nvPr/>
        </p:nvSpPr>
        <p:spPr>
          <a:xfrm>
            <a:off x="4525374" y="-796413"/>
            <a:ext cx="3141252" cy="584775"/>
          </a:xfrm>
          <a:prstGeom prst="rect">
            <a:avLst/>
          </a:prstGeom>
          <a:noFill/>
        </p:spPr>
        <p:txBody>
          <a:bodyPr wrap="square">
            <a:spAutoFit/>
          </a:bodyPr>
          <a:lstStyle/>
          <a:p>
            <a:pPr algn="ctr">
              <a:spcAft>
                <a:spcPts val="2250"/>
              </a:spcAft>
            </a:pPr>
            <a:r>
              <a:rPr lang="en-IN" sz="3200" b="1" i="0" dirty="0">
                <a:solidFill>
                  <a:srgbClr val="4A3B5D"/>
                </a:solidFill>
                <a:effectLst/>
                <a:latin typeface="Arial" panose="020B0604020202020204" pitchFamily="34" charset="0"/>
              </a:rPr>
              <a:t>Block Diagram</a:t>
            </a:r>
          </a:p>
        </p:txBody>
      </p:sp>
      <p:sp>
        <p:nvSpPr>
          <p:cNvPr id="24" name="TextBox 23">
            <a:extLst>
              <a:ext uri="{FF2B5EF4-FFF2-40B4-BE49-F238E27FC236}">
                <a16:creationId xmlns:a16="http://schemas.microsoft.com/office/drawing/2014/main" id="{9ABC88C5-CCFD-C33F-5948-EF981A30E127}"/>
              </a:ext>
            </a:extLst>
          </p:cNvPr>
          <p:cNvSpPr txBox="1"/>
          <p:nvPr/>
        </p:nvSpPr>
        <p:spPr>
          <a:xfrm>
            <a:off x="4260454" y="-1886691"/>
            <a:ext cx="3464160" cy="461665"/>
          </a:xfrm>
          <a:prstGeom prst="rect">
            <a:avLst/>
          </a:prstGeom>
          <a:noFill/>
        </p:spPr>
        <p:txBody>
          <a:bodyPr wrap="square">
            <a:spAutoFit/>
          </a:bodyPr>
          <a:lstStyle/>
          <a:p>
            <a:pPr algn="ctr">
              <a:spcBef>
                <a:spcPts val="3000"/>
              </a:spcBef>
              <a:spcAft>
                <a:spcPts val="1500"/>
              </a:spcAft>
            </a:pPr>
            <a:r>
              <a:rPr lang="en-IN" sz="2400" b="1" i="0" dirty="0">
                <a:solidFill>
                  <a:srgbClr val="0077CC"/>
                </a:solidFill>
                <a:effectLst/>
                <a:latin typeface="Arial" panose="020B0604020202020204" pitchFamily="34" charset="0"/>
              </a:rPr>
              <a:t>Flow of Methodology:</a:t>
            </a:r>
          </a:p>
        </p:txBody>
      </p:sp>
      <p:grpSp>
        <p:nvGrpSpPr>
          <p:cNvPr id="30" name="Group 29">
            <a:extLst>
              <a:ext uri="{FF2B5EF4-FFF2-40B4-BE49-F238E27FC236}">
                <a16:creationId xmlns:a16="http://schemas.microsoft.com/office/drawing/2014/main" id="{52E5372F-30F5-01B4-6F30-65139BA06FFF}"/>
              </a:ext>
            </a:extLst>
          </p:cNvPr>
          <p:cNvGrpSpPr/>
          <p:nvPr/>
        </p:nvGrpSpPr>
        <p:grpSpPr>
          <a:xfrm>
            <a:off x="14196312" y="377447"/>
            <a:ext cx="10581823" cy="5526455"/>
            <a:chOff x="-13413254" y="672173"/>
            <a:chExt cx="10581823" cy="5526455"/>
          </a:xfrm>
        </p:grpSpPr>
        <p:pic>
          <p:nvPicPr>
            <p:cNvPr id="25" name="Picture 24">
              <a:extLst>
                <a:ext uri="{FF2B5EF4-FFF2-40B4-BE49-F238E27FC236}">
                  <a16:creationId xmlns:a16="http://schemas.microsoft.com/office/drawing/2014/main" id="{064FF55F-59A6-56BA-30AA-0E1F633A6C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13254" y="1478037"/>
              <a:ext cx="10000559" cy="4720591"/>
            </a:xfrm>
            <a:prstGeom prst="roundRect">
              <a:avLst>
                <a:gd name="adj" fmla="val 2956"/>
              </a:avLst>
            </a:prstGeom>
            <a:solidFill>
              <a:srgbClr val="FFFFFF">
                <a:shade val="85000"/>
              </a:srgbClr>
            </a:solidFill>
            <a:ln>
              <a:noFill/>
            </a:ln>
            <a:effectLst>
              <a:reflection blurRad="12700" stA="38000" endPos="28000" dist="5000" dir="5400000" sy="-100000" algn="bl" rotWithShape="0"/>
            </a:effectLst>
          </p:spPr>
        </p:pic>
        <p:sp>
          <p:nvSpPr>
            <p:cNvPr id="29" name="TextBox 28">
              <a:extLst>
                <a:ext uri="{FF2B5EF4-FFF2-40B4-BE49-F238E27FC236}">
                  <a16:creationId xmlns:a16="http://schemas.microsoft.com/office/drawing/2014/main" id="{11E6EE31-0E52-17BA-E44A-F5C4C7E902CB}"/>
                </a:ext>
              </a:extLst>
            </p:cNvPr>
            <p:cNvSpPr txBox="1"/>
            <p:nvPr/>
          </p:nvSpPr>
          <p:spPr>
            <a:xfrm>
              <a:off x="-7190227" y="672173"/>
              <a:ext cx="4358796" cy="646331"/>
            </a:xfrm>
            <a:prstGeom prst="rect">
              <a:avLst/>
            </a:prstGeom>
            <a:noFill/>
          </p:spPr>
          <p:txBody>
            <a:bodyPr wrap="square">
              <a:spAutoFit/>
            </a:bodyPr>
            <a:lstStyle/>
            <a:p>
              <a:pPr algn="ctr">
                <a:spcAft>
                  <a:spcPts val="2250"/>
                </a:spcAft>
              </a:pPr>
              <a:r>
                <a:rPr lang="en-IN" sz="3600" b="1" i="0" dirty="0">
                  <a:solidFill>
                    <a:srgbClr val="4A3B5D"/>
                  </a:solidFill>
                  <a:effectLst/>
                  <a:latin typeface="Arial" panose="020B0604020202020204" pitchFamily="34" charset="0"/>
                </a:rPr>
                <a:t>Simulink Model</a:t>
              </a:r>
            </a:p>
          </p:txBody>
        </p:sp>
      </p:grpSp>
      <p:sp>
        <p:nvSpPr>
          <p:cNvPr id="32" name="TextBox 31">
            <a:extLst>
              <a:ext uri="{FF2B5EF4-FFF2-40B4-BE49-F238E27FC236}">
                <a16:creationId xmlns:a16="http://schemas.microsoft.com/office/drawing/2014/main" id="{580EC0D4-FA5D-BD54-3116-451E7C746C45}"/>
              </a:ext>
            </a:extLst>
          </p:cNvPr>
          <p:cNvSpPr txBox="1"/>
          <p:nvPr/>
        </p:nvSpPr>
        <p:spPr>
          <a:xfrm>
            <a:off x="-402902" y="-1150357"/>
            <a:ext cx="1930810" cy="646331"/>
          </a:xfrm>
          <a:prstGeom prst="rect">
            <a:avLst/>
          </a:prstGeom>
          <a:noFill/>
        </p:spPr>
        <p:txBody>
          <a:bodyPr wrap="square">
            <a:spAutoFit/>
          </a:bodyPr>
          <a:lstStyle/>
          <a:p>
            <a:pPr algn="ctr">
              <a:spcAft>
                <a:spcPts val="2250"/>
              </a:spcAft>
            </a:pPr>
            <a:r>
              <a:rPr lang="en-IN" sz="3600" b="1" i="0" dirty="0">
                <a:solidFill>
                  <a:srgbClr val="4A3B5D"/>
                </a:solidFill>
                <a:effectLst/>
                <a:latin typeface="Arial" panose="020B0604020202020204" pitchFamily="34" charset="0"/>
              </a:rPr>
              <a:t>Results</a:t>
            </a:r>
          </a:p>
        </p:txBody>
      </p:sp>
      <p:grpSp>
        <p:nvGrpSpPr>
          <p:cNvPr id="40" name="Group 39">
            <a:extLst>
              <a:ext uri="{FF2B5EF4-FFF2-40B4-BE49-F238E27FC236}">
                <a16:creationId xmlns:a16="http://schemas.microsoft.com/office/drawing/2014/main" id="{9BCE21B5-6EE9-4B38-370D-42B9EB80BFE7}"/>
              </a:ext>
            </a:extLst>
          </p:cNvPr>
          <p:cNvGrpSpPr/>
          <p:nvPr/>
        </p:nvGrpSpPr>
        <p:grpSpPr>
          <a:xfrm>
            <a:off x="13867353" y="-88490"/>
            <a:ext cx="10658475" cy="5883518"/>
            <a:chOff x="-13439777" y="583924"/>
            <a:chExt cx="10658475" cy="5883518"/>
          </a:xfrm>
        </p:grpSpPr>
        <p:sp>
          <p:nvSpPr>
            <p:cNvPr id="35" name="TextBox 34">
              <a:extLst>
                <a:ext uri="{FF2B5EF4-FFF2-40B4-BE49-F238E27FC236}">
                  <a16:creationId xmlns:a16="http://schemas.microsoft.com/office/drawing/2014/main" id="{57591B7F-3E0F-78B4-36D2-50F569F87BD0}"/>
                </a:ext>
              </a:extLst>
            </p:cNvPr>
            <p:cNvSpPr txBox="1"/>
            <p:nvPr/>
          </p:nvSpPr>
          <p:spPr>
            <a:xfrm>
              <a:off x="-13439777" y="583924"/>
              <a:ext cx="10658475" cy="1200329"/>
            </a:xfrm>
            <a:prstGeom prst="rect">
              <a:avLst/>
            </a:prstGeom>
            <a:noFill/>
          </p:spPr>
          <p:txBody>
            <a:bodyPr wrap="square">
              <a:spAutoFit/>
            </a:bodyPr>
            <a:lstStyle/>
            <a:p>
              <a:pPr algn="ctr">
                <a:buNone/>
              </a:pPr>
              <a:r>
                <a:rPr lang="en-US" b="1" i="0" dirty="0">
                  <a:solidFill>
                    <a:srgbClr val="333333"/>
                  </a:solidFill>
                  <a:effectLst/>
                  <a:latin typeface="Arial" panose="020B0604020202020204" pitchFamily="34" charset="0"/>
                </a:rPr>
                <a:t>Without ANN (PID Controller)</a:t>
              </a:r>
            </a:p>
            <a:p>
              <a:pPr algn="ctr">
                <a:spcAft>
                  <a:spcPts val="1500"/>
                </a:spcAft>
              </a:pPr>
              <a:r>
                <a:rPr lang="en-US" b="0" i="0" dirty="0">
                  <a:solidFill>
                    <a:srgbClr val="333333"/>
                  </a:solidFill>
                  <a:effectLst/>
                  <a:latin typeface="Arial" panose="020B0604020202020204" pitchFamily="34" charset="0"/>
                </a:rPr>
                <a:t>Without the ANN model (using the PID controller), the system shows less accuracy, greater oscillations, and the system struggles to reach the desired speed accurately. The difference between the desired and actual speed is more noticeable.</a:t>
              </a:r>
            </a:p>
          </p:txBody>
        </p:sp>
        <p:pic>
          <p:nvPicPr>
            <p:cNvPr id="38" name="Picture 37">
              <a:extLst>
                <a:ext uri="{FF2B5EF4-FFF2-40B4-BE49-F238E27FC236}">
                  <a16:creationId xmlns:a16="http://schemas.microsoft.com/office/drawing/2014/main" id="{A7590BF9-FF5D-0447-CF1A-195449878B8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306621" y="1913121"/>
              <a:ext cx="8096571" cy="4554321"/>
            </a:xfrm>
            <a:prstGeom prst="roundRect">
              <a:avLst>
                <a:gd name="adj" fmla="val 1599"/>
              </a:avLst>
            </a:prstGeom>
            <a:solidFill>
              <a:srgbClr val="FFFFFF">
                <a:shade val="85000"/>
              </a:srgbClr>
            </a:solidFill>
            <a:ln>
              <a:noFill/>
            </a:ln>
            <a:effectLst>
              <a:reflection blurRad="12700" stA="38000" endPos="28000" dist="5000" dir="5400000" sy="-100000" algn="bl" rotWithShape="0"/>
            </a:effectLst>
          </p:spPr>
        </p:pic>
      </p:grpSp>
      <p:grpSp>
        <p:nvGrpSpPr>
          <p:cNvPr id="8" name="Group 7">
            <a:extLst>
              <a:ext uri="{FF2B5EF4-FFF2-40B4-BE49-F238E27FC236}">
                <a16:creationId xmlns:a16="http://schemas.microsoft.com/office/drawing/2014/main" id="{B69489F1-4152-0681-B056-5093FC56934D}"/>
              </a:ext>
            </a:extLst>
          </p:cNvPr>
          <p:cNvGrpSpPr/>
          <p:nvPr/>
        </p:nvGrpSpPr>
        <p:grpSpPr>
          <a:xfrm>
            <a:off x="13281571" y="286330"/>
            <a:ext cx="10427111" cy="6285340"/>
            <a:chOff x="-13393483" y="470390"/>
            <a:chExt cx="10427111" cy="6285340"/>
          </a:xfrm>
        </p:grpSpPr>
        <p:sp>
          <p:nvSpPr>
            <p:cNvPr id="4" name="TextBox 3">
              <a:extLst>
                <a:ext uri="{FF2B5EF4-FFF2-40B4-BE49-F238E27FC236}">
                  <a16:creationId xmlns:a16="http://schemas.microsoft.com/office/drawing/2014/main" id="{1E47F4F2-9C18-CB58-B1AA-F649E9F10962}"/>
                </a:ext>
              </a:extLst>
            </p:cNvPr>
            <p:cNvSpPr txBox="1"/>
            <p:nvPr/>
          </p:nvSpPr>
          <p:spPr>
            <a:xfrm>
              <a:off x="-13393483" y="470390"/>
              <a:ext cx="10427111" cy="923330"/>
            </a:xfrm>
            <a:prstGeom prst="rect">
              <a:avLst/>
            </a:prstGeom>
            <a:noFill/>
          </p:spPr>
          <p:txBody>
            <a:bodyPr wrap="square">
              <a:spAutoFit/>
            </a:bodyPr>
            <a:lstStyle/>
            <a:p>
              <a:pPr algn="ctr">
                <a:buNone/>
              </a:pPr>
              <a:r>
                <a:rPr lang="en-US" b="1" i="0" dirty="0">
                  <a:solidFill>
                    <a:srgbClr val="333333"/>
                  </a:solidFill>
                  <a:effectLst/>
                  <a:latin typeface="Arial" panose="020B0604020202020204" pitchFamily="34" charset="0"/>
                </a:rPr>
                <a:t>With ANN (ANN Controller)</a:t>
              </a:r>
            </a:p>
            <a:p>
              <a:pPr algn="ctr">
                <a:spcAft>
                  <a:spcPts val="1500"/>
                </a:spcAft>
              </a:pPr>
              <a:r>
                <a:rPr lang="en-US" b="0" i="0" dirty="0">
                  <a:solidFill>
                    <a:srgbClr val="333333"/>
                  </a:solidFill>
                  <a:effectLst/>
                  <a:latin typeface="Arial" panose="020B0604020202020204" pitchFamily="34" charset="0"/>
                </a:rPr>
                <a:t>With the ANN model, the speed is predicted through a function block, leading to higher accuracy and less oscillation. The system reaches the desired speed with improved performance.</a:t>
              </a:r>
            </a:p>
          </p:txBody>
        </p:sp>
        <p:pic>
          <p:nvPicPr>
            <p:cNvPr id="6" name="Picture 5">
              <a:extLst>
                <a:ext uri="{FF2B5EF4-FFF2-40B4-BE49-F238E27FC236}">
                  <a16:creationId xmlns:a16="http://schemas.microsoft.com/office/drawing/2014/main" id="{ED01CD1E-2037-44FE-2189-F97CA642FDC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002684" y="1427764"/>
              <a:ext cx="7645512" cy="5327966"/>
            </a:xfrm>
            <a:prstGeom prst="roundRect">
              <a:avLst>
                <a:gd name="adj" fmla="val 1205"/>
              </a:avLst>
            </a:prstGeom>
            <a:solidFill>
              <a:srgbClr val="FFFFFF">
                <a:shade val="85000"/>
              </a:srgbClr>
            </a:solidFill>
            <a:ln>
              <a:noFill/>
            </a:ln>
            <a:effectLst>
              <a:reflection blurRad="12700" stA="38000" endPos="28000" dist="5000" dir="5400000" sy="-100000" algn="bl" rotWithShape="0"/>
            </a:effectLst>
          </p:spPr>
        </p:pic>
      </p:grpSp>
      <p:sp>
        <p:nvSpPr>
          <p:cNvPr id="5" name="TextBox 4">
            <a:extLst>
              <a:ext uri="{FF2B5EF4-FFF2-40B4-BE49-F238E27FC236}">
                <a16:creationId xmlns:a16="http://schemas.microsoft.com/office/drawing/2014/main" id="{A5E78226-51A0-14D2-8F0E-E9C56C4416C4}"/>
              </a:ext>
            </a:extLst>
          </p:cNvPr>
          <p:cNvSpPr txBox="1"/>
          <p:nvPr/>
        </p:nvSpPr>
        <p:spPr>
          <a:xfrm>
            <a:off x="1431591" y="1498630"/>
            <a:ext cx="9121884" cy="1372171"/>
          </a:xfrm>
          <a:prstGeom prst="rect">
            <a:avLst/>
          </a:prstGeom>
          <a:noFill/>
        </p:spPr>
        <p:txBody>
          <a:bodyPr wrap="square">
            <a:spAutoFit/>
          </a:bodyPr>
          <a:lstStyle/>
          <a:p>
            <a:pPr algn="ctr">
              <a:spcAft>
                <a:spcPts val="2250"/>
              </a:spcAft>
              <a:buNone/>
            </a:pPr>
            <a:r>
              <a:rPr lang="en-US" sz="2800" b="1" i="0" dirty="0">
                <a:solidFill>
                  <a:srgbClr val="4A3B5D"/>
                </a:solidFill>
                <a:effectLst/>
                <a:latin typeface="Arial" panose="020B0604020202020204" pitchFamily="34" charset="0"/>
              </a:rPr>
              <a:t>Conclusion</a:t>
            </a:r>
          </a:p>
          <a:p>
            <a:pPr algn="ctr">
              <a:spcAft>
                <a:spcPts val="1500"/>
              </a:spcAft>
            </a:pPr>
            <a:r>
              <a:rPr lang="en-US" b="0" i="0" dirty="0">
                <a:solidFill>
                  <a:srgbClr val="333333"/>
                </a:solidFill>
                <a:effectLst/>
                <a:latin typeface="Arial" panose="020B0604020202020204" pitchFamily="34" charset="0"/>
              </a:rPr>
              <a:t>ANN-based speed control provides superior performance and robustness for SEDC drives, making it a promising solution for industrial variable-speed applications.</a:t>
            </a:r>
          </a:p>
        </p:txBody>
      </p:sp>
      <p:sp>
        <p:nvSpPr>
          <p:cNvPr id="10" name="TextBox 9">
            <a:extLst>
              <a:ext uri="{FF2B5EF4-FFF2-40B4-BE49-F238E27FC236}">
                <a16:creationId xmlns:a16="http://schemas.microsoft.com/office/drawing/2014/main" id="{CDB8D2D7-30E7-AE6E-37E9-E80FF65E9E4C}"/>
              </a:ext>
            </a:extLst>
          </p:cNvPr>
          <p:cNvSpPr txBox="1"/>
          <p:nvPr/>
        </p:nvSpPr>
        <p:spPr>
          <a:xfrm>
            <a:off x="4260454" y="7266417"/>
            <a:ext cx="3992777" cy="400110"/>
          </a:xfrm>
          <a:prstGeom prst="rect">
            <a:avLst/>
          </a:prstGeom>
          <a:noFill/>
        </p:spPr>
        <p:txBody>
          <a:bodyPr wrap="square">
            <a:spAutoFit/>
          </a:bodyPr>
          <a:lstStyle/>
          <a:p>
            <a:pPr algn="ctr">
              <a:spcAft>
                <a:spcPts val="2250"/>
              </a:spcAft>
            </a:pPr>
            <a:r>
              <a:rPr lang="en-IN" sz="2000" b="1" i="0" dirty="0">
                <a:solidFill>
                  <a:srgbClr val="4A3B5D"/>
                </a:solidFill>
                <a:effectLst/>
                <a:latin typeface="Arial" panose="020B0604020202020204" pitchFamily="34" charset="0"/>
              </a:rPr>
              <a:t>--Thank You--</a:t>
            </a:r>
          </a:p>
        </p:txBody>
      </p:sp>
    </p:spTree>
    <p:extLst>
      <p:ext uri="{BB962C8B-B14F-4D97-AF65-F5344CB8AC3E}">
        <p14:creationId xmlns:p14="http://schemas.microsoft.com/office/powerpoint/2010/main" val="12211408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a:extLst>
            <a:ext uri="{FF2B5EF4-FFF2-40B4-BE49-F238E27FC236}">
              <a16:creationId xmlns:a16="http://schemas.microsoft.com/office/drawing/2014/main" id="{E4C4FC02-5B8C-82EF-A43B-B6269B781429}"/>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8904BB16-A4B6-335F-4B2A-B5FCB141DE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5236" y="6396486"/>
            <a:ext cx="1821528" cy="474453"/>
          </a:xfrm>
          <a:prstGeom prst="rect">
            <a:avLst/>
          </a:prstGeom>
        </p:spPr>
      </p:pic>
      <p:sp>
        <p:nvSpPr>
          <p:cNvPr id="11" name="TextBox 10">
            <a:extLst>
              <a:ext uri="{FF2B5EF4-FFF2-40B4-BE49-F238E27FC236}">
                <a16:creationId xmlns:a16="http://schemas.microsoft.com/office/drawing/2014/main" id="{0E9D170F-E697-BE31-EDEF-EF564B89B0A8}"/>
              </a:ext>
            </a:extLst>
          </p:cNvPr>
          <p:cNvSpPr txBox="1"/>
          <p:nvPr/>
        </p:nvSpPr>
        <p:spPr>
          <a:xfrm>
            <a:off x="4525374" y="-796413"/>
            <a:ext cx="3141252" cy="584775"/>
          </a:xfrm>
          <a:prstGeom prst="rect">
            <a:avLst/>
          </a:prstGeom>
          <a:noFill/>
        </p:spPr>
        <p:txBody>
          <a:bodyPr wrap="square">
            <a:spAutoFit/>
          </a:bodyPr>
          <a:lstStyle/>
          <a:p>
            <a:pPr algn="ctr">
              <a:spcAft>
                <a:spcPts val="2250"/>
              </a:spcAft>
            </a:pPr>
            <a:r>
              <a:rPr lang="en-IN" sz="3200" b="1" i="0" dirty="0">
                <a:solidFill>
                  <a:srgbClr val="4A3B5D"/>
                </a:solidFill>
                <a:effectLst/>
                <a:latin typeface="Arial" panose="020B0604020202020204" pitchFamily="34" charset="0"/>
              </a:rPr>
              <a:t>Block Diagram</a:t>
            </a:r>
          </a:p>
        </p:txBody>
      </p:sp>
      <p:sp>
        <p:nvSpPr>
          <p:cNvPr id="24" name="TextBox 23">
            <a:extLst>
              <a:ext uri="{FF2B5EF4-FFF2-40B4-BE49-F238E27FC236}">
                <a16:creationId xmlns:a16="http://schemas.microsoft.com/office/drawing/2014/main" id="{985CA371-4C3C-38D4-BF87-4357CDEF1054}"/>
              </a:ext>
            </a:extLst>
          </p:cNvPr>
          <p:cNvSpPr txBox="1"/>
          <p:nvPr/>
        </p:nvSpPr>
        <p:spPr>
          <a:xfrm>
            <a:off x="4260454" y="-1886691"/>
            <a:ext cx="3464160" cy="461665"/>
          </a:xfrm>
          <a:prstGeom prst="rect">
            <a:avLst/>
          </a:prstGeom>
          <a:noFill/>
        </p:spPr>
        <p:txBody>
          <a:bodyPr wrap="square">
            <a:spAutoFit/>
          </a:bodyPr>
          <a:lstStyle/>
          <a:p>
            <a:pPr algn="ctr">
              <a:spcBef>
                <a:spcPts val="3000"/>
              </a:spcBef>
              <a:spcAft>
                <a:spcPts val="1500"/>
              </a:spcAft>
            </a:pPr>
            <a:r>
              <a:rPr lang="en-IN" sz="2400" b="1" i="0" dirty="0">
                <a:solidFill>
                  <a:srgbClr val="0077CC"/>
                </a:solidFill>
                <a:effectLst/>
                <a:latin typeface="Arial" panose="020B0604020202020204" pitchFamily="34" charset="0"/>
              </a:rPr>
              <a:t>Flow of Methodology:</a:t>
            </a:r>
          </a:p>
        </p:txBody>
      </p:sp>
      <p:grpSp>
        <p:nvGrpSpPr>
          <p:cNvPr id="30" name="Group 29">
            <a:extLst>
              <a:ext uri="{FF2B5EF4-FFF2-40B4-BE49-F238E27FC236}">
                <a16:creationId xmlns:a16="http://schemas.microsoft.com/office/drawing/2014/main" id="{91489589-8E7B-277E-C445-87177D3CF14E}"/>
              </a:ext>
            </a:extLst>
          </p:cNvPr>
          <p:cNvGrpSpPr/>
          <p:nvPr/>
        </p:nvGrpSpPr>
        <p:grpSpPr>
          <a:xfrm>
            <a:off x="14196312" y="377447"/>
            <a:ext cx="10581823" cy="5526455"/>
            <a:chOff x="-13413254" y="672173"/>
            <a:chExt cx="10581823" cy="5526455"/>
          </a:xfrm>
        </p:grpSpPr>
        <p:pic>
          <p:nvPicPr>
            <p:cNvPr id="25" name="Picture 24">
              <a:extLst>
                <a:ext uri="{FF2B5EF4-FFF2-40B4-BE49-F238E27FC236}">
                  <a16:creationId xmlns:a16="http://schemas.microsoft.com/office/drawing/2014/main" id="{EE7C856C-AA62-FCF4-AF41-CFB8FB4671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13254" y="1478037"/>
              <a:ext cx="10000559" cy="4720591"/>
            </a:xfrm>
            <a:prstGeom prst="roundRect">
              <a:avLst>
                <a:gd name="adj" fmla="val 2956"/>
              </a:avLst>
            </a:prstGeom>
            <a:solidFill>
              <a:srgbClr val="FFFFFF">
                <a:shade val="85000"/>
              </a:srgbClr>
            </a:solidFill>
            <a:ln>
              <a:noFill/>
            </a:ln>
            <a:effectLst>
              <a:reflection blurRad="12700" stA="38000" endPos="28000" dist="5000" dir="5400000" sy="-100000" algn="bl" rotWithShape="0"/>
            </a:effectLst>
          </p:spPr>
        </p:pic>
        <p:sp>
          <p:nvSpPr>
            <p:cNvPr id="29" name="TextBox 28">
              <a:extLst>
                <a:ext uri="{FF2B5EF4-FFF2-40B4-BE49-F238E27FC236}">
                  <a16:creationId xmlns:a16="http://schemas.microsoft.com/office/drawing/2014/main" id="{04924B25-B323-F4E9-980B-C0F144CF02E7}"/>
                </a:ext>
              </a:extLst>
            </p:cNvPr>
            <p:cNvSpPr txBox="1"/>
            <p:nvPr/>
          </p:nvSpPr>
          <p:spPr>
            <a:xfrm>
              <a:off x="-7190227" y="672173"/>
              <a:ext cx="4358796" cy="646331"/>
            </a:xfrm>
            <a:prstGeom prst="rect">
              <a:avLst/>
            </a:prstGeom>
            <a:noFill/>
          </p:spPr>
          <p:txBody>
            <a:bodyPr wrap="square">
              <a:spAutoFit/>
            </a:bodyPr>
            <a:lstStyle/>
            <a:p>
              <a:pPr algn="ctr">
                <a:spcAft>
                  <a:spcPts val="2250"/>
                </a:spcAft>
              </a:pPr>
              <a:r>
                <a:rPr lang="en-IN" sz="3600" b="1" i="0" dirty="0">
                  <a:solidFill>
                    <a:srgbClr val="4A3B5D"/>
                  </a:solidFill>
                  <a:effectLst/>
                  <a:latin typeface="Arial" panose="020B0604020202020204" pitchFamily="34" charset="0"/>
                </a:rPr>
                <a:t>Simulink Model</a:t>
              </a:r>
            </a:p>
          </p:txBody>
        </p:sp>
      </p:grpSp>
      <p:sp>
        <p:nvSpPr>
          <p:cNvPr id="32" name="TextBox 31">
            <a:extLst>
              <a:ext uri="{FF2B5EF4-FFF2-40B4-BE49-F238E27FC236}">
                <a16:creationId xmlns:a16="http://schemas.microsoft.com/office/drawing/2014/main" id="{659951E4-CDAE-F40E-BA0F-CA44B986EDF6}"/>
              </a:ext>
            </a:extLst>
          </p:cNvPr>
          <p:cNvSpPr txBox="1"/>
          <p:nvPr/>
        </p:nvSpPr>
        <p:spPr>
          <a:xfrm>
            <a:off x="-402902" y="-1150357"/>
            <a:ext cx="1930810" cy="646331"/>
          </a:xfrm>
          <a:prstGeom prst="rect">
            <a:avLst/>
          </a:prstGeom>
          <a:noFill/>
        </p:spPr>
        <p:txBody>
          <a:bodyPr wrap="square">
            <a:spAutoFit/>
          </a:bodyPr>
          <a:lstStyle/>
          <a:p>
            <a:pPr algn="ctr">
              <a:spcAft>
                <a:spcPts val="2250"/>
              </a:spcAft>
            </a:pPr>
            <a:r>
              <a:rPr lang="en-IN" sz="3600" b="1" i="0" dirty="0">
                <a:solidFill>
                  <a:srgbClr val="4A3B5D"/>
                </a:solidFill>
                <a:effectLst/>
                <a:latin typeface="Arial" panose="020B0604020202020204" pitchFamily="34" charset="0"/>
              </a:rPr>
              <a:t>Results</a:t>
            </a:r>
          </a:p>
        </p:txBody>
      </p:sp>
      <p:grpSp>
        <p:nvGrpSpPr>
          <p:cNvPr id="40" name="Group 39">
            <a:extLst>
              <a:ext uri="{FF2B5EF4-FFF2-40B4-BE49-F238E27FC236}">
                <a16:creationId xmlns:a16="http://schemas.microsoft.com/office/drawing/2014/main" id="{093BFED7-2570-3B62-0954-BECACB0E605C}"/>
              </a:ext>
            </a:extLst>
          </p:cNvPr>
          <p:cNvGrpSpPr/>
          <p:nvPr/>
        </p:nvGrpSpPr>
        <p:grpSpPr>
          <a:xfrm>
            <a:off x="13867353" y="-88490"/>
            <a:ext cx="10658475" cy="5883518"/>
            <a:chOff x="-13439777" y="583924"/>
            <a:chExt cx="10658475" cy="5883518"/>
          </a:xfrm>
        </p:grpSpPr>
        <p:sp>
          <p:nvSpPr>
            <p:cNvPr id="35" name="TextBox 34">
              <a:extLst>
                <a:ext uri="{FF2B5EF4-FFF2-40B4-BE49-F238E27FC236}">
                  <a16:creationId xmlns:a16="http://schemas.microsoft.com/office/drawing/2014/main" id="{709B04DA-849C-B7F9-634F-37337A01619B}"/>
                </a:ext>
              </a:extLst>
            </p:cNvPr>
            <p:cNvSpPr txBox="1"/>
            <p:nvPr/>
          </p:nvSpPr>
          <p:spPr>
            <a:xfrm>
              <a:off x="-13439777" y="583924"/>
              <a:ext cx="10658475" cy="1200329"/>
            </a:xfrm>
            <a:prstGeom prst="rect">
              <a:avLst/>
            </a:prstGeom>
            <a:noFill/>
          </p:spPr>
          <p:txBody>
            <a:bodyPr wrap="square">
              <a:spAutoFit/>
            </a:bodyPr>
            <a:lstStyle/>
            <a:p>
              <a:pPr algn="ctr">
                <a:buNone/>
              </a:pPr>
              <a:r>
                <a:rPr lang="en-US" b="1" i="0" dirty="0">
                  <a:solidFill>
                    <a:srgbClr val="333333"/>
                  </a:solidFill>
                  <a:effectLst/>
                  <a:latin typeface="Arial" panose="020B0604020202020204" pitchFamily="34" charset="0"/>
                </a:rPr>
                <a:t>Without ANN (PID Controller)</a:t>
              </a:r>
            </a:p>
            <a:p>
              <a:pPr algn="ctr">
                <a:spcAft>
                  <a:spcPts val="1500"/>
                </a:spcAft>
              </a:pPr>
              <a:r>
                <a:rPr lang="en-US" b="0" i="0" dirty="0">
                  <a:solidFill>
                    <a:srgbClr val="333333"/>
                  </a:solidFill>
                  <a:effectLst/>
                  <a:latin typeface="Arial" panose="020B0604020202020204" pitchFamily="34" charset="0"/>
                </a:rPr>
                <a:t>Without the ANN model (using the PID controller), the system shows less accuracy, greater oscillations, and the system struggles to reach the desired speed accurately. The difference between the desired and actual speed is more noticeable.</a:t>
              </a:r>
            </a:p>
          </p:txBody>
        </p:sp>
        <p:pic>
          <p:nvPicPr>
            <p:cNvPr id="38" name="Picture 37">
              <a:extLst>
                <a:ext uri="{FF2B5EF4-FFF2-40B4-BE49-F238E27FC236}">
                  <a16:creationId xmlns:a16="http://schemas.microsoft.com/office/drawing/2014/main" id="{4F30255F-C5A1-2AF8-7E13-53DB7019F99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306621" y="1913121"/>
              <a:ext cx="8096571" cy="4554321"/>
            </a:xfrm>
            <a:prstGeom prst="roundRect">
              <a:avLst>
                <a:gd name="adj" fmla="val 1599"/>
              </a:avLst>
            </a:prstGeom>
            <a:solidFill>
              <a:srgbClr val="FFFFFF">
                <a:shade val="85000"/>
              </a:srgbClr>
            </a:solidFill>
            <a:ln>
              <a:noFill/>
            </a:ln>
            <a:effectLst>
              <a:reflection blurRad="12700" stA="38000" endPos="28000" dist="5000" dir="5400000" sy="-100000" algn="bl" rotWithShape="0"/>
            </a:effectLst>
          </p:spPr>
        </p:pic>
      </p:grpSp>
      <p:grpSp>
        <p:nvGrpSpPr>
          <p:cNvPr id="8" name="Group 7">
            <a:extLst>
              <a:ext uri="{FF2B5EF4-FFF2-40B4-BE49-F238E27FC236}">
                <a16:creationId xmlns:a16="http://schemas.microsoft.com/office/drawing/2014/main" id="{9FCEF212-7073-E969-BF3E-12E5C2035C41}"/>
              </a:ext>
            </a:extLst>
          </p:cNvPr>
          <p:cNvGrpSpPr/>
          <p:nvPr/>
        </p:nvGrpSpPr>
        <p:grpSpPr>
          <a:xfrm>
            <a:off x="13281571" y="286330"/>
            <a:ext cx="10427111" cy="6285340"/>
            <a:chOff x="-13393483" y="470390"/>
            <a:chExt cx="10427111" cy="6285340"/>
          </a:xfrm>
        </p:grpSpPr>
        <p:sp>
          <p:nvSpPr>
            <p:cNvPr id="4" name="TextBox 3">
              <a:extLst>
                <a:ext uri="{FF2B5EF4-FFF2-40B4-BE49-F238E27FC236}">
                  <a16:creationId xmlns:a16="http://schemas.microsoft.com/office/drawing/2014/main" id="{FF2EAE55-D631-9339-DD0F-B2FB13F6109C}"/>
                </a:ext>
              </a:extLst>
            </p:cNvPr>
            <p:cNvSpPr txBox="1"/>
            <p:nvPr/>
          </p:nvSpPr>
          <p:spPr>
            <a:xfrm>
              <a:off x="-13393483" y="470390"/>
              <a:ext cx="10427111" cy="923330"/>
            </a:xfrm>
            <a:prstGeom prst="rect">
              <a:avLst/>
            </a:prstGeom>
            <a:noFill/>
          </p:spPr>
          <p:txBody>
            <a:bodyPr wrap="square">
              <a:spAutoFit/>
            </a:bodyPr>
            <a:lstStyle/>
            <a:p>
              <a:pPr algn="ctr">
                <a:buNone/>
              </a:pPr>
              <a:r>
                <a:rPr lang="en-US" b="1" i="0" dirty="0">
                  <a:solidFill>
                    <a:srgbClr val="333333"/>
                  </a:solidFill>
                  <a:effectLst/>
                  <a:latin typeface="Arial" panose="020B0604020202020204" pitchFamily="34" charset="0"/>
                </a:rPr>
                <a:t>With ANN (ANN Controller)</a:t>
              </a:r>
            </a:p>
            <a:p>
              <a:pPr algn="ctr">
                <a:spcAft>
                  <a:spcPts val="1500"/>
                </a:spcAft>
              </a:pPr>
              <a:r>
                <a:rPr lang="en-US" b="0" i="0" dirty="0">
                  <a:solidFill>
                    <a:srgbClr val="333333"/>
                  </a:solidFill>
                  <a:effectLst/>
                  <a:latin typeface="Arial" panose="020B0604020202020204" pitchFamily="34" charset="0"/>
                </a:rPr>
                <a:t>With the ANN model, the speed is predicted through a function block, leading to higher accuracy and less oscillation. The system reaches the desired speed with improved performance.</a:t>
              </a:r>
            </a:p>
          </p:txBody>
        </p:sp>
        <p:pic>
          <p:nvPicPr>
            <p:cNvPr id="6" name="Picture 5">
              <a:extLst>
                <a:ext uri="{FF2B5EF4-FFF2-40B4-BE49-F238E27FC236}">
                  <a16:creationId xmlns:a16="http://schemas.microsoft.com/office/drawing/2014/main" id="{18996DE9-7812-23D1-0AE2-2485FFF760D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002684" y="1427764"/>
              <a:ext cx="7645512" cy="5327966"/>
            </a:xfrm>
            <a:prstGeom prst="roundRect">
              <a:avLst>
                <a:gd name="adj" fmla="val 1205"/>
              </a:avLst>
            </a:prstGeom>
            <a:solidFill>
              <a:srgbClr val="FFFFFF">
                <a:shade val="85000"/>
              </a:srgbClr>
            </a:solidFill>
            <a:ln>
              <a:noFill/>
            </a:ln>
            <a:effectLst>
              <a:reflection blurRad="12700" stA="38000" endPos="28000" dist="5000" dir="5400000" sy="-100000" algn="bl" rotWithShape="0"/>
            </a:effectLst>
          </p:spPr>
        </p:pic>
      </p:grpSp>
      <p:sp>
        <p:nvSpPr>
          <p:cNvPr id="5" name="TextBox 4">
            <a:extLst>
              <a:ext uri="{FF2B5EF4-FFF2-40B4-BE49-F238E27FC236}">
                <a16:creationId xmlns:a16="http://schemas.microsoft.com/office/drawing/2014/main" id="{B26F2C5F-D1E2-6F92-BCD4-966880C16B15}"/>
              </a:ext>
            </a:extLst>
          </p:cNvPr>
          <p:cNvSpPr txBox="1"/>
          <p:nvPr/>
        </p:nvSpPr>
        <p:spPr>
          <a:xfrm>
            <a:off x="1431591" y="1498630"/>
            <a:ext cx="9121884" cy="1372171"/>
          </a:xfrm>
          <a:prstGeom prst="rect">
            <a:avLst/>
          </a:prstGeom>
          <a:noFill/>
        </p:spPr>
        <p:txBody>
          <a:bodyPr wrap="square">
            <a:spAutoFit/>
          </a:bodyPr>
          <a:lstStyle/>
          <a:p>
            <a:pPr algn="ctr">
              <a:spcAft>
                <a:spcPts val="2250"/>
              </a:spcAft>
              <a:buNone/>
            </a:pPr>
            <a:r>
              <a:rPr lang="en-US" sz="2800" b="1" i="0" dirty="0">
                <a:solidFill>
                  <a:srgbClr val="4A3B5D"/>
                </a:solidFill>
                <a:effectLst/>
                <a:latin typeface="Arial" panose="020B0604020202020204" pitchFamily="34" charset="0"/>
              </a:rPr>
              <a:t>Conclusion</a:t>
            </a:r>
          </a:p>
          <a:p>
            <a:pPr algn="ctr">
              <a:spcAft>
                <a:spcPts val="1500"/>
              </a:spcAft>
            </a:pPr>
            <a:r>
              <a:rPr lang="en-US" b="0" i="0" dirty="0">
                <a:solidFill>
                  <a:srgbClr val="333333"/>
                </a:solidFill>
                <a:effectLst/>
                <a:latin typeface="Arial" panose="020B0604020202020204" pitchFamily="34" charset="0"/>
              </a:rPr>
              <a:t>ANN-based speed control provides superior performance and robustness for SEDC drives, making it a promising solution for industrial variable-speed applications.</a:t>
            </a:r>
          </a:p>
        </p:txBody>
      </p:sp>
      <p:sp>
        <p:nvSpPr>
          <p:cNvPr id="10" name="TextBox 9">
            <a:extLst>
              <a:ext uri="{FF2B5EF4-FFF2-40B4-BE49-F238E27FC236}">
                <a16:creationId xmlns:a16="http://schemas.microsoft.com/office/drawing/2014/main" id="{A732EC1E-FADC-9381-0B9C-98C6D9E3FAD3}"/>
              </a:ext>
            </a:extLst>
          </p:cNvPr>
          <p:cNvSpPr txBox="1"/>
          <p:nvPr/>
        </p:nvSpPr>
        <p:spPr>
          <a:xfrm>
            <a:off x="4099611" y="5794457"/>
            <a:ext cx="3992777" cy="400110"/>
          </a:xfrm>
          <a:prstGeom prst="rect">
            <a:avLst/>
          </a:prstGeom>
          <a:noFill/>
        </p:spPr>
        <p:txBody>
          <a:bodyPr wrap="square">
            <a:spAutoFit/>
          </a:bodyPr>
          <a:lstStyle/>
          <a:p>
            <a:pPr algn="ctr">
              <a:spcAft>
                <a:spcPts val="2250"/>
              </a:spcAft>
            </a:pPr>
            <a:r>
              <a:rPr lang="en-IN" sz="2000" b="1" i="0" dirty="0">
                <a:solidFill>
                  <a:srgbClr val="4A3B5D"/>
                </a:solidFill>
                <a:effectLst/>
                <a:latin typeface="Arial" panose="020B0604020202020204" pitchFamily="34" charset="0"/>
              </a:rPr>
              <a:t>--Thank You--</a:t>
            </a:r>
          </a:p>
        </p:txBody>
      </p:sp>
    </p:spTree>
    <p:extLst>
      <p:ext uri="{BB962C8B-B14F-4D97-AF65-F5344CB8AC3E}">
        <p14:creationId xmlns:p14="http://schemas.microsoft.com/office/powerpoint/2010/main" val="31626844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a:extLst>
            <a:ext uri="{FF2B5EF4-FFF2-40B4-BE49-F238E27FC236}">
              <a16:creationId xmlns:a16="http://schemas.microsoft.com/office/drawing/2014/main" id="{9EF1CC66-C0BB-55BF-E1CE-BEDFCC4807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CCDE86-1FA8-2EBB-377B-3F3DC1E6BAE5}"/>
              </a:ext>
            </a:extLst>
          </p:cNvPr>
          <p:cNvSpPr>
            <a:spLocks noGrp="1"/>
          </p:cNvSpPr>
          <p:nvPr>
            <p:ph type="ctrTitle"/>
          </p:nvPr>
        </p:nvSpPr>
        <p:spPr>
          <a:xfrm>
            <a:off x="1524000" y="1786162"/>
            <a:ext cx="9144000" cy="3285676"/>
          </a:xfrm>
        </p:spPr>
        <p:txBody>
          <a:bodyPr>
            <a:noAutofit/>
          </a:bodyPr>
          <a:lstStyle/>
          <a:p>
            <a:pPr algn="ctr">
              <a:spcAft>
                <a:spcPts val="2250"/>
              </a:spcAft>
              <a:buNone/>
            </a:pPr>
            <a:r>
              <a:rPr lang="en-US" sz="2000" b="1" i="0" dirty="0">
                <a:solidFill>
                  <a:srgbClr val="4A3B5D"/>
                </a:solidFill>
                <a:effectLst/>
                <a:latin typeface="Aptos Display" panose="020B0004020202020204" pitchFamily="34" charset="0"/>
              </a:rPr>
              <a:t>Speed Control of DC Motor Using Artificial Neural Network</a:t>
            </a:r>
            <a:br>
              <a:rPr lang="en-US" sz="2000" b="1" i="0" dirty="0">
                <a:solidFill>
                  <a:srgbClr val="4A3B5D"/>
                </a:solidFill>
                <a:effectLst/>
                <a:latin typeface="Aptos Display" panose="020B0004020202020204" pitchFamily="34" charset="0"/>
              </a:rPr>
            </a:br>
            <a:r>
              <a:rPr lang="en-US" sz="2000" b="1" i="0" dirty="0">
                <a:solidFill>
                  <a:srgbClr val="4A3B5D"/>
                </a:solidFill>
                <a:effectLst/>
                <a:latin typeface="Aptos Display" panose="020B0004020202020204" pitchFamily="34" charset="0"/>
              </a:rPr>
              <a:t>Introduction</a:t>
            </a:r>
            <a:br>
              <a:rPr lang="en-US" sz="2000" b="1" i="0" dirty="0">
                <a:solidFill>
                  <a:srgbClr val="4A3B5D"/>
                </a:solidFill>
                <a:effectLst/>
                <a:latin typeface="Aptos Display" panose="020B0004020202020204" pitchFamily="34" charset="0"/>
              </a:rPr>
            </a:br>
            <a:r>
              <a:rPr lang="en-US" sz="2000" b="0" i="0" dirty="0">
                <a:solidFill>
                  <a:srgbClr val="333333"/>
                </a:solidFill>
                <a:effectLst/>
                <a:latin typeface="Aptos Display" panose="020B0004020202020204" pitchFamily="34" charset="0"/>
              </a:rPr>
              <a:t>DC motors are commonly employed in industry because of their ease and efficiency of speed control. Conventional PID controllers have been employed for this, but they tend to fail in the presence of nonlinearities and varying load conditions. This project investigates the application of an Artificial Neural Network (ANN) to control the speed of a DC motor. The ANN is trained on input data—current, voltage, and load—to estimate the desired speed. Performance of the ANN is then compared against that of a standard PID controller to assess any gains in adaptability and precision..</a:t>
            </a:r>
            <a:br>
              <a:rPr lang="en-US" sz="2000" b="0" i="0" dirty="0">
                <a:solidFill>
                  <a:srgbClr val="333333"/>
                </a:solidFill>
                <a:effectLst/>
                <a:latin typeface="Aptos Display" panose="020B0004020202020204" pitchFamily="34" charset="0"/>
              </a:rPr>
            </a:br>
            <a:endParaRPr lang="en-IN" sz="2000" dirty="0">
              <a:latin typeface="Aptos Display" panose="020B0004020202020204" pitchFamily="34" charset="0"/>
            </a:endParaRPr>
          </a:p>
        </p:txBody>
      </p:sp>
      <p:sp>
        <p:nvSpPr>
          <p:cNvPr id="5" name="TextBox 4">
            <a:extLst>
              <a:ext uri="{FF2B5EF4-FFF2-40B4-BE49-F238E27FC236}">
                <a16:creationId xmlns:a16="http://schemas.microsoft.com/office/drawing/2014/main" id="{2E981D98-B018-77C5-0094-4AF3BFD657AF}"/>
              </a:ext>
            </a:extLst>
          </p:cNvPr>
          <p:cNvSpPr txBox="1"/>
          <p:nvPr/>
        </p:nvSpPr>
        <p:spPr>
          <a:xfrm>
            <a:off x="14894721" y="3026445"/>
            <a:ext cx="4212429" cy="2669962"/>
          </a:xfrm>
          <a:prstGeom prst="rect">
            <a:avLst/>
          </a:prstGeom>
          <a:noFill/>
        </p:spPr>
        <p:txBody>
          <a:bodyPr wrap="square">
            <a:spAutoFit/>
          </a:bodyPr>
          <a:lstStyle/>
          <a:p>
            <a:pPr algn="ctr">
              <a:spcAft>
                <a:spcPts val="1500"/>
              </a:spcAft>
              <a:buNone/>
            </a:pPr>
            <a:r>
              <a:rPr lang="en-IN" b="1" i="0" dirty="0">
                <a:solidFill>
                  <a:srgbClr val="333333"/>
                </a:solidFill>
                <a:effectLst/>
                <a:latin typeface="Aptos Narrow" panose="020B0004020202020204" pitchFamily="34" charset="0"/>
              </a:rPr>
              <a:t>Team Members &amp; Roll Numbers:</a:t>
            </a:r>
            <a:endParaRPr lang="en-IN" b="0" i="0" dirty="0">
              <a:solidFill>
                <a:srgbClr val="333333"/>
              </a:solidFill>
              <a:effectLst/>
              <a:latin typeface="Aptos Narrow" panose="020B0004020202020204" pitchFamily="34" charset="0"/>
            </a:endParaRPr>
          </a:p>
          <a:p>
            <a:pPr algn="l">
              <a:spcBef>
                <a:spcPts val="1500"/>
              </a:spcBef>
              <a:spcAft>
                <a:spcPts val="600"/>
              </a:spcAft>
              <a:buFont typeface="Arial" panose="020B0604020202020204" pitchFamily="34" charset="0"/>
              <a:buChar char="•"/>
            </a:pPr>
            <a:r>
              <a:rPr lang="en-IN" b="0" i="0" dirty="0">
                <a:solidFill>
                  <a:srgbClr val="333333"/>
                </a:solidFill>
                <a:effectLst/>
                <a:latin typeface="Aptos Narrow" panose="020B0004020202020204" pitchFamily="34" charset="0"/>
              </a:rPr>
              <a:t>BURLA SURAJ - CB.SC.U4AIE24105</a:t>
            </a:r>
          </a:p>
          <a:p>
            <a:pPr algn="l">
              <a:spcBef>
                <a:spcPts val="1500"/>
              </a:spcBef>
              <a:spcAft>
                <a:spcPts val="600"/>
              </a:spcAft>
              <a:buFont typeface="Arial" panose="020B0604020202020204" pitchFamily="34" charset="0"/>
              <a:buChar char="•"/>
            </a:pPr>
            <a:r>
              <a:rPr lang="en-IN" b="0" i="0" dirty="0">
                <a:solidFill>
                  <a:srgbClr val="333333"/>
                </a:solidFill>
                <a:effectLst/>
                <a:latin typeface="Aptos Narrow" panose="020B0004020202020204" pitchFamily="34" charset="0"/>
              </a:rPr>
              <a:t>VISHNU TEJA - CB.SC.U4AIE24130</a:t>
            </a:r>
          </a:p>
          <a:p>
            <a:pPr algn="l">
              <a:spcBef>
                <a:spcPts val="1500"/>
              </a:spcBef>
              <a:spcAft>
                <a:spcPts val="600"/>
              </a:spcAft>
              <a:buFont typeface="Arial" panose="020B0604020202020204" pitchFamily="34" charset="0"/>
              <a:buChar char="•"/>
            </a:pPr>
            <a:r>
              <a:rPr lang="en-IN" b="0" i="0" dirty="0">
                <a:solidFill>
                  <a:srgbClr val="333333"/>
                </a:solidFill>
                <a:effectLst/>
                <a:latin typeface="Aptos Narrow" panose="020B0004020202020204" pitchFamily="34" charset="0"/>
              </a:rPr>
              <a:t>SAI KARTHIK - CB.SC.U4AIE24107</a:t>
            </a:r>
          </a:p>
          <a:p>
            <a:pPr algn="l">
              <a:spcBef>
                <a:spcPts val="1500"/>
              </a:spcBef>
              <a:spcAft>
                <a:spcPts val="600"/>
              </a:spcAft>
              <a:buFont typeface="Arial" panose="020B0604020202020204" pitchFamily="34" charset="0"/>
              <a:buChar char="•"/>
            </a:pPr>
            <a:r>
              <a:rPr lang="en-IN" b="0" i="0" dirty="0">
                <a:solidFill>
                  <a:srgbClr val="333333"/>
                </a:solidFill>
                <a:effectLst/>
                <a:latin typeface="Aptos Narrow" panose="020B0004020202020204" pitchFamily="34" charset="0"/>
              </a:rPr>
              <a:t>MOHAN INANI - CB.SC.U4AIE24136</a:t>
            </a:r>
          </a:p>
        </p:txBody>
      </p:sp>
      <p:pic>
        <p:nvPicPr>
          <p:cNvPr id="7" name="Picture 6">
            <a:extLst>
              <a:ext uri="{FF2B5EF4-FFF2-40B4-BE49-F238E27FC236}">
                <a16:creationId xmlns:a16="http://schemas.microsoft.com/office/drawing/2014/main" id="{5169F3B8-83D8-F95B-D62B-054F8D60EA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5236" y="6396486"/>
            <a:ext cx="1821528" cy="474453"/>
          </a:xfrm>
          <a:prstGeom prst="rect">
            <a:avLst/>
          </a:prstGeom>
        </p:spPr>
      </p:pic>
      <p:sp>
        <p:nvSpPr>
          <p:cNvPr id="9" name="TextBox 8">
            <a:extLst>
              <a:ext uri="{FF2B5EF4-FFF2-40B4-BE49-F238E27FC236}">
                <a16:creationId xmlns:a16="http://schemas.microsoft.com/office/drawing/2014/main" id="{F6EF3916-9179-AD16-AE5F-8533F5E970B3}"/>
              </a:ext>
            </a:extLst>
          </p:cNvPr>
          <p:cNvSpPr txBox="1"/>
          <p:nvPr/>
        </p:nvSpPr>
        <p:spPr>
          <a:xfrm>
            <a:off x="12892088" y="1161593"/>
            <a:ext cx="10868024" cy="1446550"/>
          </a:xfrm>
          <a:prstGeom prst="rect">
            <a:avLst/>
          </a:prstGeom>
          <a:noFill/>
        </p:spPr>
        <p:txBody>
          <a:bodyPr wrap="square">
            <a:spAutoFit/>
          </a:bodyPr>
          <a:lstStyle/>
          <a:p>
            <a:pPr algn="ctr">
              <a:spcAft>
                <a:spcPts val="2250"/>
              </a:spcAft>
            </a:pPr>
            <a:r>
              <a:rPr lang="en-US" sz="4400" b="1" i="0" dirty="0">
                <a:solidFill>
                  <a:srgbClr val="4A3B5D"/>
                </a:solidFill>
                <a:effectLst/>
                <a:latin typeface="Arial Black" panose="020B0A04020102020204" pitchFamily="34" charset="0"/>
              </a:rPr>
              <a:t>Speed Control of DC Motor Using Artificial Neural Network</a:t>
            </a:r>
          </a:p>
        </p:txBody>
      </p:sp>
      <p:pic>
        <p:nvPicPr>
          <p:cNvPr id="4" name="Picture 3">
            <a:extLst>
              <a:ext uri="{FF2B5EF4-FFF2-40B4-BE49-F238E27FC236}">
                <a16:creationId xmlns:a16="http://schemas.microsoft.com/office/drawing/2014/main" id="{B849EE1C-B590-328D-C815-BF4345DEA6F5}"/>
              </a:ext>
            </a:extLst>
          </p:cNvPr>
          <p:cNvPicPr>
            <a:picLocks noChangeAspect="1"/>
          </p:cNvPicPr>
          <p:nvPr/>
        </p:nvPicPr>
        <p:blipFill>
          <a:blip r:embed="rId4"/>
          <a:stretch>
            <a:fillRect/>
          </a:stretch>
        </p:blipFill>
        <p:spPr>
          <a:xfrm>
            <a:off x="-10398597" y="975806"/>
            <a:ext cx="7502283" cy="5776634"/>
          </a:xfrm>
          <a:prstGeom prst="roundRect">
            <a:avLst>
              <a:gd name="adj" fmla="val 3380"/>
            </a:avLst>
          </a:prstGeom>
          <a:solidFill>
            <a:srgbClr val="FFFFFF">
              <a:shade val="85000"/>
            </a:srgbClr>
          </a:solidFill>
          <a:ln>
            <a:noFill/>
          </a:ln>
          <a:effectLst>
            <a:reflection blurRad="12700" stA="38000" endPos="28000" dist="5000" dir="5400000" sy="-100000" algn="bl" rotWithShape="0"/>
          </a:effectLst>
        </p:spPr>
      </p:pic>
      <p:sp>
        <p:nvSpPr>
          <p:cNvPr id="8" name="TextBox 7">
            <a:extLst>
              <a:ext uri="{FF2B5EF4-FFF2-40B4-BE49-F238E27FC236}">
                <a16:creationId xmlns:a16="http://schemas.microsoft.com/office/drawing/2014/main" id="{5BFC09C3-E2AC-F423-12DD-B4557E89109B}"/>
              </a:ext>
            </a:extLst>
          </p:cNvPr>
          <p:cNvSpPr txBox="1"/>
          <p:nvPr/>
        </p:nvSpPr>
        <p:spPr>
          <a:xfrm>
            <a:off x="4216893" y="-836053"/>
            <a:ext cx="3758214" cy="523220"/>
          </a:xfrm>
          <a:prstGeom prst="rect">
            <a:avLst/>
          </a:prstGeom>
          <a:noFill/>
        </p:spPr>
        <p:txBody>
          <a:bodyPr wrap="square">
            <a:spAutoFit/>
          </a:bodyPr>
          <a:lstStyle/>
          <a:p>
            <a:pPr algn="ctr">
              <a:spcAft>
                <a:spcPts val="2250"/>
              </a:spcAft>
            </a:pPr>
            <a:r>
              <a:rPr lang="en-IN" sz="2800" b="1" i="0" dirty="0">
                <a:solidFill>
                  <a:srgbClr val="4A3B5D"/>
                </a:solidFill>
                <a:effectLst/>
                <a:latin typeface="Arial" panose="020B0604020202020204" pitchFamily="34" charset="0"/>
              </a:rPr>
              <a:t>Literature Review</a:t>
            </a:r>
          </a:p>
        </p:txBody>
      </p:sp>
    </p:spTree>
    <p:extLst>
      <p:ext uri="{BB962C8B-B14F-4D97-AF65-F5344CB8AC3E}">
        <p14:creationId xmlns:p14="http://schemas.microsoft.com/office/powerpoint/2010/main" val="20249837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a:extLst>
            <a:ext uri="{FF2B5EF4-FFF2-40B4-BE49-F238E27FC236}">
              <a16:creationId xmlns:a16="http://schemas.microsoft.com/office/drawing/2014/main" id="{86ACDABE-FF22-1370-CA14-63AD0D72D7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7A2A69-3F7F-79F8-C0ED-B1B546DFBB91}"/>
              </a:ext>
            </a:extLst>
          </p:cNvPr>
          <p:cNvSpPr>
            <a:spLocks noGrp="1"/>
          </p:cNvSpPr>
          <p:nvPr>
            <p:ph type="ctrTitle"/>
          </p:nvPr>
        </p:nvSpPr>
        <p:spPr>
          <a:xfrm>
            <a:off x="15947922" y="1884868"/>
            <a:ext cx="9144000" cy="3285676"/>
          </a:xfrm>
        </p:spPr>
        <p:txBody>
          <a:bodyPr>
            <a:noAutofit/>
          </a:bodyPr>
          <a:lstStyle/>
          <a:p>
            <a:pPr algn="ctr">
              <a:spcAft>
                <a:spcPts val="2250"/>
              </a:spcAft>
              <a:buNone/>
            </a:pPr>
            <a:r>
              <a:rPr lang="en-US" sz="2000" b="1" i="0" dirty="0">
                <a:solidFill>
                  <a:srgbClr val="4A3B5D"/>
                </a:solidFill>
                <a:effectLst/>
                <a:latin typeface="Aptos Display" panose="020B0004020202020204" pitchFamily="34" charset="0"/>
              </a:rPr>
              <a:t>Speed Control of DC Motor Using Artificial Neural Network</a:t>
            </a:r>
            <a:br>
              <a:rPr lang="en-US" sz="2000" b="1" i="0" dirty="0">
                <a:solidFill>
                  <a:srgbClr val="4A3B5D"/>
                </a:solidFill>
                <a:effectLst/>
                <a:latin typeface="Aptos Display" panose="020B0004020202020204" pitchFamily="34" charset="0"/>
              </a:rPr>
            </a:br>
            <a:r>
              <a:rPr lang="en-US" sz="2000" b="1" i="0" dirty="0">
                <a:solidFill>
                  <a:srgbClr val="4A3B5D"/>
                </a:solidFill>
                <a:effectLst/>
                <a:latin typeface="Aptos Display" panose="020B0004020202020204" pitchFamily="34" charset="0"/>
              </a:rPr>
              <a:t>Introduction</a:t>
            </a:r>
            <a:br>
              <a:rPr lang="en-US" sz="2000" b="1" i="0" dirty="0">
                <a:solidFill>
                  <a:srgbClr val="4A3B5D"/>
                </a:solidFill>
                <a:effectLst/>
                <a:latin typeface="Aptos Display" panose="020B0004020202020204" pitchFamily="34" charset="0"/>
              </a:rPr>
            </a:br>
            <a:r>
              <a:rPr lang="en-US" sz="2000" b="0" i="0" dirty="0">
                <a:solidFill>
                  <a:srgbClr val="333333"/>
                </a:solidFill>
                <a:effectLst/>
                <a:latin typeface="Aptos Display" panose="020B0004020202020204" pitchFamily="34" charset="0"/>
              </a:rPr>
              <a:t>DC motors are commonly employed in industry because of their ease and efficiency of speed control. Conventional PID controllers have been employed for this, but they tend to fail in the presence of nonlinearities and varying load conditions. This project investigates the application of an Artificial Neural Network (ANN) to control the speed of a DC motor. The ANN is trained on input data—current, voltage, and load—to estimate the desired speed. Performance of the ANN is then compared against that of a standard PID controller to assess any gains in adaptability and precision..</a:t>
            </a:r>
            <a:br>
              <a:rPr lang="en-US" sz="2000" b="0" i="0" dirty="0">
                <a:solidFill>
                  <a:srgbClr val="333333"/>
                </a:solidFill>
                <a:effectLst/>
                <a:latin typeface="Aptos Display" panose="020B0004020202020204" pitchFamily="34" charset="0"/>
              </a:rPr>
            </a:br>
            <a:endParaRPr lang="en-IN" sz="2000" dirty="0">
              <a:latin typeface="Aptos Display" panose="020B0004020202020204" pitchFamily="34" charset="0"/>
            </a:endParaRPr>
          </a:p>
        </p:txBody>
      </p:sp>
      <p:sp>
        <p:nvSpPr>
          <p:cNvPr id="5" name="TextBox 4">
            <a:extLst>
              <a:ext uri="{FF2B5EF4-FFF2-40B4-BE49-F238E27FC236}">
                <a16:creationId xmlns:a16="http://schemas.microsoft.com/office/drawing/2014/main" id="{61CC2629-1858-F086-844D-FD7292662056}"/>
              </a:ext>
            </a:extLst>
          </p:cNvPr>
          <p:cNvSpPr txBox="1"/>
          <p:nvPr/>
        </p:nvSpPr>
        <p:spPr>
          <a:xfrm>
            <a:off x="14894721" y="3026445"/>
            <a:ext cx="4212429" cy="2669962"/>
          </a:xfrm>
          <a:prstGeom prst="rect">
            <a:avLst/>
          </a:prstGeom>
          <a:noFill/>
        </p:spPr>
        <p:txBody>
          <a:bodyPr wrap="square">
            <a:spAutoFit/>
          </a:bodyPr>
          <a:lstStyle/>
          <a:p>
            <a:pPr algn="ctr">
              <a:spcAft>
                <a:spcPts val="1500"/>
              </a:spcAft>
              <a:buNone/>
            </a:pPr>
            <a:r>
              <a:rPr lang="en-IN" b="1" i="0" dirty="0">
                <a:solidFill>
                  <a:srgbClr val="333333"/>
                </a:solidFill>
                <a:effectLst/>
                <a:latin typeface="Aptos Narrow" panose="020B0004020202020204" pitchFamily="34" charset="0"/>
              </a:rPr>
              <a:t>Team Members &amp; Roll Numbers:</a:t>
            </a:r>
            <a:endParaRPr lang="en-IN" b="0" i="0" dirty="0">
              <a:solidFill>
                <a:srgbClr val="333333"/>
              </a:solidFill>
              <a:effectLst/>
              <a:latin typeface="Aptos Narrow" panose="020B0004020202020204" pitchFamily="34" charset="0"/>
            </a:endParaRPr>
          </a:p>
          <a:p>
            <a:pPr algn="l">
              <a:spcBef>
                <a:spcPts val="1500"/>
              </a:spcBef>
              <a:spcAft>
                <a:spcPts val="600"/>
              </a:spcAft>
              <a:buFont typeface="Arial" panose="020B0604020202020204" pitchFamily="34" charset="0"/>
              <a:buChar char="•"/>
            </a:pPr>
            <a:r>
              <a:rPr lang="en-IN" b="0" i="0" dirty="0">
                <a:solidFill>
                  <a:srgbClr val="333333"/>
                </a:solidFill>
                <a:effectLst/>
                <a:latin typeface="Aptos Narrow" panose="020B0004020202020204" pitchFamily="34" charset="0"/>
              </a:rPr>
              <a:t>BURLA SURAJ - CB.SC.U4AIE24105</a:t>
            </a:r>
          </a:p>
          <a:p>
            <a:pPr algn="l">
              <a:spcBef>
                <a:spcPts val="1500"/>
              </a:spcBef>
              <a:spcAft>
                <a:spcPts val="600"/>
              </a:spcAft>
              <a:buFont typeface="Arial" panose="020B0604020202020204" pitchFamily="34" charset="0"/>
              <a:buChar char="•"/>
            </a:pPr>
            <a:r>
              <a:rPr lang="en-IN" b="0" i="0" dirty="0">
                <a:solidFill>
                  <a:srgbClr val="333333"/>
                </a:solidFill>
                <a:effectLst/>
                <a:latin typeface="Aptos Narrow" panose="020B0004020202020204" pitchFamily="34" charset="0"/>
              </a:rPr>
              <a:t>VISHNU TEJA - CB.SC.U4AIE24130</a:t>
            </a:r>
          </a:p>
          <a:p>
            <a:pPr algn="l">
              <a:spcBef>
                <a:spcPts val="1500"/>
              </a:spcBef>
              <a:spcAft>
                <a:spcPts val="600"/>
              </a:spcAft>
              <a:buFont typeface="Arial" panose="020B0604020202020204" pitchFamily="34" charset="0"/>
              <a:buChar char="•"/>
            </a:pPr>
            <a:r>
              <a:rPr lang="en-IN" b="0" i="0" dirty="0">
                <a:solidFill>
                  <a:srgbClr val="333333"/>
                </a:solidFill>
                <a:effectLst/>
                <a:latin typeface="Aptos Narrow" panose="020B0004020202020204" pitchFamily="34" charset="0"/>
              </a:rPr>
              <a:t>SAI KARTHIK - CB.SC.U4AIE24107</a:t>
            </a:r>
          </a:p>
          <a:p>
            <a:pPr algn="l">
              <a:spcBef>
                <a:spcPts val="1500"/>
              </a:spcBef>
              <a:spcAft>
                <a:spcPts val="600"/>
              </a:spcAft>
              <a:buFont typeface="Arial" panose="020B0604020202020204" pitchFamily="34" charset="0"/>
              <a:buChar char="•"/>
            </a:pPr>
            <a:r>
              <a:rPr lang="en-IN" b="0" i="0" dirty="0">
                <a:solidFill>
                  <a:srgbClr val="333333"/>
                </a:solidFill>
                <a:effectLst/>
                <a:latin typeface="Aptos Narrow" panose="020B0004020202020204" pitchFamily="34" charset="0"/>
              </a:rPr>
              <a:t>MOHAN INANI - CB.SC.U4AIE24136</a:t>
            </a:r>
          </a:p>
        </p:txBody>
      </p:sp>
      <p:pic>
        <p:nvPicPr>
          <p:cNvPr id="7" name="Picture 6">
            <a:extLst>
              <a:ext uri="{FF2B5EF4-FFF2-40B4-BE49-F238E27FC236}">
                <a16:creationId xmlns:a16="http://schemas.microsoft.com/office/drawing/2014/main" id="{12A67BBA-27C1-A06F-0B22-D2C344CC0A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5236" y="6396486"/>
            <a:ext cx="1821528" cy="474453"/>
          </a:xfrm>
          <a:prstGeom prst="rect">
            <a:avLst/>
          </a:prstGeom>
        </p:spPr>
      </p:pic>
      <p:sp>
        <p:nvSpPr>
          <p:cNvPr id="9" name="TextBox 8">
            <a:extLst>
              <a:ext uri="{FF2B5EF4-FFF2-40B4-BE49-F238E27FC236}">
                <a16:creationId xmlns:a16="http://schemas.microsoft.com/office/drawing/2014/main" id="{004EA2F6-7E60-EEFA-1C42-47E317F57ECE}"/>
              </a:ext>
            </a:extLst>
          </p:cNvPr>
          <p:cNvSpPr txBox="1"/>
          <p:nvPr/>
        </p:nvSpPr>
        <p:spPr>
          <a:xfrm>
            <a:off x="12892088" y="1161593"/>
            <a:ext cx="10868024" cy="1446550"/>
          </a:xfrm>
          <a:prstGeom prst="rect">
            <a:avLst/>
          </a:prstGeom>
          <a:noFill/>
        </p:spPr>
        <p:txBody>
          <a:bodyPr wrap="square">
            <a:spAutoFit/>
          </a:bodyPr>
          <a:lstStyle/>
          <a:p>
            <a:pPr algn="ctr">
              <a:spcAft>
                <a:spcPts val="2250"/>
              </a:spcAft>
            </a:pPr>
            <a:r>
              <a:rPr lang="en-US" sz="4400" b="1" i="0" dirty="0">
                <a:solidFill>
                  <a:srgbClr val="4A3B5D"/>
                </a:solidFill>
                <a:effectLst/>
                <a:latin typeface="Arial Black" panose="020B0A04020102020204" pitchFamily="34" charset="0"/>
              </a:rPr>
              <a:t>Speed Control of DC Motor Using Artificial Neural Network</a:t>
            </a:r>
          </a:p>
        </p:txBody>
      </p:sp>
      <p:pic>
        <p:nvPicPr>
          <p:cNvPr id="4" name="Picture 3">
            <a:extLst>
              <a:ext uri="{FF2B5EF4-FFF2-40B4-BE49-F238E27FC236}">
                <a16:creationId xmlns:a16="http://schemas.microsoft.com/office/drawing/2014/main" id="{172F8859-5851-ED9D-1E16-6B2830B7DD24}"/>
              </a:ext>
            </a:extLst>
          </p:cNvPr>
          <p:cNvPicPr>
            <a:picLocks noChangeAspect="1"/>
          </p:cNvPicPr>
          <p:nvPr/>
        </p:nvPicPr>
        <p:blipFill>
          <a:blip r:embed="rId4"/>
          <a:stretch>
            <a:fillRect/>
          </a:stretch>
        </p:blipFill>
        <p:spPr>
          <a:xfrm>
            <a:off x="2344857" y="571536"/>
            <a:ext cx="7502283" cy="5776634"/>
          </a:xfrm>
          <a:prstGeom prst="roundRect">
            <a:avLst>
              <a:gd name="adj" fmla="val 3380"/>
            </a:avLst>
          </a:prstGeom>
          <a:solidFill>
            <a:srgbClr val="FFFFFF">
              <a:shade val="85000"/>
            </a:srgbClr>
          </a:solidFill>
          <a:ln>
            <a:noFill/>
          </a:ln>
          <a:effectLst>
            <a:reflection blurRad="12700" stA="38000" endPos="28000" dist="5000" dir="5400000" sy="-100000" algn="bl" rotWithShape="0"/>
          </a:effectLst>
        </p:spPr>
      </p:pic>
      <p:sp>
        <p:nvSpPr>
          <p:cNvPr id="8" name="TextBox 7">
            <a:extLst>
              <a:ext uri="{FF2B5EF4-FFF2-40B4-BE49-F238E27FC236}">
                <a16:creationId xmlns:a16="http://schemas.microsoft.com/office/drawing/2014/main" id="{73A647F7-E4E6-B4CE-C404-24C64BB2C428}"/>
              </a:ext>
            </a:extLst>
          </p:cNvPr>
          <p:cNvSpPr txBox="1"/>
          <p:nvPr/>
        </p:nvSpPr>
        <p:spPr>
          <a:xfrm>
            <a:off x="4216892" y="0"/>
            <a:ext cx="3758214" cy="523220"/>
          </a:xfrm>
          <a:prstGeom prst="rect">
            <a:avLst/>
          </a:prstGeom>
          <a:noFill/>
        </p:spPr>
        <p:txBody>
          <a:bodyPr wrap="square">
            <a:spAutoFit/>
          </a:bodyPr>
          <a:lstStyle/>
          <a:p>
            <a:pPr algn="ctr">
              <a:spcAft>
                <a:spcPts val="2250"/>
              </a:spcAft>
            </a:pPr>
            <a:r>
              <a:rPr lang="en-IN" sz="2800" b="1" i="0" dirty="0">
                <a:solidFill>
                  <a:srgbClr val="4A3B5D"/>
                </a:solidFill>
                <a:effectLst/>
                <a:latin typeface="Arial" panose="020B0604020202020204" pitchFamily="34" charset="0"/>
              </a:rPr>
              <a:t>Literature Review</a:t>
            </a:r>
          </a:p>
        </p:txBody>
      </p:sp>
      <p:sp>
        <p:nvSpPr>
          <p:cNvPr id="6" name="TextBox 5">
            <a:extLst>
              <a:ext uri="{FF2B5EF4-FFF2-40B4-BE49-F238E27FC236}">
                <a16:creationId xmlns:a16="http://schemas.microsoft.com/office/drawing/2014/main" id="{DB84A22D-5056-E18D-688D-337F41855BF9}"/>
              </a:ext>
            </a:extLst>
          </p:cNvPr>
          <p:cNvSpPr txBox="1"/>
          <p:nvPr/>
        </p:nvSpPr>
        <p:spPr>
          <a:xfrm>
            <a:off x="-13771699" y="1224669"/>
            <a:ext cx="11942900" cy="3603551"/>
          </a:xfrm>
          <a:prstGeom prst="rect">
            <a:avLst/>
          </a:prstGeom>
          <a:noFill/>
        </p:spPr>
        <p:txBody>
          <a:bodyPr wrap="square">
            <a:spAutoFit/>
          </a:bodyPr>
          <a:lstStyle/>
          <a:p>
            <a:pPr algn="ctr">
              <a:spcAft>
                <a:spcPts val="2250"/>
              </a:spcAft>
              <a:buNone/>
            </a:pPr>
            <a:r>
              <a:rPr lang="en-US" sz="3600" b="1" i="0" dirty="0">
                <a:solidFill>
                  <a:srgbClr val="4A3B5D"/>
                </a:solidFill>
                <a:effectLst/>
                <a:latin typeface="Arial" panose="020B0604020202020204" pitchFamily="34" charset="0"/>
              </a:rPr>
              <a:t>Objective</a:t>
            </a:r>
          </a:p>
          <a:p>
            <a:pPr algn="l">
              <a:spcBef>
                <a:spcPts val="1500"/>
              </a:spcBef>
              <a:spcAft>
                <a:spcPts val="600"/>
              </a:spcAft>
              <a:buFont typeface="Arial" panose="020B0604020202020204" pitchFamily="34" charset="0"/>
              <a:buChar char="•"/>
            </a:pPr>
            <a:r>
              <a:rPr lang="en-US" b="0" i="0" dirty="0">
                <a:solidFill>
                  <a:srgbClr val="333333"/>
                </a:solidFill>
                <a:effectLst/>
                <a:latin typeface="Arial" panose="020B0604020202020204" pitchFamily="34" charset="0"/>
              </a:rPr>
              <a:t>To design and implement an ANN-based controller for DC motor speed regulation.​</a:t>
            </a:r>
          </a:p>
          <a:p>
            <a:pPr algn="l">
              <a:spcBef>
                <a:spcPts val="1500"/>
              </a:spcBef>
              <a:spcAft>
                <a:spcPts val="600"/>
              </a:spcAft>
              <a:buFont typeface="Arial" panose="020B0604020202020204" pitchFamily="34" charset="0"/>
              <a:buChar char="•"/>
            </a:pPr>
            <a:r>
              <a:rPr lang="en-US" b="0" i="0" dirty="0">
                <a:solidFill>
                  <a:srgbClr val="333333"/>
                </a:solidFill>
                <a:effectLst/>
                <a:latin typeface="Arial" panose="020B0604020202020204" pitchFamily="34" charset="0"/>
              </a:rPr>
              <a:t>To train the ANN using a dataset comprising current, voltage, and load as inputs, with the corresponding motor speed as the output.</a:t>
            </a:r>
          </a:p>
          <a:p>
            <a:pPr algn="l">
              <a:spcBef>
                <a:spcPts val="1500"/>
              </a:spcBef>
              <a:spcAft>
                <a:spcPts val="600"/>
              </a:spcAft>
              <a:buFont typeface="Arial" panose="020B0604020202020204" pitchFamily="34" charset="0"/>
              <a:buChar char="•"/>
            </a:pPr>
            <a:r>
              <a:rPr lang="en-US" b="0" i="0" dirty="0">
                <a:solidFill>
                  <a:srgbClr val="333333"/>
                </a:solidFill>
                <a:effectLst/>
                <a:latin typeface="Arial" panose="020B0604020202020204" pitchFamily="34" charset="0"/>
              </a:rPr>
              <a:t>To integrate the trained ANN into a MATLAB/Simulink environment, enabling real-time speed prediction and control.</a:t>
            </a:r>
          </a:p>
          <a:p>
            <a:pPr algn="l">
              <a:spcBef>
                <a:spcPts val="1500"/>
              </a:spcBef>
              <a:spcAft>
                <a:spcPts val="600"/>
              </a:spcAft>
              <a:buFont typeface="Arial" panose="020B0604020202020204" pitchFamily="34" charset="0"/>
              <a:buChar char="•"/>
            </a:pPr>
            <a:r>
              <a:rPr lang="en-US" b="0" i="0" dirty="0">
                <a:solidFill>
                  <a:srgbClr val="333333"/>
                </a:solidFill>
                <a:effectLst/>
                <a:latin typeface="Arial" panose="020B0604020202020204" pitchFamily="34" charset="0"/>
              </a:rPr>
              <a:t>To compare the performance of the ANN-based controller with a traditional PID controller under various operating conditions, assessing metrics such as response time, stability, and accuracy.</a:t>
            </a:r>
          </a:p>
        </p:txBody>
      </p:sp>
    </p:spTree>
    <p:extLst>
      <p:ext uri="{BB962C8B-B14F-4D97-AF65-F5344CB8AC3E}">
        <p14:creationId xmlns:p14="http://schemas.microsoft.com/office/powerpoint/2010/main" val="18531315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a:extLst>
            <a:ext uri="{FF2B5EF4-FFF2-40B4-BE49-F238E27FC236}">
              <a16:creationId xmlns:a16="http://schemas.microsoft.com/office/drawing/2014/main" id="{C74C3BD5-6BE9-8F94-18A0-2E5F0D6BBC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81D853-3602-D3FA-FB36-14D02441987E}"/>
              </a:ext>
            </a:extLst>
          </p:cNvPr>
          <p:cNvSpPr>
            <a:spLocks noGrp="1"/>
          </p:cNvSpPr>
          <p:nvPr>
            <p:ph type="ctrTitle"/>
          </p:nvPr>
        </p:nvSpPr>
        <p:spPr>
          <a:xfrm>
            <a:off x="16213393" y="-4574926"/>
            <a:ext cx="9144000" cy="3285676"/>
          </a:xfrm>
        </p:spPr>
        <p:txBody>
          <a:bodyPr>
            <a:noAutofit/>
          </a:bodyPr>
          <a:lstStyle/>
          <a:p>
            <a:pPr algn="ctr">
              <a:spcAft>
                <a:spcPts val="2250"/>
              </a:spcAft>
              <a:buNone/>
            </a:pPr>
            <a:r>
              <a:rPr lang="en-US" sz="2000" b="1" i="0" dirty="0">
                <a:solidFill>
                  <a:srgbClr val="4A3B5D"/>
                </a:solidFill>
                <a:effectLst/>
                <a:latin typeface="Aptos Display" panose="020B0004020202020204" pitchFamily="34" charset="0"/>
              </a:rPr>
              <a:t>Speed Control of DC Motor Using Artificial Neural Network</a:t>
            </a:r>
            <a:br>
              <a:rPr lang="en-US" sz="2000" b="1" i="0" dirty="0">
                <a:solidFill>
                  <a:srgbClr val="4A3B5D"/>
                </a:solidFill>
                <a:effectLst/>
                <a:latin typeface="Aptos Display" panose="020B0004020202020204" pitchFamily="34" charset="0"/>
              </a:rPr>
            </a:br>
            <a:r>
              <a:rPr lang="en-US" sz="2000" b="1" i="0" dirty="0">
                <a:solidFill>
                  <a:srgbClr val="4A3B5D"/>
                </a:solidFill>
                <a:effectLst/>
                <a:latin typeface="Aptos Display" panose="020B0004020202020204" pitchFamily="34" charset="0"/>
              </a:rPr>
              <a:t>Introduction</a:t>
            </a:r>
            <a:br>
              <a:rPr lang="en-US" sz="2000" b="1" i="0" dirty="0">
                <a:solidFill>
                  <a:srgbClr val="4A3B5D"/>
                </a:solidFill>
                <a:effectLst/>
                <a:latin typeface="Aptos Display" panose="020B0004020202020204" pitchFamily="34" charset="0"/>
              </a:rPr>
            </a:br>
            <a:r>
              <a:rPr lang="en-US" sz="2000" b="0" i="0" dirty="0">
                <a:solidFill>
                  <a:srgbClr val="333333"/>
                </a:solidFill>
                <a:effectLst/>
                <a:latin typeface="Aptos Display" panose="020B0004020202020204" pitchFamily="34" charset="0"/>
              </a:rPr>
              <a:t>DC motors are commonly employed in industry because of their ease and efficiency of speed control. Conventional PID controllers have been employed for this, but they tend to fail in the presence of nonlinearities and varying load conditions. This project investigates the application of an Artificial Neural Network (ANN) to control the speed of a DC motor. The ANN is trained on input data—current, voltage, and load—to estimate the desired speed. Performance of the ANN is then compared against that of a standard PID controller to assess any gains in adaptability and precision..</a:t>
            </a:r>
            <a:br>
              <a:rPr lang="en-US" sz="2000" b="0" i="0" dirty="0">
                <a:solidFill>
                  <a:srgbClr val="333333"/>
                </a:solidFill>
                <a:effectLst/>
                <a:latin typeface="Aptos Display" panose="020B0004020202020204" pitchFamily="34" charset="0"/>
              </a:rPr>
            </a:br>
            <a:endParaRPr lang="en-IN" sz="2000" dirty="0">
              <a:latin typeface="Aptos Display" panose="020B0004020202020204" pitchFamily="34" charset="0"/>
            </a:endParaRPr>
          </a:p>
        </p:txBody>
      </p:sp>
      <p:sp>
        <p:nvSpPr>
          <p:cNvPr id="5" name="TextBox 4">
            <a:extLst>
              <a:ext uri="{FF2B5EF4-FFF2-40B4-BE49-F238E27FC236}">
                <a16:creationId xmlns:a16="http://schemas.microsoft.com/office/drawing/2014/main" id="{9BDD5445-806F-3958-3933-98E35DED795A}"/>
              </a:ext>
            </a:extLst>
          </p:cNvPr>
          <p:cNvSpPr txBox="1"/>
          <p:nvPr/>
        </p:nvSpPr>
        <p:spPr>
          <a:xfrm>
            <a:off x="19820682" y="-5602050"/>
            <a:ext cx="4212429" cy="2669962"/>
          </a:xfrm>
          <a:prstGeom prst="rect">
            <a:avLst/>
          </a:prstGeom>
          <a:noFill/>
        </p:spPr>
        <p:txBody>
          <a:bodyPr wrap="square">
            <a:spAutoFit/>
          </a:bodyPr>
          <a:lstStyle/>
          <a:p>
            <a:pPr algn="ctr">
              <a:spcAft>
                <a:spcPts val="1500"/>
              </a:spcAft>
              <a:buNone/>
            </a:pPr>
            <a:r>
              <a:rPr lang="en-IN" b="1" i="0" dirty="0">
                <a:solidFill>
                  <a:srgbClr val="333333"/>
                </a:solidFill>
                <a:effectLst/>
                <a:latin typeface="Aptos Narrow" panose="020B0004020202020204" pitchFamily="34" charset="0"/>
              </a:rPr>
              <a:t>Team Members &amp; Roll Numbers:</a:t>
            </a:r>
            <a:endParaRPr lang="en-IN" b="0" i="0" dirty="0">
              <a:solidFill>
                <a:srgbClr val="333333"/>
              </a:solidFill>
              <a:effectLst/>
              <a:latin typeface="Aptos Narrow" panose="020B0004020202020204" pitchFamily="34" charset="0"/>
            </a:endParaRPr>
          </a:p>
          <a:p>
            <a:pPr algn="l">
              <a:spcBef>
                <a:spcPts val="1500"/>
              </a:spcBef>
              <a:spcAft>
                <a:spcPts val="600"/>
              </a:spcAft>
              <a:buFont typeface="Arial" panose="020B0604020202020204" pitchFamily="34" charset="0"/>
              <a:buChar char="•"/>
            </a:pPr>
            <a:r>
              <a:rPr lang="en-IN" b="0" i="0" dirty="0">
                <a:solidFill>
                  <a:srgbClr val="333333"/>
                </a:solidFill>
                <a:effectLst/>
                <a:latin typeface="Aptos Narrow" panose="020B0004020202020204" pitchFamily="34" charset="0"/>
              </a:rPr>
              <a:t>BURLA SURAJ - CB.SC.U4AIE24105</a:t>
            </a:r>
          </a:p>
          <a:p>
            <a:pPr algn="l">
              <a:spcBef>
                <a:spcPts val="1500"/>
              </a:spcBef>
              <a:spcAft>
                <a:spcPts val="600"/>
              </a:spcAft>
              <a:buFont typeface="Arial" panose="020B0604020202020204" pitchFamily="34" charset="0"/>
              <a:buChar char="•"/>
            </a:pPr>
            <a:r>
              <a:rPr lang="en-IN" b="0" i="0" dirty="0">
                <a:solidFill>
                  <a:srgbClr val="333333"/>
                </a:solidFill>
                <a:effectLst/>
                <a:latin typeface="Aptos Narrow" panose="020B0004020202020204" pitchFamily="34" charset="0"/>
              </a:rPr>
              <a:t>VISHNU TEJA - CB.SC.U4AIE24130</a:t>
            </a:r>
          </a:p>
          <a:p>
            <a:pPr algn="l">
              <a:spcBef>
                <a:spcPts val="1500"/>
              </a:spcBef>
              <a:spcAft>
                <a:spcPts val="600"/>
              </a:spcAft>
              <a:buFont typeface="Arial" panose="020B0604020202020204" pitchFamily="34" charset="0"/>
              <a:buChar char="•"/>
            </a:pPr>
            <a:r>
              <a:rPr lang="en-IN" b="0" i="0" dirty="0">
                <a:solidFill>
                  <a:srgbClr val="333333"/>
                </a:solidFill>
                <a:effectLst/>
                <a:latin typeface="Aptos Narrow" panose="020B0004020202020204" pitchFamily="34" charset="0"/>
              </a:rPr>
              <a:t>SAI KARTHIK - CB.SC.U4AIE24107</a:t>
            </a:r>
          </a:p>
          <a:p>
            <a:pPr algn="l">
              <a:spcBef>
                <a:spcPts val="1500"/>
              </a:spcBef>
              <a:spcAft>
                <a:spcPts val="600"/>
              </a:spcAft>
              <a:buFont typeface="Arial" panose="020B0604020202020204" pitchFamily="34" charset="0"/>
              <a:buChar char="•"/>
            </a:pPr>
            <a:r>
              <a:rPr lang="en-IN" b="0" i="0" dirty="0">
                <a:solidFill>
                  <a:srgbClr val="333333"/>
                </a:solidFill>
                <a:effectLst/>
                <a:latin typeface="Aptos Narrow" panose="020B0004020202020204" pitchFamily="34" charset="0"/>
              </a:rPr>
              <a:t>MOHAN INANI - CB.SC.U4AIE24136</a:t>
            </a:r>
          </a:p>
        </p:txBody>
      </p:sp>
      <p:pic>
        <p:nvPicPr>
          <p:cNvPr id="7" name="Picture 6">
            <a:extLst>
              <a:ext uri="{FF2B5EF4-FFF2-40B4-BE49-F238E27FC236}">
                <a16:creationId xmlns:a16="http://schemas.microsoft.com/office/drawing/2014/main" id="{3923A26F-2885-72EF-35BE-E957B2C980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5236" y="6396486"/>
            <a:ext cx="1821528" cy="474453"/>
          </a:xfrm>
          <a:prstGeom prst="rect">
            <a:avLst/>
          </a:prstGeom>
        </p:spPr>
      </p:pic>
      <p:sp>
        <p:nvSpPr>
          <p:cNvPr id="9" name="TextBox 8">
            <a:extLst>
              <a:ext uri="{FF2B5EF4-FFF2-40B4-BE49-F238E27FC236}">
                <a16:creationId xmlns:a16="http://schemas.microsoft.com/office/drawing/2014/main" id="{99A8B211-8720-A501-71C8-93A3D477DB29}"/>
              </a:ext>
            </a:extLst>
          </p:cNvPr>
          <p:cNvSpPr txBox="1"/>
          <p:nvPr/>
        </p:nvSpPr>
        <p:spPr>
          <a:xfrm>
            <a:off x="12774101" y="-5298201"/>
            <a:ext cx="10868024" cy="1446550"/>
          </a:xfrm>
          <a:prstGeom prst="rect">
            <a:avLst/>
          </a:prstGeom>
          <a:noFill/>
        </p:spPr>
        <p:txBody>
          <a:bodyPr wrap="square">
            <a:spAutoFit/>
          </a:bodyPr>
          <a:lstStyle/>
          <a:p>
            <a:pPr algn="ctr">
              <a:spcAft>
                <a:spcPts val="2250"/>
              </a:spcAft>
            </a:pPr>
            <a:r>
              <a:rPr lang="en-US" sz="4400" b="1" i="0" dirty="0">
                <a:solidFill>
                  <a:srgbClr val="4A3B5D"/>
                </a:solidFill>
                <a:effectLst/>
                <a:latin typeface="Arial Black" panose="020B0A04020102020204" pitchFamily="34" charset="0"/>
              </a:rPr>
              <a:t>Speed Control of DC Motor Using Artificial Neural Network</a:t>
            </a:r>
          </a:p>
        </p:txBody>
      </p:sp>
      <p:pic>
        <p:nvPicPr>
          <p:cNvPr id="4" name="Picture 3">
            <a:extLst>
              <a:ext uri="{FF2B5EF4-FFF2-40B4-BE49-F238E27FC236}">
                <a16:creationId xmlns:a16="http://schemas.microsoft.com/office/drawing/2014/main" id="{1AA460EC-B2A8-EAE6-2C21-94D66A1D83B2}"/>
              </a:ext>
            </a:extLst>
          </p:cNvPr>
          <p:cNvPicPr>
            <a:picLocks noChangeAspect="1"/>
          </p:cNvPicPr>
          <p:nvPr/>
        </p:nvPicPr>
        <p:blipFill>
          <a:blip r:embed="rId4"/>
          <a:stretch>
            <a:fillRect/>
          </a:stretch>
        </p:blipFill>
        <p:spPr>
          <a:xfrm>
            <a:off x="13907593" y="458836"/>
            <a:ext cx="7502283" cy="5776634"/>
          </a:xfrm>
          <a:prstGeom prst="roundRect">
            <a:avLst>
              <a:gd name="adj" fmla="val 3380"/>
            </a:avLst>
          </a:prstGeom>
          <a:solidFill>
            <a:srgbClr val="FFFFFF">
              <a:shade val="85000"/>
            </a:srgbClr>
          </a:solidFill>
          <a:ln>
            <a:noFill/>
          </a:ln>
          <a:effectLst>
            <a:reflection blurRad="12700" stA="38000" endPos="28000" dist="5000" dir="5400000" sy="-100000" algn="bl" rotWithShape="0"/>
          </a:effectLst>
        </p:spPr>
      </p:pic>
      <p:sp>
        <p:nvSpPr>
          <p:cNvPr id="8" name="TextBox 7">
            <a:extLst>
              <a:ext uri="{FF2B5EF4-FFF2-40B4-BE49-F238E27FC236}">
                <a16:creationId xmlns:a16="http://schemas.microsoft.com/office/drawing/2014/main" id="{27343614-3BF5-541C-CCF6-4EF7EF88EDDE}"/>
              </a:ext>
            </a:extLst>
          </p:cNvPr>
          <p:cNvSpPr txBox="1"/>
          <p:nvPr/>
        </p:nvSpPr>
        <p:spPr>
          <a:xfrm>
            <a:off x="4216893" y="-973393"/>
            <a:ext cx="3758214" cy="523220"/>
          </a:xfrm>
          <a:prstGeom prst="rect">
            <a:avLst/>
          </a:prstGeom>
          <a:noFill/>
        </p:spPr>
        <p:txBody>
          <a:bodyPr wrap="square">
            <a:spAutoFit/>
          </a:bodyPr>
          <a:lstStyle/>
          <a:p>
            <a:pPr algn="ctr">
              <a:spcAft>
                <a:spcPts val="2250"/>
              </a:spcAft>
            </a:pPr>
            <a:r>
              <a:rPr lang="en-IN" sz="2800" b="1" i="0" dirty="0">
                <a:solidFill>
                  <a:srgbClr val="4A3B5D"/>
                </a:solidFill>
                <a:effectLst/>
                <a:latin typeface="Arial" panose="020B0604020202020204" pitchFamily="34" charset="0"/>
              </a:rPr>
              <a:t>Literature Review</a:t>
            </a:r>
          </a:p>
        </p:txBody>
      </p:sp>
      <p:sp>
        <p:nvSpPr>
          <p:cNvPr id="6" name="TextBox 5">
            <a:extLst>
              <a:ext uri="{FF2B5EF4-FFF2-40B4-BE49-F238E27FC236}">
                <a16:creationId xmlns:a16="http://schemas.microsoft.com/office/drawing/2014/main" id="{F4B3DC79-A238-104D-3237-CB4E0D047135}"/>
              </a:ext>
            </a:extLst>
          </p:cNvPr>
          <p:cNvSpPr txBox="1"/>
          <p:nvPr/>
        </p:nvSpPr>
        <p:spPr>
          <a:xfrm>
            <a:off x="249100" y="1545377"/>
            <a:ext cx="11942900" cy="3603551"/>
          </a:xfrm>
          <a:prstGeom prst="rect">
            <a:avLst/>
          </a:prstGeom>
          <a:noFill/>
        </p:spPr>
        <p:txBody>
          <a:bodyPr wrap="square">
            <a:spAutoFit/>
          </a:bodyPr>
          <a:lstStyle/>
          <a:p>
            <a:pPr algn="ctr">
              <a:spcAft>
                <a:spcPts val="2250"/>
              </a:spcAft>
              <a:buNone/>
            </a:pPr>
            <a:r>
              <a:rPr lang="en-US" sz="3600" b="1" i="0" dirty="0">
                <a:solidFill>
                  <a:srgbClr val="4A3B5D"/>
                </a:solidFill>
                <a:effectLst/>
                <a:latin typeface="Arial" panose="020B0604020202020204" pitchFamily="34" charset="0"/>
              </a:rPr>
              <a:t>Objective</a:t>
            </a:r>
          </a:p>
          <a:p>
            <a:pPr algn="l">
              <a:spcBef>
                <a:spcPts val="1500"/>
              </a:spcBef>
              <a:spcAft>
                <a:spcPts val="600"/>
              </a:spcAft>
              <a:buFont typeface="Arial" panose="020B0604020202020204" pitchFamily="34" charset="0"/>
              <a:buChar char="•"/>
            </a:pPr>
            <a:r>
              <a:rPr lang="en-US" b="0" i="0" dirty="0">
                <a:solidFill>
                  <a:srgbClr val="333333"/>
                </a:solidFill>
                <a:effectLst/>
                <a:latin typeface="Arial" panose="020B0604020202020204" pitchFamily="34" charset="0"/>
              </a:rPr>
              <a:t>To design and implement an ANN-based controller for DC motor speed regulation.​</a:t>
            </a:r>
          </a:p>
          <a:p>
            <a:pPr algn="l">
              <a:spcBef>
                <a:spcPts val="1500"/>
              </a:spcBef>
              <a:spcAft>
                <a:spcPts val="600"/>
              </a:spcAft>
              <a:buFont typeface="Arial" panose="020B0604020202020204" pitchFamily="34" charset="0"/>
              <a:buChar char="•"/>
            </a:pPr>
            <a:r>
              <a:rPr lang="en-US" b="0" i="0" dirty="0">
                <a:solidFill>
                  <a:srgbClr val="333333"/>
                </a:solidFill>
                <a:effectLst/>
                <a:latin typeface="Arial" panose="020B0604020202020204" pitchFamily="34" charset="0"/>
              </a:rPr>
              <a:t>To train the ANN using a dataset comprising current, voltage, and load as inputs, with the corresponding motor speed as the output.</a:t>
            </a:r>
          </a:p>
          <a:p>
            <a:pPr algn="l">
              <a:spcBef>
                <a:spcPts val="1500"/>
              </a:spcBef>
              <a:spcAft>
                <a:spcPts val="600"/>
              </a:spcAft>
              <a:buFont typeface="Arial" panose="020B0604020202020204" pitchFamily="34" charset="0"/>
              <a:buChar char="•"/>
            </a:pPr>
            <a:r>
              <a:rPr lang="en-US" b="0" i="0" dirty="0">
                <a:solidFill>
                  <a:srgbClr val="333333"/>
                </a:solidFill>
                <a:effectLst/>
                <a:latin typeface="Arial" panose="020B0604020202020204" pitchFamily="34" charset="0"/>
              </a:rPr>
              <a:t>To integrate the trained ANN into a MATLAB/Simulink environment, enabling real-time speed prediction and control.</a:t>
            </a:r>
          </a:p>
          <a:p>
            <a:pPr algn="l">
              <a:spcBef>
                <a:spcPts val="1500"/>
              </a:spcBef>
              <a:spcAft>
                <a:spcPts val="600"/>
              </a:spcAft>
              <a:buFont typeface="Arial" panose="020B0604020202020204" pitchFamily="34" charset="0"/>
              <a:buChar char="•"/>
            </a:pPr>
            <a:r>
              <a:rPr lang="en-US" b="0" i="0" dirty="0">
                <a:solidFill>
                  <a:srgbClr val="333333"/>
                </a:solidFill>
                <a:effectLst/>
                <a:latin typeface="Arial" panose="020B0604020202020204" pitchFamily="34" charset="0"/>
              </a:rPr>
              <a:t>To compare the performance of the ANN-based controller with a traditional PID controller under various operating conditions, assessing metrics such as response time, stability, and accuracy.</a:t>
            </a:r>
          </a:p>
        </p:txBody>
      </p:sp>
      <p:sp>
        <p:nvSpPr>
          <p:cNvPr id="10" name="TextBox 9">
            <a:extLst>
              <a:ext uri="{FF2B5EF4-FFF2-40B4-BE49-F238E27FC236}">
                <a16:creationId xmlns:a16="http://schemas.microsoft.com/office/drawing/2014/main" id="{A589347A-336A-BF83-4A1C-BB66E955D2DF}"/>
              </a:ext>
            </a:extLst>
          </p:cNvPr>
          <p:cNvSpPr txBox="1"/>
          <p:nvPr/>
        </p:nvSpPr>
        <p:spPr>
          <a:xfrm>
            <a:off x="-10989035" y="2200458"/>
            <a:ext cx="9674585" cy="2457083"/>
          </a:xfrm>
          <a:prstGeom prst="rect">
            <a:avLst/>
          </a:prstGeom>
          <a:noFill/>
        </p:spPr>
        <p:txBody>
          <a:bodyPr wrap="square">
            <a:spAutoFit/>
          </a:bodyPr>
          <a:lstStyle/>
          <a:p>
            <a:pPr algn="ctr">
              <a:spcAft>
                <a:spcPts val="2250"/>
              </a:spcAft>
              <a:buNone/>
            </a:pPr>
            <a:r>
              <a:rPr lang="en-US" sz="3200" b="1" i="0" dirty="0">
                <a:solidFill>
                  <a:srgbClr val="4A3B5D"/>
                </a:solidFill>
                <a:effectLst/>
                <a:latin typeface="Arial" panose="020B0604020202020204" pitchFamily="34" charset="0"/>
              </a:rPr>
              <a:t>Problem Statement</a:t>
            </a:r>
          </a:p>
          <a:p>
            <a:pPr algn="ctr">
              <a:spcAft>
                <a:spcPts val="1500"/>
              </a:spcAft>
              <a:buNone/>
            </a:pPr>
            <a:r>
              <a:rPr lang="en-US" b="0" i="0" dirty="0">
                <a:solidFill>
                  <a:srgbClr val="333333"/>
                </a:solidFill>
                <a:effectLst/>
                <a:latin typeface="Arial" panose="020B0604020202020204" pitchFamily="34" charset="0"/>
              </a:rPr>
              <a:t>Traditional PID controllers are limited in terms of managing nonlinear behavior and changing load conditions in DC motors. There is a requirement for a more adaptive and precise control approach to keep the desired motor speed under such situations</a:t>
            </a:r>
          </a:p>
          <a:p>
            <a:pPr>
              <a:buNone/>
            </a:pPr>
            <a:br>
              <a:rPr lang="en-US" dirty="0"/>
            </a:br>
            <a:endParaRPr lang="en-IN" dirty="0"/>
          </a:p>
        </p:txBody>
      </p:sp>
    </p:spTree>
    <p:extLst>
      <p:ext uri="{BB962C8B-B14F-4D97-AF65-F5344CB8AC3E}">
        <p14:creationId xmlns:p14="http://schemas.microsoft.com/office/powerpoint/2010/main" val="41681971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a:extLst>
            <a:ext uri="{FF2B5EF4-FFF2-40B4-BE49-F238E27FC236}">
              <a16:creationId xmlns:a16="http://schemas.microsoft.com/office/drawing/2014/main" id="{5CCAE61D-A658-584C-1845-437D025292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C18E57-7478-BB13-7DCD-D2F1445B148C}"/>
              </a:ext>
            </a:extLst>
          </p:cNvPr>
          <p:cNvSpPr>
            <a:spLocks noGrp="1"/>
          </p:cNvSpPr>
          <p:nvPr>
            <p:ph type="ctrTitle"/>
          </p:nvPr>
        </p:nvSpPr>
        <p:spPr>
          <a:xfrm>
            <a:off x="16213393" y="-4574926"/>
            <a:ext cx="9144000" cy="3285676"/>
          </a:xfrm>
        </p:spPr>
        <p:txBody>
          <a:bodyPr>
            <a:noAutofit/>
          </a:bodyPr>
          <a:lstStyle/>
          <a:p>
            <a:pPr algn="ctr">
              <a:spcAft>
                <a:spcPts val="2250"/>
              </a:spcAft>
              <a:buNone/>
            </a:pPr>
            <a:r>
              <a:rPr lang="en-US" sz="2000" b="1" i="0" dirty="0">
                <a:solidFill>
                  <a:srgbClr val="4A3B5D"/>
                </a:solidFill>
                <a:effectLst/>
                <a:latin typeface="Aptos Display" panose="020B0004020202020204" pitchFamily="34" charset="0"/>
              </a:rPr>
              <a:t>Speed Control of DC Motor Using Artificial Neural Network</a:t>
            </a:r>
            <a:br>
              <a:rPr lang="en-US" sz="2000" b="1" i="0" dirty="0">
                <a:solidFill>
                  <a:srgbClr val="4A3B5D"/>
                </a:solidFill>
                <a:effectLst/>
                <a:latin typeface="Aptos Display" panose="020B0004020202020204" pitchFamily="34" charset="0"/>
              </a:rPr>
            </a:br>
            <a:r>
              <a:rPr lang="en-US" sz="2000" b="1" i="0" dirty="0">
                <a:solidFill>
                  <a:srgbClr val="4A3B5D"/>
                </a:solidFill>
                <a:effectLst/>
                <a:latin typeface="Aptos Display" panose="020B0004020202020204" pitchFamily="34" charset="0"/>
              </a:rPr>
              <a:t>Introduction</a:t>
            </a:r>
            <a:br>
              <a:rPr lang="en-US" sz="2000" b="1" i="0" dirty="0">
                <a:solidFill>
                  <a:srgbClr val="4A3B5D"/>
                </a:solidFill>
                <a:effectLst/>
                <a:latin typeface="Aptos Display" panose="020B0004020202020204" pitchFamily="34" charset="0"/>
              </a:rPr>
            </a:br>
            <a:r>
              <a:rPr lang="en-US" sz="2000" b="0" i="0" dirty="0">
                <a:solidFill>
                  <a:srgbClr val="333333"/>
                </a:solidFill>
                <a:effectLst/>
                <a:latin typeface="Aptos Display" panose="020B0004020202020204" pitchFamily="34" charset="0"/>
              </a:rPr>
              <a:t>DC motors are commonly employed in industry because of their ease and efficiency of speed control. Conventional PID controllers have been employed for this, but they tend to fail in the presence of nonlinearities and varying load conditions. This project investigates the application of an Artificial Neural Network (ANN) to control the speed of a DC motor. The ANN is trained on input data—current, voltage, and load—to estimate the desired speed. Performance of the ANN is then compared against that of a standard PID controller to assess any gains in adaptability and precision..</a:t>
            </a:r>
            <a:br>
              <a:rPr lang="en-US" sz="2000" b="0" i="0" dirty="0">
                <a:solidFill>
                  <a:srgbClr val="333333"/>
                </a:solidFill>
                <a:effectLst/>
                <a:latin typeface="Aptos Display" panose="020B0004020202020204" pitchFamily="34" charset="0"/>
              </a:rPr>
            </a:br>
            <a:endParaRPr lang="en-IN" sz="2000" dirty="0">
              <a:latin typeface="Aptos Display" panose="020B0004020202020204" pitchFamily="34" charset="0"/>
            </a:endParaRPr>
          </a:p>
        </p:txBody>
      </p:sp>
      <p:sp>
        <p:nvSpPr>
          <p:cNvPr id="5" name="TextBox 4">
            <a:extLst>
              <a:ext uri="{FF2B5EF4-FFF2-40B4-BE49-F238E27FC236}">
                <a16:creationId xmlns:a16="http://schemas.microsoft.com/office/drawing/2014/main" id="{B230BF37-596D-C5AD-1952-9C1B62A731EF}"/>
              </a:ext>
            </a:extLst>
          </p:cNvPr>
          <p:cNvSpPr txBox="1"/>
          <p:nvPr/>
        </p:nvSpPr>
        <p:spPr>
          <a:xfrm>
            <a:off x="19820682" y="-5602050"/>
            <a:ext cx="4212429" cy="2669962"/>
          </a:xfrm>
          <a:prstGeom prst="rect">
            <a:avLst/>
          </a:prstGeom>
          <a:noFill/>
        </p:spPr>
        <p:txBody>
          <a:bodyPr wrap="square">
            <a:spAutoFit/>
          </a:bodyPr>
          <a:lstStyle/>
          <a:p>
            <a:pPr algn="ctr">
              <a:spcAft>
                <a:spcPts val="1500"/>
              </a:spcAft>
              <a:buNone/>
            </a:pPr>
            <a:r>
              <a:rPr lang="en-IN" b="1" i="0" dirty="0">
                <a:solidFill>
                  <a:srgbClr val="333333"/>
                </a:solidFill>
                <a:effectLst/>
                <a:latin typeface="Aptos Narrow" panose="020B0004020202020204" pitchFamily="34" charset="0"/>
              </a:rPr>
              <a:t>Team Members &amp; Roll Numbers:</a:t>
            </a:r>
            <a:endParaRPr lang="en-IN" b="0" i="0" dirty="0">
              <a:solidFill>
                <a:srgbClr val="333333"/>
              </a:solidFill>
              <a:effectLst/>
              <a:latin typeface="Aptos Narrow" panose="020B0004020202020204" pitchFamily="34" charset="0"/>
            </a:endParaRPr>
          </a:p>
          <a:p>
            <a:pPr algn="l">
              <a:spcBef>
                <a:spcPts val="1500"/>
              </a:spcBef>
              <a:spcAft>
                <a:spcPts val="600"/>
              </a:spcAft>
              <a:buFont typeface="Arial" panose="020B0604020202020204" pitchFamily="34" charset="0"/>
              <a:buChar char="•"/>
            </a:pPr>
            <a:r>
              <a:rPr lang="en-IN" b="0" i="0" dirty="0">
                <a:solidFill>
                  <a:srgbClr val="333333"/>
                </a:solidFill>
                <a:effectLst/>
                <a:latin typeface="Aptos Narrow" panose="020B0004020202020204" pitchFamily="34" charset="0"/>
              </a:rPr>
              <a:t>BURLA SURAJ - CB.SC.U4AIE24105</a:t>
            </a:r>
          </a:p>
          <a:p>
            <a:pPr algn="l">
              <a:spcBef>
                <a:spcPts val="1500"/>
              </a:spcBef>
              <a:spcAft>
                <a:spcPts val="600"/>
              </a:spcAft>
              <a:buFont typeface="Arial" panose="020B0604020202020204" pitchFamily="34" charset="0"/>
              <a:buChar char="•"/>
            </a:pPr>
            <a:r>
              <a:rPr lang="en-IN" b="0" i="0" dirty="0">
                <a:solidFill>
                  <a:srgbClr val="333333"/>
                </a:solidFill>
                <a:effectLst/>
                <a:latin typeface="Aptos Narrow" panose="020B0004020202020204" pitchFamily="34" charset="0"/>
              </a:rPr>
              <a:t>VISHNU TEJA - CB.SC.U4AIE24130</a:t>
            </a:r>
          </a:p>
          <a:p>
            <a:pPr algn="l">
              <a:spcBef>
                <a:spcPts val="1500"/>
              </a:spcBef>
              <a:spcAft>
                <a:spcPts val="600"/>
              </a:spcAft>
              <a:buFont typeface="Arial" panose="020B0604020202020204" pitchFamily="34" charset="0"/>
              <a:buChar char="•"/>
            </a:pPr>
            <a:r>
              <a:rPr lang="en-IN" b="0" i="0" dirty="0">
                <a:solidFill>
                  <a:srgbClr val="333333"/>
                </a:solidFill>
                <a:effectLst/>
                <a:latin typeface="Aptos Narrow" panose="020B0004020202020204" pitchFamily="34" charset="0"/>
              </a:rPr>
              <a:t>SAI KARTHIK - CB.SC.U4AIE24107</a:t>
            </a:r>
          </a:p>
          <a:p>
            <a:pPr algn="l">
              <a:spcBef>
                <a:spcPts val="1500"/>
              </a:spcBef>
              <a:spcAft>
                <a:spcPts val="600"/>
              </a:spcAft>
              <a:buFont typeface="Arial" panose="020B0604020202020204" pitchFamily="34" charset="0"/>
              <a:buChar char="•"/>
            </a:pPr>
            <a:r>
              <a:rPr lang="en-IN" b="0" i="0" dirty="0">
                <a:solidFill>
                  <a:srgbClr val="333333"/>
                </a:solidFill>
                <a:effectLst/>
                <a:latin typeface="Aptos Narrow" panose="020B0004020202020204" pitchFamily="34" charset="0"/>
              </a:rPr>
              <a:t>MOHAN INANI - CB.SC.U4AIE24136</a:t>
            </a:r>
          </a:p>
        </p:txBody>
      </p:sp>
      <p:pic>
        <p:nvPicPr>
          <p:cNvPr id="7" name="Picture 6">
            <a:extLst>
              <a:ext uri="{FF2B5EF4-FFF2-40B4-BE49-F238E27FC236}">
                <a16:creationId xmlns:a16="http://schemas.microsoft.com/office/drawing/2014/main" id="{D9690546-CAA5-996B-4902-506A50B7F7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5236" y="6396486"/>
            <a:ext cx="1821528" cy="474453"/>
          </a:xfrm>
          <a:prstGeom prst="rect">
            <a:avLst/>
          </a:prstGeom>
        </p:spPr>
      </p:pic>
      <p:sp>
        <p:nvSpPr>
          <p:cNvPr id="9" name="TextBox 8">
            <a:extLst>
              <a:ext uri="{FF2B5EF4-FFF2-40B4-BE49-F238E27FC236}">
                <a16:creationId xmlns:a16="http://schemas.microsoft.com/office/drawing/2014/main" id="{C9160BDF-0D87-D93F-3C21-6D6C185F9320}"/>
              </a:ext>
            </a:extLst>
          </p:cNvPr>
          <p:cNvSpPr txBox="1"/>
          <p:nvPr/>
        </p:nvSpPr>
        <p:spPr>
          <a:xfrm>
            <a:off x="12774101" y="-5298201"/>
            <a:ext cx="10868024" cy="1446550"/>
          </a:xfrm>
          <a:prstGeom prst="rect">
            <a:avLst/>
          </a:prstGeom>
          <a:noFill/>
        </p:spPr>
        <p:txBody>
          <a:bodyPr wrap="square">
            <a:spAutoFit/>
          </a:bodyPr>
          <a:lstStyle/>
          <a:p>
            <a:pPr algn="ctr">
              <a:spcAft>
                <a:spcPts val="2250"/>
              </a:spcAft>
            </a:pPr>
            <a:r>
              <a:rPr lang="en-US" sz="4400" b="1" i="0" dirty="0">
                <a:solidFill>
                  <a:srgbClr val="4A3B5D"/>
                </a:solidFill>
                <a:effectLst/>
                <a:latin typeface="Arial Black" panose="020B0A04020102020204" pitchFamily="34" charset="0"/>
              </a:rPr>
              <a:t>Speed Control of DC Motor Using Artificial Neural Network</a:t>
            </a:r>
          </a:p>
        </p:txBody>
      </p:sp>
      <p:pic>
        <p:nvPicPr>
          <p:cNvPr id="4" name="Picture 3">
            <a:extLst>
              <a:ext uri="{FF2B5EF4-FFF2-40B4-BE49-F238E27FC236}">
                <a16:creationId xmlns:a16="http://schemas.microsoft.com/office/drawing/2014/main" id="{F14E52DE-A802-1E32-9ACF-0761AFDD3834}"/>
              </a:ext>
            </a:extLst>
          </p:cNvPr>
          <p:cNvPicPr>
            <a:picLocks noChangeAspect="1"/>
          </p:cNvPicPr>
          <p:nvPr/>
        </p:nvPicPr>
        <p:blipFill>
          <a:blip r:embed="rId4"/>
          <a:stretch>
            <a:fillRect/>
          </a:stretch>
        </p:blipFill>
        <p:spPr>
          <a:xfrm>
            <a:off x="13907593" y="458836"/>
            <a:ext cx="7502283" cy="5776634"/>
          </a:xfrm>
          <a:prstGeom prst="roundRect">
            <a:avLst>
              <a:gd name="adj" fmla="val 3380"/>
            </a:avLst>
          </a:prstGeom>
          <a:solidFill>
            <a:srgbClr val="FFFFFF">
              <a:shade val="85000"/>
            </a:srgbClr>
          </a:solidFill>
          <a:ln>
            <a:noFill/>
          </a:ln>
          <a:effectLst>
            <a:reflection blurRad="12700" stA="38000" endPos="28000" dist="5000" dir="5400000" sy="-100000" algn="bl" rotWithShape="0"/>
          </a:effectLst>
        </p:spPr>
      </p:pic>
      <p:sp>
        <p:nvSpPr>
          <p:cNvPr id="8" name="TextBox 7">
            <a:extLst>
              <a:ext uri="{FF2B5EF4-FFF2-40B4-BE49-F238E27FC236}">
                <a16:creationId xmlns:a16="http://schemas.microsoft.com/office/drawing/2014/main" id="{159B39AD-6476-B1BF-AE15-5CB9BD429A30}"/>
              </a:ext>
            </a:extLst>
          </p:cNvPr>
          <p:cNvSpPr txBox="1"/>
          <p:nvPr/>
        </p:nvSpPr>
        <p:spPr>
          <a:xfrm>
            <a:off x="19057931" y="-3096327"/>
            <a:ext cx="3758214" cy="523220"/>
          </a:xfrm>
          <a:prstGeom prst="rect">
            <a:avLst/>
          </a:prstGeom>
          <a:noFill/>
        </p:spPr>
        <p:txBody>
          <a:bodyPr wrap="square">
            <a:spAutoFit/>
          </a:bodyPr>
          <a:lstStyle/>
          <a:p>
            <a:pPr algn="ctr">
              <a:spcAft>
                <a:spcPts val="2250"/>
              </a:spcAft>
            </a:pPr>
            <a:r>
              <a:rPr lang="en-IN" sz="2800" b="1" i="0">
                <a:solidFill>
                  <a:srgbClr val="4A3B5D"/>
                </a:solidFill>
                <a:effectLst/>
                <a:latin typeface="Arial" panose="020B0604020202020204" pitchFamily="34" charset="0"/>
              </a:rPr>
              <a:t>Literature Review</a:t>
            </a:r>
            <a:endParaRPr lang="en-IN" sz="2800" b="1" i="0" dirty="0">
              <a:solidFill>
                <a:srgbClr val="4A3B5D"/>
              </a:solidFill>
              <a:effectLst/>
              <a:latin typeface="Arial" panose="020B0604020202020204" pitchFamily="34" charset="0"/>
            </a:endParaRPr>
          </a:p>
        </p:txBody>
      </p:sp>
      <p:sp>
        <p:nvSpPr>
          <p:cNvPr id="6" name="TextBox 5">
            <a:extLst>
              <a:ext uri="{FF2B5EF4-FFF2-40B4-BE49-F238E27FC236}">
                <a16:creationId xmlns:a16="http://schemas.microsoft.com/office/drawing/2014/main" id="{F7385B97-1A66-0D8F-8813-5C944BF1A452}"/>
              </a:ext>
            </a:extLst>
          </p:cNvPr>
          <p:cNvSpPr txBox="1"/>
          <p:nvPr/>
        </p:nvSpPr>
        <p:spPr>
          <a:xfrm>
            <a:off x="16898800" y="1053990"/>
            <a:ext cx="11942900" cy="3603551"/>
          </a:xfrm>
          <a:prstGeom prst="rect">
            <a:avLst/>
          </a:prstGeom>
          <a:noFill/>
        </p:spPr>
        <p:txBody>
          <a:bodyPr wrap="square">
            <a:spAutoFit/>
          </a:bodyPr>
          <a:lstStyle/>
          <a:p>
            <a:pPr algn="ctr">
              <a:spcAft>
                <a:spcPts val="2250"/>
              </a:spcAft>
              <a:buNone/>
            </a:pPr>
            <a:r>
              <a:rPr lang="en-US" sz="3600" b="1" i="0" dirty="0">
                <a:solidFill>
                  <a:srgbClr val="4A3B5D"/>
                </a:solidFill>
                <a:effectLst/>
                <a:latin typeface="Arial" panose="020B0604020202020204" pitchFamily="34" charset="0"/>
              </a:rPr>
              <a:t>Objective</a:t>
            </a:r>
          </a:p>
          <a:p>
            <a:pPr algn="l">
              <a:spcBef>
                <a:spcPts val="1500"/>
              </a:spcBef>
              <a:spcAft>
                <a:spcPts val="600"/>
              </a:spcAft>
              <a:buFont typeface="Arial" panose="020B0604020202020204" pitchFamily="34" charset="0"/>
              <a:buChar char="•"/>
            </a:pPr>
            <a:r>
              <a:rPr lang="en-US" b="0" i="0" dirty="0">
                <a:solidFill>
                  <a:srgbClr val="333333"/>
                </a:solidFill>
                <a:effectLst/>
                <a:latin typeface="Arial" panose="020B0604020202020204" pitchFamily="34" charset="0"/>
              </a:rPr>
              <a:t>To design and implement an ANN-based controller for DC motor speed regulation.​</a:t>
            </a:r>
          </a:p>
          <a:p>
            <a:pPr algn="l">
              <a:spcBef>
                <a:spcPts val="1500"/>
              </a:spcBef>
              <a:spcAft>
                <a:spcPts val="600"/>
              </a:spcAft>
              <a:buFont typeface="Arial" panose="020B0604020202020204" pitchFamily="34" charset="0"/>
              <a:buChar char="•"/>
            </a:pPr>
            <a:r>
              <a:rPr lang="en-US" b="0" i="0" dirty="0">
                <a:solidFill>
                  <a:srgbClr val="333333"/>
                </a:solidFill>
                <a:effectLst/>
                <a:latin typeface="Arial" panose="020B0604020202020204" pitchFamily="34" charset="0"/>
              </a:rPr>
              <a:t>To train the ANN using a dataset comprising current, voltage, and load as inputs, with the corresponding motor speed as the output.</a:t>
            </a:r>
          </a:p>
          <a:p>
            <a:pPr algn="l">
              <a:spcBef>
                <a:spcPts val="1500"/>
              </a:spcBef>
              <a:spcAft>
                <a:spcPts val="600"/>
              </a:spcAft>
              <a:buFont typeface="Arial" panose="020B0604020202020204" pitchFamily="34" charset="0"/>
              <a:buChar char="•"/>
            </a:pPr>
            <a:r>
              <a:rPr lang="en-US" b="0" i="0" dirty="0">
                <a:solidFill>
                  <a:srgbClr val="333333"/>
                </a:solidFill>
                <a:effectLst/>
                <a:latin typeface="Arial" panose="020B0604020202020204" pitchFamily="34" charset="0"/>
              </a:rPr>
              <a:t>To integrate the trained ANN into a MATLAB/Simulink environment, enabling real-time speed prediction and control.</a:t>
            </a:r>
          </a:p>
          <a:p>
            <a:pPr algn="l">
              <a:spcBef>
                <a:spcPts val="1500"/>
              </a:spcBef>
              <a:spcAft>
                <a:spcPts val="600"/>
              </a:spcAft>
              <a:buFont typeface="Arial" panose="020B0604020202020204" pitchFamily="34" charset="0"/>
              <a:buChar char="•"/>
            </a:pPr>
            <a:r>
              <a:rPr lang="en-US" b="0" i="0" dirty="0">
                <a:solidFill>
                  <a:srgbClr val="333333"/>
                </a:solidFill>
                <a:effectLst/>
                <a:latin typeface="Arial" panose="020B0604020202020204" pitchFamily="34" charset="0"/>
              </a:rPr>
              <a:t>To compare the performance of the ANN-based controller with a traditional PID controller under various operating conditions, assessing metrics such as response time, stability, and accuracy.</a:t>
            </a:r>
          </a:p>
        </p:txBody>
      </p:sp>
      <p:sp>
        <p:nvSpPr>
          <p:cNvPr id="10" name="TextBox 9">
            <a:extLst>
              <a:ext uri="{FF2B5EF4-FFF2-40B4-BE49-F238E27FC236}">
                <a16:creationId xmlns:a16="http://schemas.microsoft.com/office/drawing/2014/main" id="{C9C00DA4-B3C6-BFEB-6617-3414653BE8EB}"/>
              </a:ext>
            </a:extLst>
          </p:cNvPr>
          <p:cNvSpPr txBox="1"/>
          <p:nvPr/>
        </p:nvSpPr>
        <p:spPr>
          <a:xfrm>
            <a:off x="1258707" y="2200458"/>
            <a:ext cx="9674585" cy="2457083"/>
          </a:xfrm>
          <a:prstGeom prst="rect">
            <a:avLst/>
          </a:prstGeom>
          <a:noFill/>
        </p:spPr>
        <p:txBody>
          <a:bodyPr wrap="square">
            <a:spAutoFit/>
          </a:bodyPr>
          <a:lstStyle/>
          <a:p>
            <a:pPr algn="ctr">
              <a:spcAft>
                <a:spcPts val="2250"/>
              </a:spcAft>
              <a:buNone/>
            </a:pPr>
            <a:r>
              <a:rPr lang="en-US" sz="3200" b="1" i="0" dirty="0">
                <a:solidFill>
                  <a:srgbClr val="4A3B5D"/>
                </a:solidFill>
                <a:effectLst/>
                <a:latin typeface="Arial" panose="020B0604020202020204" pitchFamily="34" charset="0"/>
              </a:rPr>
              <a:t>Problem Statement</a:t>
            </a:r>
          </a:p>
          <a:p>
            <a:pPr algn="ctr">
              <a:spcAft>
                <a:spcPts val="1500"/>
              </a:spcAft>
              <a:buNone/>
            </a:pPr>
            <a:r>
              <a:rPr lang="en-US" b="0" i="0" dirty="0">
                <a:solidFill>
                  <a:srgbClr val="333333"/>
                </a:solidFill>
                <a:effectLst/>
                <a:latin typeface="Arial" panose="020B0604020202020204" pitchFamily="34" charset="0"/>
              </a:rPr>
              <a:t>Traditional PID controllers are limited in terms of managing nonlinear behavior and changing load conditions in DC motors. There is a requirement for a more adaptive and precise control approach to keep the desired motor speed under such situations</a:t>
            </a:r>
          </a:p>
          <a:p>
            <a:pPr>
              <a:buNone/>
            </a:pPr>
            <a:br>
              <a:rPr lang="en-US" dirty="0"/>
            </a:br>
            <a:endParaRPr lang="en-IN" dirty="0"/>
          </a:p>
        </p:txBody>
      </p:sp>
      <p:sp>
        <p:nvSpPr>
          <p:cNvPr id="11" name="TextBox 10">
            <a:extLst>
              <a:ext uri="{FF2B5EF4-FFF2-40B4-BE49-F238E27FC236}">
                <a16:creationId xmlns:a16="http://schemas.microsoft.com/office/drawing/2014/main" id="{9DCA1790-8C9D-5E02-A218-715553EF1F51}"/>
              </a:ext>
            </a:extLst>
          </p:cNvPr>
          <p:cNvSpPr txBox="1"/>
          <p:nvPr/>
        </p:nvSpPr>
        <p:spPr>
          <a:xfrm>
            <a:off x="4525373" y="-635775"/>
            <a:ext cx="3141252" cy="584775"/>
          </a:xfrm>
          <a:prstGeom prst="rect">
            <a:avLst/>
          </a:prstGeom>
          <a:noFill/>
        </p:spPr>
        <p:txBody>
          <a:bodyPr wrap="square">
            <a:spAutoFit/>
          </a:bodyPr>
          <a:lstStyle/>
          <a:p>
            <a:pPr algn="ctr">
              <a:spcAft>
                <a:spcPts val="2250"/>
              </a:spcAft>
            </a:pPr>
            <a:r>
              <a:rPr lang="en-IN" sz="3200" b="1" i="0" dirty="0">
                <a:solidFill>
                  <a:srgbClr val="4A3B5D"/>
                </a:solidFill>
                <a:effectLst/>
                <a:latin typeface="Arial" panose="020B0604020202020204" pitchFamily="34" charset="0"/>
              </a:rPr>
              <a:t>Block Diagram</a:t>
            </a:r>
          </a:p>
        </p:txBody>
      </p:sp>
      <p:pic>
        <p:nvPicPr>
          <p:cNvPr id="15" name="Picture 14">
            <a:extLst>
              <a:ext uri="{FF2B5EF4-FFF2-40B4-BE49-F238E27FC236}">
                <a16:creationId xmlns:a16="http://schemas.microsoft.com/office/drawing/2014/main" id="{BDCEABF5-782B-ACFB-C4D4-2B03DB90672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56956" y="673820"/>
            <a:ext cx="5075901" cy="6197119"/>
          </a:xfrm>
          <a:prstGeom prst="roundRect">
            <a:avLst>
              <a:gd name="adj" fmla="val 6362"/>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5180427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a:extLst>
            <a:ext uri="{FF2B5EF4-FFF2-40B4-BE49-F238E27FC236}">
              <a16:creationId xmlns:a16="http://schemas.microsoft.com/office/drawing/2014/main" id="{0DD83E29-B1BE-18E3-B9AB-EED183F170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E61219-B0AB-D46C-79F4-15A89068EDA9}"/>
              </a:ext>
            </a:extLst>
          </p:cNvPr>
          <p:cNvSpPr>
            <a:spLocks noGrp="1"/>
          </p:cNvSpPr>
          <p:nvPr>
            <p:ph type="ctrTitle"/>
          </p:nvPr>
        </p:nvSpPr>
        <p:spPr>
          <a:xfrm>
            <a:off x="16213393" y="-4574926"/>
            <a:ext cx="9144000" cy="3285676"/>
          </a:xfrm>
        </p:spPr>
        <p:txBody>
          <a:bodyPr>
            <a:noAutofit/>
          </a:bodyPr>
          <a:lstStyle/>
          <a:p>
            <a:pPr algn="ctr">
              <a:spcAft>
                <a:spcPts val="2250"/>
              </a:spcAft>
              <a:buNone/>
            </a:pPr>
            <a:r>
              <a:rPr lang="en-US" sz="2000" b="1" i="0" dirty="0">
                <a:solidFill>
                  <a:srgbClr val="4A3B5D"/>
                </a:solidFill>
                <a:effectLst/>
                <a:latin typeface="Aptos Display" panose="020B0004020202020204" pitchFamily="34" charset="0"/>
              </a:rPr>
              <a:t>Speed Control of DC Motor Using Artificial Neural Network</a:t>
            </a:r>
            <a:br>
              <a:rPr lang="en-US" sz="2000" b="1" i="0" dirty="0">
                <a:solidFill>
                  <a:srgbClr val="4A3B5D"/>
                </a:solidFill>
                <a:effectLst/>
                <a:latin typeface="Aptos Display" panose="020B0004020202020204" pitchFamily="34" charset="0"/>
              </a:rPr>
            </a:br>
            <a:r>
              <a:rPr lang="en-US" sz="2000" b="1" i="0" dirty="0">
                <a:solidFill>
                  <a:srgbClr val="4A3B5D"/>
                </a:solidFill>
                <a:effectLst/>
                <a:latin typeface="Aptos Display" panose="020B0004020202020204" pitchFamily="34" charset="0"/>
              </a:rPr>
              <a:t>Introduction</a:t>
            </a:r>
            <a:br>
              <a:rPr lang="en-US" sz="2000" b="1" i="0" dirty="0">
                <a:solidFill>
                  <a:srgbClr val="4A3B5D"/>
                </a:solidFill>
                <a:effectLst/>
                <a:latin typeface="Aptos Display" panose="020B0004020202020204" pitchFamily="34" charset="0"/>
              </a:rPr>
            </a:br>
            <a:r>
              <a:rPr lang="en-US" sz="2000" b="0" i="0" dirty="0">
                <a:solidFill>
                  <a:srgbClr val="333333"/>
                </a:solidFill>
                <a:effectLst/>
                <a:latin typeface="Aptos Display" panose="020B0004020202020204" pitchFamily="34" charset="0"/>
              </a:rPr>
              <a:t>DC motors are commonly employed in industry because of their ease and efficiency of speed control. Conventional PID controllers have been employed for this, but they tend to fail in the presence of nonlinearities and varying load conditions. This project investigates the application of an Artificial Neural Network (ANN) to control the speed of a DC motor. The ANN is trained on input data—current, voltage, and load—to estimate the desired speed. Performance of the ANN is then compared against that of a standard PID controller to assess any gains in adaptability and precision..</a:t>
            </a:r>
            <a:br>
              <a:rPr lang="en-US" sz="2000" b="0" i="0" dirty="0">
                <a:solidFill>
                  <a:srgbClr val="333333"/>
                </a:solidFill>
                <a:effectLst/>
                <a:latin typeface="Aptos Display" panose="020B0004020202020204" pitchFamily="34" charset="0"/>
              </a:rPr>
            </a:br>
            <a:endParaRPr lang="en-IN" sz="2000" dirty="0">
              <a:latin typeface="Aptos Display" panose="020B0004020202020204" pitchFamily="34" charset="0"/>
            </a:endParaRPr>
          </a:p>
        </p:txBody>
      </p:sp>
      <p:sp>
        <p:nvSpPr>
          <p:cNvPr id="5" name="TextBox 4">
            <a:extLst>
              <a:ext uri="{FF2B5EF4-FFF2-40B4-BE49-F238E27FC236}">
                <a16:creationId xmlns:a16="http://schemas.microsoft.com/office/drawing/2014/main" id="{2C9028BB-41A9-67D9-C38D-EADC1086A531}"/>
              </a:ext>
            </a:extLst>
          </p:cNvPr>
          <p:cNvSpPr txBox="1"/>
          <p:nvPr/>
        </p:nvSpPr>
        <p:spPr>
          <a:xfrm>
            <a:off x="19820682" y="-5602050"/>
            <a:ext cx="4212429" cy="2669962"/>
          </a:xfrm>
          <a:prstGeom prst="rect">
            <a:avLst/>
          </a:prstGeom>
          <a:noFill/>
        </p:spPr>
        <p:txBody>
          <a:bodyPr wrap="square">
            <a:spAutoFit/>
          </a:bodyPr>
          <a:lstStyle/>
          <a:p>
            <a:pPr algn="ctr">
              <a:spcAft>
                <a:spcPts val="1500"/>
              </a:spcAft>
              <a:buNone/>
            </a:pPr>
            <a:r>
              <a:rPr lang="en-IN" b="1" i="0" dirty="0">
                <a:solidFill>
                  <a:srgbClr val="333333"/>
                </a:solidFill>
                <a:effectLst/>
                <a:latin typeface="Aptos Narrow" panose="020B0004020202020204" pitchFamily="34" charset="0"/>
              </a:rPr>
              <a:t>Team Members &amp; Roll Numbers:</a:t>
            </a:r>
            <a:endParaRPr lang="en-IN" b="0" i="0" dirty="0">
              <a:solidFill>
                <a:srgbClr val="333333"/>
              </a:solidFill>
              <a:effectLst/>
              <a:latin typeface="Aptos Narrow" panose="020B0004020202020204" pitchFamily="34" charset="0"/>
            </a:endParaRPr>
          </a:p>
          <a:p>
            <a:pPr algn="l">
              <a:spcBef>
                <a:spcPts val="1500"/>
              </a:spcBef>
              <a:spcAft>
                <a:spcPts val="600"/>
              </a:spcAft>
              <a:buFont typeface="Arial" panose="020B0604020202020204" pitchFamily="34" charset="0"/>
              <a:buChar char="•"/>
            </a:pPr>
            <a:r>
              <a:rPr lang="en-IN" b="0" i="0" dirty="0">
                <a:solidFill>
                  <a:srgbClr val="333333"/>
                </a:solidFill>
                <a:effectLst/>
                <a:latin typeface="Aptos Narrow" panose="020B0004020202020204" pitchFamily="34" charset="0"/>
              </a:rPr>
              <a:t>BURLA SURAJ - CB.SC.U4AIE24105</a:t>
            </a:r>
          </a:p>
          <a:p>
            <a:pPr algn="l">
              <a:spcBef>
                <a:spcPts val="1500"/>
              </a:spcBef>
              <a:spcAft>
                <a:spcPts val="600"/>
              </a:spcAft>
              <a:buFont typeface="Arial" panose="020B0604020202020204" pitchFamily="34" charset="0"/>
              <a:buChar char="•"/>
            </a:pPr>
            <a:r>
              <a:rPr lang="en-IN" b="0" i="0" dirty="0">
                <a:solidFill>
                  <a:srgbClr val="333333"/>
                </a:solidFill>
                <a:effectLst/>
                <a:latin typeface="Aptos Narrow" panose="020B0004020202020204" pitchFamily="34" charset="0"/>
              </a:rPr>
              <a:t>VISHNU TEJA - CB.SC.U4AIE24130</a:t>
            </a:r>
          </a:p>
          <a:p>
            <a:pPr algn="l">
              <a:spcBef>
                <a:spcPts val="1500"/>
              </a:spcBef>
              <a:spcAft>
                <a:spcPts val="600"/>
              </a:spcAft>
              <a:buFont typeface="Arial" panose="020B0604020202020204" pitchFamily="34" charset="0"/>
              <a:buChar char="•"/>
            </a:pPr>
            <a:r>
              <a:rPr lang="en-IN" b="0" i="0" dirty="0">
                <a:solidFill>
                  <a:srgbClr val="333333"/>
                </a:solidFill>
                <a:effectLst/>
                <a:latin typeface="Aptos Narrow" panose="020B0004020202020204" pitchFamily="34" charset="0"/>
              </a:rPr>
              <a:t>SAI KARTHIK - CB.SC.U4AIE24107</a:t>
            </a:r>
          </a:p>
          <a:p>
            <a:pPr algn="l">
              <a:spcBef>
                <a:spcPts val="1500"/>
              </a:spcBef>
              <a:spcAft>
                <a:spcPts val="600"/>
              </a:spcAft>
              <a:buFont typeface="Arial" panose="020B0604020202020204" pitchFamily="34" charset="0"/>
              <a:buChar char="•"/>
            </a:pPr>
            <a:r>
              <a:rPr lang="en-IN" b="0" i="0" dirty="0">
                <a:solidFill>
                  <a:srgbClr val="333333"/>
                </a:solidFill>
                <a:effectLst/>
                <a:latin typeface="Aptos Narrow" panose="020B0004020202020204" pitchFamily="34" charset="0"/>
              </a:rPr>
              <a:t>MOHAN INANI - CB.SC.U4AIE24136</a:t>
            </a:r>
          </a:p>
        </p:txBody>
      </p:sp>
      <p:pic>
        <p:nvPicPr>
          <p:cNvPr id="7" name="Picture 6">
            <a:extLst>
              <a:ext uri="{FF2B5EF4-FFF2-40B4-BE49-F238E27FC236}">
                <a16:creationId xmlns:a16="http://schemas.microsoft.com/office/drawing/2014/main" id="{39161DEC-99D7-EB56-B03A-1D3FFB0805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5236" y="6396486"/>
            <a:ext cx="1821528" cy="474453"/>
          </a:xfrm>
          <a:prstGeom prst="rect">
            <a:avLst/>
          </a:prstGeom>
        </p:spPr>
      </p:pic>
      <p:sp>
        <p:nvSpPr>
          <p:cNvPr id="9" name="TextBox 8">
            <a:extLst>
              <a:ext uri="{FF2B5EF4-FFF2-40B4-BE49-F238E27FC236}">
                <a16:creationId xmlns:a16="http://schemas.microsoft.com/office/drawing/2014/main" id="{9EBFD0CF-11F0-C2E0-47ED-4F04EAA2E242}"/>
              </a:ext>
            </a:extLst>
          </p:cNvPr>
          <p:cNvSpPr txBox="1"/>
          <p:nvPr/>
        </p:nvSpPr>
        <p:spPr>
          <a:xfrm>
            <a:off x="12774101" y="-5298201"/>
            <a:ext cx="10868024" cy="1446550"/>
          </a:xfrm>
          <a:prstGeom prst="rect">
            <a:avLst/>
          </a:prstGeom>
          <a:noFill/>
        </p:spPr>
        <p:txBody>
          <a:bodyPr wrap="square">
            <a:spAutoFit/>
          </a:bodyPr>
          <a:lstStyle/>
          <a:p>
            <a:pPr algn="ctr">
              <a:spcAft>
                <a:spcPts val="2250"/>
              </a:spcAft>
            </a:pPr>
            <a:r>
              <a:rPr lang="en-US" sz="4400" b="1" i="0" dirty="0">
                <a:solidFill>
                  <a:srgbClr val="4A3B5D"/>
                </a:solidFill>
                <a:effectLst/>
                <a:latin typeface="Arial Black" panose="020B0A04020102020204" pitchFamily="34" charset="0"/>
              </a:rPr>
              <a:t>Speed Control of DC Motor Using Artificial Neural Network</a:t>
            </a:r>
          </a:p>
        </p:txBody>
      </p:sp>
      <p:pic>
        <p:nvPicPr>
          <p:cNvPr id="4" name="Picture 3">
            <a:extLst>
              <a:ext uri="{FF2B5EF4-FFF2-40B4-BE49-F238E27FC236}">
                <a16:creationId xmlns:a16="http://schemas.microsoft.com/office/drawing/2014/main" id="{DCE668E4-689D-AB69-801C-0A7EB2A5E3ED}"/>
              </a:ext>
            </a:extLst>
          </p:cNvPr>
          <p:cNvPicPr>
            <a:picLocks noChangeAspect="1"/>
          </p:cNvPicPr>
          <p:nvPr/>
        </p:nvPicPr>
        <p:blipFill>
          <a:blip r:embed="rId4"/>
          <a:stretch>
            <a:fillRect/>
          </a:stretch>
        </p:blipFill>
        <p:spPr>
          <a:xfrm>
            <a:off x="13907593" y="458836"/>
            <a:ext cx="7502283" cy="5776634"/>
          </a:xfrm>
          <a:prstGeom prst="roundRect">
            <a:avLst>
              <a:gd name="adj" fmla="val 3380"/>
            </a:avLst>
          </a:prstGeom>
          <a:solidFill>
            <a:srgbClr val="FFFFFF">
              <a:shade val="85000"/>
            </a:srgbClr>
          </a:solidFill>
          <a:ln>
            <a:noFill/>
          </a:ln>
          <a:effectLst>
            <a:reflection blurRad="12700" stA="38000" endPos="28000" dist="5000" dir="5400000" sy="-100000" algn="bl" rotWithShape="0"/>
          </a:effectLst>
        </p:spPr>
      </p:pic>
      <p:sp>
        <p:nvSpPr>
          <p:cNvPr id="8" name="TextBox 7">
            <a:extLst>
              <a:ext uri="{FF2B5EF4-FFF2-40B4-BE49-F238E27FC236}">
                <a16:creationId xmlns:a16="http://schemas.microsoft.com/office/drawing/2014/main" id="{2D6993B6-E35F-CED7-9DA5-0190EAC76D7E}"/>
              </a:ext>
            </a:extLst>
          </p:cNvPr>
          <p:cNvSpPr txBox="1"/>
          <p:nvPr/>
        </p:nvSpPr>
        <p:spPr>
          <a:xfrm>
            <a:off x="19057931" y="-3096327"/>
            <a:ext cx="3758214" cy="523220"/>
          </a:xfrm>
          <a:prstGeom prst="rect">
            <a:avLst/>
          </a:prstGeom>
          <a:noFill/>
        </p:spPr>
        <p:txBody>
          <a:bodyPr wrap="square">
            <a:spAutoFit/>
          </a:bodyPr>
          <a:lstStyle/>
          <a:p>
            <a:pPr algn="ctr">
              <a:spcAft>
                <a:spcPts val="2250"/>
              </a:spcAft>
            </a:pPr>
            <a:r>
              <a:rPr lang="en-IN" sz="2800" b="1" i="0">
                <a:solidFill>
                  <a:srgbClr val="4A3B5D"/>
                </a:solidFill>
                <a:effectLst/>
                <a:latin typeface="Arial" panose="020B0604020202020204" pitchFamily="34" charset="0"/>
              </a:rPr>
              <a:t>Literature Review</a:t>
            </a:r>
            <a:endParaRPr lang="en-IN" sz="2800" b="1" i="0" dirty="0">
              <a:solidFill>
                <a:srgbClr val="4A3B5D"/>
              </a:solidFill>
              <a:effectLst/>
              <a:latin typeface="Arial" panose="020B0604020202020204" pitchFamily="34" charset="0"/>
            </a:endParaRPr>
          </a:p>
        </p:txBody>
      </p:sp>
      <p:sp>
        <p:nvSpPr>
          <p:cNvPr id="6" name="TextBox 5">
            <a:extLst>
              <a:ext uri="{FF2B5EF4-FFF2-40B4-BE49-F238E27FC236}">
                <a16:creationId xmlns:a16="http://schemas.microsoft.com/office/drawing/2014/main" id="{F032FE0C-E37B-5EA9-A53E-B849E41A4F5D}"/>
              </a:ext>
            </a:extLst>
          </p:cNvPr>
          <p:cNvSpPr txBox="1"/>
          <p:nvPr/>
        </p:nvSpPr>
        <p:spPr>
          <a:xfrm>
            <a:off x="16898800" y="1053990"/>
            <a:ext cx="11942900" cy="3603551"/>
          </a:xfrm>
          <a:prstGeom prst="rect">
            <a:avLst/>
          </a:prstGeom>
          <a:noFill/>
        </p:spPr>
        <p:txBody>
          <a:bodyPr wrap="square">
            <a:spAutoFit/>
          </a:bodyPr>
          <a:lstStyle/>
          <a:p>
            <a:pPr algn="ctr">
              <a:spcAft>
                <a:spcPts val="2250"/>
              </a:spcAft>
              <a:buNone/>
            </a:pPr>
            <a:r>
              <a:rPr lang="en-US" sz="3600" b="1" i="0" dirty="0">
                <a:solidFill>
                  <a:srgbClr val="4A3B5D"/>
                </a:solidFill>
                <a:effectLst/>
                <a:latin typeface="Arial" panose="020B0604020202020204" pitchFamily="34" charset="0"/>
              </a:rPr>
              <a:t>Objective</a:t>
            </a:r>
          </a:p>
          <a:p>
            <a:pPr algn="l">
              <a:spcBef>
                <a:spcPts val="1500"/>
              </a:spcBef>
              <a:spcAft>
                <a:spcPts val="600"/>
              </a:spcAft>
              <a:buFont typeface="Arial" panose="020B0604020202020204" pitchFamily="34" charset="0"/>
              <a:buChar char="•"/>
            </a:pPr>
            <a:r>
              <a:rPr lang="en-US" b="0" i="0" dirty="0">
                <a:solidFill>
                  <a:srgbClr val="333333"/>
                </a:solidFill>
                <a:effectLst/>
                <a:latin typeface="Arial" panose="020B0604020202020204" pitchFamily="34" charset="0"/>
              </a:rPr>
              <a:t>To design and implement an ANN-based controller for DC motor speed regulation.​</a:t>
            </a:r>
          </a:p>
          <a:p>
            <a:pPr algn="l">
              <a:spcBef>
                <a:spcPts val="1500"/>
              </a:spcBef>
              <a:spcAft>
                <a:spcPts val="600"/>
              </a:spcAft>
              <a:buFont typeface="Arial" panose="020B0604020202020204" pitchFamily="34" charset="0"/>
              <a:buChar char="•"/>
            </a:pPr>
            <a:r>
              <a:rPr lang="en-US" b="0" i="0" dirty="0">
                <a:solidFill>
                  <a:srgbClr val="333333"/>
                </a:solidFill>
                <a:effectLst/>
                <a:latin typeface="Arial" panose="020B0604020202020204" pitchFamily="34" charset="0"/>
              </a:rPr>
              <a:t>To train the ANN using a dataset comprising current, voltage, and load as inputs, with the corresponding motor speed as the output.</a:t>
            </a:r>
          </a:p>
          <a:p>
            <a:pPr algn="l">
              <a:spcBef>
                <a:spcPts val="1500"/>
              </a:spcBef>
              <a:spcAft>
                <a:spcPts val="600"/>
              </a:spcAft>
              <a:buFont typeface="Arial" panose="020B0604020202020204" pitchFamily="34" charset="0"/>
              <a:buChar char="•"/>
            </a:pPr>
            <a:r>
              <a:rPr lang="en-US" b="0" i="0" dirty="0">
                <a:solidFill>
                  <a:srgbClr val="333333"/>
                </a:solidFill>
                <a:effectLst/>
                <a:latin typeface="Arial" panose="020B0604020202020204" pitchFamily="34" charset="0"/>
              </a:rPr>
              <a:t>To integrate the trained ANN into a MATLAB/Simulink environment, enabling real-time speed prediction and control.</a:t>
            </a:r>
          </a:p>
          <a:p>
            <a:pPr algn="l">
              <a:spcBef>
                <a:spcPts val="1500"/>
              </a:spcBef>
              <a:spcAft>
                <a:spcPts val="600"/>
              </a:spcAft>
              <a:buFont typeface="Arial" panose="020B0604020202020204" pitchFamily="34" charset="0"/>
              <a:buChar char="•"/>
            </a:pPr>
            <a:r>
              <a:rPr lang="en-US" b="0" i="0" dirty="0">
                <a:solidFill>
                  <a:srgbClr val="333333"/>
                </a:solidFill>
                <a:effectLst/>
                <a:latin typeface="Arial" panose="020B0604020202020204" pitchFamily="34" charset="0"/>
              </a:rPr>
              <a:t>To compare the performance of the ANN-based controller with a traditional PID controller under various operating conditions, assessing metrics such as response time, stability, and accuracy.</a:t>
            </a:r>
          </a:p>
        </p:txBody>
      </p:sp>
      <p:sp>
        <p:nvSpPr>
          <p:cNvPr id="10" name="TextBox 9">
            <a:extLst>
              <a:ext uri="{FF2B5EF4-FFF2-40B4-BE49-F238E27FC236}">
                <a16:creationId xmlns:a16="http://schemas.microsoft.com/office/drawing/2014/main" id="{74B4D825-C5D2-7B44-945F-3BAEE00D0C27}"/>
              </a:ext>
            </a:extLst>
          </p:cNvPr>
          <p:cNvSpPr txBox="1"/>
          <p:nvPr/>
        </p:nvSpPr>
        <p:spPr>
          <a:xfrm>
            <a:off x="13141560" y="2118611"/>
            <a:ext cx="9674585" cy="2457083"/>
          </a:xfrm>
          <a:prstGeom prst="rect">
            <a:avLst/>
          </a:prstGeom>
          <a:noFill/>
        </p:spPr>
        <p:txBody>
          <a:bodyPr wrap="square">
            <a:spAutoFit/>
          </a:bodyPr>
          <a:lstStyle/>
          <a:p>
            <a:pPr algn="ctr">
              <a:spcAft>
                <a:spcPts val="2250"/>
              </a:spcAft>
              <a:buNone/>
            </a:pPr>
            <a:r>
              <a:rPr lang="en-US" sz="3200" b="1" i="0" dirty="0">
                <a:solidFill>
                  <a:srgbClr val="4A3B5D"/>
                </a:solidFill>
                <a:effectLst/>
                <a:latin typeface="Arial" panose="020B0604020202020204" pitchFamily="34" charset="0"/>
              </a:rPr>
              <a:t>Problem Statement</a:t>
            </a:r>
          </a:p>
          <a:p>
            <a:pPr algn="ctr">
              <a:spcAft>
                <a:spcPts val="1500"/>
              </a:spcAft>
              <a:buNone/>
            </a:pPr>
            <a:r>
              <a:rPr lang="en-US" b="0" i="0" dirty="0">
                <a:solidFill>
                  <a:srgbClr val="333333"/>
                </a:solidFill>
                <a:effectLst/>
                <a:latin typeface="Arial" panose="020B0604020202020204" pitchFamily="34" charset="0"/>
              </a:rPr>
              <a:t>Traditional PID controllers are limited in terms of managing nonlinear behavior and changing load conditions in DC motors. There is a requirement for a more adaptive and precise control approach to keep the desired motor speed under such situations</a:t>
            </a:r>
          </a:p>
          <a:p>
            <a:pPr>
              <a:buNone/>
            </a:pPr>
            <a:br>
              <a:rPr lang="en-US" dirty="0"/>
            </a:br>
            <a:endParaRPr lang="en-IN" dirty="0"/>
          </a:p>
        </p:txBody>
      </p:sp>
      <p:sp>
        <p:nvSpPr>
          <p:cNvPr id="11" name="TextBox 10">
            <a:extLst>
              <a:ext uri="{FF2B5EF4-FFF2-40B4-BE49-F238E27FC236}">
                <a16:creationId xmlns:a16="http://schemas.microsoft.com/office/drawing/2014/main" id="{BA5C2D7D-EB57-7893-1D70-2E91259A8015}"/>
              </a:ext>
            </a:extLst>
          </p:cNvPr>
          <p:cNvSpPr txBox="1"/>
          <p:nvPr/>
        </p:nvSpPr>
        <p:spPr>
          <a:xfrm>
            <a:off x="4525373" y="0"/>
            <a:ext cx="3141252" cy="584775"/>
          </a:xfrm>
          <a:prstGeom prst="rect">
            <a:avLst/>
          </a:prstGeom>
          <a:noFill/>
        </p:spPr>
        <p:txBody>
          <a:bodyPr wrap="square">
            <a:spAutoFit/>
          </a:bodyPr>
          <a:lstStyle/>
          <a:p>
            <a:pPr algn="ctr">
              <a:spcAft>
                <a:spcPts val="2250"/>
              </a:spcAft>
            </a:pPr>
            <a:r>
              <a:rPr lang="en-IN" sz="3200" b="1" i="0" dirty="0">
                <a:solidFill>
                  <a:srgbClr val="4A3B5D"/>
                </a:solidFill>
                <a:effectLst/>
                <a:latin typeface="Arial" panose="020B0604020202020204" pitchFamily="34" charset="0"/>
              </a:rPr>
              <a:t>Block Diagram</a:t>
            </a:r>
          </a:p>
        </p:txBody>
      </p:sp>
      <p:sp>
        <p:nvSpPr>
          <p:cNvPr id="12" name="TextBox 11">
            <a:extLst>
              <a:ext uri="{FF2B5EF4-FFF2-40B4-BE49-F238E27FC236}">
                <a16:creationId xmlns:a16="http://schemas.microsoft.com/office/drawing/2014/main" id="{5C545F3D-8374-586F-EFE4-C8302B748137}"/>
              </a:ext>
            </a:extLst>
          </p:cNvPr>
          <p:cNvSpPr txBox="1"/>
          <p:nvPr/>
        </p:nvSpPr>
        <p:spPr>
          <a:xfrm>
            <a:off x="-10315595" y="458836"/>
            <a:ext cx="10078543" cy="6345327"/>
          </a:xfrm>
          <a:prstGeom prst="rect">
            <a:avLst/>
          </a:prstGeom>
          <a:noFill/>
        </p:spPr>
        <p:txBody>
          <a:bodyPr wrap="square">
            <a:spAutoFit/>
          </a:bodyPr>
          <a:lstStyle/>
          <a:p>
            <a:pPr algn="ctr">
              <a:spcAft>
                <a:spcPts val="1500"/>
              </a:spcAft>
              <a:buNone/>
            </a:pPr>
            <a:r>
              <a:rPr lang="en-US" sz="2400" b="1" i="0" dirty="0">
                <a:solidFill>
                  <a:srgbClr val="003366"/>
                </a:solidFill>
                <a:effectLst/>
                <a:latin typeface="Arial" panose="020B0604020202020204" pitchFamily="34" charset="0"/>
              </a:rPr>
              <a:t>Methodology</a:t>
            </a:r>
          </a:p>
          <a:p>
            <a:pPr algn="ctr">
              <a:spcAft>
                <a:spcPts val="1500"/>
              </a:spcAft>
              <a:buNone/>
            </a:pPr>
            <a:r>
              <a:rPr lang="en-US" sz="1400" b="0" i="0" dirty="0">
                <a:solidFill>
                  <a:srgbClr val="333333"/>
                </a:solidFill>
                <a:effectLst/>
                <a:latin typeface="Arial" panose="020B0604020202020204" pitchFamily="34" charset="0"/>
              </a:rPr>
              <a:t>The proposed system uses a feedforward Artificial Neural Network (ANN) to control the speed of a Separately Excited DC (SEDC) motor. This motor has independent armature and field windings, and speed regulation is achieved by adjusting the armature voltage. Since the motor speed is closely related to the back EMF, which depends on armature voltage, this method allows precise control.</a:t>
            </a:r>
          </a:p>
          <a:p>
            <a:pPr algn="ctr">
              <a:spcAft>
                <a:spcPts val="1500"/>
              </a:spcAft>
              <a:buNone/>
            </a:pPr>
            <a:r>
              <a:rPr lang="en-US" sz="1400" b="1" i="0" dirty="0">
                <a:solidFill>
                  <a:srgbClr val="0077CC"/>
                </a:solidFill>
                <a:effectLst/>
                <a:latin typeface="Arial" panose="020B0604020202020204" pitchFamily="34" charset="0"/>
              </a:rPr>
              <a:t>Step-by-Step Breakdown:</a:t>
            </a:r>
          </a:p>
          <a:p>
            <a:pPr algn="l">
              <a:spcBef>
                <a:spcPts val="1500"/>
              </a:spcBef>
              <a:spcAft>
                <a:spcPts val="1125"/>
              </a:spcAft>
              <a:buFont typeface="Arial" panose="020B0604020202020204" pitchFamily="34" charset="0"/>
              <a:buChar char="•"/>
            </a:pPr>
            <a:r>
              <a:rPr lang="en-US" sz="1400" b="1" i="0" dirty="0">
                <a:solidFill>
                  <a:srgbClr val="333333"/>
                </a:solidFill>
                <a:effectLst/>
                <a:latin typeface="Arial" panose="020B0604020202020204" pitchFamily="34" charset="0"/>
              </a:rPr>
              <a:t>Data Acquisition:</a:t>
            </a:r>
            <a:r>
              <a:rPr lang="en-US" sz="1400" b="0" i="0" dirty="0">
                <a:solidFill>
                  <a:srgbClr val="333333"/>
                </a:solidFill>
                <a:effectLst/>
                <a:latin typeface="Arial" panose="020B0604020202020204" pitchFamily="34" charset="0"/>
              </a:rPr>
              <a:t> A dataset comprising optimal speed, current, voltage, and torque values was obtained from online research and pre-existing sources.</a:t>
            </a:r>
          </a:p>
          <a:p>
            <a:pPr algn="l">
              <a:spcBef>
                <a:spcPts val="1500"/>
              </a:spcBef>
              <a:spcAft>
                <a:spcPts val="1125"/>
              </a:spcAft>
              <a:buFont typeface="Arial" panose="020B0604020202020204" pitchFamily="34" charset="0"/>
              <a:buChar char="•"/>
            </a:pPr>
            <a:r>
              <a:rPr lang="en-US" sz="1400" b="1" i="0" dirty="0">
                <a:solidFill>
                  <a:srgbClr val="333333"/>
                </a:solidFill>
                <a:effectLst/>
                <a:latin typeface="Arial" panose="020B0604020202020204" pitchFamily="34" charset="0"/>
              </a:rPr>
              <a:t>ANN Training:</a:t>
            </a:r>
            <a:r>
              <a:rPr lang="en-US" sz="1400" b="0" i="0" dirty="0">
                <a:solidFill>
                  <a:srgbClr val="333333"/>
                </a:solidFill>
                <a:effectLst/>
                <a:latin typeface="Arial" panose="020B0604020202020204" pitchFamily="34" charset="0"/>
              </a:rPr>
              <a:t> A feedforward neural network was trained on this dataset to understand the relationship between input parameters and motor speed. The trained weights and biases were saved in the MATLAB workspace.</a:t>
            </a:r>
          </a:p>
          <a:p>
            <a:pPr algn="l">
              <a:spcBef>
                <a:spcPts val="1500"/>
              </a:spcBef>
              <a:spcAft>
                <a:spcPts val="1125"/>
              </a:spcAft>
              <a:buFont typeface="Arial" panose="020B0604020202020204" pitchFamily="34" charset="0"/>
              <a:buChar char="•"/>
            </a:pPr>
            <a:r>
              <a:rPr lang="en-US" sz="1400" b="1" i="0" dirty="0">
                <a:solidFill>
                  <a:srgbClr val="333333"/>
                </a:solidFill>
                <a:effectLst/>
                <a:latin typeface="Arial" panose="020B0604020202020204" pitchFamily="34" charset="0"/>
              </a:rPr>
              <a:t>Real-Time Simulation:</a:t>
            </a:r>
            <a:r>
              <a:rPr lang="en-US" sz="1400" b="0" i="0" dirty="0">
                <a:solidFill>
                  <a:srgbClr val="333333"/>
                </a:solidFill>
                <a:effectLst/>
                <a:latin typeface="Arial" panose="020B0604020202020204" pitchFamily="34" charset="0"/>
              </a:rPr>
              <a:t> In Simulink, the system continuously measures current, voltage, and torque from the motor.</a:t>
            </a:r>
          </a:p>
          <a:p>
            <a:pPr algn="l">
              <a:spcBef>
                <a:spcPts val="1500"/>
              </a:spcBef>
              <a:spcAft>
                <a:spcPts val="1125"/>
              </a:spcAft>
              <a:buFont typeface="Arial" panose="020B0604020202020204" pitchFamily="34" charset="0"/>
              <a:buChar char="•"/>
            </a:pPr>
            <a:r>
              <a:rPr lang="en-US" sz="1400" b="1" i="0" dirty="0">
                <a:solidFill>
                  <a:srgbClr val="333333"/>
                </a:solidFill>
                <a:effectLst/>
                <a:latin typeface="Arial" panose="020B0604020202020204" pitchFamily="34" charset="0"/>
              </a:rPr>
              <a:t>Function Block Execution:</a:t>
            </a:r>
            <a:r>
              <a:rPr lang="en-US" sz="1400" b="0" i="0" dirty="0">
                <a:solidFill>
                  <a:srgbClr val="333333"/>
                </a:solidFill>
                <a:effectLst/>
                <a:latin typeface="Arial" panose="020B0604020202020204" pitchFamily="34" charset="0"/>
              </a:rPr>
              <a:t> These real-time values are passed to a function block that loads the trained ANN model from the MATLAB workspace and predicts the motor speed.</a:t>
            </a:r>
          </a:p>
          <a:p>
            <a:pPr algn="l">
              <a:spcBef>
                <a:spcPts val="1500"/>
              </a:spcBef>
              <a:spcAft>
                <a:spcPts val="1125"/>
              </a:spcAft>
              <a:buFont typeface="Arial" panose="020B0604020202020204" pitchFamily="34" charset="0"/>
              <a:buChar char="•"/>
            </a:pPr>
            <a:r>
              <a:rPr lang="en-US" sz="1400" b="1" i="0" dirty="0">
                <a:solidFill>
                  <a:srgbClr val="333333"/>
                </a:solidFill>
                <a:effectLst/>
                <a:latin typeface="Arial" panose="020B0604020202020204" pitchFamily="34" charset="0"/>
              </a:rPr>
              <a:t>Control Action:</a:t>
            </a:r>
            <a:r>
              <a:rPr lang="en-US" sz="1400" b="0" i="0" dirty="0">
                <a:solidFill>
                  <a:srgbClr val="333333"/>
                </a:solidFill>
                <a:effectLst/>
                <a:latin typeface="Arial" panose="020B0604020202020204" pitchFamily="34" charset="0"/>
              </a:rPr>
              <a:t> The predicted speed is converted into a control signal that adjusts the armature voltage to regulate the actual motor speed.</a:t>
            </a:r>
          </a:p>
          <a:p>
            <a:pPr algn="l">
              <a:spcBef>
                <a:spcPts val="1500"/>
              </a:spcBef>
              <a:spcAft>
                <a:spcPts val="1125"/>
              </a:spcAft>
              <a:buFont typeface="Arial" panose="020B0604020202020204" pitchFamily="34" charset="0"/>
              <a:buChar char="•"/>
            </a:pPr>
            <a:r>
              <a:rPr lang="en-US" sz="1400" b="1" i="0" dirty="0">
                <a:solidFill>
                  <a:srgbClr val="333333"/>
                </a:solidFill>
                <a:effectLst/>
                <a:latin typeface="Arial" panose="020B0604020202020204" pitchFamily="34" charset="0"/>
              </a:rPr>
              <a:t>Adaptive Loop:</a:t>
            </a:r>
            <a:r>
              <a:rPr lang="en-US" sz="1400" b="0" i="0" dirty="0">
                <a:solidFill>
                  <a:srgbClr val="333333"/>
                </a:solidFill>
                <a:effectLst/>
                <a:latin typeface="Arial" panose="020B0604020202020204" pitchFamily="34" charset="0"/>
              </a:rPr>
              <a:t> As the torque and load vary, the system dynamically re-evaluates and re-applies the ANN predictions in a continuous loop.</a:t>
            </a:r>
          </a:p>
        </p:txBody>
      </p:sp>
      <p:pic>
        <p:nvPicPr>
          <p:cNvPr id="14" name="Picture 13">
            <a:extLst>
              <a:ext uri="{FF2B5EF4-FFF2-40B4-BE49-F238E27FC236}">
                <a16:creationId xmlns:a16="http://schemas.microsoft.com/office/drawing/2014/main" id="{D3B7AF65-FA86-D21B-DA4B-263592AD4E1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30253" y="619853"/>
            <a:ext cx="4731491" cy="5776633"/>
          </a:xfrm>
          <a:prstGeom prst="roundRect">
            <a:avLst>
              <a:gd name="adj" fmla="val 4352"/>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299538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a:extLst>
            <a:ext uri="{FF2B5EF4-FFF2-40B4-BE49-F238E27FC236}">
              <a16:creationId xmlns:a16="http://schemas.microsoft.com/office/drawing/2014/main" id="{C340829A-3D01-692E-DE99-BBDBB55D02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D9F5DF0-BA57-1D26-A9F8-4A8D58E156B3}"/>
              </a:ext>
            </a:extLst>
          </p:cNvPr>
          <p:cNvSpPr>
            <a:spLocks noGrp="1"/>
          </p:cNvSpPr>
          <p:nvPr>
            <p:ph type="ctrTitle"/>
          </p:nvPr>
        </p:nvSpPr>
        <p:spPr>
          <a:xfrm>
            <a:off x="16213393" y="-4574926"/>
            <a:ext cx="9144000" cy="3285676"/>
          </a:xfrm>
        </p:spPr>
        <p:txBody>
          <a:bodyPr>
            <a:noAutofit/>
          </a:bodyPr>
          <a:lstStyle/>
          <a:p>
            <a:pPr algn="ctr">
              <a:spcAft>
                <a:spcPts val="2250"/>
              </a:spcAft>
              <a:buNone/>
            </a:pPr>
            <a:r>
              <a:rPr lang="en-US" sz="2000" b="1" i="0" dirty="0">
                <a:solidFill>
                  <a:srgbClr val="4A3B5D"/>
                </a:solidFill>
                <a:effectLst/>
                <a:latin typeface="Aptos Display" panose="020B0004020202020204" pitchFamily="34" charset="0"/>
              </a:rPr>
              <a:t>Speed Control of DC Motor Using Artificial Neural Network</a:t>
            </a:r>
            <a:br>
              <a:rPr lang="en-US" sz="2000" b="1" i="0" dirty="0">
                <a:solidFill>
                  <a:srgbClr val="4A3B5D"/>
                </a:solidFill>
                <a:effectLst/>
                <a:latin typeface="Aptos Display" panose="020B0004020202020204" pitchFamily="34" charset="0"/>
              </a:rPr>
            </a:br>
            <a:r>
              <a:rPr lang="en-US" sz="2000" b="1" i="0" dirty="0">
                <a:solidFill>
                  <a:srgbClr val="4A3B5D"/>
                </a:solidFill>
                <a:effectLst/>
                <a:latin typeface="Aptos Display" panose="020B0004020202020204" pitchFamily="34" charset="0"/>
              </a:rPr>
              <a:t>Introduction</a:t>
            </a:r>
            <a:br>
              <a:rPr lang="en-US" sz="2000" b="1" i="0" dirty="0">
                <a:solidFill>
                  <a:srgbClr val="4A3B5D"/>
                </a:solidFill>
                <a:effectLst/>
                <a:latin typeface="Aptos Display" panose="020B0004020202020204" pitchFamily="34" charset="0"/>
              </a:rPr>
            </a:br>
            <a:r>
              <a:rPr lang="en-US" sz="2000" b="0" i="0" dirty="0">
                <a:solidFill>
                  <a:srgbClr val="333333"/>
                </a:solidFill>
                <a:effectLst/>
                <a:latin typeface="Aptos Display" panose="020B0004020202020204" pitchFamily="34" charset="0"/>
              </a:rPr>
              <a:t>DC motors are commonly employed in industry because of their ease and efficiency of speed control. Conventional PID controllers have been employed for this, but they tend to fail in the presence of nonlinearities and varying load conditions. This project investigates the application of an Artificial Neural Network (ANN) to control the speed of a DC motor. The ANN is trained on input data—current, voltage, and load—to estimate the desired speed. Performance of the ANN is then compared against that of a standard PID controller to assess any gains in adaptability and precision..</a:t>
            </a:r>
            <a:br>
              <a:rPr lang="en-US" sz="2000" b="0" i="0" dirty="0">
                <a:solidFill>
                  <a:srgbClr val="333333"/>
                </a:solidFill>
                <a:effectLst/>
                <a:latin typeface="Aptos Display" panose="020B0004020202020204" pitchFamily="34" charset="0"/>
              </a:rPr>
            </a:br>
            <a:endParaRPr lang="en-IN" sz="2000" dirty="0">
              <a:latin typeface="Aptos Display" panose="020B0004020202020204" pitchFamily="34" charset="0"/>
            </a:endParaRPr>
          </a:p>
        </p:txBody>
      </p:sp>
      <p:sp>
        <p:nvSpPr>
          <p:cNvPr id="5" name="TextBox 4">
            <a:extLst>
              <a:ext uri="{FF2B5EF4-FFF2-40B4-BE49-F238E27FC236}">
                <a16:creationId xmlns:a16="http://schemas.microsoft.com/office/drawing/2014/main" id="{C3C397A9-A657-0BAA-2F91-A4419662B79B}"/>
              </a:ext>
            </a:extLst>
          </p:cNvPr>
          <p:cNvSpPr txBox="1"/>
          <p:nvPr/>
        </p:nvSpPr>
        <p:spPr>
          <a:xfrm>
            <a:off x="19820682" y="-5602050"/>
            <a:ext cx="4212429" cy="2669962"/>
          </a:xfrm>
          <a:prstGeom prst="rect">
            <a:avLst/>
          </a:prstGeom>
          <a:noFill/>
        </p:spPr>
        <p:txBody>
          <a:bodyPr wrap="square">
            <a:spAutoFit/>
          </a:bodyPr>
          <a:lstStyle/>
          <a:p>
            <a:pPr algn="ctr">
              <a:spcAft>
                <a:spcPts val="1500"/>
              </a:spcAft>
              <a:buNone/>
            </a:pPr>
            <a:r>
              <a:rPr lang="en-IN" b="1" i="0" dirty="0">
                <a:solidFill>
                  <a:srgbClr val="333333"/>
                </a:solidFill>
                <a:effectLst/>
                <a:latin typeface="Aptos Narrow" panose="020B0004020202020204" pitchFamily="34" charset="0"/>
              </a:rPr>
              <a:t>Team Members &amp; Roll Numbers:</a:t>
            </a:r>
            <a:endParaRPr lang="en-IN" b="0" i="0" dirty="0">
              <a:solidFill>
                <a:srgbClr val="333333"/>
              </a:solidFill>
              <a:effectLst/>
              <a:latin typeface="Aptos Narrow" panose="020B0004020202020204" pitchFamily="34" charset="0"/>
            </a:endParaRPr>
          </a:p>
          <a:p>
            <a:pPr algn="l">
              <a:spcBef>
                <a:spcPts val="1500"/>
              </a:spcBef>
              <a:spcAft>
                <a:spcPts val="600"/>
              </a:spcAft>
              <a:buFont typeface="Arial" panose="020B0604020202020204" pitchFamily="34" charset="0"/>
              <a:buChar char="•"/>
            </a:pPr>
            <a:r>
              <a:rPr lang="en-IN" b="0" i="0" dirty="0">
                <a:solidFill>
                  <a:srgbClr val="333333"/>
                </a:solidFill>
                <a:effectLst/>
                <a:latin typeface="Aptos Narrow" panose="020B0004020202020204" pitchFamily="34" charset="0"/>
              </a:rPr>
              <a:t>BURLA SURAJ - CB.SC.U4AIE24105</a:t>
            </a:r>
          </a:p>
          <a:p>
            <a:pPr algn="l">
              <a:spcBef>
                <a:spcPts val="1500"/>
              </a:spcBef>
              <a:spcAft>
                <a:spcPts val="600"/>
              </a:spcAft>
              <a:buFont typeface="Arial" panose="020B0604020202020204" pitchFamily="34" charset="0"/>
              <a:buChar char="•"/>
            </a:pPr>
            <a:r>
              <a:rPr lang="en-IN" b="0" i="0" dirty="0">
                <a:solidFill>
                  <a:srgbClr val="333333"/>
                </a:solidFill>
                <a:effectLst/>
                <a:latin typeface="Aptos Narrow" panose="020B0004020202020204" pitchFamily="34" charset="0"/>
              </a:rPr>
              <a:t>VISHNU TEJA - CB.SC.U4AIE24130</a:t>
            </a:r>
          </a:p>
          <a:p>
            <a:pPr algn="l">
              <a:spcBef>
                <a:spcPts val="1500"/>
              </a:spcBef>
              <a:spcAft>
                <a:spcPts val="600"/>
              </a:spcAft>
              <a:buFont typeface="Arial" panose="020B0604020202020204" pitchFamily="34" charset="0"/>
              <a:buChar char="•"/>
            </a:pPr>
            <a:r>
              <a:rPr lang="en-IN" b="0" i="0" dirty="0">
                <a:solidFill>
                  <a:srgbClr val="333333"/>
                </a:solidFill>
                <a:effectLst/>
                <a:latin typeface="Aptos Narrow" panose="020B0004020202020204" pitchFamily="34" charset="0"/>
              </a:rPr>
              <a:t>SAI KARTHIK - CB.SC.U4AIE24107</a:t>
            </a:r>
          </a:p>
          <a:p>
            <a:pPr algn="l">
              <a:spcBef>
                <a:spcPts val="1500"/>
              </a:spcBef>
              <a:spcAft>
                <a:spcPts val="600"/>
              </a:spcAft>
              <a:buFont typeface="Arial" panose="020B0604020202020204" pitchFamily="34" charset="0"/>
              <a:buChar char="•"/>
            </a:pPr>
            <a:r>
              <a:rPr lang="en-IN" b="0" i="0" dirty="0">
                <a:solidFill>
                  <a:srgbClr val="333333"/>
                </a:solidFill>
                <a:effectLst/>
                <a:latin typeface="Aptos Narrow" panose="020B0004020202020204" pitchFamily="34" charset="0"/>
              </a:rPr>
              <a:t>MOHAN INANI - CB.SC.U4AIE24136</a:t>
            </a:r>
          </a:p>
        </p:txBody>
      </p:sp>
      <p:pic>
        <p:nvPicPr>
          <p:cNvPr id="7" name="Picture 6">
            <a:extLst>
              <a:ext uri="{FF2B5EF4-FFF2-40B4-BE49-F238E27FC236}">
                <a16:creationId xmlns:a16="http://schemas.microsoft.com/office/drawing/2014/main" id="{B9F40FDF-705F-F5D3-4650-2827DC5B27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5236" y="6396486"/>
            <a:ext cx="1821528" cy="474453"/>
          </a:xfrm>
          <a:prstGeom prst="rect">
            <a:avLst/>
          </a:prstGeom>
        </p:spPr>
      </p:pic>
      <p:sp>
        <p:nvSpPr>
          <p:cNvPr id="9" name="TextBox 8">
            <a:extLst>
              <a:ext uri="{FF2B5EF4-FFF2-40B4-BE49-F238E27FC236}">
                <a16:creationId xmlns:a16="http://schemas.microsoft.com/office/drawing/2014/main" id="{3EC682B0-7E0F-C18D-23CF-9B9EF992EC28}"/>
              </a:ext>
            </a:extLst>
          </p:cNvPr>
          <p:cNvSpPr txBox="1"/>
          <p:nvPr/>
        </p:nvSpPr>
        <p:spPr>
          <a:xfrm>
            <a:off x="12774101" y="-5298201"/>
            <a:ext cx="10868024" cy="1446550"/>
          </a:xfrm>
          <a:prstGeom prst="rect">
            <a:avLst/>
          </a:prstGeom>
          <a:noFill/>
        </p:spPr>
        <p:txBody>
          <a:bodyPr wrap="square">
            <a:spAutoFit/>
          </a:bodyPr>
          <a:lstStyle/>
          <a:p>
            <a:pPr algn="ctr">
              <a:spcAft>
                <a:spcPts val="2250"/>
              </a:spcAft>
            </a:pPr>
            <a:r>
              <a:rPr lang="en-US" sz="4400" b="1" i="0" dirty="0">
                <a:solidFill>
                  <a:srgbClr val="4A3B5D"/>
                </a:solidFill>
                <a:effectLst/>
                <a:latin typeface="Arial Black" panose="020B0A04020102020204" pitchFamily="34" charset="0"/>
              </a:rPr>
              <a:t>Speed Control of DC Motor Using Artificial Neural Network</a:t>
            </a:r>
          </a:p>
        </p:txBody>
      </p:sp>
      <p:pic>
        <p:nvPicPr>
          <p:cNvPr id="4" name="Picture 3">
            <a:extLst>
              <a:ext uri="{FF2B5EF4-FFF2-40B4-BE49-F238E27FC236}">
                <a16:creationId xmlns:a16="http://schemas.microsoft.com/office/drawing/2014/main" id="{592E32EA-E361-FBC4-1FB8-FD952C56E50A}"/>
              </a:ext>
            </a:extLst>
          </p:cNvPr>
          <p:cNvPicPr>
            <a:picLocks noChangeAspect="1"/>
          </p:cNvPicPr>
          <p:nvPr/>
        </p:nvPicPr>
        <p:blipFill>
          <a:blip r:embed="rId4"/>
          <a:stretch>
            <a:fillRect/>
          </a:stretch>
        </p:blipFill>
        <p:spPr>
          <a:xfrm>
            <a:off x="13907593" y="458836"/>
            <a:ext cx="7502283" cy="5776634"/>
          </a:xfrm>
          <a:prstGeom prst="roundRect">
            <a:avLst>
              <a:gd name="adj" fmla="val 3380"/>
            </a:avLst>
          </a:prstGeom>
          <a:solidFill>
            <a:srgbClr val="FFFFFF">
              <a:shade val="85000"/>
            </a:srgbClr>
          </a:solidFill>
          <a:ln>
            <a:noFill/>
          </a:ln>
          <a:effectLst>
            <a:reflection blurRad="12700" stA="38000" endPos="28000" dist="5000" dir="5400000" sy="-100000" algn="bl" rotWithShape="0"/>
          </a:effectLst>
        </p:spPr>
      </p:pic>
      <p:sp>
        <p:nvSpPr>
          <p:cNvPr id="8" name="TextBox 7">
            <a:extLst>
              <a:ext uri="{FF2B5EF4-FFF2-40B4-BE49-F238E27FC236}">
                <a16:creationId xmlns:a16="http://schemas.microsoft.com/office/drawing/2014/main" id="{38CDB303-E204-54F0-1ADE-307CDB1A9114}"/>
              </a:ext>
            </a:extLst>
          </p:cNvPr>
          <p:cNvSpPr txBox="1"/>
          <p:nvPr/>
        </p:nvSpPr>
        <p:spPr>
          <a:xfrm>
            <a:off x="19057931" y="-3096327"/>
            <a:ext cx="3758214" cy="523220"/>
          </a:xfrm>
          <a:prstGeom prst="rect">
            <a:avLst/>
          </a:prstGeom>
          <a:noFill/>
        </p:spPr>
        <p:txBody>
          <a:bodyPr wrap="square">
            <a:spAutoFit/>
          </a:bodyPr>
          <a:lstStyle/>
          <a:p>
            <a:pPr algn="ctr">
              <a:spcAft>
                <a:spcPts val="2250"/>
              </a:spcAft>
            </a:pPr>
            <a:r>
              <a:rPr lang="en-IN" sz="2800" b="1" i="0">
                <a:solidFill>
                  <a:srgbClr val="4A3B5D"/>
                </a:solidFill>
                <a:effectLst/>
                <a:latin typeface="Arial" panose="020B0604020202020204" pitchFamily="34" charset="0"/>
              </a:rPr>
              <a:t>Literature Review</a:t>
            </a:r>
            <a:endParaRPr lang="en-IN" sz="2800" b="1" i="0" dirty="0">
              <a:solidFill>
                <a:srgbClr val="4A3B5D"/>
              </a:solidFill>
              <a:effectLst/>
              <a:latin typeface="Arial" panose="020B0604020202020204" pitchFamily="34" charset="0"/>
            </a:endParaRPr>
          </a:p>
        </p:txBody>
      </p:sp>
      <p:sp>
        <p:nvSpPr>
          <p:cNvPr id="6" name="TextBox 5">
            <a:extLst>
              <a:ext uri="{FF2B5EF4-FFF2-40B4-BE49-F238E27FC236}">
                <a16:creationId xmlns:a16="http://schemas.microsoft.com/office/drawing/2014/main" id="{5145D200-39F3-FC16-4EC4-AD9D145DFBAE}"/>
              </a:ext>
            </a:extLst>
          </p:cNvPr>
          <p:cNvSpPr txBox="1"/>
          <p:nvPr/>
        </p:nvSpPr>
        <p:spPr>
          <a:xfrm>
            <a:off x="16898800" y="1053990"/>
            <a:ext cx="11942900" cy="3603551"/>
          </a:xfrm>
          <a:prstGeom prst="rect">
            <a:avLst/>
          </a:prstGeom>
          <a:noFill/>
        </p:spPr>
        <p:txBody>
          <a:bodyPr wrap="square">
            <a:spAutoFit/>
          </a:bodyPr>
          <a:lstStyle/>
          <a:p>
            <a:pPr algn="ctr">
              <a:spcAft>
                <a:spcPts val="2250"/>
              </a:spcAft>
              <a:buNone/>
            </a:pPr>
            <a:r>
              <a:rPr lang="en-US" sz="3600" b="1" i="0" dirty="0">
                <a:solidFill>
                  <a:srgbClr val="4A3B5D"/>
                </a:solidFill>
                <a:effectLst/>
                <a:latin typeface="Arial" panose="020B0604020202020204" pitchFamily="34" charset="0"/>
              </a:rPr>
              <a:t>Objective</a:t>
            </a:r>
          </a:p>
          <a:p>
            <a:pPr algn="l">
              <a:spcBef>
                <a:spcPts val="1500"/>
              </a:spcBef>
              <a:spcAft>
                <a:spcPts val="600"/>
              </a:spcAft>
              <a:buFont typeface="Arial" panose="020B0604020202020204" pitchFamily="34" charset="0"/>
              <a:buChar char="•"/>
            </a:pPr>
            <a:r>
              <a:rPr lang="en-US" b="0" i="0" dirty="0">
                <a:solidFill>
                  <a:srgbClr val="333333"/>
                </a:solidFill>
                <a:effectLst/>
                <a:latin typeface="Arial" panose="020B0604020202020204" pitchFamily="34" charset="0"/>
              </a:rPr>
              <a:t>To design and implement an ANN-based controller for DC motor speed regulation.​</a:t>
            </a:r>
          </a:p>
          <a:p>
            <a:pPr algn="l">
              <a:spcBef>
                <a:spcPts val="1500"/>
              </a:spcBef>
              <a:spcAft>
                <a:spcPts val="600"/>
              </a:spcAft>
              <a:buFont typeface="Arial" panose="020B0604020202020204" pitchFamily="34" charset="0"/>
              <a:buChar char="•"/>
            </a:pPr>
            <a:r>
              <a:rPr lang="en-US" b="0" i="0" dirty="0">
                <a:solidFill>
                  <a:srgbClr val="333333"/>
                </a:solidFill>
                <a:effectLst/>
                <a:latin typeface="Arial" panose="020B0604020202020204" pitchFamily="34" charset="0"/>
              </a:rPr>
              <a:t>To train the ANN using a dataset comprising current, voltage, and load as inputs, with the corresponding motor speed as the output.</a:t>
            </a:r>
          </a:p>
          <a:p>
            <a:pPr algn="l">
              <a:spcBef>
                <a:spcPts val="1500"/>
              </a:spcBef>
              <a:spcAft>
                <a:spcPts val="600"/>
              </a:spcAft>
              <a:buFont typeface="Arial" panose="020B0604020202020204" pitchFamily="34" charset="0"/>
              <a:buChar char="•"/>
            </a:pPr>
            <a:r>
              <a:rPr lang="en-US" b="0" i="0" dirty="0">
                <a:solidFill>
                  <a:srgbClr val="333333"/>
                </a:solidFill>
                <a:effectLst/>
                <a:latin typeface="Arial" panose="020B0604020202020204" pitchFamily="34" charset="0"/>
              </a:rPr>
              <a:t>To integrate the trained ANN into a MATLAB/Simulink environment, enabling real-time speed prediction and control.</a:t>
            </a:r>
          </a:p>
          <a:p>
            <a:pPr algn="l">
              <a:spcBef>
                <a:spcPts val="1500"/>
              </a:spcBef>
              <a:spcAft>
                <a:spcPts val="600"/>
              </a:spcAft>
              <a:buFont typeface="Arial" panose="020B0604020202020204" pitchFamily="34" charset="0"/>
              <a:buChar char="•"/>
            </a:pPr>
            <a:r>
              <a:rPr lang="en-US" b="0" i="0" dirty="0">
                <a:solidFill>
                  <a:srgbClr val="333333"/>
                </a:solidFill>
                <a:effectLst/>
                <a:latin typeface="Arial" panose="020B0604020202020204" pitchFamily="34" charset="0"/>
              </a:rPr>
              <a:t>To compare the performance of the ANN-based controller with a traditional PID controller under various operating conditions, assessing metrics such as response time, stability, and accuracy.</a:t>
            </a:r>
          </a:p>
        </p:txBody>
      </p:sp>
      <p:sp>
        <p:nvSpPr>
          <p:cNvPr id="10" name="TextBox 9">
            <a:extLst>
              <a:ext uri="{FF2B5EF4-FFF2-40B4-BE49-F238E27FC236}">
                <a16:creationId xmlns:a16="http://schemas.microsoft.com/office/drawing/2014/main" id="{FA6984F4-6B0E-E3AB-7FD1-43F5D98AF7DB}"/>
              </a:ext>
            </a:extLst>
          </p:cNvPr>
          <p:cNvSpPr txBox="1"/>
          <p:nvPr/>
        </p:nvSpPr>
        <p:spPr>
          <a:xfrm>
            <a:off x="13141560" y="2118611"/>
            <a:ext cx="9674585" cy="2457083"/>
          </a:xfrm>
          <a:prstGeom prst="rect">
            <a:avLst/>
          </a:prstGeom>
          <a:noFill/>
        </p:spPr>
        <p:txBody>
          <a:bodyPr wrap="square">
            <a:spAutoFit/>
          </a:bodyPr>
          <a:lstStyle/>
          <a:p>
            <a:pPr algn="ctr">
              <a:spcAft>
                <a:spcPts val="2250"/>
              </a:spcAft>
              <a:buNone/>
            </a:pPr>
            <a:r>
              <a:rPr lang="en-US" sz="3200" b="1" i="0" dirty="0">
                <a:solidFill>
                  <a:srgbClr val="4A3B5D"/>
                </a:solidFill>
                <a:effectLst/>
                <a:latin typeface="Arial" panose="020B0604020202020204" pitchFamily="34" charset="0"/>
              </a:rPr>
              <a:t>Problem Statement</a:t>
            </a:r>
          </a:p>
          <a:p>
            <a:pPr algn="ctr">
              <a:spcAft>
                <a:spcPts val="1500"/>
              </a:spcAft>
              <a:buNone/>
            </a:pPr>
            <a:r>
              <a:rPr lang="en-US" b="0" i="0" dirty="0">
                <a:solidFill>
                  <a:srgbClr val="333333"/>
                </a:solidFill>
                <a:effectLst/>
                <a:latin typeface="Arial" panose="020B0604020202020204" pitchFamily="34" charset="0"/>
              </a:rPr>
              <a:t>Traditional PID controllers are limited in terms of managing nonlinear behavior and changing load conditions in DC motors. There is a requirement for a more adaptive and precise control approach to keep the desired motor speed under such situations</a:t>
            </a:r>
          </a:p>
          <a:p>
            <a:pPr>
              <a:buNone/>
            </a:pPr>
            <a:br>
              <a:rPr lang="en-US" dirty="0"/>
            </a:br>
            <a:endParaRPr lang="en-IN" dirty="0"/>
          </a:p>
        </p:txBody>
      </p:sp>
      <p:sp>
        <p:nvSpPr>
          <p:cNvPr id="11" name="TextBox 10">
            <a:extLst>
              <a:ext uri="{FF2B5EF4-FFF2-40B4-BE49-F238E27FC236}">
                <a16:creationId xmlns:a16="http://schemas.microsoft.com/office/drawing/2014/main" id="{861D874D-F3EB-E48B-9BA7-166B0696E416}"/>
              </a:ext>
            </a:extLst>
          </p:cNvPr>
          <p:cNvSpPr txBox="1"/>
          <p:nvPr/>
        </p:nvSpPr>
        <p:spPr>
          <a:xfrm>
            <a:off x="4525374" y="-796413"/>
            <a:ext cx="3141252" cy="584775"/>
          </a:xfrm>
          <a:prstGeom prst="rect">
            <a:avLst/>
          </a:prstGeom>
          <a:noFill/>
        </p:spPr>
        <p:txBody>
          <a:bodyPr wrap="square">
            <a:spAutoFit/>
          </a:bodyPr>
          <a:lstStyle/>
          <a:p>
            <a:pPr algn="ctr">
              <a:spcAft>
                <a:spcPts val="2250"/>
              </a:spcAft>
            </a:pPr>
            <a:r>
              <a:rPr lang="en-IN" sz="3200" b="1" i="0" dirty="0">
                <a:solidFill>
                  <a:srgbClr val="4A3B5D"/>
                </a:solidFill>
                <a:effectLst/>
                <a:latin typeface="Arial" panose="020B0604020202020204" pitchFamily="34" charset="0"/>
              </a:rPr>
              <a:t>Block Diagram</a:t>
            </a:r>
          </a:p>
        </p:txBody>
      </p:sp>
      <p:sp>
        <p:nvSpPr>
          <p:cNvPr id="12" name="TextBox 11">
            <a:extLst>
              <a:ext uri="{FF2B5EF4-FFF2-40B4-BE49-F238E27FC236}">
                <a16:creationId xmlns:a16="http://schemas.microsoft.com/office/drawing/2014/main" id="{19AFA517-F3DE-6B81-0E02-A5130F2366AD}"/>
              </a:ext>
            </a:extLst>
          </p:cNvPr>
          <p:cNvSpPr txBox="1"/>
          <p:nvPr/>
        </p:nvSpPr>
        <p:spPr>
          <a:xfrm>
            <a:off x="1075431" y="256336"/>
            <a:ext cx="10078543" cy="6345327"/>
          </a:xfrm>
          <a:prstGeom prst="rect">
            <a:avLst/>
          </a:prstGeom>
          <a:noFill/>
        </p:spPr>
        <p:txBody>
          <a:bodyPr wrap="square">
            <a:spAutoFit/>
          </a:bodyPr>
          <a:lstStyle/>
          <a:p>
            <a:pPr algn="ctr">
              <a:spcAft>
                <a:spcPts val="1500"/>
              </a:spcAft>
              <a:buNone/>
            </a:pPr>
            <a:r>
              <a:rPr lang="en-US" sz="2400" b="1" i="0" dirty="0">
                <a:solidFill>
                  <a:srgbClr val="003366"/>
                </a:solidFill>
                <a:effectLst/>
                <a:latin typeface="Arial" panose="020B0604020202020204" pitchFamily="34" charset="0"/>
              </a:rPr>
              <a:t>Methodology</a:t>
            </a:r>
          </a:p>
          <a:p>
            <a:pPr algn="ctr">
              <a:spcAft>
                <a:spcPts val="1500"/>
              </a:spcAft>
              <a:buNone/>
            </a:pPr>
            <a:r>
              <a:rPr lang="en-US" sz="1400" b="0" i="0" dirty="0">
                <a:solidFill>
                  <a:srgbClr val="333333"/>
                </a:solidFill>
                <a:effectLst/>
                <a:latin typeface="Arial" panose="020B0604020202020204" pitchFamily="34" charset="0"/>
              </a:rPr>
              <a:t>The proposed system uses a feedforward Artificial Neural Network (ANN) to control the speed of a Separately Excited DC (SEDC) motor. This motor has independent armature and field windings, and speed regulation is achieved by adjusting the armature voltage. Since the motor speed is closely related to the back EMF, which depends on armature voltage, this method allows precise control.</a:t>
            </a:r>
          </a:p>
          <a:p>
            <a:pPr algn="ctr">
              <a:spcAft>
                <a:spcPts val="1500"/>
              </a:spcAft>
              <a:buNone/>
            </a:pPr>
            <a:r>
              <a:rPr lang="en-US" sz="1400" b="1" i="0" dirty="0">
                <a:solidFill>
                  <a:srgbClr val="0077CC"/>
                </a:solidFill>
                <a:effectLst/>
                <a:latin typeface="Arial" panose="020B0604020202020204" pitchFamily="34" charset="0"/>
              </a:rPr>
              <a:t>Step-by-Step Breakdown:</a:t>
            </a:r>
          </a:p>
          <a:p>
            <a:pPr algn="l">
              <a:spcBef>
                <a:spcPts val="1500"/>
              </a:spcBef>
              <a:spcAft>
                <a:spcPts val="1125"/>
              </a:spcAft>
              <a:buFont typeface="Arial" panose="020B0604020202020204" pitchFamily="34" charset="0"/>
              <a:buChar char="•"/>
            </a:pPr>
            <a:r>
              <a:rPr lang="en-US" sz="1400" b="1" i="0" dirty="0">
                <a:solidFill>
                  <a:srgbClr val="333333"/>
                </a:solidFill>
                <a:effectLst/>
                <a:latin typeface="Arial" panose="020B0604020202020204" pitchFamily="34" charset="0"/>
              </a:rPr>
              <a:t>Data Acquisition:</a:t>
            </a:r>
            <a:r>
              <a:rPr lang="en-US" sz="1400" b="0" i="0" dirty="0">
                <a:solidFill>
                  <a:srgbClr val="333333"/>
                </a:solidFill>
                <a:effectLst/>
                <a:latin typeface="Arial" panose="020B0604020202020204" pitchFamily="34" charset="0"/>
              </a:rPr>
              <a:t> A dataset comprising optimal speed, current, voltage, and torque values was obtained from online research and pre-existing sources.</a:t>
            </a:r>
          </a:p>
          <a:p>
            <a:pPr algn="l">
              <a:spcBef>
                <a:spcPts val="1500"/>
              </a:spcBef>
              <a:spcAft>
                <a:spcPts val="1125"/>
              </a:spcAft>
              <a:buFont typeface="Arial" panose="020B0604020202020204" pitchFamily="34" charset="0"/>
              <a:buChar char="•"/>
            </a:pPr>
            <a:r>
              <a:rPr lang="en-US" sz="1400" b="1" i="0" dirty="0">
                <a:solidFill>
                  <a:srgbClr val="333333"/>
                </a:solidFill>
                <a:effectLst/>
                <a:latin typeface="Arial" panose="020B0604020202020204" pitchFamily="34" charset="0"/>
              </a:rPr>
              <a:t>ANN Training:</a:t>
            </a:r>
            <a:r>
              <a:rPr lang="en-US" sz="1400" b="0" i="0" dirty="0">
                <a:solidFill>
                  <a:srgbClr val="333333"/>
                </a:solidFill>
                <a:effectLst/>
                <a:latin typeface="Arial" panose="020B0604020202020204" pitchFamily="34" charset="0"/>
              </a:rPr>
              <a:t> A feedforward neural network was trained on this dataset to understand the relationship between input parameters and motor speed. The trained weights and biases were saved in the MATLAB workspace.</a:t>
            </a:r>
          </a:p>
          <a:p>
            <a:pPr algn="l">
              <a:spcBef>
                <a:spcPts val="1500"/>
              </a:spcBef>
              <a:spcAft>
                <a:spcPts val="1125"/>
              </a:spcAft>
              <a:buFont typeface="Arial" panose="020B0604020202020204" pitchFamily="34" charset="0"/>
              <a:buChar char="•"/>
            </a:pPr>
            <a:r>
              <a:rPr lang="en-US" sz="1400" b="1" i="0" dirty="0">
                <a:solidFill>
                  <a:srgbClr val="333333"/>
                </a:solidFill>
                <a:effectLst/>
                <a:latin typeface="Arial" panose="020B0604020202020204" pitchFamily="34" charset="0"/>
              </a:rPr>
              <a:t>Real-Time Simulation:</a:t>
            </a:r>
            <a:r>
              <a:rPr lang="en-US" sz="1400" b="0" i="0" dirty="0">
                <a:solidFill>
                  <a:srgbClr val="333333"/>
                </a:solidFill>
                <a:effectLst/>
                <a:latin typeface="Arial" panose="020B0604020202020204" pitchFamily="34" charset="0"/>
              </a:rPr>
              <a:t> In Simulink, the system continuously measures current, voltage, and torque from the motor.</a:t>
            </a:r>
          </a:p>
          <a:p>
            <a:pPr algn="l">
              <a:spcBef>
                <a:spcPts val="1500"/>
              </a:spcBef>
              <a:spcAft>
                <a:spcPts val="1125"/>
              </a:spcAft>
              <a:buFont typeface="Arial" panose="020B0604020202020204" pitchFamily="34" charset="0"/>
              <a:buChar char="•"/>
            </a:pPr>
            <a:r>
              <a:rPr lang="en-US" sz="1400" b="1" i="0" dirty="0">
                <a:solidFill>
                  <a:srgbClr val="333333"/>
                </a:solidFill>
                <a:effectLst/>
                <a:latin typeface="Arial" panose="020B0604020202020204" pitchFamily="34" charset="0"/>
              </a:rPr>
              <a:t>Function Block Execution:</a:t>
            </a:r>
            <a:r>
              <a:rPr lang="en-US" sz="1400" b="0" i="0" dirty="0">
                <a:solidFill>
                  <a:srgbClr val="333333"/>
                </a:solidFill>
                <a:effectLst/>
                <a:latin typeface="Arial" panose="020B0604020202020204" pitchFamily="34" charset="0"/>
              </a:rPr>
              <a:t> These real-time values are passed to a function block that loads the trained ANN model from the MATLAB workspace and predicts the motor speed.</a:t>
            </a:r>
          </a:p>
          <a:p>
            <a:pPr algn="l">
              <a:spcBef>
                <a:spcPts val="1500"/>
              </a:spcBef>
              <a:spcAft>
                <a:spcPts val="1125"/>
              </a:spcAft>
              <a:buFont typeface="Arial" panose="020B0604020202020204" pitchFamily="34" charset="0"/>
              <a:buChar char="•"/>
            </a:pPr>
            <a:r>
              <a:rPr lang="en-US" sz="1400" b="1" i="0" dirty="0">
                <a:solidFill>
                  <a:srgbClr val="333333"/>
                </a:solidFill>
                <a:effectLst/>
                <a:latin typeface="Arial" panose="020B0604020202020204" pitchFamily="34" charset="0"/>
              </a:rPr>
              <a:t>Control Action:</a:t>
            </a:r>
            <a:r>
              <a:rPr lang="en-US" sz="1400" b="0" i="0" dirty="0">
                <a:solidFill>
                  <a:srgbClr val="333333"/>
                </a:solidFill>
                <a:effectLst/>
                <a:latin typeface="Arial" panose="020B0604020202020204" pitchFamily="34" charset="0"/>
              </a:rPr>
              <a:t> The predicted speed is converted into a control signal that adjusts the armature voltage to regulate the actual motor speed.</a:t>
            </a:r>
          </a:p>
          <a:p>
            <a:pPr algn="l">
              <a:spcBef>
                <a:spcPts val="1500"/>
              </a:spcBef>
              <a:spcAft>
                <a:spcPts val="1125"/>
              </a:spcAft>
              <a:buFont typeface="Arial" panose="020B0604020202020204" pitchFamily="34" charset="0"/>
              <a:buChar char="•"/>
            </a:pPr>
            <a:r>
              <a:rPr lang="en-US" sz="1400" b="1" i="0" dirty="0">
                <a:solidFill>
                  <a:srgbClr val="333333"/>
                </a:solidFill>
                <a:effectLst/>
                <a:latin typeface="Arial" panose="020B0604020202020204" pitchFamily="34" charset="0"/>
              </a:rPr>
              <a:t>Adaptive Loop:</a:t>
            </a:r>
            <a:r>
              <a:rPr lang="en-US" sz="1400" b="0" i="0" dirty="0">
                <a:solidFill>
                  <a:srgbClr val="333333"/>
                </a:solidFill>
                <a:effectLst/>
                <a:latin typeface="Arial" panose="020B0604020202020204" pitchFamily="34" charset="0"/>
              </a:rPr>
              <a:t> As the torque and load vary, the system dynamically re-evaluates and re-applies the ANN predictions in a continuous loop.</a:t>
            </a:r>
          </a:p>
        </p:txBody>
      </p:sp>
      <p:sp>
        <p:nvSpPr>
          <p:cNvPr id="24" name="TextBox 23">
            <a:extLst>
              <a:ext uri="{FF2B5EF4-FFF2-40B4-BE49-F238E27FC236}">
                <a16:creationId xmlns:a16="http://schemas.microsoft.com/office/drawing/2014/main" id="{E981542D-6032-1CE5-345A-9B050A1C1A42}"/>
              </a:ext>
            </a:extLst>
          </p:cNvPr>
          <p:cNvSpPr txBox="1"/>
          <p:nvPr/>
        </p:nvSpPr>
        <p:spPr>
          <a:xfrm>
            <a:off x="4382622" y="-1178191"/>
            <a:ext cx="3464160" cy="461665"/>
          </a:xfrm>
          <a:prstGeom prst="rect">
            <a:avLst/>
          </a:prstGeom>
          <a:noFill/>
        </p:spPr>
        <p:txBody>
          <a:bodyPr wrap="square">
            <a:spAutoFit/>
          </a:bodyPr>
          <a:lstStyle/>
          <a:p>
            <a:pPr algn="ctr">
              <a:spcBef>
                <a:spcPts val="3000"/>
              </a:spcBef>
              <a:spcAft>
                <a:spcPts val="1500"/>
              </a:spcAft>
            </a:pPr>
            <a:r>
              <a:rPr lang="en-IN" sz="2400" b="1" i="0" dirty="0">
                <a:solidFill>
                  <a:srgbClr val="0077CC"/>
                </a:solidFill>
                <a:effectLst/>
                <a:latin typeface="Arial" panose="020B0604020202020204" pitchFamily="34" charset="0"/>
              </a:rPr>
              <a:t>Flow of Methodology:</a:t>
            </a:r>
          </a:p>
        </p:txBody>
      </p:sp>
      <p:grpSp>
        <p:nvGrpSpPr>
          <p:cNvPr id="55" name="Group 54">
            <a:extLst>
              <a:ext uri="{FF2B5EF4-FFF2-40B4-BE49-F238E27FC236}">
                <a16:creationId xmlns:a16="http://schemas.microsoft.com/office/drawing/2014/main" id="{A98C4920-35B3-5071-D58A-7440E3B1E1D0}"/>
              </a:ext>
            </a:extLst>
          </p:cNvPr>
          <p:cNvGrpSpPr/>
          <p:nvPr/>
        </p:nvGrpSpPr>
        <p:grpSpPr>
          <a:xfrm>
            <a:off x="-12959895" y="1445962"/>
            <a:ext cx="11548993" cy="3966073"/>
            <a:chOff x="-15093495" y="-609600"/>
            <a:chExt cx="11548993" cy="3966073"/>
          </a:xfrm>
        </p:grpSpPr>
        <p:sp>
          <p:nvSpPr>
            <p:cNvPr id="14" name="Rectangle: Rounded Corners 13">
              <a:extLst>
                <a:ext uri="{FF2B5EF4-FFF2-40B4-BE49-F238E27FC236}">
                  <a16:creationId xmlns:a16="http://schemas.microsoft.com/office/drawing/2014/main" id="{B4CF505E-4A7D-1A48-A721-042E0174A546}"/>
                </a:ext>
              </a:extLst>
            </p:cNvPr>
            <p:cNvSpPr/>
            <p:nvPr/>
          </p:nvSpPr>
          <p:spPr>
            <a:xfrm>
              <a:off x="-15093495" y="1152846"/>
              <a:ext cx="2182761" cy="670474"/>
            </a:xfrm>
            <a:prstGeom prst="roundRect">
              <a:avLst/>
            </a:prstGeom>
            <a:solidFill>
              <a:schemeClr val="accent1">
                <a:lumMod val="40000"/>
                <a:lumOff val="60000"/>
              </a:schemeClr>
            </a:solidFill>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uNone/>
              </a:pPr>
              <a:endParaRPr lang="en-IN" b="1" i="0" dirty="0">
                <a:solidFill>
                  <a:srgbClr val="333333"/>
                </a:solidFill>
                <a:effectLst/>
                <a:latin typeface="Arial" panose="020B0604020202020204" pitchFamily="34" charset="0"/>
              </a:endParaRPr>
            </a:p>
            <a:p>
              <a:pPr algn="ctr">
                <a:buNone/>
              </a:pPr>
              <a:endParaRPr lang="en-IN" b="1" dirty="0">
                <a:solidFill>
                  <a:srgbClr val="333333"/>
                </a:solidFill>
                <a:latin typeface="Arial" panose="020B0604020202020204" pitchFamily="34" charset="0"/>
              </a:endParaRPr>
            </a:p>
            <a:p>
              <a:pPr algn="ctr">
                <a:buNone/>
              </a:pPr>
              <a:r>
                <a:rPr lang="en-IN" b="1" i="0" dirty="0">
                  <a:solidFill>
                    <a:srgbClr val="333333"/>
                  </a:solidFill>
                  <a:effectLst/>
                  <a:latin typeface="Arial" panose="020B0604020202020204" pitchFamily="34" charset="0"/>
                </a:rPr>
                <a:t>Predict Speed Using ANN</a:t>
              </a:r>
            </a:p>
            <a:p>
              <a:pPr>
                <a:buNone/>
              </a:pPr>
              <a:br>
                <a:rPr lang="en-IN" dirty="0"/>
              </a:br>
              <a:endParaRPr lang="en-IN" dirty="0"/>
            </a:p>
          </p:txBody>
        </p:sp>
        <p:sp>
          <p:nvSpPr>
            <p:cNvPr id="20" name="Rectangle: Rounded Corners 19">
              <a:extLst>
                <a:ext uri="{FF2B5EF4-FFF2-40B4-BE49-F238E27FC236}">
                  <a16:creationId xmlns:a16="http://schemas.microsoft.com/office/drawing/2014/main" id="{D75EF00F-EA95-A0E7-4398-28B2C930F5DD}"/>
                </a:ext>
              </a:extLst>
            </p:cNvPr>
            <p:cNvSpPr/>
            <p:nvPr/>
          </p:nvSpPr>
          <p:spPr>
            <a:xfrm>
              <a:off x="-7828706" y="1077621"/>
              <a:ext cx="4284204" cy="820925"/>
            </a:xfrm>
            <a:prstGeom prst="roundRect">
              <a:avLst/>
            </a:prstGeom>
            <a:solidFill>
              <a:schemeClr val="accent1">
                <a:lumMod val="40000"/>
                <a:lumOff val="60000"/>
              </a:schemeClr>
            </a:solidFill>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uNone/>
              </a:pPr>
              <a:endParaRPr lang="en-US" b="1" i="0" dirty="0">
                <a:solidFill>
                  <a:srgbClr val="333333"/>
                </a:solidFill>
                <a:effectLst/>
                <a:latin typeface="Arial" panose="020B0604020202020204" pitchFamily="34" charset="0"/>
              </a:endParaRPr>
            </a:p>
            <a:p>
              <a:pPr algn="ctr">
                <a:buNone/>
              </a:pPr>
              <a:endParaRPr lang="en-US" b="1" dirty="0">
                <a:solidFill>
                  <a:srgbClr val="333333"/>
                </a:solidFill>
                <a:latin typeface="Arial" panose="020B0604020202020204" pitchFamily="34" charset="0"/>
              </a:endParaRPr>
            </a:p>
            <a:p>
              <a:pPr algn="ctr">
                <a:buNone/>
              </a:pPr>
              <a:r>
                <a:rPr lang="en-US" b="1" i="0" dirty="0">
                  <a:solidFill>
                    <a:srgbClr val="333333"/>
                  </a:solidFill>
                  <a:effectLst/>
                  <a:latin typeface="Arial" panose="020B0604020202020204" pitchFamily="34" charset="0"/>
                </a:rPr>
                <a:t>Simulink Measures Current, Voltage, Torque</a:t>
              </a:r>
            </a:p>
            <a:p>
              <a:pPr>
                <a:buNone/>
              </a:pPr>
              <a:br>
                <a:rPr lang="en-US" dirty="0"/>
              </a:br>
              <a:endParaRPr lang="en-IN" dirty="0"/>
            </a:p>
          </p:txBody>
        </p:sp>
        <p:sp>
          <p:nvSpPr>
            <p:cNvPr id="22" name="Rectangle: Rounded Corners 21">
              <a:extLst>
                <a:ext uri="{FF2B5EF4-FFF2-40B4-BE49-F238E27FC236}">
                  <a16:creationId xmlns:a16="http://schemas.microsoft.com/office/drawing/2014/main" id="{52BC80D5-FA13-9D2E-9251-E2330719D447}"/>
                </a:ext>
              </a:extLst>
            </p:cNvPr>
            <p:cNvSpPr/>
            <p:nvPr/>
          </p:nvSpPr>
          <p:spPr>
            <a:xfrm>
              <a:off x="-15093495" y="2685999"/>
              <a:ext cx="2182761" cy="670474"/>
            </a:xfrm>
            <a:prstGeom prst="roundRect">
              <a:avLst/>
            </a:prstGeom>
            <a:solidFill>
              <a:schemeClr val="accent1">
                <a:lumMod val="40000"/>
                <a:lumOff val="60000"/>
              </a:schemeClr>
            </a:solidFill>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uNone/>
              </a:pPr>
              <a:endParaRPr lang="en-IN" b="1" i="0" dirty="0">
                <a:solidFill>
                  <a:srgbClr val="333333"/>
                </a:solidFill>
                <a:effectLst/>
                <a:latin typeface="Arial" panose="020B0604020202020204" pitchFamily="34" charset="0"/>
              </a:endParaRPr>
            </a:p>
            <a:p>
              <a:pPr algn="ctr">
                <a:buNone/>
              </a:pPr>
              <a:endParaRPr lang="en-IN" b="1" dirty="0">
                <a:solidFill>
                  <a:srgbClr val="333333"/>
                </a:solidFill>
                <a:latin typeface="Arial" panose="020B0604020202020204" pitchFamily="34" charset="0"/>
              </a:endParaRPr>
            </a:p>
            <a:p>
              <a:pPr algn="ctr">
                <a:buNone/>
              </a:pPr>
              <a:r>
                <a:rPr lang="en-IN" b="1" i="0" dirty="0">
                  <a:solidFill>
                    <a:srgbClr val="333333"/>
                  </a:solidFill>
                  <a:effectLst/>
                  <a:latin typeface="Arial" panose="020B0604020202020204" pitchFamily="34" charset="0"/>
                </a:rPr>
                <a:t>Generate Control Signal</a:t>
              </a:r>
            </a:p>
            <a:p>
              <a:pPr>
                <a:buNone/>
              </a:pPr>
              <a:br>
                <a:rPr lang="en-IN" dirty="0"/>
              </a:br>
              <a:endParaRPr lang="en-IN" dirty="0"/>
            </a:p>
          </p:txBody>
        </p:sp>
        <p:grpSp>
          <p:nvGrpSpPr>
            <p:cNvPr id="54" name="Group 53">
              <a:extLst>
                <a:ext uri="{FF2B5EF4-FFF2-40B4-BE49-F238E27FC236}">
                  <a16:creationId xmlns:a16="http://schemas.microsoft.com/office/drawing/2014/main" id="{8F4E6BBB-19BE-7DA0-238D-E77F704E6782}"/>
                </a:ext>
              </a:extLst>
            </p:cNvPr>
            <p:cNvGrpSpPr/>
            <p:nvPr/>
          </p:nvGrpSpPr>
          <p:grpSpPr>
            <a:xfrm>
              <a:off x="-14627347" y="-609600"/>
              <a:ext cx="10892397" cy="3966073"/>
              <a:chOff x="-14631401" y="-609600"/>
              <a:chExt cx="10892397" cy="3966073"/>
            </a:xfrm>
          </p:grpSpPr>
          <p:sp>
            <p:nvSpPr>
              <p:cNvPr id="3" name="Rectangle: Rounded Corners 2">
                <a:extLst>
                  <a:ext uri="{FF2B5EF4-FFF2-40B4-BE49-F238E27FC236}">
                    <a16:creationId xmlns:a16="http://schemas.microsoft.com/office/drawing/2014/main" id="{E6B3EFCB-3176-082F-F0DA-A35CC6C30EED}"/>
                  </a:ext>
                </a:extLst>
              </p:cNvPr>
              <p:cNvSpPr/>
              <p:nvPr/>
            </p:nvSpPr>
            <p:spPr>
              <a:xfrm>
                <a:off x="-11158807" y="-609599"/>
                <a:ext cx="2498154" cy="865935"/>
              </a:xfrm>
              <a:prstGeom prst="roundRect">
                <a:avLst/>
              </a:prstGeom>
              <a:solidFill>
                <a:schemeClr val="accent1">
                  <a:lumMod val="40000"/>
                  <a:lumOff val="60000"/>
                </a:schemeClr>
              </a:solidFill>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i="0" dirty="0">
                    <a:solidFill>
                      <a:srgbClr val="333333"/>
                    </a:solidFill>
                    <a:effectLst/>
                    <a:latin typeface="Arial" panose="020B0604020202020204" pitchFamily="34" charset="0"/>
                  </a:rPr>
                  <a:t>Train Feedforward ANN</a:t>
                </a:r>
                <a:endParaRPr lang="en-IN" dirty="0"/>
              </a:p>
            </p:txBody>
          </p:sp>
          <p:sp>
            <p:nvSpPr>
              <p:cNvPr id="15" name="Rectangle: Rounded Corners 14">
                <a:extLst>
                  <a:ext uri="{FF2B5EF4-FFF2-40B4-BE49-F238E27FC236}">
                    <a16:creationId xmlns:a16="http://schemas.microsoft.com/office/drawing/2014/main" id="{9EB1FF84-728E-B514-28AF-2AA27129C5F2}"/>
                  </a:ext>
                </a:extLst>
              </p:cNvPr>
              <p:cNvSpPr/>
              <p:nvPr/>
            </p:nvSpPr>
            <p:spPr>
              <a:xfrm>
                <a:off x="-14631401" y="-609600"/>
                <a:ext cx="2182761" cy="865936"/>
              </a:xfrm>
              <a:prstGeom prst="roundRect">
                <a:avLst/>
              </a:prstGeom>
              <a:solidFill>
                <a:schemeClr val="accent1">
                  <a:lumMod val="40000"/>
                  <a:lumOff val="60000"/>
                </a:schemeClr>
              </a:solidFill>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IN" b="1" i="0" dirty="0">
                  <a:solidFill>
                    <a:srgbClr val="333333"/>
                  </a:solidFill>
                  <a:effectLst/>
                  <a:latin typeface="Arial" panose="020B0604020202020204" pitchFamily="34" charset="0"/>
                </a:endParaRPr>
              </a:p>
              <a:p>
                <a:endParaRPr lang="en-IN" b="1" dirty="0">
                  <a:solidFill>
                    <a:srgbClr val="333333"/>
                  </a:solidFill>
                  <a:latin typeface="Arial" panose="020B0604020202020204" pitchFamily="34" charset="0"/>
                </a:endParaRPr>
              </a:p>
              <a:p>
                <a:r>
                  <a:rPr lang="en-IN" b="1" i="0" dirty="0">
                    <a:solidFill>
                      <a:srgbClr val="333333"/>
                    </a:solidFill>
                    <a:effectLst/>
                    <a:latin typeface="Arial" panose="020B0604020202020204" pitchFamily="34" charset="0"/>
                  </a:rPr>
                  <a:t>Dataset Sourced from Internet</a:t>
                </a:r>
              </a:p>
              <a:p>
                <a:pPr>
                  <a:buNone/>
                </a:pPr>
                <a:br>
                  <a:rPr lang="en-IN" dirty="0"/>
                </a:br>
                <a:endParaRPr lang="en-IN" dirty="0"/>
              </a:p>
            </p:txBody>
          </p:sp>
          <p:sp>
            <p:nvSpPr>
              <p:cNvPr id="16" name="Rectangle: Rounded Corners 15">
                <a:extLst>
                  <a:ext uri="{FF2B5EF4-FFF2-40B4-BE49-F238E27FC236}">
                    <a16:creationId xmlns:a16="http://schemas.microsoft.com/office/drawing/2014/main" id="{BC49A021-7C33-DED2-9BE0-2DA40EB1B0E9}"/>
                  </a:ext>
                </a:extLst>
              </p:cNvPr>
              <p:cNvSpPr/>
              <p:nvPr/>
            </p:nvSpPr>
            <p:spPr>
              <a:xfrm>
                <a:off x="-11819353" y="2685999"/>
                <a:ext cx="2182761" cy="670474"/>
              </a:xfrm>
              <a:prstGeom prst="roundRect">
                <a:avLst/>
              </a:prstGeom>
              <a:solidFill>
                <a:schemeClr val="accent1">
                  <a:lumMod val="40000"/>
                  <a:lumOff val="60000"/>
                </a:schemeClr>
              </a:solidFill>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uNone/>
                </a:pPr>
                <a:endParaRPr lang="en-IN" b="1" i="0" dirty="0">
                  <a:solidFill>
                    <a:srgbClr val="333333"/>
                  </a:solidFill>
                  <a:effectLst/>
                  <a:latin typeface="Arial" panose="020B0604020202020204" pitchFamily="34" charset="0"/>
                </a:endParaRPr>
              </a:p>
              <a:p>
                <a:pPr algn="ctr">
                  <a:buNone/>
                </a:pPr>
                <a:endParaRPr lang="en-IN" b="1" dirty="0">
                  <a:solidFill>
                    <a:srgbClr val="333333"/>
                  </a:solidFill>
                  <a:latin typeface="Arial" panose="020B0604020202020204" pitchFamily="34" charset="0"/>
                </a:endParaRPr>
              </a:p>
              <a:p>
                <a:pPr algn="ctr">
                  <a:buNone/>
                </a:pPr>
                <a:r>
                  <a:rPr lang="en-IN" b="1" i="0" dirty="0">
                    <a:solidFill>
                      <a:srgbClr val="333333"/>
                    </a:solidFill>
                    <a:effectLst/>
                    <a:latin typeface="Arial" panose="020B0604020202020204" pitchFamily="34" charset="0"/>
                  </a:rPr>
                  <a:t>Adjust Armature Voltage</a:t>
                </a:r>
              </a:p>
              <a:p>
                <a:pPr>
                  <a:buNone/>
                </a:pPr>
                <a:br>
                  <a:rPr lang="en-IN" dirty="0"/>
                </a:br>
                <a:endParaRPr lang="en-IN" dirty="0"/>
              </a:p>
            </p:txBody>
          </p:sp>
          <p:sp>
            <p:nvSpPr>
              <p:cNvPr id="17" name="Rectangle: Rounded Corners 16">
                <a:extLst>
                  <a:ext uri="{FF2B5EF4-FFF2-40B4-BE49-F238E27FC236}">
                    <a16:creationId xmlns:a16="http://schemas.microsoft.com/office/drawing/2014/main" id="{8297E63D-8653-AF0D-404A-69B94ACB09BB}"/>
                  </a:ext>
                </a:extLst>
              </p:cNvPr>
              <p:cNvSpPr/>
              <p:nvPr/>
            </p:nvSpPr>
            <p:spPr>
              <a:xfrm>
                <a:off x="-8870559" y="2685999"/>
                <a:ext cx="2182761" cy="670474"/>
              </a:xfrm>
              <a:prstGeom prst="roundRect">
                <a:avLst/>
              </a:prstGeom>
              <a:solidFill>
                <a:schemeClr val="accent1">
                  <a:lumMod val="40000"/>
                  <a:lumOff val="60000"/>
                </a:schemeClr>
              </a:solidFill>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uNone/>
                </a:pPr>
                <a:endParaRPr lang="en-IN" b="1" i="0" dirty="0">
                  <a:solidFill>
                    <a:srgbClr val="333333"/>
                  </a:solidFill>
                  <a:effectLst/>
                  <a:latin typeface="Arial" panose="020B0604020202020204" pitchFamily="34" charset="0"/>
                </a:endParaRPr>
              </a:p>
              <a:p>
                <a:pPr algn="ctr">
                  <a:buNone/>
                </a:pPr>
                <a:endParaRPr lang="en-IN" b="1" dirty="0">
                  <a:solidFill>
                    <a:srgbClr val="333333"/>
                  </a:solidFill>
                  <a:latin typeface="Arial" panose="020B0604020202020204" pitchFamily="34" charset="0"/>
                </a:endParaRPr>
              </a:p>
              <a:p>
                <a:pPr algn="ctr">
                  <a:buNone/>
                </a:pPr>
                <a:r>
                  <a:rPr lang="en-IN" b="1" i="0" dirty="0">
                    <a:solidFill>
                      <a:srgbClr val="333333"/>
                    </a:solidFill>
                    <a:effectLst/>
                    <a:latin typeface="Arial" panose="020B0604020202020204" pitchFamily="34" charset="0"/>
                  </a:rPr>
                  <a:t>Motor Speed Regulated</a:t>
                </a:r>
              </a:p>
              <a:p>
                <a:pPr>
                  <a:buNone/>
                </a:pPr>
                <a:br>
                  <a:rPr lang="en-IN" dirty="0"/>
                </a:br>
                <a:endParaRPr lang="en-IN" dirty="0"/>
              </a:p>
            </p:txBody>
          </p:sp>
          <p:sp>
            <p:nvSpPr>
              <p:cNvPr id="18" name="Rectangle: Rounded Corners 17">
                <a:extLst>
                  <a:ext uri="{FF2B5EF4-FFF2-40B4-BE49-F238E27FC236}">
                    <a16:creationId xmlns:a16="http://schemas.microsoft.com/office/drawing/2014/main" id="{F0191906-5F28-1469-CEB6-E3C58240C5DA}"/>
                  </a:ext>
                </a:extLst>
              </p:cNvPr>
              <p:cNvSpPr/>
              <p:nvPr/>
            </p:nvSpPr>
            <p:spPr>
              <a:xfrm>
                <a:off x="-5921765" y="2676678"/>
                <a:ext cx="2182761" cy="670474"/>
              </a:xfrm>
              <a:prstGeom prst="roundRect">
                <a:avLst/>
              </a:prstGeom>
              <a:solidFill>
                <a:schemeClr val="accent1">
                  <a:lumMod val="40000"/>
                  <a:lumOff val="60000"/>
                </a:schemeClr>
              </a:solidFill>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2250"/>
                  </a:spcBef>
                  <a:buNone/>
                </a:pPr>
                <a:endParaRPr lang="en-US" b="1" i="0" dirty="0">
                  <a:solidFill>
                    <a:srgbClr val="333333"/>
                  </a:solidFill>
                  <a:effectLst/>
                  <a:latin typeface="Arial" panose="020B0604020202020204" pitchFamily="34" charset="0"/>
                </a:endParaRPr>
              </a:p>
              <a:p>
                <a:pPr algn="ctr">
                  <a:spcBef>
                    <a:spcPts val="2250"/>
                  </a:spcBef>
                  <a:buNone/>
                </a:pPr>
                <a:r>
                  <a:rPr lang="en-US" b="1" i="0" dirty="0">
                    <a:solidFill>
                      <a:srgbClr val="333333"/>
                    </a:solidFill>
                    <a:effectLst/>
                    <a:latin typeface="Arial" panose="020B0604020202020204" pitchFamily="34" charset="0"/>
                  </a:rPr>
                  <a:t>Loop Continues with New Inputs</a:t>
                </a:r>
              </a:p>
              <a:p>
                <a:pPr>
                  <a:buNone/>
                </a:pPr>
                <a:br>
                  <a:rPr lang="en-US" dirty="0"/>
                </a:br>
                <a:endParaRPr lang="en-IN" dirty="0"/>
              </a:p>
            </p:txBody>
          </p:sp>
          <p:sp>
            <p:nvSpPr>
              <p:cNvPr id="19" name="Rectangle: Rounded Corners 18">
                <a:extLst>
                  <a:ext uri="{FF2B5EF4-FFF2-40B4-BE49-F238E27FC236}">
                    <a16:creationId xmlns:a16="http://schemas.microsoft.com/office/drawing/2014/main" id="{A7062576-D84F-3349-6F05-89BF080A9AEF}"/>
                  </a:ext>
                </a:extLst>
              </p:cNvPr>
              <p:cNvSpPr/>
              <p:nvPr/>
            </p:nvSpPr>
            <p:spPr>
              <a:xfrm>
                <a:off x="-12339876" y="1152846"/>
                <a:ext cx="3515102" cy="670474"/>
              </a:xfrm>
              <a:prstGeom prst="roundRect">
                <a:avLst/>
              </a:prstGeom>
              <a:solidFill>
                <a:schemeClr val="accent1">
                  <a:lumMod val="40000"/>
                  <a:lumOff val="60000"/>
                </a:schemeClr>
              </a:solidFill>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uNone/>
                </a:pPr>
                <a:endParaRPr lang="en-US" b="1" i="0" dirty="0">
                  <a:solidFill>
                    <a:srgbClr val="333333"/>
                  </a:solidFill>
                  <a:effectLst/>
                  <a:latin typeface="Arial" panose="020B0604020202020204" pitchFamily="34" charset="0"/>
                </a:endParaRPr>
              </a:p>
              <a:p>
                <a:pPr algn="ctr">
                  <a:buNone/>
                </a:pPr>
                <a:endParaRPr lang="en-US" b="1" dirty="0">
                  <a:solidFill>
                    <a:srgbClr val="333333"/>
                  </a:solidFill>
                  <a:latin typeface="Arial" panose="020B0604020202020204" pitchFamily="34" charset="0"/>
                </a:endParaRPr>
              </a:p>
              <a:p>
                <a:pPr algn="ctr">
                  <a:buNone/>
                </a:pPr>
                <a:r>
                  <a:rPr lang="en-US" b="1" i="0" dirty="0">
                    <a:solidFill>
                      <a:srgbClr val="333333"/>
                    </a:solidFill>
                    <a:effectLst/>
                    <a:latin typeface="Arial" panose="020B0604020202020204" pitchFamily="34" charset="0"/>
                  </a:rPr>
                  <a:t>Function Block Loads ANN Model</a:t>
                </a:r>
              </a:p>
              <a:p>
                <a:pPr>
                  <a:buNone/>
                </a:pPr>
                <a:br>
                  <a:rPr lang="en-US" dirty="0"/>
                </a:br>
                <a:endParaRPr lang="en-IN" dirty="0"/>
              </a:p>
            </p:txBody>
          </p:sp>
          <p:sp>
            <p:nvSpPr>
              <p:cNvPr id="21" name="Rectangle: Rounded Corners 20">
                <a:extLst>
                  <a:ext uri="{FF2B5EF4-FFF2-40B4-BE49-F238E27FC236}">
                    <a16:creationId xmlns:a16="http://schemas.microsoft.com/office/drawing/2014/main" id="{96F7FCD1-4664-125C-732C-F4F699BCB184}"/>
                  </a:ext>
                </a:extLst>
              </p:cNvPr>
              <p:cNvSpPr/>
              <p:nvPr/>
            </p:nvSpPr>
            <p:spPr>
              <a:xfrm>
                <a:off x="-7565475" y="-609599"/>
                <a:ext cx="3765137" cy="865935"/>
              </a:xfrm>
              <a:prstGeom prst="roundRect">
                <a:avLst/>
              </a:prstGeom>
              <a:solidFill>
                <a:schemeClr val="accent1">
                  <a:lumMod val="40000"/>
                  <a:lumOff val="60000"/>
                </a:schemeClr>
              </a:solidFill>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uNone/>
                </a:pPr>
                <a:endParaRPr lang="en-US" b="1" i="0" dirty="0">
                  <a:solidFill>
                    <a:srgbClr val="333333"/>
                  </a:solidFill>
                  <a:effectLst/>
                  <a:latin typeface="Arial" panose="020B0604020202020204" pitchFamily="34" charset="0"/>
                </a:endParaRPr>
              </a:p>
              <a:p>
                <a:pPr algn="ctr">
                  <a:buNone/>
                </a:pPr>
                <a:endParaRPr lang="en-US" b="1" dirty="0">
                  <a:solidFill>
                    <a:srgbClr val="333333"/>
                  </a:solidFill>
                  <a:latin typeface="Arial" panose="020B0604020202020204" pitchFamily="34" charset="0"/>
                </a:endParaRPr>
              </a:p>
              <a:p>
                <a:pPr algn="ctr">
                  <a:buNone/>
                </a:pPr>
                <a:r>
                  <a:rPr lang="en-US" b="1" i="0" dirty="0">
                    <a:solidFill>
                      <a:srgbClr val="333333"/>
                    </a:solidFill>
                    <a:effectLst/>
                    <a:latin typeface="Arial" panose="020B0604020202020204" pitchFamily="34" charset="0"/>
                  </a:rPr>
                  <a:t>Save ANN Weights in MATLAB Workspace</a:t>
                </a:r>
              </a:p>
              <a:p>
                <a:pPr>
                  <a:buNone/>
                </a:pPr>
                <a:br>
                  <a:rPr lang="en-US" dirty="0"/>
                </a:br>
                <a:endParaRPr lang="en-IN" dirty="0"/>
              </a:p>
            </p:txBody>
          </p:sp>
          <p:cxnSp>
            <p:nvCxnSpPr>
              <p:cNvPr id="26" name="Straight Arrow Connector 25">
                <a:extLst>
                  <a:ext uri="{FF2B5EF4-FFF2-40B4-BE49-F238E27FC236}">
                    <a16:creationId xmlns:a16="http://schemas.microsoft.com/office/drawing/2014/main" id="{49158856-B718-6A7B-229E-9F81671F5392}"/>
                  </a:ext>
                </a:extLst>
              </p:cNvPr>
              <p:cNvCxnSpPr>
                <a:stCxn id="15" idx="3"/>
              </p:cNvCxnSpPr>
              <p:nvPr/>
            </p:nvCxnSpPr>
            <p:spPr>
              <a:xfrm>
                <a:off x="-12448640" y="-176632"/>
                <a:ext cx="12599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613A0229-E991-E08E-0998-3EC5870657DE}"/>
                  </a:ext>
                </a:extLst>
              </p:cNvPr>
              <p:cNvCxnSpPr>
                <a:stCxn id="3" idx="3"/>
                <a:endCxn id="21" idx="1"/>
              </p:cNvCxnSpPr>
              <p:nvPr/>
            </p:nvCxnSpPr>
            <p:spPr>
              <a:xfrm>
                <a:off x="-8660653" y="-176631"/>
                <a:ext cx="10951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31A82D7-056D-D64D-C150-1C775D5118AD}"/>
                  </a:ext>
                </a:extLst>
              </p:cNvPr>
              <p:cNvCxnSpPr>
                <a:stCxn id="21" idx="2"/>
                <a:endCxn id="20" idx="0"/>
              </p:cNvCxnSpPr>
              <p:nvPr/>
            </p:nvCxnSpPr>
            <p:spPr>
              <a:xfrm flipH="1">
                <a:off x="-5686604" y="256336"/>
                <a:ext cx="3698" cy="8212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4048D2D5-F673-2C59-0FB6-F19B70D78407}"/>
                  </a:ext>
                </a:extLst>
              </p:cNvPr>
              <p:cNvCxnSpPr>
                <a:stCxn id="20" idx="1"/>
                <a:endCxn id="19" idx="3"/>
              </p:cNvCxnSpPr>
              <p:nvPr/>
            </p:nvCxnSpPr>
            <p:spPr>
              <a:xfrm flipH="1" flipV="1">
                <a:off x="-8824774" y="1488083"/>
                <a:ext cx="99606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2234C718-2F0D-0DE1-85CA-34AB5058F5EE}"/>
                  </a:ext>
                </a:extLst>
              </p:cNvPr>
              <p:cNvCxnSpPr>
                <a:stCxn id="19" idx="1"/>
                <a:endCxn id="14" idx="3"/>
              </p:cNvCxnSpPr>
              <p:nvPr/>
            </p:nvCxnSpPr>
            <p:spPr>
              <a:xfrm flipH="1">
                <a:off x="-12910734" y="1488083"/>
                <a:ext cx="5708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2FCABC00-7FC0-60AB-C6A7-11A58C9A6ED2}"/>
                  </a:ext>
                </a:extLst>
              </p:cNvPr>
              <p:cNvCxnSpPr>
                <a:stCxn id="14" idx="2"/>
                <a:endCxn id="22" idx="0"/>
              </p:cNvCxnSpPr>
              <p:nvPr/>
            </p:nvCxnSpPr>
            <p:spPr>
              <a:xfrm>
                <a:off x="-14002114" y="1823320"/>
                <a:ext cx="0" cy="8626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C16A131-36C2-357A-1872-3A320F011F98}"/>
                  </a:ext>
                </a:extLst>
              </p:cNvPr>
              <p:cNvCxnSpPr>
                <a:stCxn id="22" idx="3"/>
                <a:endCxn id="16" idx="1"/>
              </p:cNvCxnSpPr>
              <p:nvPr/>
            </p:nvCxnSpPr>
            <p:spPr>
              <a:xfrm>
                <a:off x="-12910734" y="3021236"/>
                <a:ext cx="10913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3D3F9933-DEFF-1F39-1347-C1890DD22167}"/>
                  </a:ext>
                </a:extLst>
              </p:cNvPr>
              <p:cNvCxnSpPr>
                <a:stCxn id="16" idx="3"/>
                <a:endCxn id="17" idx="1"/>
              </p:cNvCxnSpPr>
              <p:nvPr/>
            </p:nvCxnSpPr>
            <p:spPr>
              <a:xfrm>
                <a:off x="-9636592" y="3021236"/>
                <a:ext cx="7660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5CF35D91-A53F-C919-8227-41384C370162}"/>
                  </a:ext>
                </a:extLst>
              </p:cNvPr>
              <p:cNvCxnSpPr>
                <a:stCxn id="17" idx="3"/>
                <a:endCxn id="18" idx="1"/>
              </p:cNvCxnSpPr>
              <p:nvPr/>
            </p:nvCxnSpPr>
            <p:spPr>
              <a:xfrm flipV="1">
                <a:off x="-6687798" y="3011915"/>
                <a:ext cx="766033" cy="93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pic>
        <p:nvPicPr>
          <p:cNvPr id="25" name="Picture 24">
            <a:extLst>
              <a:ext uri="{FF2B5EF4-FFF2-40B4-BE49-F238E27FC236}">
                <a16:creationId xmlns:a16="http://schemas.microsoft.com/office/drawing/2014/main" id="{FAAA19FB-8847-7404-E582-04683463401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800038" y="649097"/>
            <a:ext cx="4949414" cy="6042693"/>
          </a:xfrm>
          <a:prstGeom prst="roundRect">
            <a:avLst>
              <a:gd name="adj" fmla="val 4756"/>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0323504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a:extLst>
            <a:ext uri="{FF2B5EF4-FFF2-40B4-BE49-F238E27FC236}">
              <a16:creationId xmlns:a16="http://schemas.microsoft.com/office/drawing/2014/main" id="{7F06E567-EA6D-6B19-83D0-B8A223628D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811002-8D29-D4A8-FB5E-033F1A14494A}"/>
              </a:ext>
            </a:extLst>
          </p:cNvPr>
          <p:cNvSpPr>
            <a:spLocks noGrp="1"/>
          </p:cNvSpPr>
          <p:nvPr>
            <p:ph type="ctrTitle"/>
          </p:nvPr>
        </p:nvSpPr>
        <p:spPr>
          <a:xfrm>
            <a:off x="16213393" y="-4574926"/>
            <a:ext cx="9144000" cy="3285676"/>
          </a:xfrm>
        </p:spPr>
        <p:txBody>
          <a:bodyPr>
            <a:noAutofit/>
          </a:bodyPr>
          <a:lstStyle/>
          <a:p>
            <a:pPr algn="ctr">
              <a:spcAft>
                <a:spcPts val="2250"/>
              </a:spcAft>
              <a:buNone/>
            </a:pPr>
            <a:r>
              <a:rPr lang="en-US" sz="2000" b="1" i="0" dirty="0">
                <a:solidFill>
                  <a:srgbClr val="4A3B5D"/>
                </a:solidFill>
                <a:effectLst/>
                <a:latin typeface="Aptos Display" panose="020B0004020202020204" pitchFamily="34" charset="0"/>
              </a:rPr>
              <a:t>Speed Control of DC Motor Using Artificial Neural Network</a:t>
            </a:r>
            <a:br>
              <a:rPr lang="en-US" sz="2000" b="1" i="0" dirty="0">
                <a:solidFill>
                  <a:srgbClr val="4A3B5D"/>
                </a:solidFill>
                <a:effectLst/>
                <a:latin typeface="Aptos Display" panose="020B0004020202020204" pitchFamily="34" charset="0"/>
              </a:rPr>
            </a:br>
            <a:r>
              <a:rPr lang="en-US" sz="2000" b="1" i="0" dirty="0">
                <a:solidFill>
                  <a:srgbClr val="4A3B5D"/>
                </a:solidFill>
                <a:effectLst/>
                <a:latin typeface="Aptos Display" panose="020B0004020202020204" pitchFamily="34" charset="0"/>
              </a:rPr>
              <a:t>Introduction</a:t>
            </a:r>
            <a:br>
              <a:rPr lang="en-US" sz="2000" b="1" i="0" dirty="0">
                <a:solidFill>
                  <a:srgbClr val="4A3B5D"/>
                </a:solidFill>
                <a:effectLst/>
                <a:latin typeface="Aptos Display" panose="020B0004020202020204" pitchFamily="34" charset="0"/>
              </a:rPr>
            </a:br>
            <a:r>
              <a:rPr lang="en-US" sz="2000" b="0" i="0" dirty="0">
                <a:solidFill>
                  <a:srgbClr val="333333"/>
                </a:solidFill>
                <a:effectLst/>
                <a:latin typeface="Aptos Display" panose="020B0004020202020204" pitchFamily="34" charset="0"/>
              </a:rPr>
              <a:t>DC motors are commonly employed in industry because of their ease and efficiency of speed control. Conventional PID controllers have been employed for this, but they tend to fail in the presence of nonlinearities and varying load conditions. This project investigates the application of an Artificial Neural Network (ANN) to control the speed of a DC motor. The ANN is trained on input data—current, voltage, and load—to estimate the desired speed. Performance of the ANN is then compared against that of a standard PID controller to assess any gains in adaptability and precision..</a:t>
            </a:r>
            <a:br>
              <a:rPr lang="en-US" sz="2000" b="0" i="0" dirty="0">
                <a:solidFill>
                  <a:srgbClr val="333333"/>
                </a:solidFill>
                <a:effectLst/>
                <a:latin typeface="Aptos Display" panose="020B0004020202020204" pitchFamily="34" charset="0"/>
              </a:rPr>
            </a:br>
            <a:endParaRPr lang="en-IN" sz="2000" dirty="0">
              <a:latin typeface="Aptos Display" panose="020B0004020202020204" pitchFamily="34" charset="0"/>
            </a:endParaRPr>
          </a:p>
        </p:txBody>
      </p:sp>
      <p:sp>
        <p:nvSpPr>
          <p:cNvPr id="5" name="TextBox 4">
            <a:extLst>
              <a:ext uri="{FF2B5EF4-FFF2-40B4-BE49-F238E27FC236}">
                <a16:creationId xmlns:a16="http://schemas.microsoft.com/office/drawing/2014/main" id="{CA1E4F90-591F-F9BD-2D58-C9490E5CDB08}"/>
              </a:ext>
            </a:extLst>
          </p:cNvPr>
          <p:cNvSpPr txBox="1"/>
          <p:nvPr/>
        </p:nvSpPr>
        <p:spPr>
          <a:xfrm>
            <a:off x="19820682" y="-5602050"/>
            <a:ext cx="4212429" cy="2669962"/>
          </a:xfrm>
          <a:prstGeom prst="rect">
            <a:avLst/>
          </a:prstGeom>
          <a:noFill/>
        </p:spPr>
        <p:txBody>
          <a:bodyPr wrap="square">
            <a:spAutoFit/>
          </a:bodyPr>
          <a:lstStyle/>
          <a:p>
            <a:pPr algn="ctr">
              <a:spcAft>
                <a:spcPts val="1500"/>
              </a:spcAft>
              <a:buNone/>
            </a:pPr>
            <a:r>
              <a:rPr lang="en-IN" b="1" i="0" dirty="0">
                <a:solidFill>
                  <a:srgbClr val="333333"/>
                </a:solidFill>
                <a:effectLst/>
                <a:latin typeface="Aptos Narrow" panose="020B0004020202020204" pitchFamily="34" charset="0"/>
              </a:rPr>
              <a:t>Team Members &amp; Roll Numbers:</a:t>
            </a:r>
            <a:endParaRPr lang="en-IN" b="0" i="0" dirty="0">
              <a:solidFill>
                <a:srgbClr val="333333"/>
              </a:solidFill>
              <a:effectLst/>
              <a:latin typeface="Aptos Narrow" panose="020B0004020202020204" pitchFamily="34" charset="0"/>
            </a:endParaRPr>
          </a:p>
          <a:p>
            <a:pPr algn="l">
              <a:spcBef>
                <a:spcPts val="1500"/>
              </a:spcBef>
              <a:spcAft>
                <a:spcPts val="600"/>
              </a:spcAft>
              <a:buFont typeface="Arial" panose="020B0604020202020204" pitchFamily="34" charset="0"/>
              <a:buChar char="•"/>
            </a:pPr>
            <a:r>
              <a:rPr lang="en-IN" b="0" i="0" dirty="0">
                <a:solidFill>
                  <a:srgbClr val="333333"/>
                </a:solidFill>
                <a:effectLst/>
                <a:latin typeface="Aptos Narrow" panose="020B0004020202020204" pitchFamily="34" charset="0"/>
              </a:rPr>
              <a:t>BURLA SURAJ - CB.SC.U4AIE24105</a:t>
            </a:r>
          </a:p>
          <a:p>
            <a:pPr algn="l">
              <a:spcBef>
                <a:spcPts val="1500"/>
              </a:spcBef>
              <a:spcAft>
                <a:spcPts val="600"/>
              </a:spcAft>
              <a:buFont typeface="Arial" panose="020B0604020202020204" pitchFamily="34" charset="0"/>
              <a:buChar char="•"/>
            </a:pPr>
            <a:r>
              <a:rPr lang="en-IN" b="0" i="0" dirty="0">
                <a:solidFill>
                  <a:srgbClr val="333333"/>
                </a:solidFill>
                <a:effectLst/>
                <a:latin typeface="Aptos Narrow" panose="020B0004020202020204" pitchFamily="34" charset="0"/>
              </a:rPr>
              <a:t>VISHNU TEJA - CB.SC.U4AIE24130</a:t>
            </a:r>
          </a:p>
          <a:p>
            <a:pPr algn="l">
              <a:spcBef>
                <a:spcPts val="1500"/>
              </a:spcBef>
              <a:spcAft>
                <a:spcPts val="600"/>
              </a:spcAft>
              <a:buFont typeface="Arial" panose="020B0604020202020204" pitchFamily="34" charset="0"/>
              <a:buChar char="•"/>
            </a:pPr>
            <a:r>
              <a:rPr lang="en-IN" b="0" i="0" dirty="0">
                <a:solidFill>
                  <a:srgbClr val="333333"/>
                </a:solidFill>
                <a:effectLst/>
                <a:latin typeface="Aptos Narrow" panose="020B0004020202020204" pitchFamily="34" charset="0"/>
              </a:rPr>
              <a:t>SAI KARTHIK - CB.SC.U4AIE24107</a:t>
            </a:r>
          </a:p>
          <a:p>
            <a:pPr algn="l">
              <a:spcBef>
                <a:spcPts val="1500"/>
              </a:spcBef>
              <a:spcAft>
                <a:spcPts val="600"/>
              </a:spcAft>
              <a:buFont typeface="Arial" panose="020B0604020202020204" pitchFamily="34" charset="0"/>
              <a:buChar char="•"/>
            </a:pPr>
            <a:r>
              <a:rPr lang="en-IN" b="0" i="0" dirty="0">
                <a:solidFill>
                  <a:srgbClr val="333333"/>
                </a:solidFill>
                <a:effectLst/>
                <a:latin typeface="Aptos Narrow" panose="020B0004020202020204" pitchFamily="34" charset="0"/>
              </a:rPr>
              <a:t>MOHAN INANI - CB.SC.U4AIE24136</a:t>
            </a:r>
          </a:p>
        </p:txBody>
      </p:sp>
      <p:pic>
        <p:nvPicPr>
          <p:cNvPr id="7" name="Picture 6">
            <a:extLst>
              <a:ext uri="{FF2B5EF4-FFF2-40B4-BE49-F238E27FC236}">
                <a16:creationId xmlns:a16="http://schemas.microsoft.com/office/drawing/2014/main" id="{ADD3E9C1-63A7-09BB-7C5A-4E2F0DD83E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5236" y="6396486"/>
            <a:ext cx="1821528" cy="474453"/>
          </a:xfrm>
          <a:prstGeom prst="rect">
            <a:avLst/>
          </a:prstGeom>
        </p:spPr>
      </p:pic>
      <p:sp>
        <p:nvSpPr>
          <p:cNvPr id="9" name="TextBox 8">
            <a:extLst>
              <a:ext uri="{FF2B5EF4-FFF2-40B4-BE49-F238E27FC236}">
                <a16:creationId xmlns:a16="http://schemas.microsoft.com/office/drawing/2014/main" id="{6FD57DAD-6F4A-DBDF-4679-B2AB8BF54D68}"/>
              </a:ext>
            </a:extLst>
          </p:cNvPr>
          <p:cNvSpPr txBox="1"/>
          <p:nvPr/>
        </p:nvSpPr>
        <p:spPr>
          <a:xfrm>
            <a:off x="12774101" y="-5298201"/>
            <a:ext cx="10868024" cy="1446550"/>
          </a:xfrm>
          <a:prstGeom prst="rect">
            <a:avLst/>
          </a:prstGeom>
          <a:noFill/>
        </p:spPr>
        <p:txBody>
          <a:bodyPr wrap="square">
            <a:spAutoFit/>
          </a:bodyPr>
          <a:lstStyle/>
          <a:p>
            <a:pPr algn="ctr">
              <a:spcAft>
                <a:spcPts val="2250"/>
              </a:spcAft>
            </a:pPr>
            <a:r>
              <a:rPr lang="en-US" sz="4400" b="1" i="0" dirty="0">
                <a:solidFill>
                  <a:srgbClr val="4A3B5D"/>
                </a:solidFill>
                <a:effectLst/>
                <a:latin typeface="Arial Black" panose="020B0A04020102020204" pitchFamily="34" charset="0"/>
              </a:rPr>
              <a:t>Speed Control of DC Motor Using Artificial Neural Network</a:t>
            </a:r>
          </a:p>
        </p:txBody>
      </p:sp>
      <p:pic>
        <p:nvPicPr>
          <p:cNvPr id="4" name="Picture 3">
            <a:extLst>
              <a:ext uri="{FF2B5EF4-FFF2-40B4-BE49-F238E27FC236}">
                <a16:creationId xmlns:a16="http://schemas.microsoft.com/office/drawing/2014/main" id="{54E9B261-0392-00C8-427B-5B036AA3B0FD}"/>
              </a:ext>
            </a:extLst>
          </p:cNvPr>
          <p:cNvPicPr>
            <a:picLocks noChangeAspect="1"/>
          </p:cNvPicPr>
          <p:nvPr/>
        </p:nvPicPr>
        <p:blipFill>
          <a:blip r:embed="rId4"/>
          <a:stretch>
            <a:fillRect/>
          </a:stretch>
        </p:blipFill>
        <p:spPr>
          <a:xfrm>
            <a:off x="13907593" y="458836"/>
            <a:ext cx="7502283" cy="5776634"/>
          </a:xfrm>
          <a:prstGeom prst="roundRect">
            <a:avLst>
              <a:gd name="adj" fmla="val 3380"/>
            </a:avLst>
          </a:prstGeom>
          <a:solidFill>
            <a:srgbClr val="FFFFFF">
              <a:shade val="85000"/>
            </a:srgbClr>
          </a:solidFill>
          <a:ln>
            <a:noFill/>
          </a:ln>
          <a:effectLst>
            <a:reflection blurRad="12700" stA="38000" endPos="28000" dist="5000" dir="5400000" sy="-100000" algn="bl" rotWithShape="0"/>
          </a:effectLst>
        </p:spPr>
      </p:pic>
      <p:sp>
        <p:nvSpPr>
          <p:cNvPr id="8" name="TextBox 7">
            <a:extLst>
              <a:ext uri="{FF2B5EF4-FFF2-40B4-BE49-F238E27FC236}">
                <a16:creationId xmlns:a16="http://schemas.microsoft.com/office/drawing/2014/main" id="{9E401158-45F3-4E42-1787-AC349EA10569}"/>
              </a:ext>
            </a:extLst>
          </p:cNvPr>
          <p:cNvSpPr txBox="1"/>
          <p:nvPr/>
        </p:nvSpPr>
        <p:spPr>
          <a:xfrm>
            <a:off x="19057931" y="-3096327"/>
            <a:ext cx="3758214" cy="523220"/>
          </a:xfrm>
          <a:prstGeom prst="rect">
            <a:avLst/>
          </a:prstGeom>
          <a:noFill/>
        </p:spPr>
        <p:txBody>
          <a:bodyPr wrap="square">
            <a:spAutoFit/>
          </a:bodyPr>
          <a:lstStyle/>
          <a:p>
            <a:pPr algn="ctr">
              <a:spcAft>
                <a:spcPts val="2250"/>
              </a:spcAft>
            </a:pPr>
            <a:r>
              <a:rPr lang="en-IN" sz="2800" b="1" i="0">
                <a:solidFill>
                  <a:srgbClr val="4A3B5D"/>
                </a:solidFill>
                <a:effectLst/>
                <a:latin typeface="Arial" panose="020B0604020202020204" pitchFamily="34" charset="0"/>
              </a:rPr>
              <a:t>Literature Review</a:t>
            </a:r>
            <a:endParaRPr lang="en-IN" sz="2800" b="1" i="0" dirty="0">
              <a:solidFill>
                <a:srgbClr val="4A3B5D"/>
              </a:solidFill>
              <a:effectLst/>
              <a:latin typeface="Arial" panose="020B0604020202020204" pitchFamily="34" charset="0"/>
            </a:endParaRPr>
          </a:p>
        </p:txBody>
      </p:sp>
      <p:sp>
        <p:nvSpPr>
          <p:cNvPr id="6" name="TextBox 5">
            <a:extLst>
              <a:ext uri="{FF2B5EF4-FFF2-40B4-BE49-F238E27FC236}">
                <a16:creationId xmlns:a16="http://schemas.microsoft.com/office/drawing/2014/main" id="{70E765CF-7585-EB50-6DB3-CA3AFF3BDCF4}"/>
              </a:ext>
            </a:extLst>
          </p:cNvPr>
          <p:cNvSpPr txBox="1"/>
          <p:nvPr/>
        </p:nvSpPr>
        <p:spPr>
          <a:xfrm>
            <a:off x="16898800" y="1053990"/>
            <a:ext cx="11942900" cy="3603551"/>
          </a:xfrm>
          <a:prstGeom prst="rect">
            <a:avLst/>
          </a:prstGeom>
          <a:noFill/>
        </p:spPr>
        <p:txBody>
          <a:bodyPr wrap="square">
            <a:spAutoFit/>
          </a:bodyPr>
          <a:lstStyle/>
          <a:p>
            <a:pPr algn="ctr">
              <a:spcAft>
                <a:spcPts val="2250"/>
              </a:spcAft>
              <a:buNone/>
            </a:pPr>
            <a:r>
              <a:rPr lang="en-US" sz="3600" b="1" i="0" dirty="0">
                <a:solidFill>
                  <a:srgbClr val="4A3B5D"/>
                </a:solidFill>
                <a:effectLst/>
                <a:latin typeface="Arial" panose="020B0604020202020204" pitchFamily="34" charset="0"/>
              </a:rPr>
              <a:t>Objective</a:t>
            </a:r>
          </a:p>
          <a:p>
            <a:pPr algn="l">
              <a:spcBef>
                <a:spcPts val="1500"/>
              </a:spcBef>
              <a:spcAft>
                <a:spcPts val="600"/>
              </a:spcAft>
              <a:buFont typeface="Arial" panose="020B0604020202020204" pitchFamily="34" charset="0"/>
              <a:buChar char="•"/>
            </a:pPr>
            <a:r>
              <a:rPr lang="en-US" b="0" i="0" dirty="0">
                <a:solidFill>
                  <a:srgbClr val="333333"/>
                </a:solidFill>
                <a:effectLst/>
                <a:latin typeface="Arial" panose="020B0604020202020204" pitchFamily="34" charset="0"/>
              </a:rPr>
              <a:t>To design and implement an ANN-based controller for DC motor speed regulation.​</a:t>
            </a:r>
          </a:p>
          <a:p>
            <a:pPr algn="l">
              <a:spcBef>
                <a:spcPts val="1500"/>
              </a:spcBef>
              <a:spcAft>
                <a:spcPts val="600"/>
              </a:spcAft>
              <a:buFont typeface="Arial" panose="020B0604020202020204" pitchFamily="34" charset="0"/>
              <a:buChar char="•"/>
            </a:pPr>
            <a:r>
              <a:rPr lang="en-US" b="0" i="0" dirty="0">
                <a:solidFill>
                  <a:srgbClr val="333333"/>
                </a:solidFill>
                <a:effectLst/>
                <a:latin typeface="Arial" panose="020B0604020202020204" pitchFamily="34" charset="0"/>
              </a:rPr>
              <a:t>To train the ANN using a dataset comprising current, voltage, and load as inputs, with the corresponding motor speed as the output.</a:t>
            </a:r>
          </a:p>
          <a:p>
            <a:pPr algn="l">
              <a:spcBef>
                <a:spcPts val="1500"/>
              </a:spcBef>
              <a:spcAft>
                <a:spcPts val="600"/>
              </a:spcAft>
              <a:buFont typeface="Arial" panose="020B0604020202020204" pitchFamily="34" charset="0"/>
              <a:buChar char="•"/>
            </a:pPr>
            <a:r>
              <a:rPr lang="en-US" b="0" i="0" dirty="0">
                <a:solidFill>
                  <a:srgbClr val="333333"/>
                </a:solidFill>
                <a:effectLst/>
                <a:latin typeface="Arial" panose="020B0604020202020204" pitchFamily="34" charset="0"/>
              </a:rPr>
              <a:t>To integrate the trained ANN into a MATLAB/Simulink environment, enabling real-time speed prediction and control.</a:t>
            </a:r>
          </a:p>
          <a:p>
            <a:pPr algn="l">
              <a:spcBef>
                <a:spcPts val="1500"/>
              </a:spcBef>
              <a:spcAft>
                <a:spcPts val="600"/>
              </a:spcAft>
              <a:buFont typeface="Arial" panose="020B0604020202020204" pitchFamily="34" charset="0"/>
              <a:buChar char="•"/>
            </a:pPr>
            <a:r>
              <a:rPr lang="en-US" b="0" i="0" dirty="0">
                <a:solidFill>
                  <a:srgbClr val="333333"/>
                </a:solidFill>
                <a:effectLst/>
                <a:latin typeface="Arial" panose="020B0604020202020204" pitchFamily="34" charset="0"/>
              </a:rPr>
              <a:t>To compare the performance of the ANN-based controller with a traditional PID controller under various operating conditions, assessing metrics such as response time, stability, and accuracy.</a:t>
            </a:r>
          </a:p>
        </p:txBody>
      </p:sp>
      <p:sp>
        <p:nvSpPr>
          <p:cNvPr id="10" name="TextBox 9">
            <a:extLst>
              <a:ext uri="{FF2B5EF4-FFF2-40B4-BE49-F238E27FC236}">
                <a16:creationId xmlns:a16="http://schemas.microsoft.com/office/drawing/2014/main" id="{CBD7D30E-CA50-67CC-8CFA-1393C3469FE4}"/>
              </a:ext>
            </a:extLst>
          </p:cNvPr>
          <p:cNvSpPr txBox="1"/>
          <p:nvPr/>
        </p:nvSpPr>
        <p:spPr>
          <a:xfrm>
            <a:off x="13141560" y="2118611"/>
            <a:ext cx="9674585" cy="2457083"/>
          </a:xfrm>
          <a:prstGeom prst="rect">
            <a:avLst/>
          </a:prstGeom>
          <a:noFill/>
        </p:spPr>
        <p:txBody>
          <a:bodyPr wrap="square">
            <a:spAutoFit/>
          </a:bodyPr>
          <a:lstStyle/>
          <a:p>
            <a:pPr algn="ctr">
              <a:spcAft>
                <a:spcPts val="2250"/>
              </a:spcAft>
              <a:buNone/>
            </a:pPr>
            <a:r>
              <a:rPr lang="en-US" sz="3200" b="1" i="0" dirty="0">
                <a:solidFill>
                  <a:srgbClr val="4A3B5D"/>
                </a:solidFill>
                <a:effectLst/>
                <a:latin typeface="Arial" panose="020B0604020202020204" pitchFamily="34" charset="0"/>
              </a:rPr>
              <a:t>Problem Statement</a:t>
            </a:r>
          </a:p>
          <a:p>
            <a:pPr algn="ctr">
              <a:spcAft>
                <a:spcPts val="1500"/>
              </a:spcAft>
              <a:buNone/>
            </a:pPr>
            <a:r>
              <a:rPr lang="en-US" b="0" i="0" dirty="0">
                <a:solidFill>
                  <a:srgbClr val="333333"/>
                </a:solidFill>
                <a:effectLst/>
                <a:latin typeface="Arial" panose="020B0604020202020204" pitchFamily="34" charset="0"/>
              </a:rPr>
              <a:t>Traditional PID controllers are limited in terms of managing nonlinear behavior and changing load conditions in DC motors. There is a requirement for a more adaptive and precise control approach to keep the desired motor speed under such situations</a:t>
            </a:r>
          </a:p>
          <a:p>
            <a:pPr>
              <a:buNone/>
            </a:pPr>
            <a:br>
              <a:rPr lang="en-US" dirty="0"/>
            </a:br>
            <a:endParaRPr lang="en-IN" dirty="0"/>
          </a:p>
        </p:txBody>
      </p:sp>
      <p:sp>
        <p:nvSpPr>
          <p:cNvPr id="11" name="TextBox 10">
            <a:extLst>
              <a:ext uri="{FF2B5EF4-FFF2-40B4-BE49-F238E27FC236}">
                <a16:creationId xmlns:a16="http://schemas.microsoft.com/office/drawing/2014/main" id="{801F3E0E-9DE7-E49A-9003-2919CF7F82DE}"/>
              </a:ext>
            </a:extLst>
          </p:cNvPr>
          <p:cNvSpPr txBox="1"/>
          <p:nvPr/>
        </p:nvSpPr>
        <p:spPr>
          <a:xfrm>
            <a:off x="4525374" y="-796413"/>
            <a:ext cx="3141252" cy="584775"/>
          </a:xfrm>
          <a:prstGeom prst="rect">
            <a:avLst/>
          </a:prstGeom>
          <a:noFill/>
        </p:spPr>
        <p:txBody>
          <a:bodyPr wrap="square">
            <a:spAutoFit/>
          </a:bodyPr>
          <a:lstStyle/>
          <a:p>
            <a:pPr algn="ctr">
              <a:spcAft>
                <a:spcPts val="2250"/>
              </a:spcAft>
            </a:pPr>
            <a:r>
              <a:rPr lang="en-IN" sz="3200" b="1" i="0" dirty="0">
                <a:solidFill>
                  <a:srgbClr val="4A3B5D"/>
                </a:solidFill>
                <a:effectLst/>
                <a:latin typeface="Arial" panose="020B0604020202020204" pitchFamily="34" charset="0"/>
              </a:rPr>
              <a:t>Block Diagram</a:t>
            </a:r>
          </a:p>
        </p:txBody>
      </p:sp>
      <p:pic>
        <p:nvPicPr>
          <p:cNvPr id="13" name="Picture 12">
            <a:extLst>
              <a:ext uri="{FF2B5EF4-FFF2-40B4-BE49-F238E27FC236}">
                <a16:creationId xmlns:a16="http://schemas.microsoft.com/office/drawing/2014/main" id="{E54B8286-68A0-3023-A307-7469A9CCBC9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487691" y="61213"/>
            <a:ext cx="5297702" cy="5920047"/>
          </a:xfrm>
          <a:prstGeom prst="roundRect">
            <a:avLst>
              <a:gd name="adj" fmla="val 3021"/>
            </a:avLst>
          </a:prstGeom>
          <a:solidFill>
            <a:srgbClr val="FFFFFF">
              <a:shade val="85000"/>
            </a:srgbClr>
          </a:solidFill>
          <a:ln>
            <a:noFill/>
          </a:ln>
          <a:effectLst>
            <a:reflection blurRad="12700" stA="38000" endPos="28000" dist="5000" dir="5400000" sy="-100000" algn="bl" rotWithShape="0"/>
          </a:effectLst>
        </p:spPr>
      </p:pic>
      <p:sp>
        <p:nvSpPr>
          <p:cNvPr id="12" name="TextBox 11">
            <a:extLst>
              <a:ext uri="{FF2B5EF4-FFF2-40B4-BE49-F238E27FC236}">
                <a16:creationId xmlns:a16="http://schemas.microsoft.com/office/drawing/2014/main" id="{76295F26-7FD5-987C-3728-76573ED3EA7B}"/>
              </a:ext>
            </a:extLst>
          </p:cNvPr>
          <p:cNvSpPr txBox="1"/>
          <p:nvPr/>
        </p:nvSpPr>
        <p:spPr>
          <a:xfrm>
            <a:off x="17215027" y="706218"/>
            <a:ext cx="10078543" cy="6345327"/>
          </a:xfrm>
          <a:prstGeom prst="rect">
            <a:avLst/>
          </a:prstGeom>
          <a:noFill/>
        </p:spPr>
        <p:txBody>
          <a:bodyPr wrap="square">
            <a:spAutoFit/>
          </a:bodyPr>
          <a:lstStyle/>
          <a:p>
            <a:pPr algn="ctr">
              <a:spcAft>
                <a:spcPts val="1500"/>
              </a:spcAft>
              <a:buNone/>
            </a:pPr>
            <a:r>
              <a:rPr lang="en-US" sz="2400" b="1" i="0" dirty="0">
                <a:solidFill>
                  <a:srgbClr val="003366"/>
                </a:solidFill>
                <a:effectLst/>
                <a:latin typeface="Arial" panose="020B0604020202020204" pitchFamily="34" charset="0"/>
              </a:rPr>
              <a:t>Methodology</a:t>
            </a:r>
          </a:p>
          <a:p>
            <a:pPr algn="ctr">
              <a:spcAft>
                <a:spcPts val="1500"/>
              </a:spcAft>
              <a:buNone/>
            </a:pPr>
            <a:r>
              <a:rPr lang="en-US" sz="1400" b="0" i="0" dirty="0">
                <a:solidFill>
                  <a:srgbClr val="333333"/>
                </a:solidFill>
                <a:effectLst/>
                <a:latin typeface="Arial" panose="020B0604020202020204" pitchFamily="34" charset="0"/>
              </a:rPr>
              <a:t>The proposed system uses a feedforward Artificial Neural Network (ANN) to control the speed of a Separately Excited DC (SEDC) motor. This motor has independent armature and field windings, and speed regulation is achieved by adjusting the armature voltage. Since the motor speed is closely related to the back EMF, which depends on armature voltage, this method allows precise control.</a:t>
            </a:r>
          </a:p>
          <a:p>
            <a:pPr algn="ctr">
              <a:spcAft>
                <a:spcPts val="1500"/>
              </a:spcAft>
              <a:buNone/>
            </a:pPr>
            <a:r>
              <a:rPr lang="en-US" sz="1400" b="1" i="0" dirty="0">
                <a:solidFill>
                  <a:srgbClr val="0077CC"/>
                </a:solidFill>
                <a:effectLst/>
                <a:latin typeface="Arial" panose="020B0604020202020204" pitchFamily="34" charset="0"/>
              </a:rPr>
              <a:t>Step-by-Step Breakdown:</a:t>
            </a:r>
          </a:p>
          <a:p>
            <a:pPr algn="l">
              <a:spcBef>
                <a:spcPts val="1500"/>
              </a:spcBef>
              <a:spcAft>
                <a:spcPts val="1125"/>
              </a:spcAft>
              <a:buFont typeface="Arial" panose="020B0604020202020204" pitchFamily="34" charset="0"/>
              <a:buChar char="•"/>
            </a:pPr>
            <a:r>
              <a:rPr lang="en-US" sz="1400" b="1" i="0" dirty="0">
                <a:solidFill>
                  <a:srgbClr val="333333"/>
                </a:solidFill>
                <a:effectLst/>
                <a:latin typeface="Arial" panose="020B0604020202020204" pitchFamily="34" charset="0"/>
              </a:rPr>
              <a:t>Data Acquisition:</a:t>
            </a:r>
            <a:r>
              <a:rPr lang="en-US" sz="1400" b="0" i="0" dirty="0">
                <a:solidFill>
                  <a:srgbClr val="333333"/>
                </a:solidFill>
                <a:effectLst/>
                <a:latin typeface="Arial" panose="020B0604020202020204" pitchFamily="34" charset="0"/>
              </a:rPr>
              <a:t> A dataset comprising optimal speed, current, voltage, and torque values was obtained from online research and pre-existing sources.</a:t>
            </a:r>
          </a:p>
          <a:p>
            <a:pPr algn="l">
              <a:spcBef>
                <a:spcPts val="1500"/>
              </a:spcBef>
              <a:spcAft>
                <a:spcPts val="1125"/>
              </a:spcAft>
              <a:buFont typeface="Arial" panose="020B0604020202020204" pitchFamily="34" charset="0"/>
              <a:buChar char="•"/>
            </a:pPr>
            <a:r>
              <a:rPr lang="en-US" sz="1400" b="1" i="0" dirty="0">
                <a:solidFill>
                  <a:srgbClr val="333333"/>
                </a:solidFill>
                <a:effectLst/>
                <a:latin typeface="Arial" panose="020B0604020202020204" pitchFamily="34" charset="0"/>
              </a:rPr>
              <a:t>ANN Training:</a:t>
            </a:r>
            <a:r>
              <a:rPr lang="en-US" sz="1400" b="0" i="0" dirty="0">
                <a:solidFill>
                  <a:srgbClr val="333333"/>
                </a:solidFill>
                <a:effectLst/>
                <a:latin typeface="Arial" panose="020B0604020202020204" pitchFamily="34" charset="0"/>
              </a:rPr>
              <a:t> A feedforward neural network was trained on this dataset to understand the relationship between input parameters and motor speed. The trained weights and biases were saved in the MATLAB workspace.</a:t>
            </a:r>
          </a:p>
          <a:p>
            <a:pPr algn="l">
              <a:spcBef>
                <a:spcPts val="1500"/>
              </a:spcBef>
              <a:spcAft>
                <a:spcPts val="1125"/>
              </a:spcAft>
              <a:buFont typeface="Arial" panose="020B0604020202020204" pitchFamily="34" charset="0"/>
              <a:buChar char="•"/>
            </a:pPr>
            <a:r>
              <a:rPr lang="en-US" sz="1400" b="1" i="0" dirty="0">
                <a:solidFill>
                  <a:srgbClr val="333333"/>
                </a:solidFill>
                <a:effectLst/>
                <a:latin typeface="Arial" panose="020B0604020202020204" pitchFamily="34" charset="0"/>
              </a:rPr>
              <a:t>Real-Time Simulation:</a:t>
            </a:r>
            <a:r>
              <a:rPr lang="en-US" sz="1400" b="0" i="0" dirty="0">
                <a:solidFill>
                  <a:srgbClr val="333333"/>
                </a:solidFill>
                <a:effectLst/>
                <a:latin typeface="Arial" panose="020B0604020202020204" pitchFamily="34" charset="0"/>
              </a:rPr>
              <a:t> In Simulink, the system continuously measures current, voltage, and torque from the motor.</a:t>
            </a:r>
          </a:p>
          <a:p>
            <a:pPr algn="l">
              <a:spcBef>
                <a:spcPts val="1500"/>
              </a:spcBef>
              <a:spcAft>
                <a:spcPts val="1125"/>
              </a:spcAft>
              <a:buFont typeface="Arial" panose="020B0604020202020204" pitchFamily="34" charset="0"/>
              <a:buChar char="•"/>
            </a:pPr>
            <a:r>
              <a:rPr lang="en-US" sz="1400" b="1" i="0" dirty="0">
                <a:solidFill>
                  <a:srgbClr val="333333"/>
                </a:solidFill>
                <a:effectLst/>
                <a:latin typeface="Arial" panose="020B0604020202020204" pitchFamily="34" charset="0"/>
              </a:rPr>
              <a:t>Function Block Execution:</a:t>
            </a:r>
            <a:r>
              <a:rPr lang="en-US" sz="1400" b="0" i="0" dirty="0">
                <a:solidFill>
                  <a:srgbClr val="333333"/>
                </a:solidFill>
                <a:effectLst/>
                <a:latin typeface="Arial" panose="020B0604020202020204" pitchFamily="34" charset="0"/>
              </a:rPr>
              <a:t> These real-time values are passed to a function block that loads the trained ANN model from the MATLAB workspace and predicts the motor speed.</a:t>
            </a:r>
          </a:p>
          <a:p>
            <a:pPr algn="l">
              <a:spcBef>
                <a:spcPts val="1500"/>
              </a:spcBef>
              <a:spcAft>
                <a:spcPts val="1125"/>
              </a:spcAft>
              <a:buFont typeface="Arial" panose="020B0604020202020204" pitchFamily="34" charset="0"/>
              <a:buChar char="•"/>
            </a:pPr>
            <a:r>
              <a:rPr lang="en-US" sz="1400" b="1" i="0" dirty="0">
                <a:solidFill>
                  <a:srgbClr val="333333"/>
                </a:solidFill>
                <a:effectLst/>
                <a:latin typeface="Arial" panose="020B0604020202020204" pitchFamily="34" charset="0"/>
              </a:rPr>
              <a:t>Control Action:</a:t>
            </a:r>
            <a:r>
              <a:rPr lang="en-US" sz="1400" b="0" i="0" dirty="0">
                <a:solidFill>
                  <a:srgbClr val="333333"/>
                </a:solidFill>
                <a:effectLst/>
                <a:latin typeface="Arial" panose="020B0604020202020204" pitchFamily="34" charset="0"/>
              </a:rPr>
              <a:t> The predicted speed is converted into a control signal that adjusts the armature voltage to regulate the actual motor speed.</a:t>
            </a:r>
          </a:p>
          <a:p>
            <a:pPr algn="l">
              <a:spcBef>
                <a:spcPts val="1500"/>
              </a:spcBef>
              <a:spcAft>
                <a:spcPts val="1125"/>
              </a:spcAft>
              <a:buFont typeface="Arial" panose="020B0604020202020204" pitchFamily="34" charset="0"/>
              <a:buChar char="•"/>
            </a:pPr>
            <a:r>
              <a:rPr lang="en-US" sz="1400" b="1" i="0" dirty="0">
                <a:solidFill>
                  <a:srgbClr val="333333"/>
                </a:solidFill>
                <a:effectLst/>
                <a:latin typeface="Arial" panose="020B0604020202020204" pitchFamily="34" charset="0"/>
              </a:rPr>
              <a:t>Adaptive Loop:</a:t>
            </a:r>
            <a:r>
              <a:rPr lang="en-US" sz="1400" b="0" i="0" dirty="0">
                <a:solidFill>
                  <a:srgbClr val="333333"/>
                </a:solidFill>
                <a:effectLst/>
                <a:latin typeface="Arial" panose="020B0604020202020204" pitchFamily="34" charset="0"/>
              </a:rPr>
              <a:t> As the torque and load vary, the system dynamically re-evaluates and re-applies the ANN predictions in a continuous loop.</a:t>
            </a:r>
          </a:p>
        </p:txBody>
      </p:sp>
      <p:sp>
        <p:nvSpPr>
          <p:cNvPr id="24" name="TextBox 23">
            <a:extLst>
              <a:ext uri="{FF2B5EF4-FFF2-40B4-BE49-F238E27FC236}">
                <a16:creationId xmlns:a16="http://schemas.microsoft.com/office/drawing/2014/main" id="{209082DA-CB43-4A9D-EE79-4F0739CC847B}"/>
              </a:ext>
            </a:extLst>
          </p:cNvPr>
          <p:cNvSpPr txBox="1"/>
          <p:nvPr/>
        </p:nvSpPr>
        <p:spPr>
          <a:xfrm>
            <a:off x="4452098" y="533674"/>
            <a:ext cx="3464160" cy="461665"/>
          </a:xfrm>
          <a:prstGeom prst="rect">
            <a:avLst/>
          </a:prstGeom>
          <a:noFill/>
        </p:spPr>
        <p:txBody>
          <a:bodyPr wrap="square">
            <a:spAutoFit/>
          </a:bodyPr>
          <a:lstStyle/>
          <a:p>
            <a:pPr algn="ctr">
              <a:spcBef>
                <a:spcPts val="3000"/>
              </a:spcBef>
              <a:spcAft>
                <a:spcPts val="1500"/>
              </a:spcAft>
            </a:pPr>
            <a:r>
              <a:rPr lang="en-IN" sz="2400" b="1" i="0" dirty="0">
                <a:solidFill>
                  <a:srgbClr val="0077CC"/>
                </a:solidFill>
                <a:effectLst/>
                <a:latin typeface="Arial" panose="020B0604020202020204" pitchFamily="34" charset="0"/>
              </a:rPr>
              <a:t>Flow of Methodology:</a:t>
            </a:r>
          </a:p>
        </p:txBody>
      </p:sp>
      <p:grpSp>
        <p:nvGrpSpPr>
          <p:cNvPr id="55" name="Group 54">
            <a:extLst>
              <a:ext uri="{FF2B5EF4-FFF2-40B4-BE49-F238E27FC236}">
                <a16:creationId xmlns:a16="http://schemas.microsoft.com/office/drawing/2014/main" id="{D6A40A59-7401-2ABC-F1E9-F7342EBB1DA0}"/>
              </a:ext>
            </a:extLst>
          </p:cNvPr>
          <p:cNvGrpSpPr/>
          <p:nvPr/>
        </p:nvGrpSpPr>
        <p:grpSpPr>
          <a:xfrm>
            <a:off x="340205" y="1740650"/>
            <a:ext cx="11548993" cy="3966073"/>
            <a:chOff x="-15093495" y="-609600"/>
            <a:chExt cx="11548993" cy="3966073"/>
          </a:xfrm>
        </p:grpSpPr>
        <p:sp>
          <p:nvSpPr>
            <p:cNvPr id="14" name="Rectangle: Rounded Corners 13">
              <a:extLst>
                <a:ext uri="{FF2B5EF4-FFF2-40B4-BE49-F238E27FC236}">
                  <a16:creationId xmlns:a16="http://schemas.microsoft.com/office/drawing/2014/main" id="{09D9F002-24CE-1AE5-E84D-BDF2181ED01F}"/>
                </a:ext>
              </a:extLst>
            </p:cNvPr>
            <p:cNvSpPr/>
            <p:nvPr/>
          </p:nvSpPr>
          <p:spPr>
            <a:xfrm>
              <a:off x="-15093495" y="1152846"/>
              <a:ext cx="2182761" cy="670474"/>
            </a:xfrm>
            <a:prstGeom prst="roundRect">
              <a:avLst/>
            </a:prstGeom>
            <a:solidFill>
              <a:schemeClr val="accent1">
                <a:lumMod val="40000"/>
                <a:lumOff val="60000"/>
              </a:schemeClr>
            </a:solidFill>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uNone/>
              </a:pPr>
              <a:endParaRPr lang="en-IN" b="1" i="0" dirty="0">
                <a:solidFill>
                  <a:srgbClr val="333333"/>
                </a:solidFill>
                <a:effectLst/>
                <a:latin typeface="Arial" panose="020B0604020202020204" pitchFamily="34" charset="0"/>
              </a:endParaRPr>
            </a:p>
            <a:p>
              <a:pPr algn="ctr">
                <a:buNone/>
              </a:pPr>
              <a:endParaRPr lang="en-IN" b="1" dirty="0">
                <a:solidFill>
                  <a:srgbClr val="333333"/>
                </a:solidFill>
                <a:latin typeface="Arial" panose="020B0604020202020204" pitchFamily="34" charset="0"/>
              </a:endParaRPr>
            </a:p>
            <a:p>
              <a:pPr algn="ctr">
                <a:buNone/>
              </a:pPr>
              <a:r>
                <a:rPr lang="en-IN" b="1" i="0" dirty="0">
                  <a:solidFill>
                    <a:srgbClr val="333333"/>
                  </a:solidFill>
                  <a:effectLst/>
                  <a:latin typeface="Arial" panose="020B0604020202020204" pitchFamily="34" charset="0"/>
                </a:rPr>
                <a:t>Predict Speed Using ANN</a:t>
              </a:r>
            </a:p>
            <a:p>
              <a:pPr>
                <a:buNone/>
              </a:pPr>
              <a:br>
                <a:rPr lang="en-IN" dirty="0"/>
              </a:br>
              <a:endParaRPr lang="en-IN" dirty="0"/>
            </a:p>
          </p:txBody>
        </p:sp>
        <p:sp>
          <p:nvSpPr>
            <p:cNvPr id="20" name="Rectangle: Rounded Corners 19">
              <a:extLst>
                <a:ext uri="{FF2B5EF4-FFF2-40B4-BE49-F238E27FC236}">
                  <a16:creationId xmlns:a16="http://schemas.microsoft.com/office/drawing/2014/main" id="{684436FE-886A-FA69-454C-E44E3F550B18}"/>
                </a:ext>
              </a:extLst>
            </p:cNvPr>
            <p:cNvSpPr/>
            <p:nvPr/>
          </p:nvSpPr>
          <p:spPr>
            <a:xfrm>
              <a:off x="-7828706" y="1077621"/>
              <a:ext cx="4284204" cy="820925"/>
            </a:xfrm>
            <a:prstGeom prst="roundRect">
              <a:avLst/>
            </a:prstGeom>
            <a:solidFill>
              <a:schemeClr val="accent1">
                <a:lumMod val="40000"/>
                <a:lumOff val="60000"/>
              </a:schemeClr>
            </a:solidFill>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uNone/>
              </a:pPr>
              <a:endParaRPr lang="en-US" b="1" i="0" dirty="0">
                <a:solidFill>
                  <a:srgbClr val="333333"/>
                </a:solidFill>
                <a:effectLst/>
                <a:latin typeface="Arial" panose="020B0604020202020204" pitchFamily="34" charset="0"/>
              </a:endParaRPr>
            </a:p>
            <a:p>
              <a:pPr algn="ctr">
                <a:buNone/>
              </a:pPr>
              <a:endParaRPr lang="en-US" b="1" dirty="0">
                <a:solidFill>
                  <a:srgbClr val="333333"/>
                </a:solidFill>
                <a:latin typeface="Arial" panose="020B0604020202020204" pitchFamily="34" charset="0"/>
              </a:endParaRPr>
            </a:p>
            <a:p>
              <a:pPr algn="ctr">
                <a:buNone/>
              </a:pPr>
              <a:r>
                <a:rPr lang="en-US" b="1" i="0" dirty="0">
                  <a:solidFill>
                    <a:srgbClr val="333333"/>
                  </a:solidFill>
                  <a:effectLst/>
                  <a:latin typeface="Arial" panose="020B0604020202020204" pitchFamily="34" charset="0"/>
                </a:rPr>
                <a:t>Simulink Measures Current, Voltage, Torque</a:t>
              </a:r>
            </a:p>
            <a:p>
              <a:pPr>
                <a:buNone/>
              </a:pPr>
              <a:br>
                <a:rPr lang="en-US" dirty="0"/>
              </a:br>
              <a:endParaRPr lang="en-IN" dirty="0"/>
            </a:p>
          </p:txBody>
        </p:sp>
        <p:sp>
          <p:nvSpPr>
            <p:cNvPr id="22" name="Rectangle: Rounded Corners 21">
              <a:extLst>
                <a:ext uri="{FF2B5EF4-FFF2-40B4-BE49-F238E27FC236}">
                  <a16:creationId xmlns:a16="http://schemas.microsoft.com/office/drawing/2014/main" id="{02993088-5520-BF75-170D-872E02AA3077}"/>
                </a:ext>
              </a:extLst>
            </p:cNvPr>
            <p:cNvSpPr/>
            <p:nvPr/>
          </p:nvSpPr>
          <p:spPr>
            <a:xfrm>
              <a:off x="-15093495" y="2685999"/>
              <a:ext cx="2182761" cy="670474"/>
            </a:xfrm>
            <a:prstGeom prst="roundRect">
              <a:avLst/>
            </a:prstGeom>
            <a:solidFill>
              <a:schemeClr val="accent1">
                <a:lumMod val="40000"/>
                <a:lumOff val="60000"/>
              </a:schemeClr>
            </a:solidFill>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uNone/>
              </a:pPr>
              <a:endParaRPr lang="en-IN" b="1" i="0" dirty="0">
                <a:solidFill>
                  <a:srgbClr val="333333"/>
                </a:solidFill>
                <a:effectLst/>
                <a:latin typeface="Arial" panose="020B0604020202020204" pitchFamily="34" charset="0"/>
              </a:endParaRPr>
            </a:p>
            <a:p>
              <a:pPr algn="ctr">
                <a:buNone/>
              </a:pPr>
              <a:endParaRPr lang="en-IN" b="1" dirty="0">
                <a:solidFill>
                  <a:srgbClr val="333333"/>
                </a:solidFill>
                <a:latin typeface="Arial" panose="020B0604020202020204" pitchFamily="34" charset="0"/>
              </a:endParaRPr>
            </a:p>
            <a:p>
              <a:pPr algn="ctr">
                <a:buNone/>
              </a:pPr>
              <a:r>
                <a:rPr lang="en-IN" b="1" i="0" dirty="0">
                  <a:solidFill>
                    <a:srgbClr val="333333"/>
                  </a:solidFill>
                  <a:effectLst/>
                  <a:latin typeface="Arial" panose="020B0604020202020204" pitchFamily="34" charset="0"/>
                </a:rPr>
                <a:t>Generate Control Signal</a:t>
              </a:r>
            </a:p>
            <a:p>
              <a:pPr>
                <a:buNone/>
              </a:pPr>
              <a:br>
                <a:rPr lang="en-IN" dirty="0"/>
              </a:br>
              <a:endParaRPr lang="en-IN" dirty="0"/>
            </a:p>
          </p:txBody>
        </p:sp>
        <p:grpSp>
          <p:nvGrpSpPr>
            <p:cNvPr id="54" name="Group 53">
              <a:extLst>
                <a:ext uri="{FF2B5EF4-FFF2-40B4-BE49-F238E27FC236}">
                  <a16:creationId xmlns:a16="http://schemas.microsoft.com/office/drawing/2014/main" id="{6896F19E-EAFF-3211-A419-2285939581AA}"/>
                </a:ext>
              </a:extLst>
            </p:cNvPr>
            <p:cNvGrpSpPr/>
            <p:nvPr/>
          </p:nvGrpSpPr>
          <p:grpSpPr>
            <a:xfrm>
              <a:off x="-14627347" y="-609600"/>
              <a:ext cx="10892397" cy="3966073"/>
              <a:chOff x="-14631401" y="-609600"/>
              <a:chExt cx="10892397" cy="3966073"/>
            </a:xfrm>
          </p:grpSpPr>
          <p:sp>
            <p:nvSpPr>
              <p:cNvPr id="3" name="Rectangle: Rounded Corners 2">
                <a:extLst>
                  <a:ext uri="{FF2B5EF4-FFF2-40B4-BE49-F238E27FC236}">
                    <a16:creationId xmlns:a16="http://schemas.microsoft.com/office/drawing/2014/main" id="{65A68C02-A6D4-1794-6051-3E69421EFB1A}"/>
                  </a:ext>
                </a:extLst>
              </p:cNvPr>
              <p:cNvSpPr/>
              <p:nvPr/>
            </p:nvSpPr>
            <p:spPr>
              <a:xfrm>
                <a:off x="-11158807" y="-609599"/>
                <a:ext cx="2498154" cy="865935"/>
              </a:xfrm>
              <a:prstGeom prst="roundRect">
                <a:avLst/>
              </a:prstGeom>
              <a:solidFill>
                <a:schemeClr val="accent1">
                  <a:lumMod val="40000"/>
                  <a:lumOff val="60000"/>
                </a:schemeClr>
              </a:solidFill>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i="0" dirty="0">
                    <a:solidFill>
                      <a:srgbClr val="333333"/>
                    </a:solidFill>
                    <a:effectLst/>
                    <a:latin typeface="Arial" panose="020B0604020202020204" pitchFamily="34" charset="0"/>
                  </a:rPr>
                  <a:t>Train Feedforward ANN</a:t>
                </a:r>
                <a:endParaRPr lang="en-IN" dirty="0"/>
              </a:p>
            </p:txBody>
          </p:sp>
          <p:sp>
            <p:nvSpPr>
              <p:cNvPr id="15" name="Rectangle: Rounded Corners 14">
                <a:extLst>
                  <a:ext uri="{FF2B5EF4-FFF2-40B4-BE49-F238E27FC236}">
                    <a16:creationId xmlns:a16="http://schemas.microsoft.com/office/drawing/2014/main" id="{8F4A3BD4-6F28-766C-53C8-EEADD1EA8887}"/>
                  </a:ext>
                </a:extLst>
              </p:cNvPr>
              <p:cNvSpPr/>
              <p:nvPr/>
            </p:nvSpPr>
            <p:spPr>
              <a:xfrm>
                <a:off x="-14631401" y="-609600"/>
                <a:ext cx="2182761" cy="865936"/>
              </a:xfrm>
              <a:prstGeom prst="roundRect">
                <a:avLst/>
              </a:prstGeom>
              <a:solidFill>
                <a:schemeClr val="accent1">
                  <a:lumMod val="40000"/>
                  <a:lumOff val="60000"/>
                </a:schemeClr>
              </a:solidFill>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IN" b="1" i="0" dirty="0">
                  <a:solidFill>
                    <a:srgbClr val="333333"/>
                  </a:solidFill>
                  <a:effectLst/>
                  <a:latin typeface="Arial" panose="020B0604020202020204" pitchFamily="34" charset="0"/>
                </a:endParaRPr>
              </a:p>
              <a:p>
                <a:endParaRPr lang="en-IN" b="1" dirty="0">
                  <a:solidFill>
                    <a:srgbClr val="333333"/>
                  </a:solidFill>
                  <a:latin typeface="Arial" panose="020B0604020202020204" pitchFamily="34" charset="0"/>
                </a:endParaRPr>
              </a:p>
              <a:p>
                <a:r>
                  <a:rPr lang="en-IN" b="1" i="0" dirty="0">
                    <a:solidFill>
                      <a:srgbClr val="333333"/>
                    </a:solidFill>
                    <a:effectLst/>
                    <a:latin typeface="Arial" panose="020B0604020202020204" pitchFamily="34" charset="0"/>
                  </a:rPr>
                  <a:t>Dataset Sourced from Internet</a:t>
                </a:r>
              </a:p>
              <a:p>
                <a:pPr>
                  <a:buNone/>
                </a:pPr>
                <a:br>
                  <a:rPr lang="en-IN" dirty="0"/>
                </a:br>
                <a:endParaRPr lang="en-IN" dirty="0"/>
              </a:p>
            </p:txBody>
          </p:sp>
          <p:sp>
            <p:nvSpPr>
              <p:cNvPr id="16" name="Rectangle: Rounded Corners 15">
                <a:extLst>
                  <a:ext uri="{FF2B5EF4-FFF2-40B4-BE49-F238E27FC236}">
                    <a16:creationId xmlns:a16="http://schemas.microsoft.com/office/drawing/2014/main" id="{6988A4BE-3B57-C26B-B7DB-ABCC153636A5}"/>
                  </a:ext>
                </a:extLst>
              </p:cNvPr>
              <p:cNvSpPr/>
              <p:nvPr/>
            </p:nvSpPr>
            <p:spPr>
              <a:xfrm>
                <a:off x="-11819353" y="2685999"/>
                <a:ext cx="2182761" cy="670474"/>
              </a:xfrm>
              <a:prstGeom prst="roundRect">
                <a:avLst/>
              </a:prstGeom>
              <a:solidFill>
                <a:schemeClr val="accent1">
                  <a:lumMod val="40000"/>
                  <a:lumOff val="60000"/>
                </a:schemeClr>
              </a:solidFill>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uNone/>
                </a:pPr>
                <a:endParaRPr lang="en-IN" b="1" i="0" dirty="0">
                  <a:solidFill>
                    <a:srgbClr val="333333"/>
                  </a:solidFill>
                  <a:effectLst/>
                  <a:latin typeface="Arial" panose="020B0604020202020204" pitchFamily="34" charset="0"/>
                </a:endParaRPr>
              </a:p>
              <a:p>
                <a:pPr algn="ctr">
                  <a:buNone/>
                </a:pPr>
                <a:endParaRPr lang="en-IN" b="1" dirty="0">
                  <a:solidFill>
                    <a:srgbClr val="333333"/>
                  </a:solidFill>
                  <a:latin typeface="Arial" panose="020B0604020202020204" pitchFamily="34" charset="0"/>
                </a:endParaRPr>
              </a:p>
              <a:p>
                <a:pPr algn="ctr">
                  <a:buNone/>
                </a:pPr>
                <a:r>
                  <a:rPr lang="en-IN" b="1" i="0" dirty="0">
                    <a:solidFill>
                      <a:srgbClr val="333333"/>
                    </a:solidFill>
                    <a:effectLst/>
                    <a:latin typeface="Arial" panose="020B0604020202020204" pitchFamily="34" charset="0"/>
                  </a:rPr>
                  <a:t>Adjust Armature Voltage</a:t>
                </a:r>
              </a:p>
              <a:p>
                <a:pPr>
                  <a:buNone/>
                </a:pPr>
                <a:br>
                  <a:rPr lang="en-IN" dirty="0"/>
                </a:br>
                <a:endParaRPr lang="en-IN" dirty="0"/>
              </a:p>
            </p:txBody>
          </p:sp>
          <p:sp>
            <p:nvSpPr>
              <p:cNvPr id="17" name="Rectangle: Rounded Corners 16">
                <a:extLst>
                  <a:ext uri="{FF2B5EF4-FFF2-40B4-BE49-F238E27FC236}">
                    <a16:creationId xmlns:a16="http://schemas.microsoft.com/office/drawing/2014/main" id="{C0E7AE0D-C09E-69B2-9060-B954614DDA8F}"/>
                  </a:ext>
                </a:extLst>
              </p:cNvPr>
              <p:cNvSpPr/>
              <p:nvPr/>
            </p:nvSpPr>
            <p:spPr>
              <a:xfrm>
                <a:off x="-8870559" y="2685999"/>
                <a:ext cx="2182761" cy="670474"/>
              </a:xfrm>
              <a:prstGeom prst="roundRect">
                <a:avLst/>
              </a:prstGeom>
              <a:solidFill>
                <a:schemeClr val="accent1">
                  <a:lumMod val="40000"/>
                  <a:lumOff val="60000"/>
                </a:schemeClr>
              </a:solidFill>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uNone/>
                </a:pPr>
                <a:endParaRPr lang="en-IN" b="1" i="0" dirty="0">
                  <a:solidFill>
                    <a:srgbClr val="333333"/>
                  </a:solidFill>
                  <a:effectLst/>
                  <a:latin typeface="Arial" panose="020B0604020202020204" pitchFamily="34" charset="0"/>
                </a:endParaRPr>
              </a:p>
              <a:p>
                <a:pPr algn="ctr">
                  <a:buNone/>
                </a:pPr>
                <a:endParaRPr lang="en-IN" b="1" dirty="0">
                  <a:solidFill>
                    <a:srgbClr val="333333"/>
                  </a:solidFill>
                  <a:latin typeface="Arial" panose="020B0604020202020204" pitchFamily="34" charset="0"/>
                </a:endParaRPr>
              </a:p>
              <a:p>
                <a:pPr algn="ctr">
                  <a:buNone/>
                </a:pPr>
                <a:r>
                  <a:rPr lang="en-IN" b="1" i="0" dirty="0">
                    <a:solidFill>
                      <a:srgbClr val="333333"/>
                    </a:solidFill>
                    <a:effectLst/>
                    <a:latin typeface="Arial" panose="020B0604020202020204" pitchFamily="34" charset="0"/>
                  </a:rPr>
                  <a:t>Motor Speed Regulated</a:t>
                </a:r>
              </a:p>
              <a:p>
                <a:pPr>
                  <a:buNone/>
                </a:pPr>
                <a:br>
                  <a:rPr lang="en-IN" dirty="0"/>
                </a:br>
                <a:endParaRPr lang="en-IN" dirty="0"/>
              </a:p>
            </p:txBody>
          </p:sp>
          <p:sp>
            <p:nvSpPr>
              <p:cNvPr id="18" name="Rectangle: Rounded Corners 17">
                <a:extLst>
                  <a:ext uri="{FF2B5EF4-FFF2-40B4-BE49-F238E27FC236}">
                    <a16:creationId xmlns:a16="http://schemas.microsoft.com/office/drawing/2014/main" id="{380E38B9-90CE-61BD-9923-2AF961D9E300}"/>
                  </a:ext>
                </a:extLst>
              </p:cNvPr>
              <p:cNvSpPr/>
              <p:nvPr/>
            </p:nvSpPr>
            <p:spPr>
              <a:xfrm>
                <a:off x="-5921765" y="2676678"/>
                <a:ext cx="2182761" cy="670474"/>
              </a:xfrm>
              <a:prstGeom prst="roundRect">
                <a:avLst/>
              </a:prstGeom>
              <a:solidFill>
                <a:schemeClr val="accent1">
                  <a:lumMod val="40000"/>
                  <a:lumOff val="60000"/>
                </a:schemeClr>
              </a:solidFill>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2250"/>
                  </a:spcBef>
                  <a:buNone/>
                </a:pPr>
                <a:endParaRPr lang="en-US" b="1" i="0" dirty="0">
                  <a:solidFill>
                    <a:srgbClr val="333333"/>
                  </a:solidFill>
                  <a:effectLst/>
                  <a:latin typeface="Arial" panose="020B0604020202020204" pitchFamily="34" charset="0"/>
                </a:endParaRPr>
              </a:p>
              <a:p>
                <a:pPr algn="ctr">
                  <a:spcBef>
                    <a:spcPts val="2250"/>
                  </a:spcBef>
                  <a:buNone/>
                </a:pPr>
                <a:r>
                  <a:rPr lang="en-US" b="1" i="0" dirty="0">
                    <a:solidFill>
                      <a:srgbClr val="333333"/>
                    </a:solidFill>
                    <a:effectLst/>
                    <a:latin typeface="Arial" panose="020B0604020202020204" pitchFamily="34" charset="0"/>
                  </a:rPr>
                  <a:t>Loop Continues with New Inputs</a:t>
                </a:r>
              </a:p>
              <a:p>
                <a:pPr>
                  <a:buNone/>
                </a:pPr>
                <a:br>
                  <a:rPr lang="en-US" dirty="0"/>
                </a:br>
                <a:endParaRPr lang="en-IN" dirty="0"/>
              </a:p>
            </p:txBody>
          </p:sp>
          <p:sp>
            <p:nvSpPr>
              <p:cNvPr id="19" name="Rectangle: Rounded Corners 18">
                <a:extLst>
                  <a:ext uri="{FF2B5EF4-FFF2-40B4-BE49-F238E27FC236}">
                    <a16:creationId xmlns:a16="http://schemas.microsoft.com/office/drawing/2014/main" id="{EF4DC2C2-1317-3399-8B0E-03A10A247843}"/>
                  </a:ext>
                </a:extLst>
              </p:cNvPr>
              <p:cNvSpPr/>
              <p:nvPr/>
            </p:nvSpPr>
            <p:spPr>
              <a:xfrm>
                <a:off x="-12339876" y="1152846"/>
                <a:ext cx="3515102" cy="670474"/>
              </a:xfrm>
              <a:prstGeom prst="roundRect">
                <a:avLst/>
              </a:prstGeom>
              <a:solidFill>
                <a:schemeClr val="accent1">
                  <a:lumMod val="40000"/>
                  <a:lumOff val="60000"/>
                </a:schemeClr>
              </a:solidFill>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uNone/>
                </a:pPr>
                <a:endParaRPr lang="en-US" b="1" i="0" dirty="0">
                  <a:solidFill>
                    <a:srgbClr val="333333"/>
                  </a:solidFill>
                  <a:effectLst/>
                  <a:latin typeface="Arial" panose="020B0604020202020204" pitchFamily="34" charset="0"/>
                </a:endParaRPr>
              </a:p>
              <a:p>
                <a:pPr algn="ctr">
                  <a:buNone/>
                </a:pPr>
                <a:endParaRPr lang="en-US" b="1" dirty="0">
                  <a:solidFill>
                    <a:srgbClr val="333333"/>
                  </a:solidFill>
                  <a:latin typeface="Arial" panose="020B0604020202020204" pitchFamily="34" charset="0"/>
                </a:endParaRPr>
              </a:p>
              <a:p>
                <a:pPr algn="ctr">
                  <a:buNone/>
                </a:pPr>
                <a:r>
                  <a:rPr lang="en-US" b="1" i="0" dirty="0">
                    <a:solidFill>
                      <a:srgbClr val="333333"/>
                    </a:solidFill>
                    <a:effectLst/>
                    <a:latin typeface="Arial" panose="020B0604020202020204" pitchFamily="34" charset="0"/>
                  </a:rPr>
                  <a:t>Function Block Loads ANN Model</a:t>
                </a:r>
              </a:p>
              <a:p>
                <a:pPr>
                  <a:buNone/>
                </a:pPr>
                <a:br>
                  <a:rPr lang="en-US" dirty="0"/>
                </a:br>
                <a:endParaRPr lang="en-IN" dirty="0"/>
              </a:p>
            </p:txBody>
          </p:sp>
          <p:sp>
            <p:nvSpPr>
              <p:cNvPr id="21" name="Rectangle: Rounded Corners 20">
                <a:extLst>
                  <a:ext uri="{FF2B5EF4-FFF2-40B4-BE49-F238E27FC236}">
                    <a16:creationId xmlns:a16="http://schemas.microsoft.com/office/drawing/2014/main" id="{C3D63AF8-A640-04D7-5CE4-E3C3511317D8}"/>
                  </a:ext>
                </a:extLst>
              </p:cNvPr>
              <p:cNvSpPr/>
              <p:nvPr/>
            </p:nvSpPr>
            <p:spPr>
              <a:xfrm>
                <a:off x="-7565475" y="-609599"/>
                <a:ext cx="3765137" cy="865935"/>
              </a:xfrm>
              <a:prstGeom prst="roundRect">
                <a:avLst/>
              </a:prstGeom>
              <a:solidFill>
                <a:schemeClr val="accent1">
                  <a:lumMod val="40000"/>
                  <a:lumOff val="60000"/>
                </a:schemeClr>
              </a:solidFill>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uNone/>
                </a:pPr>
                <a:endParaRPr lang="en-US" b="1" i="0" dirty="0">
                  <a:solidFill>
                    <a:srgbClr val="333333"/>
                  </a:solidFill>
                  <a:effectLst/>
                  <a:latin typeface="Arial" panose="020B0604020202020204" pitchFamily="34" charset="0"/>
                </a:endParaRPr>
              </a:p>
              <a:p>
                <a:pPr algn="ctr">
                  <a:buNone/>
                </a:pPr>
                <a:endParaRPr lang="en-US" b="1" dirty="0">
                  <a:solidFill>
                    <a:srgbClr val="333333"/>
                  </a:solidFill>
                  <a:latin typeface="Arial" panose="020B0604020202020204" pitchFamily="34" charset="0"/>
                </a:endParaRPr>
              </a:p>
              <a:p>
                <a:pPr algn="ctr">
                  <a:buNone/>
                </a:pPr>
                <a:r>
                  <a:rPr lang="en-US" b="1" i="0" dirty="0">
                    <a:solidFill>
                      <a:srgbClr val="333333"/>
                    </a:solidFill>
                    <a:effectLst/>
                    <a:latin typeface="Arial" panose="020B0604020202020204" pitchFamily="34" charset="0"/>
                  </a:rPr>
                  <a:t>Save ANN Weights in MATLAB Workspace</a:t>
                </a:r>
              </a:p>
              <a:p>
                <a:pPr>
                  <a:buNone/>
                </a:pPr>
                <a:br>
                  <a:rPr lang="en-US" dirty="0"/>
                </a:br>
                <a:endParaRPr lang="en-IN" dirty="0"/>
              </a:p>
            </p:txBody>
          </p:sp>
          <p:cxnSp>
            <p:nvCxnSpPr>
              <p:cNvPr id="26" name="Straight Arrow Connector 25">
                <a:extLst>
                  <a:ext uri="{FF2B5EF4-FFF2-40B4-BE49-F238E27FC236}">
                    <a16:creationId xmlns:a16="http://schemas.microsoft.com/office/drawing/2014/main" id="{CDA4333B-D71F-A3C2-F7B1-5C7E146E8E7F}"/>
                  </a:ext>
                </a:extLst>
              </p:cNvPr>
              <p:cNvCxnSpPr>
                <a:stCxn id="15" idx="3"/>
              </p:cNvCxnSpPr>
              <p:nvPr/>
            </p:nvCxnSpPr>
            <p:spPr>
              <a:xfrm>
                <a:off x="-12448640" y="-176632"/>
                <a:ext cx="12599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45CB6BAC-A068-A2C6-1B68-E60EDD3C8749}"/>
                  </a:ext>
                </a:extLst>
              </p:cNvPr>
              <p:cNvCxnSpPr>
                <a:stCxn id="3" idx="3"/>
                <a:endCxn id="21" idx="1"/>
              </p:cNvCxnSpPr>
              <p:nvPr/>
            </p:nvCxnSpPr>
            <p:spPr>
              <a:xfrm>
                <a:off x="-8660653" y="-176631"/>
                <a:ext cx="10951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BFEFF2CD-2DBF-10F2-D05F-9A2065424587}"/>
                  </a:ext>
                </a:extLst>
              </p:cNvPr>
              <p:cNvCxnSpPr>
                <a:stCxn id="21" idx="2"/>
                <a:endCxn id="20" idx="0"/>
              </p:cNvCxnSpPr>
              <p:nvPr/>
            </p:nvCxnSpPr>
            <p:spPr>
              <a:xfrm flipH="1">
                <a:off x="-5686604" y="256336"/>
                <a:ext cx="3698" cy="8212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6E38CD9F-4795-671E-1A04-C11DDA9886BA}"/>
                  </a:ext>
                </a:extLst>
              </p:cNvPr>
              <p:cNvCxnSpPr>
                <a:stCxn id="20" idx="1"/>
                <a:endCxn id="19" idx="3"/>
              </p:cNvCxnSpPr>
              <p:nvPr/>
            </p:nvCxnSpPr>
            <p:spPr>
              <a:xfrm flipH="1" flipV="1">
                <a:off x="-8824774" y="1488083"/>
                <a:ext cx="99606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65F171DF-A9DC-4C52-B017-1E3601ED364C}"/>
                  </a:ext>
                </a:extLst>
              </p:cNvPr>
              <p:cNvCxnSpPr>
                <a:stCxn id="19" idx="1"/>
                <a:endCxn id="14" idx="3"/>
              </p:cNvCxnSpPr>
              <p:nvPr/>
            </p:nvCxnSpPr>
            <p:spPr>
              <a:xfrm flipH="1">
                <a:off x="-12910734" y="1488083"/>
                <a:ext cx="5708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4863014E-9C08-BAE7-C0F0-7C23CAF3AEDF}"/>
                  </a:ext>
                </a:extLst>
              </p:cNvPr>
              <p:cNvCxnSpPr>
                <a:stCxn id="14" idx="2"/>
                <a:endCxn id="22" idx="0"/>
              </p:cNvCxnSpPr>
              <p:nvPr/>
            </p:nvCxnSpPr>
            <p:spPr>
              <a:xfrm>
                <a:off x="-14002114" y="1823320"/>
                <a:ext cx="0" cy="8626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2562C3A6-B83B-0146-6823-ED07BC48E376}"/>
                  </a:ext>
                </a:extLst>
              </p:cNvPr>
              <p:cNvCxnSpPr>
                <a:stCxn id="22" idx="3"/>
                <a:endCxn id="16" idx="1"/>
              </p:cNvCxnSpPr>
              <p:nvPr/>
            </p:nvCxnSpPr>
            <p:spPr>
              <a:xfrm>
                <a:off x="-12910734" y="3021236"/>
                <a:ext cx="10913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270A6CB3-D333-3C87-4AD8-CC0E8D6246BA}"/>
                  </a:ext>
                </a:extLst>
              </p:cNvPr>
              <p:cNvCxnSpPr>
                <a:stCxn id="16" idx="3"/>
                <a:endCxn id="17" idx="1"/>
              </p:cNvCxnSpPr>
              <p:nvPr/>
            </p:nvCxnSpPr>
            <p:spPr>
              <a:xfrm>
                <a:off x="-9636592" y="3021236"/>
                <a:ext cx="7660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8C16AE28-F5A4-C446-F191-12A8D971B387}"/>
                  </a:ext>
                </a:extLst>
              </p:cNvPr>
              <p:cNvCxnSpPr>
                <a:stCxn id="17" idx="3"/>
                <a:endCxn id="18" idx="1"/>
              </p:cNvCxnSpPr>
              <p:nvPr/>
            </p:nvCxnSpPr>
            <p:spPr>
              <a:xfrm flipV="1">
                <a:off x="-6687798" y="3011915"/>
                <a:ext cx="766033" cy="93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grpSp>
        <p:nvGrpSpPr>
          <p:cNvPr id="23" name="Group 22">
            <a:extLst>
              <a:ext uri="{FF2B5EF4-FFF2-40B4-BE49-F238E27FC236}">
                <a16:creationId xmlns:a16="http://schemas.microsoft.com/office/drawing/2014/main" id="{F2425B97-3056-FD6F-3313-E19E2A142AA1}"/>
              </a:ext>
            </a:extLst>
          </p:cNvPr>
          <p:cNvGrpSpPr/>
          <p:nvPr/>
        </p:nvGrpSpPr>
        <p:grpSpPr>
          <a:xfrm>
            <a:off x="-11677141" y="626356"/>
            <a:ext cx="10561463" cy="5441591"/>
            <a:chOff x="913626" y="583924"/>
            <a:chExt cx="10561463" cy="5441591"/>
          </a:xfrm>
        </p:grpSpPr>
        <p:sp>
          <p:nvSpPr>
            <p:cNvPr id="27" name="TextBox 26">
              <a:extLst>
                <a:ext uri="{FF2B5EF4-FFF2-40B4-BE49-F238E27FC236}">
                  <a16:creationId xmlns:a16="http://schemas.microsoft.com/office/drawing/2014/main" id="{47E94BCF-F5AC-6658-20B9-1D18C73AA0B5}"/>
                </a:ext>
              </a:extLst>
            </p:cNvPr>
            <p:cNvSpPr txBox="1"/>
            <p:nvPr/>
          </p:nvSpPr>
          <p:spPr>
            <a:xfrm>
              <a:off x="7116293" y="583924"/>
              <a:ext cx="4358796" cy="646331"/>
            </a:xfrm>
            <a:prstGeom prst="rect">
              <a:avLst/>
            </a:prstGeom>
            <a:noFill/>
          </p:spPr>
          <p:txBody>
            <a:bodyPr wrap="square">
              <a:spAutoFit/>
            </a:bodyPr>
            <a:lstStyle/>
            <a:p>
              <a:pPr algn="ctr">
                <a:spcAft>
                  <a:spcPts val="2250"/>
                </a:spcAft>
              </a:pPr>
              <a:r>
                <a:rPr lang="en-IN" sz="3600" b="1" i="0" dirty="0">
                  <a:solidFill>
                    <a:srgbClr val="4A3B5D"/>
                  </a:solidFill>
                  <a:effectLst/>
                  <a:latin typeface="Arial" panose="020B0604020202020204" pitchFamily="34" charset="0"/>
                </a:rPr>
                <a:t>Simulink Model</a:t>
              </a:r>
            </a:p>
          </p:txBody>
        </p:sp>
        <p:pic>
          <p:nvPicPr>
            <p:cNvPr id="31" name="Picture 30">
              <a:extLst>
                <a:ext uri="{FF2B5EF4-FFF2-40B4-BE49-F238E27FC236}">
                  <a16:creationId xmlns:a16="http://schemas.microsoft.com/office/drawing/2014/main" id="{C8EE740B-2950-EFD6-83D6-2C7FBE11D18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3626" y="1269057"/>
              <a:ext cx="9909772" cy="4756458"/>
            </a:xfrm>
            <a:prstGeom prst="roundRect">
              <a:avLst>
                <a:gd name="adj" fmla="val 5477"/>
              </a:avLst>
            </a:prstGeom>
            <a:solidFill>
              <a:srgbClr val="FFFFFF">
                <a:shade val="85000"/>
              </a:srgbClr>
            </a:solidFill>
            <a:ln>
              <a:noFill/>
            </a:ln>
            <a:effectLst>
              <a:reflection blurRad="12700" stA="38000" endPos="28000" dist="5000" dir="5400000" sy="-100000" algn="bl" rotWithShape="0"/>
            </a:effectLst>
          </p:spPr>
        </p:pic>
      </p:grpSp>
    </p:spTree>
    <p:extLst>
      <p:ext uri="{BB962C8B-B14F-4D97-AF65-F5344CB8AC3E}">
        <p14:creationId xmlns:p14="http://schemas.microsoft.com/office/powerpoint/2010/main" val="41625620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a:extLst>
            <a:ext uri="{FF2B5EF4-FFF2-40B4-BE49-F238E27FC236}">
              <a16:creationId xmlns:a16="http://schemas.microsoft.com/office/drawing/2014/main" id="{AC9BE21B-3046-D3FD-585D-6785B258EAA2}"/>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2F69926C-6D0C-0A5F-47DC-205C7A98E2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5236" y="6396486"/>
            <a:ext cx="1821528" cy="474453"/>
          </a:xfrm>
          <a:prstGeom prst="rect">
            <a:avLst/>
          </a:prstGeom>
        </p:spPr>
      </p:pic>
      <p:sp>
        <p:nvSpPr>
          <p:cNvPr id="11" name="TextBox 10">
            <a:extLst>
              <a:ext uri="{FF2B5EF4-FFF2-40B4-BE49-F238E27FC236}">
                <a16:creationId xmlns:a16="http://schemas.microsoft.com/office/drawing/2014/main" id="{E06C87AC-461A-2C08-5CF8-664522C65D3B}"/>
              </a:ext>
            </a:extLst>
          </p:cNvPr>
          <p:cNvSpPr txBox="1"/>
          <p:nvPr/>
        </p:nvSpPr>
        <p:spPr>
          <a:xfrm>
            <a:off x="4525374" y="-796413"/>
            <a:ext cx="3141252" cy="584775"/>
          </a:xfrm>
          <a:prstGeom prst="rect">
            <a:avLst/>
          </a:prstGeom>
          <a:noFill/>
        </p:spPr>
        <p:txBody>
          <a:bodyPr wrap="square">
            <a:spAutoFit/>
          </a:bodyPr>
          <a:lstStyle/>
          <a:p>
            <a:pPr algn="ctr">
              <a:spcAft>
                <a:spcPts val="2250"/>
              </a:spcAft>
            </a:pPr>
            <a:r>
              <a:rPr lang="en-IN" sz="3200" b="1" i="0" dirty="0">
                <a:solidFill>
                  <a:srgbClr val="4A3B5D"/>
                </a:solidFill>
                <a:effectLst/>
                <a:latin typeface="Arial" panose="020B0604020202020204" pitchFamily="34" charset="0"/>
              </a:rPr>
              <a:t>Block Diagram</a:t>
            </a:r>
          </a:p>
        </p:txBody>
      </p:sp>
      <p:sp>
        <p:nvSpPr>
          <p:cNvPr id="24" name="TextBox 23">
            <a:extLst>
              <a:ext uri="{FF2B5EF4-FFF2-40B4-BE49-F238E27FC236}">
                <a16:creationId xmlns:a16="http://schemas.microsoft.com/office/drawing/2014/main" id="{B5B2B3D7-7EC1-A655-222B-968DA9BCE62C}"/>
              </a:ext>
            </a:extLst>
          </p:cNvPr>
          <p:cNvSpPr txBox="1"/>
          <p:nvPr/>
        </p:nvSpPr>
        <p:spPr>
          <a:xfrm>
            <a:off x="4260454" y="-1886691"/>
            <a:ext cx="3464160" cy="461665"/>
          </a:xfrm>
          <a:prstGeom prst="rect">
            <a:avLst/>
          </a:prstGeom>
          <a:noFill/>
        </p:spPr>
        <p:txBody>
          <a:bodyPr wrap="square">
            <a:spAutoFit/>
          </a:bodyPr>
          <a:lstStyle/>
          <a:p>
            <a:pPr algn="ctr">
              <a:spcBef>
                <a:spcPts val="3000"/>
              </a:spcBef>
              <a:spcAft>
                <a:spcPts val="1500"/>
              </a:spcAft>
            </a:pPr>
            <a:r>
              <a:rPr lang="en-IN" sz="2400" b="1" i="0" dirty="0">
                <a:solidFill>
                  <a:srgbClr val="0077CC"/>
                </a:solidFill>
                <a:effectLst/>
                <a:latin typeface="Arial" panose="020B0604020202020204" pitchFamily="34" charset="0"/>
              </a:rPr>
              <a:t>Flow of Methodology:</a:t>
            </a:r>
          </a:p>
        </p:txBody>
      </p:sp>
      <p:grpSp>
        <p:nvGrpSpPr>
          <p:cNvPr id="55" name="Group 54">
            <a:extLst>
              <a:ext uri="{FF2B5EF4-FFF2-40B4-BE49-F238E27FC236}">
                <a16:creationId xmlns:a16="http://schemas.microsoft.com/office/drawing/2014/main" id="{5DD83079-498A-BB79-8354-D947D8796ECE}"/>
              </a:ext>
            </a:extLst>
          </p:cNvPr>
          <p:cNvGrpSpPr/>
          <p:nvPr/>
        </p:nvGrpSpPr>
        <p:grpSpPr>
          <a:xfrm>
            <a:off x="321503" y="8306013"/>
            <a:ext cx="11548993" cy="3966073"/>
            <a:chOff x="-15093495" y="-609600"/>
            <a:chExt cx="11548993" cy="3966073"/>
          </a:xfrm>
        </p:grpSpPr>
        <p:sp>
          <p:nvSpPr>
            <p:cNvPr id="14" name="Rectangle: Rounded Corners 13">
              <a:extLst>
                <a:ext uri="{FF2B5EF4-FFF2-40B4-BE49-F238E27FC236}">
                  <a16:creationId xmlns:a16="http://schemas.microsoft.com/office/drawing/2014/main" id="{2678F234-0109-6D4D-ED88-335E9F1509BD}"/>
                </a:ext>
              </a:extLst>
            </p:cNvPr>
            <p:cNvSpPr/>
            <p:nvPr/>
          </p:nvSpPr>
          <p:spPr>
            <a:xfrm>
              <a:off x="-15093495" y="1152846"/>
              <a:ext cx="2182761" cy="670474"/>
            </a:xfrm>
            <a:prstGeom prst="roundRect">
              <a:avLst/>
            </a:prstGeom>
            <a:solidFill>
              <a:schemeClr val="accent1">
                <a:lumMod val="40000"/>
                <a:lumOff val="60000"/>
              </a:schemeClr>
            </a:solidFill>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uNone/>
              </a:pPr>
              <a:endParaRPr lang="en-IN" b="1" i="0" dirty="0">
                <a:solidFill>
                  <a:srgbClr val="333333"/>
                </a:solidFill>
                <a:effectLst/>
                <a:latin typeface="Arial" panose="020B0604020202020204" pitchFamily="34" charset="0"/>
              </a:endParaRPr>
            </a:p>
            <a:p>
              <a:pPr algn="ctr">
                <a:buNone/>
              </a:pPr>
              <a:endParaRPr lang="en-IN" b="1" dirty="0">
                <a:solidFill>
                  <a:srgbClr val="333333"/>
                </a:solidFill>
                <a:latin typeface="Arial" panose="020B0604020202020204" pitchFamily="34" charset="0"/>
              </a:endParaRPr>
            </a:p>
            <a:p>
              <a:pPr algn="ctr">
                <a:buNone/>
              </a:pPr>
              <a:r>
                <a:rPr lang="en-IN" b="1" i="0" dirty="0">
                  <a:solidFill>
                    <a:srgbClr val="333333"/>
                  </a:solidFill>
                  <a:effectLst/>
                  <a:latin typeface="Arial" panose="020B0604020202020204" pitchFamily="34" charset="0"/>
                </a:rPr>
                <a:t>Predict Speed Using ANN</a:t>
              </a:r>
            </a:p>
            <a:p>
              <a:pPr>
                <a:buNone/>
              </a:pPr>
              <a:br>
                <a:rPr lang="en-IN" dirty="0"/>
              </a:br>
              <a:endParaRPr lang="en-IN" dirty="0"/>
            </a:p>
          </p:txBody>
        </p:sp>
        <p:sp>
          <p:nvSpPr>
            <p:cNvPr id="20" name="Rectangle: Rounded Corners 19">
              <a:extLst>
                <a:ext uri="{FF2B5EF4-FFF2-40B4-BE49-F238E27FC236}">
                  <a16:creationId xmlns:a16="http://schemas.microsoft.com/office/drawing/2014/main" id="{4CD38B2E-1A17-1917-6D47-2375291122ED}"/>
                </a:ext>
              </a:extLst>
            </p:cNvPr>
            <p:cNvSpPr/>
            <p:nvPr/>
          </p:nvSpPr>
          <p:spPr>
            <a:xfrm>
              <a:off x="-7828706" y="1077621"/>
              <a:ext cx="4284204" cy="820925"/>
            </a:xfrm>
            <a:prstGeom prst="roundRect">
              <a:avLst/>
            </a:prstGeom>
            <a:solidFill>
              <a:schemeClr val="accent1">
                <a:lumMod val="40000"/>
                <a:lumOff val="60000"/>
              </a:schemeClr>
            </a:solidFill>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uNone/>
              </a:pPr>
              <a:endParaRPr lang="en-US" b="1" i="0" dirty="0">
                <a:solidFill>
                  <a:srgbClr val="333333"/>
                </a:solidFill>
                <a:effectLst/>
                <a:latin typeface="Arial" panose="020B0604020202020204" pitchFamily="34" charset="0"/>
              </a:endParaRPr>
            </a:p>
            <a:p>
              <a:pPr algn="ctr">
                <a:buNone/>
              </a:pPr>
              <a:endParaRPr lang="en-US" b="1" dirty="0">
                <a:solidFill>
                  <a:srgbClr val="333333"/>
                </a:solidFill>
                <a:latin typeface="Arial" panose="020B0604020202020204" pitchFamily="34" charset="0"/>
              </a:endParaRPr>
            </a:p>
            <a:p>
              <a:pPr algn="ctr">
                <a:buNone/>
              </a:pPr>
              <a:r>
                <a:rPr lang="en-US" b="1" i="0" dirty="0">
                  <a:solidFill>
                    <a:srgbClr val="333333"/>
                  </a:solidFill>
                  <a:effectLst/>
                  <a:latin typeface="Arial" panose="020B0604020202020204" pitchFamily="34" charset="0"/>
                </a:rPr>
                <a:t>Simulink Measures Current, Voltage, Torque</a:t>
              </a:r>
            </a:p>
            <a:p>
              <a:pPr>
                <a:buNone/>
              </a:pPr>
              <a:br>
                <a:rPr lang="en-US" dirty="0"/>
              </a:br>
              <a:endParaRPr lang="en-IN" dirty="0"/>
            </a:p>
          </p:txBody>
        </p:sp>
        <p:sp>
          <p:nvSpPr>
            <p:cNvPr id="22" name="Rectangle: Rounded Corners 21">
              <a:extLst>
                <a:ext uri="{FF2B5EF4-FFF2-40B4-BE49-F238E27FC236}">
                  <a16:creationId xmlns:a16="http://schemas.microsoft.com/office/drawing/2014/main" id="{E6AC51AA-1C62-8F1A-976B-478BEF1DF468}"/>
                </a:ext>
              </a:extLst>
            </p:cNvPr>
            <p:cNvSpPr/>
            <p:nvPr/>
          </p:nvSpPr>
          <p:spPr>
            <a:xfrm>
              <a:off x="-15093495" y="2685999"/>
              <a:ext cx="2182761" cy="670474"/>
            </a:xfrm>
            <a:prstGeom prst="roundRect">
              <a:avLst/>
            </a:prstGeom>
            <a:solidFill>
              <a:schemeClr val="accent1">
                <a:lumMod val="40000"/>
                <a:lumOff val="60000"/>
              </a:schemeClr>
            </a:solidFill>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uNone/>
              </a:pPr>
              <a:endParaRPr lang="en-IN" b="1" i="0" dirty="0">
                <a:solidFill>
                  <a:srgbClr val="333333"/>
                </a:solidFill>
                <a:effectLst/>
                <a:latin typeface="Arial" panose="020B0604020202020204" pitchFamily="34" charset="0"/>
              </a:endParaRPr>
            </a:p>
            <a:p>
              <a:pPr algn="ctr">
                <a:buNone/>
              </a:pPr>
              <a:endParaRPr lang="en-IN" b="1" dirty="0">
                <a:solidFill>
                  <a:srgbClr val="333333"/>
                </a:solidFill>
                <a:latin typeface="Arial" panose="020B0604020202020204" pitchFamily="34" charset="0"/>
              </a:endParaRPr>
            </a:p>
            <a:p>
              <a:pPr algn="ctr">
                <a:buNone/>
              </a:pPr>
              <a:r>
                <a:rPr lang="en-IN" b="1" i="0" dirty="0">
                  <a:solidFill>
                    <a:srgbClr val="333333"/>
                  </a:solidFill>
                  <a:effectLst/>
                  <a:latin typeface="Arial" panose="020B0604020202020204" pitchFamily="34" charset="0"/>
                </a:rPr>
                <a:t>Generate Control Signal</a:t>
              </a:r>
            </a:p>
            <a:p>
              <a:pPr>
                <a:buNone/>
              </a:pPr>
              <a:br>
                <a:rPr lang="en-IN" dirty="0"/>
              </a:br>
              <a:endParaRPr lang="en-IN" dirty="0"/>
            </a:p>
          </p:txBody>
        </p:sp>
        <p:grpSp>
          <p:nvGrpSpPr>
            <p:cNvPr id="54" name="Group 53">
              <a:extLst>
                <a:ext uri="{FF2B5EF4-FFF2-40B4-BE49-F238E27FC236}">
                  <a16:creationId xmlns:a16="http://schemas.microsoft.com/office/drawing/2014/main" id="{374B7B58-ED66-2F97-B5D6-A09DC9DFF45C}"/>
                </a:ext>
              </a:extLst>
            </p:cNvPr>
            <p:cNvGrpSpPr/>
            <p:nvPr/>
          </p:nvGrpSpPr>
          <p:grpSpPr>
            <a:xfrm>
              <a:off x="-14627347" y="-609600"/>
              <a:ext cx="10892397" cy="3966073"/>
              <a:chOff x="-14631401" y="-609600"/>
              <a:chExt cx="10892397" cy="3966073"/>
            </a:xfrm>
          </p:grpSpPr>
          <p:sp>
            <p:nvSpPr>
              <p:cNvPr id="3" name="Rectangle: Rounded Corners 2">
                <a:extLst>
                  <a:ext uri="{FF2B5EF4-FFF2-40B4-BE49-F238E27FC236}">
                    <a16:creationId xmlns:a16="http://schemas.microsoft.com/office/drawing/2014/main" id="{7EE68943-CE63-3F67-DE4C-476F8B5CFA6C}"/>
                  </a:ext>
                </a:extLst>
              </p:cNvPr>
              <p:cNvSpPr/>
              <p:nvPr/>
            </p:nvSpPr>
            <p:spPr>
              <a:xfrm>
                <a:off x="-11158807" y="-609599"/>
                <a:ext cx="2498154" cy="865935"/>
              </a:xfrm>
              <a:prstGeom prst="roundRect">
                <a:avLst/>
              </a:prstGeom>
              <a:solidFill>
                <a:schemeClr val="accent1">
                  <a:lumMod val="40000"/>
                  <a:lumOff val="60000"/>
                </a:schemeClr>
              </a:solidFill>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i="0" dirty="0">
                    <a:solidFill>
                      <a:srgbClr val="333333"/>
                    </a:solidFill>
                    <a:effectLst/>
                    <a:latin typeface="Arial" panose="020B0604020202020204" pitchFamily="34" charset="0"/>
                  </a:rPr>
                  <a:t>Train Feedforward ANN</a:t>
                </a:r>
                <a:endParaRPr lang="en-IN" dirty="0"/>
              </a:p>
            </p:txBody>
          </p:sp>
          <p:sp>
            <p:nvSpPr>
              <p:cNvPr id="15" name="Rectangle: Rounded Corners 14">
                <a:extLst>
                  <a:ext uri="{FF2B5EF4-FFF2-40B4-BE49-F238E27FC236}">
                    <a16:creationId xmlns:a16="http://schemas.microsoft.com/office/drawing/2014/main" id="{F253BC9A-2F9D-AAD2-2347-A7F233D3FCB9}"/>
                  </a:ext>
                </a:extLst>
              </p:cNvPr>
              <p:cNvSpPr/>
              <p:nvPr/>
            </p:nvSpPr>
            <p:spPr>
              <a:xfrm>
                <a:off x="-14631401" y="-609600"/>
                <a:ext cx="2182761" cy="865936"/>
              </a:xfrm>
              <a:prstGeom prst="roundRect">
                <a:avLst/>
              </a:prstGeom>
              <a:solidFill>
                <a:schemeClr val="accent1">
                  <a:lumMod val="40000"/>
                  <a:lumOff val="60000"/>
                </a:schemeClr>
              </a:solidFill>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IN" b="1" i="0" dirty="0">
                  <a:solidFill>
                    <a:srgbClr val="333333"/>
                  </a:solidFill>
                  <a:effectLst/>
                  <a:latin typeface="Arial" panose="020B0604020202020204" pitchFamily="34" charset="0"/>
                </a:endParaRPr>
              </a:p>
              <a:p>
                <a:endParaRPr lang="en-IN" b="1" dirty="0">
                  <a:solidFill>
                    <a:srgbClr val="333333"/>
                  </a:solidFill>
                  <a:latin typeface="Arial" panose="020B0604020202020204" pitchFamily="34" charset="0"/>
                </a:endParaRPr>
              </a:p>
              <a:p>
                <a:r>
                  <a:rPr lang="en-IN" b="1" i="0" dirty="0">
                    <a:solidFill>
                      <a:srgbClr val="333333"/>
                    </a:solidFill>
                    <a:effectLst/>
                    <a:latin typeface="Arial" panose="020B0604020202020204" pitchFamily="34" charset="0"/>
                  </a:rPr>
                  <a:t>Dataset Sourced from Internet</a:t>
                </a:r>
              </a:p>
              <a:p>
                <a:pPr>
                  <a:buNone/>
                </a:pPr>
                <a:br>
                  <a:rPr lang="en-IN" dirty="0"/>
                </a:br>
                <a:endParaRPr lang="en-IN" dirty="0"/>
              </a:p>
            </p:txBody>
          </p:sp>
          <p:sp>
            <p:nvSpPr>
              <p:cNvPr id="16" name="Rectangle: Rounded Corners 15">
                <a:extLst>
                  <a:ext uri="{FF2B5EF4-FFF2-40B4-BE49-F238E27FC236}">
                    <a16:creationId xmlns:a16="http://schemas.microsoft.com/office/drawing/2014/main" id="{70ABCE7C-8AA9-57C6-A0CC-653F19EDAC00}"/>
                  </a:ext>
                </a:extLst>
              </p:cNvPr>
              <p:cNvSpPr/>
              <p:nvPr/>
            </p:nvSpPr>
            <p:spPr>
              <a:xfrm>
                <a:off x="-11819353" y="2685999"/>
                <a:ext cx="2182761" cy="670474"/>
              </a:xfrm>
              <a:prstGeom prst="roundRect">
                <a:avLst/>
              </a:prstGeom>
              <a:solidFill>
                <a:schemeClr val="accent1">
                  <a:lumMod val="40000"/>
                  <a:lumOff val="60000"/>
                </a:schemeClr>
              </a:solidFill>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uNone/>
                </a:pPr>
                <a:endParaRPr lang="en-IN" b="1" i="0" dirty="0">
                  <a:solidFill>
                    <a:srgbClr val="333333"/>
                  </a:solidFill>
                  <a:effectLst/>
                  <a:latin typeface="Arial" panose="020B0604020202020204" pitchFamily="34" charset="0"/>
                </a:endParaRPr>
              </a:p>
              <a:p>
                <a:pPr algn="ctr">
                  <a:buNone/>
                </a:pPr>
                <a:endParaRPr lang="en-IN" b="1" dirty="0">
                  <a:solidFill>
                    <a:srgbClr val="333333"/>
                  </a:solidFill>
                  <a:latin typeface="Arial" panose="020B0604020202020204" pitchFamily="34" charset="0"/>
                </a:endParaRPr>
              </a:p>
              <a:p>
                <a:pPr algn="ctr">
                  <a:buNone/>
                </a:pPr>
                <a:r>
                  <a:rPr lang="en-IN" b="1" i="0" dirty="0">
                    <a:solidFill>
                      <a:srgbClr val="333333"/>
                    </a:solidFill>
                    <a:effectLst/>
                    <a:latin typeface="Arial" panose="020B0604020202020204" pitchFamily="34" charset="0"/>
                  </a:rPr>
                  <a:t>Adjust Armature Voltage</a:t>
                </a:r>
              </a:p>
              <a:p>
                <a:pPr>
                  <a:buNone/>
                </a:pPr>
                <a:br>
                  <a:rPr lang="en-IN" dirty="0"/>
                </a:br>
                <a:endParaRPr lang="en-IN" dirty="0"/>
              </a:p>
            </p:txBody>
          </p:sp>
          <p:sp>
            <p:nvSpPr>
              <p:cNvPr id="17" name="Rectangle: Rounded Corners 16">
                <a:extLst>
                  <a:ext uri="{FF2B5EF4-FFF2-40B4-BE49-F238E27FC236}">
                    <a16:creationId xmlns:a16="http://schemas.microsoft.com/office/drawing/2014/main" id="{3611A953-F57C-500F-1DF3-7B01C1400DB1}"/>
                  </a:ext>
                </a:extLst>
              </p:cNvPr>
              <p:cNvSpPr/>
              <p:nvPr/>
            </p:nvSpPr>
            <p:spPr>
              <a:xfrm>
                <a:off x="-8870559" y="2685999"/>
                <a:ext cx="2182761" cy="670474"/>
              </a:xfrm>
              <a:prstGeom prst="roundRect">
                <a:avLst/>
              </a:prstGeom>
              <a:solidFill>
                <a:schemeClr val="accent1">
                  <a:lumMod val="40000"/>
                  <a:lumOff val="60000"/>
                </a:schemeClr>
              </a:solidFill>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uNone/>
                </a:pPr>
                <a:endParaRPr lang="en-IN" b="1" i="0" dirty="0">
                  <a:solidFill>
                    <a:srgbClr val="333333"/>
                  </a:solidFill>
                  <a:effectLst/>
                  <a:latin typeface="Arial" panose="020B0604020202020204" pitchFamily="34" charset="0"/>
                </a:endParaRPr>
              </a:p>
              <a:p>
                <a:pPr algn="ctr">
                  <a:buNone/>
                </a:pPr>
                <a:endParaRPr lang="en-IN" b="1" dirty="0">
                  <a:solidFill>
                    <a:srgbClr val="333333"/>
                  </a:solidFill>
                  <a:latin typeface="Arial" panose="020B0604020202020204" pitchFamily="34" charset="0"/>
                </a:endParaRPr>
              </a:p>
              <a:p>
                <a:pPr algn="ctr">
                  <a:buNone/>
                </a:pPr>
                <a:r>
                  <a:rPr lang="en-IN" b="1" i="0" dirty="0">
                    <a:solidFill>
                      <a:srgbClr val="333333"/>
                    </a:solidFill>
                    <a:effectLst/>
                    <a:latin typeface="Arial" panose="020B0604020202020204" pitchFamily="34" charset="0"/>
                  </a:rPr>
                  <a:t>Motor Speed Regulated</a:t>
                </a:r>
              </a:p>
              <a:p>
                <a:pPr>
                  <a:buNone/>
                </a:pPr>
                <a:br>
                  <a:rPr lang="en-IN" dirty="0"/>
                </a:br>
                <a:endParaRPr lang="en-IN" dirty="0"/>
              </a:p>
            </p:txBody>
          </p:sp>
          <p:sp>
            <p:nvSpPr>
              <p:cNvPr id="18" name="Rectangle: Rounded Corners 17">
                <a:extLst>
                  <a:ext uri="{FF2B5EF4-FFF2-40B4-BE49-F238E27FC236}">
                    <a16:creationId xmlns:a16="http://schemas.microsoft.com/office/drawing/2014/main" id="{FF20E960-22AB-F858-3058-A8CF126AE77C}"/>
                  </a:ext>
                </a:extLst>
              </p:cNvPr>
              <p:cNvSpPr/>
              <p:nvPr/>
            </p:nvSpPr>
            <p:spPr>
              <a:xfrm>
                <a:off x="-5921765" y="2676678"/>
                <a:ext cx="2182761" cy="670474"/>
              </a:xfrm>
              <a:prstGeom prst="roundRect">
                <a:avLst/>
              </a:prstGeom>
              <a:solidFill>
                <a:schemeClr val="accent1">
                  <a:lumMod val="40000"/>
                  <a:lumOff val="60000"/>
                </a:schemeClr>
              </a:solidFill>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2250"/>
                  </a:spcBef>
                  <a:buNone/>
                </a:pPr>
                <a:endParaRPr lang="en-US" b="1" i="0" dirty="0">
                  <a:solidFill>
                    <a:srgbClr val="333333"/>
                  </a:solidFill>
                  <a:effectLst/>
                  <a:latin typeface="Arial" panose="020B0604020202020204" pitchFamily="34" charset="0"/>
                </a:endParaRPr>
              </a:p>
              <a:p>
                <a:pPr algn="ctr">
                  <a:spcBef>
                    <a:spcPts val="2250"/>
                  </a:spcBef>
                  <a:buNone/>
                </a:pPr>
                <a:r>
                  <a:rPr lang="en-US" b="1" i="0" dirty="0">
                    <a:solidFill>
                      <a:srgbClr val="333333"/>
                    </a:solidFill>
                    <a:effectLst/>
                    <a:latin typeface="Arial" panose="020B0604020202020204" pitchFamily="34" charset="0"/>
                  </a:rPr>
                  <a:t>Loop Continues with New Inputs</a:t>
                </a:r>
              </a:p>
              <a:p>
                <a:pPr>
                  <a:buNone/>
                </a:pPr>
                <a:br>
                  <a:rPr lang="en-US" dirty="0"/>
                </a:br>
                <a:endParaRPr lang="en-IN" dirty="0"/>
              </a:p>
            </p:txBody>
          </p:sp>
          <p:sp>
            <p:nvSpPr>
              <p:cNvPr id="19" name="Rectangle: Rounded Corners 18">
                <a:extLst>
                  <a:ext uri="{FF2B5EF4-FFF2-40B4-BE49-F238E27FC236}">
                    <a16:creationId xmlns:a16="http://schemas.microsoft.com/office/drawing/2014/main" id="{5E4B3A51-9420-B569-02E5-0B06C7ACD43A}"/>
                  </a:ext>
                </a:extLst>
              </p:cNvPr>
              <p:cNvSpPr/>
              <p:nvPr/>
            </p:nvSpPr>
            <p:spPr>
              <a:xfrm>
                <a:off x="-12339876" y="1152846"/>
                <a:ext cx="3515102" cy="670474"/>
              </a:xfrm>
              <a:prstGeom prst="roundRect">
                <a:avLst/>
              </a:prstGeom>
              <a:solidFill>
                <a:schemeClr val="accent1">
                  <a:lumMod val="40000"/>
                  <a:lumOff val="60000"/>
                </a:schemeClr>
              </a:solidFill>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uNone/>
                </a:pPr>
                <a:endParaRPr lang="en-US" b="1" i="0" dirty="0">
                  <a:solidFill>
                    <a:srgbClr val="333333"/>
                  </a:solidFill>
                  <a:effectLst/>
                  <a:latin typeface="Arial" panose="020B0604020202020204" pitchFamily="34" charset="0"/>
                </a:endParaRPr>
              </a:p>
              <a:p>
                <a:pPr algn="ctr">
                  <a:buNone/>
                </a:pPr>
                <a:endParaRPr lang="en-US" b="1" dirty="0">
                  <a:solidFill>
                    <a:srgbClr val="333333"/>
                  </a:solidFill>
                  <a:latin typeface="Arial" panose="020B0604020202020204" pitchFamily="34" charset="0"/>
                </a:endParaRPr>
              </a:p>
              <a:p>
                <a:pPr algn="ctr">
                  <a:buNone/>
                </a:pPr>
                <a:r>
                  <a:rPr lang="en-US" b="1" i="0" dirty="0">
                    <a:solidFill>
                      <a:srgbClr val="333333"/>
                    </a:solidFill>
                    <a:effectLst/>
                    <a:latin typeface="Arial" panose="020B0604020202020204" pitchFamily="34" charset="0"/>
                  </a:rPr>
                  <a:t>Function Block Loads ANN Model</a:t>
                </a:r>
              </a:p>
              <a:p>
                <a:pPr>
                  <a:buNone/>
                </a:pPr>
                <a:br>
                  <a:rPr lang="en-US" dirty="0"/>
                </a:br>
                <a:endParaRPr lang="en-IN" dirty="0"/>
              </a:p>
            </p:txBody>
          </p:sp>
          <p:sp>
            <p:nvSpPr>
              <p:cNvPr id="21" name="Rectangle: Rounded Corners 20">
                <a:extLst>
                  <a:ext uri="{FF2B5EF4-FFF2-40B4-BE49-F238E27FC236}">
                    <a16:creationId xmlns:a16="http://schemas.microsoft.com/office/drawing/2014/main" id="{28F215A8-4E88-6399-3BA1-570A266ABEDA}"/>
                  </a:ext>
                </a:extLst>
              </p:cNvPr>
              <p:cNvSpPr/>
              <p:nvPr/>
            </p:nvSpPr>
            <p:spPr>
              <a:xfrm>
                <a:off x="-7565475" y="-609599"/>
                <a:ext cx="3765137" cy="865935"/>
              </a:xfrm>
              <a:prstGeom prst="roundRect">
                <a:avLst/>
              </a:prstGeom>
              <a:solidFill>
                <a:schemeClr val="accent1">
                  <a:lumMod val="40000"/>
                  <a:lumOff val="60000"/>
                </a:schemeClr>
              </a:solidFill>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uNone/>
                </a:pPr>
                <a:endParaRPr lang="en-US" b="1" i="0" dirty="0">
                  <a:solidFill>
                    <a:srgbClr val="333333"/>
                  </a:solidFill>
                  <a:effectLst/>
                  <a:latin typeface="Arial" panose="020B0604020202020204" pitchFamily="34" charset="0"/>
                </a:endParaRPr>
              </a:p>
              <a:p>
                <a:pPr algn="ctr">
                  <a:buNone/>
                </a:pPr>
                <a:endParaRPr lang="en-US" b="1" dirty="0">
                  <a:solidFill>
                    <a:srgbClr val="333333"/>
                  </a:solidFill>
                  <a:latin typeface="Arial" panose="020B0604020202020204" pitchFamily="34" charset="0"/>
                </a:endParaRPr>
              </a:p>
              <a:p>
                <a:pPr algn="ctr">
                  <a:buNone/>
                </a:pPr>
                <a:r>
                  <a:rPr lang="en-US" b="1" i="0" dirty="0">
                    <a:solidFill>
                      <a:srgbClr val="333333"/>
                    </a:solidFill>
                    <a:effectLst/>
                    <a:latin typeface="Arial" panose="020B0604020202020204" pitchFamily="34" charset="0"/>
                  </a:rPr>
                  <a:t>Save ANN Weights in MATLAB Workspace</a:t>
                </a:r>
              </a:p>
              <a:p>
                <a:pPr>
                  <a:buNone/>
                </a:pPr>
                <a:br>
                  <a:rPr lang="en-US" dirty="0"/>
                </a:br>
                <a:endParaRPr lang="en-IN" dirty="0"/>
              </a:p>
            </p:txBody>
          </p:sp>
          <p:cxnSp>
            <p:nvCxnSpPr>
              <p:cNvPr id="26" name="Straight Arrow Connector 25">
                <a:extLst>
                  <a:ext uri="{FF2B5EF4-FFF2-40B4-BE49-F238E27FC236}">
                    <a16:creationId xmlns:a16="http://schemas.microsoft.com/office/drawing/2014/main" id="{7F244015-3BBE-C6E4-0AC1-2AD6D671D895}"/>
                  </a:ext>
                </a:extLst>
              </p:cNvPr>
              <p:cNvCxnSpPr>
                <a:stCxn id="15" idx="3"/>
              </p:cNvCxnSpPr>
              <p:nvPr/>
            </p:nvCxnSpPr>
            <p:spPr>
              <a:xfrm>
                <a:off x="-12448640" y="-176632"/>
                <a:ext cx="12599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AF69835-9314-C1C9-0316-2E9A72B69387}"/>
                  </a:ext>
                </a:extLst>
              </p:cNvPr>
              <p:cNvCxnSpPr>
                <a:stCxn id="3" idx="3"/>
                <a:endCxn id="21" idx="1"/>
              </p:cNvCxnSpPr>
              <p:nvPr/>
            </p:nvCxnSpPr>
            <p:spPr>
              <a:xfrm>
                <a:off x="-8660653" y="-176631"/>
                <a:ext cx="10951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BC645C2A-8911-0ACA-03DD-3E004F5F2154}"/>
                  </a:ext>
                </a:extLst>
              </p:cNvPr>
              <p:cNvCxnSpPr>
                <a:stCxn id="21" idx="2"/>
                <a:endCxn id="20" idx="0"/>
              </p:cNvCxnSpPr>
              <p:nvPr/>
            </p:nvCxnSpPr>
            <p:spPr>
              <a:xfrm flipH="1">
                <a:off x="-5686604" y="256336"/>
                <a:ext cx="3698" cy="8212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DCE469FC-5D7B-DDDD-F420-75E0A1128AFD}"/>
                  </a:ext>
                </a:extLst>
              </p:cNvPr>
              <p:cNvCxnSpPr>
                <a:stCxn id="20" idx="1"/>
                <a:endCxn id="19" idx="3"/>
              </p:cNvCxnSpPr>
              <p:nvPr/>
            </p:nvCxnSpPr>
            <p:spPr>
              <a:xfrm flipH="1" flipV="1">
                <a:off x="-8824774" y="1488083"/>
                <a:ext cx="99606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074E3300-4B22-4A3C-D731-CC7568EB13FE}"/>
                  </a:ext>
                </a:extLst>
              </p:cNvPr>
              <p:cNvCxnSpPr>
                <a:stCxn id="19" idx="1"/>
                <a:endCxn id="14" idx="3"/>
              </p:cNvCxnSpPr>
              <p:nvPr/>
            </p:nvCxnSpPr>
            <p:spPr>
              <a:xfrm flipH="1">
                <a:off x="-12910734" y="1488083"/>
                <a:ext cx="5708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517EF0BD-A9F7-F7F4-7FC0-B63D71226730}"/>
                  </a:ext>
                </a:extLst>
              </p:cNvPr>
              <p:cNvCxnSpPr>
                <a:stCxn id="14" idx="2"/>
                <a:endCxn id="22" idx="0"/>
              </p:cNvCxnSpPr>
              <p:nvPr/>
            </p:nvCxnSpPr>
            <p:spPr>
              <a:xfrm>
                <a:off x="-14002114" y="1823320"/>
                <a:ext cx="0" cy="8626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AAADE056-3017-D38F-CDFD-F6B5B56741DE}"/>
                  </a:ext>
                </a:extLst>
              </p:cNvPr>
              <p:cNvCxnSpPr>
                <a:stCxn id="22" idx="3"/>
                <a:endCxn id="16" idx="1"/>
              </p:cNvCxnSpPr>
              <p:nvPr/>
            </p:nvCxnSpPr>
            <p:spPr>
              <a:xfrm>
                <a:off x="-12910734" y="3021236"/>
                <a:ext cx="10913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900ED2E0-D0B7-164F-D630-7DA43A551A07}"/>
                  </a:ext>
                </a:extLst>
              </p:cNvPr>
              <p:cNvCxnSpPr>
                <a:stCxn id="16" idx="3"/>
                <a:endCxn id="17" idx="1"/>
              </p:cNvCxnSpPr>
              <p:nvPr/>
            </p:nvCxnSpPr>
            <p:spPr>
              <a:xfrm>
                <a:off x="-9636592" y="3021236"/>
                <a:ext cx="7660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CC03DDFF-EC42-4855-2E72-70F03CAC0C4A}"/>
                  </a:ext>
                </a:extLst>
              </p:cNvPr>
              <p:cNvCxnSpPr>
                <a:stCxn id="17" idx="3"/>
                <a:endCxn id="18" idx="1"/>
              </p:cNvCxnSpPr>
              <p:nvPr/>
            </p:nvCxnSpPr>
            <p:spPr>
              <a:xfrm flipV="1">
                <a:off x="-6687798" y="3011915"/>
                <a:ext cx="766033" cy="93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
        <p:nvSpPr>
          <p:cNvPr id="32" name="TextBox 31">
            <a:extLst>
              <a:ext uri="{FF2B5EF4-FFF2-40B4-BE49-F238E27FC236}">
                <a16:creationId xmlns:a16="http://schemas.microsoft.com/office/drawing/2014/main" id="{A01F407F-31A1-524F-B349-E29A9FF54044}"/>
              </a:ext>
            </a:extLst>
          </p:cNvPr>
          <p:cNvSpPr txBox="1"/>
          <p:nvPr/>
        </p:nvSpPr>
        <p:spPr>
          <a:xfrm>
            <a:off x="-51779" y="-646331"/>
            <a:ext cx="1930810" cy="646331"/>
          </a:xfrm>
          <a:prstGeom prst="rect">
            <a:avLst/>
          </a:prstGeom>
          <a:noFill/>
        </p:spPr>
        <p:txBody>
          <a:bodyPr wrap="square">
            <a:spAutoFit/>
          </a:bodyPr>
          <a:lstStyle/>
          <a:p>
            <a:pPr algn="ctr">
              <a:spcAft>
                <a:spcPts val="2250"/>
              </a:spcAft>
            </a:pPr>
            <a:r>
              <a:rPr lang="en-IN" sz="3600" b="1" i="0" dirty="0">
                <a:solidFill>
                  <a:srgbClr val="4A3B5D"/>
                </a:solidFill>
                <a:effectLst/>
                <a:latin typeface="Arial" panose="020B0604020202020204" pitchFamily="34" charset="0"/>
              </a:rPr>
              <a:t>Results</a:t>
            </a:r>
          </a:p>
        </p:txBody>
      </p:sp>
      <p:grpSp>
        <p:nvGrpSpPr>
          <p:cNvPr id="40" name="Group 39">
            <a:extLst>
              <a:ext uri="{FF2B5EF4-FFF2-40B4-BE49-F238E27FC236}">
                <a16:creationId xmlns:a16="http://schemas.microsoft.com/office/drawing/2014/main" id="{9D8C0867-0B08-4AA6-30FE-33CD661157BF}"/>
              </a:ext>
            </a:extLst>
          </p:cNvPr>
          <p:cNvGrpSpPr/>
          <p:nvPr/>
        </p:nvGrpSpPr>
        <p:grpSpPr>
          <a:xfrm>
            <a:off x="-13439777" y="583924"/>
            <a:ext cx="10658475" cy="5883518"/>
            <a:chOff x="-13439777" y="583924"/>
            <a:chExt cx="10658475" cy="5883518"/>
          </a:xfrm>
        </p:grpSpPr>
        <p:sp>
          <p:nvSpPr>
            <p:cNvPr id="35" name="TextBox 34">
              <a:extLst>
                <a:ext uri="{FF2B5EF4-FFF2-40B4-BE49-F238E27FC236}">
                  <a16:creationId xmlns:a16="http://schemas.microsoft.com/office/drawing/2014/main" id="{46990E6B-7298-FED1-FC63-67455E4D2B5F}"/>
                </a:ext>
              </a:extLst>
            </p:cNvPr>
            <p:cNvSpPr txBox="1"/>
            <p:nvPr/>
          </p:nvSpPr>
          <p:spPr>
            <a:xfrm>
              <a:off x="-13439777" y="583924"/>
              <a:ext cx="10658475" cy="1200329"/>
            </a:xfrm>
            <a:prstGeom prst="rect">
              <a:avLst/>
            </a:prstGeom>
            <a:noFill/>
          </p:spPr>
          <p:txBody>
            <a:bodyPr wrap="square">
              <a:spAutoFit/>
            </a:bodyPr>
            <a:lstStyle/>
            <a:p>
              <a:pPr algn="ctr">
                <a:buNone/>
              </a:pPr>
              <a:r>
                <a:rPr lang="en-US" b="1" i="0" dirty="0">
                  <a:solidFill>
                    <a:srgbClr val="333333"/>
                  </a:solidFill>
                  <a:effectLst/>
                  <a:latin typeface="Arial" panose="020B0604020202020204" pitchFamily="34" charset="0"/>
                </a:rPr>
                <a:t>Without ANN (PID Controller)</a:t>
              </a:r>
            </a:p>
            <a:p>
              <a:pPr algn="ctr">
                <a:spcAft>
                  <a:spcPts val="1500"/>
                </a:spcAft>
              </a:pPr>
              <a:r>
                <a:rPr lang="en-US" b="0" i="0" dirty="0">
                  <a:solidFill>
                    <a:srgbClr val="333333"/>
                  </a:solidFill>
                  <a:effectLst/>
                  <a:latin typeface="Arial" panose="020B0604020202020204" pitchFamily="34" charset="0"/>
                </a:rPr>
                <a:t>Without the ANN model (using the PID controller), the system shows less accuracy, greater oscillations, and the system struggles to reach the desired speed accurately. The difference between the desired and actual speed is more noticeable.</a:t>
              </a:r>
            </a:p>
          </p:txBody>
        </p:sp>
        <p:pic>
          <p:nvPicPr>
            <p:cNvPr id="38" name="Picture 37">
              <a:extLst>
                <a:ext uri="{FF2B5EF4-FFF2-40B4-BE49-F238E27FC236}">
                  <a16:creationId xmlns:a16="http://schemas.microsoft.com/office/drawing/2014/main" id="{CE70D6A2-27FF-BB86-2975-E81FB814D7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306621" y="1913121"/>
              <a:ext cx="8096571" cy="4554321"/>
            </a:xfrm>
            <a:prstGeom prst="roundRect">
              <a:avLst>
                <a:gd name="adj" fmla="val 1599"/>
              </a:avLst>
            </a:prstGeom>
            <a:solidFill>
              <a:srgbClr val="FFFFFF">
                <a:shade val="85000"/>
              </a:srgbClr>
            </a:solidFill>
            <a:ln>
              <a:noFill/>
            </a:ln>
            <a:effectLst>
              <a:reflection blurRad="12700" stA="38000" endPos="28000" dist="5000" dir="5400000" sy="-100000" algn="bl" rotWithShape="0"/>
            </a:effectLst>
          </p:spPr>
        </p:pic>
      </p:grpSp>
      <p:grpSp>
        <p:nvGrpSpPr>
          <p:cNvPr id="5" name="Group 4">
            <a:extLst>
              <a:ext uri="{FF2B5EF4-FFF2-40B4-BE49-F238E27FC236}">
                <a16:creationId xmlns:a16="http://schemas.microsoft.com/office/drawing/2014/main" id="{CAF28C12-1734-321D-57B8-511FDA910DD9}"/>
              </a:ext>
            </a:extLst>
          </p:cNvPr>
          <p:cNvGrpSpPr/>
          <p:nvPr/>
        </p:nvGrpSpPr>
        <p:grpSpPr>
          <a:xfrm>
            <a:off x="940259" y="583924"/>
            <a:ext cx="10561463" cy="5441591"/>
            <a:chOff x="913626" y="583924"/>
            <a:chExt cx="10561463" cy="5441591"/>
          </a:xfrm>
        </p:grpSpPr>
        <p:sp>
          <p:nvSpPr>
            <p:cNvPr id="29" name="TextBox 28">
              <a:extLst>
                <a:ext uri="{FF2B5EF4-FFF2-40B4-BE49-F238E27FC236}">
                  <a16:creationId xmlns:a16="http://schemas.microsoft.com/office/drawing/2014/main" id="{455EB012-35A5-FC78-2990-862BD571E687}"/>
                </a:ext>
              </a:extLst>
            </p:cNvPr>
            <p:cNvSpPr txBox="1"/>
            <p:nvPr/>
          </p:nvSpPr>
          <p:spPr>
            <a:xfrm>
              <a:off x="7116293" y="583924"/>
              <a:ext cx="4358796" cy="646331"/>
            </a:xfrm>
            <a:prstGeom prst="rect">
              <a:avLst/>
            </a:prstGeom>
            <a:noFill/>
          </p:spPr>
          <p:txBody>
            <a:bodyPr wrap="square">
              <a:spAutoFit/>
            </a:bodyPr>
            <a:lstStyle/>
            <a:p>
              <a:pPr algn="ctr">
                <a:spcAft>
                  <a:spcPts val="2250"/>
                </a:spcAft>
              </a:pPr>
              <a:r>
                <a:rPr lang="en-IN" sz="3600" b="1" i="0" dirty="0">
                  <a:solidFill>
                    <a:srgbClr val="4A3B5D"/>
                  </a:solidFill>
                  <a:effectLst/>
                  <a:latin typeface="Arial" panose="020B0604020202020204" pitchFamily="34" charset="0"/>
                </a:rPr>
                <a:t>Simulink Model</a:t>
              </a:r>
            </a:p>
          </p:txBody>
        </p:sp>
        <p:pic>
          <p:nvPicPr>
            <p:cNvPr id="4" name="Picture 3">
              <a:extLst>
                <a:ext uri="{FF2B5EF4-FFF2-40B4-BE49-F238E27FC236}">
                  <a16:creationId xmlns:a16="http://schemas.microsoft.com/office/drawing/2014/main" id="{C7E63E40-D12F-BAC5-98A3-40A1C15F878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3626" y="1269057"/>
              <a:ext cx="9909772" cy="4756458"/>
            </a:xfrm>
            <a:prstGeom prst="roundRect">
              <a:avLst>
                <a:gd name="adj" fmla="val 5477"/>
              </a:avLst>
            </a:prstGeom>
            <a:solidFill>
              <a:srgbClr val="FFFFFF">
                <a:shade val="85000"/>
              </a:srgbClr>
            </a:solidFill>
            <a:ln>
              <a:noFill/>
            </a:ln>
            <a:effectLst>
              <a:reflection blurRad="12700" stA="38000" endPos="28000" dist="5000" dir="5400000" sy="-100000" algn="bl" rotWithShape="0"/>
            </a:effectLst>
          </p:spPr>
        </p:pic>
      </p:grpSp>
    </p:spTree>
    <p:extLst>
      <p:ext uri="{BB962C8B-B14F-4D97-AF65-F5344CB8AC3E}">
        <p14:creationId xmlns:p14="http://schemas.microsoft.com/office/powerpoint/2010/main" val="33018129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TotalTime>
  <Words>3594</Words>
  <Application>Microsoft Office PowerPoint</Application>
  <PresentationFormat>Widescreen</PresentationFormat>
  <Paragraphs>369</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Aptos Display</vt:lpstr>
      <vt:lpstr>Aptos Narrow</vt:lpstr>
      <vt:lpstr>Arial</vt:lpstr>
      <vt:lpstr>Arial Black</vt:lpstr>
      <vt:lpstr>Calibri</vt:lpstr>
      <vt:lpstr>Calibri Light</vt:lpstr>
      <vt:lpstr>Office Theme</vt:lpstr>
      <vt:lpstr>Speed Control of DC Motor Using Artificial Neural Network Introduction DC motors are commonly employed in industry because of their ease and efficiency of speed control. Conventional PID controllers have been employed for this, but they tend to fail in the presence of nonlinearities and varying load conditions. This project investigates the application of an Artificial Neural Network (ANN) to control the speed of a DC motor. The ANN is trained on input data—current, voltage, and load—to estimate the desired speed. Performance of the ANN is then compared against that of a standard PID controller to assess any gains in adaptability and precision.. </vt:lpstr>
      <vt:lpstr>Speed Control of DC Motor Using Artificial Neural Network Introduction DC motors are commonly employed in industry because of their ease and efficiency of speed control. Conventional PID controllers have been employed for this, but they tend to fail in the presence of nonlinearities and varying load conditions. This project investigates the application of an Artificial Neural Network (ANN) to control the speed of a DC motor. The ANN is trained on input data—current, voltage, and load—to estimate the desired speed. Performance of the ANN is then compared against that of a standard PID controller to assess any gains in adaptability and precision.. </vt:lpstr>
      <vt:lpstr>Speed Control of DC Motor Using Artificial Neural Network Introduction DC motors are commonly employed in industry because of their ease and efficiency of speed control. Conventional PID controllers have been employed for this, but they tend to fail in the presence of nonlinearities and varying load conditions. This project investigates the application of an Artificial Neural Network (ANN) to control the speed of a DC motor. The ANN is trained on input data—current, voltage, and load—to estimate the desired speed. Performance of the ANN is then compared against that of a standard PID controller to assess any gains in adaptability and precision.. </vt:lpstr>
      <vt:lpstr>Speed Control of DC Motor Using Artificial Neural Network Introduction DC motors are commonly employed in industry because of their ease and efficiency of speed control. Conventional PID controllers have been employed for this, but they tend to fail in the presence of nonlinearities and varying load conditions. This project investigates the application of an Artificial Neural Network (ANN) to control the speed of a DC motor. The ANN is trained on input data—current, voltage, and load—to estimate the desired speed. Performance of the ANN is then compared against that of a standard PID controller to assess any gains in adaptability and precision.. </vt:lpstr>
      <vt:lpstr>Speed Control of DC Motor Using Artificial Neural Network Introduction DC motors are commonly employed in industry because of their ease and efficiency of speed control. Conventional PID controllers have been employed for this, but they tend to fail in the presence of nonlinearities and varying load conditions. This project investigates the application of an Artificial Neural Network (ANN) to control the speed of a DC motor. The ANN is trained on input data—current, voltage, and load—to estimate the desired speed. Performance of the ANN is then compared against that of a standard PID controller to assess any gains in adaptability and precision.. </vt:lpstr>
      <vt:lpstr>Speed Control of DC Motor Using Artificial Neural Network Introduction DC motors are commonly employed in industry because of their ease and efficiency of speed control. Conventional PID controllers have been employed for this, but they tend to fail in the presence of nonlinearities and varying load conditions. This project investigates the application of an Artificial Neural Network (ANN) to control the speed of a DC motor. The ANN is trained on input data—current, voltage, and load—to estimate the desired speed. Performance of the ANN is then compared against that of a standard PID controller to assess any gains in adaptability and precision.. </vt:lpstr>
      <vt:lpstr>Speed Control of DC Motor Using Artificial Neural Network Introduction DC motors are commonly employed in industry because of their ease and efficiency of speed control. Conventional PID controllers have been employed for this, but they tend to fail in the presence of nonlinearities and varying load conditions. This project investigates the application of an Artificial Neural Network (ANN) to control the speed of a DC motor. The ANN is trained on input data—current, voltage, and load—to estimate the desired speed. Performance of the ANN is then compared against that of a standard PID controller to assess any gains in adaptability and precision.. </vt:lpstr>
      <vt:lpstr>Speed Control of DC Motor Using Artificial Neural Network Introduction DC motors are commonly employed in industry because of their ease and efficiency of speed control. Conventional PID controllers have been employed for this, but they tend to fail in the presence of nonlinearities and varying load conditions. This project investigates the application of an Artificial Neural Network (ANN) to control the speed of a DC motor. The ANN is trained on input data—current, voltage, and load—to estimate the desired speed. Performance of the ANN is then compared against that of a standard PID controller to assess any gains in adaptability and precision.. </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Boorla Suraj</dc:creator>
  <cp:lastModifiedBy>Boorla Suraj</cp:lastModifiedBy>
  <cp:revision>3</cp:revision>
  <dcterms:created xsi:type="dcterms:W3CDTF">2025-04-19T04:02:04Z</dcterms:created>
  <dcterms:modified xsi:type="dcterms:W3CDTF">2025-04-21T06:43:30Z</dcterms:modified>
</cp:coreProperties>
</file>