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3" r:id="rId4"/>
    <p:sldId id="257" r:id="rId5"/>
    <p:sldId id="265" r:id="rId6"/>
    <p:sldId id="258" r:id="rId7"/>
    <p:sldId id="266" r:id="rId8"/>
    <p:sldId id="259" r:id="rId9"/>
    <p:sldId id="267" r:id="rId10"/>
    <p:sldId id="260" r:id="rId11"/>
    <p:sldId id="268" r:id="rId12"/>
    <p:sldId id="261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21" autoAdjust="0"/>
    <p:restoredTop sz="94660"/>
  </p:normalViewPr>
  <p:slideViewPr>
    <p:cSldViewPr snapToGrid="0">
      <p:cViewPr>
        <p:scale>
          <a:sx n="75" d="100"/>
          <a:sy n="75" d="100"/>
        </p:scale>
        <p:origin x="106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C7EE-0980-4B0B-BCC9-70AE2DA84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3BDD3-74F9-400D-A5C5-ED6EF9873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5146-7B9A-4925-89C7-FE9767CC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17D7-BC1A-465D-9843-808D285806B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4E026-0D4A-4088-A94A-CE956571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6E07-3473-49D9-A5B9-4212AE92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F86C-D3D5-43AF-93C1-BFCD5F9F4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E6D5-976D-4B82-9A8D-D616294F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C7075-586D-40F9-AE27-99A551346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0A94-E290-4FC0-8183-FA810A63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17D7-BC1A-465D-9843-808D285806B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65666-1B76-43B6-8E58-1E82CFF7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746BF-44A0-4A49-B2A9-E3737480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F86C-D3D5-43AF-93C1-BFCD5F9F4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2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971F3-6FA7-4B19-BCD2-4FC27729F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CDBA5-0079-457A-B166-51586330D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FCFB8-2747-4ABC-9190-D3C2005F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17D7-BC1A-465D-9843-808D285806B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1C0D-954D-4DA6-A221-FF0B4256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48BC-E3A7-466E-A3BF-E7F8C61E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F86C-D3D5-43AF-93C1-BFCD5F9F4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4CC7-83CA-4973-BB52-1EF5CC32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7884-3AA3-49D6-B1C0-A580D5E9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A599-1392-4A8B-9502-A7697B37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17D7-BC1A-465D-9843-808D285806B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8B8B-A800-407B-AEF0-ED6E2485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8212-6F51-452C-9BC6-B75F28A2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F86C-D3D5-43AF-93C1-BFCD5F9F4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5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7D2E-CB40-41E2-9201-CC35EAD1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B92DC-F335-4CFE-8003-782F14C8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0146-CCC1-4D56-A632-4E5A7133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17D7-BC1A-465D-9843-808D285806B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371D6-7DCE-4FBC-86EA-D77D8300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2A0F-9626-49E6-B8AA-1FFA88C1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F86C-D3D5-43AF-93C1-BFCD5F9F4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1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6AF3-4446-43A1-8F06-C1B5DDA9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F1FB-E41D-4628-BFE8-7445FE87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7069B-0E04-418C-8842-8CBCF6E60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3018-E290-4DE4-AB57-17BB028D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17D7-BC1A-465D-9843-808D285806B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BD643-FD0B-4490-8830-DD536183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FE20D-C577-4554-B716-9D36C15E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F86C-D3D5-43AF-93C1-BFCD5F9F4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8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C1A1-36CA-4621-8DB8-3FA8015A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38EAD-9B5B-49D8-BEFF-4B6AECAA7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5AE6A-2E0C-46D7-8898-B7813A000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2AC90-39C3-4D4F-9AA3-0AB41D4FF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AEBEC-0822-4BFC-836B-911BECFA7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DDCF4-34CB-4DD4-A787-27A652F1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17D7-BC1A-465D-9843-808D285806B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FB4E9-7A77-4AD7-9BE8-A0B4E83E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A8A68-8D10-418C-B0EA-85593AFE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F86C-D3D5-43AF-93C1-BFCD5F9F4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6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D03B-47EB-499E-A048-5A755C01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C2504-D9F2-41D6-8A99-38007E40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17D7-BC1A-465D-9843-808D285806B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FB19D-00A4-4783-821F-1C6D9CF9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54C5C-7D62-4A1C-B43E-DDC62EE3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F86C-D3D5-43AF-93C1-BFCD5F9F4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9F594-6ED9-422C-BE13-8AB2E512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17D7-BC1A-465D-9843-808D285806B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95F66-FB53-4B97-A91E-57A990BE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37DA5-A829-4A98-A5B7-31831075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F86C-D3D5-43AF-93C1-BFCD5F9F4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4667-93CB-4F07-BEDF-F63A66F5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7473-FEF3-4483-9F69-66F8F457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E5301-0CF9-4F89-BC04-8DEA28F3F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86F78-C701-42E5-A97C-DBBF3102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17D7-BC1A-465D-9843-808D285806B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31923-C50B-40AD-AE40-94FF4ED4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6C9E1-33D8-4624-B2D8-34EA34B2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F86C-D3D5-43AF-93C1-BFCD5F9F4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6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4494-9A9B-4B3B-8E39-C3BC195F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DA482-0CBA-4E52-888E-D3CED8F60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11515-65A9-4A7D-9B9D-B2A105CC9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23A6E-3B2E-45E4-A060-815A6B18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17D7-BC1A-465D-9843-808D285806B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E7258-C23A-49E0-B5B0-DCF00585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EE172-7EF1-4DC7-A9BE-5904CF2F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F86C-D3D5-43AF-93C1-BFCD5F9F4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0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B834C-D699-4E4E-A0D7-16188D3A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16144-5AB0-42C3-B5BB-727BB096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3311-FF43-4775-9BD2-88D5A3654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17D7-BC1A-465D-9843-808D285806B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676C-6805-4341-B33A-C795DF456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54CC3-0278-431F-B8C1-548791384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BF86C-D3D5-43AF-93C1-BFCD5F9F4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7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485FB6-C86E-4D2A-8BA5-B2651D459171}"/>
              </a:ext>
            </a:extLst>
          </p:cNvPr>
          <p:cNvSpPr txBox="1"/>
          <p:nvPr/>
        </p:nvSpPr>
        <p:spPr>
          <a:xfrm>
            <a:off x="457200" y="345440"/>
            <a:ext cx="364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Self-Test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53A06-A921-4DB4-97A3-A5E837D6CFF8}"/>
              </a:ext>
            </a:extLst>
          </p:cNvPr>
          <p:cNvSpPr txBox="1"/>
          <p:nvPr/>
        </p:nvSpPr>
        <p:spPr>
          <a:xfrm>
            <a:off x="568960" y="1187674"/>
            <a:ext cx="50495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Self-test is a method of automatically testing all signals in a test system for system verification. Common verification items tested for are faulty hardware, incorrect software configurations, and misrouted cables.</a:t>
            </a:r>
          </a:p>
          <a:p>
            <a:endParaRPr lang="en-US" dirty="0"/>
          </a:p>
          <a:p>
            <a:r>
              <a:rPr lang="en-US" dirty="0"/>
              <a:t>Inputs to the tester (outputs from the UUT) are verified by generating a signal with verification instrumentation (SMU), routing it to the panel connector of the signal-under-test, and then back into the system to be measured by the signal measurement hardware.</a:t>
            </a:r>
          </a:p>
          <a:p>
            <a:endParaRPr lang="en-US" dirty="0"/>
          </a:p>
          <a:p>
            <a:r>
              <a:rPr lang="en-US" dirty="0"/>
              <a:t>Outputs from the tester (inputs to the UUT) are verified by generating a voltage/current from the signal hardware and routing it to the panel, then routing it back into the system to be measured by verification instrumentation (DMM).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F6CA4-3303-47F7-9950-E12657BC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60" y="2123399"/>
            <a:ext cx="5739534" cy="32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97BC6B-9523-473B-A425-495A8F3EC709}"/>
              </a:ext>
            </a:extLst>
          </p:cNvPr>
          <p:cNvSpPr txBox="1"/>
          <p:nvPr/>
        </p:nvSpPr>
        <p:spPr>
          <a:xfrm>
            <a:off x="408972" y="1160254"/>
            <a:ext cx="41167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Signal-under-test routed onto Ultrafit busboard. Pins per connector on busboard are shorted together i.e. all pin 1s are shorted together, all pin 2s are shorted together.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Note: As all signals other than the signal-under-test are disconnected, no signal collisions will occur on the bus.</a:t>
            </a:r>
          </a:p>
          <a:p>
            <a:pPr marL="342900" indent="-342900">
              <a:buAutoNum type="arabicPeriod"/>
            </a:pPr>
            <a:r>
              <a:rPr lang="en-US" sz="2000" dirty="0"/>
              <a:t>Other SLSC routing cards that have self-test connections will be connected to the same busboard. There will be one busboard per chassis.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10A85-DA8A-44B5-8419-FDA409221698}"/>
              </a:ext>
            </a:extLst>
          </p:cNvPr>
          <p:cNvSpPr txBox="1"/>
          <p:nvPr/>
        </p:nvSpPr>
        <p:spPr>
          <a:xfrm>
            <a:off x="182880" y="272832"/>
            <a:ext cx="569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Chassis Ultrafit Busboard Connection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E200E-CBE4-4C6B-A1D5-7BD9BD9D1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9"/>
          <a:stretch/>
        </p:blipFill>
        <p:spPr>
          <a:xfrm>
            <a:off x="7498080" y="1251091"/>
            <a:ext cx="2997200" cy="448527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E32974A-F39B-4327-8EE4-3E8F5A3D1D2E}"/>
              </a:ext>
            </a:extLst>
          </p:cNvPr>
          <p:cNvSpPr/>
          <p:nvPr/>
        </p:nvSpPr>
        <p:spPr>
          <a:xfrm>
            <a:off x="8906217" y="2049115"/>
            <a:ext cx="439838" cy="4372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117077-2BC7-4DD9-9E5C-AB505A43E3D2}"/>
              </a:ext>
            </a:extLst>
          </p:cNvPr>
          <p:cNvSpPr/>
          <p:nvPr/>
        </p:nvSpPr>
        <p:spPr>
          <a:xfrm>
            <a:off x="7964539" y="3056492"/>
            <a:ext cx="439838" cy="4372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247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4A2C19-D665-4D43-8522-A9F7EBFD817A}"/>
              </a:ext>
            </a:extLst>
          </p:cNvPr>
          <p:cNvSpPr/>
          <p:nvPr/>
        </p:nvSpPr>
        <p:spPr>
          <a:xfrm>
            <a:off x="1483554" y="1083076"/>
            <a:ext cx="239696" cy="40393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Interface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EB43A-1AF9-4C77-83BC-4D5DCB96F156}"/>
              </a:ext>
            </a:extLst>
          </p:cNvPr>
          <p:cNvSpPr/>
          <p:nvPr/>
        </p:nvSpPr>
        <p:spPr>
          <a:xfrm>
            <a:off x="3480620" y="1846555"/>
            <a:ext cx="2071968" cy="3364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SLSC Routing Card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F9FE6-FFEB-4AC6-A1E3-8E219C3CA3D4}"/>
              </a:ext>
            </a:extLst>
          </p:cNvPr>
          <p:cNvSpPr/>
          <p:nvPr/>
        </p:nvSpPr>
        <p:spPr>
          <a:xfrm>
            <a:off x="314170" y="1713390"/>
            <a:ext cx="1169393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I2 to UUT</a:t>
            </a:r>
          </a:p>
          <a:p>
            <a:pPr algn="ctr"/>
            <a:r>
              <a:rPr lang="en-US" sz="1200" dirty="0"/>
              <a:t>(disconnected)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5D628-921F-48DF-A228-8CA3D2B4A50A}"/>
              </a:ext>
            </a:extLst>
          </p:cNvPr>
          <p:cNvSpPr/>
          <p:nvPr/>
        </p:nvSpPr>
        <p:spPr>
          <a:xfrm>
            <a:off x="1723254" y="2051116"/>
            <a:ext cx="896645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Connector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E080-BB55-42DF-862C-17D65A8147A0}"/>
              </a:ext>
            </a:extLst>
          </p:cNvPr>
          <p:cNvSpPr/>
          <p:nvPr/>
        </p:nvSpPr>
        <p:spPr>
          <a:xfrm>
            <a:off x="1723254" y="4230948"/>
            <a:ext cx="89664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Verification Connector</a:t>
            </a: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F7FB938B-CD91-4A86-89C1-4D2E2A0F78F7}"/>
              </a:ext>
            </a:extLst>
          </p:cNvPr>
          <p:cNvSpPr/>
          <p:nvPr/>
        </p:nvSpPr>
        <p:spPr>
          <a:xfrm>
            <a:off x="1075190" y="2738762"/>
            <a:ext cx="355105" cy="2055180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B5E32-CB84-4FDF-94FD-77C31D95E1C7}"/>
              </a:ext>
            </a:extLst>
          </p:cNvPr>
          <p:cNvSpPr txBox="1"/>
          <p:nvPr/>
        </p:nvSpPr>
        <p:spPr>
          <a:xfrm rot="16200000">
            <a:off x="-538536" y="3623215"/>
            <a:ext cx="266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Connection between signal and verification connectors through panel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4FE074-82AC-4F37-9FF6-847A245CF10C}"/>
              </a:ext>
            </a:extLst>
          </p:cNvPr>
          <p:cNvSpPr/>
          <p:nvPr/>
        </p:nvSpPr>
        <p:spPr>
          <a:xfrm>
            <a:off x="5552583" y="2046307"/>
            <a:ext cx="47051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XJ2 (RTI)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C0588-631C-4192-ADC6-54E9A3C2E7BA}"/>
              </a:ext>
            </a:extLst>
          </p:cNvPr>
          <p:cNvSpPr/>
          <p:nvPr/>
        </p:nvSpPr>
        <p:spPr>
          <a:xfrm>
            <a:off x="5552583" y="4230947"/>
            <a:ext cx="47051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XJ3 (RTI)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83857E44-C0EC-4E55-8A7F-F36291358104}"/>
              </a:ext>
            </a:extLst>
          </p:cNvPr>
          <p:cNvSpPr/>
          <p:nvPr/>
        </p:nvSpPr>
        <p:spPr>
          <a:xfrm>
            <a:off x="2673166" y="2277127"/>
            <a:ext cx="397272" cy="17755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331703-A18D-48BC-950F-0A2DD6F7C44F}"/>
              </a:ext>
            </a:extLst>
          </p:cNvPr>
          <p:cNvSpPr/>
          <p:nvPr/>
        </p:nvSpPr>
        <p:spPr>
          <a:xfrm>
            <a:off x="3143682" y="2046307"/>
            <a:ext cx="346228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0458A3-2418-4C3E-B0A8-2A4316607C8F}"/>
              </a:ext>
            </a:extLst>
          </p:cNvPr>
          <p:cNvSpPr/>
          <p:nvPr/>
        </p:nvSpPr>
        <p:spPr>
          <a:xfrm>
            <a:off x="3143682" y="4230948"/>
            <a:ext cx="346228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J2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3655D6E1-CF58-4275-AE70-5CCE8E429BBF}"/>
              </a:ext>
            </a:extLst>
          </p:cNvPr>
          <p:cNvSpPr/>
          <p:nvPr/>
        </p:nvSpPr>
        <p:spPr>
          <a:xfrm rot="10800000">
            <a:off x="2673166" y="4492839"/>
            <a:ext cx="397272" cy="17755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F54F0E57-8E67-42CA-8FD9-2589501439E1}"/>
              </a:ext>
            </a:extLst>
          </p:cNvPr>
          <p:cNvSpPr/>
          <p:nvPr/>
        </p:nvSpPr>
        <p:spPr>
          <a:xfrm rot="10800000">
            <a:off x="6049731" y="1628269"/>
            <a:ext cx="470516" cy="857483"/>
          </a:xfrm>
          <a:prstGeom prst="bentArrow">
            <a:avLst>
              <a:gd name="adj1" fmla="val 17393"/>
              <a:gd name="adj2" fmla="val 21290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04E656-A5A8-4C4D-A77F-C70FA8027222}"/>
              </a:ext>
            </a:extLst>
          </p:cNvPr>
          <p:cNvGrpSpPr/>
          <p:nvPr/>
        </p:nvGrpSpPr>
        <p:grpSpPr>
          <a:xfrm>
            <a:off x="4584926" y="4447315"/>
            <a:ext cx="363980" cy="88776"/>
            <a:chOff x="4584926" y="4447315"/>
            <a:chExt cx="363980" cy="8877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3C868C8-FF13-449D-B7D0-B444A8DC59EA}"/>
                </a:ext>
              </a:extLst>
            </p:cNvPr>
            <p:cNvSpPr/>
            <p:nvPr/>
          </p:nvSpPr>
          <p:spPr>
            <a:xfrm>
              <a:off x="4584926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3533B59-33F0-4346-8C40-4DB1F3570813}"/>
                </a:ext>
              </a:extLst>
            </p:cNvPr>
            <p:cNvCxnSpPr>
              <a:cxnSpLocks/>
            </p:cNvCxnSpPr>
            <p:nvPr/>
          </p:nvCxnSpPr>
          <p:spPr>
            <a:xfrm>
              <a:off x="4658498" y="4490446"/>
              <a:ext cx="217504" cy="0"/>
            </a:xfrm>
            <a:prstGeom prst="lin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AA7A912-71D4-43EA-A9B0-FDD35A6E781F}"/>
                </a:ext>
              </a:extLst>
            </p:cNvPr>
            <p:cNvSpPr/>
            <p:nvPr/>
          </p:nvSpPr>
          <p:spPr>
            <a:xfrm>
              <a:off x="4869008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BF8E4D-A0E3-4664-BB26-CB3AEF321C4D}"/>
              </a:ext>
            </a:extLst>
          </p:cNvPr>
          <p:cNvGrpSpPr/>
          <p:nvPr/>
        </p:nvGrpSpPr>
        <p:grpSpPr>
          <a:xfrm>
            <a:off x="4584929" y="4620182"/>
            <a:ext cx="363980" cy="168675"/>
            <a:chOff x="7634797" y="1003177"/>
            <a:chExt cx="363980" cy="168675"/>
          </a:xfrm>
          <a:solidFill>
            <a:schemeClr val="bg2">
              <a:lumMod val="25000"/>
            </a:schemeClr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90BF608-5AFF-4633-8EF4-C14AE82435FC}"/>
                </a:ext>
              </a:extLst>
            </p:cNvPr>
            <p:cNvSpPr/>
            <p:nvPr/>
          </p:nvSpPr>
          <p:spPr>
            <a:xfrm>
              <a:off x="7634797" y="1083076"/>
              <a:ext cx="79898" cy="88776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4F6466-982D-4692-9E1C-9D60DD3011BE}"/>
                </a:ext>
              </a:extLst>
            </p:cNvPr>
            <p:cNvCxnSpPr/>
            <p:nvPr/>
          </p:nvCxnSpPr>
          <p:spPr>
            <a:xfrm flipV="1">
              <a:off x="7696939" y="1003177"/>
              <a:ext cx="230819" cy="115410"/>
            </a:xfrm>
            <a:prstGeom prst="line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917D650-6459-4816-BCC3-EDC37EB5A7FF}"/>
                </a:ext>
              </a:extLst>
            </p:cNvPr>
            <p:cNvSpPr/>
            <p:nvPr/>
          </p:nvSpPr>
          <p:spPr>
            <a:xfrm>
              <a:off x="7918879" y="1083076"/>
              <a:ext cx="79898" cy="88776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71CB0B3-80C2-4124-9D01-B1144C44DE37}"/>
              </a:ext>
            </a:extLst>
          </p:cNvPr>
          <p:cNvSpPr txBox="1"/>
          <p:nvPr/>
        </p:nvSpPr>
        <p:spPr>
          <a:xfrm>
            <a:off x="2389075" y="1684125"/>
            <a:ext cx="9721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HD44</a:t>
            </a:r>
          </a:p>
          <a:p>
            <a:pPr algn="ctr"/>
            <a:r>
              <a:rPr lang="en-US" sz="1050" dirty="0"/>
              <a:t> &lt;&gt; </a:t>
            </a:r>
          </a:p>
          <a:p>
            <a:pPr algn="ctr"/>
            <a:r>
              <a:rPr lang="en-US" sz="1050" dirty="0"/>
              <a:t>Nanofit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F0476B-947E-47E9-BF60-60889ED56C40}"/>
              </a:ext>
            </a:extLst>
          </p:cNvPr>
          <p:cNvCxnSpPr>
            <a:cxnSpLocks/>
          </p:cNvCxnSpPr>
          <p:nvPr/>
        </p:nvCxnSpPr>
        <p:spPr>
          <a:xfrm>
            <a:off x="3480620" y="4599371"/>
            <a:ext cx="53613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B1B7F7-E168-4561-A716-449435EF5416}"/>
              </a:ext>
            </a:extLst>
          </p:cNvPr>
          <p:cNvCxnSpPr>
            <a:cxnSpLocks/>
          </p:cNvCxnSpPr>
          <p:nvPr/>
        </p:nvCxnSpPr>
        <p:spPr>
          <a:xfrm>
            <a:off x="4908957" y="4482826"/>
            <a:ext cx="64362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82E97E-FB7C-4D72-A02D-6BBB38907939}"/>
              </a:ext>
            </a:extLst>
          </p:cNvPr>
          <p:cNvSpPr txBox="1"/>
          <p:nvPr/>
        </p:nvSpPr>
        <p:spPr>
          <a:xfrm>
            <a:off x="2382421" y="3944225"/>
            <a:ext cx="9721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HD44</a:t>
            </a:r>
          </a:p>
          <a:p>
            <a:pPr algn="ctr"/>
            <a:r>
              <a:rPr lang="en-US" sz="1050" dirty="0"/>
              <a:t> &lt;&gt; </a:t>
            </a:r>
          </a:p>
          <a:p>
            <a:pPr algn="ctr"/>
            <a:r>
              <a:rPr lang="en-US" sz="1050" dirty="0"/>
              <a:t>HD44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8D31BD-5E71-4774-9769-A3B40A0C4022}"/>
              </a:ext>
            </a:extLst>
          </p:cNvPr>
          <p:cNvCxnSpPr>
            <a:cxnSpLocks/>
          </p:cNvCxnSpPr>
          <p:nvPr/>
        </p:nvCxnSpPr>
        <p:spPr>
          <a:xfrm>
            <a:off x="4016751" y="4483934"/>
            <a:ext cx="61108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830D4E-30B8-428B-8D7E-3FA374DD8A2B}"/>
              </a:ext>
            </a:extLst>
          </p:cNvPr>
          <p:cNvCxnSpPr>
            <a:cxnSpLocks/>
          </p:cNvCxnSpPr>
          <p:nvPr/>
        </p:nvCxnSpPr>
        <p:spPr>
          <a:xfrm flipV="1">
            <a:off x="4021188" y="4482827"/>
            <a:ext cx="4441" cy="25239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5A7DE5-D1F6-4A53-AEE4-911F0F8CFA8D}"/>
              </a:ext>
            </a:extLst>
          </p:cNvPr>
          <p:cNvCxnSpPr>
            <a:cxnSpLocks/>
          </p:cNvCxnSpPr>
          <p:nvPr/>
        </p:nvCxnSpPr>
        <p:spPr>
          <a:xfrm>
            <a:off x="4025629" y="4735223"/>
            <a:ext cx="61108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10CB6BB-53C7-48ED-839F-B053710A365E}"/>
              </a:ext>
            </a:extLst>
          </p:cNvPr>
          <p:cNvCxnSpPr>
            <a:cxnSpLocks/>
          </p:cNvCxnSpPr>
          <p:nvPr/>
        </p:nvCxnSpPr>
        <p:spPr>
          <a:xfrm>
            <a:off x="4908957" y="4755563"/>
            <a:ext cx="64362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91442A-353C-4754-B390-1D1DC095DD68}"/>
              </a:ext>
            </a:extLst>
          </p:cNvPr>
          <p:cNvCxnSpPr>
            <a:cxnSpLocks/>
          </p:cNvCxnSpPr>
          <p:nvPr/>
        </p:nvCxnSpPr>
        <p:spPr>
          <a:xfrm>
            <a:off x="3480620" y="2414725"/>
            <a:ext cx="86790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9F65BD-E92A-49EE-A003-11308196C4D8}"/>
              </a:ext>
            </a:extLst>
          </p:cNvPr>
          <p:cNvCxnSpPr>
            <a:cxnSpLocks/>
          </p:cNvCxnSpPr>
          <p:nvPr/>
        </p:nvCxnSpPr>
        <p:spPr>
          <a:xfrm>
            <a:off x="4708319" y="2408117"/>
            <a:ext cx="84757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A9C9-46DC-4AD0-AB31-C0506704C289}"/>
              </a:ext>
            </a:extLst>
          </p:cNvPr>
          <p:cNvSpPr txBox="1"/>
          <p:nvPr/>
        </p:nvSpPr>
        <p:spPr>
          <a:xfrm>
            <a:off x="3799565" y="2089618"/>
            <a:ext cx="16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Signal Connect Relay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EDD0E9-3BEB-485F-A2E1-46A4925BF6FF}"/>
              </a:ext>
            </a:extLst>
          </p:cNvPr>
          <p:cNvSpPr txBox="1"/>
          <p:nvPr/>
        </p:nvSpPr>
        <p:spPr>
          <a:xfrm>
            <a:off x="4064982" y="4180154"/>
            <a:ext cx="151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DMM Connect Relay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C4C041-CC3D-4022-AA4B-99FBD6C9338D}"/>
              </a:ext>
            </a:extLst>
          </p:cNvPr>
          <p:cNvSpPr txBox="1"/>
          <p:nvPr/>
        </p:nvSpPr>
        <p:spPr>
          <a:xfrm>
            <a:off x="4110666" y="4759550"/>
            <a:ext cx="151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SMU Connect Relay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B8FDE5-61AC-4B03-93BE-3E45FF7BF923}"/>
              </a:ext>
            </a:extLst>
          </p:cNvPr>
          <p:cNvSpPr/>
          <p:nvPr/>
        </p:nvSpPr>
        <p:spPr>
          <a:xfrm>
            <a:off x="6626773" y="4365506"/>
            <a:ext cx="372878" cy="2185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ECE072-F1B4-4AC3-953E-548A57F4368D}"/>
              </a:ext>
            </a:extLst>
          </p:cNvPr>
          <p:cNvSpPr/>
          <p:nvPr/>
        </p:nvSpPr>
        <p:spPr>
          <a:xfrm>
            <a:off x="6701773" y="4447315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51B56E-0527-4F8C-BB78-2DE703BDF54A}"/>
              </a:ext>
            </a:extLst>
          </p:cNvPr>
          <p:cNvCxnSpPr>
            <a:cxnSpLocks/>
          </p:cNvCxnSpPr>
          <p:nvPr/>
        </p:nvCxnSpPr>
        <p:spPr>
          <a:xfrm>
            <a:off x="6023099" y="4482826"/>
            <a:ext cx="70790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9856A4E-AC88-4ED6-9547-431D63FD966A}"/>
              </a:ext>
            </a:extLst>
          </p:cNvPr>
          <p:cNvCxnSpPr>
            <a:cxnSpLocks/>
          </p:cNvCxnSpPr>
          <p:nvPr/>
        </p:nvCxnSpPr>
        <p:spPr>
          <a:xfrm>
            <a:off x="6019932" y="4755563"/>
            <a:ext cx="71106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EAD57C2-C1A3-4008-ACDE-5E62AB67BB32}"/>
              </a:ext>
            </a:extLst>
          </p:cNvPr>
          <p:cNvSpPr/>
          <p:nvPr/>
        </p:nvSpPr>
        <p:spPr>
          <a:xfrm>
            <a:off x="6697792" y="4865783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302A469-BD56-4287-8299-390ECA0D7E2F}"/>
              </a:ext>
            </a:extLst>
          </p:cNvPr>
          <p:cNvSpPr/>
          <p:nvPr/>
        </p:nvSpPr>
        <p:spPr>
          <a:xfrm>
            <a:off x="6697792" y="5286410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5CC1E5C-A0EB-4A9B-B806-035BBC3AC1B0}"/>
              </a:ext>
            </a:extLst>
          </p:cNvPr>
          <p:cNvSpPr/>
          <p:nvPr/>
        </p:nvSpPr>
        <p:spPr>
          <a:xfrm>
            <a:off x="6697792" y="5707037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FE9EA9F-3256-429B-BDAF-4CD54D052D2B}"/>
              </a:ext>
            </a:extLst>
          </p:cNvPr>
          <p:cNvSpPr/>
          <p:nvPr/>
        </p:nvSpPr>
        <p:spPr>
          <a:xfrm>
            <a:off x="6697792" y="6121386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80D9561-F16E-438E-B3E2-A79CF439D804}"/>
              </a:ext>
            </a:extLst>
          </p:cNvPr>
          <p:cNvCxnSpPr>
            <a:cxnSpLocks/>
          </p:cNvCxnSpPr>
          <p:nvPr/>
        </p:nvCxnSpPr>
        <p:spPr>
          <a:xfrm>
            <a:off x="6402070" y="534376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6571855-ECE8-42A3-BACA-94C0D17F43C8}"/>
              </a:ext>
            </a:extLst>
          </p:cNvPr>
          <p:cNvCxnSpPr>
            <a:cxnSpLocks/>
          </p:cNvCxnSpPr>
          <p:nvPr/>
        </p:nvCxnSpPr>
        <p:spPr>
          <a:xfrm>
            <a:off x="6402070" y="5539849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196566-482E-462F-AB30-BEE968569A5F}"/>
              </a:ext>
            </a:extLst>
          </p:cNvPr>
          <p:cNvCxnSpPr>
            <a:cxnSpLocks/>
          </p:cNvCxnSpPr>
          <p:nvPr/>
        </p:nvCxnSpPr>
        <p:spPr>
          <a:xfrm>
            <a:off x="6402070" y="577625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A2843A-DB8E-41D7-94B5-BE681B5D7495}"/>
              </a:ext>
            </a:extLst>
          </p:cNvPr>
          <p:cNvCxnSpPr>
            <a:cxnSpLocks/>
          </p:cNvCxnSpPr>
          <p:nvPr/>
        </p:nvCxnSpPr>
        <p:spPr>
          <a:xfrm>
            <a:off x="6402070" y="598580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27B762-A1C4-4F0F-835B-55B8F13F99B7}"/>
              </a:ext>
            </a:extLst>
          </p:cNvPr>
          <p:cNvCxnSpPr>
            <a:cxnSpLocks/>
          </p:cNvCxnSpPr>
          <p:nvPr/>
        </p:nvCxnSpPr>
        <p:spPr>
          <a:xfrm>
            <a:off x="6402070" y="618773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C0A1D43-38EA-4FDA-A3F1-87882C19A01F}"/>
              </a:ext>
            </a:extLst>
          </p:cNvPr>
          <p:cNvCxnSpPr>
            <a:cxnSpLocks/>
          </p:cNvCxnSpPr>
          <p:nvPr/>
        </p:nvCxnSpPr>
        <p:spPr>
          <a:xfrm>
            <a:off x="6402070" y="638966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3CD1CCD-0311-408D-83FE-36063134C418}"/>
              </a:ext>
            </a:extLst>
          </p:cNvPr>
          <p:cNvSpPr/>
          <p:nvPr/>
        </p:nvSpPr>
        <p:spPr>
          <a:xfrm rot="16200000">
            <a:off x="5529347" y="5692944"/>
            <a:ext cx="1384399" cy="3697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SLSC cards in same chassis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70EC51-6FFF-4F03-A5A2-12447ED51B4A}"/>
              </a:ext>
            </a:extLst>
          </p:cNvPr>
          <p:cNvSpPr txBox="1"/>
          <p:nvPr/>
        </p:nvSpPr>
        <p:spPr>
          <a:xfrm>
            <a:off x="6000096" y="4082620"/>
            <a:ext cx="159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Ultrafit Busboard</a:t>
            </a:r>
          </a:p>
          <a:p>
            <a:pPr algn="ctr"/>
            <a:endParaRPr lang="en-US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DD2203-9C3D-42E4-A572-E2FCDC784153}"/>
              </a:ext>
            </a:extLst>
          </p:cNvPr>
          <p:cNvSpPr/>
          <p:nvPr/>
        </p:nvSpPr>
        <p:spPr>
          <a:xfrm>
            <a:off x="5519069" y="991710"/>
            <a:ext cx="1691640" cy="601048"/>
          </a:xfrm>
          <a:prstGeom prst="rect">
            <a:avLst/>
          </a:prstGeom>
          <a:solidFill>
            <a:srgbClr val="AD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Generated Signal</a:t>
            </a:r>
          </a:p>
          <a:p>
            <a:pPr algn="ctr"/>
            <a:r>
              <a:rPr lang="en-US" sz="1200" dirty="0"/>
              <a:t>(i.e. +/- 10V AO)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B87C4C9-C6A9-4EEC-8214-F52F7CAB83CC}"/>
              </a:ext>
            </a:extLst>
          </p:cNvPr>
          <p:cNvSpPr/>
          <p:nvPr/>
        </p:nvSpPr>
        <p:spPr>
          <a:xfrm>
            <a:off x="8878551" y="3132055"/>
            <a:ext cx="992895" cy="21899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PXI Switch Matrix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86770E-3BC7-4DA3-9FB8-989B41868C20}"/>
              </a:ext>
            </a:extLst>
          </p:cNvPr>
          <p:cNvCxnSpPr>
            <a:cxnSpLocks/>
          </p:cNvCxnSpPr>
          <p:nvPr/>
        </p:nvCxnSpPr>
        <p:spPr>
          <a:xfrm>
            <a:off x="6924646" y="4932283"/>
            <a:ext cx="195390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35A0033-3D76-4BC6-9C6E-15960607F659}"/>
              </a:ext>
            </a:extLst>
          </p:cNvPr>
          <p:cNvCxnSpPr>
            <a:cxnSpLocks/>
          </p:cNvCxnSpPr>
          <p:nvPr/>
        </p:nvCxnSpPr>
        <p:spPr>
          <a:xfrm>
            <a:off x="6924646" y="5122416"/>
            <a:ext cx="195390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032F8E9-C0A0-44CB-A342-1C5F9F9D42DF}"/>
              </a:ext>
            </a:extLst>
          </p:cNvPr>
          <p:cNvSpPr/>
          <p:nvPr/>
        </p:nvSpPr>
        <p:spPr>
          <a:xfrm>
            <a:off x="9368598" y="982832"/>
            <a:ext cx="2524587" cy="993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VirtualBench or PXI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AF461F7-C4EE-4C24-B92C-B484D08F132F}"/>
              </a:ext>
            </a:extLst>
          </p:cNvPr>
          <p:cNvSpPr/>
          <p:nvPr/>
        </p:nvSpPr>
        <p:spPr>
          <a:xfrm>
            <a:off x="10837855" y="1972665"/>
            <a:ext cx="798505" cy="355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SMU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7B5D09-5740-43CD-988F-CDFD93FB161E}"/>
              </a:ext>
            </a:extLst>
          </p:cNvPr>
          <p:cNvSpPr/>
          <p:nvPr/>
        </p:nvSpPr>
        <p:spPr>
          <a:xfrm>
            <a:off x="9697077" y="1972665"/>
            <a:ext cx="798505" cy="355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DMM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C974A66-7305-4ACA-9705-6C2B1E629D90}"/>
              </a:ext>
            </a:extLst>
          </p:cNvPr>
          <p:cNvCxnSpPr>
            <a:cxnSpLocks/>
          </p:cNvCxnSpPr>
          <p:nvPr/>
        </p:nvCxnSpPr>
        <p:spPr>
          <a:xfrm>
            <a:off x="9856574" y="3528873"/>
            <a:ext cx="23975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57B73A4-7773-4795-935C-4581584CB907}"/>
              </a:ext>
            </a:extLst>
          </p:cNvPr>
          <p:cNvCxnSpPr>
            <a:cxnSpLocks/>
          </p:cNvCxnSpPr>
          <p:nvPr/>
        </p:nvCxnSpPr>
        <p:spPr>
          <a:xfrm>
            <a:off x="9866734" y="3944225"/>
            <a:ext cx="137037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D094BDC-D3AE-45F4-AD7B-47BAFB64E78A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10096330" y="2328495"/>
            <a:ext cx="0" cy="1200378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1EFE370-FF0A-4899-9402-F55B9DF62A97}"/>
              </a:ext>
            </a:extLst>
          </p:cNvPr>
          <p:cNvCxnSpPr>
            <a:cxnSpLocks/>
          </p:cNvCxnSpPr>
          <p:nvPr/>
        </p:nvCxnSpPr>
        <p:spPr>
          <a:xfrm flipV="1">
            <a:off x="11237107" y="2328836"/>
            <a:ext cx="0" cy="1615389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273AAB2-5AA9-4B98-8817-4F21501D48F8}"/>
              </a:ext>
            </a:extLst>
          </p:cNvPr>
          <p:cNvCxnSpPr>
            <a:cxnSpLocks/>
          </p:cNvCxnSpPr>
          <p:nvPr/>
        </p:nvCxnSpPr>
        <p:spPr>
          <a:xfrm>
            <a:off x="8273988" y="3462289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037C3D1-34FD-43B7-B743-2ABF6E7912EE}"/>
              </a:ext>
            </a:extLst>
          </p:cNvPr>
          <p:cNvCxnSpPr>
            <a:cxnSpLocks/>
          </p:cNvCxnSpPr>
          <p:nvPr/>
        </p:nvCxnSpPr>
        <p:spPr>
          <a:xfrm>
            <a:off x="8273988" y="3641322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E469D88-812E-4ACB-95D0-6D28C098AB90}"/>
              </a:ext>
            </a:extLst>
          </p:cNvPr>
          <p:cNvCxnSpPr>
            <a:cxnSpLocks/>
          </p:cNvCxnSpPr>
          <p:nvPr/>
        </p:nvCxnSpPr>
        <p:spPr>
          <a:xfrm>
            <a:off x="8273988" y="3944225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72C608E-AEB2-484B-A3E1-F43CC0E96B74}"/>
              </a:ext>
            </a:extLst>
          </p:cNvPr>
          <p:cNvCxnSpPr>
            <a:cxnSpLocks/>
          </p:cNvCxnSpPr>
          <p:nvPr/>
        </p:nvCxnSpPr>
        <p:spPr>
          <a:xfrm>
            <a:off x="8273988" y="4127010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698AE2-C804-4633-81A7-4F933024ABB9}"/>
              </a:ext>
            </a:extLst>
          </p:cNvPr>
          <p:cNvSpPr/>
          <p:nvPr/>
        </p:nvSpPr>
        <p:spPr>
          <a:xfrm rot="16200000">
            <a:off x="7409469" y="3624163"/>
            <a:ext cx="1384399" cy="3697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chassis Ultrafit bus boards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F06657D-ABA0-407A-879B-2548177CDC51}"/>
              </a:ext>
            </a:extLst>
          </p:cNvPr>
          <p:cNvGrpSpPr/>
          <p:nvPr/>
        </p:nvGrpSpPr>
        <p:grpSpPr>
          <a:xfrm>
            <a:off x="4341947" y="2370337"/>
            <a:ext cx="363980" cy="88776"/>
            <a:chOff x="4584926" y="4447315"/>
            <a:chExt cx="363980" cy="88776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8E3690D-C38F-4166-BB54-C46FD0A80F1C}"/>
                </a:ext>
              </a:extLst>
            </p:cNvPr>
            <p:cNvSpPr/>
            <p:nvPr/>
          </p:nvSpPr>
          <p:spPr>
            <a:xfrm>
              <a:off x="4584926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3B04C3-0862-4E2F-A273-EEDD34F2BF2E}"/>
                </a:ext>
              </a:extLst>
            </p:cNvPr>
            <p:cNvCxnSpPr>
              <a:cxnSpLocks/>
            </p:cNvCxnSpPr>
            <p:nvPr/>
          </p:nvCxnSpPr>
          <p:spPr>
            <a:xfrm>
              <a:off x="4658498" y="4490446"/>
              <a:ext cx="217504" cy="0"/>
            </a:xfrm>
            <a:prstGeom prst="lin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B859C78-CD8A-44D9-A6DB-1074C4E8EB6A}"/>
                </a:ext>
              </a:extLst>
            </p:cNvPr>
            <p:cNvSpPr/>
            <p:nvPr/>
          </p:nvSpPr>
          <p:spPr>
            <a:xfrm>
              <a:off x="4869008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188734C-914C-4834-816C-6497A57AE962}"/>
              </a:ext>
            </a:extLst>
          </p:cNvPr>
          <p:cNvSpPr/>
          <p:nvPr/>
        </p:nvSpPr>
        <p:spPr>
          <a:xfrm>
            <a:off x="7672942" y="2847290"/>
            <a:ext cx="2310946" cy="260863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A25A1-FF3D-42C8-A258-000101931F78}"/>
              </a:ext>
            </a:extLst>
          </p:cNvPr>
          <p:cNvSpPr txBox="1"/>
          <p:nvPr/>
        </p:nvSpPr>
        <p:spPr>
          <a:xfrm>
            <a:off x="7672942" y="5522420"/>
            <a:ext cx="228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PXI Matrix Busboard Selection</a:t>
            </a:r>
          </a:p>
        </p:txBody>
      </p:sp>
    </p:spTree>
    <p:extLst>
      <p:ext uri="{BB962C8B-B14F-4D97-AF65-F5344CB8AC3E}">
        <p14:creationId xmlns:p14="http://schemas.microsoft.com/office/powerpoint/2010/main" val="386400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2C814-C788-4B9D-A1A9-92BC6B7193F9}"/>
              </a:ext>
            </a:extLst>
          </p:cNvPr>
          <p:cNvSpPr txBox="1"/>
          <p:nvPr/>
        </p:nvSpPr>
        <p:spPr>
          <a:xfrm>
            <a:off x="408972" y="1160254"/>
            <a:ext cx="43560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All chassis </a:t>
            </a:r>
            <a:r>
              <a:rPr lang="en-US" sz="2000" dirty="0" err="1"/>
              <a:t>busboards</a:t>
            </a:r>
            <a:r>
              <a:rPr lang="en-US" sz="2000" dirty="0"/>
              <a:t> have one Ultrafit connected to the PXI switch matrix. As all pins on the busboard are shorted together, if there is a signal under test on any card in a chassis it will be routed on that Ultrafit connector.</a:t>
            </a:r>
          </a:p>
          <a:p>
            <a:pPr marL="342900" indent="-342900">
              <a:buAutoNum type="arabicPeriod"/>
            </a:pPr>
            <a:r>
              <a:rPr lang="en-US" sz="2000" dirty="0"/>
              <a:t>The PXI switch matrix selects which chassis will be multiplexed onto the lines going to instrumentation (DMM/SMU).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288A8-C553-442E-85A0-B7C170AC4C18}"/>
              </a:ext>
            </a:extLst>
          </p:cNvPr>
          <p:cNvSpPr txBox="1"/>
          <p:nvPr/>
        </p:nvSpPr>
        <p:spPr>
          <a:xfrm>
            <a:off x="182880" y="272832"/>
            <a:ext cx="569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PXI Matrix Busboard Selection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74170-C2E4-41A6-9F17-FE9E01BB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42" y="1483360"/>
            <a:ext cx="4371975" cy="4114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82A13E9-2447-45E0-AFB0-CF7516E2D949}"/>
              </a:ext>
            </a:extLst>
          </p:cNvPr>
          <p:cNvSpPr/>
          <p:nvPr/>
        </p:nvSpPr>
        <p:spPr>
          <a:xfrm>
            <a:off x="8919258" y="2666046"/>
            <a:ext cx="439838" cy="4372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8BFB02-10C5-48C0-B0A6-ED5FD3C1CF4E}"/>
              </a:ext>
            </a:extLst>
          </p:cNvPr>
          <p:cNvSpPr/>
          <p:nvPr/>
        </p:nvSpPr>
        <p:spPr>
          <a:xfrm>
            <a:off x="9926219" y="1939427"/>
            <a:ext cx="439838" cy="4372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50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4A2C19-D665-4D43-8522-A9F7EBFD817A}"/>
              </a:ext>
            </a:extLst>
          </p:cNvPr>
          <p:cNvSpPr/>
          <p:nvPr/>
        </p:nvSpPr>
        <p:spPr>
          <a:xfrm>
            <a:off x="1483554" y="1083076"/>
            <a:ext cx="239696" cy="40393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Interface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EB43A-1AF9-4C77-83BC-4D5DCB96F156}"/>
              </a:ext>
            </a:extLst>
          </p:cNvPr>
          <p:cNvSpPr/>
          <p:nvPr/>
        </p:nvSpPr>
        <p:spPr>
          <a:xfrm>
            <a:off x="3480620" y="1846555"/>
            <a:ext cx="2071968" cy="3364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SLSC Routing Card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F9FE6-FFEB-4AC6-A1E3-8E219C3CA3D4}"/>
              </a:ext>
            </a:extLst>
          </p:cNvPr>
          <p:cNvSpPr/>
          <p:nvPr/>
        </p:nvSpPr>
        <p:spPr>
          <a:xfrm>
            <a:off x="314170" y="1713390"/>
            <a:ext cx="1169393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I2 to UUT</a:t>
            </a:r>
          </a:p>
          <a:p>
            <a:pPr algn="ctr"/>
            <a:r>
              <a:rPr lang="en-US" sz="1200" dirty="0"/>
              <a:t>(disconnected)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5D628-921F-48DF-A228-8CA3D2B4A50A}"/>
              </a:ext>
            </a:extLst>
          </p:cNvPr>
          <p:cNvSpPr/>
          <p:nvPr/>
        </p:nvSpPr>
        <p:spPr>
          <a:xfrm>
            <a:off x="1723254" y="2051116"/>
            <a:ext cx="896645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Connector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E080-BB55-42DF-862C-17D65A8147A0}"/>
              </a:ext>
            </a:extLst>
          </p:cNvPr>
          <p:cNvSpPr/>
          <p:nvPr/>
        </p:nvSpPr>
        <p:spPr>
          <a:xfrm>
            <a:off x="1723254" y="4230948"/>
            <a:ext cx="89664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Verification Connector</a:t>
            </a: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F7FB938B-CD91-4A86-89C1-4D2E2A0F78F7}"/>
              </a:ext>
            </a:extLst>
          </p:cNvPr>
          <p:cNvSpPr/>
          <p:nvPr/>
        </p:nvSpPr>
        <p:spPr>
          <a:xfrm>
            <a:off x="1075190" y="2738762"/>
            <a:ext cx="355105" cy="2055180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B5E32-CB84-4FDF-94FD-77C31D95E1C7}"/>
              </a:ext>
            </a:extLst>
          </p:cNvPr>
          <p:cNvSpPr txBox="1"/>
          <p:nvPr/>
        </p:nvSpPr>
        <p:spPr>
          <a:xfrm rot="16200000">
            <a:off x="-538536" y="3623215"/>
            <a:ext cx="266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Connection between signal and verification connectors through panel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4FE074-82AC-4F37-9FF6-847A245CF10C}"/>
              </a:ext>
            </a:extLst>
          </p:cNvPr>
          <p:cNvSpPr/>
          <p:nvPr/>
        </p:nvSpPr>
        <p:spPr>
          <a:xfrm>
            <a:off x="5552583" y="2046307"/>
            <a:ext cx="47051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XJ2 (RTI)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C0588-631C-4192-ADC6-54E9A3C2E7BA}"/>
              </a:ext>
            </a:extLst>
          </p:cNvPr>
          <p:cNvSpPr/>
          <p:nvPr/>
        </p:nvSpPr>
        <p:spPr>
          <a:xfrm>
            <a:off x="5552583" y="4230947"/>
            <a:ext cx="47051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XJ3 (RTI)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83857E44-C0EC-4E55-8A7F-F36291358104}"/>
              </a:ext>
            </a:extLst>
          </p:cNvPr>
          <p:cNvSpPr/>
          <p:nvPr/>
        </p:nvSpPr>
        <p:spPr>
          <a:xfrm>
            <a:off x="2673166" y="2277127"/>
            <a:ext cx="397272" cy="17755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331703-A18D-48BC-950F-0A2DD6F7C44F}"/>
              </a:ext>
            </a:extLst>
          </p:cNvPr>
          <p:cNvSpPr/>
          <p:nvPr/>
        </p:nvSpPr>
        <p:spPr>
          <a:xfrm>
            <a:off x="3143682" y="2046307"/>
            <a:ext cx="346228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0458A3-2418-4C3E-B0A8-2A4316607C8F}"/>
              </a:ext>
            </a:extLst>
          </p:cNvPr>
          <p:cNvSpPr/>
          <p:nvPr/>
        </p:nvSpPr>
        <p:spPr>
          <a:xfrm>
            <a:off x="3143682" y="4230948"/>
            <a:ext cx="346228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J2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3655D6E1-CF58-4275-AE70-5CCE8E429BBF}"/>
              </a:ext>
            </a:extLst>
          </p:cNvPr>
          <p:cNvSpPr/>
          <p:nvPr/>
        </p:nvSpPr>
        <p:spPr>
          <a:xfrm rot="10800000">
            <a:off x="2673166" y="4492839"/>
            <a:ext cx="397272" cy="17755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F54F0E57-8E67-42CA-8FD9-2589501439E1}"/>
              </a:ext>
            </a:extLst>
          </p:cNvPr>
          <p:cNvSpPr/>
          <p:nvPr/>
        </p:nvSpPr>
        <p:spPr>
          <a:xfrm rot="10800000">
            <a:off x="6049731" y="1628269"/>
            <a:ext cx="470516" cy="857483"/>
          </a:xfrm>
          <a:prstGeom prst="bentArrow">
            <a:avLst>
              <a:gd name="adj1" fmla="val 17393"/>
              <a:gd name="adj2" fmla="val 21290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04E656-A5A8-4C4D-A77F-C70FA8027222}"/>
              </a:ext>
            </a:extLst>
          </p:cNvPr>
          <p:cNvGrpSpPr/>
          <p:nvPr/>
        </p:nvGrpSpPr>
        <p:grpSpPr>
          <a:xfrm>
            <a:off x="4584926" y="4447315"/>
            <a:ext cx="363980" cy="88776"/>
            <a:chOff x="4584926" y="4447315"/>
            <a:chExt cx="363980" cy="8877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3C868C8-FF13-449D-B7D0-B444A8DC59EA}"/>
                </a:ext>
              </a:extLst>
            </p:cNvPr>
            <p:cNvSpPr/>
            <p:nvPr/>
          </p:nvSpPr>
          <p:spPr>
            <a:xfrm>
              <a:off x="4584926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3533B59-33F0-4346-8C40-4DB1F3570813}"/>
                </a:ext>
              </a:extLst>
            </p:cNvPr>
            <p:cNvCxnSpPr>
              <a:cxnSpLocks/>
            </p:cNvCxnSpPr>
            <p:nvPr/>
          </p:nvCxnSpPr>
          <p:spPr>
            <a:xfrm>
              <a:off x="4658498" y="4490446"/>
              <a:ext cx="217504" cy="0"/>
            </a:xfrm>
            <a:prstGeom prst="lin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AA7A912-71D4-43EA-A9B0-FDD35A6E781F}"/>
                </a:ext>
              </a:extLst>
            </p:cNvPr>
            <p:cNvSpPr/>
            <p:nvPr/>
          </p:nvSpPr>
          <p:spPr>
            <a:xfrm>
              <a:off x="4869008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BF8E4D-A0E3-4664-BB26-CB3AEF321C4D}"/>
              </a:ext>
            </a:extLst>
          </p:cNvPr>
          <p:cNvGrpSpPr/>
          <p:nvPr/>
        </p:nvGrpSpPr>
        <p:grpSpPr>
          <a:xfrm>
            <a:off x="4584929" y="4620182"/>
            <a:ext cx="363980" cy="168675"/>
            <a:chOff x="7634797" y="1003177"/>
            <a:chExt cx="363980" cy="168675"/>
          </a:xfrm>
          <a:solidFill>
            <a:schemeClr val="bg2">
              <a:lumMod val="25000"/>
            </a:schemeClr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90BF608-5AFF-4633-8EF4-C14AE82435FC}"/>
                </a:ext>
              </a:extLst>
            </p:cNvPr>
            <p:cNvSpPr/>
            <p:nvPr/>
          </p:nvSpPr>
          <p:spPr>
            <a:xfrm>
              <a:off x="7634797" y="1083076"/>
              <a:ext cx="79898" cy="88776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4F6466-982D-4692-9E1C-9D60DD3011BE}"/>
                </a:ext>
              </a:extLst>
            </p:cNvPr>
            <p:cNvCxnSpPr/>
            <p:nvPr/>
          </p:nvCxnSpPr>
          <p:spPr>
            <a:xfrm flipV="1">
              <a:off x="7696939" y="1003177"/>
              <a:ext cx="230819" cy="115410"/>
            </a:xfrm>
            <a:prstGeom prst="line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917D650-6459-4816-BCC3-EDC37EB5A7FF}"/>
                </a:ext>
              </a:extLst>
            </p:cNvPr>
            <p:cNvSpPr/>
            <p:nvPr/>
          </p:nvSpPr>
          <p:spPr>
            <a:xfrm>
              <a:off x="7918879" y="1083076"/>
              <a:ext cx="79898" cy="88776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71CB0B3-80C2-4124-9D01-B1144C44DE37}"/>
              </a:ext>
            </a:extLst>
          </p:cNvPr>
          <p:cNvSpPr txBox="1"/>
          <p:nvPr/>
        </p:nvSpPr>
        <p:spPr>
          <a:xfrm>
            <a:off x="2389075" y="1684125"/>
            <a:ext cx="9721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HD44</a:t>
            </a:r>
          </a:p>
          <a:p>
            <a:pPr algn="ctr"/>
            <a:r>
              <a:rPr lang="en-US" sz="1050" dirty="0"/>
              <a:t> &lt;&gt; </a:t>
            </a:r>
          </a:p>
          <a:p>
            <a:pPr algn="ctr"/>
            <a:r>
              <a:rPr lang="en-US" sz="1050" dirty="0"/>
              <a:t>Nanofit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F0476B-947E-47E9-BF60-60889ED56C40}"/>
              </a:ext>
            </a:extLst>
          </p:cNvPr>
          <p:cNvCxnSpPr>
            <a:cxnSpLocks/>
          </p:cNvCxnSpPr>
          <p:nvPr/>
        </p:nvCxnSpPr>
        <p:spPr>
          <a:xfrm>
            <a:off x="3480620" y="4599371"/>
            <a:ext cx="53613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B1B7F7-E168-4561-A716-449435EF5416}"/>
              </a:ext>
            </a:extLst>
          </p:cNvPr>
          <p:cNvCxnSpPr>
            <a:cxnSpLocks/>
          </p:cNvCxnSpPr>
          <p:nvPr/>
        </p:nvCxnSpPr>
        <p:spPr>
          <a:xfrm>
            <a:off x="4908957" y="4482826"/>
            <a:ext cx="64362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82E97E-FB7C-4D72-A02D-6BBB38907939}"/>
              </a:ext>
            </a:extLst>
          </p:cNvPr>
          <p:cNvSpPr txBox="1"/>
          <p:nvPr/>
        </p:nvSpPr>
        <p:spPr>
          <a:xfrm>
            <a:off x="2382421" y="3944225"/>
            <a:ext cx="9721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HD44</a:t>
            </a:r>
          </a:p>
          <a:p>
            <a:pPr algn="ctr"/>
            <a:r>
              <a:rPr lang="en-US" sz="1050" dirty="0"/>
              <a:t> &lt;&gt; </a:t>
            </a:r>
          </a:p>
          <a:p>
            <a:pPr algn="ctr"/>
            <a:r>
              <a:rPr lang="en-US" sz="1050" dirty="0"/>
              <a:t>HD44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8D31BD-5E71-4774-9769-A3B40A0C4022}"/>
              </a:ext>
            </a:extLst>
          </p:cNvPr>
          <p:cNvCxnSpPr>
            <a:cxnSpLocks/>
          </p:cNvCxnSpPr>
          <p:nvPr/>
        </p:nvCxnSpPr>
        <p:spPr>
          <a:xfrm>
            <a:off x="4016751" y="4483934"/>
            <a:ext cx="61108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830D4E-30B8-428B-8D7E-3FA374DD8A2B}"/>
              </a:ext>
            </a:extLst>
          </p:cNvPr>
          <p:cNvCxnSpPr>
            <a:cxnSpLocks/>
          </p:cNvCxnSpPr>
          <p:nvPr/>
        </p:nvCxnSpPr>
        <p:spPr>
          <a:xfrm flipV="1">
            <a:off x="4021188" y="4482827"/>
            <a:ext cx="4441" cy="25239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5A7DE5-D1F6-4A53-AEE4-911F0F8CFA8D}"/>
              </a:ext>
            </a:extLst>
          </p:cNvPr>
          <p:cNvCxnSpPr>
            <a:cxnSpLocks/>
          </p:cNvCxnSpPr>
          <p:nvPr/>
        </p:nvCxnSpPr>
        <p:spPr>
          <a:xfrm>
            <a:off x="4025629" y="4735223"/>
            <a:ext cx="61108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10CB6BB-53C7-48ED-839F-B053710A365E}"/>
              </a:ext>
            </a:extLst>
          </p:cNvPr>
          <p:cNvCxnSpPr>
            <a:cxnSpLocks/>
          </p:cNvCxnSpPr>
          <p:nvPr/>
        </p:nvCxnSpPr>
        <p:spPr>
          <a:xfrm>
            <a:off x="4908957" y="4755563"/>
            <a:ext cx="64362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91442A-353C-4754-B390-1D1DC095DD68}"/>
              </a:ext>
            </a:extLst>
          </p:cNvPr>
          <p:cNvCxnSpPr>
            <a:cxnSpLocks/>
          </p:cNvCxnSpPr>
          <p:nvPr/>
        </p:nvCxnSpPr>
        <p:spPr>
          <a:xfrm>
            <a:off x="3480620" y="2414725"/>
            <a:ext cx="86790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9F65BD-E92A-49EE-A003-11308196C4D8}"/>
              </a:ext>
            </a:extLst>
          </p:cNvPr>
          <p:cNvCxnSpPr>
            <a:cxnSpLocks/>
          </p:cNvCxnSpPr>
          <p:nvPr/>
        </p:nvCxnSpPr>
        <p:spPr>
          <a:xfrm>
            <a:off x="4708319" y="2408117"/>
            <a:ext cx="84757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A9C9-46DC-4AD0-AB31-C0506704C289}"/>
              </a:ext>
            </a:extLst>
          </p:cNvPr>
          <p:cNvSpPr txBox="1"/>
          <p:nvPr/>
        </p:nvSpPr>
        <p:spPr>
          <a:xfrm>
            <a:off x="3799565" y="2089618"/>
            <a:ext cx="16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Signal Connect Relay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EDD0E9-3BEB-485F-A2E1-46A4925BF6FF}"/>
              </a:ext>
            </a:extLst>
          </p:cNvPr>
          <p:cNvSpPr txBox="1"/>
          <p:nvPr/>
        </p:nvSpPr>
        <p:spPr>
          <a:xfrm>
            <a:off x="4064982" y="4180154"/>
            <a:ext cx="151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DMM Connect Relay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C4C041-CC3D-4022-AA4B-99FBD6C9338D}"/>
              </a:ext>
            </a:extLst>
          </p:cNvPr>
          <p:cNvSpPr txBox="1"/>
          <p:nvPr/>
        </p:nvSpPr>
        <p:spPr>
          <a:xfrm>
            <a:off x="4110666" y="4759550"/>
            <a:ext cx="151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SMU Connect Relay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B8FDE5-61AC-4B03-93BE-3E45FF7BF923}"/>
              </a:ext>
            </a:extLst>
          </p:cNvPr>
          <p:cNvSpPr/>
          <p:nvPr/>
        </p:nvSpPr>
        <p:spPr>
          <a:xfrm>
            <a:off x="6626773" y="4365506"/>
            <a:ext cx="372878" cy="2185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ECE072-F1B4-4AC3-953E-548A57F4368D}"/>
              </a:ext>
            </a:extLst>
          </p:cNvPr>
          <p:cNvSpPr/>
          <p:nvPr/>
        </p:nvSpPr>
        <p:spPr>
          <a:xfrm>
            <a:off x="6701773" y="4447315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51B56E-0527-4F8C-BB78-2DE703BDF54A}"/>
              </a:ext>
            </a:extLst>
          </p:cNvPr>
          <p:cNvCxnSpPr>
            <a:cxnSpLocks/>
          </p:cNvCxnSpPr>
          <p:nvPr/>
        </p:nvCxnSpPr>
        <p:spPr>
          <a:xfrm>
            <a:off x="6023099" y="4482826"/>
            <a:ext cx="70790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9856A4E-AC88-4ED6-9547-431D63FD966A}"/>
              </a:ext>
            </a:extLst>
          </p:cNvPr>
          <p:cNvCxnSpPr>
            <a:cxnSpLocks/>
          </p:cNvCxnSpPr>
          <p:nvPr/>
        </p:nvCxnSpPr>
        <p:spPr>
          <a:xfrm>
            <a:off x="6019932" y="4755563"/>
            <a:ext cx="71106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EAD57C2-C1A3-4008-ACDE-5E62AB67BB32}"/>
              </a:ext>
            </a:extLst>
          </p:cNvPr>
          <p:cNvSpPr/>
          <p:nvPr/>
        </p:nvSpPr>
        <p:spPr>
          <a:xfrm>
            <a:off x="6697792" y="4865783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302A469-BD56-4287-8299-390ECA0D7E2F}"/>
              </a:ext>
            </a:extLst>
          </p:cNvPr>
          <p:cNvSpPr/>
          <p:nvPr/>
        </p:nvSpPr>
        <p:spPr>
          <a:xfrm>
            <a:off x="6697792" y="5286410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5CC1E5C-A0EB-4A9B-B806-035BBC3AC1B0}"/>
              </a:ext>
            </a:extLst>
          </p:cNvPr>
          <p:cNvSpPr/>
          <p:nvPr/>
        </p:nvSpPr>
        <p:spPr>
          <a:xfrm>
            <a:off x="6697792" y="5707037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FE9EA9F-3256-429B-BDAF-4CD54D052D2B}"/>
              </a:ext>
            </a:extLst>
          </p:cNvPr>
          <p:cNvSpPr/>
          <p:nvPr/>
        </p:nvSpPr>
        <p:spPr>
          <a:xfrm>
            <a:off x="6697792" y="6121386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80D9561-F16E-438E-B3E2-A79CF439D804}"/>
              </a:ext>
            </a:extLst>
          </p:cNvPr>
          <p:cNvCxnSpPr>
            <a:cxnSpLocks/>
          </p:cNvCxnSpPr>
          <p:nvPr/>
        </p:nvCxnSpPr>
        <p:spPr>
          <a:xfrm>
            <a:off x="6402070" y="534376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6571855-ECE8-42A3-BACA-94C0D17F43C8}"/>
              </a:ext>
            </a:extLst>
          </p:cNvPr>
          <p:cNvCxnSpPr>
            <a:cxnSpLocks/>
          </p:cNvCxnSpPr>
          <p:nvPr/>
        </p:nvCxnSpPr>
        <p:spPr>
          <a:xfrm>
            <a:off x="6402070" y="5539849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196566-482E-462F-AB30-BEE968569A5F}"/>
              </a:ext>
            </a:extLst>
          </p:cNvPr>
          <p:cNvCxnSpPr>
            <a:cxnSpLocks/>
          </p:cNvCxnSpPr>
          <p:nvPr/>
        </p:nvCxnSpPr>
        <p:spPr>
          <a:xfrm>
            <a:off x="6402070" y="577625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A2843A-DB8E-41D7-94B5-BE681B5D7495}"/>
              </a:ext>
            </a:extLst>
          </p:cNvPr>
          <p:cNvCxnSpPr>
            <a:cxnSpLocks/>
          </p:cNvCxnSpPr>
          <p:nvPr/>
        </p:nvCxnSpPr>
        <p:spPr>
          <a:xfrm>
            <a:off x="6402070" y="598580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27B762-A1C4-4F0F-835B-55B8F13F99B7}"/>
              </a:ext>
            </a:extLst>
          </p:cNvPr>
          <p:cNvCxnSpPr>
            <a:cxnSpLocks/>
          </p:cNvCxnSpPr>
          <p:nvPr/>
        </p:nvCxnSpPr>
        <p:spPr>
          <a:xfrm>
            <a:off x="6402070" y="618773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C0A1D43-38EA-4FDA-A3F1-87882C19A01F}"/>
              </a:ext>
            </a:extLst>
          </p:cNvPr>
          <p:cNvCxnSpPr>
            <a:cxnSpLocks/>
          </p:cNvCxnSpPr>
          <p:nvPr/>
        </p:nvCxnSpPr>
        <p:spPr>
          <a:xfrm>
            <a:off x="6402070" y="638966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3CD1CCD-0311-408D-83FE-36063134C418}"/>
              </a:ext>
            </a:extLst>
          </p:cNvPr>
          <p:cNvSpPr/>
          <p:nvPr/>
        </p:nvSpPr>
        <p:spPr>
          <a:xfrm rot="16200000">
            <a:off x="5529347" y="5692944"/>
            <a:ext cx="1384399" cy="3697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SLSC cards in same chassis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70EC51-6FFF-4F03-A5A2-12447ED51B4A}"/>
              </a:ext>
            </a:extLst>
          </p:cNvPr>
          <p:cNvSpPr txBox="1"/>
          <p:nvPr/>
        </p:nvSpPr>
        <p:spPr>
          <a:xfrm>
            <a:off x="6000096" y="4082620"/>
            <a:ext cx="159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Ultrafit Busboard</a:t>
            </a:r>
          </a:p>
          <a:p>
            <a:pPr algn="ctr"/>
            <a:endParaRPr lang="en-US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DD2203-9C3D-42E4-A572-E2FCDC784153}"/>
              </a:ext>
            </a:extLst>
          </p:cNvPr>
          <p:cNvSpPr/>
          <p:nvPr/>
        </p:nvSpPr>
        <p:spPr>
          <a:xfrm>
            <a:off x="5519069" y="991710"/>
            <a:ext cx="1691640" cy="601048"/>
          </a:xfrm>
          <a:prstGeom prst="rect">
            <a:avLst/>
          </a:prstGeom>
          <a:solidFill>
            <a:srgbClr val="AD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Generated Signal</a:t>
            </a:r>
          </a:p>
          <a:p>
            <a:pPr algn="ctr"/>
            <a:r>
              <a:rPr lang="en-US" sz="1200" dirty="0"/>
              <a:t>(i.e. +/- 10V AO)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B87C4C9-C6A9-4EEC-8214-F52F7CAB83CC}"/>
              </a:ext>
            </a:extLst>
          </p:cNvPr>
          <p:cNvSpPr/>
          <p:nvPr/>
        </p:nvSpPr>
        <p:spPr>
          <a:xfrm>
            <a:off x="8878551" y="3132055"/>
            <a:ext cx="992895" cy="21899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PXI Switch Matrix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86770E-3BC7-4DA3-9FB8-989B41868C20}"/>
              </a:ext>
            </a:extLst>
          </p:cNvPr>
          <p:cNvCxnSpPr>
            <a:cxnSpLocks/>
          </p:cNvCxnSpPr>
          <p:nvPr/>
        </p:nvCxnSpPr>
        <p:spPr>
          <a:xfrm>
            <a:off x="6924646" y="4932283"/>
            <a:ext cx="195390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35A0033-3D76-4BC6-9C6E-15960607F659}"/>
              </a:ext>
            </a:extLst>
          </p:cNvPr>
          <p:cNvCxnSpPr>
            <a:cxnSpLocks/>
          </p:cNvCxnSpPr>
          <p:nvPr/>
        </p:nvCxnSpPr>
        <p:spPr>
          <a:xfrm>
            <a:off x="6924646" y="5122416"/>
            <a:ext cx="195390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032F8E9-C0A0-44CB-A342-1C5F9F9D42DF}"/>
              </a:ext>
            </a:extLst>
          </p:cNvPr>
          <p:cNvSpPr/>
          <p:nvPr/>
        </p:nvSpPr>
        <p:spPr>
          <a:xfrm>
            <a:off x="9368598" y="982832"/>
            <a:ext cx="2524587" cy="993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VirtualBench or PXI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AF461F7-C4EE-4C24-B92C-B484D08F132F}"/>
              </a:ext>
            </a:extLst>
          </p:cNvPr>
          <p:cNvSpPr/>
          <p:nvPr/>
        </p:nvSpPr>
        <p:spPr>
          <a:xfrm>
            <a:off x="10837855" y="1972665"/>
            <a:ext cx="798505" cy="355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SMU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7B5D09-5740-43CD-988F-CDFD93FB161E}"/>
              </a:ext>
            </a:extLst>
          </p:cNvPr>
          <p:cNvSpPr/>
          <p:nvPr/>
        </p:nvSpPr>
        <p:spPr>
          <a:xfrm>
            <a:off x="9697077" y="1972665"/>
            <a:ext cx="798505" cy="355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DMM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C974A66-7305-4ACA-9705-6C2B1E629D90}"/>
              </a:ext>
            </a:extLst>
          </p:cNvPr>
          <p:cNvCxnSpPr>
            <a:cxnSpLocks/>
          </p:cNvCxnSpPr>
          <p:nvPr/>
        </p:nvCxnSpPr>
        <p:spPr>
          <a:xfrm>
            <a:off x="9856574" y="3528873"/>
            <a:ext cx="23975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57B73A4-7773-4795-935C-4581584CB907}"/>
              </a:ext>
            </a:extLst>
          </p:cNvPr>
          <p:cNvCxnSpPr>
            <a:cxnSpLocks/>
          </p:cNvCxnSpPr>
          <p:nvPr/>
        </p:nvCxnSpPr>
        <p:spPr>
          <a:xfrm>
            <a:off x="9866734" y="3944225"/>
            <a:ext cx="137037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D094BDC-D3AE-45F4-AD7B-47BAFB64E78A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10096330" y="2328495"/>
            <a:ext cx="0" cy="1200378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1EFE370-FF0A-4899-9402-F55B9DF62A97}"/>
              </a:ext>
            </a:extLst>
          </p:cNvPr>
          <p:cNvCxnSpPr>
            <a:cxnSpLocks/>
          </p:cNvCxnSpPr>
          <p:nvPr/>
        </p:nvCxnSpPr>
        <p:spPr>
          <a:xfrm flipV="1">
            <a:off x="11237107" y="2328836"/>
            <a:ext cx="0" cy="1615389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273AAB2-5AA9-4B98-8817-4F21501D48F8}"/>
              </a:ext>
            </a:extLst>
          </p:cNvPr>
          <p:cNvCxnSpPr>
            <a:cxnSpLocks/>
          </p:cNvCxnSpPr>
          <p:nvPr/>
        </p:nvCxnSpPr>
        <p:spPr>
          <a:xfrm>
            <a:off x="8273988" y="3462289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037C3D1-34FD-43B7-B743-2ABF6E7912EE}"/>
              </a:ext>
            </a:extLst>
          </p:cNvPr>
          <p:cNvCxnSpPr>
            <a:cxnSpLocks/>
          </p:cNvCxnSpPr>
          <p:nvPr/>
        </p:nvCxnSpPr>
        <p:spPr>
          <a:xfrm>
            <a:off x="8273988" y="3641322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E469D88-812E-4ACB-95D0-6D28C098AB90}"/>
              </a:ext>
            </a:extLst>
          </p:cNvPr>
          <p:cNvCxnSpPr>
            <a:cxnSpLocks/>
          </p:cNvCxnSpPr>
          <p:nvPr/>
        </p:nvCxnSpPr>
        <p:spPr>
          <a:xfrm>
            <a:off x="8273988" y="3944225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72C608E-AEB2-484B-A3E1-F43CC0E96B74}"/>
              </a:ext>
            </a:extLst>
          </p:cNvPr>
          <p:cNvCxnSpPr>
            <a:cxnSpLocks/>
          </p:cNvCxnSpPr>
          <p:nvPr/>
        </p:nvCxnSpPr>
        <p:spPr>
          <a:xfrm>
            <a:off x="8273988" y="4127010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698AE2-C804-4633-81A7-4F933024ABB9}"/>
              </a:ext>
            </a:extLst>
          </p:cNvPr>
          <p:cNvSpPr/>
          <p:nvPr/>
        </p:nvSpPr>
        <p:spPr>
          <a:xfrm rot="16200000">
            <a:off x="7409469" y="3624163"/>
            <a:ext cx="1384399" cy="3697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chassis Ultrafit bus boards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F06657D-ABA0-407A-879B-2548177CDC51}"/>
              </a:ext>
            </a:extLst>
          </p:cNvPr>
          <p:cNvGrpSpPr/>
          <p:nvPr/>
        </p:nvGrpSpPr>
        <p:grpSpPr>
          <a:xfrm>
            <a:off x="4341947" y="2370337"/>
            <a:ext cx="363980" cy="88776"/>
            <a:chOff x="4584926" y="4447315"/>
            <a:chExt cx="363980" cy="88776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8E3690D-C38F-4166-BB54-C46FD0A80F1C}"/>
                </a:ext>
              </a:extLst>
            </p:cNvPr>
            <p:cNvSpPr/>
            <p:nvPr/>
          </p:nvSpPr>
          <p:spPr>
            <a:xfrm>
              <a:off x="4584926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3B04C3-0862-4E2F-A273-EEDD34F2BF2E}"/>
                </a:ext>
              </a:extLst>
            </p:cNvPr>
            <p:cNvCxnSpPr>
              <a:cxnSpLocks/>
            </p:cNvCxnSpPr>
            <p:nvPr/>
          </p:nvCxnSpPr>
          <p:spPr>
            <a:xfrm>
              <a:off x="4658498" y="4490446"/>
              <a:ext cx="217504" cy="0"/>
            </a:xfrm>
            <a:prstGeom prst="lin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B859C78-CD8A-44D9-A6DB-1074C4E8EB6A}"/>
                </a:ext>
              </a:extLst>
            </p:cNvPr>
            <p:cNvSpPr/>
            <p:nvPr/>
          </p:nvSpPr>
          <p:spPr>
            <a:xfrm>
              <a:off x="4869008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188734C-914C-4834-816C-6497A57AE962}"/>
              </a:ext>
            </a:extLst>
          </p:cNvPr>
          <p:cNvSpPr/>
          <p:nvPr/>
        </p:nvSpPr>
        <p:spPr>
          <a:xfrm>
            <a:off x="8725440" y="854045"/>
            <a:ext cx="3304000" cy="46120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A25A1-FF3D-42C8-A258-000101931F78}"/>
              </a:ext>
            </a:extLst>
          </p:cNvPr>
          <p:cNvSpPr txBox="1"/>
          <p:nvPr/>
        </p:nvSpPr>
        <p:spPr>
          <a:xfrm>
            <a:off x="9235229" y="164750"/>
            <a:ext cx="228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PXI Matrix to 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395194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245F4F-E51B-47D6-8098-E420DD1596B9}"/>
              </a:ext>
            </a:extLst>
          </p:cNvPr>
          <p:cNvSpPr txBox="1"/>
          <p:nvPr/>
        </p:nvSpPr>
        <p:spPr>
          <a:xfrm>
            <a:off x="408972" y="1160254"/>
            <a:ext cx="41167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Signal-under-test- routes from PXI switch matrix to DMM for measurement.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 the case of an input to the tester (output from the UUT), this path is reversed and a voltage is generated by the SMU, routed through the switch matrix to a chassis busboard, routed through SLSC, and appears at the panel to be measured by the signal measurement hardware.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A82B2-2DAB-460B-9EF1-1DC5BE9F5490}"/>
              </a:ext>
            </a:extLst>
          </p:cNvPr>
          <p:cNvSpPr txBox="1"/>
          <p:nvPr/>
        </p:nvSpPr>
        <p:spPr>
          <a:xfrm>
            <a:off x="182880" y="272832"/>
            <a:ext cx="569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PXI Matrix to Instrumentation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D859B-8F72-46E6-80AC-31752241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982" y="534442"/>
            <a:ext cx="4116729" cy="559046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DECF430-49DA-4F09-93E1-105F574DBB7F}"/>
              </a:ext>
            </a:extLst>
          </p:cNvPr>
          <p:cNvSpPr/>
          <p:nvPr/>
        </p:nvSpPr>
        <p:spPr>
          <a:xfrm>
            <a:off x="8827818" y="1731326"/>
            <a:ext cx="439838" cy="4372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005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4A2C19-D665-4D43-8522-A9F7EBFD817A}"/>
              </a:ext>
            </a:extLst>
          </p:cNvPr>
          <p:cNvSpPr/>
          <p:nvPr/>
        </p:nvSpPr>
        <p:spPr>
          <a:xfrm>
            <a:off x="1483554" y="1083076"/>
            <a:ext cx="239696" cy="40393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Interface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EB43A-1AF9-4C77-83BC-4D5DCB96F156}"/>
              </a:ext>
            </a:extLst>
          </p:cNvPr>
          <p:cNvSpPr/>
          <p:nvPr/>
        </p:nvSpPr>
        <p:spPr>
          <a:xfrm>
            <a:off x="3480620" y="1846555"/>
            <a:ext cx="2071968" cy="3364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SLSC Routing Card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F9FE6-FFEB-4AC6-A1E3-8E219C3CA3D4}"/>
              </a:ext>
            </a:extLst>
          </p:cNvPr>
          <p:cNvSpPr/>
          <p:nvPr/>
        </p:nvSpPr>
        <p:spPr>
          <a:xfrm>
            <a:off x="314170" y="1713390"/>
            <a:ext cx="1169393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I2 to UUT</a:t>
            </a:r>
          </a:p>
          <a:p>
            <a:pPr algn="ctr"/>
            <a:r>
              <a:rPr lang="en-US" sz="1200" dirty="0"/>
              <a:t>(disconnected)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5D628-921F-48DF-A228-8CA3D2B4A50A}"/>
              </a:ext>
            </a:extLst>
          </p:cNvPr>
          <p:cNvSpPr/>
          <p:nvPr/>
        </p:nvSpPr>
        <p:spPr>
          <a:xfrm>
            <a:off x="1723254" y="2051116"/>
            <a:ext cx="896645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Connector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E080-BB55-42DF-862C-17D65A8147A0}"/>
              </a:ext>
            </a:extLst>
          </p:cNvPr>
          <p:cNvSpPr/>
          <p:nvPr/>
        </p:nvSpPr>
        <p:spPr>
          <a:xfrm>
            <a:off x="1723254" y="4230948"/>
            <a:ext cx="89664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Verification Connector</a:t>
            </a: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F7FB938B-CD91-4A86-89C1-4D2E2A0F78F7}"/>
              </a:ext>
            </a:extLst>
          </p:cNvPr>
          <p:cNvSpPr/>
          <p:nvPr/>
        </p:nvSpPr>
        <p:spPr>
          <a:xfrm>
            <a:off x="1075190" y="2738762"/>
            <a:ext cx="355105" cy="2055180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B5E32-CB84-4FDF-94FD-77C31D95E1C7}"/>
              </a:ext>
            </a:extLst>
          </p:cNvPr>
          <p:cNvSpPr txBox="1"/>
          <p:nvPr/>
        </p:nvSpPr>
        <p:spPr>
          <a:xfrm rot="16200000">
            <a:off x="-538536" y="3623215"/>
            <a:ext cx="266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Connection between signal and verification connectors through panel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4FE074-82AC-4F37-9FF6-847A245CF10C}"/>
              </a:ext>
            </a:extLst>
          </p:cNvPr>
          <p:cNvSpPr/>
          <p:nvPr/>
        </p:nvSpPr>
        <p:spPr>
          <a:xfrm>
            <a:off x="5552583" y="2046307"/>
            <a:ext cx="47051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XJ2 (RTI)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C0588-631C-4192-ADC6-54E9A3C2E7BA}"/>
              </a:ext>
            </a:extLst>
          </p:cNvPr>
          <p:cNvSpPr/>
          <p:nvPr/>
        </p:nvSpPr>
        <p:spPr>
          <a:xfrm>
            <a:off x="5552583" y="4230947"/>
            <a:ext cx="47051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XJ3 (RTI)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83857E44-C0EC-4E55-8A7F-F36291358104}"/>
              </a:ext>
            </a:extLst>
          </p:cNvPr>
          <p:cNvSpPr/>
          <p:nvPr/>
        </p:nvSpPr>
        <p:spPr>
          <a:xfrm>
            <a:off x="2673166" y="2277127"/>
            <a:ext cx="397272" cy="17755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331703-A18D-48BC-950F-0A2DD6F7C44F}"/>
              </a:ext>
            </a:extLst>
          </p:cNvPr>
          <p:cNvSpPr/>
          <p:nvPr/>
        </p:nvSpPr>
        <p:spPr>
          <a:xfrm>
            <a:off x="3143682" y="2046307"/>
            <a:ext cx="346228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0458A3-2418-4C3E-B0A8-2A4316607C8F}"/>
              </a:ext>
            </a:extLst>
          </p:cNvPr>
          <p:cNvSpPr/>
          <p:nvPr/>
        </p:nvSpPr>
        <p:spPr>
          <a:xfrm>
            <a:off x="3143682" y="4230948"/>
            <a:ext cx="346228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J2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3655D6E1-CF58-4275-AE70-5CCE8E429BBF}"/>
              </a:ext>
            </a:extLst>
          </p:cNvPr>
          <p:cNvSpPr/>
          <p:nvPr/>
        </p:nvSpPr>
        <p:spPr>
          <a:xfrm rot="10800000">
            <a:off x="2673166" y="4492839"/>
            <a:ext cx="397272" cy="17755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F54F0E57-8E67-42CA-8FD9-2589501439E1}"/>
              </a:ext>
            </a:extLst>
          </p:cNvPr>
          <p:cNvSpPr/>
          <p:nvPr/>
        </p:nvSpPr>
        <p:spPr>
          <a:xfrm rot="10800000">
            <a:off x="6049731" y="1628269"/>
            <a:ext cx="470516" cy="857483"/>
          </a:xfrm>
          <a:prstGeom prst="bentArrow">
            <a:avLst>
              <a:gd name="adj1" fmla="val 17393"/>
              <a:gd name="adj2" fmla="val 21290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04E656-A5A8-4C4D-A77F-C70FA8027222}"/>
              </a:ext>
            </a:extLst>
          </p:cNvPr>
          <p:cNvGrpSpPr/>
          <p:nvPr/>
        </p:nvGrpSpPr>
        <p:grpSpPr>
          <a:xfrm>
            <a:off x="4584926" y="4447315"/>
            <a:ext cx="363980" cy="88776"/>
            <a:chOff x="4584926" y="4447315"/>
            <a:chExt cx="363980" cy="8877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3C868C8-FF13-449D-B7D0-B444A8DC59EA}"/>
                </a:ext>
              </a:extLst>
            </p:cNvPr>
            <p:cNvSpPr/>
            <p:nvPr/>
          </p:nvSpPr>
          <p:spPr>
            <a:xfrm>
              <a:off x="4584926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3533B59-33F0-4346-8C40-4DB1F3570813}"/>
                </a:ext>
              </a:extLst>
            </p:cNvPr>
            <p:cNvCxnSpPr>
              <a:cxnSpLocks/>
            </p:cNvCxnSpPr>
            <p:nvPr/>
          </p:nvCxnSpPr>
          <p:spPr>
            <a:xfrm>
              <a:off x="4658498" y="4490446"/>
              <a:ext cx="217504" cy="0"/>
            </a:xfrm>
            <a:prstGeom prst="lin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AA7A912-71D4-43EA-A9B0-FDD35A6E781F}"/>
                </a:ext>
              </a:extLst>
            </p:cNvPr>
            <p:cNvSpPr/>
            <p:nvPr/>
          </p:nvSpPr>
          <p:spPr>
            <a:xfrm>
              <a:off x="4869008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BF8E4D-A0E3-4664-BB26-CB3AEF321C4D}"/>
              </a:ext>
            </a:extLst>
          </p:cNvPr>
          <p:cNvGrpSpPr/>
          <p:nvPr/>
        </p:nvGrpSpPr>
        <p:grpSpPr>
          <a:xfrm>
            <a:off x="4584929" y="4620182"/>
            <a:ext cx="363980" cy="168675"/>
            <a:chOff x="7634797" y="1003177"/>
            <a:chExt cx="363980" cy="168675"/>
          </a:xfrm>
          <a:solidFill>
            <a:schemeClr val="bg2">
              <a:lumMod val="25000"/>
            </a:schemeClr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90BF608-5AFF-4633-8EF4-C14AE82435FC}"/>
                </a:ext>
              </a:extLst>
            </p:cNvPr>
            <p:cNvSpPr/>
            <p:nvPr/>
          </p:nvSpPr>
          <p:spPr>
            <a:xfrm>
              <a:off x="7634797" y="1083076"/>
              <a:ext cx="79898" cy="88776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4F6466-982D-4692-9E1C-9D60DD3011BE}"/>
                </a:ext>
              </a:extLst>
            </p:cNvPr>
            <p:cNvCxnSpPr/>
            <p:nvPr/>
          </p:nvCxnSpPr>
          <p:spPr>
            <a:xfrm flipV="1">
              <a:off x="7696939" y="1003177"/>
              <a:ext cx="230819" cy="115410"/>
            </a:xfrm>
            <a:prstGeom prst="line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917D650-6459-4816-BCC3-EDC37EB5A7FF}"/>
                </a:ext>
              </a:extLst>
            </p:cNvPr>
            <p:cNvSpPr/>
            <p:nvPr/>
          </p:nvSpPr>
          <p:spPr>
            <a:xfrm>
              <a:off x="7918879" y="1083076"/>
              <a:ext cx="79898" cy="88776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71CB0B3-80C2-4124-9D01-B1144C44DE37}"/>
              </a:ext>
            </a:extLst>
          </p:cNvPr>
          <p:cNvSpPr txBox="1"/>
          <p:nvPr/>
        </p:nvSpPr>
        <p:spPr>
          <a:xfrm>
            <a:off x="2389075" y="1684125"/>
            <a:ext cx="9721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HD44</a:t>
            </a:r>
          </a:p>
          <a:p>
            <a:pPr algn="ctr"/>
            <a:r>
              <a:rPr lang="en-US" sz="1050" dirty="0"/>
              <a:t> &lt;&gt; </a:t>
            </a:r>
          </a:p>
          <a:p>
            <a:pPr algn="ctr"/>
            <a:r>
              <a:rPr lang="en-US" sz="1050" dirty="0"/>
              <a:t>Nanofit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F0476B-947E-47E9-BF60-60889ED56C40}"/>
              </a:ext>
            </a:extLst>
          </p:cNvPr>
          <p:cNvCxnSpPr>
            <a:cxnSpLocks/>
          </p:cNvCxnSpPr>
          <p:nvPr/>
        </p:nvCxnSpPr>
        <p:spPr>
          <a:xfrm>
            <a:off x="3480620" y="4599371"/>
            <a:ext cx="53613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B1B7F7-E168-4561-A716-449435EF5416}"/>
              </a:ext>
            </a:extLst>
          </p:cNvPr>
          <p:cNvCxnSpPr>
            <a:cxnSpLocks/>
          </p:cNvCxnSpPr>
          <p:nvPr/>
        </p:nvCxnSpPr>
        <p:spPr>
          <a:xfrm>
            <a:off x="4908957" y="4482826"/>
            <a:ext cx="64362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82E97E-FB7C-4D72-A02D-6BBB38907939}"/>
              </a:ext>
            </a:extLst>
          </p:cNvPr>
          <p:cNvSpPr txBox="1"/>
          <p:nvPr/>
        </p:nvSpPr>
        <p:spPr>
          <a:xfrm>
            <a:off x="2382421" y="3944225"/>
            <a:ext cx="9721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HD44</a:t>
            </a:r>
          </a:p>
          <a:p>
            <a:pPr algn="ctr"/>
            <a:r>
              <a:rPr lang="en-US" sz="1050" dirty="0"/>
              <a:t> &lt;&gt; </a:t>
            </a:r>
          </a:p>
          <a:p>
            <a:pPr algn="ctr"/>
            <a:r>
              <a:rPr lang="en-US" sz="1050" dirty="0"/>
              <a:t>HD44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8D31BD-5E71-4774-9769-A3B40A0C4022}"/>
              </a:ext>
            </a:extLst>
          </p:cNvPr>
          <p:cNvCxnSpPr>
            <a:cxnSpLocks/>
          </p:cNvCxnSpPr>
          <p:nvPr/>
        </p:nvCxnSpPr>
        <p:spPr>
          <a:xfrm>
            <a:off x="4016751" y="4483934"/>
            <a:ext cx="61108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830D4E-30B8-428B-8D7E-3FA374DD8A2B}"/>
              </a:ext>
            </a:extLst>
          </p:cNvPr>
          <p:cNvCxnSpPr>
            <a:cxnSpLocks/>
          </p:cNvCxnSpPr>
          <p:nvPr/>
        </p:nvCxnSpPr>
        <p:spPr>
          <a:xfrm flipV="1">
            <a:off x="4021188" y="4482827"/>
            <a:ext cx="4441" cy="25239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5A7DE5-D1F6-4A53-AEE4-911F0F8CFA8D}"/>
              </a:ext>
            </a:extLst>
          </p:cNvPr>
          <p:cNvCxnSpPr>
            <a:cxnSpLocks/>
          </p:cNvCxnSpPr>
          <p:nvPr/>
        </p:nvCxnSpPr>
        <p:spPr>
          <a:xfrm>
            <a:off x="4025629" y="4735223"/>
            <a:ext cx="61108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10CB6BB-53C7-48ED-839F-B053710A365E}"/>
              </a:ext>
            </a:extLst>
          </p:cNvPr>
          <p:cNvCxnSpPr>
            <a:cxnSpLocks/>
          </p:cNvCxnSpPr>
          <p:nvPr/>
        </p:nvCxnSpPr>
        <p:spPr>
          <a:xfrm>
            <a:off x="4908957" y="4755563"/>
            <a:ext cx="64362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91442A-353C-4754-B390-1D1DC095DD68}"/>
              </a:ext>
            </a:extLst>
          </p:cNvPr>
          <p:cNvCxnSpPr>
            <a:cxnSpLocks/>
          </p:cNvCxnSpPr>
          <p:nvPr/>
        </p:nvCxnSpPr>
        <p:spPr>
          <a:xfrm>
            <a:off x="3480620" y="2414725"/>
            <a:ext cx="86790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9F65BD-E92A-49EE-A003-11308196C4D8}"/>
              </a:ext>
            </a:extLst>
          </p:cNvPr>
          <p:cNvCxnSpPr>
            <a:cxnSpLocks/>
          </p:cNvCxnSpPr>
          <p:nvPr/>
        </p:nvCxnSpPr>
        <p:spPr>
          <a:xfrm>
            <a:off x="4708319" y="2408117"/>
            <a:ext cx="84757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A9C9-46DC-4AD0-AB31-C0506704C289}"/>
              </a:ext>
            </a:extLst>
          </p:cNvPr>
          <p:cNvSpPr txBox="1"/>
          <p:nvPr/>
        </p:nvSpPr>
        <p:spPr>
          <a:xfrm>
            <a:off x="3799565" y="2089618"/>
            <a:ext cx="16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Signal Connect Relay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EDD0E9-3BEB-485F-A2E1-46A4925BF6FF}"/>
              </a:ext>
            </a:extLst>
          </p:cNvPr>
          <p:cNvSpPr txBox="1"/>
          <p:nvPr/>
        </p:nvSpPr>
        <p:spPr>
          <a:xfrm>
            <a:off x="4064982" y="4180154"/>
            <a:ext cx="151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DMM Connect Relay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C4C041-CC3D-4022-AA4B-99FBD6C9338D}"/>
              </a:ext>
            </a:extLst>
          </p:cNvPr>
          <p:cNvSpPr txBox="1"/>
          <p:nvPr/>
        </p:nvSpPr>
        <p:spPr>
          <a:xfrm>
            <a:off x="4110666" y="4759550"/>
            <a:ext cx="151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SMU Connect Relay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B8FDE5-61AC-4B03-93BE-3E45FF7BF923}"/>
              </a:ext>
            </a:extLst>
          </p:cNvPr>
          <p:cNvSpPr/>
          <p:nvPr/>
        </p:nvSpPr>
        <p:spPr>
          <a:xfrm>
            <a:off x="6626773" y="4365506"/>
            <a:ext cx="372878" cy="2185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ECE072-F1B4-4AC3-953E-548A57F4368D}"/>
              </a:ext>
            </a:extLst>
          </p:cNvPr>
          <p:cNvSpPr/>
          <p:nvPr/>
        </p:nvSpPr>
        <p:spPr>
          <a:xfrm>
            <a:off x="6701773" y="4447315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51B56E-0527-4F8C-BB78-2DE703BDF54A}"/>
              </a:ext>
            </a:extLst>
          </p:cNvPr>
          <p:cNvCxnSpPr>
            <a:cxnSpLocks/>
          </p:cNvCxnSpPr>
          <p:nvPr/>
        </p:nvCxnSpPr>
        <p:spPr>
          <a:xfrm>
            <a:off x="6023099" y="4482826"/>
            <a:ext cx="70790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9856A4E-AC88-4ED6-9547-431D63FD966A}"/>
              </a:ext>
            </a:extLst>
          </p:cNvPr>
          <p:cNvCxnSpPr>
            <a:cxnSpLocks/>
          </p:cNvCxnSpPr>
          <p:nvPr/>
        </p:nvCxnSpPr>
        <p:spPr>
          <a:xfrm>
            <a:off x="6019932" y="4755563"/>
            <a:ext cx="71106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EAD57C2-C1A3-4008-ACDE-5E62AB67BB32}"/>
              </a:ext>
            </a:extLst>
          </p:cNvPr>
          <p:cNvSpPr/>
          <p:nvPr/>
        </p:nvSpPr>
        <p:spPr>
          <a:xfrm>
            <a:off x="6697792" y="4865783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302A469-BD56-4287-8299-390ECA0D7E2F}"/>
              </a:ext>
            </a:extLst>
          </p:cNvPr>
          <p:cNvSpPr/>
          <p:nvPr/>
        </p:nvSpPr>
        <p:spPr>
          <a:xfrm>
            <a:off x="6697792" y="5286410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5CC1E5C-A0EB-4A9B-B806-035BBC3AC1B0}"/>
              </a:ext>
            </a:extLst>
          </p:cNvPr>
          <p:cNvSpPr/>
          <p:nvPr/>
        </p:nvSpPr>
        <p:spPr>
          <a:xfrm>
            <a:off x="6697792" y="5707037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FE9EA9F-3256-429B-BDAF-4CD54D052D2B}"/>
              </a:ext>
            </a:extLst>
          </p:cNvPr>
          <p:cNvSpPr/>
          <p:nvPr/>
        </p:nvSpPr>
        <p:spPr>
          <a:xfrm>
            <a:off x="6697792" y="6121386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80D9561-F16E-438E-B3E2-A79CF439D804}"/>
              </a:ext>
            </a:extLst>
          </p:cNvPr>
          <p:cNvCxnSpPr>
            <a:cxnSpLocks/>
          </p:cNvCxnSpPr>
          <p:nvPr/>
        </p:nvCxnSpPr>
        <p:spPr>
          <a:xfrm>
            <a:off x="6402070" y="534376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6571855-ECE8-42A3-BACA-94C0D17F43C8}"/>
              </a:ext>
            </a:extLst>
          </p:cNvPr>
          <p:cNvCxnSpPr>
            <a:cxnSpLocks/>
          </p:cNvCxnSpPr>
          <p:nvPr/>
        </p:nvCxnSpPr>
        <p:spPr>
          <a:xfrm>
            <a:off x="6402070" y="5539849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196566-482E-462F-AB30-BEE968569A5F}"/>
              </a:ext>
            </a:extLst>
          </p:cNvPr>
          <p:cNvCxnSpPr>
            <a:cxnSpLocks/>
          </p:cNvCxnSpPr>
          <p:nvPr/>
        </p:nvCxnSpPr>
        <p:spPr>
          <a:xfrm>
            <a:off x="6402070" y="577625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A2843A-DB8E-41D7-94B5-BE681B5D7495}"/>
              </a:ext>
            </a:extLst>
          </p:cNvPr>
          <p:cNvCxnSpPr>
            <a:cxnSpLocks/>
          </p:cNvCxnSpPr>
          <p:nvPr/>
        </p:nvCxnSpPr>
        <p:spPr>
          <a:xfrm>
            <a:off x="6402070" y="598580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27B762-A1C4-4F0F-835B-55B8F13F99B7}"/>
              </a:ext>
            </a:extLst>
          </p:cNvPr>
          <p:cNvCxnSpPr>
            <a:cxnSpLocks/>
          </p:cNvCxnSpPr>
          <p:nvPr/>
        </p:nvCxnSpPr>
        <p:spPr>
          <a:xfrm>
            <a:off x="6402070" y="618773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C0A1D43-38EA-4FDA-A3F1-87882C19A01F}"/>
              </a:ext>
            </a:extLst>
          </p:cNvPr>
          <p:cNvCxnSpPr>
            <a:cxnSpLocks/>
          </p:cNvCxnSpPr>
          <p:nvPr/>
        </p:nvCxnSpPr>
        <p:spPr>
          <a:xfrm>
            <a:off x="6402070" y="638966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3CD1CCD-0311-408D-83FE-36063134C418}"/>
              </a:ext>
            </a:extLst>
          </p:cNvPr>
          <p:cNvSpPr/>
          <p:nvPr/>
        </p:nvSpPr>
        <p:spPr>
          <a:xfrm rot="16200000">
            <a:off x="5529347" y="5692944"/>
            <a:ext cx="1384399" cy="3697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SLSC cards in same chassis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70EC51-6FFF-4F03-A5A2-12447ED51B4A}"/>
              </a:ext>
            </a:extLst>
          </p:cNvPr>
          <p:cNvSpPr txBox="1"/>
          <p:nvPr/>
        </p:nvSpPr>
        <p:spPr>
          <a:xfrm>
            <a:off x="6000096" y="4082620"/>
            <a:ext cx="159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Ultrafit Busboard</a:t>
            </a:r>
          </a:p>
          <a:p>
            <a:pPr algn="ctr"/>
            <a:endParaRPr lang="en-US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DD2203-9C3D-42E4-A572-E2FCDC784153}"/>
              </a:ext>
            </a:extLst>
          </p:cNvPr>
          <p:cNvSpPr/>
          <p:nvPr/>
        </p:nvSpPr>
        <p:spPr>
          <a:xfrm>
            <a:off x="5519069" y="991710"/>
            <a:ext cx="1691640" cy="601048"/>
          </a:xfrm>
          <a:prstGeom prst="rect">
            <a:avLst/>
          </a:prstGeom>
          <a:solidFill>
            <a:srgbClr val="AD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Generated Signal</a:t>
            </a:r>
          </a:p>
          <a:p>
            <a:pPr algn="ctr"/>
            <a:r>
              <a:rPr lang="en-US" sz="1200" dirty="0"/>
              <a:t>(i.e. +/- 10V AO)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B87C4C9-C6A9-4EEC-8214-F52F7CAB83CC}"/>
              </a:ext>
            </a:extLst>
          </p:cNvPr>
          <p:cNvSpPr/>
          <p:nvPr/>
        </p:nvSpPr>
        <p:spPr>
          <a:xfrm>
            <a:off x="8878551" y="3132055"/>
            <a:ext cx="992895" cy="21899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PXI Switch Matrix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86770E-3BC7-4DA3-9FB8-989B41868C20}"/>
              </a:ext>
            </a:extLst>
          </p:cNvPr>
          <p:cNvCxnSpPr>
            <a:cxnSpLocks/>
          </p:cNvCxnSpPr>
          <p:nvPr/>
        </p:nvCxnSpPr>
        <p:spPr>
          <a:xfrm>
            <a:off x="6924646" y="4932283"/>
            <a:ext cx="195390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35A0033-3D76-4BC6-9C6E-15960607F659}"/>
              </a:ext>
            </a:extLst>
          </p:cNvPr>
          <p:cNvCxnSpPr>
            <a:cxnSpLocks/>
          </p:cNvCxnSpPr>
          <p:nvPr/>
        </p:nvCxnSpPr>
        <p:spPr>
          <a:xfrm>
            <a:off x="6924646" y="5122416"/>
            <a:ext cx="195390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032F8E9-C0A0-44CB-A342-1C5F9F9D42DF}"/>
              </a:ext>
            </a:extLst>
          </p:cNvPr>
          <p:cNvSpPr/>
          <p:nvPr/>
        </p:nvSpPr>
        <p:spPr>
          <a:xfrm>
            <a:off x="9368598" y="982832"/>
            <a:ext cx="2524587" cy="993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VirtualBench or PXI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AF461F7-C4EE-4C24-B92C-B484D08F132F}"/>
              </a:ext>
            </a:extLst>
          </p:cNvPr>
          <p:cNvSpPr/>
          <p:nvPr/>
        </p:nvSpPr>
        <p:spPr>
          <a:xfrm>
            <a:off x="10837855" y="1972665"/>
            <a:ext cx="798505" cy="355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SMU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7B5D09-5740-43CD-988F-CDFD93FB161E}"/>
              </a:ext>
            </a:extLst>
          </p:cNvPr>
          <p:cNvSpPr/>
          <p:nvPr/>
        </p:nvSpPr>
        <p:spPr>
          <a:xfrm>
            <a:off x="9697077" y="1972665"/>
            <a:ext cx="798505" cy="355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DMM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C974A66-7305-4ACA-9705-6C2B1E629D90}"/>
              </a:ext>
            </a:extLst>
          </p:cNvPr>
          <p:cNvCxnSpPr>
            <a:cxnSpLocks/>
          </p:cNvCxnSpPr>
          <p:nvPr/>
        </p:nvCxnSpPr>
        <p:spPr>
          <a:xfrm>
            <a:off x="9856574" y="3528873"/>
            <a:ext cx="23975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57B73A4-7773-4795-935C-4581584CB907}"/>
              </a:ext>
            </a:extLst>
          </p:cNvPr>
          <p:cNvCxnSpPr>
            <a:cxnSpLocks/>
          </p:cNvCxnSpPr>
          <p:nvPr/>
        </p:nvCxnSpPr>
        <p:spPr>
          <a:xfrm>
            <a:off x="9866734" y="3944225"/>
            <a:ext cx="137037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D094BDC-D3AE-45F4-AD7B-47BAFB64E78A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10096330" y="2328495"/>
            <a:ext cx="0" cy="1200378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1EFE370-FF0A-4899-9402-F55B9DF62A97}"/>
              </a:ext>
            </a:extLst>
          </p:cNvPr>
          <p:cNvCxnSpPr>
            <a:cxnSpLocks/>
          </p:cNvCxnSpPr>
          <p:nvPr/>
        </p:nvCxnSpPr>
        <p:spPr>
          <a:xfrm flipV="1">
            <a:off x="11237107" y="2328836"/>
            <a:ext cx="0" cy="1615389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273AAB2-5AA9-4B98-8817-4F21501D48F8}"/>
              </a:ext>
            </a:extLst>
          </p:cNvPr>
          <p:cNvCxnSpPr>
            <a:cxnSpLocks/>
          </p:cNvCxnSpPr>
          <p:nvPr/>
        </p:nvCxnSpPr>
        <p:spPr>
          <a:xfrm>
            <a:off x="8273988" y="3462289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037C3D1-34FD-43B7-B743-2ABF6E7912EE}"/>
              </a:ext>
            </a:extLst>
          </p:cNvPr>
          <p:cNvCxnSpPr>
            <a:cxnSpLocks/>
          </p:cNvCxnSpPr>
          <p:nvPr/>
        </p:nvCxnSpPr>
        <p:spPr>
          <a:xfrm>
            <a:off x="8273988" y="3641322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E469D88-812E-4ACB-95D0-6D28C098AB90}"/>
              </a:ext>
            </a:extLst>
          </p:cNvPr>
          <p:cNvCxnSpPr>
            <a:cxnSpLocks/>
          </p:cNvCxnSpPr>
          <p:nvPr/>
        </p:nvCxnSpPr>
        <p:spPr>
          <a:xfrm>
            <a:off x="8273988" y="3944225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72C608E-AEB2-484B-A3E1-F43CC0E96B74}"/>
              </a:ext>
            </a:extLst>
          </p:cNvPr>
          <p:cNvCxnSpPr>
            <a:cxnSpLocks/>
          </p:cNvCxnSpPr>
          <p:nvPr/>
        </p:nvCxnSpPr>
        <p:spPr>
          <a:xfrm>
            <a:off x="8273988" y="4127010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698AE2-C804-4633-81A7-4F933024ABB9}"/>
              </a:ext>
            </a:extLst>
          </p:cNvPr>
          <p:cNvSpPr/>
          <p:nvPr/>
        </p:nvSpPr>
        <p:spPr>
          <a:xfrm rot="16200000">
            <a:off x="7409469" y="3624163"/>
            <a:ext cx="1384399" cy="3697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chassis Ultrafit bus boards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F06657D-ABA0-407A-879B-2548177CDC51}"/>
              </a:ext>
            </a:extLst>
          </p:cNvPr>
          <p:cNvGrpSpPr/>
          <p:nvPr/>
        </p:nvGrpSpPr>
        <p:grpSpPr>
          <a:xfrm>
            <a:off x="4341947" y="2370337"/>
            <a:ext cx="363980" cy="88776"/>
            <a:chOff x="4584926" y="4447315"/>
            <a:chExt cx="363980" cy="88776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8E3690D-C38F-4166-BB54-C46FD0A80F1C}"/>
                </a:ext>
              </a:extLst>
            </p:cNvPr>
            <p:cNvSpPr/>
            <p:nvPr/>
          </p:nvSpPr>
          <p:spPr>
            <a:xfrm>
              <a:off x="4584926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3B04C3-0862-4E2F-A273-EEDD34F2BF2E}"/>
                </a:ext>
              </a:extLst>
            </p:cNvPr>
            <p:cNvCxnSpPr>
              <a:cxnSpLocks/>
            </p:cNvCxnSpPr>
            <p:nvPr/>
          </p:nvCxnSpPr>
          <p:spPr>
            <a:xfrm>
              <a:off x="4658498" y="4490446"/>
              <a:ext cx="217504" cy="0"/>
            </a:xfrm>
            <a:prstGeom prst="lin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B859C78-CD8A-44D9-A6DB-1074C4E8EB6A}"/>
                </a:ext>
              </a:extLst>
            </p:cNvPr>
            <p:cNvSpPr/>
            <p:nvPr/>
          </p:nvSpPr>
          <p:spPr>
            <a:xfrm>
              <a:off x="4869008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67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4A2C19-D665-4D43-8522-A9F7EBFD817A}"/>
              </a:ext>
            </a:extLst>
          </p:cNvPr>
          <p:cNvSpPr/>
          <p:nvPr/>
        </p:nvSpPr>
        <p:spPr>
          <a:xfrm>
            <a:off x="1483554" y="1083076"/>
            <a:ext cx="239696" cy="40393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Interface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EB43A-1AF9-4C77-83BC-4D5DCB96F156}"/>
              </a:ext>
            </a:extLst>
          </p:cNvPr>
          <p:cNvSpPr/>
          <p:nvPr/>
        </p:nvSpPr>
        <p:spPr>
          <a:xfrm>
            <a:off x="3480620" y="1846555"/>
            <a:ext cx="2071968" cy="3364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SLSC Routing Card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F9FE6-FFEB-4AC6-A1E3-8E219C3CA3D4}"/>
              </a:ext>
            </a:extLst>
          </p:cNvPr>
          <p:cNvSpPr/>
          <p:nvPr/>
        </p:nvSpPr>
        <p:spPr>
          <a:xfrm>
            <a:off x="314170" y="1713390"/>
            <a:ext cx="1169393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I2 to UUT</a:t>
            </a:r>
          </a:p>
          <a:p>
            <a:pPr algn="ctr"/>
            <a:r>
              <a:rPr lang="en-US" sz="1200" dirty="0"/>
              <a:t>(disconnected)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5D628-921F-48DF-A228-8CA3D2B4A50A}"/>
              </a:ext>
            </a:extLst>
          </p:cNvPr>
          <p:cNvSpPr/>
          <p:nvPr/>
        </p:nvSpPr>
        <p:spPr>
          <a:xfrm>
            <a:off x="1723254" y="2051116"/>
            <a:ext cx="896645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Connector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E080-BB55-42DF-862C-17D65A8147A0}"/>
              </a:ext>
            </a:extLst>
          </p:cNvPr>
          <p:cNvSpPr/>
          <p:nvPr/>
        </p:nvSpPr>
        <p:spPr>
          <a:xfrm>
            <a:off x="1723254" y="4230948"/>
            <a:ext cx="89664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Verification Connector</a:t>
            </a: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F7FB938B-CD91-4A86-89C1-4D2E2A0F78F7}"/>
              </a:ext>
            </a:extLst>
          </p:cNvPr>
          <p:cNvSpPr/>
          <p:nvPr/>
        </p:nvSpPr>
        <p:spPr>
          <a:xfrm>
            <a:off x="1075190" y="2738762"/>
            <a:ext cx="355105" cy="2055180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B5E32-CB84-4FDF-94FD-77C31D95E1C7}"/>
              </a:ext>
            </a:extLst>
          </p:cNvPr>
          <p:cNvSpPr txBox="1"/>
          <p:nvPr/>
        </p:nvSpPr>
        <p:spPr>
          <a:xfrm rot="16200000">
            <a:off x="-538536" y="3623215"/>
            <a:ext cx="266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Connection between signal and verification connectors through panel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4FE074-82AC-4F37-9FF6-847A245CF10C}"/>
              </a:ext>
            </a:extLst>
          </p:cNvPr>
          <p:cNvSpPr/>
          <p:nvPr/>
        </p:nvSpPr>
        <p:spPr>
          <a:xfrm>
            <a:off x="5552583" y="2046307"/>
            <a:ext cx="47051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XJ2 (RTI)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C0588-631C-4192-ADC6-54E9A3C2E7BA}"/>
              </a:ext>
            </a:extLst>
          </p:cNvPr>
          <p:cNvSpPr/>
          <p:nvPr/>
        </p:nvSpPr>
        <p:spPr>
          <a:xfrm>
            <a:off x="5552583" y="4230947"/>
            <a:ext cx="47051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XJ3 (RTI)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83857E44-C0EC-4E55-8A7F-F36291358104}"/>
              </a:ext>
            </a:extLst>
          </p:cNvPr>
          <p:cNvSpPr/>
          <p:nvPr/>
        </p:nvSpPr>
        <p:spPr>
          <a:xfrm>
            <a:off x="2673166" y="2277127"/>
            <a:ext cx="397272" cy="17755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331703-A18D-48BC-950F-0A2DD6F7C44F}"/>
              </a:ext>
            </a:extLst>
          </p:cNvPr>
          <p:cNvSpPr/>
          <p:nvPr/>
        </p:nvSpPr>
        <p:spPr>
          <a:xfrm>
            <a:off x="3143682" y="2046307"/>
            <a:ext cx="346228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0458A3-2418-4C3E-B0A8-2A4316607C8F}"/>
              </a:ext>
            </a:extLst>
          </p:cNvPr>
          <p:cNvSpPr/>
          <p:nvPr/>
        </p:nvSpPr>
        <p:spPr>
          <a:xfrm>
            <a:off x="3143682" y="4230948"/>
            <a:ext cx="346228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J2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3655D6E1-CF58-4275-AE70-5CCE8E429BBF}"/>
              </a:ext>
            </a:extLst>
          </p:cNvPr>
          <p:cNvSpPr/>
          <p:nvPr/>
        </p:nvSpPr>
        <p:spPr>
          <a:xfrm rot="10800000">
            <a:off x="2673166" y="4492839"/>
            <a:ext cx="397272" cy="17755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F54F0E57-8E67-42CA-8FD9-2589501439E1}"/>
              </a:ext>
            </a:extLst>
          </p:cNvPr>
          <p:cNvSpPr/>
          <p:nvPr/>
        </p:nvSpPr>
        <p:spPr>
          <a:xfrm rot="10800000">
            <a:off x="6049731" y="1628269"/>
            <a:ext cx="470516" cy="857483"/>
          </a:xfrm>
          <a:prstGeom prst="bentArrow">
            <a:avLst>
              <a:gd name="adj1" fmla="val 17393"/>
              <a:gd name="adj2" fmla="val 21290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04E656-A5A8-4C4D-A77F-C70FA8027222}"/>
              </a:ext>
            </a:extLst>
          </p:cNvPr>
          <p:cNvGrpSpPr/>
          <p:nvPr/>
        </p:nvGrpSpPr>
        <p:grpSpPr>
          <a:xfrm>
            <a:off x="4584926" y="4447315"/>
            <a:ext cx="363980" cy="88776"/>
            <a:chOff x="4584926" y="4447315"/>
            <a:chExt cx="363980" cy="8877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3C868C8-FF13-449D-B7D0-B444A8DC59EA}"/>
                </a:ext>
              </a:extLst>
            </p:cNvPr>
            <p:cNvSpPr/>
            <p:nvPr/>
          </p:nvSpPr>
          <p:spPr>
            <a:xfrm>
              <a:off x="4584926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3533B59-33F0-4346-8C40-4DB1F3570813}"/>
                </a:ext>
              </a:extLst>
            </p:cNvPr>
            <p:cNvCxnSpPr>
              <a:cxnSpLocks/>
            </p:cNvCxnSpPr>
            <p:nvPr/>
          </p:nvCxnSpPr>
          <p:spPr>
            <a:xfrm>
              <a:off x="4658498" y="4490446"/>
              <a:ext cx="217504" cy="0"/>
            </a:xfrm>
            <a:prstGeom prst="lin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AA7A912-71D4-43EA-A9B0-FDD35A6E781F}"/>
                </a:ext>
              </a:extLst>
            </p:cNvPr>
            <p:cNvSpPr/>
            <p:nvPr/>
          </p:nvSpPr>
          <p:spPr>
            <a:xfrm>
              <a:off x="4869008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BF8E4D-A0E3-4664-BB26-CB3AEF321C4D}"/>
              </a:ext>
            </a:extLst>
          </p:cNvPr>
          <p:cNvGrpSpPr/>
          <p:nvPr/>
        </p:nvGrpSpPr>
        <p:grpSpPr>
          <a:xfrm>
            <a:off x="4584929" y="4620182"/>
            <a:ext cx="363980" cy="168675"/>
            <a:chOff x="7634797" y="1003177"/>
            <a:chExt cx="363980" cy="168675"/>
          </a:xfrm>
          <a:solidFill>
            <a:schemeClr val="bg2">
              <a:lumMod val="25000"/>
            </a:schemeClr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90BF608-5AFF-4633-8EF4-C14AE82435FC}"/>
                </a:ext>
              </a:extLst>
            </p:cNvPr>
            <p:cNvSpPr/>
            <p:nvPr/>
          </p:nvSpPr>
          <p:spPr>
            <a:xfrm>
              <a:off x="7634797" y="1083076"/>
              <a:ext cx="79898" cy="88776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4F6466-982D-4692-9E1C-9D60DD3011BE}"/>
                </a:ext>
              </a:extLst>
            </p:cNvPr>
            <p:cNvCxnSpPr/>
            <p:nvPr/>
          </p:nvCxnSpPr>
          <p:spPr>
            <a:xfrm flipV="1">
              <a:off x="7696939" y="1003177"/>
              <a:ext cx="230819" cy="115410"/>
            </a:xfrm>
            <a:prstGeom prst="line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917D650-6459-4816-BCC3-EDC37EB5A7FF}"/>
                </a:ext>
              </a:extLst>
            </p:cNvPr>
            <p:cNvSpPr/>
            <p:nvPr/>
          </p:nvSpPr>
          <p:spPr>
            <a:xfrm>
              <a:off x="7918879" y="1083076"/>
              <a:ext cx="79898" cy="88776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71CB0B3-80C2-4124-9D01-B1144C44DE37}"/>
              </a:ext>
            </a:extLst>
          </p:cNvPr>
          <p:cNvSpPr txBox="1"/>
          <p:nvPr/>
        </p:nvSpPr>
        <p:spPr>
          <a:xfrm>
            <a:off x="2389075" y="1684125"/>
            <a:ext cx="9721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HD44</a:t>
            </a:r>
          </a:p>
          <a:p>
            <a:pPr algn="ctr"/>
            <a:r>
              <a:rPr lang="en-US" sz="1050" dirty="0"/>
              <a:t> &lt;&gt; </a:t>
            </a:r>
          </a:p>
          <a:p>
            <a:pPr algn="ctr"/>
            <a:r>
              <a:rPr lang="en-US" sz="1050" dirty="0"/>
              <a:t>Nanofit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F0476B-947E-47E9-BF60-60889ED56C40}"/>
              </a:ext>
            </a:extLst>
          </p:cNvPr>
          <p:cNvCxnSpPr>
            <a:cxnSpLocks/>
          </p:cNvCxnSpPr>
          <p:nvPr/>
        </p:nvCxnSpPr>
        <p:spPr>
          <a:xfrm>
            <a:off x="3480620" y="4599371"/>
            <a:ext cx="53613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B1B7F7-E168-4561-A716-449435EF5416}"/>
              </a:ext>
            </a:extLst>
          </p:cNvPr>
          <p:cNvCxnSpPr>
            <a:cxnSpLocks/>
          </p:cNvCxnSpPr>
          <p:nvPr/>
        </p:nvCxnSpPr>
        <p:spPr>
          <a:xfrm>
            <a:off x="4908957" y="4482826"/>
            <a:ext cx="64362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82E97E-FB7C-4D72-A02D-6BBB38907939}"/>
              </a:ext>
            </a:extLst>
          </p:cNvPr>
          <p:cNvSpPr txBox="1"/>
          <p:nvPr/>
        </p:nvSpPr>
        <p:spPr>
          <a:xfrm>
            <a:off x="2382421" y="3944225"/>
            <a:ext cx="9721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HD44</a:t>
            </a:r>
          </a:p>
          <a:p>
            <a:pPr algn="ctr"/>
            <a:r>
              <a:rPr lang="en-US" sz="1050" dirty="0"/>
              <a:t> &lt;&gt; </a:t>
            </a:r>
          </a:p>
          <a:p>
            <a:pPr algn="ctr"/>
            <a:r>
              <a:rPr lang="en-US" sz="1050" dirty="0"/>
              <a:t>HD44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8D31BD-5E71-4774-9769-A3B40A0C4022}"/>
              </a:ext>
            </a:extLst>
          </p:cNvPr>
          <p:cNvCxnSpPr>
            <a:cxnSpLocks/>
          </p:cNvCxnSpPr>
          <p:nvPr/>
        </p:nvCxnSpPr>
        <p:spPr>
          <a:xfrm>
            <a:off x="4016751" y="4483934"/>
            <a:ext cx="61108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830D4E-30B8-428B-8D7E-3FA374DD8A2B}"/>
              </a:ext>
            </a:extLst>
          </p:cNvPr>
          <p:cNvCxnSpPr>
            <a:cxnSpLocks/>
          </p:cNvCxnSpPr>
          <p:nvPr/>
        </p:nvCxnSpPr>
        <p:spPr>
          <a:xfrm flipV="1">
            <a:off x="4021188" y="4482827"/>
            <a:ext cx="4441" cy="25239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5A7DE5-D1F6-4A53-AEE4-911F0F8CFA8D}"/>
              </a:ext>
            </a:extLst>
          </p:cNvPr>
          <p:cNvCxnSpPr>
            <a:cxnSpLocks/>
          </p:cNvCxnSpPr>
          <p:nvPr/>
        </p:nvCxnSpPr>
        <p:spPr>
          <a:xfrm>
            <a:off x="4025629" y="4735223"/>
            <a:ext cx="61108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10CB6BB-53C7-48ED-839F-B053710A365E}"/>
              </a:ext>
            </a:extLst>
          </p:cNvPr>
          <p:cNvCxnSpPr>
            <a:cxnSpLocks/>
          </p:cNvCxnSpPr>
          <p:nvPr/>
        </p:nvCxnSpPr>
        <p:spPr>
          <a:xfrm>
            <a:off x="4908957" y="4755563"/>
            <a:ext cx="64362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91442A-353C-4754-B390-1D1DC095DD68}"/>
              </a:ext>
            </a:extLst>
          </p:cNvPr>
          <p:cNvCxnSpPr>
            <a:cxnSpLocks/>
          </p:cNvCxnSpPr>
          <p:nvPr/>
        </p:nvCxnSpPr>
        <p:spPr>
          <a:xfrm>
            <a:off x="3480620" y="2414725"/>
            <a:ext cx="86790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9F65BD-E92A-49EE-A003-11308196C4D8}"/>
              </a:ext>
            </a:extLst>
          </p:cNvPr>
          <p:cNvCxnSpPr>
            <a:cxnSpLocks/>
          </p:cNvCxnSpPr>
          <p:nvPr/>
        </p:nvCxnSpPr>
        <p:spPr>
          <a:xfrm>
            <a:off x="4708319" y="2408117"/>
            <a:ext cx="84757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A9C9-46DC-4AD0-AB31-C0506704C289}"/>
              </a:ext>
            </a:extLst>
          </p:cNvPr>
          <p:cNvSpPr txBox="1"/>
          <p:nvPr/>
        </p:nvSpPr>
        <p:spPr>
          <a:xfrm>
            <a:off x="3799565" y="2089618"/>
            <a:ext cx="16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Signal Connect Relay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EDD0E9-3BEB-485F-A2E1-46A4925BF6FF}"/>
              </a:ext>
            </a:extLst>
          </p:cNvPr>
          <p:cNvSpPr txBox="1"/>
          <p:nvPr/>
        </p:nvSpPr>
        <p:spPr>
          <a:xfrm>
            <a:off x="4064982" y="4180154"/>
            <a:ext cx="151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DMM Connect Relay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C4C041-CC3D-4022-AA4B-99FBD6C9338D}"/>
              </a:ext>
            </a:extLst>
          </p:cNvPr>
          <p:cNvSpPr txBox="1"/>
          <p:nvPr/>
        </p:nvSpPr>
        <p:spPr>
          <a:xfrm>
            <a:off x="4110666" y="4759550"/>
            <a:ext cx="151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SMU Connect Relay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B8FDE5-61AC-4B03-93BE-3E45FF7BF923}"/>
              </a:ext>
            </a:extLst>
          </p:cNvPr>
          <p:cNvSpPr/>
          <p:nvPr/>
        </p:nvSpPr>
        <p:spPr>
          <a:xfrm>
            <a:off x="6626773" y="4365506"/>
            <a:ext cx="372878" cy="2185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ECE072-F1B4-4AC3-953E-548A57F4368D}"/>
              </a:ext>
            </a:extLst>
          </p:cNvPr>
          <p:cNvSpPr/>
          <p:nvPr/>
        </p:nvSpPr>
        <p:spPr>
          <a:xfrm>
            <a:off x="6701773" y="4447315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51B56E-0527-4F8C-BB78-2DE703BDF54A}"/>
              </a:ext>
            </a:extLst>
          </p:cNvPr>
          <p:cNvCxnSpPr>
            <a:cxnSpLocks/>
          </p:cNvCxnSpPr>
          <p:nvPr/>
        </p:nvCxnSpPr>
        <p:spPr>
          <a:xfrm>
            <a:off x="6023099" y="4482826"/>
            <a:ext cx="70790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9856A4E-AC88-4ED6-9547-431D63FD966A}"/>
              </a:ext>
            </a:extLst>
          </p:cNvPr>
          <p:cNvCxnSpPr>
            <a:cxnSpLocks/>
          </p:cNvCxnSpPr>
          <p:nvPr/>
        </p:nvCxnSpPr>
        <p:spPr>
          <a:xfrm>
            <a:off x="6019932" y="4755563"/>
            <a:ext cx="71106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EAD57C2-C1A3-4008-ACDE-5E62AB67BB32}"/>
              </a:ext>
            </a:extLst>
          </p:cNvPr>
          <p:cNvSpPr/>
          <p:nvPr/>
        </p:nvSpPr>
        <p:spPr>
          <a:xfrm>
            <a:off x="6697792" y="4865783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302A469-BD56-4287-8299-390ECA0D7E2F}"/>
              </a:ext>
            </a:extLst>
          </p:cNvPr>
          <p:cNvSpPr/>
          <p:nvPr/>
        </p:nvSpPr>
        <p:spPr>
          <a:xfrm>
            <a:off x="6697792" y="5286410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5CC1E5C-A0EB-4A9B-B806-035BBC3AC1B0}"/>
              </a:ext>
            </a:extLst>
          </p:cNvPr>
          <p:cNvSpPr/>
          <p:nvPr/>
        </p:nvSpPr>
        <p:spPr>
          <a:xfrm>
            <a:off x="6697792" y="5707037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FE9EA9F-3256-429B-BDAF-4CD54D052D2B}"/>
              </a:ext>
            </a:extLst>
          </p:cNvPr>
          <p:cNvSpPr/>
          <p:nvPr/>
        </p:nvSpPr>
        <p:spPr>
          <a:xfrm>
            <a:off x="6697792" y="6121386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80D9561-F16E-438E-B3E2-A79CF439D804}"/>
              </a:ext>
            </a:extLst>
          </p:cNvPr>
          <p:cNvCxnSpPr>
            <a:cxnSpLocks/>
          </p:cNvCxnSpPr>
          <p:nvPr/>
        </p:nvCxnSpPr>
        <p:spPr>
          <a:xfrm>
            <a:off x="6402070" y="534376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6571855-ECE8-42A3-BACA-94C0D17F43C8}"/>
              </a:ext>
            </a:extLst>
          </p:cNvPr>
          <p:cNvCxnSpPr>
            <a:cxnSpLocks/>
          </p:cNvCxnSpPr>
          <p:nvPr/>
        </p:nvCxnSpPr>
        <p:spPr>
          <a:xfrm>
            <a:off x="6402070" y="5539849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196566-482E-462F-AB30-BEE968569A5F}"/>
              </a:ext>
            </a:extLst>
          </p:cNvPr>
          <p:cNvCxnSpPr>
            <a:cxnSpLocks/>
          </p:cNvCxnSpPr>
          <p:nvPr/>
        </p:nvCxnSpPr>
        <p:spPr>
          <a:xfrm>
            <a:off x="6402070" y="577625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A2843A-DB8E-41D7-94B5-BE681B5D7495}"/>
              </a:ext>
            </a:extLst>
          </p:cNvPr>
          <p:cNvCxnSpPr>
            <a:cxnSpLocks/>
          </p:cNvCxnSpPr>
          <p:nvPr/>
        </p:nvCxnSpPr>
        <p:spPr>
          <a:xfrm>
            <a:off x="6402070" y="598580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27B762-A1C4-4F0F-835B-55B8F13F99B7}"/>
              </a:ext>
            </a:extLst>
          </p:cNvPr>
          <p:cNvCxnSpPr>
            <a:cxnSpLocks/>
          </p:cNvCxnSpPr>
          <p:nvPr/>
        </p:nvCxnSpPr>
        <p:spPr>
          <a:xfrm>
            <a:off x="6402070" y="618773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C0A1D43-38EA-4FDA-A3F1-87882C19A01F}"/>
              </a:ext>
            </a:extLst>
          </p:cNvPr>
          <p:cNvCxnSpPr>
            <a:cxnSpLocks/>
          </p:cNvCxnSpPr>
          <p:nvPr/>
        </p:nvCxnSpPr>
        <p:spPr>
          <a:xfrm>
            <a:off x="6402070" y="638966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3CD1CCD-0311-408D-83FE-36063134C418}"/>
              </a:ext>
            </a:extLst>
          </p:cNvPr>
          <p:cNvSpPr/>
          <p:nvPr/>
        </p:nvSpPr>
        <p:spPr>
          <a:xfrm rot="16200000">
            <a:off x="5529347" y="5692944"/>
            <a:ext cx="1384399" cy="3697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SLSC cards in same chassis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70EC51-6FFF-4F03-A5A2-12447ED51B4A}"/>
              </a:ext>
            </a:extLst>
          </p:cNvPr>
          <p:cNvSpPr txBox="1"/>
          <p:nvPr/>
        </p:nvSpPr>
        <p:spPr>
          <a:xfrm>
            <a:off x="6000096" y="4082620"/>
            <a:ext cx="159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Ultrafit Busboard</a:t>
            </a:r>
          </a:p>
          <a:p>
            <a:pPr algn="ctr"/>
            <a:endParaRPr lang="en-US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DD2203-9C3D-42E4-A572-E2FCDC784153}"/>
              </a:ext>
            </a:extLst>
          </p:cNvPr>
          <p:cNvSpPr/>
          <p:nvPr/>
        </p:nvSpPr>
        <p:spPr>
          <a:xfrm>
            <a:off x="5519069" y="991710"/>
            <a:ext cx="1691640" cy="601048"/>
          </a:xfrm>
          <a:prstGeom prst="rect">
            <a:avLst/>
          </a:prstGeom>
          <a:solidFill>
            <a:srgbClr val="AD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Generated Signal</a:t>
            </a:r>
          </a:p>
          <a:p>
            <a:pPr algn="ctr"/>
            <a:r>
              <a:rPr lang="en-US" sz="1200" dirty="0"/>
              <a:t>(i.e. +/- 10V AO)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B87C4C9-C6A9-4EEC-8214-F52F7CAB83CC}"/>
              </a:ext>
            </a:extLst>
          </p:cNvPr>
          <p:cNvSpPr/>
          <p:nvPr/>
        </p:nvSpPr>
        <p:spPr>
          <a:xfrm>
            <a:off x="8878551" y="3132055"/>
            <a:ext cx="992895" cy="21899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PXI Switch Matrix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86770E-3BC7-4DA3-9FB8-989B41868C20}"/>
              </a:ext>
            </a:extLst>
          </p:cNvPr>
          <p:cNvCxnSpPr>
            <a:cxnSpLocks/>
          </p:cNvCxnSpPr>
          <p:nvPr/>
        </p:nvCxnSpPr>
        <p:spPr>
          <a:xfrm>
            <a:off x="6924646" y="4932283"/>
            <a:ext cx="195390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35A0033-3D76-4BC6-9C6E-15960607F659}"/>
              </a:ext>
            </a:extLst>
          </p:cNvPr>
          <p:cNvCxnSpPr>
            <a:cxnSpLocks/>
          </p:cNvCxnSpPr>
          <p:nvPr/>
        </p:nvCxnSpPr>
        <p:spPr>
          <a:xfrm>
            <a:off x="6924646" y="5122416"/>
            <a:ext cx="195390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032F8E9-C0A0-44CB-A342-1C5F9F9D42DF}"/>
              </a:ext>
            </a:extLst>
          </p:cNvPr>
          <p:cNvSpPr/>
          <p:nvPr/>
        </p:nvSpPr>
        <p:spPr>
          <a:xfrm>
            <a:off x="9368598" y="982832"/>
            <a:ext cx="2524587" cy="993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VirtualBench or PXI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AF461F7-C4EE-4C24-B92C-B484D08F132F}"/>
              </a:ext>
            </a:extLst>
          </p:cNvPr>
          <p:cNvSpPr/>
          <p:nvPr/>
        </p:nvSpPr>
        <p:spPr>
          <a:xfrm>
            <a:off x="10837855" y="1972665"/>
            <a:ext cx="798505" cy="355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SMU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7B5D09-5740-43CD-988F-CDFD93FB161E}"/>
              </a:ext>
            </a:extLst>
          </p:cNvPr>
          <p:cNvSpPr/>
          <p:nvPr/>
        </p:nvSpPr>
        <p:spPr>
          <a:xfrm>
            <a:off x="9697077" y="1972665"/>
            <a:ext cx="798505" cy="355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DMM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C974A66-7305-4ACA-9705-6C2B1E629D90}"/>
              </a:ext>
            </a:extLst>
          </p:cNvPr>
          <p:cNvCxnSpPr>
            <a:cxnSpLocks/>
          </p:cNvCxnSpPr>
          <p:nvPr/>
        </p:nvCxnSpPr>
        <p:spPr>
          <a:xfrm>
            <a:off x="9856574" y="3528873"/>
            <a:ext cx="23975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57B73A4-7773-4795-935C-4581584CB907}"/>
              </a:ext>
            </a:extLst>
          </p:cNvPr>
          <p:cNvCxnSpPr>
            <a:cxnSpLocks/>
          </p:cNvCxnSpPr>
          <p:nvPr/>
        </p:nvCxnSpPr>
        <p:spPr>
          <a:xfrm>
            <a:off x="9866734" y="3944225"/>
            <a:ext cx="137037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D094BDC-D3AE-45F4-AD7B-47BAFB64E78A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10096330" y="2328495"/>
            <a:ext cx="0" cy="1200378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1EFE370-FF0A-4899-9402-F55B9DF62A97}"/>
              </a:ext>
            </a:extLst>
          </p:cNvPr>
          <p:cNvCxnSpPr>
            <a:cxnSpLocks/>
          </p:cNvCxnSpPr>
          <p:nvPr/>
        </p:nvCxnSpPr>
        <p:spPr>
          <a:xfrm flipV="1">
            <a:off x="11237107" y="2328836"/>
            <a:ext cx="0" cy="1615389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273AAB2-5AA9-4B98-8817-4F21501D48F8}"/>
              </a:ext>
            </a:extLst>
          </p:cNvPr>
          <p:cNvCxnSpPr>
            <a:cxnSpLocks/>
          </p:cNvCxnSpPr>
          <p:nvPr/>
        </p:nvCxnSpPr>
        <p:spPr>
          <a:xfrm>
            <a:off x="8273988" y="3462289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037C3D1-34FD-43B7-B743-2ABF6E7912EE}"/>
              </a:ext>
            </a:extLst>
          </p:cNvPr>
          <p:cNvCxnSpPr>
            <a:cxnSpLocks/>
          </p:cNvCxnSpPr>
          <p:nvPr/>
        </p:nvCxnSpPr>
        <p:spPr>
          <a:xfrm>
            <a:off x="8273988" y="3641322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E469D88-812E-4ACB-95D0-6D28C098AB90}"/>
              </a:ext>
            </a:extLst>
          </p:cNvPr>
          <p:cNvCxnSpPr>
            <a:cxnSpLocks/>
          </p:cNvCxnSpPr>
          <p:nvPr/>
        </p:nvCxnSpPr>
        <p:spPr>
          <a:xfrm>
            <a:off x="8273988" y="3944225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72C608E-AEB2-484B-A3E1-F43CC0E96B74}"/>
              </a:ext>
            </a:extLst>
          </p:cNvPr>
          <p:cNvCxnSpPr>
            <a:cxnSpLocks/>
          </p:cNvCxnSpPr>
          <p:nvPr/>
        </p:nvCxnSpPr>
        <p:spPr>
          <a:xfrm>
            <a:off x="8273988" y="4127010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698AE2-C804-4633-81A7-4F933024ABB9}"/>
              </a:ext>
            </a:extLst>
          </p:cNvPr>
          <p:cNvSpPr/>
          <p:nvPr/>
        </p:nvSpPr>
        <p:spPr>
          <a:xfrm rot="16200000">
            <a:off x="7409469" y="3624163"/>
            <a:ext cx="1384399" cy="3697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chassis Ultrafit bus boards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F06657D-ABA0-407A-879B-2548177CDC51}"/>
              </a:ext>
            </a:extLst>
          </p:cNvPr>
          <p:cNvGrpSpPr/>
          <p:nvPr/>
        </p:nvGrpSpPr>
        <p:grpSpPr>
          <a:xfrm>
            <a:off x="4341947" y="2370337"/>
            <a:ext cx="363980" cy="88776"/>
            <a:chOff x="4584926" y="4447315"/>
            <a:chExt cx="363980" cy="88776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8E3690D-C38F-4166-BB54-C46FD0A80F1C}"/>
                </a:ext>
              </a:extLst>
            </p:cNvPr>
            <p:cNvSpPr/>
            <p:nvPr/>
          </p:nvSpPr>
          <p:spPr>
            <a:xfrm>
              <a:off x="4584926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3B04C3-0862-4E2F-A273-EEDD34F2BF2E}"/>
                </a:ext>
              </a:extLst>
            </p:cNvPr>
            <p:cNvCxnSpPr>
              <a:cxnSpLocks/>
            </p:cNvCxnSpPr>
            <p:nvPr/>
          </p:nvCxnSpPr>
          <p:spPr>
            <a:xfrm>
              <a:off x="4658498" y="4490446"/>
              <a:ext cx="217504" cy="0"/>
            </a:xfrm>
            <a:prstGeom prst="lin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B859C78-CD8A-44D9-A6DB-1074C4E8EB6A}"/>
                </a:ext>
              </a:extLst>
            </p:cNvPr>
            <p:cNvSpPr/>
            <p:nvPr/>
          </p:nvSpPr>
          <p:spPr>
            <a:xfrm>
              <a:off x="4869008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188734C-914C-4834-816C-6497A57AE962}"/>
              </a:ext>
            </a:extLst>
          </p:cNvPr>
          <p:cNvSpPr/>
          <p:nvPr/>
        </p:nvSpPr>
        <p:spPr>
          <a:xfrm>
            <a:off x="1742655" y="761721"/>
            <a:ext cx="5634781" cy="215204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A25A1-FF3D-42C8-A258-000101931F78}"/>
              </a:ext>
            </a:extLst>
          </p:cNvPr>
          <p:cNvSpPr txBox="1"/>
          <p:nvPr/>
        </p:nvSpPr>
        <p:spPr>
          <a:xfrm>
            <a:off x="3624943" y="372845"/>
            <a:ext cx="191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Generation</a:t>
            </a:r>
          </a:p>
        </p:txBody>
      </p:sp>
    </p:spTree>
    <p:extLst>
      <p:ext uri="{BB962C8B-B14F-4D97-AF65-F5344CB8AC3E}">
        <p14:creationId xmlns:p14="http://schemas.microsoft.com/office/powerpoint/2010/main" val="346535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D0BE82-411B-41A1-8270-0D5701B30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"/>
          <a:stretch/>
        </p:blipFill>
        <p:spPr>
          <a:xfrm>
            <a:off x="4650707" y="1424969"/>
            <a:ext cx="7132321" cy="3547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2C002D-8AF0-4D48-A606-2DC23E08ABCE}"/>
              </a:ext>
            </a:extLst>
          </p:cNvPr>
          <p:cNvSpPr txBox="1"/>
          <p:nvPr/>
        </p:nvSpPr>
        <p:spPr>
          <a:xfrm>
            <a:off x="408972" y="1536174"/>
            <a:ext cx="35302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Signal-under-test generated in PXI/SLSC and sent to connector on back of routing card.</a:t>
            </a:r>
          </a:p>
          <a:p>
            <a:pPr marL="342900" indent="-342900">
              <a:buAutoNum type="arabicPeriod"/>
            </a:pPr>
            <a:r>
              <a:rPr lang="en-US" sz="2000" dirty="0"/>
              <a:t>Signal-under-test has relay to front of card connected. All other signal connect relays for other signals in the system are disconnected.</a:t>
            </a:r>
          </a:p>
          <a:p>
            <a:pPr marL="342900" indent="-342900">
              <a:buAutoNum type="arabicPeriod"/>
            </a:pPr>
            <a:r>
              <a:rPr lang="en-US" sz="2000" dirty="0"/>
              <a:t> Signal connects to interface panel with HD44 &lt;&gt; Nanofit cable.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BF8D9-29F2-4954-8D3A-CF516F920112}"/>
              </a:ext>
            </a:extLst>
          </p:cNvPr>
          <p:cNvSpPr txBox="1"/>
          <p:nvPr/>
        </p:nvSpPr>
        <p:spPr>
          <a:xfrm>
            <a:off x="182880" y="272832"/>
            <a:ext cx="569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Signal Generation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260E27-C622-4D48-A7AB-93B23DE00315}"/>
              </a:ext>
            </a:extLst>
          </p:cNvPr>
          <p:cNvSpPr/>
          <p:nvPr/>
        </p:nvSpPr>
        <p:spPr>
          <a:xfrm>
            <a:off x="9285018" y="1311845"/>
            <a:ext cx="439838" cy="4372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EC882D-C776-4925-860A-A93280D352BC}"/>
              </a:ext>
            </a:extLst>
          </p:cNvPr>
          <p:cNvSpPr/>
          <p:nvPr/>
        </p:nvSpPr>
        <p:spPr>
          <a:xfrm>
            <a:off x="7996948" y="2378645"/>
            <a:ext cx="439838" cy="4372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F357A0-F65D-437B-B821-E3E5542098CB}"/>
              </a:ext>
            </a:extLst>
          </p:cNvPr>
          <p:cNvSpPr/>
          <p:nvPr/>
        </p:nvSpPr>
        <p:spPr>
          <a:xfrm>
            <a:off x="4757966" y="2473171"/>
            <a:ext cx="439838" cy="4372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549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4A2C19-D665-4D43-8522-A9F7EBFD817A}"/>
              </a:ext>
            </a:extLst>
          </p:cNvPr>
          <p:cNvSpPr/>
          <p:nvPr/>
        </p:nvSpPr>
        <p:spPr>
          <a:xfrm>
            <a:off x="1483554" y="1083076"/>
            <a:ext cx="239696" cy="40393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Interface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EB43A-1AF9-4C77-83BC-4D5DCB96F156}"/>
              </a:ext>
            </a:extLst>
          </p:cNvPr>
          <p:cNvSpPr/>
          <p:nvPr/>
        </p:nvSpPr>
        <p:spPr>
          <a:xfrm>
            <a:off x="3480620" y="1846555"/>
            <a:ext cx="2071968" cy="3364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SLSC Routing Card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F9FE6-FFEB-4AC6-A1E3-8E219C3CA3D4}"/>
              </a:ext>
            </a:extLst>
          </p:cNvPr>
          <p:cNvSpPr/>
          <p:nvPr/>
        </p:nvSpPr>
        <p:spPr>
          <a:xfrm>
            <a:off x="314170" y="1713390"/>
            <a:ext cx="1169393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I2 to UUT</a:t>
            </a:r>
          </a:p>
          <a:p>
            <a:pPr algn="ctr"/>
            <a:r>
              <a:rPr lang="en-US" sz="1200" dirty="0"/>
              <a:t>(disconnected)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5D628-921F-48DF-A228-8CA3D2B4A50A}"/>
              </a:ext>
            </a:extLst>
          </p:cNvPr>
          <p:cNvSpPr/>
          <p:nvPr/>
        </p:nvSpPr>
        <p:spPr>
          <a:xfrm>
            <a:off x="1723254" y="2051116"/>
            <a:ext cx="896645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Connector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E080-BB55-42DF-862C-17D65A8147A0}"/>
              </a:ext>
            </a:extLst>
          </p:cNvPr>
          <p:cNvSpPr/>
          <p:nvPr/>
        </p:nvSpPr>
        <p:spPr>
          <a:xfrm>
            <a:off x="1723254" y="4230948"/>
            <a:ext cx="89664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Verification Connector</a:t>
            </a: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F7FB938B-CD91-4A86-89C1-4D2E2A0F78F7}"/>
              </a:ext>
            </a:extLst>
          </p:cNvPr>
          <p:cNvSpPr/>
          <p:nvPr/>
        </p:nvSpPr>
        <p:spPr>
          <a:xfrm>
            <a:off x="1075190" y="2738762"/>
            <a:ext cx="355105" cy="2055180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B5E32-CB84-4FDF-94FD-77C31D95E1C7}"/>
              </a:ext>
            </a:extLst>
          </p:cNvPr>
          <p:cNvSpPr txBox="1"/>
          <p:nvPr/>
        </p:nvSpPr>
        <p:spPr>
          <a:xfrm rot="16200000">
            <a:off x="-538536" y="3623215"/>
            <a:ext cx="266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Connection between signal and verification connectors through panel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4FE074-82AC-4F37-9FF6-847A245CF10C}"/>
              </a:ext>
            </a:extLst>
          </p:cNvPr>
          <p:cNvSpPr/>
          <p:nvPr/>
        </p:nvSpPr>
        <p:spPr>
          <a:xfrm>
            <a:off x="5552583" y="2046307"/>
            <a:ext cx="47051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XJ2 (RTI)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C0588-631C-4192-ADC6-54E9A3C2E7BA}"/>
              </a:ext>
            </a:extLst>
          </p:cNvPr>
          <p:cNvSpPr/>
          <p:nvPr/>
        </p:nvSpPr>
        <p:spPr>
          <a:xfrm>
            <a:off x="5552583" y="4230947"/>
            <a:ext cx="47051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XJ3 (RTI)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83857E44-C0EC-4E55-8A7F-F36291358104}"/>
              </a:ext>
            </a:extLst>
          </p:cNvPr>
          <p:cNvSpPr/>
          <p:nvPr/>
        </p:nvSpPr>
        <p:spPr>
          <a:xfrm>
            <a:off x="2673166" y="2277127"/>
            <a:ext cx="397272" cy="17755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331703-A18D-48BC-950F-0A2DD6F7C44F}"/>
              </a:ext>
            </a:extLst>
          </p:cNvPr>
          <p:cNvSpPr/>
          <p:nvPr/>
        </p:nvSpPr>
        <p:spPr>
          <a:xfrm>
            <a:off x="3143682" y="2046307"/>
            <a:ext cx="346228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0458A3-2418-4C3E-B0A8-2A4316607C8F}"/>
              </a:ext>
            </a:extLst>
          </p:cNvPr>
          <p:cNvSpPr/>
          <p:nvPr/>
        </p:nvSpPr>
        <p:spPr>
          <a:xfrm>
            <a:off x="3143682" y="4230948"/>
            <a:ext cx="346228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J2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3655D6E1-CF58-4275-AE70-5CCE8E429BBF}"/>
              </a:ext>
            </a:extLst>
          </p:cNvPr>
          <p:cNvSpPr/>
          <p:nvPr/>
        </p:nvSpPr>
        <p:spPr>
          <a:xfrm rot="10800000">
            <a:off x="2673166" y="4492839"/>
            <a:ext cx="397272" cy="17755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F54F0E57-8E67-42CA-8FD9-2589501439E1}"/>
              </a:ext>
            </a:extLst>
          </p:cNvPr>
          <p:cNvSpPr/>
          <p:nvPr/>
        </p:nvSpPr>
        <p:spPr>
          <a:xfrm rot="10800000">
            <a:off x="6049731" y="1628269"/>
            <a:ext cx="470516" cy="857483"/>
          </a:xfrm>
          <a:prstGeom prst="bentArrow">
            <a:avLst>
              <a:gd name="adj1" fmla="val 17393"/>
              <a:gd name="adj2" fmla="val 21290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04E656-A5A8-4C4D-A77F-C70FA8027222}"/>
              </a:ext>
            </a:extLst>
          </p:cNvPr>
          <p:cNvGrpSpPr/>
          <p:nvPr/>
        </p:nvGrpSpPr>
        <p:grpSpPr>
          <a:xfrm>
            <a:off x="4584926" y="4447315"/>
            <a:ext cx="363980" cy="88776"/>
            <a:chOff x="4584926" y="4447315"/>
            <a:chExt cx="363980" cy="8877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3C868C8-FF13-449D-B7D0-B444A8DC59EA}"/>
                </a:ext>
              </a:extLst>
            </p:cNvPr>
            <p:cNvSpPr/>
            <p:nvPr/>
          </p:nvSpPr>
          <p:spPr>
            <a:xfrm>
              <a:off x="4584926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3533B59-33F0-4346-8C40-4DB1F3570813}"/>
                </a:ext>
              </a:extLst>
            </p:cNvPr>
            <p:cNvCxnSpPr>
              <a:cxnSpLocks/>
            </p:cNvCxnSpPr>
            <p:nvPr/>
          </p:nvCxnSpPr>
          <p:spPr>
            <a:xfrm>
              <a:off x="4658498" y="4490446"/>
              <a:ext cx="217504" cy="0"/>
            </a:xfrm>
            <a:prstGeom prst="lin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AA7A912-71D4-43EA-A9B0-FDD35A6E781F}"/>
                </a:ext>
              </a:extLst>
            </p:cNvPr>
            <p:cNvSpPr/>
            <p:nvPr/>
          </p:nvSpPr>
          <p:spPr>
            <a:xfrm>
              <a:off x="4869008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BF8E4D-A0E3-4664-BB26-CB3AEF321C4D}"/>
              </a:ext>
            </a:extLst>
          </p:cNvPr>
          <p:cNvGrpSpPr/>
          <p:nvPr/>
        </p:nvGrpSpPr>
        <p:grpSpPr>
          <a:xfrm>
            <a:off x="4584929" y="4620182"/>
            <a:ext cx="363980" cy="168675"/>
            <a:chOff x="7634797" y="1003177"/>
            <a:chExt cx="363980" cy="168675"/>
          </a:xfrm>
          <a:solidFill>
            <a:schemeClr val="bg2">
              <a:lumMod val="25000"/>
            </a:schemeClr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90BF608-5AFF-4633-8EF4-C14AE82435FC}"/>
                </a:ext>
              </a:extLst>
            </p:cNvPr>
            <p:cNvSpPr/>
            <p:nvPr/>
          </p:nvSpPr>
          <p:spPr>
            <a:xfrm>
              <a:off x="7634797" y="1083076"/>
              <a:ext cx="79898" cy="88776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4F6466-982D-4692-9E1C-9D60DD3011BE}"/>
                </a:ext>
              </a:extLst>
            </p:cNvPr>
            <p:cNvCxnSpPr/>
            <p:nvPr/>
          </p:nvCxnSpPr>
          <p:spPr>
            <a:xfrm flipV="1">
              <a:off x="7696939" y="1003177"/>
              <a:ext cx="230819" cy="115410"/>
            </a:xfrm>
            <a:prstGeom prst="line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917D650-6459-4816-BCC3-EDC37EB5A7FF}"/>
                </a:ext>
              </a:extLst>
            </p:cNvPr>
            <p:cNvSpPr/>
            <p:nvPr/>
          </p:nvSpPr>
          <p:spPr>
            <a:xfrm>
              <a:off x="7918879" y="1083076"/>
              <a:ext cx="79898" cy="88776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71CB0B3-80C2-4124-9D01-B1144C44DE37}"/>
              </a:ext>
            </a:extLst>
          </p:cNvPr>
          <p:cNvSpPr txBox="1"/>
          <p:nvPr/>
        </p:nvSpPr>
        <p:spPr>
          <a:xfrm>
            <a:off x="2389075" y="1684125"/>
            <a:ext cx="9721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HD44</a:t>
            </a:r>
          </a:p>
          <a:p>
            <a:pPr algn="ctr"/>
            <a:r>
              <a:rPr lang="en-US" sz="1050" dirty="0"/>
              <a:t> &lt;&gt; </a:t>
            </a:r>
          </a:p>
          <a:p>
            <a:pPr algn="ctr"/>
            <a:r>
              <a:rPr lang="en-US" sz="1050" dirty="0"/>
              <a:t>Nanofit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F0476B-947E-47E9-BF60-60889ED56C40}"/>
              </a:ext>
            </a:extLst>
          </p:cNvPr>
          <p:cNvCxnSpPr>
            <a:cxnSpLocks/>
          </p:cNvCxnSpPr>
          <p:nvPr/>
        </p:nvCxnSpPr>
        <p:spPr>
          <a:xfrm>
            <a:off x="3480620" y="4599371"/>
            <a:ext cx="53613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B1B7F7-E168-4561-A716-449435EF5416}"/>
              </a:ext>
            </a:extLst>
          </p:cNvPr>
          <p:cNvCxnSpPr>
            <a:cxnSpLocks/>
          </p:cNvCxnSpPr>
          <p:nvPr/>
        </p:nvCxnSpPr>
        <p:spPr>
          <a:xfrm>
            <a:off x="4908957" y="4482826"/>
            <a:ext cx="64362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82E97E-FB7C-4D72-A02D-6BBB38907939}"/>
              </a:ext>
            </a:extLst>
          </p:cNvPr>
          <p:cNvSpPr txBox="1"/>
          <p:nvPr/>
        </p:nvSpPr>
        <p:spPr>
          <a:xfrm>
            <a:off x="2382421" y="3944225"/>
            <a:ext cx="9721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HD44</a:t>
            </a:r>
          </a:p>
          <a:p>
            <a:pPr algn="ctr"/>
            <a:r>
              <a:rPr lang="en-US" sz="1050" dirty="0"/>
              <a:t> &lt;&gt; </a:t>
            </a:r>
          </a:p>
          <a:p>
            <a:pPr algn="ctr"/>
            <a:r>
              <a:rPr lang="en-US" sz="1050" dirty="0"/>
              <a:t>HD44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8D31BD-5E71-4774-9769-A3B40A0C4022}"/>
              </a:ext>
            </a:extLst>
          </p:cNvPr>
          <p:cNvCxnSpPr>
            <a:cxnSpLocks/>
          </p:cNvCxnSpPr>
          <p:nvPr/>
        </p:nvCxnSpPr>
        <p:spPr>
          <a:xfrm>
            <a:off x="4016751" y="4483934"/>
            <a:ext cx="61108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830D4E-30B8-428B-8D7E-3FA374DD8A2B}"/>
              </a:ext>
            </a:extLst>
          </p:cNvPr>
          <p:cNvCxnSpPr>
            <a:cxnSpLocks/>
          </p:cNvCxnSpPr>
          <p:nvPr/>
        </p:nvCxnSpPr>
        <p:spPr>
          <a:xfrm flipV="1">
            <a:off x="4021188" y="4482827"/>
            <a:ext cx="4441" cy="25239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5A7DE5-D1F6-4A53-AEE4-911F0F8CFA8D}"/>
              </a:ext>
            </a:extLst>
          </p:cNvPr>
          <p:cNvCxnSpPr>
            <a:cxnSpLocks/>
          </p:cNvCxnSpPr>
          <p:nvPr/>
        </p:nvCxnSpPr>
        <p:spPr>
          <a:xfrm>
            <a:off x="4025629" y="4735223"/>
            <a:ext cx="61108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10CB6BB-53C7-48ED-839F-B053710A365E}"/>
              </a:ext>
            </a:extLst>
          </p:cNvPr>
          <p:cNvCxnSpPr>
            <a:cxnSpLocks/>
          </p:cNvCxnSpPr>
          <p:nvPr/>
        </p:nvCxnSpPr>
        <p:spPr>
          <a:xfrm>
            <a:off x="4908957" y="4755563"/>
            <a:ext cx="64362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91442A-353C-4754-B390-1D1DC095DD68}"/>
              </a:ext>
            </a:extLst>
          </p:cNvPr>
          <p:cNvCxnSpPr>
            <a:cxnSpLocks/>
          </p:cNvCxnSpPr>
          <p:nvPr/>
        </p:nvCxnSpPr>
        <p:spPr>
          <a:xfrm>
            <a:off x="3480620" y="2414725"/>
            <a:ext cx="86790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9F65BD-E92A-49EE-A003-11308196C4D8}"/>
              </a:ext>
            </a:extLst>
          </p:cNvPr>
          <p:cNvCxnSpPr>
            <a:cxnSpLocks/>
          </p:cNvCxnSpPr>
          <p:nvPr/>
        </p:nvCxnSpPr>
        <p:spPr>
          <a:xfrm>
            <a:off x="4708319" y="2408117"/>
            <a:ext cx="84757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A9C9-46DC-4AD0-AB31-C0506704C289}"/>
              </a:ext>
            </a:extLst>
          </p:cNvPr>
          <p:cNvSpPr txBox="1"/>
          <p:nvPr/>
        </p:nvSpPr>
        <p:spPr>
          <a:xfrm>
            <a:off x="3799565" y="2089618"/>
            <a:ext cx="16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Signal Connect Relay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EDD0E9-3BEB-485F-A2E1-46A4925BF6FF}"/>
              </a:ext>
            </a:extLst>
          </p:cNvPr>
          <p:cNvSpPr txBox="1"/>
          <p:nvPr/>
        </p:nvSpPr>
        <p:spPr>
          <a:xfrm>
            <a:off x="4064982" y="4180154"/>
            <a:ext cx="151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DMM Connect Relay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C4C041-CC3D-4022-AA4B-99FBD6C9338D}"/>
              </a:ext>
            </a:extLst>
          </p:cNvPr>
          <p:cNvSpPr txBox="1"/>
          <p:nvPr/>
        </p:nvSpPr>
        <p:spPr>
          <a:xfrm>
            <a:off x="4110666" y="4759550"/>
            <a:ext cx="151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SMU Connect Relay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B8FDE5-61AC-4B03-93BE-3E45FF7BF923}"/>
              </a:ext>
            </a:extLst>
          </p:cNvPr>
          <p:cNvSpPr/>
          <p:nvPr/>
        </p:nvSpPr>
        <p:spPr>
          <a:xfrm>
            <a:off x="6626773" y="4365506"/>
            <a:ext cx="372878" cy="2185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ECE072-F1B4-4AC3-953E-548A57F4368D}"/>
              </a:ext>
            </a:extLst>
          </p:cNvPr>
          <p:cNvSpPr/>
          <p:nvPr/>
        </p:nvSpPr>
        <p:spPr>
          <a:xfrm>
            <a:off x="6701773" y="4447315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51B56E-0527-4F8C-BB78-2DE703BDF54A}"/>
              </a:ext>
            </a:extLst>
          </p:cNvPr>
          <p:cNvCxnSpPr>
            <a:cxnSpLocks/>
          </p:cNvCxnSpPr>
          <p:nvPr/>
        </p:nvCxnSpPr>
        <p:spPr>
          <a:xfrm>
            <a:off x="6023099" y="4482826"/>
            <a:ext cx="70790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9856A4E-AC88-4ED6-9547-431D63FD966A}"/>
              </a:ext>
            </a:extLst>
          </p:cNvPr>
          <p:cNvCxnSpPr>
            <a:cxnSpLocks/>
          </p:cNvCxnSpPr>
          <p:nvPr/>
        </p:nvCxnSpPr>
        <p:spPr>
          <a:xfrm>
            <a:off x="6019932" y="4755563"/>
            <a:ext cx="71106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EAD57C2-C1A3-4008-ACDE-5E62AB67BB32}"/>
              </a:ext>
            </a:extLst>
          </p:cNvPr>
          <p:cNvSpPr/>
          <p:nvPr/>
        </p:nvSpPr>
        <p:spPr>
          <a:xfrm>
            <a:off x="6697792" y="4865783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302A469-BD56-4287-8299-390ECA0D7E2F}"/>
              </a:ext>
            </a:extLst>
          </p:cNvPr>
          <p:cNvSpPr/>
          <p:nvPr/>
        </p:nvSpPr>
        <p:spPr>
          <a:xfrm>
            <a:off x="6697792" y="5286410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5CC1E5C-A0EB-4A9B-B806-035BBC3AC1B0}"/>
              </a:ext>
            </a:extLst>
          </p:cNvPr>
          <p:cNvSpPr/>
          <p:nvPr/>
        </p:nvSpPr>
        <p:spPr>
          <a:xfrm>
            <a:off x="6697792" y="5707037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FE9EA9F-3256-429B-BDAF-4CD54D052D2B}"/>
              </a:ext>
            </a:extLst>
          </p:cNvPr>
          <p:cNvSpPr/>
          <p:nvPr/>
        </p:nvSpPr>
        <p:spPr>
          <a:xfrm>
            <a:off x="6697792" y="6121386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80D9561-F16E-438E-B3E2-A79CF439D804}"/>
              </a:ext>
            </a:extLst>
          </p:cNvPr>
          <p:cNvCxnSpPr>
            <a:cxnSpLocks/>
          </p:cNvCxnSpPr>
          <p:nvPr/>
        </p:nvCxnSpPr>
        <p:spPr>
          <a:xfrm>
            <a:off x="6402070" y="534376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6571855-ECE8-42A3-BACA-94C0D17F43C8}"/>
              </a:ext>
            </a:extLst>
          </p:cNvPr>
          <p:cNvCxnSpPr>
            <a:cxnSpLocks/>
          </p:cNvCxnSpPr>
          <p:nvPr/>
        </p:nvCxnSpPr>
        <p:spPr>
          <a:xfrm>
            <a:off x="6402070" y="5539849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196566-482E-462F-AB30-BEE968569A5F}"/>
              </a:ext>
            </a:extLst>
          </p:cNvPr>
          <p:cNvCxnSpPr>
            <a:cxnSpLocks/>
          </p:cNvCxnSpPr>
          <p:nvPr/>
        </p:nvCxnSpPr>
        <p:spPr>
          <a:xfrm>
            <a:off x="6402070" y="577625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A2843A-DB8E-41D7-94B5-BE681B5D7495}"/>
              </a:ext>
            </a:extLst>
          </p:cNvPr>
          <p:cNvCxnSpPr>
            <a:cxnSpLocks/>
          </p:cNvCxnSpPr>
          <p:nvPr/>
        </p:nvCxnSpPr>
        <p:spPr>
          <a:xfrm>
            <a:off x="6402070" y="598580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27B762-A1C4-4F0F-835B-55B8F13F99B7}"/>
              </a:ext>
            </a:extLst>
          </p:cNvPr>
          <p:cNvCxnSpPr>
            <a:cxnSpLocks/>
          </p:cNvCxnSpPr>
          <p:nvPr/>
        </p:nvCxnSpPr>
        <p:spPr>
          <a:xfrm>
            <a:off x="6402070" y="618773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C0A1D43-38EA-4FDA-A3F1-87882C19A01F}"/>
              </a:ext>
            </a:extLst>
          </p:cNvPr>
          <p:cNvCxnSpPr>
            <a:cxnSpLocks/>
          </p:cNvCxnSpPr>
          <p:nvPr/>
        </p:nvCxnSpPr>
        <p:spPr>
          <a:xfrm>
            <a:off x="6402070" y="638966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3CD1CCD-0311-408D-83FE-36063134C418}"/>
              </a:ext>
            </a:extLst>
          </p:cNvPr>
          <p:cNvSpPr/>
          <p:nvPr/>
        </p:nvSpPr>
        <p:spPr>
          <a:xfrm rot="16200000">
            <a:off x="5529347" y="5692944"/>
            <a:ext cx="1384399" cy="3697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SLSC cards in same chassis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70EC51-6FFF-4F03-A5A2-12447ED51B4A}"/>
              </a:ext>
            </a:extLst>
          </p:cNvPr>
          <p:cNvSpPr txBox="1"/>
          <p:nvPr/>
        </p:nvSpPr>
        <p:spPr>
          <a:xfrm>
            <a:off x="6000096" y="4082620"/>
            <a:ext cx="159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Ultrafit Busboard</a:t>
            </a:r>
          </a:p>
          <a:p>
            <a:pPr algn="ctr"/>
            <a:endParaRPr lang="en-US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DD2203-9C3D-42E4-A572-E2FCDC784153}"/>
              </a:ext>
            </a:extLst>
          </p:cNvPr>
          <p:cNvSpPr/>
          <p:nvPr/>
        </p:nvSpPr>
        <p:spPr>
          <a:xfrm>
            <a:off x="5519069" y="991710"/>
            <a:ext cx="1691640" cy="601048"/>
          </a:xfrm>
          <a:prstGeom prst="rect">
            <a:avLst/>
          </a:prstGeom>
          <a:solidFill>
            <a:srgbClr val="AD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Generated Signal</a:t>
            </a:r>
          </a:p>
          <a:p>
            <a:pPr algn="ctr"/>
            <a:r>
              <a:rPr lang="en-US" sz="1200" dirty="0"/>
              <a:t>(i.e. +/- 10V AO)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B87C4C9-C6A9-4EEC-8214-F52F7CAB83CC}"/>
              </a:ext>
            </a:extLst>
          </p:cNvPr>
          <p:cNvSpPr/>
          <p:nvPr/>
        </p:nvSpPr>
        <p:spPr>
          <a:xfrm>
            <a:off x="8878551" y="3132055"/>
            <a:ext cx="992895" cy="21899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PXI Switch Matrix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86770E-3BC7-4DA3-9FB8-989B41868C20}"/>
              </a:ext>
            </a:extLst>
          </p:cNvPr>
          <p:cNvCxnSpPr>
            <a:cxnSpLocks/>
          </p:cNvCxnSpPr>
          <p:nvPr/>
        </p:nvCxnSpPr>
        <p:spPr>
          <a:xfrm>
            <a:off x="6924646" y="4932283"/>
            <a:ext cx="195390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35A0033-3D76-4BC6-9C6E-15960607F659}"/>
              </a:ext>
            </a:extLst>
          </p:cNvPr>
          <p:cNvCxnSpPr>
            <a:cxnSpLocks/>
          </p:cNvCxnSpPr>
          <p:nvPr/>
        </p:nvCxnSpPr>
        <p:spPr>
          <a:xfrm>
            <a:off x="6924646" y="5122416"/>
            <a:ext cx="195390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032F8E9-C0A0-44CB-A342-1C5F9F9D42DF}"/>
              </a:ext>
            </a:extLst>
          </p:cNvPr>
          <p:cNvSpPr/>
          <p:nvPr/>
        </p:nvSpPr>
        <p:spPr>
          <a:xfrm>
            <a:off x="9368598" y="982832"/>
            <a:ext cx="2524587" cy="993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VirtualBench or PXI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AF461F7-C4EE-4C24-B92C-B484D08F132F}"/>
              </a:ext>
            </a:extLst>
          </p:cNvPr>
          <p:cNvSpPr/>
          <p:nvPr/>
        </p:nvSpPr>
        <p:spPr>
          <a:xfrm>
            <a:off x="10837855" y="1972665"/>
            <a:ext cx="798505" cy="355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SMU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7B5D09-5740-43CD-988F-CDFD93FB161E}"/>
              </a:ext>
            </a:extLst>
          </p:cNvPr>
          <p:cNvSpPr/>
          <p:nvPr/>
        </p:nvSpPr>
        <p:spPr>
          <a:xfrm>
            <a:off x="9697077" y="1972665"/>
            <a:ext cx="798505" cy="355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DMM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C974A66-7305-4ACA-9705-6C2B1E629D90}"/>
              </a:ext>
            </a:extLst>
          </p:cNvPr>
          <p:cNvCxnSpPr>
            <a:cxnSpLocks/>
          </p:cNvCxnSpPr>
          <p:nvPr/>
        </p:nvCxnSpPr>
        <p:spPr>
          <a:xfrm>
            <a:off x="9856574" y="3528873"/>
            <a:ext cx="23975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57B73A4-7773-4795-935C-4581584CB907}"/>
              </a:ext>
            </a:extLst>
          </p:cNvPr>
          <p:cNvCxnSpPr>
            <a:cxnSpLocks/>
          </p:cNvCxnSpPr>
          <p:nvPr/>
        </p:nvCxnSpPr>
        <p:spPr>
          <a:xfrm>
            <a:off x="9866734" y="3944225"/>
            <a:ext cx="137037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D094BDC-D3AE-45F4-AD7B-47BAFB64E78A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10096330" y="2328495"/>
            <a:ext cx="0" cy="1200378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1EFE370-FF0A-4899-9402-F55B9DF62A97}"/>
              </a:ext>
            </a:extLst>
          </p:cNvPr>
          <p:cNvCxnSpPr>
            <a:cxnSpLocks/>
          </p:cNvCxnSpPr>
          <p:nvPr/>
        </p:nvCxnSpPr>
        <p:spPr>
          <a:xfrm flipV="1">
            <a:off x="11237107" y="2328836"/>
            <a:ext cx="0" cy="1615389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273AAB2-5AA9-4B98-8817-4F21501D48F8}"/>
              </a:ext>
            </a:extLst>
          </p:cNvPr>
          <p:cNvCxnSpPr>
            <a:cxnSpLocks/>
          </p:cNvCxnSpPr>
          <p:nvPr/>
        </p:nvCxnSpPr>
        <p:spPr>
          <a:xfrm>
            <a:off x="8273988" y="3462289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037C3D1-34FD-43B7-B743-2ABF6E7912EE}"/>
              </a:ext>
            </a:extLst>
          </p:cNvPr>
          <p:cNvCxnSpPr>
            <a:cxnSpLocks/>
          </p:cNvCxnSpPr>
          <p:nvPr/>
        </p:nvCxnSpPr>
        <p:spPr>
          <a:xfrm>
            <a:off x="8273988" y="3641322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E469D88-812E-4ACB-95D0-6D28C098AB90}"/>
              </a:ext>
            </a:extLst>
          </p:cNvPr>
          <p:cNvCxnSpPr>
            <a:cxnSpLocks/>
          </p:cNvCxnSpPr>
          <p:nvPr/>
        </p:nvCxnSpPr>
        <p:spPr>
          <a:xfrm>
            <a:off x="8273988" y="3944225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72C608E-AEB2-484B-A3E1-F43CC0E96B74}"/>
              </a:ext>
            </a:extLst>
          </p:cNvPr>
          <p:cNvCxnSpPr>
            <a:cxnSpLocks/>
          </p:cNvCxnSpPr>
          <p:nvPr/>
        </p:nvCxnSpPr>
        <p:spPr>
          <a:xfrm>
            <a:off x="8273988" y="4127010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698AE2-C804-4633-81A7-4F933024ABB9}"/>
              </a:ext>
            </a:extLst>
          </p:cNvPr>
          <p:cNvSpPr/>
          <p:nvPr/>
        </p:nvSpPr>
        <p:spPr>
          <a:xfrm rot="16200000">
            <a:off x="7409469" y="3624163"/>
            <a:ext cx="1384399" cy="3697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chassis Ultrafit bus boards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F06657D-ABA0-407A-879B-2548177CDC51}"/>
              </a:ext>
            </a:extLst>
          </p:cNvPr>
          <p:cNvGrpSpPr/>
          <p:nvPr/>
        </p:nvGrpSpPr>
        <p:grpSpPr>
          <a:xfrm>
            <a:off x="4341947" y="2370337"/>
            <a:ext cx="363980" cy="88776"/>
            <a:chOff x="4584926" y="4447315"/>
            <a:chExt cx="363980" cy="88776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8E3690D-C38F-4166-BB54-C46FD0A80F1C}"/>
                </a:ext>
              </a:extLst>
            </p:cNvPr>
            <p:cNvSpPr/>
            <p:nvPr/>
          </p:nvSpPr>
          <p:spPr>
            <a:xfrm>
              <a:off x="4584926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3B04C3-0862-4E2F-A273-EEDD34F2BF2E}"/>
                </a:ext>
              </a:extLst>
            </p:cNvPr>
            <p:cNvCxnSpPr>
              <a:cxnSpLocks/>
            </p:cNvCxnSpPr>
            <p:nvPr/>
          </p:nvCxnSpPr>
          <p:spPr>
            <a:xfrm>
              <a:off x="4658498" y="4490446"/>
              <a:ext cx="217504" cy="0"/>
            </a:xfrm>
            <a:prstGeom prst="lin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B859C78-CD8A-44D9-A6DB-1074C4E8EB6A}"/>
                </a:ext>
              </a:extLst>
            </p:cNvPr>
            <p:cNvSpPr/>
            <p:nvPr/>
          </p:nvSpPr>
          <p:spPr>
            <a:xfrm>
              <a:off x="4869008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188734C-914C-4834-816C-6497A57AE962}"/>
              </a:ext>
            </a:extLst>
          </p:cNvPr>
          <p:cNvSpPr/>
          <p:nvPr/>
        </p:nvSpPr>
        <p:spPr>
          <a:xfrm>
            <a:off x="205119" y="961272"/>
            <a:ext cx="2438967" cy="481365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A25A1-FF3D-42C8-A258-000101931F78}"/>
              </a:ext>
            </a:extLst>
          </p:cNvPr>
          <p:cNvSpPr txBox="1"/>
          <p:nvPr/>
        </p:nvSpPr>
        <p:spPr>
          <a:xfrm>
            <a:off x="97998" y="5818749"/>
            <a:ext cx="277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Signal Duplication to Verification Connectors</a:t>
            </a:r>
          </a:p>
        </p:txBody>
      </p:sp>
    </p:spTree>
    <p:extLst>
      <p:ext uri="{BB962C8B-B14F-4D97-AF65-F5344CB8AC3E}">
        <p14:creationId xmlns:p14="http://schemas.microsoft.com/office/powerpoint/2010/main" val="216497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B37481-B37B-4DAC-BB58-E76AA227D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40" y="1284569"/>
            <a:ext cx="2744152" cy="477904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4AAE8CE-A2EB-4B3E-9AA8-AC1365758C59}"/>
              </a:ext>
            </a:extLst>
          </p:cNvPr>
          <p:cNvSpPr/>
          <p:nvPr/>
        </p:nvSpPr>
        <p:spPr>
          <a:xfrm>
            <a:off x="7730230" y="2991763"/>
            <a:ext cx="439838" cy="4372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A8736-CEC0-4D44-962E-B1288C891BAB}"/>
              </a:ext>
            </a:extLst>
          </p:cNvPr>
          <p:cNvSpPr txBox="1"/>
          <p:nvPr/>
        </p:nvSpPr>
        <p:spPr>
          <a:xfrm>
            <a:off x="584521" y="2459504"/>
            <a:ext cx="3530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Signal-under-test routes through the panel from the Nanofit signal connector to the HD44 Verification connector to be routed back into the test rack.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35238-F12A-48D1-9A94-0EF4B4317FEE}"/>
              </a:ext>
            </a:extLst>
          </p:cNvPr>
          <p:cNvSpPr txBox="1"/>
          <p:nvPr/>
        </p:nvSpPr>
        <p:spPr>
          <a:xfrm>
            <a:off x="182880" y="272832"/>
            <a:ext cx="3931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Signal Duplication to Verification Connectors</a:t>
            </a:r>
          </a:p>
        </p:txBody>
      </p:sp>
    </p:spTree>
    <p:extLst>
      <p:ext uri="{BB962C8B-B14F-4D97-AF65-F5344CB8AC3E}">
        <p14:creationId xmlns:p14="http://schemas.microsoft.com/office/powerpoint/2010/main" val="418747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4A2C19-D665-4D43-8522-A9F7EBFD817A}"/>
              </a:ext>
            </a:extLst>
          </p:cNvPr>
          <p:cNvSpPr/>
          <p:nvPr/>
        </p:nvSpPr>
        <p:spPr>
          <a:xfrm>
            <a:off x="1483554" y="1083076"/>
            <a:ext cx="239696" cy="40393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Interface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EB43A-1AF9-4C77-83BC-4D5DCB96F156}"/>
              </a:ext>
            </a:extLst>
          </p:cNvPr>
          <p:cNvSpPr/>
          <p:nvPr/>
        </p:nvSpPr>
        <p:spPr>
          <a:xfrm>
            <a:off x="3480620" y="1846555"/>
            <a:ext cx="2071968" cy="3364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SLSC Routing Card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F9FE6-FFEB-4AC6-A1E3-8E219C3CA3D4}"/>
              </a:ext>
            </a:extLst>
          </p:cNvPr>
          <p:cNvSpPr/>
          <p:nvPr/>
        </p:nvSpPr>
        <p:spPr>
          <a:xfrm>
            <a:off x="314170" y="1713390"/>
            <a:ext cx="1169393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I2 to UUT</a:t>
            </a:r>
          </a:p>
          <a:p>
            <a:pPr algn="ctr"/>
            <a:r>
              <a:rPr lang="en-US" sz="1200" dirty="0"/>
              <a:t>(disconnected)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5D628-921F-48DF-A228-8CA3D2B4A50A}"/>
              </a:ext>
            </a:extLst>
          </p:cNvPr>
          <p:cNvSpPr/>
          <p:nvPr/>
        </p:nvSpPr>
        <p:spPr>
          <a:xfrm>
            <a:off x="1723254" y="2051116"/>
            <a:ext cx="896645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Connector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E080-BB55-42DF-862C-17D65A8147A0}"/>
              </a:ext>
            </a:extLst>
          </p:cNvPr>
          <p:cNvSpPr/>
          <p:nvPr/>
        </p:nvSpPr>
        <p:spPr>
          <a:xfrm>
            <a:off x="1723254" y="4230948"/>
            <a:ext cx="89664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Verification Connector</a:t>
            </a: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F7FB938B-CD91-4A86-89C1-4D2E2A0F78F7}"/>
              </a:ext>
            </a:extLst>
          </p:cNvPr>
          <p:cNvSpPr/>
          <p:nvPr/>
        </p:nvSpPr>
        <p:spPr>
          <a:xfrm>
            <a:off x="1075190" y="2738762"/>
            <a:ext cx="355105" cy="2055180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B5E32-CB84-4FDF-94FD-77C31D95E1C7}"/>
              </a:ext>
            </a:extLst>
          </p:cNvPr>
          <p:cNvSpPr txBox="1"/>
          <p:nvPr/>
        </p:nvSpPr>
        <p:spPr>
          <a:xfrm rot="16200000">
            <a:off x="-538536" y="3623215"/>
            <a:ext cx="266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Connection between signal and verification connectors through panel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4FE074-82AC-4F37-9FF6-847A245CF10C}"/>
              </a:ext>
            </a:extLst>
          </p:cNvPr>
          <p:cNvSpPr/>
          <p:nvPr/>
        </p:nvSpPr>
        <p:spPr>
          <a:xfrm>
            <a:off x="5552583" y="2046307"/>
            <a:ext cx="47051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XJ2 (RTI)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C0588-631C-4192-ADC6-54E9A3C2E7BA}"/>
              </a:ext>
            </a:extLst>
          </p:cNvPr>
          <p:cNvSpPr/>
          <p:nvPr/>
        </p:nvSpPr>
        <p:spPr>
          <a:xfrm>
            <a:off x="5552583" y="4230947"/>
            <a:ext cx="47051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XJ3 (RTI)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83857E44-C0EC-4E55-8A7F-F36291358104}"/>
              </a:ext>
            </a:extLst>
          </p:cNvPr>
          <p:cNvSpPr/>
          <p:nvPr/>
        </p:nvSpPr>
        <p:spPr>
          <a:xfrm>
            <a:off x="2673166" y="2277127"/>
            <a:ext cx="397272" cy="17755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331703-A18D-48BC-950F-0A2DD6F7C44F}"/>
              </a:ext>
            </a:extLst>
          </p:cNvPr>
          <p:cNvSpPr/>
          <p:nvPr/>
        </p:nvSpPr>
        <p:spPr>
          <a:xfrm>
            <a:off x="3143682" y="2046307"/>
            <a:ext cx="346228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0458A3-2418-4C3E-B0A8-2A4316607C8F}"/>
              </a:ext>
            </a:extLst>
          </p:cNvPr>
          <p:cNvSpPr/>
          <p:nvPr/>
        </p:nvSpPr>
        <p:spPr>
          <a:xfrm>
            <a:off x="3143682" y="4230948"/>
            <a:ext cx="346228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J2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3655D6E1-CF58-4275-AE70-5CCE8E429BBF}"/>
              </a:ext>
            </a:extLst>
          </p:cNvPr>
          <p:cNvSpPr/>
          <p:nvPr/>
        </p:nvSpPr>
        <p:spPr>
          <a:xfrm rot="10800000">
            <a:off x="2673166" y="4492839"/>
            <a:ext cx="397272" cy="17755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F54F0E57-8E67-42CA-8FD9-2589501439E1}"/>
              </a:ext>
            </a:extLst>
          </p:cNvPr>
          <p:cNvSpPr/>
          <p:nvPr/>
        </p:nvSpPr>
        <p:spPr>
          <a:xfrm rot="10800000">
            <a:off x="6049731" y="1628269"/>
            <a:ext cx="470516" cy="857483"/>
          </a:xfrm>
          <a:prstGeom prst="bentArrow">
            <a:avLst>
              <a:gd name="adj1" fmla="val 17393"/>
              <a:gd name="adj2" fmla="val 21290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04E656-A5A8-4C4D-A77F-C70FA8027222}"/>
              </a:ext>
            </a:extLst>
          </p:cNvPr>
          <p:cNvGrpSpPr/>
          <p:nvPr/>
        </p:nvGrpSpPr>
        <p:grpSpPr>
          <a:xfrm>
            <a:off x="4584926" y="4447315"/>
            <a:ext cx="363980" cy="88776"/>
            <a:chOff x="4584926" y="4447315"/>
            <a:chExt cx="363980" cy="8877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3C868C8-FF13-449D-B7D0-B444A8DC59EA}"/>
                </a:ext>
              </a:extLst>
            </p:cNvPr>
            <p:cNvSpPr/>
            <p:nvPr/>
          </p:nvSpPr>
          <p:spPr>
            <a:xfrm>
              <a:off x="4584926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3533B59-33F0-4346-8C40-4DB1F3570813}"/>
                </a:ext>
              </a:extLst>
            </p:cNvPr>
            <p:cNvCxnSpPr>
              <a:cxnSpLocks/>
            </p:cNvCxnSpPr>
            <p:nvPr/>
          </p:nvCxnSpPr>
          <p:spPr>
            <a:xfrm>
              <a:off x="4658498" y="4490446"/>
              <a:ext cx="217504" cy="0"/>
            </a:xfrm>
            <a:prstGeom prst="lin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AA7A912-71D4-43EA-A9B0-FDD35A6E781F}"/>
                </a:ext>
              </a:extLst>
            </p:cNvPr>
            <p:cNvSpPr/>
            <p:nvPr/>
          </p:nvSpPr>
          <p:spPr>
            <a:xfrm>
              <a:off x="4869008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BF8E4D-A0E3-4664-BB26-CB3AEF321C4D}"/>
              </a:ext>
            </a:extLst>
          </p:cNvPr>
          <p:cNvGrpSpPr/>
          <p:nvPr/>
        </p:nvGrpSpPr>
        <p:grpSpPr>
          <a:xfrm>
            <a:off x="4584929" y="4620182"/>
            <a:ext cx="363980" cy="168675"/>
            <a:chOff x="7634797" y="1003177"/>
            <a:chExt cx="363980" cy="168675"/>
          </a:xfrm>
          <a:solidFill>
            <a:schemeClr val="bg2">
              <a:lumMod val="25000"/>
            </a:schemeClr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90BF608-5AFF-4633-8EF4-C14AE82435FC}"/>
                </a:ext>
              </a:extLst>
            </p:cNvPr>
            <p:cNvSpPr/>
            <p:nvPr/>
          </p:nvSpPr>
          <p:spPr>
            <a:xfrm>
              <a:off x="7634797" y="1083076"/>
              <a:ext cx="79898" cy="88776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4F6466-982D-4692-9E1C-9D60DD3011BE}"/>
                </a:ext>
              </a:extLst>
            </p:cNvPr>
            <p:cNvCxnSpPr/>
            <p:nvPr/>
          </p:nvCxnSpPr>
          <p:spPr>
            <a:xfrm flipV="1">
              <a:off x="7696939" y="1003177"/>
              <a:ext cx="230819" cy="115410"/>
            </a:xfrm>
            <a:prstGeom prst="line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917D650-6459-4816-BCC3-EDC37EB5A7FF}"/>
                </a:ext>
              </a:extLst>
            </p:cNvPr>
            <p:cNvSpPr/>
            <p:nvPr/>
          </p:nvSpPr>
          <p:spPr>
            <a:xfrm>
              <a:off x="7918879" y="1083076"/>
              <a:ext cx="79898" cy="88776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71CB0B3-80C2-4124-9D01-B1144C44DE37}"/>
              </a:ext>
            </a:extLst>
          </p:cNvPr>
          <p:cNvSpPr txBox="1"/>
          <p:nvPr/>
        </p:nvSpPr>
        <p:spPr>
          <a:xfrm>
            <a:off x="2389075" y="1684125"/>
            <a:ext cx="9721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HD44</a:t>
            </a:r>
          </a:p>
          <a:p>
            <a:pPr algn="ctr"/>
            <a:r>
              <a:rPr lang="en-US" sz="1050" dirty="0"/>
              <a:t> &lt;&gt; </a:t>
            </a:r>
          </a:p>
          <a:p>
            <a:pPr algn="ctr"/>
            <a:r>
              <a:rPr lang="en-US" sz="1050" dirty="0"/>
              <a:t>Nanofit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F0476B-947E-47E9-BF60-60889ED56C40}"/>
              </a:ext>
            </a:extLst>
          </p:cNvPr>
          <p:cNvCxnSpPr>
            <a:cxnSpLocks/>
          </p:cNvCxnSpPr>
          <p:nvPr/>
        </p:nvCxnSpPr>
        <p:spPr>
          <a:xfrm>
            <a:off x="3480620" y="4599371"/>
            <a:ext cx="53613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B1B7F7-E168-4561-A716-449435EF5416}"/>
              </a:ext>
            </a:extLst>
          </p:cNvPr>
          <p:cNvCxnSpPr>
            <a:cxnSpLocks/>
          </p:cNvCxnSpPr>
          <p:nvPr/>
        </p:nvCxnSpPr>
        <p:spPr>
          <a:xfrm>
            <a:off x="4908957" y="4482826"/>
            <a:ext cx="64362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82E97E-FB7C-4D72-A02D-6BBB38907939}"/>
              </a:ext>
            </a:extLst>
          </p:cNvPr>
          <p:cNvSpPr txBox="1"/>
          <p:nvPr/>
        </p:nvSpPr>
        <p:spPr>
          <a:xfrm>
            <a:off x="2382421" y="3944225"/>
            <a:ext cx="9721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HD44</a:t>
            </a:r>
          </a:p>
          <a:p>
            <a:pPr algn="ctr"/>
            <a:r>
              <a:rPr lang="en-US" sz="1050" dirty="0"/>
              <a:t> &lt;&gt; </a:t>
            </a:r>
          </a:p>
          <a:p>
            <a:pPr algn="ctr"/>
            <a:r>
              <a:rPr lang="en-US" sz="1050" dirty="0"/>
              <a:t>HD44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8D31BD-5E71-4774-9769-A3B40A0C4022}"/>
              </a:ext>
            </a:extLst>
          </p:cNvPr>
          <p:cNvCxnSpPr>
            <a:cxnSpLocks/>
          </p:cNvCxnSpPr>
          <p:nvPr/>
        </p:nvCxnSpPr>
        <p:spPr>
          <a:xfrm>
            <a:off x="4016751" y="4483934"/>
            <a:ext cx="61108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830D4E-30B8-428B-8D7E-3FA374DD8A2B}"/>
              </a:ext>
            </a:extLst>
          </p:cNvPr>
          <p:cNvCxnSpPr>
            <a:cxnSpLocks/>
          </p:cNvCxnSpPr>
          <p:nvPr/>
        </p:nvCxnSpPr>
        <p:spPr>
          <a:xfrm flipV="1">
            <a:off x="4021188" y="4482827"/>
            <a:ext cx="4441" cy="25239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5A7DE5-D1F6-4A53-AEE4-911F0F8CFA8D}"/>
              </a:ext>
            </a:extLst>
          </p:cNvPr>
          <p:cNvCxnSpPr>
            <a:cxnSpLocks/>
          </p:cNvCxnSpPr>
          <p:nvPr/>
        </p:nvCxnSpPr>
        <p:spPr>
          <a:xfrm>
            <a:off x="4025629" y="4735223"/>
            <a:ext cx="61108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10CB6BB-53C7-48ED-839F-B053710A365E}"/>
              </a:ext>
            </a:extLst>
          </p:cNvPr>
          <p:cNvCxnSpPr>
            <a:cxnSpLocks/>
          </p:cNvCxnSpPr>
          <p:nvPr/>
        </p:nvCxnSpPr>
        <p:spPr>
          <a:xfrm>
            <a:off x="4908957" y="4755563"/>
            <a:ext cx="64362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91442A-353C-4754-B390-1D1DC095DD68}"/>
              </a:ext>
            </a:extLst>
          </p:cNvPr>
          <p:cNvCxnSpPr>
            <a:cxnSpLocks/>
          </p:cNvCxnSpPr>
          <p:nvPr/>
        </p:nvCxnSpPr>
        <p:spPr>
          <a:xfrm>
            <a:off x="3480620" y="2414725"/>
            <a:ext cx="86790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9F65BD-E92A-49EE-A003-11308196C4D8}"/>
              </a:ext>
            </a:extLst>
          </p:cNvPr>
          <p:cNvCxnSpPr>
            <a:cxnSpLocks/>
          </p:cNvCxnSpPr>
          <p:nvPr/>
        </p:nvCxnSpPr>
        <p:spPr>
          <a:xfrm>
            <a:off x="4708319" y="2408117"/>
            <a:ext cx="84757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A9C9-46DC-4AD0-AB31-C0506704C289}"/>
              </a:ext>
            </a:extLst>
          </p:cNvPr>
          <p:cNvSpPr txBox="1"/>
          <p:nvPr/>
        </p:nvSpPr>
        <p:spPr>
          <a:xfrm>
            <a:off x="3799565" y="2089618"/>
            <a:ext cx="16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Signal Connect Relay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EDD0E9-3BEB-485F-A2E1-46A4925BF6FF}"/>
              </a:ext>
            </a:extLst>
          </p:cNvPr>
          <p:cNvSpPr txBox="1"/>
          <p:nvPr/>
        </p:nvSpPr>
        <p:spPr>
          <a:xfrm>
            <a:off x="4064982" y="4180154"/>
            <a:ext cx="151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DMM Connect Relay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C4C041-CC3D-4022-AA4B-99FBD6C9338D}"/>
              </a:ext>
            </a:extLst>
          </p:cNvPr>
          <p:cNvSpPr txBox="1"/>
          <p:nvPr/>
        </p:nvSpPr>
        <p:spPr>
          <a:xfrm>
            <a:off x="4110666" y="4759550"/>
            <a:ext cx="151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SMU Connect Relay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B8FDE5-61AC-4B03-93BE-3E45FF7BF923}"/>
              </a:ext>
            </a:extLst>
          </p:cNvPr>
          <p:cNvSpPr/>
          <p:nvPr/>
        </p:nvSpPr>
        <p:spPr>
          <a:xfrm>
            <a:off x="6626773" y="4365506"/>
            <a:ext cx="372878" cy="2185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ECE072-F1B4-4AC3-953E-548A57F4368D}"/>
              </a:ext>
            </a:extLst>
          </p:cNvPr>
          <p:cNvSpPr/>
          <p:nvPr/>
        </p:nvSpPr>
        <p:spPr>
          <a:xfrm>
            <a:off x="6701773" y="4447315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51B56E-0527-4F8C-BB78-2DE703BDF54A}"/>
              </a:ext>
            </a:extLst>
          </p:cNvPr>
          <p:cNvCxnSpPr>
            <a:cxnSpLocks/>
          </p:cNvCxnSpPr>
          <p:nvPr/>
        </p:nvCxnSpPr>
        <p:spPr>
          <a:xfrm>
            <a:off x="6023099" y="4482826"/>
            <a:ext cx="70790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9856A4E-AC88-4ED6-9547-431D63FD966A}"/>
              </a:ext>
            </a:extLst>
          </p:cNvPr>
          <p:cNvCxnSpPr>
            <a:cxnSpLocks/>
          </p:cNvCxnSpPr>
          <p:nvPr/>
        </p:nvCxnSpPr>
        <p:spPr>
          <a:xfrm>
            <a:off x="6019932" y="4755563"/>
            <a:ext cx="71106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EAD57C2-C1A3-4008-ACDE-5E62AB67BB32}"/>
              </a:ext>
            </a:extLst>
          </p:cNvPr>
          <p:cNvSpPr/>
          <p:nvPr/>
        </p:nvSpPr>
        <p:spPr>
          <a:xfrm>
            <a:off x="6697792" y="4865783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302A469-BD56-4287-8299-390ECA0D7E2F}"/>
              </a:ext>
            </a:extLst>
          </p:cNvPr>
          <p:cNvSpPr/>
          <p:nvPr/>
        </p:nvSpPr>
        <p:spPr>
          <a:xfrm>
            <a:off x="6697792" y="5286410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5CC1E5C-A0EB-4A9B-B806-035BBC3AC1B0}"/>
              </a:ext>
            </a:extLst>
          </p:cNvPr>
          <p:cNvSpPr/>
          <p:nvPr/>
        </p:nvSpPr>
        <p:spPr>
          <a:xfrm>
            <a:off x="6697792" y="5707037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FE9EA9F-3256-429B-BDAF-4CD54D052D2B}"/>
              </a:ext>
            </a:extLst>
          </p:cNvPr>
          <p:cNvSpPr/>
          <p:nvPr/>
        </p:nvSpPr>
        <p:spPr>
          <a:xfrm>
            <a:off x="6697792" y="6121386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80D9561-F16E-438E-B3E2-A79CF439D804}"/>
              </a:ext>
            </a:extLst>
          </p:cNvPr>
          <p:cNvCxnSpPr>
            <a:cxnSpLocks/>
          </p:cNvCxnSpPr>
          <p:nvPr/>
        </p:nvCxnSpPr>
        <p:spPr>
          <a:xfrm>
            <a:off x="6402070" y="534376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6571855-ECE8-42A3-BACA-94C0D17F43C8}"/>
              </a:ext>
            </a:extLst>
          </p:cNvPr>
          <p:cNvCxnSpPr>
            <a:cxnSpLocks/>
          </p:cNvCxnSpPr>
          <p:nvPr/>
        </p:nvCxnSpPr>
        <p:spPr>
          <a:xfrm>
            <a:off x="6402070" y="5539849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196566-482E-462F-AB30-BEE968569A5F}"/>
              </a:ext>
            </a:extLst>
          </p:cNvPr>
          <p:cNvCxnSpPr>
            <a:cxnSpLocks/>
          </p:cNvCxnSpPr>
          <p:nvPr/>
        </p:nvCxnSpPr>
        <p:spPr>
          <a:xfrm>
            <a:off x="6402070" y="577625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A2843A-DB8E-41D7-94B5-BE681B5D7495}"/>
              </a:ext>
            </a:extLst>
          </p:cNvPr>
          <p:cNvCxnSpPr>
            <a:cxnSpLocks/>
          </p:cNvCxnSpPr>
          <p:nvPr/>
        </p:nvCxnSpPr>
        <p:spPr>
          <a:xfrm>
            <a:off x="6402070" y="598580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27B762-A1C4-4F0F-835B-55B8F13F99B7}"/>
              </a:ext>
            </a:extLst>
          </p:cNvPr>
          <p:cNvCxnSpPr>
            <a:cxnSpLocks/>
          </p:cNvCxnSpPr>
          <p:nvPr/>
        </p:nvCxnSpPr>
        <p:spPr>
          <a:xfrm>
            <a:off x="6402070" y="618773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C0A1D43-38EA-4FDA-A3F1-87882C19A01F}"/>
              </a:ext>
            </a:extLst>
          </p:cNvPr>
          <p:cNvCxnSpPr>
            <a:cxnSpLocks/>
          </p:cNvCxnSpPr>
          <p:nvPr/>
        </p:nvCxnSpPr>
        <p:spPr>
          <a:xfrm>
            <a:off x="6402070" y="638966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3CD1CCD-0311-408D-83FE-36063134C418}"/>
              </a:ext>
            </a:extLst>
          </p:cNvPr>
          <p:cNvSpPr/>
          <p:nvPr/>
        </p:nvSpPr>
        <p:spPr>
          <a:xfrm rot="16200000">
            <a:off x="5529347" y="5692944"/>
            <a:ext cx="1384399" cy="3697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SLSC cards in same chassis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70EC51-6FFF-4F03-A5A2-12447ED51B4A}"/>
              </a:ext>
            </a:extLst>
          </p:cNvPr>
          <p:cNvSpPr txBox="1"/>
          <p:nvPr/>
        </p:nvSpPr>
        <p:spPr>
          <a:xfrm>
            <a:off x="6000096" y="4082620"/>
            <a:ext cx="159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Ultrafit Busboard</a:t>
            </a:r>
          </a:p>
          <a:p>
            <a:pPr algn="ctr"/>
            <a:endParaRPr lang="en-US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DD2203-9C3D-42E4-A572-E2FCDC784153}"/>
              </a:ext>
            </a:extLst>
          </p:cNvPr>
          <p:cNvSpPr/>
          <p:nvPr/>
        </p:nvSpPr>
        <p:spPr>
          <a:xfrm>
            <a:off x="5519069" y="991710"/>
            <a:ext cx="1691640" cy="601048"/>
          </a:xfrm>
          <a:prstGeom prst="rect">
            <a:avLst/>
          </a:prstGeom>
          <a:solidFill>
            <a:srgbClr val="AD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Generated Signal</a:t>
            </a:r>
          </a:p>
          <a:p>
            <a:pPr algn="ctr"/>
            <a:r>
              <a:rPr lang="en-US" sz="1200" dirty="0"/>
              <a:t>(i.e. +/- 10V AO)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B87C4C9-C6A9-4EEC-8214-F52F7CAB83CC}"/>
              </a:ext>
            </a:extLst>
          </p:cNvPr>
          <p:cNvSpPr/>
          <p:nvPr/>
        </p:nvSpPr>
        <p:spPr>
          <a:xfrm>
            <a:off x="8878551" y="3132055"/>
            <a:ext cx="992895" cy="21899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PXI Switch Matrix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86770E-3BC7-4DA3-9FB8-989B41868C20}"/>
              </a:ext>
            </a:extLst>
          </p:cNvPr>
          <p:cNvCxnSpPr>
            <a:cxnSpLocks/>
          </p:cNvCxnSpPr>
          <p:nvPr/>
        </p:nvCxnSpPr>
        <p:spPr>
          <a:xfrm>
            <a:off x="6924646" y="4932283"/>
            <a:ext cx="195390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35A0033-3D76-4BC6-9C6E-15960607F659}"/>
              </a:ext>
            </a:extLst>
          </p:cNvPr>
          <p:cNvCxnSpPr>
            <a:cxnSpLocks/>
          </p:cNvCxnSpPr>
          <p:nvPr/>
        </p:nvCxnSpPr>
        <p:spPr>
          <a:xfrm>
            <a:off x="6924646" y="5122416"/>
            <a:ext cx="195390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032F8E9-C0A0-44CB-A342-1C5F9F9D42DF}"/>
              </a:ext>
            </a:extLst>
          </p:cNvPr>
          <p:cNvSpPr/>
          <p:nvPr/>
        </p:nvSpPr>
        <p:spPr>
          <a:xfrm>
            <a:off x="9368598" y="982832"/>
            <a:ext cx="2524587" cy="993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VirtualBench or PXI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AF461F7-C4EE-4C24-B92C-B484D08F132F}"/>
              </a:ext>
            </a:extLst>
          </p:cNvPr>
          <p:cNvSpPr/>
          <p:nvPr/>
        </p:nvSpPr>
        <p:spPr>
          <a:xfrm>
            <a:off x="10837855" y="1972665"/>
            <a:ext cx="798505" cy="355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SMU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7B5D09-5740-43CD-988F-CDFD93FB161E}"/>
              </a:ext>
            </a:extLst>
          </p:cNvPr>
          <p:cNvSpPr/>
          <p:nvPr/>
        </p:nvSpPr>
        <p:spPr>
          <a:xfrm>
            <a:off x="9697077" y="1972665"/>
            <a:ext cx="798505" cy="355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DMM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C974A66-7305-4ACA-9705-6C2B1E629D90}"/>
              </a:ext>
            </a:extLst>
          </p:cNvPr>
          <p:cNvCxnSpPr>
            <a:cxnSpLocks/>
          </p:cNvCxnSpPr>
          <p:nvPr/>
        </p:nvCxnSpPr>
        <p:spPr>
          <a:xfrm>
            <a:off x="9856574" y="3528873"/>
            <a:ext cx="23975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57B73A4-7773-4795-935C-4581584CB907}"/>
              </a:ext>
            </a:extLst>
          </p:cNvPr>
          <p:cNvCxnSpPr>
            <a:cxnSpLocks/>
          </p:cNvCxnSpPr>
          <p:nvPr/>
        </p:nvCxnSpPr>
        <p:spPr>
          <a:xfrm>
            <a:off x="9866734" y="3944225"/>
            <a:ext cx="137037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D094BDC-D3AE-45F4-AD7B-47BAFB64E78A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10096330" y="2328495"/>
            <a:ext cx="0" cy="1200378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1EFE370-FF0A-4899-9402-F55B9DF62A97}"/>
              </a:ext>
            </a:extLst>
          </p:cNvPr>
          <p:cNvCxnSpPr>
            <a:cxnSpLocks/>
          </p:cNvCxnSpPr>
          <p:nvPr/>
        </p:nvCxnSpPr>
        <p:spPr>
          <a:xfrm flipV="1">
            <a:off x="11237107" y="2328836"/>
            <a:ext cx="0" cy="1615389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273AAB2-5AA9-4B98-8817-4F21501D48F8}"/>
              </a:ext>
            </a:extLst>
          </p:cNvPr>
          <p:cNvCxnSpPr>
            <a:cxnSpLocks/>
          </p:cNvCxnSpPr>
          <p:nvPr/>
        </p:nvCxnSpPr>
        <p:spPr>
          <a:xfrm>
            <a:off x="8273988" y="3462289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037C3D1-34FD-43B7-B743-2ABF6E7912EE}"/>
              </a:ext>
            </a:extLst>
          </p:cNvPr>
          <p:cNvCxnSpPr>
            <a:cxnSpLocks/>
          </p:cNvCxnSpPr>
          <p:nvPr/>
        </p:nvCxnSpPr>
        <p:spPr>
          <a:xfrm>
            <a:off x="8273988" y="3641322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E469D88-812E-4ACB-95D0-6D28C098AB90}"/>
              </a:ext>
            </a:extLst>
          </p:cNvPr>
          <p:cNvCxnSpPr>
            <a:cxnSpLocks/>
          </p:cNvCxnSpPr>
          <p:nvPr/>
        </p:nvCxnSpPr>
        <p:spPr>
          <a:xfrm>
            <a:off x="8273988" y="3944225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72C608E-AEB2-484B-A3E1-F43CC0E96B74}"/>
              </a:ext>
            </a:extLst>
          </p:cNvPr>
          <p:cNvCxnSpPr>
            <a:cxnSpLocks/>
          </p:cNvCxnSpPr>
          <p:nvPr/>
        </p:nvCxnSpPr>
        <p:spPr>
          <a:xfrm>
            <a:off x="8273988" y="4127010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698AE2-C804-4633-81A7-4F933024ABB9}"/>
              </a:ext>
            </a:extLst>
          </p:cNvPr>
          <p:cNvSpPr/>
          <p:nvPr/>
        </p:nvSpPr>
        <p:spPr>
          <a:xfrm rot="16200000">
            <a:off x="7409469" y="3624163"/>
            <a:ext cx="1384399" cy="3697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chassis Ultrafit bus boards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F06657D-ABA0-407A-879B-2548177CDC51}"/>
              </a:ext>
            </a:extLst>
          </p:cNvPr>
          <p:cNvGrpSpPr/>
          <p:nvPr/>
        </p:nvGrpSpPr>
        <p:grpSpPr>
          <a:xfrm>
            <a:off x="4341947" y="2370337"/>
            <a:ext cx="363980" cy="88776"/>
            <a:chOff x="4584926" y="4447315"/>
            <a:chExt cx="363980" cy="88776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8E3690D-C38F-4166-BB54-C46FD0A80F1C}"/>
                </a:ext>
              </a:extLst>
            </p:cNvPr>
            <p:cNvSpPr/>
            <p:nvPr/>
          </p:nvSpPr>
          <p:spPr>
            <a:xfrm>
              <a:off x="4584926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3B04C3-0862-4E2F-A273-EEDD34F2BF2E}"/>
                </a:ext>
              </a:extLst>
            </p:cNvPr>
            <p:cNvCxnSpPr>
              <a:cxnSpLocks/>
            </p:cNvCxnSpPr>
            <p:nvPr/>
          </p:nvCxnSpPr>
          <p:spPr>
            <a:xfrm>
              <a:off x="4658498" y="4490446"/>
              <a:ext cx="217504" cy="0"/>
            </a:xfrm>
            <a:prstGeom prst="lin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B859C78-CD8A-44D9-A6DB-1074C4E8EB6A}"/>
                </a:ext>
              </a:extLst>
            </p:cNvPr>
            <p:cNvSpPr/>
            <p:nvPr/>
          </p:nvSpPr>
          <p:spPr>
            <a:xfrm>
              <a:off x="4869008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188734C-914C-4834-816C-6497A57AE962}"/>
              </a:ext>
            </a:extLst>
          </p:cNvPr>
          <p:cNvSpPr/>
          <p:nvPr/>
        </p:nvSpPr>
        <p:spPr>
          <a:xfrm>
            <a:off x="1765376" y="3861225"/>
            <a:ext cx="4233813" cy="142518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A25A1-FF3D-42C8-A258-000101931F78}"/>
              </a:ext>
            </a:extLst>
          </p:cNvPr>
          <p:cNvSpPr txBox="1"/>
          <p:nvPr/>
        </p:nvSpPr>
        <p:spPr>
          <a:xfrm>
            <a:off x="2619899" y="5350033"/>
            <a:ext cx="277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 Bus Connection</a:t>
            </a:r>
          </a:p>
        </p:txBody>
      </p:sp>
    </p:spTree>
    <p:extLst>
      <p:ext uri="{BB962C8B-B14F-4D97-AF65-F5344CB8AC3E}">
        <p14:creationId xmlns:p14="http://schemas.microsoft.com/office/powerpoint/2010/main" val="329039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7899C7-3C66-427C-84A9-C8E74B27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32" y="1965959"/>
            <a:ext cx="6260977" cy="33508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CC6515E-FADE-4729-A6D1-70ECCB7FB774}"/>
              </a:ext>
            </a:extLst>
          </p:cNvPr>
          <p:cNvSpPr/>
          <p:nvPr/>
        </p:nvSpPr>
        <p:spPr>
          <a:xfrm>
            <a:off x="5546138" y="3641406"/>
            <a:ext cx="439838" cy="4372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09EF32-5945-4210-A4D8-652EB8AD054A}"/>
              </a:ext>
            </a:extLst>
          </p:cNvPr>
          <p:cNvSpPr/>
          <p:nvPr/>
        </p:nvSpPr>
        <p:spPr>
          <a:xfrm>
            <a:off x="9642868" y="3422787"/>
            <a:ext cx="439838" cy="4372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3EE65A-A59E-45D4-A898-1B5F1C433CFB}"/>
              </a:ext>
            </a:extLst>
          </p:cNvPr>
          <p:cNvSpPr/>
          <p:nvPr/>
        </p:nvSpPr>
        <p:spPr>
          <a:xfrm>
            <a:off x="10894606" y="3584929"/>
            <a:ext cx="439838" cy="4372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970C3-DDCD-4C36-8544-85E7D4BFE358}"/>
              </a:ext>
            </a:extLst>
          </p:cNvPr>
          <p:cNvSpPr txBox="1"/>
          <p:nvPr/>
        </p:nvSpPr>
        <p:spPr>
          <a:xfrm>
            <a:off x="408972" y="1536174"/>
            <a:ext cx="35302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Signal-under-test routed from Verification connector to Routing card J2 connector using HD44 &lt;&gt; HD44 cable</a:t>
            </a:r>
          </a:p>
          <a:p>
            <a:pPr marL="342900" indent="-342900">
              <a:buAutoNum type="arabicPeriod"/>
            </a:pPr>
            <a:r>
              <a:rPr lang="en-US" sz="2000" dirty="0"/>
              <a:t>Signal-under-test connected to DMM bus or SMU bus using internal routing card relays</a:t>
            </a:r>
          </a:p>
          <a:p>
            <a:pPr marL="342900" indent="-342900">
              <a:buAutoNum type="arabicPeriod"/>
            </a:pPr>
            <a:r>
              <a:rPr lang="en-US" sz="2000" dirty="0"/>
              <a:t>Signal-under-test appears at XJ3 Ultrafit connector on rear of SLSC routing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D733E-426C-405D-8F36-E47BB5D48A74}"/>
              </a:ext>
            </a:extLst>
          </p:cNvPr>
          <p:cNvSpPr txBox="1"/>
          <p:nvPr/>
        </p:nvSpPr>
        <p:spPr>
          <a:xfrm>
            <a:off x="182880" y="272832"/>
            <a:ext cx="569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Instrument Bus Connection</a:t>
            </a:r>
          </a:p>
        </p:txBody>
      </p:sp>
    </p:spTree>
    <p:extLst>
      <p:ext uri="{BB962C8B-B14F-4D97-AF65-F5344CB8AC3E}">
        <p14:creationId xmlns:p14="http://schemas.microsoft.com/office/powerpoint/2010/main" val="187969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4A2C19-D665-4D43-8522-A9F7EBFD817A}"/>
              </a:ext>
            </a:extLst>
          </p:cNvPr>
          <p:cNvSpPr/>
          <p:nvPr/>
        </p:nvSpPr>
        <p:spPr>
          <a:xfrm>
            <a:off x="1483554" y="1083076"/>
            <a:ext cx="239696" cy="40393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Interface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EB43A-1AF9-4C77-83BC-4D5DCB96F156}"/>
              </a:ext>
            </a:extLst>
          </p:cNvPr>
          <p:cNvSpPr/>
          <p:nvPr/>
        </p:nvSpPr>
        <p:spPr>
          <a:xfrm>
            <a:off x="3480620" y="1846555"/>
            <a:ext cx="2071968" cy="3364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SLSC Routing Card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F9FE6-FFEB-4AC6-A1E3-8E219C3CA3D4}"/>
              </a:ext>
            </a:extLst>
          </p:cNvPr>
          <p:cNvSpPr/>
          <p:nvPr/>
        </p:nvSpPr>
        <p:spPr>
          <a:xfrm>
            <a:off x="314170" y="1713390"/>
            <a:ext cx="1169393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I2 to UUT</a:t>
            </a:r>
          </a:p>
          <a:p>
            <a:pPr algn="ctr"/>
            <a:r>
              <a:rPr lang="en-US" sz="1200" dirty="0"/>
              <a:t>(disconnected)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5D628-921F-48DF-A228-8CA3D2B4A50A}"/>
              </a:ext>
            </a:extLst>
          </p:cNvPr>
          <p:cNvSpPr/>
          <p:nvPr/>
        </p:nvSpPr>
        <p:spPr>
          <a:xfrm>
            <a:off x="1723254" y="2051116"/>
            <a:ext cx="896645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Connector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E080-BB55-42DF-862C-17D65A8147A0}"/>
              </a:ext>
            </a:extLst>
          </p:cNvPr>
          <p:cNvSpPr/>
          <p:nvPr/>
        </p:nvSpPr>
        <p:spPr>
          <a:xfrm>
            <a:off x="1723254" y="4230948"/>
            <a:ext cx="89664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Verification Connector</a:t>
            </a: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F7FB938B-CD91-4A86-89C1-4D2E2A0F78F7}"/>
              </a:ext>
            </a:extLst>
          </p:cNvPr>
          <p:cNvSpPr/>
          <p:nvPr/>
        </p:nvSpPr>
        <p:spPr>
          <a:xfrm>
            <a:off x="1075190" y="2738762"/>
            <a:ext cx="355105" cy="2055180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B5E32-CB84-4FDF-94FD-77C31D95E1C7}"/>
              </a:ext>
            </a:extLst>
          </p:cNvPr>
          <p:cNvSpPr txBox="1"/>
          <p:nvPr/>
        </p:nvSpPr>
        <p:spPr>
          <a:xfrm rot="16200000">
            <a:off x="-538536" y="3623215"/>
            <a:ext cx="266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Connection between signal and verification connectors through panel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4FE074-82AC-4F37-9FF6-847A245CF10C}"/>
              </a:ext>
            </a:extLst>
          </p:cNvPr>
          <p:cNvSpPr/>
          <p:nvPr/>
        </p:nvSpPr>
        <p:spPr>
          <a:xfrm>
            <a:off x="5552583" y="2046307"/>
            <a:ext cx="47051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XJ2 (RTI)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C0588-631C-4192-ADC6-54E9A3C2E7BA}"/>
              </a:ext>
            </a:extLst>
          </p:cNvPr>
          <p:cNvSpPr/>
          <p:nvPr/>
        </p:nvSpPr>
        <p:spPr>
          <a:xfrm>
            <a:off x="5552583" y="4230947"/>
            <a:ext cx="470516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XJ3 (RTI)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83857E44-C0EC-4E55-8A7F-F36291358104}"/>
              </a:ext>
            </a:extLst>
          </p:cNvPr>
          <p:cNvSpPr/>
          <p:nvPr/>
        </p:nvSpPr>
        <p:spPr>
          <a:xfrm>
            <a:off x="2673166" y="2277127"/>
            <a:ext cx="397272" cy="17755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331703-A18D-48BC-950F-0A2DD6F7C44F}"/>
              </a:ext>
            </a:extLst>
          </p:cNvPr>
          <p:cNvSpPr/>
          <p:nvPr/>
        </p:nvSpPr>
        <p:spPr>
          <a:xfrm>
            <a:off x="3143682" y="2046307"/>
            <a:ext cx="346228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0458A3-2418-4C3E-B0A8-2A4316607C8F}"/>
              </a:ext>
            </a:extLst>
          </p:cNvPr>
          <p:cNvSpPr/>
          <p:nvPr/>
        </p:nvSpPr>
        <p:spPr>
          <a:xfrm>
            <a:off x="3143682" y="4230948"/>
            <a:ext cx="346228" cy="701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J2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3655D6E1-CF58-4275-AE70-5CCE8E429BBF}"/>
              </a:ext>
            </a:extLst>
          </p:cNvPr>
          <p:cNvSpPr/>
          <p:nvPr/>
        </p:nvSpPr>
        <p:spPr>
          <a:xfrm rot="10800000">
            <a:off x="2673166" y="4492839"/>
            <a:ext cx="397272" cy="17755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F54F0E57-8E67-42CA-8FD9-2589501439E1}"/>
              </a:ext>
            </a:extLst>
          </p:cNvPr>
          <p:cNvSpPr/>
          <p:nvPr/>
        </p:nvSpPr>
        <p:spPr>
          <a:xfrm rot="10800000">
            <a:off x="6049731" y="1628269"/>
            <a:ext cx="470516" cy="857483"/>
          </a:xfrm>
          <a:prstGeom prst="bentArrow">
            <a:avLst>
              <a:gd name="adj1" fmla="val 17393"/>
              <a:gd name="adj2" fmla="val 21290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04E656-A5A8-4C4D-A77F-C70FA8027222}"/>
              </a:ext>
            </a:extLst>
          </p:cNvPr>
          <p:cNvGrpSpPr/>
          <p:nvPr/>
        </p:nvGrpSpPr>
        <p:grpSpPr>
          <a:xfrm>
            <a:off x="4584926" y="4447315"/>
            <a:ext cx="363980" cy="88776"/>
            <a:chOff x="4584926" y="4447315"/>
            <a:chExt cx="363980" cy="8877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3C868C8-FF13-449D-B7D0-B444A8DC59EA}"/>
                </a:ext>
              </a:extLst>
            </p:cNvPr>
            <p:cNvSpPr/>
            <p:nvPr/>
          </p:nvSpPr>
          <p:spPr>
            <a:xfrm>
              <a:off x="4584926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3533B59-33F0-4346-8C40-4DB1F3570813}"/>
                </a:ext>
              </a:extLst>
            </p:cNvPr>
            <p:cNvCxnSpPr>
              <a:cxnSpLocks/>
            </p:cNvCxnSpPr>
            <p:nvPr/>
          </p:nvCxnSpPr>
          <p:spPr>
            <a:xfrm>
              <a:off x="4658498" y="4490446"/>
              <a:ext cx="217504" cy="0"/>
            </a:xfrm>
            <a:prstGeom prst="lin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AA7A912-71D4-43EA-A9B0-FDD35A6E781F}"/>
                </a:ext>
              </a:extLst>
            </p:cNvPr>
            <p:cNvSpPr/>
            <p:nvPr/>
          </p:nvSpPr>
          <p:spPr>
            <a:xfrm>
              <a:off x="4869008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BF8E4D-A0E3-4664-BB26-CB3AEF321C4D}"/>
              </a:ext>
            </a:extLst>
          </p:cNvPr>
          <p:cNvGrpSpPr/>
          <p:nvPr/>
        </p:nvGrpSpPr>
        <p:grpSpPr>
          <a:xfrm>
            <a:off x="4584929" y="4620182"/>
            <a:ext cx="363980" cy="168675"/>
            <a:chOff x="7634797" y="1003177"/>
            <a:chExt cx="363980" cy="168675"/>
          </a:xfrm>
          <a:solidFill>
            <a:schemeClr val="bg2">
              <a:lumMod val="25000"/>
            </a:schemeClr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90BF608-5AFF-4633-8EF4-C14AE82435FC}"/>
                </a:ext>
              </a:extLst>
            </p:cNvPr>
            <p:cNvSpPr/>
            <p:nvPr/>
          </p:nvSpPr>
          <p:spPr>
            <a:xfrm>
              <a:off x="7634797" y="1083076"/>
              <a:ext cx="79898" cy="88776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4F6466-982D-4692-9E1C-9D60DD3011BE}"/>
                </a:ext>
              </a:extLst>
            </p:cNvPr>
            <p:cNvCxnSpPr/>
            <p:nvPr/>
          </p:nvCxnSpPr>
          <p:spPr>
            <a:xfrm flipV="1">
              <a:off x="7696939" y="1003177"/>
              <a:ext cx="230819" cy="115410"/>
            </a:xfrm>
            <a:prstGeom prst="line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917D650-6459-4816-BCC3-EDC37EB5A7FF}"/>
                </a:ext>
              </a:extLst>
            </p:cNvPr>
            <p:cNvSpPr/>
            <p:nvPr/>
          </p:nvSpPr>
          <p:spPr>
            <a:xfrm>
              <a:off x="7918879" y="1083076"/>
              <a:ext cx="79898" cy="88776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71CB0B3-80C2-4124-9D01-B1144C44DE37}"/>
              </a:ext>
            </a:extLst>
          </p:cNvPr>
          <p:cNvSpPr txBox="1"/>
          <p:nvPr/>
        </p:nvSpPr>
        <p:spPr>
          <a:xfrm>
            <a:off x="2389075" y="1684125"/>
            <a:ext cx="9721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HD44</a:t>
            </a:r>
          </a:p>
          <a:p>
            <a:pPr algn="ctr"/>
            <a:r>
              <a:rPr lang="en-US" sz="1050" dirty="0"/>
              <a:t> &lt;&gt; </a:t>
            </a:r>
          </a:p>
          <a:p>
            <a:pPr algn="ctr"/>
            <a:r>
              <a:rPr lang="en-US" sz="1050" dirty="0"/>
              <a:t>Nanofit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F0476B-947E-47E9-BF60-60889ED56C40}"/>
              </a:ext>
            </a:extLst>
          </p:cNvPr>
          <p:cNvCxnSpPr>
            <a:cxnSpLocks/>
          </p:cNvCxnSpPr>
          <p:nvPr/>
        </p:nvCxnSpPr>
        <p:spPr>
          <a:xfrm>
            <a:off x="3480620" y="4599371"/>
            <a:ext cx="53613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B1B7F7-E168-4561-A716-449435EF5416}"/>
              </a:ext>
            </a:extLst>
          </p:cNvPr>
          <p:cNvCxnSpPr>
            <a:cxnSpLocks/>
          </p:cNvCxnSpPr>
          <p:nvPr/>
        </p:nvCxnSpPr>
        <p:spPr>
          <a:xfrm>
            <a:off x="4908957" y="4482826"/>
            <a:ext cx="64362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82E97E-FB7C-4D72-A02D-6BBB38907939}"/>
              </a:ext>
            </a:extLst>
          </p:cNvPr>
          <p:cNvSpPr txBox="1"/>
          <p:nvPr/>
        </p:nvSpPr>
        <p:spPr>
          <a:xfrm>
            <a:off x="2382421" y="3944225"/>
            <a:ext cx="9721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HD44</a:t>
            </a:r>
          </a:p>
          <a:p>
            <a:pPr algn="ctr"/>
            <a:r>
              <a:rPr lang="en-US" sz="1050" dirty="0"/>
              <a:t> &lt;&gt; </a:t>
            </a:r>
          </a:p>
          <a:p>
            <a:pPr algn="ctr"/>
            <a:r>
              <a:rPr lang="en-US" sz="1050" dirty="0"/>
              <a:t>HD44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8D31BD-5E71-4774-9769-A3B40A0C4022}"/>
              </a:ext>
            </a:extLst>
          </p:cNvPr>
          <p:cNvCxnSpPr>
            <a:cxnSpLocks/>
          </p:cNvCxnSpPr>
          <p:nvPr/>
        </p:nvCxnSpPr>
        <p:spPr>
          <a:xfrm>
            <a:off x="4016751" y="4483934"/>
            <a:ext cx="61108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830D4E-30B8-428B-8D7E-3FA374DD8A2B}"/>
              </a:ext>
            </a:extLst>
          </p:cNvPr>
          <p:cNvCxnSpPr>
            <a:cxnSpLocks/>
          </p:cNvCxnSpPr>
          <p:nvPr/>
        </p:nvCxnSpPr>
        <p:spPr>
          <a:xfrm flipV="1">
            <a:off x="4021188" y="4482827"/>
            <a:ext cx="4441" cy="25239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5A7DE5-D1F6-4A53-AEE4-911F0F8CFA8D}"/>
              </a:ext>
            </a:extLst>
          </p:cNvPr>
          <p:cNvCxnSpPr>
            <a:cxnSpLocks/>
          </p:cNvCxnSpPr>
          <p:nvPr/>
        </p:nvCxnSpPr>
        <p:spPr>
          <a:xfrm>
            <a:off x="4025629" y="4735223"/>
            <a:ext cx="61108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10CB6BB-53C7-48ED-839F-B053710A365E}"/>
              </a:ext>
            </a:extLst>
          </p:cNvPr>
          <p:cNvCxnSpPr>
            <a:cxnSpLocks/>
          </p:cNvCxnSpPr>
          <p:nvPr/>
        </p:nvCxnSpPr>
        <p:spPr>
          <a:xfrm>
            <a:off x="4908957" y="4755563"/>
            <a:ext cx="64362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91442A-353C-4754-B390-1D1DC095DD68}"/>
              </a:ext>
            </a:extLst>
          </p:cNvPr>
          <p:cNvCxnSpPr>
            <a:cxnSpLocks/>
          </p:cNvCxnSpPr>
          <p:nvPr/>
        </p:nvCxnSpPr>
        <p:spPr>
          <a:xfrm>
            <a:off x="3480620" y="2414725"/>
            <a:ext cx="86790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9F65BD-E92A-49EE-A003-11308196C4D8}"/>
              </a:ext>
            </a:extLst>
          </p:cNvPr>
          <p:cNvCxnSpPr>
            <a:cxnSpLocks/>
          </p:cNvCxnSpPr>
          <p:nvPr/>
        </p:nvCxnSpPr>
        <p:spPr>
          <a:xfrm>
            <a:off x="4708319" y="2408117"/>
            <a:ext cx="84757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A9C9-46DC-4AD0-AB31-C0506704C289}"/>
              </a:ext>
            </a:extLst>
          </p:cNvPr>
          <p:cNvSpPr txBox="1"/>
          <p:nvPr/>
        </p:nvSpPr>
        <p:spPr>
          <a:xfrm>
            <a:off x="3799565" y="2089618"/>
            <a:ext cx="16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Signal Connect Relay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EDD0E9-3BEB-485F-A2E1-46A4925BF6FF}"/>
              </a:ext>
            </a:extLst>
          </p:cNvPr>
          <p:cNvSpPr txBox="1"/>
          <p:nvPr/>
        </p:nvSpPr>
        <p:spPr>
          <a:xfrm>
            <a:off x="4064982" y="4180154"/>
            <a:ext cx="151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DMM Connect Relay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C4C041-CC3D-4022-AA4B-99FBD6C9338D}"/>
              </a:ext>
            </a:extLst>
          </p:cNvPr>
          <p:cNvSpPr txBox="1"/>
          <p:nvPr/>
        </p:nvSpPr>
        <p:spPr>
          <a:xfrm>
            <a:off x="4110666" y="4759550"/>
            <a:ext cx="151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SMU Connect Relay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B8FDE5-61AC-4B03-93BE-3E45FF7BF923}"/>
              </a:ext>
            </a:extLst>
          </p:cNvPr>
          <p:cNvSpPr/>
          <p:nvPr/>
        </p:nvSpPr>
        <p:spPr>
          <a:xfrm>
            <a:off x="6626773" y="4365506"/>
            <a:ext cx="372878" cy="2185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ECE072-F1B4-4AC3-953E-548A57F4368D}"/>
              </a:ext>
            </a:extLst>
          </p:cNvPr>
          <p:cNvSpPr/>
          <p:nvPr/>
        </p:nvSpPr>
        <p:spPr>
          <a:xfrm>
            <a:off x="6701773" y="4447315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51B56E-0527-4F8C-BB78-2DE703BDF54A}"/>
              </a:ext>
            </a:extLst>
          </p:cNvPr>
          <p:cNvCxnSpPr>
            <a:cxnSpLocks/>
          </p:cNvCxnSpPr>
          <p:nvPr/>
        </p:nvCxnSpPr>
        <p:spPr>
          <a:xfrm>
            <a:off x="6023099" y="4482826"/>
            <a:ext cx="707901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9856A4E-AC88-4ED6-9547-431D63FD966A}"/>
              </a:ext>
            </a:extLst>
          </p:cNvPr>
          <p:cNvCxnSpPr>
            <a:cxnSpLocks/>
          </p:cNvCxnSpPr>
          <p:nvPr/>
        </p:nvCxnSpPr>
        <p:spPr>
          <a:xfrm>
            <a:off x="6019932" y="4755563"/>
            <a:ext cx="71106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EAD57C2-C1A3-4008-ACDE-5E62AB67BB32}"/>
              </a:ext>
            </a:extLst>
          </p:cNvPr>
          <p:cNvSpPr/>
          <p:nvPr/>
        </p:nvSpPr>
        <p:spPr>
          <a:xfrm>
            <a:off x="6697792" y="4865783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302A469-BD56-4287-8299-390ECA0D7E2F}"/>
              </a:ext>
            </a:extLst>
          </p:cNvPr>
          <p:cNvSpPr/>
          <p:nvPr/>
        </p:nvSpPr>
        <p:spPr>
          <a:xfrm>
            <a:off x="6697792" y="5286410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5CC1E5C-A0EB-4A9B-B806-035BBC3AC1B0}"/>
              </a:ext>
            </a:extLst>
          </p:cNvPr>
          <p:cNvSpPr/>
          <p:nvPr/>
        </p:nvSpPr>
        <p:spPr>
          <a:xfrm>
            <a:off x="6697792" y="5707037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FE9EA9F-3256-429B-BDAF-4CD54D052D2B}"/>
              </a:ext>
            </a:extLst>
          </p:cNvPr>
          <p:cNvSpPr/>
          <p:nvPr/>
        </p:nvSpPr>
        <p:spPr>
          <a:xfrm>
            <a:off x="6697792" y="6121386"/>
            <a:ext cx="226854" cy="3415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80D9561-F16E-438E-B3E2-A79CF439D804}"/>
              </a:ext>
            </a:extLst>
          </p:cNvPr>
          <p:cNvCxnSpPr>
            <a:cxnSpLocks/>
          </p:cNvCxnSpPr>
          <p:nvPr/>
        </p:nvCxnSpPr>
        <p:spPr>
          <a:xfrm>
            <a:off x="6402070" y="534376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6571855-ECE8-42A3-BACA-94C0D17F43C8}"/>
              </a:ext>
            </a:extLst>
          </p:cNvPr>
          <p:cNvCxnSpPr>
            <a:cxnSpLocks/>
          </p:cNvCxnSpPr>
          <p:nvPr/>
        </p:nvCxnSpPr>
        <p:spPr>
          <a:xfrm>
            <a:off x="6402070" y="5539849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196566-482E-462F-AB30-BEE968569A5F}"/>
              </a:ext>
            </a:extLst>
          </p:cNvPr>
          <p:cNvCxnSpPr>
            <a:cxnSpLocks/>
          </p:cNvCxnSpPr>
          <p:nvPr/>
        </p:nvCxnSpPr>
        <p:spPr>
          <a:xfrm>
            <a:off x="6402070" y="577625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A2843A-DB8E-41D7-94B5-BE681B5D7495}"/>
              </a:ext>
            </a:extLst>
          </p:cNvPr>
          <p:cNvCxnSpPr>
            <a:cxnSpLocks/>
          </p:cNvCxnSpPr>
          <p:nvPr/>
        </p:nvCxnSpPr>
        <p:spPr>
          <a:xfrm>
            <a:off x="6402070" y="598580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27B762-A1C4-4F0F-835B-55B8F13F99B7}"/>
              </a:ext>
            </a:extLst>
          </p:cNvPr>
          <p:cNvCxnSpPr>
            <a:cxnSpLocks/>
          </p:cNvCxnSpPr>
          <p:nvPr/>
        </p:nvCxnSpPr>
        <p:spPr>
          <a:xfrm>
            <a:off x="6402070" y="618773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C0A1D43-38EA-4FDA-A3F1-87882C19A01F}"/>
              </a:ext>
            </a:extLst>
          </p:cNvPr>
          <p:cNvCxnSpPr>
            <a:cxnSpLocks/>
          </p:cNvCxnSpPr>
          <p:nvPr/>
        </p:nvCxnSpPr>
        <p:spPr>
          <a:xfrm>
            <a:off x="6402070" y="6389663"/>
            <a:ext cx="29572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3CD1CCD-0311-408D-83FE-36063134C418}"/>
              </a:ext>
            </a:extLst>
          </p:cNvPr>
          <p:cNvSpPr/>
          <p:nvPr/>
        </p:nvSpPr>
        <p:spPr>
          <a:xfrm rot="16200000">
            <a:off x="5529347" y="5692944"/>
            <a:ext cx="1384399" cy="3697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SLSC cards in same chassis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70EC51-6FFF-4F03-A5A2-12447ED51B4A}"/>
              </a:ext>
            </a:extLst>
          </p:cNvPr>
          <p:cNvSpPr txBox="1"/>
          <p:nvPr/>
        </p:nvSpPr>
        <p:spPr>
          <a:xfrm>
            <a:off x="6000096" y="4082620"/>
            <a:ext cx="159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Ultrafit Busboard</a:t>
            </a:r>
          </a:p>
          <a:p>
            <a:pPr algn="ctr"/>
            <a:endParaRPr lang="en-US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DD2203-9C3D-42E4-A572-E2FCDC784153}"/>
              </a:ext>
            </a:extLst>
          </p:cNvPr>
          <p:cNvSpPr/>
          <p:nvPr/>
        </p:nvSpPr>
        <p:spPr>
          <a:xfrm>
            <a:off x="5519069" y="991710"/>
            <a:ext cx="1691640" cy="601048"/>
          </a:xfrm>
          <a:prstGeom prst="rect">
            <a:avLst/>
          </a:prstGeom>
          <a:solidFill>
            <a:srgbClr val="AD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Generated Signal</a:t>
            </a:r>
          </a:p>
          <a:p>
            <a:pPr algn="ctr"/>
            <a:r>
              <a:rPr lang="en-US" sz="1200" dirty="0"/>
              <a:t>(i.e. +/- 10V AO)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B87C4C9-C6A9-4EEC-8214-F52F7CAB83CC}"/>
              </a:ext>
            </a:extLst>
          </p:cNvPr>
          <p:cNvSpPr/>
          <p:nvPr/>
        </p:nvSpPr>
        <p:spPr>
          <a:xfrm>
            <a:off x="8878551" y="3132055"/>
            <a:ext cx="992895" cy="21899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PXI Switch Matrix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86770E-3BC7-4DA3-9FB8-989B41868C20}"/>
              </a:ext>
            </a:extLst>
          </p:cNvPr>
          <p:cNvCxnSpPr>
            <a:cxnSpLocks/>
          </p:cNvCxnSpPr>
          <p:nvPr/>
        </p:nvCxnSpPr>
        <p:spPr>
          <a:xfrm>
            <a:off x="6924646" y="4932283"/>
            <a:ext cx="195390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35A0033-3D76-4BC6-9C6E-15960607F659}"/>
              </a:ext>
            </a:extLst>
          </p:cNvPr>
          <p:cNvCxnSpPr>
            <a:cxnSpLocks/>
          </p:cNvCxnSpPr>
          <p:nvPr/>
        </p:nvCxnSpPr>
        <p:spPr>
          <a:xfrm>
            <a:off x="6924646" y="5122416"/>
            <a:ext cx="195390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032F8E9-C0A0-44CB-A342-1C5F9F9D42DF}"/>
              </a:ext>
            </a:extLst>
          </p:cNvPr>
          <p:cNvSpPr/>
          <p:nvPr/>
        </p:nvSpPr>
        <p:spPr>
          <a:xfrm>
            <a:off x="9368598" y="982832"/>
            <a:ext cx="2524587" cy="993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VirtualBench or PXI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AF461F7-C4EE-4C24-B92C-B484D08F132F}"/>
              </a:ext>
            </a:extLst>
          </p:cNvPr>
          <p:cNvSpPr/>
          <p:nvPr/>
        </p:nvSpPr>
        <p:spPr>
          <a:xfrm>
            <a:off x="10837855" y="1972665"/>
            <a:ext cx="798505" cy="355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SMU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7B5D09-5740-43CD-988F-CDFD93FB161E}"/>
              </a:ext>
            </a:extLst>
          </p:cNvPr>
          <p:cNvSpPr/>
          <p:nvPr/>
        </p:nvSpPr>
        <p:spPr>
          <a:xfrm>
            <a:off x="9697077" y="1972665"/>
            <a:ext cx="798505" cy="355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DMM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C974A66-7305-4ACA-9705-6C2B1E629D90}"/>
              </a:ext>
            </a:extLst>
          </p:cNvPr>
          <p:cNvCxnSpPr>
            <a:cxnSpLocks/>
          </p:cNvCxnSpPr>
          <p:nvPr/>
        </p:nvCxnSpPr>
        <p:spPr>
          <a:xfrm>
            <a:off x="9856574" y="3528873"/>
            <a:ext cx="23975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57B73A4-7773-4795-935C-4581584CB907}"/>
              </a:ext>
            </a:extLst>
          </p:cNvPr>
          <p:cNvCxnSpPr>
            <a:cxnSpLocks/>
          </p:cNvCxnSpPr>
          <p:nvPr/>
        </p:nvCxnSpPr>
        <p:spPr>
          <a:xfrm>
            <a:off x="9866734" y="3944225"/>
            <a:ext cx="137037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D094BDC-D3AE-45F4-AD7B-47BAFB64E78A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10096330" y="2328495"/>
            <a:ext cx="0" cy="1200378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1EFE370-FF0A-4899-9402-F55B9DF62A97}"/>
              </a:ext>
            </a:extLst>
          </p:cNvPr>
          <p:cNvCxnSpPr>
            <a:cxnSpLocks/>
          </p:cNvCxnSpPr>
          <p:nvPr/>
        </p:nvCxnSpPr>
        <p:spPr>
          <a:xfrm flipV="1">
            <a:off x="11237107" y="2328836"/>
            <a:ext cx="0" cy="1615389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273AAB2-5AA9-4B98-8817-4F21501D48F8}"/>
              </a:ext>
            </a:extLst>
          </p:cNvPr>
          <p:cNvCxnSpPr>
            <a:cxnSpLocks/>
          </p:cNvCxnSpPr>
          <p:nvPr/>
        </p:nvCxnSpPr>
        <p:spPr>
          <a:xfrm>
            <a:off x="8273988" y="3462289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037C3D1-34FD-43B7-B743-2ABF6E7912EE}"/>
              </a:ext>
            </a:extLst>
          </p:cNvPr>
          <p:cNvCxnSpPr>
            <a:cxnSpLocks/>
          </p:cNvCxnSpPr>
          <p:nvPr/>
        </p:nvCxnSpPr>
        <p:spPr>
          <a:xfrm>
            <a:off x="8273988" y="3641322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E469D88-812E-4ACB-95D0-6D28C098AB90}"/>
              </a:ext>
            </a:extLst>
          </p:cNvPr>
          <p:cNvCxnSpPr>
            <a:cxnSpLocks/>
          </p:cNvCxnSpPr>
          <p:nvPr/>
        </p:nvCxnSpPr>
        <p:spPr>
          <a:xfrm>
            <a:off x="8273988" y="3944225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72C608E-AEB2-484B-A3E1-F43CC0E96B74}"/>
              </a:ext>
            </a:extLst>
          </p:cNvPr>
          <p:cNvCxnSpPr>
            <a:cxnSpLocks/>
          </p:cNvCxnSpPr>
          <p:nvPr/>
        </p:nvCxnSpPr>
        <p:spPr>
          <a:xfrm>
            <a:off x="8273988" y="4127010"/>
            <a:ext cx="60456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698AE2-C804-4633-81A7-4F933024ABB9}"/>
              </a:ext>
            </a:extLst>
          </p:cNvPr>
          <p:cNvSpPr/>
          <p:nvPr/>
        </p:nvSpPr>
        <p:spPr>
          <a:xfrm rot="16200000">
            <a:off x="7409469" y="3624163"/>
            <a:ext cx="1384399" cy="3697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chassis Ultrafit bus boards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F06657D-ABA0-407A-879B-2548177CDC51}"/>
              </a:ext>
            </a:extLst>
          </p:cNvPr>
          <p:cNvGrpSpPr/>
          <p:nvPr/>
        </p:nvGrpSpPr>
        <p:grpSpPr>
          <a:xfrm>
            <a:off x="4341947" y="2370337"/>
            <a:ext cx="363980" cy="88776"/>
            <a:chOff x="4584926" y="4447315"/>
            <a:chExt cx="363980" cy="88776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8E3690D-C38F-4166-BB54-C46FD0A80F1C}"/>
                </a:ext>
              </a:extLst>
            </p:cNvPr>
            <p:cNvSpPr/>
            <p:nvPr/>
          </p:nvSpPr>
          <p:spPr>
            <a:xfrm>
              <a:off x="4584926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3B04C3-0862-4E2F-A273-EEDD34F2BF2E}"/>
                </a:ext>
              </a:extLst>
            </p:cNvPr>
            <p:cNvCxnSpPr>
              <a:cxnSpLocks/>
            </p:cNvCxnSpPr>
            <p:nvPr/>
          </p:nvCxnSpPr>
          <p:spPr>
            <a:xfrm>
              <a:off x="4658498" y="4490446"/>
              <a:ext cx="217504" cy="0"/>
            </a:xfrm>
            <a:prstGeom prst="lin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B859C78-CD8A-44D9-A6DB-1074C4E8EB6A}"/>
                </a:ext>
              </a:extLst>
            </p:cNvPr>
            <p:cNvSpPr/>
            <p:nvPr/>
          </p:nvSpPr>
          <p:spPr>
            <a:xfrm>
              <a:off x="4869008" y="4447315"/>
              <a:ext cx="79898" cy="8877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188734C-914C-4834-816C-6497A57AE962}"/>
              </a:ext>
            </a:extLst>
          </p:cNvPr>
          <p:cNvSpPr/>
          <p:nvPr/>
        </p:nvSpPr>
        <p:spPr>
          <a:xfrm>
            <a:off x="5570391" y="3870959"/>
            <a:ext cx="1942500" cy="281432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A25A1-FF3D-42C8-A258-000101931F78}"/>
              </a:ext>
            </a:extLst>
          </p:cNvPr>
          <p:cNvSpPr txBox="1"/>
          <p:nvPr/>
        </p:nvSpPr>
        <p:spPr>
          <a:xfrm>
            <a:off x="5464469" y="3198495"/>
            <a:ext cx="228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Chassis Ultrafit Busboard Connection</a:t>
            </a:r>
          </a:p>
        </p:txBody>
      </p:sp>
    </p:spTree>
    <p:extLst>
      <p:ext uri="{BB962C8B-B14F-4D97-AF65-F5344CB8AC3E}">
        <p14:creationId xmlns:p14="http://schemas.microsoft.com/office/powerpoint/2010/main" val="341097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982</Words>
  <Application>Microsoft Office PowerPoint</Application>
  <PresentationFormat>Widescreen</PresentationFormat>
  <Paragraphs>245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Platt</dc:creator>
  <cp:lastModifiedBy>Jennifer Platt</cp:lastModifiedBy>
  <cp:revision>17</cp:revision>
  <dcterms:created xsi:type="dcterms:W3CDTF">2019-09-04T12:56:55Z</dcterms:created>
  <dcterms:modified xsi:type="dcterms:W3CDTF">2019-09-04T15:24:31Z</dcterms:modified>
</cp:coreProperties>
</file>