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7" r:id="rId2"/>
    <p:sldId id="309" r:id="rId3"/>
    <p:sldId id="310" r:id="rId4"/>
    <p:sldId id="381" r:id="rId5"/>
    <p:sldId id="378" r:id="rId6"/>
    <p:sldId id="379" r:id="rId7"/>
    <p:sldId id="380" r:id="rId8"/>
    <p:sldId id="377" r:id="rId9"/>
  </p:sldIdLst>
  <p:sldSz cx="9144000" cy="6858000" type="screen4x3"/>
  <p:notesSz cx="7102475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9" autoAdjust="0"/>
    <p:restoredTop sz="96928" autoAdjust="0"/>
  </p:normalViewPr>
  <p:slideViewPr>
    <p:cSldViewPr snapToGrid="0" snapToObjects="1">
      <p:cViewPr varScale="1">
        <p:scale>
          <a:sx n="155" d="100"/>
          <a:sy n="155" d="100"/>
        </p:scale>
        <p:origin x="11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-1974" y="-114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ce Snow" userId="fa9d335c-7c58-44ec-897d-4816cc1c7d01" providerId="ADAL" clId="{EDD44C6E-99E4-FF48-8E80-02413BAC84C5}"/>
    <pc:docChg chg="undo custSel modSld">
      <pc:chgData name="Laurence Snow" userId="fa9d335c-7c58-44ec-897d-4816cc1c7d01" providerId="ADAL" clId="{EDD44C6E-99E4-FF48-8E80-02413BAC84C5}" dt="2023-09-25T12:44:31.052" v="4" actId="1076"/>
      <pc:docMkLst>
        <pc:docMk/>
      </pc:docMkLst>
      <pc:sldChg chg="modSp mod">
        <pc:chgData name="Laurence Snow" userId="fa9d335c-7c58-44ec-897d-4816cc1c7d01" providerId="ADAL" clId="{EDD44C6E-99E4-FF48-8E80-02413BAC84C5}" dt="2023-09-25T11:25:34.039" v="1" actId="1076"/>
        <pc:sldMkLst>
          <pc:docMk/>
          <pc:sldMk cId="0" sldId="309"/>
        </pc:sldMkLst>
        <pc:picChg chg="mod">
          <ac:chgData name="Laurence Snow" userId="fa9d335c-7c58-44ec-897d-4816cc1c7d01" providerId="ADAL" clId="{EDD44C6E-99E4-FF48-8E80-02413BAC84C5}" dt="2023-09-25T11:25:34.039" v="1" actId="1076"/>
          <ac:picMkLst>
            <pc:docMk/>
            <pc:sldMk cId="0" sldId="309"/>
            <ac:picMk id="9" creationId="{ACACE896-A27A-46B5-B0D1-5BF4805AA2F1}"/>
          </ac:picMkLst>
        </pc:picChg>
        <pc:picChg chg="mod">
          <ac:chgData name="Laurence Snow" userId="fa9d335c-7c58-44ec-897d-4816cc1c7d01" providerId="ADAL" clId="{EDD44C6E-99E4-FF48-8E80-02413BAC84C5}" dt="2023-09-25T11:25:30.331" v="0" actId="1076"/>
          <ac:picMkLst>
            <pc:docMk/>
            <pc:sldMk cId="0" sldId="309"/>
            <ac:picMk id="11" creationId="{7EDDF0A7-813C-43FC-9397-72CF2EF486AB}"/>
          </ac:picMkLst>
        </pc:picChg>
      </pc:sldChg>
      <pc:sldChg chg="modSp mod">
        <pc:chgData name="Laurence Snow" userId="fa9d335c-7c58-44ec-897d-4816cc1c7d01" providerId="ADAL" clId="{EDD44C6E-99E4-FF48-8E80-02413BAC84C5}" dt="2023-09-25T12:43:27.002" v="3" actId="1076"/>
        <pc:sldMkLst>
          <pc:docMk/>
          <pc:sldMk cId="0" sldId="310"/>
        </pc:sldMkLst>
        <pc:picChg chg="mod">
          <ac:chgData name="Laurence Snow" userId="fa9d335c-7c58-44ec-897d-4816cc1c7d01" providerId="ADAL" clId="{EDD44C6E-99E4-FF48-8E80-02413BAC84C5}" dt="2023-09-25T12:43:27.002" v="3" actId="1076"/>
          <ac:picMkLst>
            <pc:docMk/>
            <pc:sldMk cId="0" sldId="310"/>
            <ac:picMk id="14" creationId="{D8EF5E28-E8A6-4446-B882-EA36E346AFD7}"/>
          </ac:picMkLst>
        </pc:picChg>
      </pc:sldChg>
      <pc:sldChg chg="modSp mod">
        <pc:chgData name="Laurence Snow" userId="fa9d335c-7c58-44ec-897d-4816cc1c7d01" providerId="ADAL" clId="{EDD44C6E-99E4-FF48-8E80-02413BAC84C5}" dt="2023-09-25T12:44:31.052" v="4" actId="1076"/>
        <pc:sldMkLst>
          <pc:docMk/>
          <pc:sldMk cId="3451851394" sldId="380"/>
        </pc:sldMkLst>
        <pc:picChg chg="mod">
          <ac:chgData name="Laurence Snow" userId="fa9d335c-7c58-44ec-897d-4816cc1c7d01" providerId="ADAL" clId="{EDD44C6E-99E4-FF48-8E80-02413BAC84C5}" dt="2023-09-25T12:44:31.052" v="4" actId="1076"/>
          <ac:picMkLst>
            <pc:docMk/>
            <pc:sldMk cId="3451851394" sldId="380"/>
            <ac:picMk id="8" creationId="{F553E1D7-FBC3-406D-9F78-54D113667DD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1022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709931" y="4860925"/>
            <a:ext cx="568261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47151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804F7F-DD78-498E-A926-89080B5E8C4C}" type="datetime1">
              <a:rPr lang="en-US"/>
              <a:pPr>
                <a:defRPr/>
              </a:pPr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1874B-0744-439A-881D-234B7ED500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6" y="141402"/>
            <a:ext cx="8248454" cy="7070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" y="1008668"/>
            <a:ext cx="8814062" cy="5712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40750" y="6272213"/>
            <a:ext cx="3063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ED22B-5EAA-4DD9-9EA5-922F3958A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72463" y="6356350"/>
            <a:ext cx="414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519E4-9E13-42AA-8EB3-8ED946CE7B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208963" y="6356350"/>
            <a:ext cx="4778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1BA71-413E-43A2-AEB3-E68825256A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0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1372B-4A4F-41F3-9B01-DC415125AF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4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01733B-DC0B-4585-B47A-74347BE0CC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0"/>
            <a:ext cx="7762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3" r:id="rId5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>
          <a:xfrm>
            <a:off x="685800" y="2865438"/>
            <a:ext cx="7772400" cy="1470025"/>
          </a:xfrm>
        </p:spPr>
        <p:txBody>
          <a:bodyPr/>
          <a:lstStyle/>
          <a:p>
            <a:pPr eaLnBrk="1" hangingPunct="1"/>
            <a:r>
              <a:rPr lang="en-GB" dirty="0"/>
              <a:t>Intents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763" y="141288"/>
            <a:ext cx="8248650" cy="7064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C39E7-8693-4E3B-BFB8-CE9E3F87C77D}"/>
              </a:ext>
            </a:extLst>
          </p:cNvPr>
          <p:cNvSpPr txBox="1">
            <a:spLocks/>
          </p:cNvSpPr>
          <p:nvPr/>
        </p:nvSpPr>
        <p:spPr bwMode="auto">
          <a:xfrm>
            <a:off x="188913" y="1191443"/>
            <a:ext cx="8555592" cy="98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Implicit Intents specify an action which needs carrying out: a number of apps on the phone may be able to do this</a:t>
            </a:r>
          </a:p>
          <a:p>
            <a:r>
              <a:rPr lang="en-GB" sz="2400" dirty="0"/>
              <a:t>Explicit intents are used to invoke specific components (often used with services)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1A8ED-C2C8-4768-94E3-403E90E3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2" y="3079611"/>
            <a:ext cx="796327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SendExplicitIntentActivity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Bundle?)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&lt;View&gt;(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intentButton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go.setOnClickListener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(view: View)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 = Intent()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go.setClassName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android.cs.stir.ac.uk.androidhelloworld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android.cs.stir.ac.uk.androidhelloworld.MainActivity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CE896-A27A-46B5-B0D1-5BF4805A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2764" y="373640"/>
            <a:ext cx="3421677" cy="6408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DDF0A7-813C-43FC-9397-72CF2EF4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38" y="494749"/>
            <a:ext cx="3345470" cy="636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63" y="141288"/>
            <a:ext cx="8248650" cy="7064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Intent Example App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4F1ECA-6F19-4801-B093-169DF6D1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5" y="1493715"/>
            <a:ext cx="1899960" cy="3693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EF5E28-E8A6-4446-B882-EA36E346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850" y="1505127"/>
            <a:ext cx="1951355" cy="3681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62D129-DF23-458F-AFF4-8BED17AC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50" y="1505127"/>
            <a:ext cx="1946119" cy="36819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04053-A6D2-45AA-B114-5E0F1191E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14" y="1505128"/>
            <a:ext cx="1989415" cy="3681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63" y="141288"/>
            <a:ext cx="8248650" cy="7064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Intent with Result - 1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3FE656-219D-4D63-B9DB-B88B8E93D7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502" y="864929"/>
            <a:ext cx="8731878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android.cs.stir.ac.uk.lect_intentsender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override fun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(state: Bundle?)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invokeInternalButton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&lt;View&gt;(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invokeact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invokeInternalButton.setOnClickListener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Intent()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i.setClassName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android.cs.stir.ac.uk.lect_intentsender.IntentReceiver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i.putExtra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i.putExtra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resultLauncher.launch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8241E4-D257-494C-A5FB-027C1EF45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43" y="4155425"/>
            <a:ext cx="823494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resultLauncher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registerForActivityResult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ActivityResultContracts.StartActivityForResult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()) { result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if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result.resultCode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Activity.RESULT_OK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data: Intent?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result.data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r = data!!.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getIntExtra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("r",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if (r != null)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&lt;View&gt;(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R.id.invokeact_result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t.text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r.toString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ACB8DA-D7EA-4EE6-ACC3-8F16F31F0B8A}"/>
              </a:ext>
            </a:extLst>
          </p:cNvPr>
          <p:cNvCxnSpPr/>
          <p:nvPr/>
        </p:nvCxnSpPr>
        <p:spPr>
          <a:xfrm>
            <a:off x="238502" y="3923930"/>
            <a:ext cx="85415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6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63" y="141288"/>
            <a:ext cx="8248650" cy="7064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Intent with Result - 2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DEC34E-FE4B-4789-8064-9D420236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4" y="1570787"/>
            <a:ext cx="52533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android.cs.stir.ac.uk.lect_intentsender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IntentReceiver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override fun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(icicle: Bundle?)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(icicle)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extras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extras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i1 = extras!!.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i2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extras.getInt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Intent()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(i1 !=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i2 !=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i1 * i2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resIntent.putExtra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result)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RESULT_OK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finish()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63" y="141288"/>
            <a:ext cx="8248650" cy="7064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Intent for external Activity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1CB639-6CE0-42FD-9E8E-1BFA54CB2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26" y="1896939"/>
            <a:ext cx="8234947" cy="2646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invokeExternalButton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&lt;View&gt;(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invokeext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invokeExternalButton.setOnClickListener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Intent()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i.setClassName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android.cs.stir.ac.uk.lect_intentreceiver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android.cs.stir.ac.uk.lect_intentreceiver.ExtIntentReceiver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i.putExtra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i.putExtra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resultLauncher.launch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6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63" y="141288"/>
            <a:ext cx="8248650" cy="7064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Implicit Intent for external Activity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4DD8C2-6FC8-4D16-80AA-395D5E77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16" y="2833854"/>
            <a:ext cx="773801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manifest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android.cs.stir.ac.uk.lect_intentreceiver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application&gt;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       …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ExtIntentReceiver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action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android.intent.action.MAIN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category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android.intent.category.LAUNCHER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&lt;/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action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mko.intentsender.add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category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android.intent.category.DEFAULT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&lt;/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intent-filter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52D220-AFA2-4395-95F5-8E699EDA417A}"/>
              </a:ext>
            </a:extLst>
          </p:cNvPr>
          <p:cNvCxnSpPr/>
          <p:nvPr/>
        </p:nvCxnSpPr>
        <p:spPr>
          <a:xfrm>
            <a:off x="319596" y="2814914"/>
            <a:ext cx="83094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17521ABC-2871-4C50-AE1E-8201019B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1" y="748776"/>
            <a:ext cx="763863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invokeImplicitButton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&lt;View&gt;(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invokeimp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invokeImplicitButton.setOnClickListener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Intent()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mko.intentsender.add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i.putExtra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i.putExtra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resultLauncher.launch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3E1D7-FBC3-406D-9F78-54D11366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48" y="625238"/>
            <a:ext cx="3368332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4"/>
          <p:cNvSpPr>
            <a:spLocks noGrp="1"/>
          </p:cNvSpPr>
          <p:nvPr>
            <p:ph type="title"/>
          </p:nvPr>
        </p:nvSpPr>
        <p:spPr>
          <a:xfrm>
            <a:off x="131763" y="141288"/>
            <a:ext cx="8248650" cy="706437"/>
          </a:xfrm>
        </p:spPr>
        <p:txBody>
          <a:bodyPr/>
          <a:lstStyle/>
          <a:p>
            <a:r>
              <a:rPr lang="en-GB" dirty="0"/>
              <a:t>Issues with Intents</a:t>
            </a:r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>
          <a:xfrm>
            <a:off x="131763" y="685557"/>
            <a:ext cx="8813800" cy="5713412"/>
          </a:xfrm>
        </p:spPr>
        <p:txBody>
          <a:bodyPr/>
          <a:lstStyle/>
          <a:p>
            <a:r>
              <a:rPr lang="en-GB" sz="2000" noProof="1"/>
              <a:t>To ensure that your app is secure:</a:t>
            </a:r>
          </a:p>
          <a:p>
            <a:pPr lvl="1"/>
            <a:r>
              <a:rPr lang="en-GB" sz="1600" noProof="1"/>
              <a:t>Always use an explicit intent when starting a Service </a:t>
            </a:r>
          </a:p>
          <a:p>
            <a:pPr lvl="1"/>
            <a:r>
              <a:rPr lang="en-GB" sz="1600" noProof="1"/>
              <a:t>Do not declare intent filters for your services</a:t>
            </a:r>
          </a:p>
          <a:p>
            <a:pPr lvl="1"/>
            <a:r>
              <a:rPr lang="en-GB" sz="1600" noProof="1"/>
              <a:t>Using an implicit intent to start a service is a security hazard because you can't be certain what service will respond to the intent, and the user can't see which service starts. </a:t>
            </a:r>
          </a:p>
          <a:p>
            <a:r>
              <a:rPr lang="en-GB" sz="2000" noProof="1"/>
              <a:t>It's possible that a user won't have any apps that handle the implicit intent you send to startActivity(). </a:t>
            </a:r>
          </a:p>
          <a:p>
            <a:pPr lvl="1"/>
            <a:r>
              <a:rPr lang="en-GB" sz="1600" noProof="1"/>
              <a:t>In that case the call fails and your app crashes. </a:t>
            </a:r>
          </a:p>
          <a:p>
            <a:pPr lvl="1"/>
            <a:r>
              <a:rPr lang="en-GB" sz="1600" noProof="1"/>
              <a:t>To verify that an activity will receive the intent, call resolveActivity() on your Intent object. </a:t>
            </a:r>
          </a:p>
          <a:p>
            <a:pPr lvl="1"/>
            <a:r>
              <a:rPr lang="en-GB" sz="1600" noProof="1"/>
              <a:t>If result is non-null, at least one app that can handle the intent. Can call  startActivity()</a:t>
            </a:r>
          </a:p>
          <a:p>
            <a:pPr lvl="1"/>
            <a:r>
              <a:rPr lang="en-GB" sz="1600" noProof="1"/>
              <a:t>If the result is null, don’t use the intent. If possible, disable the app feature issuing the intent. </a:t>
            </a:r>
            <a:endParaRPr lang="en-GB" sz="700" noProof="1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GB" sz="1600" noProof="1">
                <a:solidFill>
                  <a:srgbClr val="0070C0"/>
                </a:solidFill>
              </a:rPr>
              <a:t>if (sendIntent.resolveActivity(packageManager) != null) {</a:t>
            </a:r>
          </a:p>
          <a:p>
            <a:pPr lvl="1">
              <a:buNone/>
            </a:pPr>
            <a:r>
              <a:rPr lang="en-GB" sz="1600" noProof="1">
                <a:solidFill>
                  <a:srgbClr val="0070C0"/>
                </a:solidFill>
              </a:rPr>
              <a:t>    startActivity(sendIntent)</a:t>
            </a:r>
          </a:p>
          <a:p>
            <a:pPr lvl="1">
              <a:buNone/>
            </a:pPr>
            <a:r>
              <a:rPr lang="en-GB" sz="1600" noProof="1">
                <a:solidFill>
                  <a:srgbClr val="0070C0"/>
                </a:solidFill>
              </a:rPr>
              <a:t>}</a:t>
            </a:r>
            <a:endParaRPr lang="en-GB" sz="2000" noProof="1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202124"/>
                </a:solidFill>
              </a:rPr>
              <a:t>I</a:t>
            </a:r>
            <a:r>
              <a:rPr lang="en-GB" sz="2000" b="0" i="0" dirty="0">
                <a:solidFill>
                  <a:srgbClr val="202124"/>
                </a:solidFill>
                <a:effectLst/>
              </a:rPr>
              <a:t>f multiple apps can respond to the intent and the user might want to use a different app each time, you should explicitly show a chooser dialog.</a:t>
            </a:r>
          </a:p>
          <a:p>
            <a:pPr marL="400050" lvl="1" indent="0">
              <a:buNone/>
            </a:pPr>
            <a:r>
              <a:rPr lang="en-GB" sz="1600" noProof="1">
                <a:solidFill>
                  <a:srgbClr val="0070C0"/>
                </a:solidFill>
              </a:rPr>
              <a:t>val chooser: Intent = Intent.createChooser(sendIntent, title)</a:t>
            </a:r>
          </a:p>
          <a:p>
            <a:pPr marL="400050" lvl="1" indent="0">
              <a:buNone/>
            </a:pPr>
            <a:r>
              <a:rPr lang="en-GB" sz="1600" noProof="1">
                <a:solidFill>
                  <a:srgbClr val="0070C0"/>
                </a:solidFill>
              </a:rPr>
              <a:t>if (sendIntent.resolveActivity(packageManager) != null) {</a:t>
            </a:r>
          </a:p>
          <a:p>
            <a:pPr marL="400050" lvl="1" indent="0">
              <a:buNone/>
            </a:pPr>
            <a:r>
              <a:rPr lang="en-GB" sz="1600" noProof="1">
                <a:solidFill>
                  <a:srgbClr val="0070C0"/>
                </a:solidFill>
              </a:rPr>
              <a:t>    startActivity(chooser)</a:t>
            </a:r>
          </a:p>
          <a:p>
            <a:pPr marL="400050" lvl="1" indent="0">
              <a:buNone/>
            </a:pPr>
            <a:r>
              <a:rPr lang="en-GB" sz="1600" noProof="1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13107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ndro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</Template>
  <TotalTime>127</TotalTime>
  <Words>1114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android</vt:lpstr>
      <vt:lpstr>Intents Examples</vt:lpstr>
      <vt:lpstr>Intents</vt:lpstr>
      <vt:lpstr>Intent Example App</vt:lpstr>
      <vt:lpstr>Intent with Result - 1</vt:lpstr>
      <vt:lpstr>Intent with Result - 2</vt:lpstr>
      <vt:lpstr>Intent for external Activity</vt:lpstr>
      <vt:lpstr>Implicit Intent for external Activity</vt:lpstr>
      <vt:lpstr>Issues with Intents</vt:lpstr>
    </vt:vector>
  </TitlesOfParts>
  <Company>CS/M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Intents and Intent Filters</dc:title>
  <dc:subject>CSC9YH/ITNP2B</dc:subject>
  <dc:creator> </dc:creator>
  <cp:lastModifiedBy>Laurence Snow</cp:lastModifiedBy>
  <cp:revision>40</cp:revision>
  <cp:lastPrinted>2016-02-02T10:42:07Z</cp:lastPrinted>
  <dcterms:created xsi:type="dcterms:W3CDTF">2013-02-11T15:53:40Z</dcterms:created>
  <dcterms:modified xsi:type="dcterms:W3CDTF">2023-09-25T12:44:41Z</dcterms:modified>
</cp:coreProperties>
</file>