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59" r:id="rId2"/>
    <p:sldId id="682" r:id="rId3"/>
    <p:sldId id="685" r:id="rId4"/>
    <p:sldId id="604" r:id="rId5"/>
    <p:sldId id="388" r:id="rId6"/>
    <p:sldId id="697" r:id="rId7"/>
    <p:sldId id="705" r:id="rId8"/>
    <p:sldId id="706" r:id="rId9"/>
    <p:sldId id="635" r:id="rId10"/>
    <p:sldId id="687" r:id="rId11"/>
    <p:sldId id="699" r:id="rId12"/>
    <p:sldId id="701" r:id="rId13"/>
    <p:sldId id="700" r:id="rId14"/>
    <p:sldId id="702" r:id="rId15"/>
    <p:sldId id="703" r:id="rId16"/>
    <p:sldId id="704" r:id="rId17"/>
    <p:sldId id="698" r:id="rId18"/>
    <p:sldId id="696" r:id="rId19"/>
    <p:sldId id="708" r:id="rId20"/>
    <p:sldId id="691" r:id="rId21"/>
    <p:sldId id="692" r:id="rId22"/>
    <p:sldId id="693" r:id="rId23"/>
    <p:sldId id="694" r:id="rId24"/>
    <p:sldId id="707" r:id="rId25"/>
    <p:sldId id="633" r:id="rId26"/>
    <p:sldId id="695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E2731"/>
    <a:srgbClr val="445469"/>
    <a:srgbClr val="666666"/>
    <a:srgbClr val="B78B02"/>
    <a:srgbClr val="F10F21"/>
    <a:srgbClr val="DEA902"/>
    <a:srgbClr val="D09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 autoAdjust="0"/>
    <p:restoredTop sz="95388" autoAdjust="0"/>
  </p:normalViewPr>
  <p:slideViewPr>
    <p:cSldViewPr snapToGrid="0" snapToObjects="1">
      <p:cViewPr varScale="1">
        <p:scale>
          <a:sx n="39" d="100"/>
          <a:sy n="39" d="100"/>
        </p:scale>
        <p:origin x="91" y="230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F8710-7791-0441-A15D-7793F193496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7CC3C-34C1-E54B-B081-E9B82046A073}">
      <dgm:prSet phldrT="[Text]" custT="1"/>
      <dgm:spPr>
        <a:solidFill>
          <a:schemeClr val="accent1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Authentication &amp; Authorization</a:t>
          </a:r>
          <a:endParaRPr lang="en-US" sz="3600" b="1" i="0" dirty="0">
            <a:solidFill>
              <a:schemeClr val="bg1"/>
            </a:solidFill>
            <a:latin typeface="Lato Regular"/>
            <a:cs typeface="Lato Regular"/>
          </a:endParaRPr>
        </a:p>
      </dgm:t>
    </dgm:pt>
    <dgm:pt modelId="{E9B3BBAB-763A-5748-8957-F3D39DD3E49E}" type="parTrans" cxnId="{99BC1D47-29BE-EE44-AD2C-73824DA0EE6A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DC155B5-4E67-7145-A283-B633159ACBB7}" type="sibTrans" cxnId="{99BC1D47-29BE-EE44-AD2C-73824DA0EE6A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05E0AEF-921E-BA4D-B4F0-7E073F80F997}">
      <dgm:prSet phldrT="[Text]" custT="1"/>
      <dgm:spPr>
        <a:solidFill>
          <a:schemeClr val="accent2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Why Spring Security?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19097F75-1EC6-0340-80E6-14A55F4B66C4}" type="parTrans" cxnId="{DA8A3CFD-3733-824A-A055-A234CCE635B9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D628120-C960-EC4F-A63A-49FDB8924763}" type="sibTrans" cxnId="{DA8A3CFD-3733-824A-A055-A234CCE635B9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B2DC2CDF-59C7-7946-9B45-5623D3D4104A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System Issue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E046B0D4-72A0-8F45-B16C-6683861BE75D}" type="parTrans" cxnId="{48D6A3A2-9CAD-0841-809D-0FD076294BEC}">
      <dgm:prSet/>
      <dgm:spPr>
        <a:ln w="12700" cmpd="sng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9795F930-B212-0741-B1F6-B2E3C6EB0267}" type="sibTrans" cxnId="{48D6A3A2-9CAD-0841-809D-0FD076294BEC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18DE6AF9-D76C-434E-B6E7-39638936EC78}">
      <dgm:prSet phldrT="[Text]" custT="1"/>
      <dgm:spPr>
        <a:solidFill>
          <a:schemeClr val="accent3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Adapt Spring Security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47047A21-EFAD-4742-86C4-87EC20E0C6DC}" type="parTrans" cxnId="{8173031A-8017-3D4C-AE37-B55791E23E0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FFA109B-02BB-9644-A17B-D800875EBD23}" type="sibTrans" cxnId="{8173031A-8017-3D4C-AE37-B55791E23E0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BEDD03D8-7168-7B4E-9F50-B585A211DE9E}">
      <dgm:prSet phldrT="[Text]" custT="1"/>
      <dgm:spPr>
        <a:solidFill>
          <a:schemeClr val="accent4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Trial &amp; Error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1915A6B0-5CB2-7145-94C2-7418BC39C1C5}" type="parTrans" cxnId="{A8493A5B-E06D-8B4A-B246-1D78C5C3BE8F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3A1695AE-C96B-F84E-879B-5A29963ABB77}" type="sibTrans" cxnId="{A8493A5B-E06D-8B4A-B246-1D78C5C3BE8F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BE03D3B-42A5-414D-9879-07FA8A5E9013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ko-KR" altLang="en-US" sz="2400" b="1" dirty="0" smtClean="0">
              <a:solidFill>
                <a:schemeClr val="accent6"/>
              </a:solidFill>
              <a:latin typeface="Lato Regular"/>
              <a:cs typeface="Lato Regular"/>
            </a:rPr>
            <a:t>인증 및 권한 제어                                                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29D328CF-CBE0-F149-B171-93CD6A3C3D78}" type="parTrans" cxnId="{E55FD47F-6AB9-B341-A5F6-A951A864B2C3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7B1AF68C-880A-3D4F-9B33-2D47FF974765}" type="sibTrans" cxnId="{E55FD47F-6AB9-B341-A5F6-A951A864B2C3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02D74CC-3F28-F34D-A8FF-26B81B86DFD3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err="1" smtClean="0">
              <a:solidFill>
                <a:schemeClr val="accent6"/>
              </a:solidFill>
              <a:latin typeface="Lato Regular"/>
            </a:rPr>
            <a:t>DelegatingFilterProxy</a:t>
          </a:r>
          <a:r>
            <a:rPr lang="en-US" sz="2400" b="1" dirty="0" smtClean="0">
              <a:solidFill>
                <a:schemeClr val="accent6"/>
              </a:solidFill>
              <a:latin typeface="Lato Regular"/>
            </a:rPr>
            <a:t> &amp; </a:t>
          </a:r>
          <a:r>
            <a:rPr lang="en-US" sz="2400" b="1" dirty="0" err="1" smtClean="0">
              <a:solidFill>
                <a:schemeClr val="accent6"/>
              </a:solidFill>
              <a:latin typeface="Lato Regular"/>
            </a:rPr>
            <a:t>FilterChainProxy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0890FDC2-3DBB-7246-A901-562DC68117A7}" type="parTrans" cxnId="{00A3CFC7-DFE9-9F45-9247-1256FEC1D452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CCC2758D-A522-D64E-884F-C156709E10DB}" type="sibTrans" cxnId="{00A3CFC7-DFE9-9F45-9247-1256FEC1D45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DD94A69-4B60-9E40-8B02-429B5E3362FE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Filter Chaining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742EEAB1-E5D9-4B4F-9009-A91CAAE7B29E}" type="parTrans" cxnId="{08A4F9A4-0430-7942-A55B-17E8A165F38B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3E70D3B-DAA4-B247-ACD1-9435A817B37B}" type="sibTrans" cxnId="{08A4F9A4-0430-7942-A55B-17E8A165F38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29ACA1F6-94E7-C64D-A0EC-D493CE122E46}">
      <dgm:prSet custT="1"/>
      <dgm:spPr>
        <a:solidFill>
          <a:schemeClr val="accent6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Conclusion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B4A66961-7C5D-1149-98E3-E5D6A7AD8DAC}" type="parTrans" cxnId="{A8C62922-25E8-C945-8FC7-A756A39BD0E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0C9A1B4-B33C-C749-92EC-0FFCB60ABDFF}" type="sibTrans" cxnId="{A8C62922-25E8-C945-8FC7-A756A39BD0E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C1B59ABB-E7BF-F840-AA30-937B3062DFD6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ko-KR" sz="2400" b="1" dirty="0" smtClean="0">
              <a:solidFill>
                <a:schemeClr val="accent6"/>
              </a:solidFill>
              <a:latin typeface="Lato Regular"/>
            </a:rPr>
            <a:t>Spring Security Filter Chain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D8CBBC28-D30E-2A49-AF1A-E1B0D5E890DF}" type="parTrans" cxnId="{987C40CF-F0CE-B748-AE81-894E566EC895}">
      <dgm:prSet/>
      <dgm:spPr>
        <a:ln w="12700">
          <a:solidFill>
            <a:schemeClr val="bg1">
              <a:lumMod val="75000"/>
            </a:schemeClr>
          </a:solidFill>
          <a:prstDash val="sysDash"/>
        </a:ln>
      </dgm:spPr>
      <dgm:t>
        <a:bodyPr/>
        <a:lstStyle/>
        <a:p>
          <a:endParaRPr lang="en-US" sz="4800"/>
        </a:p>
      </dgm:t>
    </dgm:pt>
    <dgm:pt modelId="{E7D155E8-664F-5448-8913-A26C15076C39}" type="sibTrans" cxnId="{987C40CF-F0CE-B748-AE81-894E566EC895}">
      <dgm:prSet/>
      <dgm:spPr/>
      <dgm:t>
        <a:bodyPr/>
        <a:lstStyle/>
        <a:p>
          <a:endParaRPr lang="en-US" sz="4800"/>
        </a:p>
      </dgm:t>
    </dgm:pt>
    <dgm:pt modelId="{860BA88D-A44C-C64A-9DCC-04EDA89E0ADF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OAUTH2 Token Service </a:t>
          </a:r>
          <a:r>
            <a:rPr lang="ko-KR" altLang="en-US" sz="2400" b="1" dirty="0" smtClean="0">
              <a:solidFill>
                <a:schemeClr val="accent6"/>
              </a:solidFill>
              <a:latin typeface="Lato Regular"/>
            </a:rPr>
            <a:t>구현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CBDA637E-5F58-F441-9913-3682C784E9B0}" type="parTrans" cxnId="{D9A2AC1C-6A86-3E48-A7AA-C150E3FDD73B}">
      <dgm:prSet/>
      <dgm:spPr/>
      <dgm:t>
        <a:bodyPr/>
        <a:lstStyle/>
        <a:p>
          <a:endParaRPr lang="en-US"/>
        </a:p>
      </dgm:t>
    </dgm:pt>
    <dgm:pt modelId="{73DE484A-FF32-2644-ACF6-91D2E172F76A}" type="sibTrans" cxnId="{D9A2AC1C-6A86-3E48-A7AA-C150E3FDD73B}">
      <dgm:prSet/>
      <dgm:spPr/>
      <dgm:t>
        <a:bodyPr/>
        <a:lstStyle/>
        <a:p>
          <a:endParaRPr lang="en-US"/>
        </a:p>
      </dgm:t>
    </dgm:pt>
    <dgm:pt modelId="{A9D0CCAB-84B1-2647-B7EC-EF6FB3F83739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Solution</a:t>
          </a:r>
        </a:p>
      </dgm:t>
    </dgm:pt>
    <dgm:pt modelId="{5B2FBF0F-D3B6-BC42-8B5F-EC16C71D59FE}" type="sibTrans" cxnId="{BFAE3E0B-9E64-D743-B1A6-E9EA75D399AC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6ED9914-CC94-DA46-A9C7-ED19306B2BDA}" type="parTrans" cxnId="{BFAE3E0B-9E64-D743-B1A6-E9EA75D399AC}">
      <dgm:prSet/>
      <dgm:spPr>
        <a:ln w="12700" cmpd="sng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2AB75B5-61AB-4CFF-BD3A-B9C02BFA1BF4}">
      <dgm:prSet custT="1"/>
      <dgm:spPr>
        <a:solidFill>
          <a:schemeClr val="bg1">
            <a:lumMod val="85000"/>
          </a:schemeClr>
        </a:solidFill>
        <a:ln w="28575" cmpd="sng"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Conclusion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1D74DC79-BD19-475F-A770-938BBB4E7DB8}" type="parTrans" cxnId="{0876BDB8-B7D4-4C0D-9C10-3FEE2ED29FF7}">
      <dgm:prSet/>
      <dgm:spPr/>
      <dgm:t>
        <a:bodyPr/>
        <a:lstStyle/>
        <a:p>
          <a:pPr latinLnBrk="1"/>
          <a:endParaRPr lang="ko-KR" altLang="en-US"/>
        </a:p>
      </dgm:t>
    </dgm:pt>
    <dgm:pt modelId="{B7EB3CC3-14E3-40BA-9185-AFA1F599A417}" type="sibTrans" cxnId="{0876BDB8-B7D4-4C0D-9C10-3FEE2ED29FF7}">
      <dgm:prSet/>
      <dgm:spPr/>
      <dgm:t>
        <a:bodyPr/>
        <a:lstStyle/>
        <a:p>
          <a:pPr latinLnBrk="1"/>
          <a:endParaRPr lang="ko-KR" altLang="en-US"/>
        </a:p>
      </dgm:t>
    </dgm:pt>
    <dgm:pt modelId="{DAFC0A0B-49EE-4EDA-93D8-66B564719161}">
      <dgm:prSet phldrT="[Text]" custT="1"/>
      <dgm:spPr>
        <a:solidFill>
          <a:schemeClr val="bg1">
            <a:lumMod val="85000"/>
          </a:schemeClr>
        </a:solidFill>
        <a:ln w="28575" cmpd="sng"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Difference between Authentication and Authorization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464DD43E-FF2B-4469-9376-EAA6872FF514}" type="parTrans" cxnId="{618E2E52-787B-4182-BB70-F76056455135}">
      <dgm:prSet/>
      <dgm:spPr/>
      <dgm:t>
        <a:bodyPr/>
        <a:lstStyle/>
        <a:p>
          <a:pPr latinLnBrk="1"/>
          <a:endParaRPr lang="ko-KR" altLang="en-US"/>
        </a:p>
      </dgm:t>
    </dgm:pt>
    <dgm:pt modelId="{E17E980F-A543-4A5C-94A1-240CB5330C1B}" type="sibTrans" cxnId="{618E2E52-787B-4182-BB70-F76056455135}">
      <dgm:prSet/>
      <dgm:spPr/>
      <dgm:t>
        <a:bodyPr/>
        <a:lstStyle/>
        <a:p>
          <a:pPr latinLnBrk="1"/>
          <a:endParaRPr lang="ko-KR" altLang="en-US"/>
        </a:p>
      </dgm:t>
    </dgm:pt>
    <dgm:pt modelId="{9647F6D2-2331-4F0F-B820-D121096C6A2F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2400" b="1" dirty="0" smtClean="0">
              <a:solidFill>
                <a:schemeClr val="accent6"/>
              </a:solidFill>
              <a:latin typeface="Lato Regular"/>
            </a:rPr>
            <a:t>Spring Security Dependency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ABC522DA-5CCD-422D-8B83-EBA6626DCA8F}" type="parTrans" cxnId="{3E56A2EB-CB1D-4FBA-B088-756B4091DD19}">
      <dgm:prSet/>
      <dgm:spPr/>
      <dgm:t>
        <a:bodyPr/>
        <a:lstStyle/>
        <a:p>
          <a:pPr latinLnBrk="1"/>
          <a:endParaRPr lang="ko-KR" altLang="en-US"/>
        </a:p>
      </dgm:t>
    </dgm:pt>
    <dgm:pt modelId="{A193D3D3-E473-42C2-8AB0-8CD565180429}" type="sibTrans" cxnId="{3E56A2EB-CB1D-4FBA-B088-756B4091DD19}">
      <dgm:prSet/>
      <dgm:spPr/>
      <dgm:t>
        <a:bodyPr/>
        <a:lstStyle/>
        <a:p>
          <a:pPr latinLnBrk="1"/>
          <a:endParaRPr lang="ko-KR" altLang="en-US"/>
        </a:p>
      </dgm:t>
    </dgm:pt>
    <dgm:pt modelId="{024B7ADC-07B0-4326-A247-0E90C9C34CF2}" type="pres">
      <dgm:prSet presAssocID="{C35F8710-7791-0441-A15D-7793F19349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EE02A3-6688-45CE-8DE2-735AC399B91E}" type="pres">
      <dgm:prSet presAssocID="{4AE7CC3C-34C1-E54B-B081-E9B82046A073}" presName="linNode" presStyleCnt="0"/>
      <dgm:spPr/>
    </dgm:pt>
    <dgm:pt modelId="{D7FA7A00-82AD-4155-8BD5-55A2A5891724}" type="pres">
      <dgm:prSet presAssocID="{4AE7CC3C-34C1-E54B-B081-E9B82046A07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7D77B-58B0-44C3-854D-0219B73E839C}" type="pres">
      <dgm:prSet presAssocID="{4AE7CC3C-34C1-E54B-B081-E9B82046A07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79638E-C3BC-4A90-A3B3-F2DDEF44E468}" type="pres">
      <dgm:prSet presAssocID="{ADC155B5-4E67-7145-A283-B633159ACBB7}" presName="sp" presStyleCnt="0"/>
      <dgm:spPr/>
    </dgm:pt>
    <dgm:pt modelId="{CDE30BE6-45A1-4E2C-AC74-6937E7150507}" type="pres">
      <dgm:prSet presAssocID="{A05E0AEF-921E-BA4D-B4F0-7E073F80F997}" presName="linNode" presStyleCnt="0"/>
      <dgm:spPr/>
    </dgm:pt>
    <dgm:pt modelId="{DD4FAE2B-4B7F-4B2F-A5A2-8E8D18C7FF7D}" type="pres">
      <dgm:prSet presAssocID="{A05E0AEF-921E-BA4D-B4F0-7E073F80F99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307A0-D84A-4A23-907A-A467CB18EDFA}" type="pres">
      <dgm:prSet presAssocID="{A05E0AEF-921E-BA4D-B4F0-7E073F80F99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957B86-30D8-4DEF-970E-22FD57B1CC3C}" type="pres">
      <dgm:prSet presAssocID="{0D628120-C960-EC4F-A63A-49FDB8924763}" presName="sp" presStyleCnt="0"/>
      <dgm:spPr/>
    </dgm:pt>
    <dgm:pt modelId="{10AF7E02-40DD-4CA8-BCEA-F0ACAE03E1B5}" type="pres">
      <dgm:prSet presAssocID="{18DE6AF9-D76C-434E-B6E7-39638936EC78}" presName="linNode" presStyleCnt="0"/>
      <dgm:spPr/>
    </dgm:pt>
    <dgm:pt modelId="{346E02A1-4A09-4E6A-96A2-DDD5FE04E5EF}" type="pres">
      <dgm:prSet presAssocID="{18DE6AF9-D76C-434E-B6E7-39638936EC7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D4EACD-078B-4010-929E-CD8D97F3A30C}" type="pres">
      <dgm:prSet presAssocID="{18DE6AF9-D76C-434E-B6E7-39638936EC7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C6960C-C1A1-40D8-A8F0-3730EF0F98F4}" type="pres">
      <dgm:prSet presAssocID="{FFFA109B-02BB-9644-A17B-D800875EBD23}" presName="sp" presStyleCnt="0"/>
      <dgm:spPr/>
    </dgm:pt>
    <dgm:pt modelId="{9E326B6C-3EB6-4530-AD94-B913B88EAA54}" type="pres">
      <dgm:prSet presAssocID="{BEDD03D8-7168-7B4E-9F50-B585A211DE9E}" presName="linNode" presStyleCnt="0"/>
      <dgm:spPr/>
    </dgm:pt>
    <dgm:pt modelId="{A1430E01-D492-4A4F-A17A-2FF100926AF1}" type="pres">
      <dgm:prSet presAssocID="{BEDD03D8-7168-7B4E-9F50-B585A211DE9E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EB783E-BBDB-4F28-9158-6F7770E7C6AB}" type="pres">
      <dgm:prSet presAssocID="{BEDD03D8-7168-7B4E-9F50-B585A211DE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58DC8-4272-4BE2-AE90-1AC7FA4A4918}" type="pres">
      <dgm:prSet presAssocID="{3A1695AE-C96B-F84E-879B-5A29963ABB77}" presName="sp" presStyleCnt="0"/>
      <dgm:spPr/>
    </dgm:pt>
    <dgm:pt modelId="{5E7953B1-BB31-4367-AEB7-29CC5478ED4B}" type="pres">
      <dgm:prSet presAssocID="{29ACA1F6-94E7-C64D-A0EC-D493CE122E46}" presName="linNode" presStyleCnt="0"/>
      <dgm:spPr/>
    </dgm:pt>
    <dgm:pt modelId="{3B893E5B-0E0F-40CA-A388-AF91A10CFC31}" type="pres">
      <dgm:prSet presAssocID="{29ACA1F6-94E7-C64D-A0EC-D493CE122E4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1A119-DC32-4358-A089-B42DDA137777}" type="pres">
      <dgm:prSet presAssocID="{29ACA1F6-94E7-C64D-A0EC-D493CE122E4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A1B8AD-D3E3-422E-A2F1-1B81AC7AFA97}" type="presOf" srcId="{C1B59ABB-E7BF-F840-AA30-937B3062DFD6}" destId="{80D4EACD-078B-4010-929E-CD8D97F3A30C}" srcOrd="0" destOrd="2" presId="urn:microsoft.com/office/officeart/2005/8/layout/vList5"/>
    <dgm:cxn modelId="{E55FD47F-6AB9-B341-A5F6-A951A864B2C3}" srcId="{18DE6AF9-D76C-434E-B6E7-39638936EC78}" destId="{FBE03D3B-42A5-414D-9879-07FA8A5E9013}" srcOrd="1" destOrd="0" parTransId="{29D328CF-CBE0-F149-B171-93CD6A3C3D78}" sibTransId="{7B1AF68C-880A-3D4F-9B33-2D47FF974765}"/>
    <dgm:cxn modelId="{00A3CFC7-DFE9-9F45-9247-1256FEC1D452}" srcId="{BEDD03D8-7168-7B4E-9F50-B585A211DE9E}" destId="{002D74CC-3F28-F34D-A8FF-26B81B86DFD3}" srcOrd="0" destOrd="0" parTransId="{0890FDC2-3DBB-7246-A901-562DC68117A7}" sibTransId="{CCC2758D-A522-D64E-884F-C156709E10DB}"/>
    <dgm:cxn modelId="{2C029C18-8698-42BB-9ED1-524253793980}" type="presOf" srcId="{ADD94A69-4B60-9E40-8B02-429B5E3362FE}" destId="{C7EB783E-BBDB-4F28-9158-6F7770E7C6AB}" srcOrd="0" destOrd="1" presId="urn:microsoft.com/office/officeart/2005/8/layout/vList5"/>
    <dgm:cxn modelId="{978ACEE3-7030-4063-9F68-89BD5A49DA87}" type="presOf" srcId="{B2DC2CDF-59C7-7946-9B45-5623D3D4104A}" destId="{65E307A0-D84A-4A23-907A-A467CB18EDFA}" srcOrd="0" destOrd="0" presId="urn:microsoft.com/office/officeart/2005/8/layout/vList5"/>
    <dgm:cxn modelId="{A8C62922-25E8-C945-8FC7-A756A39BD0EB}" srcId="{C35F8710-7791-0441-A15D-7793F1934962}" destId="{29ACA1F6-94E7-C64D-A0EC-D493CE122E46}" srcOrd="4" destOrd="0" parTransId="{B4A66961-7C5D-1149-98E3-E5D6A7AD8DAC}" sibTransId="{00C9A1B4-B33C-C749-92EC-0FFCB60ABDFF}"/>
    <dgm:cxn modelId="{BFAE3E0B-9E64-D743-B1A6-E9EA75D399AC}" srcId="{A05E0AEF-921E-BA4D-B4F0-7E073F80F997}" destId="{A9D0CCAB-84B1-2647-B7EC-EF6FB3F83739}" srcOrd="1" destOrd="0" parTransId="{F6ED9914-CC94-DA46-A9C7-ED19306B2BDA}" sibTransId="{5B2FBF0F-D3B6-BC42-8B5F-EC16C71D59FE}"/>
    <dgm:cxn modelId="{3672800E-32E0-4FD4-85D0-8D0EE60334A1}" type="presOf" srcId="{BEDD03D8-7168-7B4E-9F50-B585A211DE9E}" destId="{A1430E01-D492-4A4F-A17A-2FF100926AF1}" srcOrd="0" destOrd="0" presId="urn:microsoft.com/office/officeart/2005/8/layout/vList5"/>
    <dgm:cxn modelId="{48D6A3A2-9CAD-0841-809D-0FD076294BEC}" srcId="{A05E0AEF-921E-BA4D-B4F0-7E073F80F997}" destId="{B2DC2CDF-59C7-7946-9B45-5623D3D4104A}" srcOrd="0" destOrd="0" parTransId="{E046B0D4-72A0-8F45-B16C-6683861BE75D}" sibTransId="{9795F930-B212-0741-B1F6-B2E3C6EB0267}"/>
    <dgm:cxn modelId="{709D070B-9DA8-4750-8641-4EB40C505D94}" type="presOf" srcId="{A05E0AEF-921E-BA4D-B4F0-7E073F80F997}" destId="{DD4FAE2B-4B7F-4B2F-A5A2-8E8D18C7FF7D}" srcOrd="0" destOrd="0" presId="urn:microsoft.com/office/officeart/2005/8/layout/vList5"/>
    <dgm:cxn modelId="{F29198F8-F692-4468-AAF2-0CF218513077}" type="presOf" srcId="{DAFC0A0B-49EE-4EDA-93D8-66B564719161}" destId="{EBF7D77B-58B0-44C3-854D-0219B73E839C}" srcOrd="0" destOrd="0" presId="urn:microsoft.com/office/officeart/2005/8/layout/vList5"/>
    <dgm:cxn modelId="{0347E128-1E54-47F9-B062-889646239B44}" type="presOf" srcId="{9647F6D2-2331-4F0F-B820-D121096C6A2F}" destId="{80D4EACD-078B-4010-929E-CD8D97F3A30C}" srcOrd="0" destOrd="0" presId="urn:microsoft.com/office/officeart/2005/8/layout/vList5"/>
    <dgm:cxn modelId="{4D238AA3-2FDE-4AC5-BFB6-FE1705745F0C}" type="presOf" srcId="{002D74CC-3F28-F34D-A8FF-26B81B86DFD3}" destId="{C7EB783E-BBDB-4F28-9158-6F7770E7C6AB}" srcOrd="0" destOrd="0" presId="urn:microsoft.com/office/officeart/2005/8/layout/vList5"/>
    <dgm:cxn modelId="{D9A2AC1C-6A86-3E48-A7AA-C150E3FDD73B}" srcId="{BEDD03D8-7168-7B4E-9F50-B585A211DE9E}" destId="{860BA88D-A44C-C64A-9DCC-04EDA89E0ADF}" srcOrd="2" destOrd="0" parTransId="{CBDA637E-5F58-F441-9913-3682C784E9B0}" sibTransId="{73DE484A-FF32-2644-ACF6-91D2E172F76A}"/>
    <dgm:cxn modelId="{0876BDB8-B7D4-4C0D-9C10-3FEE2ED29FF7}" srcId="{29ACA1F6-94E7-C64D-A0EC-D493CE122E46}" destId="{F2AB75B5-61AB-4CFF-BD3A-B9C02BFA1BF4}" srcOrd="0" destOrd="0" parTransId="{1D74DC79-BD19-475F-A770-938BBB4E7DB8}" sibTransId="{B7EB3CC3-14E3-40BA-9185-AFA1F599A417}"/>
    <dgm:cxn modelId="{FEEECCEA-80A3-494E-ABEC-0ECB4E276EBD}" type="presOf" srcId="{F2AB75B5-61AB-4CFF-BD3A-B9C02BFA1BF4}" destId="{5881A119-DC32-4358-A089-B42DDA137777}" srcOrd="0" destOrd="0" presId="urn:microsoft.com/office/officeart/2005/8/layout/vList5"/>
    <dgm:cxn modelId="{DA8A3CFD-3733-824A-A055-A234CCE635B9}" srcId="{C35F8710-7791-0441-A15D-7793F1934962}" destId="{A05E0AEF-921E-BA4D-B4F0-7E073F80F997}" srcOrd="1" destOrd="0" parTransId="{19097F75-1EC6-0340-80E6-14A55F4B66C4}" sibTransId="{0D628120-C960-EC4F-A63A-49FDB8924763}"/>
    <dgm:cxn modelId="{8173031A-8017-3D4C-AE37-B55791E23E02}" srcId="{C35F8710-7791-0441-A15D-7793F1934962}" destId="{18DE6AF9-D76C-434E-B6E7-39638936EC78}" srcOrd="2" destOrd="0" parTransId="{47047A21-EFAD-4742-86C4-87EC20E0C6DC}" sibTransId="{FFFA109B-02BB-9644-A17B-D800875EBD23}"/>
    <dgm:cxn modelId="{987C40CF-F0CE-B748-AE81-894E566EC895}" srcId="{18DE6AF9-D76C-434E-B6E7-39638936EC78}" destId="{C1B59ABB-E7BF-F840-AA30-937B3062DFD6}" srcOrd="2" destOrd="0" parTransId="{D8CBBC28-D30E-2A49-AF1A-E1B0D5E890DF}" sibTransId="{E7D155E8-664F-5448-8913-A26C15076C39}"/>
    <dgm:cxn modelId="{028C9087-8047-49D6-8AEA-C929530EAAD0}" type="presOf" srcId="{A9D0CCAB-84B1-2647-B7EC-EF6FB3F83739}" destId="{65E307A0-D84A-4A23-907A-A467CB18EDFA}" srcOrd="0" destOrd="1" presId="urn:microsoft.com/office/officeart/2005/8/layout/vList5"/>
    <dgm:cxn modelId="{F945362F-D2EE-4D37-B459-08C4020C9059}" type="presOf" srcId="{4AE7CC3C-34C1-E54B-B081-E9B82046A073}" destId="{D7FA7A00-82AD-4155-8BD5-55A2A5891724}" srcOrd="0" destOrd="0" presId="urn:microsoft.com/office/officeart/2005/8/layout/vList5"/>
    <dgm:cxn modelId="{B605F2EC-D8CC-4C16-8CDA-11F65CC51152}" type="presOf" srcId="{FBE03D3B-42A5-414D-9879-07FA8A5E9013}" destId="{80D4EACD-078B-4010-929E-CD8D97F3A30C}" srcOrd="0" destOrd="1" presId="urn:microsoft.com/office/officeart/2005/8/layout/vList5"/>
    <dgm:cxn modelId="{618E2E52-787B-4182-BB70-F76056455135}" srcId="{4AE7CC3C-34C1-E54B-B081-E9B82046A073}" destId="{DAFC0A0B-49EE-4EDA-93D8-66B564719161}" srcOrd="0" destOrd="0" parTransId="{464DD43E-FF2B-4469-9376-EAA6872FF514}" sibTransId="{E17E980F-A543-4A5C-94A1-240CB5330C1B}"/>
    <dgm:cxn modelId="{E8E0444F-242A-47EA-B765-F7BDBB0E3D08}" type="presOf" srcId="{18DE6AF9-D76C-434E-B6E7-39638936EC78}" destId="{346E02A1-4A09-4E6A-96A2-DDD5FE04E5EF}" srcOrd="0" destOrd="0" presId="urn:microsoft.com/office/officeart/2005/8/layout/vList5"/>
    <dgm:cxn modelId="{99BC1D47-29BE-EE44-AD2C-73824DA0EE6A}" srcId="{C35F8710-7791-0441-A15D-7793F1934962}" destId="{4AE7CC3C-34C1-E54B-B081-E9B82046A073}" srcOrd="0" destOrd="0" parTransId="{E9B3BBAB-763A-5748-8957-F3D39DD3E49E}" sibTransId="{ADC155B5-4E67-7145-A283-B633159ACBB7}"/>
    <dgm:cxn modelId="{C2465148-30C3-412F-96B1-E86626D65E38}" type="presOf" srcId="{860BA88D-A44C-C64A-9DCC-04EDA89E0ADF}" destId="{C7EB783E-BBDB-4F28-9158-6F7770E7C6AB}" srcOrd="0" destOrd="2" presId="urn:microsoft.com/office/officeart/2005/8/layout/vList5"/>
    <dgm:cxn modelId="{A8493A5B-E06D-8B4A-B246-1D78C5C3BE8F}" srcId="{C35F8710-7791-0441-A15D-7793F1934962}" destId="{BEDD03D8-7168-7B4E-9F50-B585A211DE9E}" srcOrd="3" destOrd="0" parTransId="{1915A6B0-5CB2-7145-94C2-7418BC39C1C5}" sibTransId="{3A1695AE-C96B-F84E-879B-5A29963ABB77}"/>
    <dgm:cxn modelId="{F67522D5-0B10-4FCC-B786-E6CF22189965}" type="presOf" srcId="{29ACA1F6-94E7-C64D-A0EC-D493CE122E46}" destId="{3B893E5B-0E0F-40CA-A388-AF91A10CFC31}" srcOrd="0" destOrd="0" presId="urn:microsoft.com/office/officeart/2005/8/layout/vList5"/>
    <dgm:cxn modelId="{3E56A2EB-CB1D-4FBA-B088-756B4091DD19}" srcId="{18DE6AF9-D76C-434E-B6E7-39638936EC78}" destId="{9647F6D2-2331-4F0F-B820-D121096C6A2F}" srcOrd="0" destOrd="0" parTransId="{ABC522DA-5CCD-422D-8B83-EBA6626DCA8F}" sibTransId="{A193D3D3-E473-42C2-8AB0-8CD565180429}"/>
    <dgm:cxn modelId="{08A4F9A4-0430-7942-A55B-17E8A165F38B}" srcId="{BEDD03D8-7168-7B4E-9F50-B585A211DE9E}" destId="{ADD94A69-4B60-9E40-8B02-429B5E3362FE}" srcOrd="1" destOrd="0" parTransId="{742EEAB1-E5D9-4B4F-9009-A91CAAE7B29E}" sibTransId="{F3E70D3B-DAA4-B247-ACD1-9435A817B37B}"/>
    <dgm:cxn modelId="{4076439C-83DA-480D-AE71-2898F6F32FD5}" type="presOf" srcId="{C35F8710-7791-0441-A15D-7793F1934962}" destId="{024B7ADC-07B0-4326-A247-0E90C9C34CF2}" srcOrd="0" destOrd="0" presId="urn:microsoft.com/office/officeart/2005/8/layout/vList5"/>
    <dgm:cxn modelId="{B3CC5E7F-BB04-405B-AC5C-9F0A5238CEF3}" type="presParOf" srcId="{024B7ADC-07B0-4326-A247-0E90C9C34CF2}" destId="{AFEE02A3-6688-45CE-8DE2-735AC399B91E}" srcOrd="0" destOrd="0" presId="urn:microsoft.com/office/officeart/2005/8/layout/vList5"/>
    <dgm:cxn modelId="{07CBA39E-65DD-4ACB-9996-CF71D9E3FB4E}" type="presParOf" srcId="{AFEE02A3-6688-45CE-8DE2-735AC399B91E}" destId="{D7FA7A00-82AD-4155-8BD5-55A2A5891724}" srcOrd="0" destOrd="0" presId="urn:microsoft.com/office/officeart/2005/8/layout/vList5"/>
    <dgm:cxn modelId="{5AB3261B-75AD-4E15-9C9F-BEB501DDFDE6}" type="presParOf" srcId="{AFEE02A3-6688-45CE-8DE2-735AC399B91E}" destId="{EBF7D77B-58B0-44C3-854D-0219B73E839C}" srcOrd="1" destOrd="0" presId="urn:microsoft.com/office/officeart/2005/8/layout/vList5"/>
    <dgm:cxn modelId="{F3680121-9626-445A-88BA-406DB83EF4E6}" type="presParOf" srcId="{024B7ADC-07B0-4326-A247-0E90C9C34CF2}" destId="{1779638E-C3BC-4A90-A3B3-F2DDEF44E468}" srcOrd="1" destOrd="0" presId="urn:microsoft.com/office/officeart/2005/8/layout/vList5"/>
    <dgm:cxn modelId="{54B2BF49-49E7-4965-B93A-F5AD1EC280DA}" type="presParOf" srcId="{024B7ADC-07B0-4326-A247-0E90C9C34CF2}" destId="{CDE30BE6-45A1-4E2C-AC74-6937E7150507}" srcOrd="2" destOrd="0" presId="urn:microsoft.com/office/officeart/2005/8/layout/vList5"/>
    <dgm:cxn modelId="{A207BB15-F621-4A83-B6EB-D00FA81DB270}" type="presParOf" srcId="{CDE30BE6-45A1-4E2C-AC74-6937E7150507}" destId="{DD4FAE2B-4B7F-4B2F-A5A2-8E8D18C7FF7D}" srcOrd="0" destOrd="0" presId="urn:microsoft.com/office/officeart/2005/8/layout/vList5"/>
    <dgm:cxn modelId="{A0A1E4E0-A6CC-4ED0-B42D-61060AFEF928}" type="presParOf" srcId="{CDE30BE6-45A1-4E2C-AC74-6937E7150507}" destId="{65E307A0-D84A-4A23-907A-A467CB18EDFA}" srcOrd="1" destOrd="0" presId="urn:microsoft.com/office/officeart/2005/8/layout/vList5"/>
    <dgm:cxn modelId="{BF067536-7F88-46A2-86E8-AE068285FF94}" type="presParOf" srcId="{024B7ADC-07B0-4326-A247-0E90C9C34CF2}" destId="{0D957B86-30D8-4DEF-970E-22FD57B1CC3C}" srcOrd="3" destOrd="0" presId="urn:microsoft.com/office/officeart/2005/8/layout/vList5"/>
    <dgm:cxn modelId="{3A07E6EF-1335-4BA9-AEF6-59E480E72731}" type="presParOf" srcId="{024B7ADC-07B0-4326-A247-0E90C9C34CF2}" destId="{10AF7E02-40DD-4CA8-BCEA-F0ACAE03E1B5}" srcOrd="4" destOrd="0" presId="urn:microsoft.com/office/officeart/2005/8/layout/vList5"/>
    <dgm:cxn modelId="{97B2F02C-5AAC-4636-A400-64AA2088822F}" type="presParOf" srcId="{10AF7E02-40DD-4CA8-BCEA-F0ACAE03E1B5}" destId="{346E02A1-4A09-4E6A-96A2-DDD5FE04E5EF}" srcOrd="0" destOrd="0" presId="urn:microsoft.com/office/officeart/2005/8/layout/vList5"/>
    <dgm:cxn modelId="{C80804E0-A0B3-408B-A6BA-D85BE02BCA26}" type="presParOf" srcId="{10AF7E02-40DD-4CA8-BCEA-F0ACAE03E1B5}" destId="{80D4EACD-078B-4010-929E-CD8D97F3A30C}" srcOrd="1" destOrd="0" presId="urn:microsoft.com/office/officeart/2005/8/layout/vList5"/>
    <dgm:cxn modelId="{DF9EFF9E-A099-489D-B95D-60807E9340B3}" type="presParOf" srcId="{024B7ADC-07B0-4326-A247-0E90C9C34CF2}" destId="{ECC6960C-C1A1-40D8-A8F0-3730EF0F98F4}" srcOrd="5" destOrd="0" presId="urn:microsoft.com/office/officeart/2005/8/layout/vList5"/>
    <dgm:cxn modelId="{ED09A2E2-FFE8-4E1B-9491-E5A0E4C290C9}" type="presParOf" srcId="{024B7ADC-07B0-4326-A247-0E90C9C34CF2}" destId="{9E326B6C-3EB6-4530-AD94-B913B88EAA54}" srcOrd="6" destOrd="0" presId="urn:microsoft.com/office/officeart/2005/8/layout/vList5"/>
    <dgm:cxn modelId="{94E5B936-C084-4994-A691-EDA7EB6C9E20}" type="presParOf" srcId="{9E326B6C-3EB6-4530-AD94-B913B88EAA54}" destId="{A1430E01-D492-4A4F-A17A-2FF100926AF1}" srcOrd="0" destOrd="0" presId="urn:microsoft.com/office/officeart/2005/8/layout/vList5"/>
    <dgm:cxn modelId="{0C656613-DD11-42F8-8F12-F48F810F0A01}" type="presParOf" srcId="{9E326B6C-3EB6-4530-AD94-B913B88EAA54}" destId="{C7EB783E-BBDB-4F28-9158-6F7770E7C6AB}" srcOrd="1" destOrd="0" presId="urn:microsoft.com/office/officeart/2005/8/layout/vList5"/>
    <dgm:cxn modelId="{08DAAE87-3F7D-4160-BFFF-35CA5EAD6B61}" type="presParOf" srcId="{024B7ADC-07B0-4326-A247-0E90C9C34CF2}" destId="{44D58DC8-4272-4BE2-AE90-1AC7FA4A4918}" srcOrd="7" destOrd="0" presId="urn:microsoft.com/office/officeart/2005/8/layout/vList5"/>
    <dgm:cxn modelId="{E252BDBA-97E8-4718-B6AF-6B73EF9EB274}" type="presParOf" srcId="{024B7ADC-07B0-4326-A247-0E90C9C34CF2}" destId="{5E7953B1-BB31-4367-AEB7-29CC5478ED4B}" srcOrd="8" destOrd="0" presId="urn:microsoft.com/office/officeart/2005/8/layout/vList5"/>
    <dgm:cxn modelId="{AE96C04E-585B-4188-9F64-7A4076A4ED91}" type="presParOf" srcId="{5E7953B1-BB31-4367-AEB7-29CC5478ED4B}" destId="{3B893E5B-0E0F-40CA-A388-AF91A10CFC31}" srcOrd="0" destOrd="0" presId="urn:microsoft.com/office/officeart/2005/8/layout/vList5"/>
    <dgm:cxn modelId="{A99411FD-6D9D-4E5F-A76D-C02FBAFF9C9A}" type="presParOf" srcId="{5E7953B1-BB31-4367-AEB7-29CC5478ED4B}" destId="{5881A119-DC32-4358-A089-B42DDA137777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3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 smtClean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2000" dirty="0" err="1" smtClean="0">
                <a:solidFill>
                  <a:schemeClr val="tx2"/>
                </a:solidFill>
                <a:latin typeface="Lato Light"/>
                <a:cs typeface="Lato Light"/>
              </a:rPr>
              <a:t>Motagua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2000" dirty="0" smtClean="0">
                <a:solidFill>
                  <a:schemeClr val="tx2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2000" dirty="0" smtClean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88" r:id="rId3"/>
    <p:sldLayoutId id="2147483748" r:id="rId4"/>
    <p:sldLayoutId id="2147483749" r:id="rId5"/>
    <p:sldLayoutId id="2147483657" r:id="rId6"/>
    <p:sldLayoutId id="2147483746" r:id="rId7"/>
    <p:sldLayoutId id="2147483752" r:id="rId8"/>
    <p:sldLayoutId id="2147483736" r:id="rId9"/>
    <p:sldLayoutId id="2147483715" r:id="rId10"/>
    <p:sldLayoutId id="2147483768" r:id="rId11"/>
    <p:sldLayoutId id="2147483714" r:id="rId12"/>
    <p:sldLayoutId id="2147483709" r:id="rId13"/>
    <p:sldLayoutId id="2147483694" r:id="rId14"/>
    <p:sldLayoutId id="2147483722" r:id="rId15"/>
    <p:sldLayoutId id="2147483781" r:id="rId16"/>
    <p:sldLayoutId id="2147483770" r:id="rId17"/>
    <p:sldLayoutId id="2147483771" r:id="rId18"/>
    <p:sldLayoutId id="2147483766" r:id="rId19"/>
    <p:sldLayoutId id="2147483787" r:id="rId20"/>
    <p:sldLayoutId id="2147483780" r:id="rId21"/>
    <p:sldLayoutId id="2147483786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35971" y="3488390"/>
            <a:ext cx="8201058" cy="62865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61460" y="5806998"/>
            <a:ext cx="12359700" cy="2189053"/>
            <a:chOff x="5988388" y="406817"/>
            <a:chExt cx="12359700" cy="218905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068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Spring Security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75675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err="1" smtClean="0">
                  <a:solidFill>
                    <a:schemeClr val="bg1"/>
                  </a:solidFill>
                  <a:latin typeface="Lato Regular"/>
                  <a:cs typeface="Lato Regular"/>
                </a:rPr>
                <a:t>각자바스</a:t>
              </a:r>
              <a:endParaRPr lang="en-US" sz="2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388781" y="7831977"/>
            <a:ext cx="3657600" cy="240970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168" y="4330900"/>
            <a:ext cx="1476098" cy="14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98795" y="6034583"/>
            <a:ext cx="2571431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ADAPT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SPRING SECURITY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2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552236" y="483017"/>
            <a:ext cx="15314363" cy="1692224"/>
            <a:chOff x="4531649" y="483017"/>
            <a:chExt cx="15314363" cy="1692224"/>
          </a:xfrm>
        </p:grpSpPr>
        <p:sp>
          <p:nvSpPr>
            <p:cNvPr id="68" name="TextBox 67"/>
            <p:cNvSpPr txBox="1"/>
            <p:nvPr/>
          </p:nvSpPr>
          <p:spPr>
            <a:xfrm>
              <a:off x="5045963" y="483017"/>
              <a:ext cx="1424456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Spring 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Sercutiy</a:t>
              </a:r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Filter Chain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31649" y="2083804"/>
              <a:ext cx="15314363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28956" y="2962039"/>
            <a:ext cx="20587317" cy="9167781"/>
            <a:chOff x="2228956" y="2962039"/>
            <a:chExt cx="20587317" cy="9167781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1" name="Freeform 144"/>
            <p:cNvSpPr>
              <a:spLocks noChangeArrowheads="1"/>
            </p:cNvSpPr>
            <p:nvPr/>
          </p:nvSpPr>
          <p:spPr bwMode="auto">
            <a:xfrm>
              <a:off x="2935151" y="2962039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 flipH="1">
              <a:off x="2805650" y="2962039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3" name="Freeform 146"/>
            <p:cNvSpPr>
              <a:spLocks noChangeArrowheads="1"/>
            </p:cNvSpPr>
            <p:nvPr/>
          </p:nvSpPr>
          <p:spPr bwMode="auto">
            <a:xfrm>
              <a:off x="22384949" y="3025534"/>
              <a:ext cx="431324" cy="9104286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14913" y="3188150"/>
              <a:ext cx="1255436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650423"/>
              <a:ext cx="10571275" cy="108857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/>
                <a:t>Spring Security </a:t>
              </a:r>
              <a:r>
                <a:rPr lang="en-US" dirty="0" err="1"/>
                <a:t>taglibs</a:t>
              </a:r>
              <a:r>
                <a:rPr lang="en-US" dirty="0"/>
                <a:t>, Spring Security OAuth2 Dependency </a:t>
              </a:r>
              <a:r>
                <a:rPr lang="ko-KR" altLang="en-US" dirty="0"/>
                <a:t>추가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83842"/>
              <a:ext cx="6513001" cy="833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Spring Security Dependency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추가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1953" r="9549"/>
            <a:stretch/>
          </p:blipFill>
          <p:spPr>
            <a:xfrm>
              <a:off x="4511773" y="4956590"/>
              <a:ext cx="16412337" cy="6312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9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6549" y="483017"/>
            <a:ext cx="14244569" cy="1586711"/>
            <a:chOff x="5045962" y="483017"/>
            <a:chExt cx="14244569" cy="1586711"/>
          </a:xfrm>
        </p:grpSpPr>
        <p:sp>
          <p:nvSpPr>
            <p:cNvPr id="68" name="TextBox 67"/>
            <p:cNvSpPr txBox="1"/>
            <p:nvPr/>
          </p:nvSpPr>
          <p:spPr>
            <a:xfrm>
              <a:off x="5045962" y="483017"/>
              <a:ext cx="1424456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Spring </a:t>
              </a:r>
              <a:r>
                <a:rPr lang="en-US" altLang="ko-KR" sz="88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Sercutiy</a:t>
              </a:r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Filter Chain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93470" y="1978291"/>
              <a:ext cx="1359072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28956" y="2962039"/>
            <a:ext cx="20540362" cy="9167781"/>
            <a:chOff x="2228956" y="2962039"/>
            <a:chExt cx="20540362" cy="9167781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 flipH="1">
              <a:off x="2805650" y="2962039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40" y="3650423"/>
              <a:ext cx="8760060" cy="6812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 smtClean="0"/>
                <a:t>Spring Filter Chain</a:t>
              </a:r>
              <a:r>
                <a:rPr lang="ko-KR" altLang="en-US" dirty="0" smtClean="0"/>
                <a:t>을 등록하기 위한 </a:t>
              </a:r>
              <a:r>
                <a:rPr lang="en-US" altLang="ko-KR" dirty="0" smtClean="0"/>
                <a:t>Class </a:t>
              </a:r>
              <a:r>
                <a:rPr lang="ko-KR" altLang="en-US" dirty="0" smtClean="0"/>
                <a:t>작성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83489"/>
              <a:ext cx="4940455" cy="83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Attach Spring </a:t>
              </a:r>
              <a:r>
                <a:rPr lang="en-US" altLang="ko-KR" sz="3200" b="1" dirty="0" err="1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FilterChain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sp>
          <p:nvSpPr>
            <p:cNvPr id="143" name="Freeform 144"/>
            <p:cNvSpPr>
              <a:spLocks noChangeArrowheads="1"/>
            </p:cNvSpPr>
            <p:nvPr/>
          </p:nvSpPr>
          <p:spPr bwMode="auto">
            <a:xfrm>
              <a:off x="2934767" y="2967342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44" name="Freeform 145"/>
            <p:cNvSpPr>
              <a:spLocks noChangeArrowheads="1"/>
            </p:cNvSpPr>
            <p:nvPr/>
          </p:nvSpPr>
          <p:spPr bwMode="auto">
            <a:xfrm flipH="1">
              <a:off x="2805266" y="2967342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8" name="Freeform 146"/>
            <p:cNvSpPr>
              <a:spLocks noChangeArrowheads="1"/>
            </p:cNvSpPr>
            <p:nvPr/>
          </p:nvSpPr>
          <p:spPr bwMode="auto">
            <a:xfrm>
              <a:off x="22357226" y="3015822"/>
              <a:ext cx="412092" cy="911399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911" r="3915"/>
            <a:stretch/>
          </p:blipFill>
          <p:spPr>
            <a:xfrm>
              <a:off x="3948318" y="5484446"/>
              <a:ext cx="17717145" cy="457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7550397" y="483017"/>
            <a:ext cx="9276862" cy="1551551"/>
            <a:chOff x="7529810" y="483017"/>
            <a:chExt cx="9276862" cy="1551551"/>
          </a:xfrm>
        </p:grpSpPr>
        <p:sp>
          <p:nvSpPr>
            <p:cNvPr id="68" name="TextBox 67"/>
            <p:cNvSpPr txBox="1"/>
            <p:nvPr/>
          </p:nvSpPr>
          <p:spPr>
            <a:xfrm>
              <a:off x="7529810" y="483017"/>
              <a:ext cx="9276862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인증 및 권한 제어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58936" y="1943131"/>
              <a:ext cx="8859789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28956" y="2962039"/>
            <a:ext cx="20540362" cy="9178387"/>
            <a:chOff x="2228956" y="2962039"/>
            <a:chExt cx="20540362" cy="9178387"/>
          </a:xfrm>
        </p:grpSpPr>
        <p:grpSp>
          <p:nvGrpSpPr>
            <p:cNvPr id="5" name="그룹 4"/>
            <p:cNvGrpSpPr/>
            <p:nvPr/>
          </p:nvGrpSpPr>
          <p:grpSpPr>
            <a:xfrm>
              <a:off x="2228956" y="2962039"/>
              <a:ext cx="20540362" cy="9178387"/>
              <a:chOff x="2228956" y="2962039"/>
              <a:chExt cx="20540362" cy="9178387"/>
            </a:xfrm>
          </p:grpSpPr>
          <p:sp>
            <p:nvSpPr>
              <p:cNvPr id="150" name="Freeform 143"/>
              <p:cNvSpPr>
                <a:spLocks noChangeArrowheads="1"/>
              </p:cNvSpPr>
              <p:nvPr/>
            </p:nvSpPr>
            <p:spPr bwMode="auto">
              <a:xfrm>
                <a:off x="2228956" y="3025535"/>
                <a:ext cx="20116576" cy="9104285"/>
              </a:xfrm>
              <a:custGeom>
                <a:avLst/>
                <a:gdLst>
                  <a:gd name="T0" fmla="*/ 283 w 15344"/>
                  <a:gd name="T1" fmla="*/ 0 h 4244"/>
                  <a:gd name="T2" fmla="*/ 283 w 15344"/>
                  <a:gd name="T3" fmla="*/ 0 h 4244"/>
                  <a:gd name="T4" fmla="*/ 0 w 15344"/>
                  <a:gd name="T5" fmla="*/ 282 h 4244"/>
                  <a:gd name="T6" fmla="*/ 0 w 15344"/>
                  <a:gd name="T7" fmla="*/ 3951 h 4244"/>
                  <a:gd name="T8" fmla="*/ 283 w 15344"/>
                  <a:gd name="T9" fmla="*/ 4243 h 4244"/>
                  <a:gd name="T10" fmla="*/ 15343 w 15344"/>
                  <a:gd name="T11" fmla="*/ 4243 h 4244"/>
                  <a:gd name="T12" fmla="*/ 15343 w 15344"/>
                  <a:gd name="T13" fmla="*/ 0 h 4244"/>
                  <a:gd name="T14" fmla="*/ 283 w 15344"/>
                  <a:gd name="T15" fmla="*/ 0 h 4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44" h="4244">
                    <a:moveTo>
                      <a:pt x="283" y="0"/>
                    </a:moveTo>
                    <a:lnTo>
                      <a:pt x="283" y="0"/>
                    </a:lnTo>
                    <a:cubicBezTo>
                      <a:pt x="129" y="0"/>
                      <a:pt x="0" y="128"/>
                      <a:pt x="0" y="282"/>
                    </a:cubicBezTo>
                    <a:cubicBezTo>
                      <a:pt x="0" y="3951"/>
                      <a:pt x="0" y="3951"/>
                      <a:pt x="0" y="3951"/>
                    </a:cubicBezTo>
                    <a:cubicBezTo>
                      <a:pt x="0" y="4114"/>
                      <a:pt x="129" y="4243"/>
                      <a:pt x="283" y="4243"/>
                    </a:cubicBezTo>
                    <a:cubicBezTo>
                      <a:pt x="15343" y="4243"/>
                      <a:pt x="15343" y="4243"/>
                      <a:pt x="15343" y="4243"/>
                    </a:cubicBezTo>
                    <a:cubicBezTo>
                      <a:pt x="15343" y="0"/>
                      <a:pt x="15343" y="0"/>
                      <a:pt x="15343" y="0"/>
                    </a:cubicBezTo>
                    <a:lnTo>
                      <a:pt x="283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2" name="Freeform 145"/>
              <p:cNvSpPr>
                <a:spLocks noChangeArrowheads="1"/>
              </p:cNvSpPr>
              <p:nvPr/>
            </p:nvSpPr>
            <p:spPr bwMode="auto">
              <a:xfrm flipH="1">
                <a:off x="2805650" y="2962039"/>
                <a:ext cx="258234" cy="129863"/>
              </a:xfrm>
              <a:custGeom>
                <a:avLst/>
                <a:gdLst>
                  <a:gd name="T0" fmla="*/ 381 w 763"/>
                  <a:gd name="T1" fmla="*/ 0 h 382"/>
                  <a:gd name="T2" fmla="*/ 381 w 763"/>
                  <a:gd name="T3" fmla="*/ 0 h 382"/>
                  <a:gd name="T4" fmla="*/ 0 w 763"/>
                  <a:gd name="T5" fmla="*/ 381 h 382"/>
                  <a:gd name="T6" fmla="*/ 762 w 763"/>
                  <a:gd name="T7" fmla="*/ 381 h 382"/>
                  <a:gd name="T8" fmla="*/ 381 w 763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382">
                    <a:moveTo>
                      <a:pt x="381" y="0"/>
                    </a:moveTo>
                    <a:lnTo>
                      <a:pt x="381" y="0"/>
                    </a:lnTo>
                    <a:cubicBezTo>
                      <a:pt x="172" y="0"/>
                      <a:pt x="0" y="170"/>
                      <a:pt x="0" y="381"/>
                    </a:cubicBezTo>
                    <a:cubicBezTo>
                      <a:pt x="762" y="381"/>
                      <a:pt x="762" y="381"/>
                      <a:pt x="762" y="381"/>
                    </a:cubicBezTo>
                    <a:cubicBezTo>
                      <a:pt x="762" y="170"/>
                      <a:pt x="592" y="0"/>
                      <a:pt x="381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3" name="Freeform 146"/>
              <p:cNvSpPr>
                <a:spLocks noChangeArrowheads="1"/>
              </p:cNvSpPr>
              <p:nvPr/>
            </p:nvSpPr>
            <p:spPr bwMode="auto">
              <a:xfrm>
                <a:off x="22337994" y="3036140"/>
                <a:ext cx="431324" cy="9104286"/>
              </a:xfrm>
              <a:custGeom>
                <a:avLst/>
                <a:gdLst>
                  <a:gd name="T0" fmla="*/ 253 w 526"/>
                  <a:gd name="T1" fmla="*/ 0 h 3985"/>
                  <a:gd name="T2" fmla="*/ 253 w 526"/>
                  <a:gd name="T3" fmla="*/ 0 h 3985"/>
                  <a:gd name="T4" fmla="*/ 0 w 526"/>
                  <a:gd name="T5" fmla="*/ 0 h 3985"/>
                  <a:gd name="T6" fmla="*/ 0 w 526"/>
                  <a:gd name="T7" fmla="*/ 3984 h 3985"/>
                  <a:gd name="T8" fmla="*/ 253 w 526"/>
                  <a:gd name="T9" fmla="*/ 3984 h 3985"/>
                  <a:gd name="T10" fmla="*/ 525 w 526"/>
                  <a:gd name="T11" fmla="*/ 3716 h 3985"/>
                  <a:gd name="T12" fmla="*/ 525 w 526"/>
                  <a:gd name="T13" fmla="*/ 268 h 3985"/>
                  <a:gd name="T14" fmla="*/ 253 w 526"/>
                  <a:gd name="T15" fmla="*/ 0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" h="3985">
                    <a:moveTo>
                      <a:pt x="253" y="0"/>
                    </a:moveTo>
                    <a:lnTo>
                      <a:pt x="25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984"/>
                      <a:pt x="0" y="3984"/>
                      <a:pt x="0" y="3984"/>
                    </a:cubicBezTo>
                    <a:cubicBezTo>
                      <a:pt x="253" y="3984"/>
                      <a:pt x="253" y="3984"/>
                      <a:pt x="253" y="3984"/>
                    </a:cubicBezTo>
                    <a:cubicBezTo>
                      <a:pt x="404" y="3984"/>
                      <a:pt x="525" y="3863"/>
                      <a:pt x="525" y="3716"/>
                    </a:cubicBezTo>
                    <a:cubicBezTo>
                      <a:pt x="525" y="268"/>
                      <a:pt x="525" y="268"/>
                      <a:pt x="525" y="268"/>
                    </a:cubicBezTo>
                    <a:cubicBezTo>
                      <a:pt x="525" y="121"/>
                      <a:pt x="404" y="0"/>
                      <a:pt x="25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6" name="Subtitle 2"/>
              <p:cNvSpPr txBox="1">
                <a:spLocks/>
              </p:cNvSpPr>
              <p:nvPr/>
            </p:nvSpPr>
            <p:spPr>
              <a:xfrm>
                <a:off x="4763947" y="4832252"/>
                <a:ext cx="9981862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defPPr>
                  <a:defRPr lang="en-US"/>
                </a:defPPr>
                <a:lvl1pPr indent="0" defTabSz="1087636">
                  <a:lnSpc>
                    <a:spcPts val="3640"/>
                  </a:lnSpc>
                  <a:spcBef>
                    <a:spcPct val="20000"/>
                  </a:spcBef>
                  <a:buFont typeface="Arial"/>
                  <a:buNone/>
                  <a:defRPr sz="2800">
                    <a:latin typeface="Lato Light" charset="0"/>
                    <a:ea typeface="Lato Light" charset="0"/>
                    <a:cs typeface="Lato Light" charset="0"/>
                  </a:defRPr>
                </a:lvl1pPr>
                <a:lvl2pPr marL="1087636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2pPr>
                <a:lvl3pPr marL="2175271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3pPr>
                <a:lvl4pPr marL="3262912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4pPr>
                <a:lvl5pPr marL="4350546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5pPr>
                <a:lvl6pPr marL="5438184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6pPr>
                <a:lvl7pPr marL="6525820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7pPr>
                <a:lvl8pPr marL="7613455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8pPr>
                <a:lvl9pPr marL="8701091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9pPr>
              </a:lstStyle>
              <a:p>
                <a:pPr marL="514350" indent="-514350">
                  <a:buAutoNum type="arabicParenR"/>
                </a:pPr>
                <a:r>
                  <a:rPr lang="en-US" sz="4000" b="1" dirty="0" smtClean="0"/>
                  <a:t>Secured Annotation</a:t>
                </a:r>
              </a:p>
            </p:txBody>
          </p:sp>
          <p:sp>
            <p:nvSpPr>
              <p:cNvPr id="157" name="Rectangle 136"/>
              <p:cNvSpPr>
                <a:spLocks/>
              </p:cNvSpPr>
              <p:nvPr/>
            </p:nvSpPr>
            <p:spPr bwMode="auto">
              <a:xfrm>
                <a:off x="4902343" y="2983842"/>
                <a:ext cx="5310749" cy="833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ko-KR" altLang="en-US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인증 및 권한 제어 </a:t>
                </a:r>
                <a:r>
                  <a:rPr lang="en-US" altLang="ko-KR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3</a:t>
                </a:r>
                <a:r>
                  <a:rPr lang="ko-KR" altLang="en-US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가지 방법</a:t>
                </a:r>
                <a:endParaRPr 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endParaRPr>
              </a:p>
            </p:txBody>
          </p:sp>
          <p:sp>
            <p:nvSpPr>
              <p:cNvPr id="161" name="Freeform 146"/>
              <p:cNvSpPr>
                <a:spLocks noChangeArrowheads="1"/>
              </p:cNvSpPr>
              <p:nvPr/>
            </p:nvSpPr>
            <p:spPr bwMode="auto">
              <a:xfrm>
                <a:off x="22318810" y="3025534"/>
                <a:ext cx="450508" cy="9104285"/>
              </a:xfrm>
              <a:custGeom>
                <a:avLst/>
                <a:gdLst>
                  <a:gd name="T0" fmla="*/ 253 w 526"/>
                  <a:gd name="T1" fmla="*/ 0 h 3985"/>
                  <a:gd name="T2" fmla="*/ 253 w 526"/>
                  <a:gd name="T3" fmla="*/ 0 h 3985"/>
                  <a:gd name="T4" fmla="*/ 0 w 526"/>
                  <a:gd name="T5" fmla="*/ 0 h 3985"/>
                  <a:gd name="T6" fmla="*/ 0 w 526"/>
                  <a:gd name="T7" fmla="*/ 3984 h 3985"/>
                  <a:gd name="T8" fmla="*/ 253 w 526"/>
                  <a:gd name="T9" fmla="*/ 3984 h 3985"/>
                  <a:gd name="T10" fmla="*/ 525 w 526"/>
                  <a:gd name="T11" fmla="*/ 3716 h 3985"/>
                  <a:gd name="T12" fmla="*/ 525 w 526"/>
                  <a:gd name="T13" fmla="*/ 268 h 3985"/>
                  <a:gd name="T14" fmla="*/ 253 w 526"/>
                  <a:gd name="T15" fmla="*/ 0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" h="3985">
                    <a:moveTo>
                      <a:pt x="253" y="0"/>
                    </a:moveTo>
                    <a:lnTo>
                      <a:pt x="25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984"/>
                      <a:pt x="0" y="3984"/>
                      <a:pt x="0" y="3984"/>
                    </a:cubicBezTo>
                    <a:cubicBezTo>
                      <a:pt x="253" y="3984"/>
                      <a:pt x="253" y="3984"/>
                      <a:pt x="253" y="3984"/>
                    </a:cubicBezTo>
                    <a:cubicBezTo>
                      <a:pt x="404" y="3984"/>
                      <a:pt x="525" y="3863"/>
                      <a:pt x="525" y="3716"/>
                    </a:cubicBezTo>
                    <a:cubicBezTo>
                      <a:pt x="525" y="268"/>
                      <a:pt x="525" y="268"/>
                      <a:pt x="525" y="268"/>
                    </a:cubicBezTo>
                    <a:cubicBezTo>
                      <a:pt x="525" y="121"/>
                      <a:pt x="404" y="0"/>
                      <a:pt x="25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6" name="Freeform 144"/>
              <p:cNvSpPr>
                <a:spLocks noChangeArrowheads="1"/>
              </p:cNvSpPr>
              <p:nvPr/>
            </p:nvSpPr>
            <p:spPr bwMode="auto">
              <a:xfrm>
                <a:off x="2904136" y="2967342"/>
                <a:ext cx="1496469" cy="1634034"/>
              </a:xfrm>
              <a:custGeom>
                <a:avLst/>
                <a:gdLst>
                  <a:gd name="T0" fmla="*/ 3240 w 3550"/>
                  <a:gd name="T1" fmla="*/ 0 h 3876"/>
                  <a:gd name="T2" fmla="*/ 3240 w 3550"/>
                  <a:gd name="T3" fmla="*/ 0 h 3876"/>
                  <a:gd name="T4" fmla="*/ 300 w 3550"/>
                  <a:gd name="T5" fmla="*/ 0 h 3876"/>
                  <a:gd name="T6" fmla="*/ 0 w 3550"/>
                  <a:gd name="T7" fmla="*/ 0 h 3876"/>
                  <a:gd name="T8" fmla="*/ 300 w 3550"/>
                  <a:gd name="T9" fmla="*/ 300 h 3876"/>
                  <a:gd name="T10" fmla="*/ 300 w 3550"/>
                  <a:gd name="T11" fmla="*/ 3695 h 3876"/>
                  <a:gd name="T12" fmla="*/ 489 w 3550"/>
                  <a:gd name="T13" fmla="*/ 3875 h 3876"/>
                  <a:gd name="T14" fmla="*/ 3360 w 3550"/>
                  <a:gd name="T15" fmla="*/ 3875 h 3876"/>
                  <a:gd name="T16" fmla="*/ 3549 w 3550"/>
                  <a:gd name="T17" fmla="*/ 3695 h 3876"/>
                  <a:gd name="T18" fmla="*/ 3549 w 3550"/>
                  <a:gd name="T19" fmla="*/ 300 h 3876"/>
                  <a:gd name="T20" fmla="*/ 3240 w 3550"/>
                  <a:gd name="T21" fmla="*/ 0 h 3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0" h="3876">
                    <a:moveTo>
                      <a:pt x="3240" y="0"/>
                    </a:moveTo>
                    <a:lnTo>
                      <a:pt x="3240" y="0"/>
                    </a:ln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3" y="0"/>
                      <a:pt x="300" y="137"/>
                      <a:pt x="300" y="300"/>
                    </a:cubicBezTo>
                    <a:cubicBezTo>
                      <a:pt x="300" y="3695"/>
                      <a:pt x="300" y="3695"/>
                      <a:pt x="300" y="3695"/>
                    </a:cubicBezTo>
                    <a:cubicBezTo>
                      <a:pt x="300" y="3798"/>
                      <a:pt x="386" y="3875"/>
                      <a:pt x="489" y="3875"/>
                    </a:cubicBezTo>
                    <a:cubicBezTo>
                      <a:pt x="3360" y="3875"/>
                      <a:pt x="3360" y="3875"/>
                      <a:pt x="3360" y="3875"/>
                    </a:cubicBezTo>
                    <a:cubicBezTo>
                      <a:pt x="3463" y="3875"/>
                      <a:pt x="3549" y="3798"/>
                      <a:pt x="3549" y="3695"/>
                    </a:cubicBezTo>
                    <a:cubicBezTo>
                      <a:pt x="3549" y="300"/>
                      <a:pt x="3549" y="300"/>
                      <a:pt x="3549" y="300"/>
                    </a:cubicBezTo>
                    <a:cubicBezTo>
                      <a:pt x="3549" y="137"/>
                      <a:pt x="3412" y="0"/>
                      <a:pt x="32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65100" dist="1270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7" name="Freeform 145"/>
              <p:cNvSpPr>
                <a:spLocks noChangeArrowheads="1"/>
              </p:cNvSpPr>
              <p:nvPr/>
            </p:nvSpPr>
            <p:spPr bwMode="auto">
              <a:xfrm flipH="1">
                <a:off x="2774635" y="2967342"/>
                <a:ext cx="258234" cy="129863"/>
              </a:xfrm>
              <a:custGeom>
                <a:avLst/>
                <a:gdLst>
                  <a:gd name="T0" fmla="*/ 381 w 763"/>
                  <a:gd name="T1" fmla="*/ 0 h 382"/>
                  <a:gd name="T2" fmla="*/ 381 w 763"/>
                  <a:gd name="T3" fmla="*/ 0 h 382"/>
                  <a:gd name="T4" fmla="*/ 0 w 763"/>
                  <a:gd name="T5" fmla="*/ 381 h 382"/>
                  <a:gd name="T6" fmla="*/ 762 w 763"/>
                  <a:gd name="T7" fmla="*/ 381 h 382"/>
                  <a:gd name="T8" fmla="*/ 381 w 763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382">
                    <a:moveTo>
                      <a:pt x="381" y="0"/>
                    </a:moveTo>
                    <a:lnTo>
                      <a:pt x="381" y="0"/>
                    </a:lnTo>
                    <a:cubicBezTo>
                      <a:pt x="172" y="0"/>
                      <a:pt x="0" y="170"/>
                      <a:pt x="0" y="381"/>
                    </a:cubicBezTo>
                    <a:cubicBezTo>
                      <a:pt x="762" y="381"/>
                      <a:pt x="762" y="381"/>
                      <a:pt x="762" y="381"/>
                    </a:cubicBezTo>
                    <a:cubicBezTo>
                      <a:pt x="762" y="170"/>
                      <a:pt x="592" y="0"/>
                      <a:pt x="38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137355" y="3188150"/>
                <a:ext cx="1210551" cy="1200310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 rtlCol="0">
                <a:spAutoFit/>
              </a:bodyPr>
              <a:lstStyle/>
              <a:p>
                <a:pPr algn="ctr"/>
                <a:r>
                  <a:rPr lang="en-US" sz="7200" b="1" smtClean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03</a:t>
                </a:r>
                <a:endParaRPr lang="id-ID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37575" y="3790113"/>
                <a:ext cx="11162167" cy="294681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5627" y="7010399"/>
                <a:ext cx="11174115" cy="287407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r="2782"/>
              <a:stretch/>
            </p:blipFill>
            <p:spPr>
              <a:xfrm>
                <a:off x="10496037" y="10164557"/>
                <a:ext cx="11166792" cy="1524144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1007969" y="4331920"/>
                <a:ext cx="5819290" cy="43974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986759" y="8087526"/>
              <a:ext cx="52453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7636">
                <a:lnSpc>
                  <a:spcPts val="3640"/>
                </a:lnSpc>
                <a:spcBef>
                  <a:spcPct val="20000"/>
                </a:spcBef>
                <a:spcAft>
                  <a:spcPct val="35000"/>
                </a:spcAft>
              </a:pPr>
              <a:r>
                <a:rPr lang="en-US" altLang="ko-KR" sz="4000" b="1" dirty="0">
                  <a:latin typeface="Lato Light" charset="0"/>
                  <a:ea typeface="Lato Light" charset="0"/>
                  <a:cs typeface="Lato Light" charset="0"/>
                </a:rPr>
                <a:t>2) Java Configuration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68894" y="10649630"/>
              <a:ext cx="49776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7636">
                <a:lnSpc>
                  <a:spcPts val="3640"/>
                </a:lnSpc>
                <a:spcBef>
                  <a:spcPct val="20000"/>
                </a:spcBef>
                <a:spcAft>
                  <a:spcPct val="35000"/>
                </a:spcAft>
              </a:pPr>
              <a:r>
                <a:rPr lang="en-US" altLang="ko-KR" sz="4000" b="1" dirty="0">
                  <a:latin typeface="Lato Light" charset="0"/>
                  <a:ea typeface="Lato Light" charset="0"/>
                  <a:cs typeface="Lato Light" charset="0"/>
                </a:rPr>
                <a:t>3) xml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68" name="TextBox 67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28956" y="2906770"/>
            <a:ext cx="20540362" cy="9223050"/>
            <a:chOff x="2228956" y="2906770"/>
            <a:chExt cx="20540362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908331"/>
              <a:ext cx="10325091" cy="6812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sz="4000" b="1" dirty="0" err="1"/>
                <a:t>naver</a:t>
              </a:r>
              <a:r>
                <a:rPr lang="en-US" sz="4000" b="1" dirty="0"/>
                <a:t>, </a:t>
              </a:r>
              <a:r>
                <a:rPr lang="en-US" sz="4000" b="1" dirty="0" err="1"/>
                <a:t>facebook</a:t>
              </a:r>
              <a:r>
                <a:rPr lang="en-US" sz="4000" b="1" dirty="0"/>
                <a:t>, twitter, </a:t>
              </a:r>
              <a:r>
                <a:rPr lang="en-US" sz="4000" b="1" dirty="0" err="1"/>
                <a:t>kakao</a:t>
              </a:r>
              <a:r>
                <a:rPr lang="en-US" sz="4000" b="1" dirty="0"/>
                <a:t>, etc.</a:t>
              </a:r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4602222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1.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다양한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Resource 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sp>
          <p:nvSpPr>
            <p:cNvPr id="58" name="Freeform 146"/>
            <p:cNvSpPr>
              <a:spLocks noChangeArrowheads="1"/>
            </p:cNvSpPr>
            <p:nvPr/>
          </p:nvSpPr>
          <p:spPr bwMode="auto">
            <a:xfrm>
              <a:off x="22357226" y="3015822"/>
              <a:ext cx="412092" cy="911399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5059"/>
            <a:stretch/>
          </p:blipFill>
          <p:spPr>
            <a:xfrm>
              <a:off x="3706714" y="5507511"/>
              <a:ext cx="17674699" cy="5322784"/>
            </a:xfrm>
            <a:prstGeom prst="rect">
              <a:avLst/>
            </a:prstGeom>
          </p:spPr>
        </p:pic>
        <p:sp>
          <p:nvSpPr>
            <p:cNvPr id="52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4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9353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53" name="TextBox 52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4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956" y="2906770"/>
            <a:ext cx="20540362" cy="9223050"/>
            <a:chOff x="2228956" y="2906770"/>
            <a:chExt cx="20540362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703177"/>
              <a:ext cx="13934642" cy="62690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 err="1"/>
                <a:t>setRestTemplate</a:t>
              </a:r>
              <a:r>
                <a:rPr lang="en-US" dirty="0"/>
                <a:t>, </a:t>
              </a:r>
              <a:r>
                <a:rPr lang="en-US" dirty="0" err="1"/>
                <a:t>setTokenServices</a:t>
              </a:r>
              <a:r>
                <a:rPr lang="en-US" dirty="0"/>
                <a:t>, </a:t>
              </a:r>
              <a:r>
                <a:rPr lang="en-US" dirty="0" err="1"/>
                <a:t>setAuthenticationSuccessHandler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11725967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2. </a:t>
              </a:r>
              <a:r>
                <a:rPr lang="ko-KR" altLang="en-US" sz="3200" b="1" dirty="0" err="1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서비스별</a:t>
              </a:r>
              <a:r>
                <a:rPr 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</a:t>
              </a:r>
              <a:r>
                <a:rPr 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OAuth2ClientAuthenticationProcessingFilter 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6603"/>
            <a:stretch/>
          </p:blipFill>
          <p:spPr>
            <a:xfrm>
              <a:off x="4628294" y="4810804"/>
              <a:ext cx="15922524" cy="6839913"/>
            </a:xfrm>
            <a:prstGeom prst="rect">
              <a:avLst/>
            </a:prstGeom>
          </p:spPr>
        </p:pic>
        <p:sp>
          <p:nvSpPr>
            <p:cNvPr id="49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1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641675" y="6262777"/>
              <a:ext cx="14406114" cy="236363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1675" y="10246904"/>
              <a:ext cx="7004650" cy="110545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Freeform 144"/>
            <p:cNvSpPr>
              <a:spLocks noChangeArrowheads="1"/>
            </p:cNvSpPr>
            <p:nvPr/>
          </p:nvSpPr>
          <p:spPr bwMode="auto">
            <a:xfrm>
              <a:off x="2924436" y="2941805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26" name="Freeform 145"/>
            <p:cNvSpPr>
              <a:spLocks noChangeArrowheads="1"/>
            </p:cNvSpPr>
            <p:nvPr/>
          </p:nvSpPr>
          <p:spPr bwMode="auto">
            <a:xfrm flipH="1">
              <a:off x="2794935" y="2941805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05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3" name="Freeform 146"/>
            <p:cNvSpPr>
              <a:spLocks noChangeArrowheads="1"/>
            </p:cNvSpPr>
            <p:nvPr/>
          </p:nvSpPr>
          <p:spPr bwMode="auto">
            <a:xfrm>
              <a:off x="22368150" y="3015042"/>
              <a:ext cx="401168" cy="911477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27256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51" name="TextBox 50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2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5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956" y="2906770"/>
            <a:ext cx="20552056" cy="9223050"/>
            <a:chOff x="2228956" y="2906770"/>
            <a:chExt cx="20552056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650423"/>
              <a:ext cx="9871593" cy="62690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32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sz="2800" dirty="0"/>
                <a:t>OAuth2ClientContextFilter, Custom Filter </a:t>
              </a:r>
              <a:r>
                <a:rPr lang="ko-KR" altLang="en-US" sz="2800" dirty="0"/>
                <a:t>등록</a:t>
              </a:r>
              <a:endParaRPr lang="en-US" sz="2800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5376472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3.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생성한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Custom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Filter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등록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4102"/>
            <a:stretch/>
          </p:blipFill>
          <p:spPr>
            <a:xfrm>
              <a:off x="4549506" y="4990206"/>
              <a:ext cx="16341609" cy="6312439"/>
            </a:xfrm>
            <a:prstGeom prst="rect">
              <a:avLst/>
            </a:prstGeom>
          </p:spPr>
        </p:pic>
        <p:sp>
          <p:nvSpPr>
            <p:cNvPr id="47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49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807569" y="7565602"/>
              <a:ext cx="12467493" cy="1987475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Freeform 144"/>
            <p:cNvSpPr>
              <a:spLocks noChangeArrowheads="1"/>
            </p:cNvSpPr>
            <p:nvPr/>
          </p:nvSpPr>
          <p:spPr bwMode="auto">
            <a:xfrm>
              <a:off x="2927140" y="2960335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7" name="Freeform 145"/>
            <p:cNvSpPr>
              <a:spLocks noChangeArrowheads="1"/>
            </p:cNvSpPr>
            <p:nvPr/>
          </p:nvSpPr>
          <p:spPr bwMode="auto">
            <a:xfrm flipH="1">
              <a:off x="2797639" y="2960335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06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" name="Freeform 146"/>
            <p:cNvSpPr>
              <a:spLocks noChangeArrowheads="1"/>
            </p:cNvSpPr>
            <p:nvPr/>
          </p:nvSpPr>
          <p:spPr bwMode="auto">
            <a:xfrm>
              <a:off x="22357422" y="3022926"/>
              <a:ext cx="423590" cy="9106893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36937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65934" y="483017"/>
            <a:ext cx="4645786" cy="2079087"/>
            <a:chOff x="9845347" y="483017"/>
            <a:chExt cx="4645786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9845347" y="483017"/>
              <a:ext cx="46457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Solution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15333" y="2470667"/>
              <a:ext cx="34036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0278048" y="1634834"/>
              <a:ext cx="3821565" cy="792078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b="1" dirty="0" smtClean="0">
                  <a:latin typeface="Lato Light"/>
                  <a:cs typeface="Lato Light"/>
                </a:rPr>
                <a:t>by </a:t>
              </a:r>
              <a:r>
                <a:rPr lang="en-US" sz="31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Spring Security</a:t>
              </a:r>
              <a:endParaRPr lang="en-US" sz="31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57034" y="3481461"/>
            <a:ext cx="15277301" cy="9550819"/>
            <a:chOff x="4257034" y="3481461"/>
            <a:chExt cx="15277301" cy="9550819"/>
          </a:xfrm>
        </p:grpSpPr>
        <p:sp>
          <p:nvSpPr>
            <p:cNvPr id="60" name="직사각형 59"/>
            <p:cNvSpPr/>
            <p:nvPr/>
          </p:nvSpPr>
          <p:spPr>
            <a:xfrm>
              <a:off x="6257505" y="3481461"/>
              <a:ext cx="13276830" cy="6282719"/>
            </a:xfrm>
            <a:prstGeom prst="rect">
              <a:avLst/>
            </a:prstGeom>
            <a:solidFill>
              <a:schemeClr val="bg2">
                <a:lumMod val="95000"/>
                <a:alpha val="41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8213" y="3782999"/>
              <a:ext cx="577136" cy="57191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F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i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l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p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o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x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y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979044" y="3782997"/>
              <a:ext cx="9046519" cy="5719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81783" y="3928919"/>
              <a:ext cx="862576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</a:lstStyle>
            <a:p>
              <a:r>
                <a:rPr lang="en-US" altLang="ko-KR" dirty="0" err="1"/>
                <a:t>SpringSecurityFilter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02515" y="5697246"/>
              <a:ext cx="8405032" cy="35222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93598" y="5843166"/>
              <a:ext cx="802320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</a:lstStyle>
            <a:p>
              <a:r>
                <a:rPr lang="en-US" altLang="ko-KR" dirty="0"/>
                <a:t>OAuth2AuthenticationProcessingFilter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302517" y="4805363"/>
              <a:ext cx="8405030" cy="7044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Filter Chain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93600" y="10329080"/>
              <a:ext cx="4889951" cy="27032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81290" y="10515155"/>
              <a:ext cx="4749504" cy="494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/>
                <a:t>Service OAuth2 Server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891449" y="11308765"/>
              <a:ext cx="4113036" cy="6677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Access token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891449" y="12162623"/>
              <a:ext cx="4113036" cy="6677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Service User Info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33171" y="6564097"/>
              <a:ext cx="2514796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OAuth2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RestTemplate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183646" y="6564097"/>
              <a:ext cx="2199903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Token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Services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619228" y="6564097"/>
              <a:ext cx="2961708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OAuth2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SuccessHandler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3" name="아래쪽 화살표 92"/>
            <p:cNvSpPr/>
            <p:nvPr/>
          </p:nvSpPr>
          <p:spPr>
            <a:xfrm rot="16200000">
              <a:off x="12145447" y="3771193"/>
              <a:ext cx="536941" cy="5725151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5001753" y="5156999"/>
              <a:ext cx="144031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257034" y="4640429"/>
              <a:ext cx="1883163" cy="534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+mj-lt"/>
                </a:rPr>
                <a:t>Request</a:t>
              </a:r>
              <a:endParaRPr lang="ko-KR" altLang="en-US" sz="2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오른쪽 화살표 101"/>
            <p:cNvSpPr/>
            <p:nvPr/>
          </p:nvSpPr>
          <p:spPr>
            <a:xfrm rot="10800000">
              <a:off x="4987738" y="7956444"/>
              <a:ext cx="144031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79778" y="7421731"/>
              <a:ext cx="1947569" cy="534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+mj-lt"/>
                </a:rPr>
                <a:t>Response</a:t>
              </a:r>
              <a:endParaRPr lang="ko-KR" altLang="en-US" sz="2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오른쪽 화살표 104"/>
            <p:cNvSpPr/>
            <p:nvPr/>
          </p:nvSpPr>
          <p:spPr>
            <a:xfrm>
              <a:off x="7026717" y="5156999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오른쪽 화살표 105"/>
            <p:cNvSpPr/>
            <p:nvPr/>
          </p:nvSpPr>
          <p:spPr>
            <a:xfrm rot="10800000">
              <a:off x="7047175" y="7956444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오른쪽 화살표 107"/>
            <p:cNvSpPr/>
            <p:nvPr/>
          </p:nvSpPr>
          <p:spPr>
            <a:xfrm rot="5400000">
              <a:off x="8295052" y="9384266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오른쪽 화살표 109"/>
            <p:cNvSpPr/>
            <p:nvPr/>
          </p:nvSpPr>
          <p:spPr>
            <a:xfrm rot="16200000">
              <a:off x="9404775" y="9400066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rot="5400000">
              <a:off x="10938254" y="9382478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오른쪽 화살표 113"/>
            <p:cNvSpPr/>
            <p:nvPr/>
          </p:nvSpPr>
          <p:spPr>
            <a:xfrm rot="16200000">
              <a:off x="12047977" y="9398278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오른쪽 화살표 116"/>
            <p:cNvSpPr/>
            <p:nvPr/>
          </p:nvSpPr>
          <p:spPr>
            <a:xfrm>
              <a:off x="17021324" y="5138071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오른쪽 화살표 117"/>
            <p:cNvSpPr/>
            <p:nvPr/>
          </p:nvSpPr>
          <p:spPr>
            <a:xfrm rot="10800000">
              <a:off x="17041782" y="7937516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01074" y="3758753"/>
              <a:ext cx="1154272" cy="56810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076465" y="3928919"/>
              <a:ext cx="532906" cy="52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D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I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spa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+mj-lt"/>
                </a:rPr>
                <a:t>ch</a:t>
              </a:r>
              <a:endParaRPr lang="en-US" altLang="ko-KR" sz="2800" b="1" dirty="0" smtClean="0">
                <a:solidFill>
                  <a:srgbClr val="000000"/>
                </a:solidFill>
                <a:latin typeface="+mj-lt"/>
              </a:endParaRP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578210" y="3928919"/>
              <a:ext cx="492007" cy="52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Se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v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l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t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222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98795" y="6034583"/>
            <a:ext cx="2571431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TRIAL &amp;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ERROR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3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207024" y="483017"/>
            <a:ext cx="15963629" cy="1868362"/>
            <a:chOff x="4186437" y="483017"/>
            <a:chExt cx="15963629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4186437" y="483017"/>
              <a:ext cx="1596362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Delegating Filter Chain Proxy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348361" y="6758956"/>
            <a:ext cx="5498256" cy="1317721"/>
            <a:chOff x="0" y="4025"/>
            <a:chExt cx="8129946" cy="1760169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Lato Regular"/>
                </a:rPr>
                <a:t>DelegatingFilterProxy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169265" y="6758956"/>
            <a:ext cx="4380301" cy="1317721"/>
            <a:chOff x="0" y="4025"/>
            <a:chExt cx="8129946" cy="176016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06" name="모서리가 둥근 직사각형 10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Lato Regular"/>
                </a:rPr>
                <a:t>FilterChainProxy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50060" y="3729152"/>
            <a:ext cx="5834157" cy="1341088"/>
            <a:chOff x="1250060" y="3729152"/>
            <a:chExt cx="5834157" cy="134108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250060" y="4459724"/>
              <a:ext cx="5834157" cy="610516"/>
              <a:chOff x="0" y="4025"/>
              <a:chExt cx="8129946" cy="1760169"/>
            </a:xfrm>
            <a:solidFill>
              <a:srgbClr val="FFC000"/>
            </a:solidFill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0" y="4025"/>
                <a:ext cx="8129946" cy="1760169"/>
              </a:xfrm>
              <a:prstGeom prst="roundRect">
                <a:avLst/>
              </a:prstGeom>
              <a:grpFill/>
              <a:ln w="28575" cmpd="sng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0" name="모서리가 둥근 직사각형 4"/>
              <p:cNvSpPr/>
              <p:nvPr/>
            </p:nvSpPr>
            <p:spPr>
              <a:xfrm>
                <a:off x="85924" y="89949"/>
                <a:ext cx="7958098" cy="158832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7160" tIns="68580" rIns="137160" bIns="6858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err="1" smtClean="0">
                    <a:solidFill>
                      <a:schemeClr val="bg1"/>
                    </a:solidFill>
                    <a:latin typeface="Lato Regular"/>
                  </a:rPr>
                  <a:t>springSecurityFilterChain</a:t>
                </a:r>
                <a:endParaRPr lang="ko-KR" altLang="ko-KR" b="1" dirty="0">
                  <a:solidFill>
                    <a:schemeClr val="bg1"/>
                  </a:solidFill>
                  <a:latin typeface="Lato Regular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66089" y="3729152"/>
              <a:ext cx="171553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rgbClr val="1E2731"/>
                  </a:solidFill>
                  <a:latin typeface="Lato Regular"/>
                </a:rPr>
                <a:t>@Bean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97489" y="5133871"/>
            <a:ext cx="1250306" cy="1625085"/>
            <a:chOff x="4097489" y="5133871"/>
            <a:chExt cx="1250306" cy="1625085"/>
          </a:xfrm>
        </p:grpSpPr>
        <p:cxnSp>
          <p:nvCxnSpPr>
            <p:cNvPr id="5" name="직선 화살표 연결선 4"/>
            <p:cNvCxnSpPr>
              <a:stCxn id="100" idx="0"/>
            </p:cNvCxnSpPr>
            <p:nvPr/>
          </p:nvCxnSpPr>
          <p:spPr>
            <a:xfrm flipV="1">
              <a:off x="4097489" y="5133871"/>
              <a:ext cx="25772" cy="162508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7934" y="5895894"/>
              <a:ext cx="112986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rgbClr val="1E2731"/>
                  </a:solidFill>
                  <a:latin typeface="Lato Regular"/>
                </a:rPr>
                <a:t>load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51157" y="6124563"/>
            <a:ext cx="2074159" cy="1523028"/>
            <a:chOff x="6451157" y="6124563"/>
            <a:chExt cx="2074159" cy="1523028"/>
          </a:xfrm>
        </p:grpSpPr>
        <p:sp>
          <p:nvSpPr>
            <p:cNvPr id="2" name="오른쪽 화살표 1"/>
            <p:cNvSpPr/>
            <p:nvPr/>
          </p:nvSpPr>
          <p:spPr>
            <a:xfrm>
              <a:off x="7177523" y="7188040"/>
              <a:ext cx="727788" cy="45955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51157" y="6124563"/>
              <a:ext cx="207415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rgbClr val="1E2731"/>
                  </a:solidFill>
                  <a:latin typeface="Lato Regular"/>
                </a:rPr>
                <a:t>delegate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sp>
        <p:nvSpPr>
          <p:cNvPr id="127" name="오른쪽 화살표 126"/>
          <p:cNvSpPr/>
          <p:nvPr/>
        </p:nvSpPr>
        <p:spPr>
          <a:xfrm>
            <a:off x="12850468" y="7188040"/>
            <a:ext cx="727788" cy="45955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13904774" y="4179788"/>
            <a:ext cx="7599510" cy="538060"/>
            <a:chOff x="0" y="4025"/>
            <a:chExt cx="8129946" cy="176016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3904774" y="4923880"/>
            <a:ext cx="7599510" cy="610516"/>
            <a:chOff x="0" y="4025"/>
            <a:chExt cx="8129946" cy="1760169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err="1">
                  <a:solidFill>
                    <a:schemeClr val="bg1"/>
                  </a:solidFill>
                  <a:latin typeface="Lato Regular"/>
                </a:rPr>
                <a:t>UsernamePasswordAuthenticationFilter</a:t>
              </a:r>
              <a:endParaRPr lang="ko-KR" altLang="en-US" sz="2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920014" y="5764826"/>
            <a:ext cx="7599510" cy="610516"/>
            <a:chOff x="0" y="4025"/>
            <a:chExt cx="8129946" cy="176016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 err="1">
                  <a:solidFill>
                    <a:schemeClr val="bg1"/>
                  </a:solidFill>
                  <a:latin typeface="Lato Regular"/>
                </a:rPr>
                <a:t>DefaultLoginPageGeneratingFilter</a:t>
              </a:r>
              <a:endParaRPr lang="ko-KR" altLang="en-US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3904774" y="6616032"/>
            <a:ext cx="7599510" cy="610516"/>
            <a:chOff x="0" y="4025"/>
            <a:chExt cx="8129946" cy="1760169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BasicAuthenticationFilter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3904774" y="7477839"/>
            <a:ext cx="7599510" cy="610516"/>
            <a:chOff x="0" y="4025"/>
            <a:chExt cx="8129946" cy="1760169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RequestCacheAwareFilter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3904774" y="8322319"/>
            <a:ext cx="7599510" cy="610516"/>
            <a:chOff x="0" y="4025"/>
            <a:chExt cx="8129946" cy="1760169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AnonymousAuthenticationFilter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3904774" y="9204007"/>
            <a:ext cx="7599510" cy="610516"/>
            <a:chOff x="0" y="4025"/>
            <a:chExt cx="8129946" cy="1760169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SessionManagementFilter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3904774" y="10075282"/>
            <a:ext cx="7599510" cy="610516"/>
            <a:chOff x="0" y="4025"/>
            <a:chExt cx="8129946" cy="1760169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3904773" y="10932323"/>
            <a:ext cx="7599510" cy="610516"/>
            <a:chOff x="0" y="-6257169"/>
            <a:chExt cx="8129946" cy="1760169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0" y="-6257169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모서리가 둥근 직사각형 4"/>
            <p:cNvSpPr/>
            <p:nvPr/>
          </p:nvSpPr>
          <p:spPr>
            <a:xfrm>
              <a:off x="85924" y="-6171244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13904774" y="3392664"/>
            <a:ext cx="7599510" cy="538060"/>
            <a:chOff x="0" y="4025"/>
            <a:chExt cx="8129946" cy="1760169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1504284" y="3661694"/>
            <a:ext cx="1781599" cy="787124"/>
            <a:chOff x="21504284" y="3661694"/>
            <a:chExt cx="1781599" cy="787124"/>
          </a:xfrm>
        </p:grpSpPr>
        <p:cxnSp>
          <p:nvCxnSpPr>
            <p:cNvPr id="15" name="꺾인 연결선 14"/>
            <p:cNvCxnSpPr>
              <a:stCxn id="182" idx="3"/>
              <a:endCxn id="129" idx="3"/>
            </p:cNvCxnSpPr>
            <p:nvPr/>
          </p:nvCxnSpPr>
          <p:spPr>
            <a:xfrm>
              <a:off x="21504284" y="366169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985078" y="3902073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540272" y="4560121"/>
            <a:ext cx="1745611" cy="787124"/>
            <a:chOff x="21540272" y="4560121"/>
            <a:chExt cx="1745611" cy="787124"/>
          </a:xfrm>
        </p:grpSpPr>
        <p:cxnSp>
          <p:nvCxnSpPr>
            <p:cNvPr id="192" name="꺾인 연결선 191"/>
            <p:cNvCxnSpPr/>
            <p:nvPr/>
          </p:nvCxnSpPr>
          <p:spPr>
            <a:xfrm>
              <a:off x="21540272" y="4560121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1985078" y="4717848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504284" y="5493026"/>
            <a:ext cx="1781599" cy="787124"/>
            <a:chOff x="21504284" y="5493026"/>
            <a:chExt cx="1781599" cy="787124"/>
          </a:xfrm>
        </p:grpSpPr>
        <p:cxnSp>
          <p:nvCxnSpPr>
            <p:cNvPr id="190" name="꺾인 연결선 189"/>
            <p:cNvCxnSpPr/>
            <p:nvPr/>
          </p:nvCxnSpPr>
          <p:spPr>
            <a:xfrm>
              <a:off x="21504284" y="5493026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1985078" y="5693105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1504284" y="6368465"/>
            <a:ext cx="1781599" cy="787124"/>
            <a:chOff x="21504284" y="6368465"/>
            <a:chExt cx="1781599" cy="787124"/>
          </a:xfrm>
        </p:grpSpPr>
        <p:cxnSp>
          <p:nvCxnSpPr>
            <p:cNvPr id="191" name="꺾인 연결선 190"/>
            <p:cNvCxnSpPr/>
            <p:nvPr/>
          </p:nvCxnSpPr>
          <p:spPr>
            <a:xfrm>
              <a:off x="21504284" y="6368465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21985078" y="6551958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504284" y="7206667"/>
            <a:ext cx="1781599" cy="787124"/>
            <a:chOff x="21504284" y="7206667"/>
            <a:chExt cx="1781599" cy="787124"/>
          </a:xfrm>
        </p:grpSpPr>
        <p:cxnSp>
          <p:nvCxnSpPr>
            <p:cNvPr id="193" name="꺾인 연결선 192"/>
            <p:cNvCxnSpPr/>
            <p:nvPr/>
          </p:nvCxnSpPr>
          <p:spPr>
            <a:xfrm>
              <a:off x="21504284" y="7206667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21985078" y="7395597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04284" y="8044869"/>
            <a:ext cx="1781599" cy="787124"/>
            <a:chOff x="21504284" y="8044869"/>
            <a:chExt cx="1781599" cy="787124"/>
          </a:xfrm>
        </p:grpSpPr>
        <p:cxnSp>
          <p:nvCxnSpPr>
            <p:cNvPr id="194" name="꺾인 연결선 193"/>
            <p:cNvCxnSpPr/>
            <p:nvPr/>
          </p:nvCxnSpPr>
          <p:spPr>
            <a:xfrm>
              <a:off x="21504284" y="8044869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21985078" y="8167456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504284" y="8883071"/>
            <a:ext cx="1781599" cy="787124"/>
            <a:chOff x="21504284" y="8883071"/>
            <a:chExt cx="1781599" cy="787124"/>
          </a:xfrm>
        </p:grpSpPr>
        <p:cxnSp>
          <p:nvCxnSpPr>
            <p:cNvPr id="195" name="꺾인 연결선 194"/>
            <p:cNvCxnSpPr/>
            <p:nvPr/>
          </p:nvCxnSpPr>
          <p:spPr>
            <a:xfrm>
              <a:off x="21504284" y="8883071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21985078" y="9046836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1504284" y="9709164"/>
            <a:ext cx="1781599" cy="787124"/>
            <a:chOff x="21504284" y="9709164"/>
            <a:chExt cx="1781599" cy="787124"/>
          </a:xfrm>
        </p:grpSpPr>
        <p:cxnSp>
          <p:nvCxnSpPr>
            <p:cNvPr id="196" name="꺾인 연결선 195"/>
            <p:cNvCxnSpPr/>
            <p:nvPr/>
          </p:nvCxnSpPr>
          <p:spPr>
            <a:xfrm>
              <a:off x="21504284" y="970916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1985078" y="9830919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504284" y="10568564"/>
            <a:ext cx="1781599" cy="787124"/>
            <a:chOff x="21504284" y="10568564"/>
            <a:chExt cx="1781599" cy="787124"/>
          </a:xfrm>
        </p:grpSpPr>
        <p:cxnSp>
          <p:nvCxnSpPr>
            <p:cNvPr id="199" name="꺾인 연결선 198"/>
            <p:cNvCxnSpPr/>
            <p:nvPr/>
          </p:nvCxnSpPr>
          <p:spPr>
            <a:xfrm>
              <a:off x="21504284" y="1056856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1985078" y="10747657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8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08975" y="483017"/>
            <a:ext cx="12359700" cy="1990933"/>
            <a:chOff x="5988388" y="483017"/>
            <a:chExt cx="12359700" cy="1990933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Contents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28872" y="1978298"/>
              <a:ext cx="5047615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9780" y="3095343"/>
            <a:ext cx="22583184" cy="9160933"/>
            <a:chOff x="769780" y="3095343"/>
            <a:chExt cx="22583184" cy="9160933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6836748"/>
                </p:ext>
              </p:extLst>
            </p:nvPr>
          </p:nvGraphicFramePr>
          <p:xfrm>
            <a:off x="769780" y="3095343"/>
            <a:ext cx="22583184" cy="91609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4558147" y="7094735"/>
              <a:ext cx="35696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accent6"/>
                  </a:solidFill>
                  <a:latin typeface="Lato Regular"/>
                </a:rPr>
                <a:t>필터 확장 및 </a:t>
              </a: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등록</a:t>
              </a:r>
              <a:endParaRPr lang="en-US" altLang="ko-KR" sz="2400" b="1" dirty="0" smtClean="0">
                <a:solidFill>
                  <a:schemeClr val="accent6"/>
                </a:solidFill>
                <a:latin typeface="Lato Regular"/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동작과정</a:t>
              </a:r>
              <a:endParaRPr lang="en-US" altLang="ko-KR" sz="2400" b="1" dirty="0" smtClean="0">
                <a:solidFill>
                  <a:schemeClr val="accent6"/>
                </a:solidFill>
                <a:latin typeface="Lato Regular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b="1" dirty="0" smtClean="0">
                  <a:solidFill>
                    <a:schemeClr val="accent6"/>
                  </a:solidFill>
                  <a:latin typeface="Lato Regular"/>
                </a:rPr>
                <a:t>Authorization</a:t>
              </a: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 결과물</a:t>
              </a:r>
              <a:endParaRPr lang="en-US" altLang="ko-KR" sz="2400" b="1" dirty="0">
                <a:solidFill>
                  <a:schemeClr val="accent6"/>
                </a:solidFill>
                <a:latin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42" y="483017"/>
            <a:ext cx="7628975" cy="1868362"/>
            <a:chOff x="8353755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5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311051" y="3397478"/>
            <a:ext cx="7599510" cy="538060"/>
            <a:chOff x="0" y="4025"/>
            <a:chExt cx="8129946" cy="176016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311051" y="4141570"/>
            <a:ext cx="7599510" cy="610516"/>
            <a:chOff x="0" y="4025"/>
            <a:chExt cx="8129946" cy="176016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err="1">
                  <a:solidFill>
                    <a:schemeClr val="bg1"/>
                  </a:solidFill>
                  <a:latin typeface="Lato Regular"/>
                </a:rPr>
                <a:t>UsernamePasswordAuthenticationFilter</a:t>
              </a:r>
              <a:endParaRPr lang="ko-KR" altLang="en-US" sz="2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326291" y="4982516"/>
            <a:ext cx="7599510" cy="610516"/>
            <a:chOff x="0" y="4025"/>
            <a:chExt cx="8129946" cy="1760169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 err="1">
                  <a:solidFill>
                    <a:schemeClr val="bg1"/>
                  </a:solidFill>
                  <a:latin typeface="Lato Regular"/>
                </a:rPr>
                <a:t>DefaultLoginPageGeneratingFilter</a:t>
              </a:r>
              <a:endParaRPr lang="ko-KR" altLang="en-US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311051" y="5833722"/>
            <a:ext cx="7599510" cy="610516"/>
            <a:chOff x="0" y="4025"/>
            <a:chExt cx="8129946" cy="1760169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BasicAuthenticationFilter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311051" y="6695529"/>
            <a:ext cx="7599510" cy="610516"/>
            <a:chOff x="0" y="4025"/>
            <a:chExt cx="8129946" cy="176016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RequestCacheAwareFilter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311051" y="7540009"/>
            <a:ext cx="7599510" cy="610516"/>
            <a:chOff x="0" y="4025"/>
            <a:chExt cx="8129946" cy="1760169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AnonymousAuthenticationFilter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311051" y="8421697"/>
            <a:ext cx="7599510" cy="610516"/>
            <a:chOff x="0" y="4025"/>
            <a:chExt cx="8129946" cy="176016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SessionManagementFilter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311051" y="9292972"/>
            <a:ext cx="7599510" cy="610516"/>
            <a:chOff x="0" y="4025"/>
            <a:chExt cx="8129946" cy="1760169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311050" y="10150013"/>
            <a:ext cx="7599510" cy="610516"/>
            <a:chOff x="0" y="-6257169"/>
            <a:chExt cx="8129946" cy="176016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0" y="-6257169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모서리가 둥근 직사각형 4"/>
            <p:cNvSpPr/>
            <p:nvPr/>
          </p:nvSpPr>
          <p:spPr>
            <a:xfrm>
              <a:off x="85924" y="-6171244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311051" y="2610354"/>
            <a:ext cx="7599510" cy="538060"/>
            <a:chOff x="0" y="4025"/>
            <a:chExt cx="8129946" cy="1760169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311051" y="1014612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12" name="모서리가 둥근 직사각형 11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311051" y="11017398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15" name="모서리가 둥근 직사각형 11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8212" y="2696636"/>
            <a:ext cx="7529706" cy="8088595"/>
            <a:chOff x="681092" y="2696636"/>
            <a:chExt cx="7529706" cy="8088595"/>
          </a:xfrm>
        </p:grpSpPr>
        <p:sp>
          <p:nvSpPr>
            <p:cNvPr id="6" name="왼쪽 중괄호 5"/>
            <p:cNvSpPr/>
            <p:nvPr/>
          </p:nvSpPr>
          <p:spPr>
            <a:xfrm>
              <a:off x="7109927" y="2696636"/>
              <a:ext cx="1100871" cy="8088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1092" y="6348272"/>
              <a:ext cx="6223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Default Spring Security Filter</a:t>
              </a:r>
              <a:endParaRPr lang="ko-KR" altLang="en-US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078199" y="10160857"/>
            <a:ext cx="5395046" cy="1467055"/>
            <a:chOff x="16261079" y="10160857"/>
            <a:chExt cx="5395046" cy="1467055"/>
          </a:xfrm>
        </p:grpSpPr>
        <p:sp>
          <p:nvSpPr>
            <p:cNvPr id="9" name="왼쪽 중괄호 8"/>
            <p:cNvSpPr/>
            <p:nvPr/>
          </p:nvSpPr>
          <p:spPr>
            <a:xfrm rot="10800000">
              <a:off x="16261079" y="10160857"/>
              <a:ext cx="583237" cy="1467055"/>
            </a:xfrm>
            <a:prstGeom prst="leftBrace">
              <a:avLst>
                <a:gd name="adj1" fmla="val 8333"/>
                <a:gd name="adj2" fmla="val 47922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48398" y="10253506"/>
              <a:ext cx="48077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OAUTH2 </a:t>
              </a:r>
              <a:r>
                <a:rPr lang="ko-KR" altLang="en-US" b="1" dirty="0"/>
                <a:t>인증을 위한 </a:t>
              </a:r>
              <a:endParaRPr lang="en-US" altLang="ko-KR" b="1" dirty="0"/>
            </a:p>
            <a:p>
              <a:pPr algn="ctr"/>
              <a:r>
                <a:rPr lang="ko-KR" altLang="en-US" b="1" dirty="0" smtClean="0"/>
                <a:t>필터 </a:t>
              </a:r>
              <a:r>
                <a:rPr lang="ko-KR" altLang="en-US" b="1" dirty="0"/>
                <a:t>확장 및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74E-6 1.48148E-6 L -3.94374E-6 0.1334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187655" y="483017"/>
            <a:ext cx="8002347" cy="1868362"/>
            <a:chOff x="8167068" y="483017"/>
            <a:chExt cx="8002347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167068" y="483017"/>
              <a:ext cx="8002347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1911345" y="4168582"/>
            <a:ext cx="7599510" cy="538060"/>
            <a:chOff x="0" y="4025"/>
            <a:chExt cx="8129946" cy="176016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911345" y="5342674"/>
            <a:ext cx="7599510" cy="610516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926585" y="6671300"/>
            <a:ext cx="7599510" cy="610516"/>
            <a:chOff x="0" y="4025"/>
            <a:chExt cx="8129946" cy="1760169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911345" y="7974626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0" name="모서리가 둥근 직사각형 20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911345" y="928347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3" name="모서리가 둥근 직사각형 2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911345" y="10524193"/>
            <a:ext cx="7599510" cy="610516"/>
            <a:chOff x="0" y="4025"/>
            <a:chExt cx="8129946" cy="176016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911345" y="11870701"/>
            <a:ext cx="7599510" cy="610516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219" name="모서리가 둥근 직사각형 21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Secrued</a:t>
              </a: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 Resource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911345" y="2940433"/>
            <a:ext cx="7599510" cy="538060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236" name="아래쪽 화살표 235"/>
          <p:cNvSpPr/>
          <p:nvPr/>
        </p:nvSpPr>
        <p:spPr>
          <a:xfrm>
            <a:off x="5688995" y="362413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88995" y="482802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아래쪽 화살표 237"/>
          <p:cNvSpPr/>
          <p:nvPr/>
        </p:nvSpPr>
        <p:spPr>
          <a:xfrm>
            <a:off x="5688995" y="6108301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>
            <a:off x="5688995" y="7420704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아래쪽 화살표 239"/>
          <p:cNvSpPr/>
          <p:nvPr/>
        </p:nvSpPr>
        <p:spPr>
          <a:xfrm>
            <a:off x="5688995" y="8727560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아래쪽 화살표 240"/>
          <p:cNvSpPr/>
          <p:nvPr/>
        </p:nvSpPr>
        <p:spPr>
          <a:xfrm>
            <a:off x="5688995" y="1001121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75067" y="9863153"/>
            <a:ext cx="12924592" cy="1534345"/>
            <a:chOff x="8675067" y="11204273"/>
            <a:chExt cx="12924592" cy="1534345"/>
          </a:xfrm>
        </p:grpSpPr>
        <p:grpSp>
          <p:nvGrpSpPr>
            <p:cNvPr id="5" name="그룹 4"/>
            <p:cNvGrpSpPr/>
            <p:nvPr/>
          </p:nvGrpSpPr>
          <p:grpSpPr>
            <a:xfrm>
              <a:off x="8801886" y="11204273"/>
              <a:ext cx="12797773" cy="1263716"/>
              <a:chOff x="8801886" y="11204273"/>
              <a:chExt cx="12797773" cy="1263716"/>
            </a:xfrm>
          </p:grpSpPr>
          <p:sp>
            <p:nvSpPr>
              <p:cNvPr id="243" name="아래쪽 화살표 242"/>
              <p:cNvSpPr/>
              <p:nvPr/>
            </p:nvSpPr>
            <p:spPr>
              <a:xfrm rot="16200000">
                <a:off x="9643413" y="11966239"/>
                <a:ext cx="314959" cy="41943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0163515" y="11877058"/>
                <a:ext cx="11436144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Throws</a:t>
                </a:r>
                <a:r>
                  <a:rPr lang="ko-KR" altLang="en-US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r>
                  <a:rPr lang="en-US" altLang="ko-KR" b="1" dirty="0" err="1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AuthenticationCredentialsNotFoundException</a:t>
                </a:r>
                <a:endParaRPr lang="ko-KR" altLang="en-US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</p:txBody>
          </p:sp>
          <p:sp>
            <p:nvSpPr>
              <p:cNvPr id="3" name="폭발 2 2"/>
              <p:cNvSpPr/>
              <p:nvPr/>
            </p:nvSpPr>
            <p:spPr>
              <a:xfrm rot="2597750">
                <a:off x="8801886" y="11204273"/>
                <a:ext cx="1257300" cy="1098896"/>
              </a:xfrm>
              <a:prstGeom prst="irregularSeal2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 rot="1794089">
              <a:off x="8675067" y="12430841"/>
              <a:ext cx="4263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Exception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아래쪽 화살표 76"/>
          <p:cNvSpPr/>
          <p:nvPr/>
        </p:nvSpPr>
        <p:spPr>
          <a:xfrm rot="10800000">
            <a:off x="6151048" y="7393484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아래쪽 화살표 77"/>
          <p:cNvSpPr/>
          <p:nvPr/>
        </p:nvSpPr>
        <p:spPr>
          <a:xfrm rot="10800000">
            <a:off x="6151048" y="10001655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아래쪽 화살표 78"/>
          <p:cNvSpPr/>
          <p:nvPr/>
        </p:nvSpPr>
        <p:spPr>
          <a:xfrm rot="10800000">
            <a:off x="6151048" y="8703091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567417" y="6670390"/>
            <a:ext cx="13173621" cy="590931"/>
            <a:chOff x="9591174" y="11877058"/>
            <a:chExt cx="13173621" cy="590931"/>
          </a:xfrm>
        </p:grpSpPr>
        <p:sp>
          <p:nvSpPr>
            <p:cNvPr id="83" name="아래쪽 화살표 82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10442" y="11877058"/>
              <a:ext cx="1285435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Handle Exception, Delegate to authentication entry point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43780" y="3631686"/>
            <a:ext cx="363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1" dirty="0" smtClean="0">
                <a:solidFill>
                  <a:schemeClr val="tx1">
                    <a:lumMod val="50000"/>
                  </a:schemeClr>
                </a:solidFill>
                <a:latin typeface="Lato Regular"/>
              </a:rPr>
              <a:t>Authentication 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  <a:latin typeface="Lato Regular"/>
              </a:rPr>
              <a:t>Request</a:t>
            </a:r>
            <a:endParaRPr lang="ko-KR" altLang="en-US" sz="2400" b="1" dirty="0">
              <a:solidFill>
                <a:schemeClr val="tx1">
                  <a:lumMod val="50000"/>
                </a:schemeClr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0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77" grpId="0" animBg="1"/>
      <p:bldP spid="78" grpId="0" animBg="1"/>
      <p:bldP spid="79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37" y="483017"/>
            <a:ext cx="7628975" cy="1868362"/>
            <a:chOff x="8353750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0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1911345" y="4168582"/>
            <a:ext cx="7599510" cy="538060"/>
            <a:chOff x="0" y="4025"/>
            <a:chExt cx="8129946" cy="176016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911345" y="5342674"/>
            <a:ext cx="7599510" cy="610516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926585" y="6671300"/>
            <a:ext cx="7599510" cy="610516"/>
            <a:chOff x="0" y="4025"/>
            <a:chExt cx="8129946" cy="1760169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911345" y="7974626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0" name="모서리가 둥근 직사각형 20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911345" y="928347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3" name="모서리가 둥근 직사각형 2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911345" y="10524193"/>
            <a:ext cx="7599510" cy="610516"/>
            <a:chOff x="0" y="4025"/>
            <a:chExt cx="8129946" cy="176016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911345" y="11870701"/>
            <a:ext cx="7599510" cy="610516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219" name="모서리가 둥근 직사각형 21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Secrued</a:t>
              </a: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 Resource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911345" y="2940433"/>
            <a:ext cx="7599510" cy="538060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236" name="아래쪽 화살표 235"/>
          <p:cNvSpPr/>
          <p:nvPr/>
        </p:nvSpPr>
        <p:spPr>
          <a:xfrm>
            <a:off x="5688995" y="362413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88995" y="482802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아래쪽 화살표 237"/>
          <p:cNvSpPr/>
          <p:nvPr/>
        </p:nvSpPr>
        <p:spPr>
          <a:xfrm>
            <a:off x="5688995" y="6108301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>
            <a:off x="5688995" y="7420704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아래쪽 화살표 239"/>
          <p:cNvSpPr/>
          <p:nvPr/>
        </p:nvSpPr>
        <p:spPr>
          <a:xfrm>
            <a:off x="5688995" y="8727560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75067" y="8640391"/>
            <a:ext cx="10399029" cy="1534345"/>
            <a:chOff x="8675067" y="11204273"/>
            <a:chExt cx="10399029" cy="1534345"/>
          </a:xfrm>
        </p:grpSpPr>
        <p:grpSp>
          <p:nvGrpSpPr>
            <p:cNvPr id="5" name="그룹 4"/>
            <p:cNvGrpSpPr/>
            <p:nvPr/>
          </p:nvGrpSpPr>
          <p:grpSpPr>
            <a:xfrm>
              <a:off x="8801886" y="11204273"/>
              <a:ext cx="10272210" cy="1263716"/>
              <a:chOff x="8801886" y="11204273"/>
              <a:chExt cx="10272210" cy="1263716"/>
            </a:xfrm>
          </p:grpSpPr>
          <p:sp>
            <p:nvSpPr>
              <p:cNvPr id="243" name="아래쪽 화살표 242"/>
              <p:cNvSpPr/>
              <p:nvPr/>
            </p:nvSpPr>
            <p:spPr>
              <a:xfrm rot="16200000">
                <a:off x="9643413" y="11966239"/>
                <a:ext cx="314959" cy="41943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0109847" y="11877058"/>
                <a:ext cx="896424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Throws</a:t>
                </a:r>
                <a:r>
                  <a:rPr lang="ko-KR" altLang="en-US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r>
                  <a:rPr lang="en-US" altLang="ko-KR" b="1" dirty="0" err="1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UserRedirectRequiredException</a:t>
                </a:r>
                <a:r>
                  <a:rPr lang="en-US" altLang="ko-KR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endParaRPr lang="ko-KR" altLang="en-US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</p:txBody>
          </p:sp>
          <p:sp>
            <p:nvSpPr>
              <p:cNvPr id="3" name="폭발 2 2"/>
              <p:cNvSpPr/>
              <p:nvPr/>
            </p:nvSpPr>
            <p:spPr>
              <a:xfrm rot="2597750">
                <a:off x="8801886" y="11204273"/>
                <a:ext cx="1257300" cy="1098896"/>
              </a:xfrm>
              <a:prstGeom prst="irregularSeal2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 rot="1794089">
              <a:off x="8675067" y="12430841"/>
              <a:ext cx="4263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Exception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아래쪽 화살표 78"/>
          <p:cNvSpPr/>
          <p:nvPr/>
        </p:nvSpPr>
        <p:spPr>
          <a:xfrm rot="10800000">
            <a:off x="6151048" y="8703091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567417" y="7950550"/>
            <a:ext cx="11174206" cy="590931"/>
            <a:chOff x="9591174" y="11877058"/>
            <a:chExt cx="11174206" cy="590931"/>
          </a:xfrm>
        </p:grpSpPr>
        <p:sp>
          <p:nvSpPr>
            <p:cNvPr id="83" name="아래쪽 화살표 82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68349" y="11877058"/>
              <a:ext cx="1069703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Handle Exception, Redirect authorization server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230892" y="3631686"/>
            <a:ext cx="36645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1" dirty="0" smtClean="0">
                <a:solidFill>
                  <a:schemeClr val="tx1">
                    <a:lumMod val="50000"/>
                  </a:schemeClr>
                </a:solidFill>
                <a:latin typeface="Lato Regular"/>
              </a:rPr>
              <a:t>Authentication Redirect</a:t>
            </a:r>
            <a:endParaRPr lang="ko-KR" altLang="en-US" sz="2400" b="1" dirty="0">
              <a:solidFill>
                <a:schemeClr val="tx1">
                  <a:lumMod val="50000"/>
                </a:schemeClr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84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38" grpId="0" animBg="1"/>
      <p:bldP spid="239" grpId="0" animBg="1"/>
      <p:bldP spid="240" grpId="0" animBg="1"/>
      <p:bldP spid="79" grpId="0" animBg="1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37" y="483017"/>
            <a:ext cx="7628975" cy="1868362"/>
            <a:chOff x="8353750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0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1911345" y="4168582"/>
            <a:ext cx="7599510" cy="538060"/>
            <a:chOff x="0" y="4025"/>
            <a:chExt cx="8129946" cy="176016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911345" y="5342674"/>
            <a:ext cx="7599510" cy="610516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926585" y="6671300"/>
            <a:ext cx="7599510" cy="610516"/>
            <a:chOff x="0" y="4025"/>
            <a:chExt cx="8129946" cy="1760169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911345" y="7974626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0" name="모서리가 둥근 직사각형 20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911345" y="928347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3" name="모서리가 둥근 직사각형 2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911345" y="10524193"/>
            <a:ext cx="7599510" cy="610516"/>
            <a:chOff x="0" y="4025"/>
            <a:chExt cx="8129946" cy="176016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911345" y="11870701"/>
            <a:ext cx="7599510" cy="610516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219" name="모서리가 둥근 직사각형 21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Secrued</a:t>
              </a: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 Resource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911345" y="2940433"/>
            <a:ext cx="7599510" cy="538060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236" name="아래쪽 화살표 235"/>
          <p:cNvSpPr/>
          <p:nvPr/>
        </p:nvSpPr>
        <p:spPr>
          <a:xfrm>
            <a:off x="5688995" y="362413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88995" y="482802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아래쪽 화살표 237"/>
          <p:cNvSpPr/>
          <p:nvPr/>
        </p:nvSpPr>
        <p:spPr>
          <a:xfrm>
            <a:off x="5688995" y="6108301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>
            <a:off x="5688995" y="7420704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아래쪽 화살표 239"/>
          <p:cNvSpPr/>
          <p:nvPr/>
        </p:nvSpPr>
        <p:spPr>
          <a:xfrm>
            <a:off x="5688995" y="8727560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167572" y="9453852"/>
            <a:ext cx="12995288" cy="1061829"/>
            <a:chOff x="9167572" y="12017734"/>
            <a:chExt cx="12995288" cy="1061829"/>
          </a:xfrm>
        </p:grpSpPr>
        <p:sp>
          <p:nvSpPr>
            <p:cNvPr id="243" name="아래쪽 화살표 242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167572" y="12017734"/>
              <a:ext cx="1299528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Exchanges authorization code with access token.</a:t>
              </a:r>
            </a:p>
            <a:p>
              <a:pPr algn="ctr" defTabSz="160020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      Creates </a:t>
              </a: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authentication object and stores it in session.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91174" y="10553996"/>
            <a:ext cx="2741181" cy="590931"/>
            <a:chOff x="9591174" y="11877058"/>
            <a:chExt cx="2741181" cy="590931"/>
          </a:xfrm>
        </p:grpSpPr>
        <p:sp>
          <p:nvSpPr>
            <p:cNvPr id="87" name="아래쪽 화살표 86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179201" y="11877058"/>
              <a:ext cx="215315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Success!!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9" name="순서도: 처리 88"/>
          <p:cNvSpPr/>
          <p:nvPr/>
        </p:nvSpPr>
        <p:spPr>
          <a:xfrm rot="1078736">
            <a:off x="8376744" y="11530244"/>
            <a:ext cx="1974595" cy="564539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Success</a:t>
            </a:r>
            <a:endParaRPr lang="ko-KR" altLang="en-US" sz="3200" dirty="0"/>
          </a:p>
        </p:txBody>
      </p:sp>
      <p:sp>
        <p:nvSpPr>
          <p:cNvPr id="90" name="아래쪽 화살표 89"/>
          <p:cNvSpPr/>
          <p:nvPr/>
        </p:nvSpPr>
        <p:spPr>
          <a:xfrm>
            <a:off x="5688995" y="10022463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아래쪽 화살표 90"/>
          <p:cNvSpPr/>
          <p:nvPr/>
        </p:nvSpPr>
        <p:spPr>
          <a:xfrm>
            <a:off x="5688995" y="11316889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230892" y="3631686"/>
            <a:ext cx="36645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1" dirty="0" smtClean="0">
                <a:solidFill>
                  <a:schemeClr val="tx1">
                    <a:lumMod val="50000"/>
                  </a:schemeClr>
                </a:solidFill>
                <a:latin typeface="Lato Regular"/>
              </a:rPr>
              <a:t>Authentication Redirect</a:t>
            </a:r>
            <a:endParaRPr lang="ko-KR" altLang="en-US" sz="2400" b="1" dirty="0">
              <a:solidFill>
                <a:schemeClr val="tx1">
                  <a:lumMod val="50000"/>
                </a:schemeClr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79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38" grpId="0" animBg="1"/>
      <p:bldP spid="239" grpId="0" animBg="1"/>
      <p:bldP spid="240" grpId="0" animBg="1"/>
      <p:bldP spid="89" grpId="0" animBg="1"/>
      <p:bldP spid="90" grpId="0" animBg="1"/>
      <p:bldP spid="91" grpId="0" animBg="1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2312" y="2439145"/>
            <a:ext cx="21930312" cy="10678974"/>
            <a:chOff x="562712" y="2439145"/>
            <a:chExt cx="21930312" cy="1067897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l="1596" b="2241"/>
            <a:stretch/>
          </p:blipFill>
          <p:spPr>
            <a:xfrm>
              <a:off x="562712" y="6894476"/>
              <a:ext cx="13012616" cy="622364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4851554" y="5344935"/>
              <a:ext cx="7641470" cy="924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0000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</a:rPr>
                <a:t>ResourceServerTokenServices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04783" y="5189235"/>
              <a:ext cx="7641470" cy="1273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Tx/>
                <a:buChar char="-"/>
              </a:pPr>
              <a:r>
                <a:rPr lang="en-US" altLang="ko-KR" sz="2400" dirty="0" smtClean="0">
                  <a:solidFill>
                    <a:srgbClr val="000000"/>
                  </a:solidFill>
                </a:rPr>
                <a:t>OAuth2RestOperations </a:t>
              </a:r>
              <a:r>
                <a:rPr lang="en-US" altLang="ko-KR" sz="2400" dirty="0" err="1" smtClean="0">
                  <a:solidFill>
                    <a:srgbClr val="000000"/>
                  </a:solidFill>
                </a:rPr>
                <a:t>restTemplate</a:t>
              </a:r>
              <a:endParaRPr lang="en-US" altLang="ko-KR" sz="2400" dirty="0">
                <a:solidFill>
                  <a:srgbClr val="000000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altLang="ko-KR" sz="2400" dirty="0" err="1" smtClean="0">
                  <a:solidFill>
                    <a:srgbClr val="000000"/>
                  </a:solidFill>
                </a:rPr>
                <a:t>ResourceServerTokenServices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ko-KR" sz="2400" dirty="0" err="1" smtClean="0">
                  <a:solidFill>
                    <a:srgbClr val="000000"/>
                  </a:solidFill>
                </a:rPr>
                <a:t>tokenServices</a:t>
              </a:r>
              <a:endParaRPr lang="en-US" altLang="ko-KR" sz="2400" dirty="0" smtClean="0">
                <a:solidFill>
                  <a:srgbClr val="000000"/>
                </a:solidFill>
              </a:endParaRPr>
            </a:p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attemptAuthentication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: Authentication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04783" y="4613093"/>
              <a:ext cx="7641470" cy="57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0000"/>
                  </a:solidFill>
                </a:rPr>
                <a:t>OAuth2ClientAuthenticationProcessingFilter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851554" y="6269795"/>
              <a:ext cx="7641470" cy="924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loadAuthentication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 : OAuth2Authentication</a:t>
              </a:r>
            </a:p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…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851554" y="8134966"/>
              <a:ext cx="7641470" cy="5458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</a:rPr>
                <a:t>UserTokenService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851554" y="8680785"/>
              <a:ext cx="7641470" cy="924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loadAuthentication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 : OAuth2Authentication</a:t>
              </a:r>
            </a:p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…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30" idx="0"/>
              <a:endCxn id="29" idx="2"/>
            </p:cNvCxnSpPr>
            <p:nvPr/>
          </p:nvCxnSpPr>
          <p:spPr>
            <a:xfrm flipV="1">
              <a:off x="18672289" y="7194655"/>
              <a:ext cx="0" cy="9403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dash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11046253" y="5189235"/>
              <a:ext cx="3805301" cy="1059122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headEnd w="sm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404783" y="3015288"/>
              <a:ext cx="7641470" cy="760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attemptAuthentication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: Authentication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04783" y="2439145"/>
              <a:ext cx="7641470" cy="57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</a:rPr>
                <a:t>AbstractAuthenticationProcessingFilter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8" idx="0"/>
              <a:endCxn id="39" idx="2"/>
            </p:cNvCxnSpPr>
            <p:nvPr/>
          </p:nvCxnSpPr>
          <p:spPr>
            <a:xfrm flipV="1">
              <a:off x="7225518" y="3775413"/>
              <a:ext cx="0" cy="837680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740881" y="9999655"/>
              <a:ext cx="10111153" cy="56270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Group 66"/>
          <p:cNvGrpSpPr/>
          <p:nvPr/>
        </p:nvGrpSpPr>
        <p:grpSpPr>
          <a:xfrm>
            <a:off x="4976080" y="483017"/>
            <a:ext cx="14425516" cy="1868362"/>
            <a:chOff x="4955493" y="483017"/>
            <a:chExt cx="14425516" cy="1868362"/>
          </a:xfrm>
        </p:grpSpPr>
        <p:sp>
          <p:nvSpPr>
            <p:cNvPr id="57" name="TextBox 56"/>
            <p:cNvSpPr txBox="1"/>
            <p:nvPr/>
          </p:nvSpPr>
          <p:spPr>
            <a:xfrm>
              <a:off x="4955493" y="483017"/>
              <a:ext cx="1442551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OAuth2 Service Logic </a:t>
              </a:r>
              <a:r>
                <a:rPr lang="ko-KR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구현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7"/>
          <p:cNvSpPr>
            <a:spLocks noChangeAspect="1"/>
          </p:cNvSpPr>
          <p:nvPr/>
        </p:nvSpPr>
        <p:spPr>
          <a:xfrm>
            <a:off x="0" y="-1"/>
            <a:ext cx="24399930" cy="13716002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010113" y="2917891"/>
            <a:ext cx="2412348" cy="2412976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9163017" y="483017"/>
            <a:ext cx="6051620" cy="1868362"/>
            <a:chOff x="9142430" y="483017"/>
            <a:chExt cx="6051620" cy="1868362"/>
          </a:xfrm>
        </p:grpSpPr>
        <p:sp>
          <p:nvSpPr>
            <p:cNvPr id="64" name="TextBox 63"/>
            <p:cNvSpPr txBox="1"/>
            <p:nvPr/>
          </p:nvSpPr>
          <p:spPr>
            <a:xfrm>
              <a:off x="9142430" y="483017"/>
              <a:ext cx="6051620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Conclusion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243428" y="1868687"/>
              <a:ext cx="5895975" cy="91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63349" y="5598472"/>
            <a:ext cx="11011892" cy="923063"/>
            <a:chOff x="6763349" y="5598472"/>
            <a:chExt cx="11011892" cy="923063"/>
          </a:xfrm>
        </p:grpSpPr>
        <p:sp>
          <p:nvSpPr>
            <p:cNvPr id="101" name="TextBox 100"/>
            <p:cNvSpPr txBox="1"/>
            <p:nvPr/>
          </p:nvSpPr>
          <p:spPr>
            <a:xfrm>
              <a:off x="7719190" y="5765386"/>
              <a:ext cx="10056051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추가 및 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페이지 적용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3" name="Round Same Side Corner Rectangle 112"/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  <p:sp>
          <p:nvSpPr>
            <p:cNvPr id="120" name="Round Same Side Corner Rectangle 119"/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222"/>
            <p:cNvSpPr>
              <a:spLocks noEditPoints="1"/>
            </p:cNvSpPr>
            <p:nvPr/>
          </p:nvSpPr>
          <p:spPr bwMode="auto">
            <a:xfrm>
              <a:off x="6763349" y="5765073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6875" y="6921375"/>
            <a:ext cx="11028367" cy="913591"/>
            <a:chOff x="6746875" y="7055485"/>
            <a:chExt cx="11028367" cy="913591"/>
          </a:xfrm>
        </p:grpSpPr>
        <p:sp>
          <p:nvSpPr>
            <p:cNvPr id="103" name="TextBox 102"/>
            <p:cNvSpPr txBox="1"/>
            <p:nvPr/>
          </p:nvSpPr>
          <p:spPr>
            <a:xfrm>
              <a:off x="7719190" y="7242284"/>
              <a:ext cx="1005605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비즈니스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로직과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인증 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/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로직을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분리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4" name="Round Same Side Corner Rectangle 113"/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9" name="Freeform 222"/>
            <p:cNvSpPr>
              <a:spLocks noEditPoints="1"/>
            </p:cNvSpPr>
            <p:nvPr/>
          </p:nvSpPr>
          <p:spPr bwMode="auto">
            <a:xfrm>
              <a:off x="6746875" y="7189165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63349" y="8216488"/>
            <a:ext cx="11011893" cy="913591"/>
            <a:chOff x="6763349" y="8557859"/>
            <a:chExt cx="11011893" cy="913591"/>
          </a:xfrm>
        </p:grpSpPr>
        <p:sp>
          <p:nvSpPr>
            <p:cNvPr id="111" name="TextBox 110"/>
            <p:cNvSpPr txBox="1"/>
            <p:nvPr/>
          </p:nvSpPr>
          <p:spPr>
            <a:xfrm>
              <a:off x="7719190" y="8729817"/>
              <a:ext cx="1005605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로그인 방법 다각화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5" name="Round Same Side Corner Rectangle 114"/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222"/>
            <p:cNvSpPr>
              <a:spLocks noEditPoints="1"/>
            </p:cNvSpPr>
            <p:nvPr/>
          </p:nvSpPr>
          <p:spPr bwMode="auto">
            <a:xfrm>
              <a:off x="6763349" y="8718798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46875" y="9514606"/>
            <a:ext cx="12897485" cy="913591"/>
            <a:chOff x="6746875" y="11343399"/>
            <a:chExt cx="12897485" cy="913591"/>
          </a:xfrm>
        </p:grpSpPr>
        <p:sp>
          <p:nvSpPr>
            <p:cNvPr id="126" name="TextBox 125"/>
            <p:cNvSpPr txBox="1"/>
            <p:nvPr/>
          </p:nvSpPr>
          <p:spPr>
            <a:xfrm>
              <a:off x="7741160" y="11482385"/>
              <a:ext cx="1190320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필터 확장 및 등록으로 인증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/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세션 관리 기능을 서비스에 맞게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커스텀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가능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27" name="Round Same Side Corner Rectangle 126"/>
            <p:cNvSpPr/>
            <p:nvPr/>
          </p:nvSpPr>
          <p:spPr>
            <a:xfrm rot="10800000" flipH="1">
              <a:off x="7758417" y="1134339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4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5"/>
          <p:cNvGrpSpPr/>
          <p:nvPr/>
        </p:nvGrpSpPr>
        <p:grpSpPr>
          <a:xfrm>
            <a:off x="6746875" y="10904411"/>
            <a:ext cx="14863445" cy="913591"/>
            <a:chOff x="6746875" y="11343399"/>
            <a:chExt cx="14863445" cy="913591"/>
          </a:xfrm>
        </p:grpSpPr>
        <p:sp>
          <p:nvSpPr>
            <p:cNvPr id="43" name="TextBox 42"/>
            <p:cNvSpPr txBox="1"/>
            <p:nvPr/>
          </p:nvSpPr>
          <p:spPr>
            <a:xfrm>
              <a:off x="7741160" y="11497625"/>
              <a:ext cx="1386916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추후 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LDAP, SSO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등 다양한 로그인 방법 및 자동 로그인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,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세션 관리 등을 더 학습하고 적용할 예정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44" name="Round Same Side Corner Rectangle 126"/>
            <p:cNvSpPr/>
            <p:nvPr/>
          </p:nvSpPr>
          <p:spPr>
            <a:xfrm rot="10800000" flipH="1">
              <a:off x="7758417" y="1134339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5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316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spect="1"/>
          </p:cNvSpPr>
          <p:nvPr/>
        </p:nvSpPr>
        <p:spPr>
          <a:xfrm rot="5400000">
            <a:off x="5330825" y="-5330826"/>
            <a:ext cx="13716000" cy="2437765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31" tIns="121864" rIns="243731" bIns="121864" rtlCol="0" anchor="ctr"/>
          <a:lstStyle/>
          <a:p>
            <a:pPr algn="ctr"/>
            <a:endParaRPr lang="en-US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6982304" y="6454631"/>
            <a:ext cx="10469715" cy="398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es-ES" sz="9200" dirty="0" smtClean="0">
                <a:solidFill>
                  <a:schemeClr val="bg1"/>
                </a:solidFill>
                <a:latin typeface="Lato Regular"/>
                <a:cs typeface="Lato Regular"/>
              </a:rPr>
              <a:t>THANK YOU!!</a:t>
            </a:r>
          </a:p>
          <a:p>
            <a:pPr algn="ctr">
              <a:defRPr/>
            </a:pPr>
            <a:r>
              <a:rPr lang="en-US" altLang="ko-KR" sz="5400" b="1" dirty="0" smtClean="0">
                <a:solidFill>
                  <a:schemeClr val="bg1"/>
                </a:solidFill>
                <a:latin typeface="Lato Regular"/>
                <a:cs typeface="Lato Regular"/>
              </a:rPr>
              <a:t>by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Lato Regular"/>
                <a:cs typeface="Lato Regular"/>
              </a:rPr>
              <a:t>각자바스</a:t>
            </a:r>
            <a:endParaRPr lang="es-ES" sz="54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9824219" y="9819462"/>
            <a:ext cx="4795207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19"/>
          <p:cNvSpPr>
            <a:spLocks/>
          </p:cNvSpPr>
          <p:nvPr/>
        </p:nvSpPr>
        <p:spPr bwMode="auto">
          <a:xfrm>
            <a:off x="9891060" y="2666833"/>
            <a:ext cx="4613544" cy="45963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1580147" y="6034583"/>
            <a:ext cx="2766399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00" b="1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Authentication</a:t>
            </a:r>
            <a:r>
              <a:rPr lang="en-US" altLang="ko-KR" sz="11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&amp; </a:t>
            </a:r>
            <a:r>
              <a:rPr lang="en-US" altLang="ko-KR" sz="11300" b="1" dirty="0">
                <a:solidFill>
                  <a:schemeClr val="bg2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rPr>
              <a:t>Authorization</a:t>
            </a:r>
            <a:endParaRPr lang="id-ID" altLang="ko-KR" sz="11300" b="1" dirty="0">
              <a:solidFill>
                <a:schemeClr val="bg2">
                  <a:lumMod val="8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0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09324" y="483017"/>
            <a:ext cx="22360871" cy="1897149"/>
            <a:chOff x="5988387" y="483017"/>
            <a:chExt cx="22360871" cy="1897149"/>
          </a:xfrm>
        </p:grpSpPr>
        <p:sp>
          <p:nvSpPr>
            <p:cNvPr id="126" name="TextBox 125"/>
            <p:cNvSpPr txBox="1"/>
            <p:nvPr/>
          </p:nvSpPr>
          <p:spPr>
            <a:xfrm>
              <a:off x="5988387" y="483017"/>
              <a:ext cx="22360871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Authentication &amp; Authorization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 flipV="1">
              <a:off x="12510150" y="2227467"/>
              <a:ext cx="9814344" cy="13473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30" name="Subtitle 2"/>
            <p:cNvSpPr txBox="1">
              <a:spLocks/>
            </p:cNvSpPr>
            <p:nvPr/>
          </p:nvSpPr>
          <p:spPr>
            <a:xfrm>
              <a:off x="11555732" y="1541050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 smtClean="0">
                  <a:latin typeface="Lato Light"/>
                  <a:cs typeface="Lato Light"/>
                </a:rPr>
                <a:t>Difference between </a:t>
              </a:r>
              <a:r>
                <a:rPr lang="en-US" sz="3100" dirty="0" err="1" smtClean="0">
                  <a:latin typeface="Lato Light"/>
                  <a:cs typeface="Lato Light"/>
                </a:rPr>
                <a:t>Authenication</a:t>
              </a:r>
              <a:r>
                <a:rPr lang="en-US" sz="3100" dirty="0" smtClean="0">
                  <a:latin typeface="Lato Light"/>
                  <a:cs typeface="Lato Light"/>
                </a:rPr>
                <a:t> and Authorization</a:t>
              </a:r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7" name="Rectangle 129"/>
          <p:cNvSpPr>
            <a:spLocks/>
          </p:cNvSpPr>
          <p:nvPr/>
        </p:nvSpPr>
        <p:spPr bwMode="auto">
          <a:xfrm>
            <a:off x="18932710" y="3866477"/>
            <a:ext cx="342987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STORE </a:t>
            </a:r>
            <a:r>
              <a:rPr lang="en-US" b="1" dirty="0" smtClean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4</a:t>
            </a:r>
            <a:endParaRPr lang="en-US" b="1" dirty="0">
              <a:solidFill>
                <a:schemeClr val="bg1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33907" y="3512175"/>
            <a:ext cx="22028681" cy="7249610"/>
            <a:chOff x="1160945" y="3512175"/>
            <a:chExt cx="10960717" cy="598351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43072" y="4811837"/>
              <a:ext cx="338480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107790" y="3567012"/>
              <a:ext cx="4923053" cy="1239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29"/>
            <p:cNvSpPr>
              <a:spLocks/>
            </p:cNvSpPr>
            <p:nvPr/>
          </p:nvSpPr>
          <p:spPr bwMode="auto">
            <a:xfrm>
              <a:off x="7824048" y="3963214"/>
              <a:ext cx="3421749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b="1" dirty="0" smtClean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Authorization</a:t>
              </a:r>
              <a:endPara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80" name="Rectangle 129"/>
            <p:cNvSpPr>
              <a:spLocks/>
            </p:cNvSpPr>
            <p:nvPr/>
          </p:nvSpPr>
          <p:spPr bwMode="auto">
            <a:xfrm>
              <a:off x="7607112" y="5357385"/>
              <a:ext cx="4175586" cy="43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접근 후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인증된 사용자에게 </a:t>
              </a:r>
              <a:r>
                <a:rPr lang="ko-KR" altLang="en-US" b="1" dirty="0"/>
                <a:t>권한을 부여</a:t>
              </a:r>
              <a:r>
                <a:rPr lang="ko-KR" altLang="en-US" sz="2800" b="1" dirty="0"/>
                <a:t>하는 것</a:t>
              </a:r>
              <a:endParaRPr lang="en-US" sz="2800" b="1" dirty="0">
                <a:sym typeface="Helvetica" charset="0"/>
              </a:endParaRPr>
            </a:p>
          </p:txBody>
        </p:sp>
        <p:sp>
          <p:nvSpPr>
            <p:cNvPr id="81" name="Rectangle 129"/>
            <p:cNvSpPr>
              <a:spLocks/>
            </p:cNvSpPr>
            <p:nvPr/>
          </p:nvSpPr>
          <p:spPr bwMode="auto">
            <a:xfrm>
              <a:off x="7831395" y="6958590"/>
              <a:ext cx="3489073" cy="45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 smtClean="0"/>
                <a:t>권한에 따라 </a:t>
              </a:r>
              <a:r>
                <a:rPr lang="ko-KR" altLang="en-US" sz="2800" b="1" dirty="0"/>
                <a:t>사용 가능한 </a:t>
              </a:r>
              <a:r>
                <a:rPr lang="ko-KR" altLang="en-US" b="1" dirty="0"/>
                <a:t>기능이 제한</a:t>
              </a:r>
              <a:r>
                <a:rPr lang="ko-KR" altLang="en-US" sz="2800" b="1" dirty="0"/>
                <a:t>됨</a:t>
              </a:r>
              <a:endParaRPr lang="en-US" sz="2800" b="1" dirty="0">
                <a:sym typeface="Helvetica" charset="0"/>
              </a:endParaRPr>
            </a:p>
          </p:txBody>
        </p:sp>
        <p:sp>
          <p:nvSpPr>
            <p:cNvPr id="82" name="Rectangle 129"/>
            <p:cNvSpPr>
              <a:spLocks/>
            </p:cNvSpPr>
            <p:nvPr/>
          </p:nvSpPr>
          <p:spPr bwMode="auto">
            <a:xfrm>
              <a:off x="8211360" y="8544366"/>
              <a:ext cx="280256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사용자 등급</a:t>
              </a:r>
              <a:r>
                <a:rPr lang="en-US" altLang="ko-KR" sz="2800" b="1" dirty="0"/>
                <a:t>(</a:t>
              </a:r>
              <a:r>
                <a:rPr lang="ko-KR" altLang="en-US" sz="2800" b="1" dirty="0"/>
                <a:t>일반</a:t>
              </a:r>
              <a:r>
                <a:rPr lang="en-US" altLang="ko-KR" sz="2800" b="1" dirty="0"/>
                <a:t>/VIP/</a:t>
              </a:r>
              <a:r>
                <a:rPr lang="ko-KR" altLang="en-US" sz="2800" b="1" dirty="0"/>
                <a:t>관리자</a:t>
              </a:r>
              <a:r>
                <a:rPr lang="en-US" altLang="ko-KR" sz="2800" b="1" dirty="0"/>
                <a:t>)</a:t>
              </a:r>
              <a:endParaRPr lang="en-US" sz="2800" b="1" dirty="0">
                <a:sym typeface="Helvetica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12027878" y="3512175"/>
              <a:ext cx="2" cy="593662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979969" y="3567012"/>
              <a:ext cx="5127821" cy="12394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90215" y="6356151"/>
              <a:ext cx="1006110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90215" y="9483212"/>
              <a:ext cx="10131447" cy="0"/>
            </a:xfrm>
            <a:prstGeom prst="line">
              <a:avLst/>
            </a:prstGeom>
            <a:ln w="57150" cmpd="sng">
              <a:solidFill>
                <a:schemeClr val="tx2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990215" y="7983179"/>
              <a:ext cx="10082736" cy="622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7103617" y="3578149"/>
              <a:ext cx="0" cy="591754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980088" y="3567012"/>
              <a:ext cx="0" cy="592868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Rectangle 129"/>
            <p:cNvSpPr>
              <a:spLocks/>
            </p:cNvSpPr>
            <p:nvPr/>
          </p:nvSpPr>
          <p:spPr bwMode="auto">
            <a:xfrm>
              <a:off x="1210012" y="3943881"/>
              <a:ext cx="6651893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b="1" dirty="0" smtClean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Authentication</a:t>
              </a:r>
              <a:endPara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55" name="Rectangle 129"/>
            <p:cNvSpPr>
              <a:spLocks/>
            </p:cNvSpPr>
            <p:nvPr/>
          </p:nvSpPr>
          <p:spPr bwMode="auto">
            <a:xfrm>
              <a:off x="1160945" y="5350143"/>
              <a:ext cx="6663103" cy="52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 시스템 접근 시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등록된 사용자인지 </a:t>
              </a:r>
              <a:r>
                <a:rPr lang="ko-KR" altLang="en-US" b="1" dirty="0"/>
                <a:t>여부를 확인</a:t>
              </a:r>
              <a:r>
                <a:rPr lang="ko-KR" altLang="en-US" sz="2800" b="1" dirty="0"/>
                <a:t>하는 것</a:t>
              </a:r>
              <a:endParaRPr lang="en-US" sz="24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56" name="Rectangle 129"/>
            <p:cNvSpPr>
              <a:spLocks/>
            </p:cNvSpPr>
            <p:nvPr/>
          </p:nvSpPr>
          <p:spPr bwMode="auto">
            <a:xfrm>
              <a:off x="1168292" y="6993000"/>
              <a:ext cx="6663103" cy="52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b="1" dirty="0"/>
                <a:t>로그인</a:t>
              </a:r>
              <a:endParaRPr lang="en-US" b="1" dirty="0"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805" y="6034583"/>
            <a:ext cx="22720241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WHY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SPRING SECURITY?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</a:t>
            </a:r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3907" y="3001108"/>
            <a:ext cx="22385416" cy="9441599"/>
            <a:chOff x="333907" y="3001108"/>
            <a:chExt cx="22385416" cy="9441599"/>
          </a:xfrm>
        </p:grpSpPr>
        <p:grpSp>
          <p:nvGrpSpPr>
            <p:cNvPr id="35" name="그룹 34"/>
            <p:cNvGrpSpPr/>
            <p:nvPr/>
          </p:nvGrpSpPr>
          <p:grpSpPr>
            <a:xfrm>
              <a:off x="333907" y="3512175"/>
              <a:ext cx="22028681" cy="7249610"/>
              <a:chOff x="1160945" y="3512175"/>
              <a:chExt cx="10960717" cy="5983517"/>
            </a:xfrm>
          </p:grpSpPr>
          <p:cxnSp>
            <p:nvCxnSpPr>
              <p:cNvPr id="36" name="Straight Connector 8"/>
              <p:cNvCxnSpPr/>
              <p:nvPr/>
            </p:nvCxnSpPr>
            <p:spPr>
              <a:xfrm>
                <a:off x="8643072" y="4811837"/>
                <a:ext cx="3384805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19"/>
              <p:cNvSpPr/>
              <p:nvPr/>
            </p:nvSpPr>
            <p:spPr>
              <a:xfrm>
                <a:off x="7107790" y="3567012"/>
                <a:ext cx="4923053" cy="12394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129"/>
              <p:cNvSpPr>
                <a:spLocks/>
              </p:cNvSpPr>
              <p:nvPr/>
            </p:nvSpPr>
            <p:spPr bwMode="auto">
              <a:xfrm>
                <a:off x="7824048" y="3963214"/>
                <a:ext cx="3421749" cy="528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Lato Regular"/>
                    <a:ea typeface="ＭＳ Ｐゴシック" charset="0"/>
                    <a:cs typeface="Lato Regular"/>
                    <a:sym typeface="Helvetica" charset="0"/>
                  </a:rPr>
                  <a:t>Authorization</a:t>
                </a:r>
                <a:endParaRPr lang="en-US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39" name="Rectangle 129"/>
              <p:cNvSpPr>
                <a:spLocks/>
              </p:cNvSpPr>
              <p:nvPr/>
            </p:nvSpPr>
            <p:spPr bwMode="auto">
              <a:xfrm>
                <a:off x="7607112" y="5357385"/>
                <a:ext cx="4175586" cy="433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접근 후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인증된 사용자에게 </a:t>
                </a:r>
                <a:r>
                  <a:rPr lang="ko-KR" altLang="en-US" b="1" dirty="0"/>
                  <a:t>권한을 부여</a:t>
                </a:r>
                <a:r>
                  <a:rPr lang="ko-KR" altLang="en-US" sz="2800" b="1" dirty="0"/>
                  <a:t>하는 것</a:t>
                </a:r>
                <a:endParaRPr lang="en-US" sz="2800" b="1" dirty="0">
                  <a:sym typeface="Helvetica" charset="0"/>
                </a:endParaRPr>
              </a:p>
            </p:txBody>
          </p:sp>
          <p:sp>
            <p:nvSpPr>
              <p:cNvPr id="40" name="Rectangle 129"/>
              <p:cNvSpPr>
                <a:spLocks/>
              </p:cNvSpPr>
              <p:nvPr/>
            </p:nvSpPr>
            <p:spPr bwMode="auto">
              <a:xfrm>
                <a:off x="7831395" y="6958590"/>
                <a:ext cx="3489073" cy="459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 smtClean="0"/>
                  <a:t>권한에 따라 </a:t>
                </a:r>
                <a:r>
                  <a:rPr lang="ko-KR" altLang="en-US" sz="2800" b="1" dirty="0"/>
                  <a:t>사용 가능한 </a:t>
                </a:r>
                <a:r>
                  <a:rPr lang="ko-KR" altLang="en-US" b="1" dirty="0"/>
                  <a:t>기능이 제한</a:t>
                </a:r>
                <a:r>
                  <a:rPr lang="ko-KR" altLang="en-US" sz="2800" b="1" dirty="0"/>
                  <a:t>됨</a:t>
                </a:r>
                <a:endParaRPr lang="en-US" sz="2800" b="1" dirty="0">
                  <a:sym typeface="Helvetica" charset="0"/>
                </a:endParaRPr>
              </a:p>
            </p:txBody>
          </p:sp>
          <p:sp>
            <p:nvSpPr>
              <p:cNvPr id="41" name="Rectangle 129"/>
              <p:cNvSpPr>
                <a:spLocks/>
              </p:cNvSpPr>
              <p:nvPr/>
            </p:nvSpPr>
            <p:spPr bwMode="auto">
              <a:xfrm>
                <a:off x="8211360" y="8544366"/>
                <a:ext cx="2802560" cy="52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사용자 등급</a:t>
                </a:r>
                <a:r>
                  <a:rPr lang="en-US" altLang="ko-KR" sz="2800" b="1" dirty="0"/>
                  <a:t>(</a:t>
                </a:r>
                <a:r>
                  <a:rPr lang="ko-KR" altLang="en-US" sz="2800" b="1" dirty="0"/>
                  <a:t>일반</a:t>
                </a:r>
                <a:r>
                  <a:rPr lang="en-US" altLang="ko-KR" sz="2800" b="1" dirty="0"/>
                  <a:t>/VIP/</a:t>
                </a:r>
                <a:r>
                  <a:rPr lang="ko-KR" altLang="en-US" sz="2800" b="1" dirty="0"/>
                  <a:t>관리자</a:t>
                </a:r>
                <a:r>
                  <a:rPr lang="en-US" altLang="ko-KR" sz="2800" b="1" dirty="0"/>
                  <a:t>)</a:t>
                </a:r>
                <a:endParaRPr lang="en-US" sz="2800" b="1" dirty="0">
                  <a:sym typeface="Helvetica" charset="0"/>
                </a:endParaRPr>
              </a:p>
            </p:txBody>
          </p:sp>
          <p:cxnSp>
            <p:nvCxnSpPr>
              <p:cNvPr id="42" name="Straight Connector 47"/>
              <p:cNvCxnSpPr/>
              <p:nvPr/>
            </p:nvCxnSpPr>
            <p:spPr>
              <a:xfrm flipH="1">
                <a:off x="12027878" y="3512175"/>
                <a:ext cx="2" cy="5936625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146"/>
              <p:cNvSpPr/>
              <p:nvPr/>
            </p:nvSpPr>
            <p:spPr>
              <a:xfrm>
                <a:off x="1979969" y="3567012"/>
                <a:ext cx="5127821" cy="12394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9"/>
              <p:cNvCxnSpPr/>
              <p:nvPr/>
            </p:nvCxnSpPr>
            <p:spPr>
              <a:xfrm>
                <a:off x="1990215" y="6356151"/>
                <a:ext cx="10061108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5"/>
              <p:cNvCxnSpPr/>
              <p:nvPr/>
            </p:nvCxnSpPr>
            <p:spPr>
              <a:xfrm>
                <a:off x="1990215" y="9483212"/>
                <a:ext cx="10131447" cy="0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47"/>
              <p:cNvCxnSpPr/>
              <p:nvPr/>
            </p:nvCxnSpPr>
            <p:spPr>
              <a:xfrm flipV="1">
                <a:off x="1990215" y="7983179"/>
                <a:ext cx="10082736" cy="622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50"/>
              <p:cNvCxnSpPr/>
              <p:nvPr/>
            </p:nvCxnSpPr>
            <p:spPr>
              <a:xfrm>
                <a:off x="7103617" y="3578149"/>
                <a:ext cx="0" cy="5917543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51"/>
              <p:cNvCxnSpPr/>
              <p:nvPr/>
            </p:nvCxnSpPr>
            <p:spPr>
              <a:xfrm>
                <a:off x="1980088" y="3567012"/>
                <a:ext cx="0" cy="592868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ectangle 129"/>
              <p:cNvSpPr>
                <a:spLocks/>
              </p:cNvSpPr>
              <p:nvPr/>
            </p:nvSpPr>
            <p:spPr bwMode="auto">
              <a:xfrm>
                <a:off x="1210012" y="3943881"/>
                <a:ext cx="6651893" cy="528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Lato Regular"/>
                    <a:ea typeface="ＭＳ Ｐゴシック" charset="0"/>
                    <a:cs typeface="Lato Regular"/>
                    <a:sym typeface="Helvetica" charset="0"/>
                  </a:rPr>
                  <a:t>Authentication</a:t>
                </a:r>
                <a:endParaRPr lang="en-US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62" name="Rectangle 129"/>
              <p:cNvSpPr>
                <a:spLocks/>
              </p:cNvSpPr>
              <p:nvPr/>
            </p:nvSpPr>
            <p:spPr bwMode="auto">
              <a:xfrm>
                <a:off x="1160945" y="5350143"/>
                <a:ext cx="6663103" cy="52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 시스템 접근 시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등록된 사용자인지 </a:t>
                </a:r>
                <a:r>
                  <a:rPr lang="ko-KR" altLang="en-US" b="1" dirty="0"/>
                  <a:t>여부를 확인</a:t>
                </a:r>
                <a:r>
                  <a:rPr lang="ko-KR" altLang="en-US" sz="2800" b="1" dirty="0"/>
                  <a:t>하는 것</a:t>
                </a:r>
                <a:endParaRPr lang="en-US" sz="2400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63" name="Rectangle 129"/>
              <p:cNvSpPr>
                <a:spLocks/>
              </p:cNvSpPr>
              <p:nvPr/>
            </p:nvSpPr>
            <p:spPr bwMode="auto">
              <a:xfrm>
                <a:off x="1168292" y="6993000"/>
                <a:ext cx="6663103" cy="52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b="1" dirty="0"/>
                  <a:t>로그인</a:t>
                </a:r>
                <a:endParaRPr lang="en-US" b="1" dirty="0">
                  <a:sym typeface="Helvetica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2707815" y="3001108"/>
              <a:ext cx="10011508" cy="8276492"/>
              <a:chOff x="12707815" y="3001108"/>
              <a:chExt cx="10011508" cy="8276492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V="1">
                <a:off x="12707815" y="3001108"/>
                <a:ext cx="8973529" cy="8276492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289315" y="3001108"/>
                <a:ext cx="9430008" cy="8112369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8948301" y="11611710"/>
              <a:ext cx="5915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ko-KR" altLang="en-US" sz="4800" b="1" dirty="0" smtClean="0">
                  <a:solidFill>
                    <a:srgbClr val="1E2731"/>
                  </a:solidFill>
                </a:rPr>
                <a:t>권한 </a:t>
              </a:r>
              <a:r>
                <a:rPr lang="ko-KR" altLang="en-US" sz="4800" b="1" dirty="0" err="1" smtClean="0">
                  <a:solidFill>
                    <a:srgbClr val="1E2731"/>
                  </a:solidFill>
                </a:rPr>
                <a:t>로직의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 부재</a:t>
              </a:r>
              <a:r>
                <a:rPr lang="en-US" altLang="ko-KR" sz="4800" b="1" dirty="0" smtClean="0">
                  <a:solidFill>
                    <a:srgbClr val="1E2731"/>
                  </a:solidFill>
                </a:rPr>
                <a:t>!!</a:t>
              </a:r>
              <a:endParaRPr lang="ko-KR" altLang="en-US" sz="4800" b="1" dirty="0">
                <a:solidFill>
                  <a:srgbClr val="1E27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1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00414" y="2644716"/>
            <a:ext cx="16351972" cy="10540156"/>
            <a:chOff x="4012842" y="2644716"/>
            <a:chExt cx="16351972" cy="10540156"/>
          </a:xfrm>
        </p:grpSpPr>
        <p:grpSp>
          <p:nvGrpSpPr>
            <p:cNvPr id="2" name="그룹 1"/>
            <p:cNvGrpSpPr/>
            <p:nvPr/>
          </p:nvGrpSpPr>
          <p:grpSpPr>
            <a:xfrm>
              <a:off x="4012842" y="2644716"/>
              <a:ext cx="16351972" cy="9065847"/>
              <a:chOff x="3931241" y="3558617"/>
              <a:chExt cx="16351972" cy="90658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939618" y="3558617"/>
                <a:ext cx="9765784" cy="9065847"/>
              </a:xfrm>
              <a:prstGeom prst="rect">
                <a:avLst/>
              </a:prstGeom>
              <a:solidFill>
                <a:schemeClr val="bg2">
                  <a:lumMod val="95000"/>
                  <a:alpha val="41000"/>
                </a:schemeClr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0785717" y="5259211"/>
                <a:ext cx="4517009" cy="46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931241" y="4621509"/>
                <a:ext cx="1883163" cy="534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Request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128941" y="3843049"/>
                <a:ext cx="544395" cy="851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F</a:t>
                </a:r>
              </a:p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>
                    <a:solidFill>
                      <a:srgbClr val="000000"/>
                    </a:solidFill>
                    <a:latin typeface="+mj-lt"/>
                  </a:rPr>
                  <a:t>l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563495" y="3843048"/>
                <a:ext cx="544395" cy="851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D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I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spa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che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S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v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l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998050" y="5259211"/>
                <a:ext cx="559107" cy="568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I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n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c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p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o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47377" y="5785217"/>
                <a:ext cx="3935836" cy="3235893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527617" y="5922862"/>
                <a:ext cx="357535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Naver</a:t>
                </a:r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 OAuth2 Server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822510" y="5300904"/>
                <a:ext cx="4399301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Other Controller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0454672" y="5814645"/>
                <a:ext cx="4517009" cy="46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484100" y="5912686"/>
                <a:ext cx="4399301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Login Controller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028491" y="6687094"/>
                <a:ext cx="3310512" cy="144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LoginService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678423" y="7086810"/>
                <a:ext cx="3310512" cy="6299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Access token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660039" y="8127814"/>
                <a:ext cx="3310512" cy="6299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err="1" smtClean="0">
                    <a:solidFill>
                      <a:srgbClr val="000000"/>
                    </a:solidFill>
                    <a:latin typeface="+mj-lt"/>
                  </a:rPr>
                  <a:t>Naver</a:t>
                </a:r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 User Info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931241" y="10322941"/>
                <a:ext cx="1947569" cy="534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Response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1054243" y="8556943"/>
                <a:ext cx="3310512" cy="144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rgbClr val="000000"/>
                    </a:solidFill>
                    <a:latin typeface="+mj-lt"/>
                  </a:rPr>
                  <a:t>Session</a:t>
                </a:r>
              </a:p>
              <a:p>
                <a:pPr algn="ctr"/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.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+mj-lt"/>
                  </a:rPr>
                  <a:t>setAttribute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(“</a:t>
                </a:r>
                <a:r>
                  <a:rPr lang="en-US" altLang="ko-KR" sz="2400" b="1" dirty="0" smtClean="0">
                    <a:solidFill>
                      <a:srgbClr val="000000"/>
                    </a:solidFill>
                    <a:latin typeface="+mj-lt"/>
                  </a:rPr>
                  <a:t>USER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”)</a:t>
                </a:r>
                <a:endParaRPr lang="ko-KR" altLang="en-US" sz="2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0" name="아래쪽 화살표 69"/>
              <p:cNvSpPr/>
              <p:nvPr/>
            </p:nvSpPr>
            <p:spPr>
              <a:xfrm>
                <a:off x="13721919" y="7889395"/>
                <a:ext cx="506481" cy="871016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0785717" y="10729396"/>
                <a:ext cx="4517009" cy="1252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0454672" y="11057118"/>
                <a:ext cx="4517009" cy="1252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ArgumentResolver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6" name="오른쪽 화살표 85"/>
              <p:cNvSpPr/>
              <p:nvPr/>
            </p:nvSpPr>
            <p:spPr>
              <a:xfrm>
                <a:off x="4688624" y="5077443"/>
                <a:ext cx="1440317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오른쪽 화살표 86"/>
              <p:cNvSpPr/>
              <p:nvPr/>
            </p:nvSpPr>
            <p:spPr>
              <a:xfrm>
                <a:off x="6659775" y="5077443"/>
                <a:ext cx="903721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오른쪽 화살표 87"/>
              <p:cNvSpPr/>
              <p:nvPr/>
            </p:nvSpPr>
            <p:spPr>
              <a:xfrm>
                <a:off x="8101684" y="6321958"/>
                <a:ext cx="903721" cy="223650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오른쪽 화살표 88"/>
              <p:cNvSpPr/>
              <p:nvPr/>
            </p:nvSpPr>
            <p:spPr>
              <a:xfrm>
                <a:off x="9559317" y="6876969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>
                <a:off x="14339965" y="6987093"/>
                <a:ext cx="2007413" cy="30634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오른쪽 화살표 96"/>
              <p:cNvSpPr/>
              <p:nvPr/>
            </p:nvSpPr>
            <p:spPr>
              <a:xfrm rot="10800000">
                <a:off x="14339965" y="7565746"/>
                <a:ext cx="2007413" cy="30634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오른쪽 화살표 97"/>
              <p:cNvSpPr/>
              <p:nvPr/>
            </p:nvSpPr>
            <p:spPr>
              <a:xfrm rot="10800000">
                <a:off x="9542274" y="9277303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오른쪽 화살표 98"/>
              <p:cNvSpPr/>
              <p:nvPr/>
            </p:nvSpPr>
            <p:spPr>
              <a:xfrm rot="10800000">
                <a:off x="8099524" y="10113100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오른쪽 화살표 99"/>
              <p:cNvSpPr/>
              <p:nvPr/>
            </p:nvSpPr>
            <p:spPr>
              <a:xfrm rot="10800000">
                <a:off x="6656668" y="10841011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오른쪽 화살표 101"/>
              <p:cNvSpPr/>
              <p:nvPr/>
            </p:nvSpPr>
            <p:spPr>
              <a:xfrm rot="10800000">
                <a:off x="4688624" y="10827391"/>
                <a:ext cx="1440317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06034" y="12169209"/>
              <a:ext cx="125149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ko-KR" altLang="en-US" sz="4800" b="1" dirty="0" smtClean="0">
                  <a:solidFill>
                    <a:srgbClr val="1E2731"/>
                  </a:solidFill>
                </a:rPr>
                <a:t>비즈니스 </a:t>
              </a:r>
              <a:r>
                <a:rPr lang="ko-KR" altLang="en-US" sz="4800" b="1" dirty="0" err="1" smtClean="0">
                  <a:solidFill>
                    <a:srgbClr val="1E2731"/>
                  </a:solidFill>
                </a:rPr>
                <a:t>로직과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 인증</a:t>
              </a:r>
              <a:r>
                <a:rPr lang="en-US" altLang="ko-KR" sz="4800" b="1" dirty="0" smtClean="0">
                  <a:solidFill>
                    <a:srgbClr val="1E2731"/>
                  </a:solidFill>
                </a:rPr>
                <a:t>/ 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권한 </a:t>
              </a:r>
              <a:r>
                <a:rPr lang="ko-KR" altLang="en-US" sz="4800" b="1" dirty="0" err="1" smtClean="0">
                  <a:solidFill>
                    <a:srgbClr val="1E2731"/>
                  </a:solidFill>
                </a:rPr>
                <a:t>로직이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 </a:t>
              </a:r>
              <a:r>
                <a:rPr lang="ko-KR" altLang="en-US" sz="6000" b="1" dirty="0" smtClean="0">
                  <a:solidFill>
                    <a:srgbClr val="FF0000"/>
                  </a:solidFill>
                </a:rPr>
                <a:t>혼재</a:t>
              </a:r>
              <a:r>
                <a:rPr lang="en-US" altLang="ko-KR" sz="4800" b="1" dirty="0" smtClean="0">
                  <a:solidFill>
                    <a:srgbClr val="1E2731"/>
                  </a:solidFill>
                </a:rPr>
                <a:t>!!</a:t>
              </a:r>
              <a:endParaRPr lang="ko-KR" altLang="en-US" sz="4800" b="1" dirty="0">
                <a:solidFill>
                  <a:srgbClr val="1E27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0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56374" y="2800652"/>
            <a:ext cx="20539867" cy="9521921"/>
            <a:chOff x="2256374" y="2800652"/>
            <a:chExt cx="20539867" cy="9521921"/>
          </a:xfrm>
        </p:grpSpPr>
        <p:pic>
          <p:nvPicPr>
            <p:cNvPr id="1036" name="Picture 12" descr="구글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627">
              <a:off x="12278391" y="2953052"/>
              <a:ext cx="9410700" cy="52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2256374" y="2800652"/>
              <a:ext cx="20539867" cy="9521921"/>
              <a:chOff x="2256374" y="2800652"/>
              <a:chExt cx="20539867" cy="9521921"/>
            </a:xfrm>
          </p:grpSpPr>
          <p:pic>
            <p:nvPicPr>
              <p:cNvPr id="1034" name="Picture 10" descr="페이스북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37791">
                <a:off x="13271241" y="5800321"/>
                <a:ext cx="9525000" cy="358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스프링 시큐리티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0" t="34334" r="15734" b="23265"/>
              <a:stretch/>
            </p:blipFill>
            <p:spPr bwMode="auto">
              <a:xfrm rot="700560">
                <a:off x="3377901" y="6997320"/>
                <a:ext cx="7387101" cy="24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네이버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03519">
                <a:off x="2256374" y="3301627"/>
                <a:ext cx="7605808" cy="2058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트위터에 대한 이미지 검색결과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103" y="4866402"/>
                <a:ext cx="6934200" cy="381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카카오에 대한 이미지 검색결과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2171" y="2800652"/>
                <a:ext cx="4733925" cy="2800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6791254" y="11306910"/>
                <a:ext cx="1064746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ko-KR" altLang="en-US" sz="4800" b="1" dirty="0" smtClean="0">
                    <a:solidFill>
                      <a:srgbClr val="1E2731"/>
                    </a:solidFill>
                  </a:rPr>
                  <a:t>로그인 기능 </a:t>
                </a:r>
                <a:r>
                  <a:rPr lang="ko-KR" altLang="en-US" sz="6000" b="1" dirty="0" smtClean="0">
                    <a:solidFill>
                      <a:srgbClr val="FF0000"/>
                    </a:solidFill>
                  </a:rPr>
                  <a:t>다각화</a:t>
                </a:r>
                <a:r>
                  <a:rPr lang="ko-KR" altLang="en-US" sz="6000" b="1" dirty="0" smtClean="0">
                    <a:solidFill>
                      <a:srgbClr val="1E2731"/>
                    </a:solidFill>
                  </a:rPr>
                  <a:t> </a:t>
                </a:r>
                <a:r>
                  <a:rPr lang="ko-KR" altLang="en-US" sz="4800" b="1" dirty="0" smtClean="0">
                    <a:solidFill>
                      <a:srgbClr val="1E2731"/>
                    </a:solidFill>
                  </a:rPr>
                  <a:t>요구사항 발생</a:t>
                </a:r>
                <a:endParaRPr lang="ko-KR" altLang="en-US" sz="4800" b="1" dirty="0">
                  <a:solidFill>
                    <a:srgbClr val="1E273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0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419724"/>
            <a:ext cx="24377655" cy="6316548"/>
          </a:xfrm>
          <a:prstGeom prst="rect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865934" y="483017"/>
            <a:ext cx="4645786" cy="2079087"/>
            <a:chOff x="9845347" y="483017"/>
            <a:chExt cx="4645786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9845347" y="483017"/>
              <a:ext cx="46457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Solution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15333" y="2470667"/>
              <a:ext cx="34036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0278048" y="1634834"/>
              <a:ext cx="3821565" cy="792078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b="1" dirty="0" smtClean="0">
                  <a:latin typeface="Lato Light"/>
                  <a:cs typeface="Lato Light"/>
                </a:rPr>
                <a:t>by </a:t>
              </a:r>
              <a:r>
                <a:rPr lang="en-US" sz="31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Spring Security</a:t>
              </a:r>
              <a:endParaRPr lang="en-US" sz="31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66683" y="4144044"/>
            <a:ext cx="6067280" cy="4038615"/>
            <a:chOff x="1630806" y="4144044"/>
            <a:chExt cx="6067280" cy="403861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7698086" y="4525599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>
              <a:spLocks noChangeArrowheads="1"/>
            </p:cNvSpPr>
            <p:nvPr/>
          </p:nvSpPr>
          <p:spPr bwMode="auto">
            <a:xfrm>
              <a:off x="1630806" y="6243667"/>
              <a:ext cx="3560551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en-US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USER </a:t>
              </a:r>
              <a:r>
                <a:rPr lang="ko-KR" altLang="en-US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/</a:t>
              </a:r>
            </a:p>
            <a:p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설정</a:t>
              </a:r>
              <a:endParaRPr lang="en-US" sz="24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권한에 따라 </a:t>
              </a:r>
              <a:endParaRPr lang="en-US" altLang="ko-KR" sz="2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보호 리소스로 접근 가능</a:t>
              </a:r>
              <a:endParaRPr lang="en-US" sz="24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2069592" y="5268489"/>
              <a:ext cx="2351926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>
                  <a:solidFill>
                    <a:schemeClr val="bg1"/>
                  </a:solidFill>
                  <a:latin typeface="Calibri"/>
                  <a:cs typeface="Calibri"/>
                </a:rPr>
                <a:t>권한 부여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141512" y="6047810"/>
              <a:ext cx="2225041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39" name="AutoShape 17"/>
            <p:cNvSpPr>
              <a:spLocks/>
            </p:cNvSpPr>
            <p:nvPr/>
          </p:nvSpPr>
          <p:spPr bwMode="auto">
            <a:xfrm>
              <a:off x="2812960" y="4144044"/>
              <a:ext cx="1047360" cy="10476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359687" y="4329654"/>
            <a:ext cx="3732658" cy="3465849"/>
            <a:chOff x="10460020" y="4329654"/>
            <a:chExt cx="3732658" cy="3465849"/>
          </a:xfrm>
        </p:grpSpPr>
        <p:sp>
          <p:nvSpPr>
            <p:cNvPr id="86" name="TextBox 30"/>
            <p:cNvSpPr txBox="1">
              <a:spLocks noChangeArrowheads="1"/>
            </p:cNvSpPr>
            <p:nvPr/>
          </p:nvSpPr>
          <p:spPr bwMode="auto">
            <a:xfrm>
              <a:off x="10500545" y="6225843"/>
              <a:ext cx="369213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ko-KR" altLang="en-US" sz="2400" b="1" dirty="0" smtClean="0">
                  <a:solidFill>
                    <a:schemeClr val="bg1"/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자체 로그인 세션 구현</a:t>
              </a:r>
              <a:endParaRPr lang="en-US" altLang="ko-KR" sz="2400" b="1" dirty="0" smtClean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r>
                <a:rPr lang="ko-KR" alt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다양한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OAUTH2</a:t>
              </a:r>
              <a:r>
                <a:rPr lang="ko-KR" altLang="en-US" sz="2400" b="1" dirty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로그인  기능 구현 및 관리 용이</a:t>
              </a: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10460020" y="5353575"/>
              <a:ext cx="337784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>
                  <a:solidFill>
                    <a:schemeClr val="bg1"/>
                  </a:solidFill>
                  <a:latin typeface="Calibri"/>
                  <a:cs typeface="Calibri"/>
                </a:rPr>
                <a:t>로그인 다각화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614997" y="6072431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0" name="AutoShape 19"/>
            <p:cNvSpPr>
              <a:spLocks/>
            </p:cNvSpPr>
            <p:nvPr/>
          </p:nvSpPr>
          <p:spPr bwMode="auto">
            <a:xfrm>
              <a:off x="11912842" y="4329654"/>
              <a:ext cx="861346" cy="86156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268927" y="4210884"/>
            <a:ext cx="6700530" cy="4323134"/>
            <a:chOff x="5654972" y="4210884"/>
            <a:chExt cx="6700530" cy="432313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2355502" y="4525599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30"/>
            <p:cNvSpPr txBox="1">
              <a:spLocks noChangeArrowheads="1"/>
            </p:cNvSpPr>
            <p:nvPr/>
          </p:nvSpPr>
          <p:spPr bwMode="auto">
            <a:xfrm>
              <a:off x="6053260" y="6225694"/>
              <a:ext cx="3549635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비즈니스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로직과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인증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/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로직을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분리</a:t>
              </a: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Spring Security Filter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로 인해 보호받는 리소스와 완전히 분리</a:t>
              </a: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654972" y="5321491"/>
              <a:ext cx="40062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로그인 </a:t>
              </a:r>
              <a:r>
                <a:rPr lang="ko-KR" altLang="en-US" sz="4000" b="1" dirty="0" err="1" smtClean="0">
                  <a:solidFill>
                    <a:schemeClr val="bg1"/>
                  </a:solidFill>
                  <a:latin typeface="Calibri"/>
                  <a:cs typeface="Calibri"/>
                </a:rPr>
                <a:t>로직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 분리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14956" y="6072430"/>
              <a:ext cx="385191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2" name="AutoShape 114"/>
            <p:cNvSpPr>
              <a:spLocks/>
            </p:cNvSpPr>
            <p:nvPr/>
          </p:nvSpPr>
          <p:spPr bwMode="auto">
            <a:xfrm>
              <a:off x="7260097" y="4210884"/>
              <a:ext cx="947094" cy="9515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sp>
        <p:nvSpPr>
          <p:cNvPr id="3" name="육각형 2"/>
          <p:cNvSpPr/>
          <p:nvPr/>
        </p:nvSpPr>
        <p:spPr>
          <a:xfrm>
            <a:off x="14807211" y="-1711570"/>
            <a:ext cx="1242646" cy="1008185"/>
          </a:xfrm>
          <a:prstGeom prst="hexag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38856" y="11037502"/>
            <a:ext cx="8541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445469"/>
                </a:solidFill>
              </a:rPr>
              <a:t>Spring Security</a:t>
            </a:r>
            <a:r>
              <a:rPr lang="ko-KR" altLang="en-US" sz="6000" b="1" dirty="0" smtClean="0">
                <a:solidFill>
                  <a:srgbClr val="445469"/>
                </a:solidFill>
              </a:rPr>
              <a:t>로 해결</a:t>
            </a:r>
            <a:r>
              <a:rPr lang="en-US" altLang="ko-KR" sz="6000" b="1" dirty="0" smtClean="0">
                <a:solidFill>
                  <a:srgbClr val="445469"/>
                </a:solidFill>
              </a:rPr>
              <a:t>!!</a:t>
            </a:r>
            <a:endParaRPr lang="ko-KR" altLang="en-US" sz="6000" b="1" dirty="0">
              <a:solidFill>
                <a:srgbClr val="445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81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8227</TotalTime>
  <Words>1078</Words>
  <Application>Microsoft Office PowerPoint</Application>
  <PresentationFormat>사용자 지정</PresentationFormat>
  <Paragraphs>371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Bebas Neue</vt:lpstr>
      <vt:lpstr>Gill Sans</vt:lpstr>
      <vt:lpstr>Lato</vt:lpstr>
      <vt:lpstr>Lato Black</vt:lpstr>
      <vt:lpstr>Lato Light</vt:lpstr>
      <vt:lpstr>Lato Regular</vt:lpstr>
      <vt:lpstr>ＭＳ Ｐゴシック</vt:lpstr>
      <vt:lpstr>Open Sans Light</vt:lpstr>
      <vt:lpstr>Raleway Light</vt:lpstr>
      <vt:lpstr>Arial</vt:lpstr>
      <vt:lpstr>Calibri</vt:lpstr>
      <vt:lpstr>Helvetica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jihyn91@naver.com</cp:lastModifiedBy>
  <cp:revision>1998</cp:revision>
  <dcterms:created xsi:type="dcterms:W3CDTF">2014-11-12T21:47:38Z</dcterms:created>
  <dcterms:modified xsi:type="dcterms:W3CDTF">2017-08-29T05:10:27Z</dcterms:modified>
  <cp:category/>
</cp:coreProperties>
</file>