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659" r:id="rId2"/>
    <p:sldId id="682" r:id="rId3"/>
    <p:sldId id="685" r:id="rId4"/>
    <p:sldId id="604" r:id="rId5"/>
    <p:sldId id="388" r:id="rId6"/>
    <p:sldId id="697" r:id="rId7"/>
    <p:sldId id="705" r:id="rId8"/>
    <p:sldId id="706" r:id="rId9"/>
    <p:sldId id="635" r:id="rId10"/>
    <p:sldId id="687" r:id="rId11"/>
    <p:sldId id="699" r:id="rId12"/>
    <p:sldId id="701" r:id="rId13"/>
    <p:sldId id="700" r:id="rId14"/>
    <p:sldId id="702" r:id="rId15"/>
    <p:sldId id="703" r:id="rId16"/>
    <p:sldId id="704" r:id="rId17"/>
    <p:sldId id="698" r:id="rId18"/>
    <p:sldId id="696" r:id="rId19"/>
    <p:sldId id="708" r:id="rId20"/>
    <p:sldId id="691" r:id="rId21"/>
    <p:sldId id="692" r:id="rId22"/>
    <p:sldId id="693" r:id="rId23"/>
    <p:sldId id="694" r:id="rId24"/>
    <p:sldId id="707" r:id="rId25"/>
    <p:sldId id="633" r:id="rId26"/>
    <p:sldId id="695" r:id="rId2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356" userDrawn="1">
          <p15:clr>
            <a:srgbClr val="A4A3A4"/>
          </p15:clr>
        </p15:guide>
        <p15:guide id="3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E2731"/>
    <a:srgbClr val="445469"/>
    <a:srgbClr val="666666"/>
    <a:srgbClr val="B78B02"/>
    <a:srgbClr val="F10F21"/>
    <a:srgbClr val="DEA902"/>
    <a:srgbClr val="D09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6" autoAdjust="0"/>
    <p:restoredTop sz="95388" autoAdjust="0"/>
  </p:normalViewPr>
  <p:slideViewPr>
    <p:cSldViewPr snapToGrid="0" snapToObjects="1">
      <p:cViewPr varScale="1">
        <p:scale>
          <a:sx n="43" d="100"/>
          <a:sy n="43" d="100"/>
        </p:scale>
        <p:origin x="883" y="53"/>
      </p:cViewPr>
      <p:guideLst>
        <p:guide pos="15356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5F8710-7791-0441-A15D-7793F193496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E7CC3C-34C1-E54B-B081-E9B82046A073}">
      <dgm:prSet phldrT="[Text]" custT="1"/>
      <dgm:spPr>
        <a:solidFill>
          <a:schemeClr val="accent1"/>
        </a:solidFill>
        <a:ln w="28575" cmpd="sng">
          <a:noFill/>
        </a:ln>
      </dgm:spPr>
      <dgm:t>
        <a:bodyPr/>
        <a:lstStyle/>
        <a:p>
          <a:r>
            <a:rPr lang="en-US" altLang="ko-KR" sz="3600" b="1" i="0" dirty="0" smtClean="0">
              <a:solidFill>
                <a:schemeClr val="bg1"/>
              </a:solidFill>
              <a:latin typeface="Lato Regular"/>
            </a:rPr>
            <a:t>Authentication &amp; Authorization</a:t>
          </a:r>
          <a:endParaRPr lang="en-US" sz="3600" b="1" i="0" dirty="0">
            <a:solidFill>
              <a:schemeClr val="bg1"/>
            </a:solidFill>
            <a:latin typeface="Lato Regular"/>
            <a:cs typeface="Lato Regular"/>
          </a:endParaRPr>
        </a:p>
      </dgm:t>
    </dgm:pt>
    <dgm:pt modelId="{E9B3BBAB-763A-5748-8957-F3D39DD3E49E}" type="parTrans" cxnId="{99BC1D47-29BE-EE44-AD2C-73824DA0EE6A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ADC155B5-4E67-7145-A283-B633159ACBB7}" type="sibTrans" cxnId="{99BC1D47-29BE-EE44-AD2C-73824DA0EE6A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A05E0AEF-921E-BA4D-B4F0-7E073F80F997}">
      <dgm:prSet phldrT="[Text]" custT="1"/>
      <dgm:spPr>
        <a:solidFill>
          <a:schemeClr val="accent2"/>
        </a:solidFill>
        <a:ln w="28575" cmpd="sng">
          <a:noFill/>
        </a:ln>
      </dgm:spPr>
      <dgm:t>
        <a:bodyPr/>
        <a:lstStyle/>
        <a:p>
          <a:r>
            <a:rPr lang="en-US" sz="3600" b="1" i="0" dirty="0" smtClean="0">
              <a:solidFill>
                <a:schemeClr val="bg1"/>
              </a:solidFill>
              <a:latin typeface="Lato Regular"/>
            </a:rPr>
            <a:t>Legacy System Issue</a:t>
          </a:r>
          <a:endParaRPr lang="en-US" sz="3600" b="1" i="0" dirty="0">
            <a:solidFill>
              <a:schemeClr val="bg1"/>
            </a:solidFill>
            <a:latin typeface="Lato Regular"/>
          </a:endParaRPr>
        </a:p>
      </dgm:t>
    </dgm:pt>
    <dgm:pt modelId="{19097F75-1EC6-0340-80E6-14A55F4B66C4}" type="parTrans" cxnId="{DA8A3CFD-3733-824A-A055-A234CCE635B9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0D628120-C960-EC4F-A63A-49FDB8924763}" type="sibTrans" cxnId="{DA8A3CFD-3733-824A-A055-A234CCE635B9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B2DC2CDF-59C7-7946-9B45-5623D3D4104A}">
      <dgm:prSet phldrT="[Text]" custT="1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400" b="1" dirty="0" smtClean="0">
              <a:solidFill>
                <a:schemeClr val="accent6"/>
              </a:solidFill>
              <a:latin typeface="Lato Regular"/>
            </a:rPr>
            <a:t>System Issue</a:t>
          </a:r>
          <a:endParaRPr lang="en-US" sz="2400" b="1" dirty="0">
            <a:solidFill>
              <a:schemeClr val="accent6"/>
            </a:solidFill>
            <a:latin typeface="Lato Regular"/>
          </a:endParaRPr>
        </a:p>
      </dgm:t>
    </dgm:pt>
    <dgm:pt modelId="{E046B0D4-72A0-8F45-B16C-6683861BE75D}" type="parTrans" cxnId="{48D6A3A2-9CAD-0841-809D-0FD076294BEC}">
      <dgm:prSet/>
      <dgm:spPr>
        <a:ln w="12700" cmpd="sng">
          <a:solidFill>
            <a:srgbClr val="BFBFBF"/>
          </a:solidFill>
          <a:prstDash val="sysDash"/>
        </a:ln>
      </dgm:spPr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9795F930-B212-0741-B1F6-B2E3C6EB0267}" type="sibTrans" cxnId="{48D6A3A2-9CAD-0841-809D-0FD076294BEC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18DE6AF9-D76C-434E-B6E7-39638936EC78}">
      <dgm:prSet phldrT="[Text]" custT="1"/>
      <dgm:spPr>
        <a:solidFill>
          <a:schemeClr val="accent3"/>
        </a:solidFill>
        <a:ln w="28575" cmpd="sng">
          <a:noFill/>
        </a:ln>
      </dgm:spPr>
      <dgm:t>
        <a:bodyPr/>
        <a:lstStyle/>
        <a:p>
          <a:r>
            <a:rPr lang="en-US" altLang="ko-KR" sz="3600" b="1" i="0" dirty="0" smtClean="0">
              <a:solidFill>
                <a:schemeClr val="bg1"/>
              </a:solidFill>
              <a:latin typeface="Lato Regular"/>
            </a:rPr>
            <a:t>Adapt Spring Security</a:t>
          </a:r>
          <a:endParaRPr lang="en-US" sz="3600" b="1" i="0" dirty="0">
            <a:solidFill>
              <a:schemeClr val="bg1"/>
            </a:solidFill>
            <a:latin typeface="Lato Regular"/>
          </a:endParaRPr>
        </a:p>
      </dgm:t>
    </dgm:pt>
    <dgm:pt modelId="{47047A21-EFAD-4742-86C4-87EC20E0C6DC}" type="parTrans" cxnId="{8173031A-8017-3D4C-AE37-B55791E23E02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FFFA109B-02BB-9644-A17B-D800875EBD23}" type="sibTrans" cxnId="{8173031A-8017-3D4C-AE37-B55791E23E02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BEDD03D8-7168-7B4E-9F50-B585A211DE9E}">
      <dgm:prSet phldrT="[Text]" custT="1"/>
      <dgm:spPr>
        <a:solidFill>
          <a:schemeClr val="accent4"/>
        </a:solidFill>
        <a:ln w="28575" cmpd="sng">
          <a:noFill/>
        </a:ln>
      </dgm:spPr>
      <dgm:t>
        <a:bodyPr/>
        <a:lstStyle/>
        <a:p>
          <a:r>
            <a:rPr lang="en-US" altLang="ko-KR" sz="3600" b="1" i="0" dirty="0" smtClean="0">
              <a:solidFill>
                <a:schemeClr val="bg1"/>
              </a:solidFill>
              <a:latin typeface="Lato Regular"/>
            </a:rPr>
            <a:t>Trial &amp; Error</a:t>
          </a:r>
          <a:endParaRPr lang="en-US" sz="3600" b="1" i="0" dirty="0">
            <a:solidFill>
              <a:schemeClr val="bg1"/>
            </a:solidFill>
            <a:latin typeface="Lato Regular"/>
          </a:endParaRPr>
        </a:p>
      </dgm:t>
    </dgm:pt>
    <dgm:pt modelId="{1915A6B0-5CB2-7145-94C2-7418BC39C1C5}" type="parTrans" cxnId="{A8493A5B-E06D-8B4A-B246-1D78C5C3BE8F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3A1695AE-C96B-F84E-879B-5A29963ABB77}" type="sibTrans" cxnId="{A8493A5B-E06D-8B4A-B246-1D78C5C3BE8F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FBE03D3B-42A5-414D-9879-07FA8A5E9013}">
      <dgm:prSet phldrT="[Text]" custT="1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r>
            <a:rPr lang="ko-KR" altLang="en-US" sz="2400" b="1" dirty="0" smtClean="0">
              <a:solidFill>
                <a:schemeClr val="accent6"/>
              </a:solidFill>
              <a:latin typeface="Lato Regular"/>
              <a:cs typeface="Lato Regular"/>
            </a:rPr>
            <a:t>인증 및 권한 제어                                                </a:t>
          </a:r>
          <a:endParaRPr lang="en-US" sz="2400" b="1" dirty="0">
            <a:solidFill>
              <a:schemeClr val="accent6"/>
            </a:solidFill>
            <a:latin typeface="Lato Regular"/>
            <a:cs typeface="Lato Regular"/>
          </a:endParaRPr>
        </a:p>
      </dgm:t>
    </dgm:pt>
    <dgm:pt modelId="{29D328CF-CBE0-F149-B171-93CD6A3C3D78}" type="parTrans" cxnId="{E55FD47F-6AB9-B341-A5F6-A951A864B2C3}">
      <dgm:prSet/>
      <dgm:spPr>
        <a:ln w="12700">
          <a:solidFill>
            <a:srgbClr val="BFBFBF"/>
          </a:solidFill>
          <a:prstDash val="sysDash"/>
        </a:ln>
      </dgm:spPr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7B1AF68C-880A-3D4F-9B33-2D47FF974765}" type="sibTrans" cxnId="{E55FD47F-6AB9-B341-A5F6-A951A864B2C3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002D74CC-3F28-F34D-A8FF-26B81B86DFD3}">
      <dgm:prSet custT="1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400" b="1" dirty="0" err="1" smtClean="0">
              <a:solidFill>
                <a:schemeClr val="accent6"/>
              </a:solidFill>
              <a:latin typeface="Lato Regular"/>
            </a:rPr>
            <a:t>DelegatingFilterProxy</a:t>
          </a:r>
          <a:r>
            <a:rPr lang="en-US" sz="2400" b="1" dirty="0" smtClean="0">
              <a:solidFill>
                <a:schemeClr val="accent6"/>
              </a:solidFill>
              <a:latin typeface="Lato Regular"/>
            </a:rPr>
            <a:t> &amp; </a:t>
          </a:r>
          <a:r>
            <a:rPr lang="en-US" sz="2400" b="1" dirty="0" err="1" smtClean="0">
              <a:solidFill>
                <a:schemeClr val="accent6"/>
              </a:solidFill>
              <a:latin typeface="Lato Regular"/>
            </a:rPr>
            <a:t>FilterChainProxy</a:t>
          </a:r>
          <a:endParaRPr lang="en-US" sz="2400" b="1" dirty="0">
            <a:solidFill>
              <a:schemeClr val="accent6"/>
            </a:solidFill>
            <a:latin typeface="Lato Regular"/>
          </a:endParaRPr>
        </a:p>
      </dgm:t>
    </dgm:pt>
    <dgm:pt modelId="{0890FDC2-3DBB-7246-A901-562DC68117A7}" type="parTrans" cxnId="{00A3CFC7-DFE9-9F45-9247-1256FEC1D452}">
      <dgm:prSet/>
      <dgm:spPr>
        <a:ln w="12700">
          <a:solidFill>
            <a:srgbClr val="BFBFBF"/>
          </a:solidFill>
          <a:prstDash val="sysDash"/>
        </a:ln>
      </dgm:spPr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CCC2758D-A522-D64E-884F-C156709E10DB}" type="sibTrans" cxnId="{00A3CFC7-DFE9-9F45-9247-1256FEC1D452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ADD94A69-4B60-9E40-8B02-429B5E3362FE}">
      <dgm:prSet custT="1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400" b="1" dirty="0" smtClean="0">
              <a:solidFill>
                <a:schemeClr val="accent6"/>
              </a:solidFill>
              <a:latin typeface="Lato Regular"/>
            </a:rPr>
            <a:t>Filter Chaining</a:t>
          </a:r>
          <a:endParaRPr lang="en-US" sz="2400" b="1" dirty="0">
            <a:solidFill>
              <a:schemeClr val="accent6"/>
            </a:solidFill>
            <a:latin typeface="Lato Regular"/>
          </a:endParaRPr>
        </a:p>
      </dgm:t>
    </dgm:pt>
    <dgm:pt modelId="{742EEAB1-E5D9-4B4F-9009-A91CAAE7B29E}" type="parTrans" cxnId="{08A4F9A4-0430-7942-A55B-17E8A165F38B}">
      <dgm:prSet/>
      <dgm:spPr>
        <a:ln w="12700">
          <a:solidFill>
            <a:srgbClr val="BFBFBF"/>
          </a:solidFill>
          <a:prstDash val="sysDash"/>
        </a:ln>
      </dgm:spPr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F3E70D3B-DAA4-B247-ACD1-9435A817B37B}" type="sibTrans" cxnId="{08A4F9A4-0430-7942-A55B-17E8A165F38B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29ACA1F6-94E7-C64D-A0EC-D493CE122E46}">
      <dgm:prSet custT="1"/>
      <dgm:spPr>
        <a:solidFill>
          <a:schemeClr val="accent6"/>
        </a:solidFill>
        <a:ln w="28575" cmpd="sng">
          <a:noFill/>
        </a:ln>
      </dgm:spPr>
      <dgm:t>
        <a:bodyPr/>
        <a:lstStyle/>
        <a:p>
          <a:r>
            <a:rPr lang="en-US" altLang="ko-KR" sz="3600" b="1" i="0" dirty="0" smtClean="0">
              <a:solidFill>
                <a:schemeClr val="bg1"/>
              </a:solidFill>
              <a:latin typeface="Lato Regular"/>
            </a:rPr>
            <a:t>Conclusion</a:t>
          </a:r>
          <a:endParaRPr lang="en-US" sz="3600" b="1" i="0" dirty="0">
            <a:solidFill>
              <a:schemeClr val="bg1"/>
            </a:solidFill>
            <a:latin typeface="Lato Regular"/>
          </a:endParaRPr>
        </a:p>
      </dgm:t>
    </dgm:pt>
    <dgm:pt modelId="{B4A66961-7C5D-1149-98E3-E5D6A7AD8DAC}" type="parTrans" cxnId="{A8C62922-25E8-C945-8FC7-A756A39BD0EB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00C9A1B4-B33C-C749-92EC-0FFCB60ABDFF}" type="sibTrans" cxnId="{A8C62922-25E8-C945-8FC7-A756A39BD0EB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C1B59ABB-E7BF-F840-AA30-937B3062DFD6}">
      <dgm:prSet phldrT="[Text]" custT="1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altLang="ko-KR" sz="2400" b="1" dirty="0" smtClean="0">
              <a:solidFill>
                <a:schemeClr val="accent6"/>
              </a:solidFill>
              <a:latin typeface="Lato Regular"/>
            </a:rPr>
            <a:t>Spring Security Filter Chain</a:t>
          </a:r>
          <a:endParaRPr lang="en-US" sz="2400" b="1" dirty="0">
            <a:solidFill>
              <a:schemeClr val="accent6"/>
            </a:solidFill>
            <a:latin typeface="Lato Regular"/>
            <a:cs typeface="Lato Regular"/>
          </a:endParaRPr>
        </a:p>
      </dgm:t>
    </dgm:pt>
    <dgm:pt modelId="{D8CBBC28-D30E-2A49-AF1A-E1B0D5E890DF}" type="parTrans" cxnId="{987C40CF-F0CE-B748-AE81-894E566EC895}">
      <dgm:prSet/>
      <dgm:spPr>
        <a:ln w="12700">
          <a:solidFill>
            <a:schemeClr val="bg1">
              <a:lumMod val="75000"/>
            </a:schemeClr>
          </a:solidFill>
          <a:prstDash val="sysDash"/>
        </a:ln>
      </dgm:spPr>
      <dgm:t>
        <a:bodyPr/>
        <a:lstStyle/>
        <a:p>
          <a:endParaRPr lang="en-US" sz="4800"/>
        </a:p>
      </dgm:t>
    </dgm:pt>
    <dgm:pt modelId="{E7D155E8-664F-5448-8913-A26C15076C39}" type="sibTrans" cxnId="{987C40CF-F0CE-B748-AE81-894E566EC895}">
      <dgm:prSet/>
      <dgm:spPr/>
      <dgm:t>
        <a:bodyPr/>
        <a:lstStyle/>
        <a:p>
          <a:endParaRPr lang="en-US" sz="4800"/>
        </a:p>
      </dgm:t>
    </dgm:pt>
    <dgm:pt modelId="{860BA88D-A44C-C64A-9DCC-04EDA89E0ADF}">
      <dgm:prSet custT="1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400" b="1" dirty="0" smtClean="0">
              <a:solidFill>
                <a:schemeClr val="accent6"/>
              </a:solidFill>
              <a:latin typeface="Lato Regular"/>
            </a:rPr>
            <a:t>OAUTH2 Token Service </a:t>
          </a:r>
          <a:r>
            <a:rPr lang="ko-KR" altLang="en-US" sz="2400" b="1" dirty="0" smtClean="0">
              <a:solidFill>
                <a:schemeClr val="accent6"/>
              </a:solidFill>
              <a:latin typeface="Lato Regular"/>
            </a:rPr>
            <a:t>구현</a:t>
          </a:r>
          <a:endParaRPr lang="en-US" sz="2400" b="1" dirty="0">
            <a:solidFill>
              <a:schemeClr val="accent6"/>
            </a:solidFill>
            <a:latin typeface="Lato Regular"/>
          </a:endParaRPr>
        </a:p>
      </dgm:t>
    </dgm:pt>
    <dgm:pt modelId="{CBDA637E-5F58-F441-9913-3682C784E9B0}" type="parTrans" cxnId="{D9A2AC1C-6A86-3E48-A7AA-C150E3FDD73B}">
      <dgm:prSet/>
      <dgm:spPr/>
      <dgm:t>
        <a:bodyPr/>
        <a:lstStyle/>
        <a:p>
          <a:endParaRPr lang="en-US"/>
        </a:p>
      </dgm:t>
    </dgm:pt>
    <dgm:pt modelId="{73DE484A-FF32-2644-ACF6-91D2E172F76A}" type="sibTrans" cxnId="{D9A2AC1C-6A86-3E48-A7AA-C150E3FDD73B}">
      <dgm:prSet/>
      <dgm:spPr/>
      <dgm:t>
        <a:bodyPr/>
        <a:lstStyle/>
        <a:p>
          <a:endParaRPr lang="en-US"/>
        </a:p>
      </dgm:t>
    </dgm:pt>
    <dgm:pt modelId="{A9D0CCAB-84B1-2647-B7EC-EF6FB3F83739}">
      <dgm:prSet phldrT="[Text]" custT="1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400" b="1" dirty="0" smtClean="0">
              <a:solidFill>
                <a:schemeClr val="accent6"/>
              </a:solidFill>
              <a:latin typeface="Lato Regular"/>
            </a:rPr>
            <a:t>Solution</a:t>
          </a:r>
        </a:p>
      </dgm:t>
    </dgm:pt>
    <dgm:pt modelId="{5B2FBF0F-D3B6-BC42-8B5F-EC16C71D59FE}" type="sibTrans" cxnId="{BFAE3E0B-9E64-D743-B1A6-E9EA75D399AC}">
      <dgm:prSet/>
      <dgm:spPr/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F6ED9914-CC94-DA46-A9C7-ED19306B2BDA}" type="parTrans" cxnId="{BFAE3E0B-9E64-D743-B1A6-E9EA75D399AC}">
      <dgm:prSet/>
      <dgm:spPr>
        <a:ln w="12700" cmpd="sng">
          <a:solidFill>
            <a:srgbClr val="BFBFBF"/>
          </a:solidFill>
          <a:prstDash val="sysDash"/>
        </a:ln>
      </dgm:spPr>
      <dgm:t>
        <a:bodyPr/>
        <a:lstStyle/>
        <a:p>
          <a:endParaRPr lang="en-US" sz="2000">
            <a:latin typeface="Roboto condensed"/>
            <a:cs typeface="Roboto condensed"/>
          </a:endParaRPr>
        </a:p>
      </dgm:t>
    </dgm:pt>
    <dgm:pt modelId="{F2AB75B5-61AB-4CFF-BD3A-B9C02BFA1BF4}">
      <dgm:prSet custT="1"/>
      <dgm:spPr>
        <a:solidFill>
          <a:schemeClr val="bg1">
            <a:lumMod val="85000"/>
          </a:schemeClr>
        </a:solidFill>
        <a:ln w="28575" cmpd="sng">
          <a:noFill/>
        </a:ln>
      </dgm:spPr>
      <dgm:t>
        <a:bodyPr/>
        <a:lstStyle/>
        <a:p>
          <a:r>
            <a:rPr lang="en-US" sz="2400" b="1" dirty="0" smtClean="0">
              <a:solidFill>
                <a:schemeClr val="accent6"/>
              </a:solidFill>
              <a:latin typeface="Lato Regular"/>
            </a:rPr>
            <a:t>Conclusion</a:t>
          </a:r>
          <a:endParaRPr lang="en-US" sz="2400" b="1" dirty="0">
            <a:solidFill>
              <a:schemeClr val="accent6"/>
            </a:solidFill>
            <a:latin typeface="Lato Regular"/>
          </a:endParaRPr>
        </a:p>
      </dgm:t>
    </dgm:pt>
    <dgm:pt modelId="{1D74DC79-BD19-475F-A770-938BBB4E7DB8}" type="parTrans" cxnId="{0876BDB8-B7D4-4C0D-9C10-3FEE2ED29FF7}">
      <dgm:prSet/>
      <dgm:spPr/>
      <dgm:t>
        <a:bodyPr/>
        <a:lstStyle/>
        <a:p>
          <a:pPr latinLnBrk="1"/>
          <a:endParaRPr lang="ko-KR" altLang="en-US"/>
        </a:p>
      </dgm:t>
    </dgm:pt>
    <dgm:pt modelId="{B7EB3CC3-14E3-40BA-9185-AFA1F599A417}" type="sibTrans" cxnId="{0876BDB8-B7D4-4C0D-9C10-3FEE2ED29FF7}">
      <dgm:prSet/>
      <dgm:spPr/>
      <dgm:t>
        <a:bodyPr/>
        <a:lstStyle/>
        <a:p>
          <a:pPr latinLnBrk="1"/>
          <a:endParaRPr lang="ko-KR" altLang="en-US"/>
        </a:p>
      </dgm:t>
    </dgm:pt>
    <dgm:pt modelId="{DAFC0A0B-49EE-4EDA-93D8-66B564719161}">
      <dgm:prSet phldrT="[Text]" custT="1"/>
      <dgm:spPr>
        <a:solidFill>
          <a:schemeClr val="bg1">
            <a:lumMod val="85000"/>
          </a:schemeClr>
        </a:solidFill>
        <a:ln w="28575" cmpd="sng">
          <a:noFill/>
        </a:ln>
      </dgm:spPr>
      <dgm:t>
        <a:bodyPr/>
        <a:lstStyle/>
        <a:p>
          <a:r>
            <a:rPr lang="en-US" sz="2400" b="1" dirty="0" smtClean="0">
              <a:solidFill>
                <a:schemeClr val="accent6"/>
              </a:solidFill>
              <a:latin typeface="Lato Regular"/>
            </a:rPr>
            <a:t>Difference between Authentication and Authorization</a:t>
          </a:r>
          <a:endParaRPr lang="en-US" sz="2400" b="1" dirty="0">
            <a:solidFill>
              <a:schemeClr val="accent6"/>
            </a:solidFill>
            <a:latin typeface="Lato Regular"/>
          </a:endParaRPr>
        </a:p>
      </dgm:t>
    </dgm:pt>
    <dgm:pt modelId="{464DD43E-FF2B-4469-9376-EAA6872FF514}" type="parTrans" cxnId="{618E2E52-787B-4182-BB70-F76056455135}">
      <dgm:prSet/>
      <dgm:spPr/>
      <dgm:t>
        <a:bodyPr/>
        <a:lstStyle/>
        <a:p>
          <a:pPr latinLnBrk="1"/>
          <a:endParaRPr lang="ko-KR" altLang="en-US"/>
        </a:p>
      </dgm:t>
    </dgm:pt>
    <dgm:pt modelId="{E17E980F-A543-4A5C-94A1-240CB5330C1B}" type="sibTrans" cxnId="{618E2E52-787B-4182-BB70-F76056455135}">
      <dgm:prSet/>
      <dgm:spPr/>
      <dgm:t>
        <a:bodyPr/>
        <a:lstStyle/>
        <a:p>
          <a:pPr latinLnBrk="1"/>
          <a:endParaRPr lang="ko-KR" altLang="en-US"/>
        </a:p>
      </dgm:t>
    </dgm:pt>
    <dgm:pt modelId="{9647F6D2-2331-4F0F-B820-D121096C6A2F}">
      <dgm:prSet phldrT="[Text]" custT="1"/>
      <dgm:spPr>
        <a:solidFill>
          <a:schemeClr val="bg1">
            <a:lumMod val="85000"/>
            <a:alpha val="90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sz="2400" b="1" dirty="0" smtClean="0">
              <a:solidFill>
                <a:schemeClr val="accent6"/>
              </a:solidFill>
              <a:latin typeface="Lato Regular"/>
            </a:rPr>
            <a:t>Spring Security Dependency</a:t>
          </a:r>
          <a:endParaRPr lang="en-US" sz="2400" b="1" dirty="0">
            <a:solidFill>
              <a:schemeClr val="accent6"/>
            </a:solidFill>
            <a:latin typeface="Lato Regular"/>
            <a:cs typeface="Lato Regular"/>
          </a:endParaRPr>
        </a:p>
      </dgm:t>
    </dgm:pt>
    <dgm:pt modelId="{ABC522DA-5CCD-422D-8B83-EBA6626DCA8F}" type="parTrans" cxnId="{3E56A2EB-CB1D-4FBA-B088-756B4091DD19}">
      <dgm:prSet/>
      <dgm:spPr/>
      <dgm:t>
        <a:bodyPr/>
        <a:lstStyle/>
        <a:p>
          <a:pPr latinLnBrk="1"/>
          <a:endParaRPr lang="ko-KR" altLang="en-US"/>
        </a:p>
      </dgm:t>
    </dgm:pt>
    <dgm:pt modelId="{A193D3D3-E473-42C2-8AB0-8CD565180429}" type="sibTrans" cxnId="{3E56A2EB-CB1D-4FBA-B088-756B4091DD19}">
      <dgm:prSet/>
      <dgm:spPr/>
      <dgm:t>
        <a:bodyPr/>
        <a:lstStyle/>
        <a:p>
          <a:pPr latinLnBrk="1"/>
          <a:endParaRPr lang="ko-KR" altLang="en-US"/>
        </a:p>
      </dgm:t>
    </dgm:pt>
    <dgm:pt modelId="{024B7ADC-07B0-4326-A247-0E90C9C34CF2}" type="pres">
      <dgm:prSet presAssocID="{C35F8710-7791-0441-A15D-7793F19349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EE02A3-6688-45CE-8DE2-735AC399B91E}" type="pres">
      <dgm:prSet presAssocID="{4AE7CC3C-34C1-E54B-B081-E9B82046A073}" presName="linNode" presStyleCnt="0"/>
      <dgm:spPr/>
    </dgm:pt>
    <dgm:pt modelId="{D7FA7A00-82AD-4155-8BD5-55A2A5891724}" type="pres">
      <dgm:prSet presAssocID="{4AE7CC3C-34C1-E54B-B081-E9B82046A073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F7D77B-58B0-44C3-854D-0219B73E839C}" type="pres">
      <dgm:prSet presAssocID="{4AE7CC3C-34C1-E54B-B081-E9B82046A073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79638E-C3BC-4A90-A3B3-F2DDEF44E468}" type="pres">
      <dgm:prSet presAssocID="{ADC155B5-4E67-7145-A283-B633159ACBB7}" presName="sp" presStyleCnt="0"/>
      <dgm:spPr/>
    </dgm:pt>
    <dgm:pt modelId="{CDE30BE6-45A1-4E2C-AC74-6937E7150507}" type="pres">
      <dgm:prSet presAssocID="{A05E0AEF-921E-BA4D-B4F0-7E073F80F997}" presName="linNode" presStyleCnt="0"/>
      <dgm:spPr/>
    </dgm:pt>
    <dgm:pt modelId="{DD4FAE2B-4B7F-4B2F-A5A2-8E8D18C7FF7D}" type="pres">
      <dgm:prSet presAssocID="{A05E0AEF-921E-BA4D-B4F0-7E073F80F997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E307A0-D84A-4A23-907A-A467CB18EDFA}" type="pres">
      <dgm:prSet presAssocID="{A05E0AEF-921E-BA4D-B4F0-7E073F80F997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D957B86-30D8-4DEF-970E-22FD57B1CC3C}" type="pres">
      <dgm:prSet presAssocID="{0D628120-C960-EC4F-A63A-49FDB8924763}" presName="sp" presStyleCnt="0"/>
      <dgm:spPr/>
    </dgm:pt>
    <dgm:pt modelId="{10AF7E02-40DD-4CA8-BCEA-F0ACAE03E1B5}" type="pres">
      <dgm:prSet presAssocID="{18DE6AF9-D76C-434E-B6E7-39638936EC78}" presName="linNode" presStyleCnt="0"/>
      <dgm:spPr/>
    </dgm:pt>
    <dgm:pt modelId="{346E02A1-4A09-4E6A-96A2-DDD5FE04E5EF}" type="pres">
      <dgm:prSet presAssocID="{18DE6AF9-D76C-434E-B6E7-39638936EC78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D4EACD-078B-4010-929E-CD8D97F3A30C}" type="pres">
      <dgm:prSet presAssocID="{18DE6AF9-D76C-434E-B6E7-39638936EC78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C6960C-C1A1-40D8-A8F0-3730EF0F98F4}" type="pres">
      <dgm:prSet presAssocID="{FFFA109B-02BB-9644-A17B-D800875EBD23}" presName="sp" presStyleCnt="0"/>
      <dgm:spPr/>
    </dgm:pt>
    <dgm:pt modelId="{9E326B6C-3EB6-4530-AD94-B913B88EAA54}" type="pres">
      <dgm:prSet presAssocID="{BEDD03D8-7168-7B4E-9F50-B585A211DE9E}" presName="linNode" presStyleCnt="0"/>
      <dgm:spPr/>
    </dgm:pt>
    <dgm:pt modelId="{A1430E01-D492-4A4F-A17A-2FF100926AF1}" type="pres">
      <dgm:prSet presAssocID="{BEDD03D8-7168-7B4E-9F50-B585A211DE9E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EB783E-BBDB-4F28-9158-6F7770E7C6AB}" type="pres">
      <dgm:prSet presAssocID="{BEDD03D8-7168-7B4E-9F50-B585A211DE9E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D58DC8-4272-4BE2-AE90-1AC7FA4A4918}" type="pres">
      <dgm:prSet presAssocID="{3A1695AE-C96B-F84E-879B-5A29963ABB77}" presName="sp" presStyleCnt="0"/>
      <dgm:spPr/>
    </dgm:pt>
    <dgm:pt modelId="{5E7953B1-BB31-4367-AEB7-29CC5478ED4B}" type="pres">
      <dgm:prSet presAssocID="{29ACA1F6-94E7-C64D-A0EC-D493CE122E46}" presName="linNode" presStyleCnt="0"/>
      <dgm:spPr/>
    </dgm:pt>
    <dgm:pt modelId="{3B893E5B-0E0F-40CA-A388-AF91A10CFC31}" type="pres">
      <dgm:prSet presAssocID="{29ACA1F6-94E7-C64D-A0EC-D493CE122E46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81A119-DC32-4358-A089-B42DDA137777}" type="pres">
      <dgm:prSet presAssocID="{29ACA1F6-94E7-C64D-A0EC-D493CE122E46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076439C-83DA-480D-AE71-2898F6F32FD5}" type="presOf" srcId="{C35F8710-7791-0441-A15D-7793F1934962}" destId="{024B7ADC-07B0-4326-A247-0E90C9C34CF2}" srcOrd="0" destOrd="0" presId="urn:microsoft.com/office/officeart/2005/8/layout/vList5"/>
    <dgm:cxn modelId="{00A3CFC7-DFE9-9F45-9247-1256FEC1D452}" srcId="{BEDD03D8-7168-7B4E-9F50-B585A211DE9E}" destId="{002D74CC-3F28-F34D-A8FF-26B81B86DFD3}" srcOrd="0" destOrd="0" parTransId="{0890FDC2-3DBB-7246-A901-562DC68117A7}" sibTransId="{CCC2758D-A522-D64E-884F-C156709E10DB}"/>
    <dgm:cxn modelId="{BFAE3E0B-9E64-D743-B1A6-E9EA75D399AC}" srcId="{A05E0AEF-921E-BA4D-B4F0-7E073F80F997}" destId="{A9D0CCAB-84B1-2647-B7EC-EF6FB3F83739}" srcOrd="1" destOrd="0" parTransId="{F6ED9914-CC94-DA46-A9C7-ED19306B2BDA}" sibTransId="{5B2FBF0F-D3B6-BC42-8B5F-EC16C71D59FE}"/>
    <dgm:cxn modelId="{987C40CF-F0CE-B748-AE81-894E566EC895}" srcId="{18DE6AF9-D76C-434E-B6E7-39638936EC78}" destId="{C1B59ABB-E7BF-F840-AA30-937B3062DFD6}" srcOrd="2" destOrd="0" parTransId="{D8CBBC28-D30E-2A49-AF1A-E1B0D5E890DF}" sibTransId="{E7D155E8-664F-5448-8913-A26C15076C39}"/>
    <dgm:cxn modelId="{978ACEE3-7030-4063-9F68-89BD5A49DA87}" type="presOf" srcId="{B2DC2CDF-59C7-7946-9B45-5623D3D4104A}" destId="{65E307A0-D84A-4A23-907A-A467CB18EDFA}" srcOrd="0" destOrd="0" presId="urn:microsoft.com/office/officeart/2005/8/layout/vList5"/>
    <dgm:cxn modelId="{4D238AA3-2FDE-4AC5-BFB6-FE1705745F0C}" type="presOf" srcId="{002D74CC-3F28-F34D-A8FF-26B81B86DFD3}" destId="{C7EB783E-BBDB-4F28-9158-6F7770E7C6AB}" srcOrd="0" destOrd="0" presId="urn:microsoft.com/office/officeart/2005/8/layout/vList5"/>
    <dgm:cxn modelId="{618E2E52-787B-4182-BB70-F76056455135}" srcId="{4AE7CC3C-34C1-E54B-B081-E9B82046A073}" destId="{DAFC0A0B-49EE-4EDA-93D8-66B564719161}" srcOrd="0" destOrd="0" parTransId="{464DD43E-FF2B-4469-9376-EAA6872FF514}" sibTransId="{E17E980F-A543-4A5C-94A1-240CB5330C1B}"/>
    <dgm:cxn modelId="{E55FD47F-6AB9-B341-A5F6-A951A864B2C3}" srcId="{18DE6AF9-D76C-434E-B6E7-39638936EC78}" destId="{FBE03D3B-42A5-414D-9879-07FA8A5E9013}" srcOrd="1" destOrd="0" parTransId="{29D328CF-CBE0-F149-B171-93CD6A3C3D78}" sibTransId="{7B1AF68C-880A-3D4F-9B33-2D47FF974765}"/>
    <dgm:cxn modelId="{E8E0444F-242A-47EA-B765-F7BDBB0E3D08}" type="presOf" srcId="{18DE6AF9-D76C-434E-B6E7-39638936EC78}" destId="{346E02A1-4A09-4E6A-96A2-DDD5FE04E5EF}" srcOrd="0" destOrd="0" presId="urn:microsoft.com/office/officeart/2005/8/layout/vList5"/>
    <dgm:cxn modelId="{0347E128-1E54-47F9-B062-889646239B44}" type="presOf" srcId="{9647F6D2-2331-4F0F-B820-D121096C6A2F}" destId="{80D4EACD-078B-4010-929E-CD8D97F3A30C}" srcOrd="0" destOrd="0" presId="urn:microsoft.com/office/officeart/2005/8/layout/vList5"/>
    <dgm:cxn modelId="{F29198F8-F692-4468-AAF2-0CF218513077}" type="presOf" srcId="{DAFC0A0B-49EE-4EDA-93D8-66B564719161}" destId="{EBF7D77B-58B0-44C3-854D-0219B73E839C}" srcOrd="0" destOrd="0" presId="urn:microsoft.com/office/officeart/2005/8/layout/vList5"/>
    <dgm:cxn modelId="{FEEECCEA-80A3-494E-ABEC-0ECB4E276EBD}" type="presOf" srcId="{F2AB75B5-61AB-4CFF-BD3A-B9C02BFA1BF4}" destId="{5881A119-DC32-4358-A089-B42DDA137777}" srcOrd="0" destOrd="0" presId="urn:microsoft.com/office/officeart/2005/8/layout/vList5"/>
    <dgm:cxn modelId="{8173031A-8017-3D4C-AE37-B55791E23E02}" srcId="{C35F8710-7791-0441-A15D-7793F1934962}" destId="{18DE6AF9-D76C-434E-B6E7-39638936EC78}" srcOrd="2" destOrd="0" parTransId="{47047A21-EFAD-4742-86C4-87EC20E0C6DC}" sibTransId="{FFFA109B-02BB-9644-A17B-D800875EBD23}"/>
    <dgm:cxn modelId="{99BC1D47-29BE-EE44-AD2C-73824DA0EE6A}" srcId="{C35F8710-7791-0441-A15D-7793F1934962}" destId="{4AE7CC3C-34C1-E54B-B081-E9B82046A073}" srcOrd="0" destOrd="0" parTransId="{E9B3BBAB-763A-5748-8957-F3D39DD3E49E}" sibTransId="{ADC155B5-4E67-7145-A283-B633159ACBB7}"/>
    <dgm:cxn modelId="{F67522D5-0B10-4FCC-B786-E6CF22189965}" type="presOf" srcId="{29ACA1F6-94E7-C64D-A0EC-D493CE122E46}" destId="{3B893E5B-0E0F-40CA-A388-AF91A10CFC31}" srcOrd="0" destOrd="0" presId="urn:microsoft.com/office/officeart/2005/8/layout/vList5"/>
    <dgm:cxn modelId="{C2465148-30C3-412F-96B1-E86626D65E38}" type="presOf" srcId="{860BA88D-A44C-C64A-9DCC-04EDA89E0ADF}" destId="{C7EB783E-BBDB-4F28-9158-6F7770E7C6AB}" srcOrd="0" destOrd="2" presId="urn:microsoft.com/office/officeart/2005/8/layout/vList5"/>
    <dgm:cxn modelId="{709D070B-9DA8-4750-8641-4EB40C505D94}" type="presOf" srcId="{A05E0AEF-921E-BA4D-B4F0-7E073F80F997}" destId="{DD4FAE2B-4B7F-4B2F-A5A2-8E8D18C7FF7D}" srcOrd="0" destOrd="0" presId="urn:microsoft.com/office/officeart/2005/8/layout/vList5"/>
    <dgm:cxn modelId="{C0A1B8AD-D3E3-422E-A2F1-1B81AC7AFA97}" type="presOf" srcId="{C1B59ABB-E7BF-F840-AA30-937B3062DFD6}" destId="{80D4EACD-078B-4010-929E-CD8D97F3A30C}" srcOrd="0" destOrd="2" presId="urn:microsoft.com/office/officeart/2005/8/layout/vList5"/>
    <dgm:cxn modelId="{08A4F9A4-0430-7942-A55B-17E8A165F38B}" srcId="{BEDD03D8-7168-7B4E-9F50-B585A211DE9E}" destId="{ADD94A69-4B60-9E40-8B02-429B5E3362FE}" srcOrd="1" destOrd="0" parTransId="{742EEAB1-E5D9-4B4F-9009-A91CAAE7B29E}" sibTransId="{F3E70D3B-DAA4-B247-ACD1-9435A817B37B}"/>
    <dgm:cxn modelId="{0876BDB8-B7D4-4C0D-9C10-3FEE2ED29FF7}" srcId="{29ACA1F6-94E7-C64D-A0EC-D493CE122E46}" destId="{F2AB75B5-61AB-4CFF-BD3A-B9C02BFA1BF4}" srcOrd="0" destOrd="0" parTransId="{1D74DC79-BD19-475F-A770-938BBB4E7DB8}" sibTransId="{B7EB3CC3-14E3-40BA-9185-AFA1F599A417}"/>
    <dgm:cxn modelId="{3672800E-32E0-4FD4-85D0-8D0EE60334A1}" type="presOf" srcId="{BEDD03D8-7168-7B4E-9F50-B585A211DE9E}" destId="{A1430E01-D492-4A4F-A17A-2FF100926AF1}" srcOrd="0" destOrd="0" presId="urn:microsoft.com/office/officeart/2005/8/layout/vList5"/>
    <dgm:cxn modelId="{028C9087-8047-49D6-8AEA-C929530EAAD0}" type="presOf" srcId="{A9D0CCAB-84B1-2647-B7EC-EF6FB3F83739}" destId="{65E307A0-D84A-4A23-907A-A467CB18EDFA}" srcOrd="0" destOrd="1" presId="urn:microsoft.com/office/officeart/2005/8/layout/vList5"/>
    <dgm:cxn modelId="{D9A2AC1C-6A86-3E48-A7AA-C150E3FDD73B}" srcId="{BEDD03D8-7168-7B4E-9F50-B585A211DE9E}" destId="{860BA88D-A44C-C64A-9DCC-04EDA89E0ADF}" srcOrd="2" destOrd="0" parTransId="{CBDA637E-5F58-F441-9913-3682C784E9B0}" sibTransId="{73DE484A-FF32-2644-ACF6-91D2E172F76A}"/>
    <dgm:cxn modelId="{F945362F-D2EE-4D37-B459-08C4020C9059}" type="presOf" srcId="{4AE7CC3C-34C1-E54B-B081-E9B82046A073}" destId="{D7FA7A00-82AD-4155-8BD5-55A2A5891724}" srcOrd="0" destOrd="0" presId="urn:microsoft.com/office/officeart/2005/8/layout/vList5"/>
    <dgm:cxn modelId="{3E56A2EB-CB1D-4FBA-B088-756B4091DD19}" srcId="{18DE6AF9-D76C-434E-B6E7-39638936EC78}" destId="{9647F6D2-2331-4F0F-B820-D121096C6A2F}" srcOrd="0" destOrd="0" parTransId="{ABC522DA-5CCD-422D-8B83-EBA6626DCA8F}" sibTransId="{A193D3D3-E473-42C2-8AB0-8CD565180429}"/>
    <dgm:cxn modelId="{A8493A5B-E06D-8B4A-B246-1D78C5C3BE8F}" srcId="{C35F8710-7791-0441-A15D-7793F1934962}" destId="{BEDD03D8-7168-7B4E-9F50-B585A211DE9E}" srcOrd="3" destOrd="0" parTransId="{1915A6B0-5CB2-7145-94C2-7418BC39C1C5}" sibTransId="{3A1695AE-C96B-F84E-879B-5A29963ABB77}"/>
    <dgm:cxn modelId="{B605F2EC-D8CC-4C16-8CDA-11F65CC51152}" type="presOf" srcId="{FBE03D3B-42A5-414D-9879-07FA8A5E9013}" destId="{80D4EACD-078B-4010-929E-CD8D97F3A30C}" srcOrd="0" destOrd="1" presId="urn:microsoft.com/office/officeart/2005/8/layout/vList5"/>
    <dgm:cxn modelId="{DA8A3CFD-3733-824A-A055-A234CCE635B9}" srcId="{C35F8710-7791-0441-A15D-7793F1934962}" destId="{A05E0AEF-921E-BA4D-B4F0-7E073F80F997}" srcOrd="1" destOrd="0" parTransId="{19097F75-1EC6-0340-80E6-14A55F4B66C4}" sibTransId="{0D628120-C960-EC4F-A63A-49FDB8924763}"/>
    <dgm:cxn modelId="{2C029C18-8698-42BB-9ED1-524253793980}" type="presOf" srcId="{ADD94A69-4B60-9E40-8B02-429B5E3362FE}" destId="{C7EB783E-BBDB-4F28-9158-6F7770E7C6AB}" srcOrd="0" destOrd="1" presId="urn:microsoft.com/office/officeart/2005/8/layout/vList5"/>
    <dgm:cxn modelId="{48D6A3A2-9CAD-0841-809D-0FD076294BEC}" srcId="{A05E0AEF-921E-BA4D-B4F0-7E073F80F997}" destId="{B2DC2CDF-59C7-7946-9B45-5623D3D4104A}" srcOrd="0" destOrd="0" parTransId="{E046B0D4-72A0-8F45-B16C-6683861BE75D}" sibTransId="{9795F930-B212-0741-B1F6-B2E3C6EB0267}"/>
    <dgm:cxn modelId="{A8C62922-25E8-C945-8FC7-A756A39BD0EB}" srcId="{C35F8710-7791-0441-A15D-7793F1934962}" destId="{29ACA1F6-94E7-C64D-A0EC-D493CE122E46}" srcOrd="4" destOrd="0" parTransId="{B4A66961-7C5D-1149-98E3-E5D6A7AD8DAC}" sibTransId="{00C9A1B4-B33C-C749-92EC-0FFCB60ABDFF}"/>
    <dgm:cxn modelId="{B3CC5E7F-BB04-405B-AC5C-9F0A5238CEF3}" type="presParOf" srcId="{024B7ADC-07B0-4326-A247-0E90C9C34CF2}" destId="{AFEE02A3-6688-45CE-8DE2-735AC399B91E}" srcOrd="0" destOrd="0" presId="urn:microsoft.com/office/officeart/2005/8/layout/vList5"/>
    <dgm:cxn modelId="{07CBA39E-65DD-4ACB-9996-CF71D9E3FB4E}" type="presParOf" srcId="{AFEE02A3-6688-45CE-8DE2-735AC399B91E}" destId="{D7FA7A00-82AD-4155-8BD5-55A2A5891724}" srcOrd="0" destOrd="0" presId="urn:microsoft.com/office/officeart/2005/8/layout/vList5"/>
    <dgm:cxn modelId="{5AB3261B-75AD-4E15-9C9F-BEB501DDFDE6}" type="presParOf" srcId="{AFEE02A3-6688-45CE-8DE2-735AC399B91E}" destId="{EBF7D77B-58B0-44C3-854D-0219B73E839C}" srcOrd="1" destOrd="0" presId="urn:microsoft.com/office/officeart/2005/8/layout/vList5"/>
    <dgm:cxn modelId="{F3680121-9626-445A-88BA-406DB83EF4E6}" type="presParOf" srcId="{024B7ADC-07B0-4326-A247-0E90C9C34CF2}" destId="{1779638E-C3BC-4A90-A3B3-F2DDEF44E468}" srcOrd="1" destOrd="0" presId="urn:microsoft.com/office/officeart/2005/8/layout/vList5"/>
    <dgm:cxn modelId="{54B2BF49-49E7-4965-B93A-F5AD1EC280DA}" type="presParOf" srcId="{024B7ADC-07B0-4326-A247-0E90C9C34CF2}" destId="{CDE30BE6-45A1-4E2C-AC74-6937E7150507}" srcOrd="2" destOrd="0" presId="urn:microsoft.com/office/officeart/2005/8/layout/vList5"/>
    <dgm:cxn modelId="{A207BB15-F621-4A83-B6EB-D00FA81DB270}" type="presParOf" srcId="{CDE30BE6-45A1-4E2C-AC74-6937E7150507}" destId="{DD4FAE2B-4B7F-4B2F-A5A2-8E8D18C7FF7D}" srcOrd="0" destOrd="0" presId="urn:microsoft.com/office/officeart/2005/8/layout/vList5"/>
    <dgm:cxn modelId="{A0A1E4E0-A6CC-4ED0-B42D-61060AFEF928}" type="presParOf" srcId="{CDE30BE6-45A1-4E2C-AC74-6937E7150507}" destId="{65E307A0-D84A-4A23-907A-A467CB18EDFA}" srcOrd="1" destOrd="0" presId="urn:microsoft.com/office/officeart/2005/8/layout/vList5"/>
    <dgm:cxn modelId="{BF067536-7F88-46A2-86E8-AE068285FF94}" type="presParOf" srcId="{024B7ADC-07B0-4326-A247-0E90C9C34CF2}" destId="{0D957B86-30D8-4DEF-970E-22FD57B1CC3C}" srcOrd="3" destOrd="0" presId="urn:microsoft.com/office/officeart/2005/8/layout/vList5"/>
    <dgm:cxn modelId="{3A07E6EF-1335-4BA9-AEF6-59E480E72731}" type="presParOf" srcId="{024B7ADC-07B0-4326-A247-0E90C9C34CF2}" destId="{10AF7E02-40DD-4CA8-BCEA-F0ACAE03E1B5}" srcOrd="4" destOrd="0" presId="urn:microsoft.com/office/officeart/2005/8/layout/vList5"/>
    <dgm:cxn modelId="{97B2F02C-5AAC-4636-A400-64AA2088822F}" type="presParOf" srcId="{10AF7E02-40DD-4CA8-BCEA-F0ACAE03E1B5}" destId="{346E02A1-4A09-4E6A-96A2-DDD5FE04E5EF}" srcOrd="0" destOrd="0" presId="urn:microsoft.com/office/officeart/2005/8/layout/vList5"/>
    <dgm:cxn modelId="{C80804E0-A0B3-408B-A6BA-D85BE02BCA26}" type="presParOf" srcId="{10AF7E02-40DD-4CA8-BCEA-F0ACAE03E1B5}" destId="{80D4EACD-078B-4010-929E-CD8D97F3A30C}" srcOrd="1" destOrd="0" presId="urn:microsoft.com/office/officeart/2005/8/layout/vList5"/>
    <dgm:cxn modelId="{DF9EFF9E-A099-489D-B95D-60807E9340B3}" type="presParOf" srcId="{024B7ADC-07B0-4326-A247-0E90C9C34CF2}" destId="{ECC6960C-C1A1-40D8-A8F0-3730EF0F98F4}" srcOrd="5" destOrd="0" presId="urn:microsoft.com/office/officeart/2005/8/layout/vList5"/>
    <dgm:cxn modelId="{ED09A2E2-FFE8-4E1B-9491-E5A0E4C290C9}" type="presParOf" srcId="{024B7ADC-07B0-4326-A247-0E90C9C34CF2}" destId="{9E326B6C-3EB6-4530-AD94-B913B88EAA54}" srcOrd="6" destOrd="0" presId="urn:microsoft.com/office/officeart/2005/8/layout/vList5"/>
    <dgm:cxn modelId="{94E5B936-C084-4994-A691-EDA7EB6C9E20}" type="presParOf" srcId="{9E326B6C-3EB6-4530-AD94-B913B88EAA54}" destId="{A1430E01-D492-4A4F-A17A-2FF100926AF1}" srcOrd="0" destOrd="0" presId="urn:microsoft.com/office/officeart/2005/8/layout/vList5"/>
    <dgm:cxn modelId="{0C656613-DD11-42F8-8F12-F48F810F0A01}" type="presParOf" srcId="{9E326B6C-3EB6-4530-AD94-B913B88EAA54}" destId="{C7EB783E-BBDB-4F28-9158-6F7770E7C6AB}" srcOrd="1" destOrd="0" presId="urn:microsoft.com/office/officeart/2005/8/layout/vList5"/>
    <dgm:cxn modelId="{08DAAE87-3F7D-4160-BFFF-35CA5EAD6B61}" type="presParOf" srcId="{024B7ADC-07B0-4326-A247-0E90C9C34CF2}" destId="{44D58DC8-4272-4BE2-AE90-1AC7FA4A4918}" srcOrd="7" destOrd="0" presId="urn:microsoft.com/office/officeart/2005/8/layout/vList5"/>
    <dgm:cxn modelId="{E252BDBA-97E8-4718-B6AF-6B73EF9EB274}" type="presParOf" srcId="{024B7ADC-07B0-4326-A247-0E90C9C34CF2}" destId="{5E7953B1-BB31-4367-AEB7-29CC5478ED4B}" srcOrd="8" destOrd="0" presId="urn:microsoft.com/office/officeart/2005/8/layout/vList5"/>
    <dgm:cxn modelId="{AE96C04E-585B-4188-9F64-7A4076A4ED91}" type="presParOf" srcId="{5E7953B1-BB31-4367-AEB7-29CC5478ED4B}" destId="{3B893E5B-0E0F-40CA-A388-AF91A10CFC31}" srcOrd="0" destOrd="0" presId="urn:microsoft.com/office/officeart/2005/8/layout/vList5"/>
    <dgm:cxn modelId="{A99411FD-6D9D-4E5F-A76D-C02FBAFF9C9A}" type="presParOf" srcId="{5E7953B1-BB31-4367-AEB7-29CC5478ED4B}" destId="{5881A119-DC32-4358-A089-B42DDA137777}" srcOrd="1" destOrd="0" presId="urn:microsoft.com/office/officeart/2005/8/layout/vList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7D77B-58B0-44C3-854D-0219B73E839C}">
      <dsp:nvSpPr>
        <dsp:cNvPr id="0" name=""/>
        <dsp:cNvSpPr/>
      </dsp:nvSpPr>
      <dsp:spPr>
        <a:xfrm rot="5400000">
          <a:off x="14652497" y="-6342508"/>
          <a:ext cx="1408135" cy="14453237"/>
        </a:xfrm>
        <a:prstGeom prst="round2SameRect">
          <a:avLst/>
        </a:prstGeom>
        <a:solidFill>
          <a:schemeClr val="bg1">
            <a:lumMod val="85000"/>
          </a:schemeClr>
        </a:solidFill>
        <a:ln w="285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solidFill>
                <a:schemeClr val="accent6"/>
              </a:solidFill>
              <a:latin typeface="Lato Regular"/>
            </a:rPr>
            <a:t>Difference between Authentication and Authorization</a:t>
          </a:r>
          <a:endParaRPr lang="en-US" sz="2400" b="1" kern="1200" dirty="0">
            <a:solidFill>
              <a:schemeClr val="accent6"/>
            </a:solidFill>
            <a:latin typeface="Lato Regular"/>
          </a:endParaRPr>
        </a:p>
      </dsp:txBody>
      <dsp:txXfrm rot="-5400000">
        <a:off x="8129947" y="248781"/>
        <a:ext cx="14384498" cy="1270657"/>
      </dsp:txXfrm>
    </dsp:sp>
    <dsp:sp modelId="{D7FA7A00-82AD-4155-8BD5-55A2A5891724}">
      <dsp:nvSpPr>
        <dsp:cNvPr id="0" name=""/>
        <dsp:cNvSpPr/>
      </dsp:nvSpPr>
      <dsp:spPr>
        <a:xfrm>
          <a:off x="0" y="4025"/>
          <a:ext cx="8129946" cy="1760169"/>
        </a:xfrm>
        <a:prstGeom prst="roundRect">
          <a:avLst/>
        </a:prstGeom>
        <a:solidFill>
          <a:schemeClr val="accent1"/>
        </a:solidFill>
        <a:ln w="285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b="1" i="0" kern="1200" dirty="0" smtClean="0">
              <a:solidFill>
                <a:schemeClr val="bg1"/>
              </a:solidFill>
              <a:latin typeface="Lato Regular"/>
            </a:rPr>
            <a:t>Authentication &amp; Authorization</a:t>
          </a:r>
          <a:endParaRPr lang="en-US" sz="3600" b="1" i="0" kern="1200" dirty="0">
            <a:solidFill>
              <a:schemeClr val="bg1"/>
            </a:solidFill>
            <a:latin typeface="Lato Regular"/>
            <a:cs typeface="Lato Regular"/>
          </a:endParaRPr>
        </a:p>
      </dsp:txBody>
      <dsp:txXfrm>
        <a:off x="85924" y="89949"/>
        <a:ext cx="7958098" cy="1588321"/>
      </dsp:txXfrm>
    </dsp:sp>
    <dsp:sp modelId="{65E307A0-D84A-4A23-907A-A467CB18EDFA}">
      <dsp:nvSpPr>
        <dsp:cNvPr id="0" name=""/>
        <dsp:cNvSpPr/>
      </dsp:nvSpPr>
      <dsp:spPr>
        <a:xfrm rot="5400000">
          <a:off x="14652497" y="-4494330"/>
          <a:ext cx="1408135" cy="14453237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solidFill>
                <a:schemeClr val="accent6"/>
              </a:solidFill>
              <a:latin typeface="Lato Regular"/>
            </a:rPr>
            <a:t>System Issue</a:t>
          </a:r>
          <a:endParaRPr lang="en-US" sz="2400" b="1" kern="1200" dirty="0">
            <a:solidFill>
              <a:schemeClr val="accent6"/>
            </a:solidFill>
            <a:latin typeface="Lato Regular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solidFill>
                <a:schemeClr val="accent6"/>
              </a:solidFill>
              <a:latin typeface="Lato Regular"/>
            </a:rPr>
            <a:t>Solution</a:t>
          </a:r>
        </a:p>
      </dsp:txBody>
      <dsp:txXfrm rot="-5400000">
        <a:off x="8129947" y="2096959"/>
        <a:ext cx="14384498" cy="1270657"/>
      </dsp:txXfrm>
    </dsp:sp>
    <dsp:sp modelId="{DD4FAE2B-4B7F-4B2F-A5A2-8E8D18C7FF7D}">
      <dsp:nvSpPr>
        <dsp:cNvPr id="0" name=""/>
        <dsp:cNvSpPr/>
      </dsp:nvSpPr>
      <dsp:spPr>
        <a:xfrm>
          <a:off x="0" y="1852203"/>
          <a:ext cx="8129946" cy="1760169"/>
        </a:xfrm>
        <a:prstGeom prst="roundRect">
          <a:avLst/>
        </a:prstGeom>
        <a:solidFill>
          <a:schemeClr val="accent2"/>
        </a:solidFill>
        <a:ln w="285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dirty="0" smtClean="0">
              <a:solidFill>
                <a:schemeClr val="bg1"/>
              </a:solidFill>
              <a:latin typeface="Lato Regular"/>
            </a:rPr>
            <a:t>Legacy System Issue</a:t>
          </a:r>
          <a:endParaRPr lang="en-US" sz="3600" b="1" i="0" kern="1200" dirty="0">
            <a:solidFill>
              <a:schemeClr val="bg1"/>
            </a:solidFill>
            <a:latin typeface="Lato Regular"/>
          </a:endParaRPr>
        </a:p>
      </dsp:txBody>
      <dsp:txXfrm>
        <a:off x="85924" y="1938127"/>
        <a:ext cx="7958098" cy="1588321"/>
      </dsp:txXfrm>
    </dsp:sp>
    <dsp:sp modelId="{80D4EACD-078B-4010-929E-CD8D97F3A30C}">
      <dsp:nvSpPr>
        <dsp:cNvPr id="0" name=""/>
        <dsp:cNvSpPr/>
      </dsp:nvSpPr>
      <dsp:spPr>
        <a:xfrm rot="5400000">
          <a:off x="14652497" y="-2646152"/>
          <a:ext cx="1408135" cy="14453237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400" b="1" kern="1200" dirty="0" smtClean="0">
              <a:solidFill>
                <a:schemeClr val="accent6"/>
              </a:solidFill>
              <a:latin typeface="Lato Regular"/>
            </a:rPr>
            <a:t>Spring Security Dependency</a:t>
          </a:r>
          <a:endParaRPr lang="en-US" sz="2400" b="1" kern="1200" dirty="0">
            <a:solidFill>
              <a:schemeClr val="accent6"/>
            </a:solidFill>
            <a:latin typeface="Lato Regular"/>
            <a:cs typeface="Lato Regular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400" b="1" kern="1200" dirty="0" smtClean="0">
              <a:solidFill>
                <a:schemeClr val="accent6"/>
              </a:solidFill>
              <a:latin typeface="Lato Regular"/>
              <a:cs typeface="Lato Regular"/>
            </a:rPr>
            <a:t>인증 및 권한 제어                                                </a:t>
          </a:r>
          <a:endParaRPr lang="en-US" sz="2400" b="1" kern="1200" dirty="0">
            <a:solidFill>
              <a:schemeClr val="accent6"/>
            </a:solidFill>
            <a:latin typeface="Lato Regular"/>
            <a:cs typeface="Lato Regular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400" b="1" kern="1200" dirty="0" smtClean="0">
              <a:solidFill>
                <a:schemeClr val="accent6"/>
              </a:solidFill>
              <a:latin typeface="Lato Regular"/>
            </a:rPr>
            <a:t>Spring Security Filter Chain</a:t>
          </a:r>
          <a:endParaRPr lang="en-US" sz="2400" b="1" kern="1200" dirty="0">
            <a:solidFill>
              <a:schemeClr val="accent6"/>
            </a:solidFill>
            <a:latin typeface="Lato Regular"/>
            <a:cs typeface="Lato Regular"/>
          </a:endParaRPr>
        </a:p>
      </dsp:txBody>
      <dsp:txXfrm rot="-5400000">
        <a:off x="8129947" y="3945137"/>
        <a:ext cx="14384498" cy="1270657"/>
      </dsp:txXfrm>
    </dsp:sp>
    <dsp:sp modelId="{346E02A1-4A09-4E6A-96A2-DDD5FE04E5EF}">
      <dsp:nvSpPr>
        <dsp:cNvPr id="0" name=""/>
        <dsp:cNvSpPr/>
      </dsp:nvSpPr>
      <dsp:spPr>
        <a:xfrm>
          <a:off x="0" y="3700381"/>
          <a:ext cx="8129946" cy="1760169"/>
        </a:xfrm>
        <a:prstGeom prst="roundRect">
          <a:avLst/>
        </a:prstGeom>
        <a:solidFill>
          <a:schemeClr val="accent3"/>
        </a:solidFill>
        <a:ln w="285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b="1" i="0" kern="1200" dirty="0" smtClean="0">
              <a:solidFill>
                <a:schemeClr val="bg1"/>
              </a:solidFill>
              <a:latin typeface="Lato Regular"/>
            </a:rPr>
            <a:t>Adapt Spring Security</a:t>
          </a:r>
          <a:endParaRPr lang="en-US" sz="3600" b="1" i="0" kern="1200" dirty="0">
            <a:solidFill>
              <a:schemeClr val="bg1"/>
            </a:solidFill>
            <a:latin typeface="Lato Regular"/>
          </a:endParaRPr>
        </a:p>
      </dsp:txBody>
      <dsp:txXfrm>
        <a:off x="85924" y="3786305"/>
        <a:ext cx="7958098" cy="1588321"/>
      </dsp:txXfrm>
    </dsp:sp>
    <dsp:sp modelId="{C7EB783E-BBDB-4F28-9158-6F7770E7C6AB}">
      <dsp:nvSpPr>
        <dsp:cNvPr id="0" name=""/>
        <dsp:cNvSpPr/>
      </dsp:nvSpPr>
      <dsp:spPr>
        <a:xfrm rot="5400000">
          <a:off x="14652497" y="-797974"/>
          <a:ext cx="1408135" cy="14453237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err="1" smtClean="0">
              <a:solidFill>
                <a:schemeClr val="accent6"/>
              </a:solidFill>
              <a:latin typeface="Lato Regular"/>
            </a:rPr>
            <a:t>DelegatingFilterProxy</a:t>
          </a:r>
          <a:r>
            <a:rPr lang="en-US" sz="2400" b="1" kern="1200" dirty="0" smtClean="0">
              <a:solidFill>
                <a:schemeClr val="accent6"/>
              </a:solidFill>
              <a:latin typeface="Lato Regular"/>
            </a:rPr>
            <a:t> &amp; </a:t>
          </a:r>
          <a:r>
            <a:rPr lang="en-US" sz="2400" b="1" kern="1200" dirty="0" err="1" smtClean="0">
              <a:solidFill>
                <a:schemeClr val="accent6"/>
              </a:solidFill>
              <a:latin typeface="Lato Regular"/>
            </a:rPr>
            <a:t>FilterChainProxy</a:t>
          </a:r>
          <a:endParaRPr lang="en-US" sz="2400" b="1" kern="1200" dirty="0">
            <a:solidFill>
              <a:schemeClr val="accent6"/>
            </a:solidFill>
            <a:latin typeface="Lato Regular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solidFill>
                <a:schemeClr val="accent6"/>
              </a:solidFill>
              <a:latin typeface="Lato Regular"/>
            </a:rPr>
            <a:t>Filter Chaining</a:t>
          </a:r>
          <a:endParaRPr lang="en-US" sz="2400" b="1" kern="1200" dirty="0">
            <a:solidFill>
              <a:schemeClr val="accent6"/>
            </a:solidFill>
            <a:latin typeface="Lato Regular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solidFill>
                <a:schemeClr val="accent6"/>
              </a:solidFill>
              <a:latin typeface="Lato Regular"/>
            </a:rPr>
            <a:t>OAUTH2 Token Service </a:t>
          </a:r>
          <a:r>
            <a:rPr lang="ko-KR" altLang="en-US" sz="2400" b="1" kern="1200" dirty="0" smtClean="0">
              <a:solidFill>
                <a:schemeClr val="accent6"/>
              </a:solidFill>
              <a:latin typeface="Lato Regular"/>
            </a:rPr>
            <a:t>구현</a:t>
          </a:r>
          <a:endParaRPr lang="en-US" sz="2400" b="1" kern="1200" dirty="0">
            <a:solidFill>
              <a:schemeClr val="accent6"/>
            </a:solidFill>
            <a:latin typeface="Lato Regular"/>
          </a:endParaRPr>
        </a:p>
      </dsp:txBody>
      <dsp:txXfrm rot="-5400000">
        <a:off x="8129947" y="5793315"/>
        <a:ext cx="14384498" cy="1270657"/>
      </dsp:txXfrm>
    </dsp:sp>
    <dsp:sp modelId="{A1430E01-D492-4A4F-A17A-2FF100926AF1}">
      <dsp:nvSpPr>
        <dsp:cNvPr id="0" name=""/>
        <dsp:cNvSpPr/>
      </dsp:nvSpPr>
      <dsp:spPr>
        <a:xfrm>
          <a:off x="0" y="5548559"/>
          <a:ext cx="8129946" cy="1760169"/>
        </a:xfrm>
        <a:prstGeom prst="roundRect">
          <a:avLst/>
        </a:prstGeom>
        <a:solidFill>
          <a:schemeClr val="accent4"/>
        </a:solidFill>
        <a:ln w="285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b="1" i="0" kern="1200" dirty="0" smtClean="0">
              <a:solidFill>
                <a:schemeClr val="bg1"/>
              </a:solidFill>
              <a:latin typeface="Lato Regular"/>
            </a:rPr>
            <a:t>Trial &amp; Error</a:t>
          </a:r>
          <a:endParaRPr lang="en-US" sz="3600" b="1" i="0" kern="1200" dirty="0">
            <a:solidFill>
              <a:schemeClr val="bg1"/>
            </a:solidFill>
            <a:latin typeface="Lato Regular"/>
          </a:endParaRPr>
        </a:p>
      </dsp:txBody>
      <dsp:txXfrm>
        <a:off x="85924" y="5634483"/>
        <a:ext cx="7958098" cy="1588321"/>
      </dsp:txXfrm>
    </dsp:sp>
    <dsp:sp modelId="{5881A119-DC32-4358-A089-B42DDA137777}">
      <dsp:nvSpPr>
        <dsp:cNvPr id="0" name=""/>
        <dsp:cNvSpPr/>
      </dsp:nvSpPr>
      <dsp:spPr>
        <a:xfrm rot="5400000">
          <a:off x="14652497" y="1050203"/>
          <a:ext cx="1408135" cy="14453237"/>
        </a:xfrm>
        <a:prstGeom prst="round2SameRect">
          <a:avLst/>
        </a:prstGeom>
        <a:solidFill>
          <a:schemeClr val="bg1">
            <a:lumMod val="85000"/>
          </a:schemeClr>
        </a:solidFill>
        <a:ln w="285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dirty="0" smtClean="0">
              <a:solidFill>
                <a:schemeClr val="accent6"/>
              </a:solidFill>
              <a:latin typeface="Lato Regular"/>
            </a:rPr>
            <a:t>Conclusion</a:t>
          </a:r>
          <a:endParaRPr lang="en-US" sz="2400" b="1" kern="1200" dirty="0">
            <a:solidFill>
              <a:schemeClr val="accent6"/>
            </a:solidFill>
            <a:latin typeface="Lato Regular"/>
          </a:endParaRPr>
        </a:p>
      </dsp:txBody>
      <dsp:txXfrm rot="-5400000">
        <a:off x="8129947" y="7641493"/>
        <a:ext cx="14384498" cy="1270657"/>
      </dsp:txXfrm>
    </dsp:sp>
    <dsp:sp modelId="{3B893E5B-0E0F-40CA-A388-AF91A10CFC31}">
      <dsp:nvSpPr>
        <dsp:cNvPr id="0" name=""/>
        <dsp:cNvSpPr/>
      </dsp:nvSpPr>
      <dsp:spPr>
        <a:xfrm>
          <a:off x="0" y="7396737"/>
          <a:ext cx="8129946" cy="1760169"/>
        </a:xfrm>
        <a:prstGeom prst="roundRect">
          <a:avLst/>
        </a:prstGeom>
        <a:solidFill>
          <a:schemeClr val="accent6"/>
        </a:solidFill>
        <a:ln w="28575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600" b="1" i="0" kern="1200" dirty="0" smtClean="0">
              <a:solidFill>
                <a:schemeClr val="bg1"/>
              </a:solidFill>
              <a:latin typeface="Lato Regular"/>
            </a:rPr>
            <a:t>Conclusion</a:t>
          </a:r>
          <a:endParaRPr lang="en-US" sz="3600" b="1" i="0" kern="1200" dirty="0">
            <a:solidFill>
              <a:schemeClr val="bg1"/>
            </a:solidFill>
            <a:latin typeface="Lato Regular"/>
          </a:endParaRPr>
        </a:p>
      </dsp:txBody>
      <dsp:txXfrm>
        <a:off x="85924" y="7482661"/>
        <a:ext cx="7958098" cy="1588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8/29/2017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58061" y="3957748"/>
            <a:ext cx="9112724" cy="831056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701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040965"/>
            <a:ext cx="24377650" cy="5676898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3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419724"/>
            <a:ext cx="24377650" cy="6316547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10055781" y="2521311"/>
            <a:ext cx="4266088" cy="4267199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9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23084" y="4391316"/>
            <a:ext cx="24377644" cy="425017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17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4167691" y="4000500"/>
            <a:ext cx="6411832" cy="627697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345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2579913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779146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13096308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1826538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527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3" y="396295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4876229" y="1216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9" y="3964173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9741188" y="3961742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14595131" y="243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595131" y="396538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19479147" y="3965388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5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8" y="3964174"/>
            <a:ext cx="4842676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636468" y="3965388"/>
            <a:ext cx="4842680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667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-1"/>
            <a:ext cx="24399930" cy="1371600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Raleway Light"/>
                <a:cs typeface="Raleway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9639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025662" y="12520246"/>
            <a:ext cx="11723076" cy="9378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59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070977" y="2466755"/>
            <a:ext cx="4720487" cy="845034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903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840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02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025662" y="12520246"/>
            <a:ext cx="11723076" cy="9378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5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9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4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31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735617" y="3206029"/>
            <a:ext cx="2519228" cy="251762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266908" y="3185107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676411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123672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424238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996206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0708" y="808009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791465" y="12512739"/>
            <a:ext cx="8807512" cy="861738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id-ID" sz="2400" dirty="0" smtClean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  <a:p>
            <a:pPr algn="ctr"/>
            <a:r>
              <a:rPr lang="en-US" sz="2000" dirty="0" smtClean="0">
                <a:solidFill>
                  <a:schemeClr val="tx2"/>
                </a:solidFill>
                <a:latin typeface="Lato Light"/>
                <a:cs typeface="Lato Light"/>
              </a:rPr>
              <a:t>© 2016 </a:t>
            </a:r>
            <a:r>
              <a:rPr lang="en-US" sz="2000" dirty="0" err="1" smtClean="0">
                <a:solidFill>
                  <a:schemeClr val="tx2"/>
                </a:solidFill>
                <a:latin typeface="Lato Light"/>
                <a:cs typeface="Lato Light"/>
              </a:rPr>
              <a:t>Motagua</a:t>
            </a:r>
            <a:r>
              <a:rPr lang="en-US" sz="2000" dirty="0" smtClean="0">
                <a:solidFill>
                  <a:schemeClr val="tx2"/>
                </a:solidFill>
                <a:latin typeface="Lato Light"/>
                <a:cs typeface="Lato Light"/>
              </a:rPr>
              <a:t> </a:t>
            </a:r>
            <a:r>
              <a:rPr lang="id-ID" sz="2000" dirty="0" smtClean="0">
                <a:solidFill>
                  <a:schemeClr val="tx2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2000" dirty="0" smtClean="0">
                <a:solidFill>
                  <a:schemeClr val="tx2"/>
                </a:solidFill>
                <a:latin typeface="Lato Light"/>
                <a:cs typeface="Lato Light"/>
              </a:rPr>
              <a:t>. All Rights Reserved. </a:t>
            </a:r>
            <a:endParaRPr lang="id-ID" sz="2000" dirty="0" smtClean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3109564" y="607069"/>
            <a:ext cx="808407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‹#›</a:t>
            </a:fld>
            <a:endParaRPr lang="id-ID" sz="2800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47" r:id="rId2"/>
    <p:sldLayoutId id="2147483788" r:id="rId3"/>
    <p:sldLayoutId id="2147483748" r:id="rId4"/>
    <p:sldLayoutId id="2147483749" r:id="rId5"/>
    <p:sldLayoutId id="2147483657" r:id="rId6"/>
    <p:sldLayoutId id="2147483746" r:id="rId7"/>
    <p:sldLayoutId id="2147483752" r:id="rId8"/>
    <p:sldLayoutId id="2147483736" r:id="rId9"/>
    <p:sldLayoutId id="2147483715" r:id="rId10"/>
    <p:sldLayoutId id="2147483768" r:id="rId11"/>
    <p:sldLayoutId id="2147483714" r:id="rId12"/>
    <p:sldLayoutId id="2147483709" r:id="rId13"/>
    <p:sldLayoutId id="2147483694" r:id="rId14"/>
    <p:sldLayoutId id="2147483722" r:id="rId15"/>
    <p:sldLayoutId id="2147483781" r:id="rId16"/>
    <p:sldLayoutId id="2147483770" r:id="rId17"/>
    <p:sldLayoutId id="2147483771" r:id="rId18"/>
    <p:sldLayoutId id="2147483766" r:id="rId19"/>
    <p:sldLayoutId id="2147483787" r:id="rId20"/>
    <p:sldLayoutId id="2147483780" r:id="rId21"/>
    <p:sldLayoutId id="2147483786" r:id="rId2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/>
          <p:cNvSpPr/>
          <p:nvPr/>
        </p:nvSpPr>
        <p:spPr>
          <a:xfrm>
            <a:off x="0" y="-5401"/>
            <a:ext cx="24377649" cy="13716000"/>
          </a:xfrm>
          <a:prstGeom prst="rect">
            <a:avLst/>
          </a:prstGeom>
          <a:solidFill>
            <a:schemeClr val="accent6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135971" y="3488390"/>
            <a:ext cx="8201058" cy="62865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061460" y="5806998"/>
            <a:ext cx="12359700" cy="2189053"/>
            <a:chOff x="5988388" y="406817"/>
            <a:chExt cx="12359700" cy="2189053"/>
          </a:xfrm>
        </p:grpSpPr>
        <p:sp>
          <p:nvSpPr>
            <p:cNvPr id="19" name="TextBox 18"/>
            <p:cNvSpPr txBox="1"/>
            <p:nvPr/>
          </p:nvSpPr>
          <p:spPr>
            <a:xfrm>
              <a:off x="5988388" y="406817"/>
              <a:ext cx="12359700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Spring Security</a:t>
              </a:r>
              <a:endParaRPr lang="id-ID" sz="8800" b="1" dirty="0" smtClean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21" name="Subtitle 2"/>
            <p:cNvSpPr txBox="1">
              <a:spLocks/>
            </p:cNvSpPr>
            <p:nvPr/>
          </p:nvSpPr>
          <p:spPr>
            <a:xfrm>
              <a:off x="6335836" y="175675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800" b="1" dirty="0" err="1" smtClean="0">
                  <a:solidFill>
                    <a:schemeClr val="bg1"/>
                  </a:solidFill>
                  <a:latin typeface="Lato Regular"/>
                  <a:cs typeface="Lato Regular"/>
                </a:rPr>
                <a:t>각자바스</a:t>
              </a:r>
              <a:endParaRPr lang="en-US" sz="28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388781" y="7831977"/>
            <a:ext cx="3657600" cy="240970"/>
            <a:chOff x="10866255" y="8448874"/>
            <a:chExt cx="2738812" cy="73150"/>
          </a:xfrm>
        </p:grpSpPr>
        <p:sp>
          <p:nvSpPr>
            <p:cNvPr id="12" name="Rectangle 11"/>
            <p:cNvSpPr/>
            <p:nvPr/>
          </p:nvSpPr>
          <p:spPr>
            <a:xfrm flipV="1">
              <a:off x="10866255" y="8448874"/>
              <a:ext cx="407521" cy="731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11330497" y="8448874"/>
              <a:ext cx="407521" cy="73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11809200" y="8448874"/>
              <a:ext cx="407521" cy="73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12273541" y="8448874"/>
              <a:ext cx="407521" cy="731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12737783" y="8448874"/>
              <a:ext cx="407521" cy="731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 cstate="email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168" y="4330900"/>
            <a:ext cx="1476098" cy="147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5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/>
          <p:cNvSpPr/>
          <p:nvPr/>
        </p:nvSpPr>
        <p:spPr>
          <a:xfrm>
            <a:off x="0" y="0"/>
            <a:ext cx="24377651" cy="13716000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-598795" y="6034583"/>
            <a:ext cx="25714315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0"/>
              </a:lnSpc>
            </a:pPr>
            <a:r>
              <a:rPr lang="en-US" sz="13500" b="1" dirty="0" smtClean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ADAPT </a:t>
            </a:r>
            <a:r>
              <a:rPr lang="en-US" sz="135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SPRING SECURITY</a:t>
            </a:r>
            <a:endParaRPr lang="en-US" sz="13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24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4552236" y="483017"/>
            <a:ext cx="15314363" cy="1692224"/>
            <a:chOff x="4531649" y="483017"/>
            <a:chExt cx="15314363" cy="1692224"/>
          </a:xfrm>
        </p:grpSpPr>
        <p:sp>
          <p:nvSpPr>
            <p:cNvPr id="68" name="TextBox 67"/>
            <p:cNvSpPr txBox="1"/>
            <p:nvPr/>
          </p:nvSpPr>
          <p:spPr>
            <a:xfrm>
              <a:off x="5045963" y="483017"/>
              <a:ext cx="14244569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Spring </a:t>
              </a:r>
              <a:r>
                <a:rPr lang="en-US" sz="8800" b="1" dirty="0" err="1" smtClean="0">
                  <a:solidFill>
                    <a:schemeClr val="tx2"/>
                  </a:solidFill>
                  <a:latin typeface="Lato Regular"/>
                  <a:cs typeface="Lato Regular"/>
                </a:rPr>
                <a:t>Sercutiy</a:t>
              </a:r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 Filter Chain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31649" y="2083804"/>
              <a:ext cx="15314363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228956" y="2962039"/>
            <a:ext cx="20587317" cy="9167781"/>
            <a:chOff x="2228956" y="2962039"/>
            <a:chExt cx="20587317" cy="9167781"/>
          </a:xfrm>
        </p:grpSpPr>
        <p:sp>
          <p:nvSpPr>
            <p:cNvPr id="150" name="Freeform 143"/>
            <p:cNvSpPr>
              <a:spLocks noChangeArrowheads="1"/>
            </p:cNvSpPr>
            <p:nvPr/>
          </p:nvSpPr>
          <p:spPr bwMode="auto">
            <a:xfrm>
              <a:off x="2228956" y="3025535"/>
              <a:ext cx="20116576" cy="9104285"/>
            </a:xfrm>
            <a:custGeom>
              <a:avLst/>
              <a:gdLst>
                <a:gd name="T0" fmla="*/ 283 w 15344"/>
                <a:gd name="T1" fmla="*/ 0 h 4244"/>
                <a:gd name="T2" fmla="*/ 283 w 15344"/>
                <a:gd name="T3" fmla="*/ 0 h 4244"/>
                <a:gd name="T4" fmla="*/ 0 w 15344"/>
                <a:gd name="T5" fmla="*/ 282 h 4244"/>
                <a:gd name="T6" fmla="*/ 0 w 15344"/>
                <a:gd name="T7" fmla="*/ 3951 h 4244"/>
                <a:gd name="T8" fmla="*/ 283 w 15344"/>
                <a:gd name="T9" fmla="*/ 4243 h 4244"/>
                <a:gd name="T10" fmla="*/ 15343 w 15344"/>
                <a:gd name="T11" fmla="*/ 4243 h 4244"/>
                <a:gd name="T12" fmla="*/ 15343 w 15344"/>
                <a:gd name="T13" fmla="*/ 0 h 4244"/>
                <a:gd name="T14" fmla="*/ 283 w 15344"/>
                <a:gd name="T15" fmla="*/ 0 h 4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44" h="4244">
                  <a:moveTo>
                    <a:pt x="283" y="0"/>
                  </a:moveTo>
                  <a:lnTo>
                    <a:pt x="283" y="0"/>
                  </a:lnTo>
                  <a:cubicBezTo>
                    <a:pt x="129" y="0"/>
                    <a:pt x="0" y="128"/>
                    <a:pt x="0" y="282"/>
                  </a:cubicBezTo>
                  <a:cubicBezTo>
                    <a:pt x="0" y="3951"/>
                    <a:pt x="0" y="3951"/>
                    <a:pt x="0" y="3951"/>
                  </a:cubicBezTo>
                  <a:cubicBezTo>
                    <a:pt x="0" y="4114"/>
                    <a:pt x="129" y="4243"/>
                    <a:pt x="283" y="4243"/>
                  </a:cubicBezTo>
                  <a:cubicBezTo>
                    <a:pt x="15343" y="4243"/>
                    <a:pt x="15343" y="4243"/>
                    <a:pt x="15343" y="4243"/>
                  </a:cubicBezTo>
                  <a:cubicBezTo>
                    <a:pt x="15343" y="0"/>
                    <a:pt x="15343" y="0"/>
                    <a:pt x="15343" y="0"/>
                  </a:cubicBezTo>
                  <a:lnTo>
                    <a:pt x="283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51" name="Freeform 144"/>
            <p:cNvSpPr>
              <a:spLocks noChangeArrowheads="1"/>
            </p:cNvSpPr>
            <p:nvPr/>
          </p:nvSpPr>
          <p:spPr bwMode="auto">
            <a:xfrm>
              <a:off x="2935151" y="2962039"/>
              <a:ext cx="1496469" cy="1634034"/>
            </a:xfrm>
            <a:custGeom>
              <a:avLst/>
              <a:gdLst>
                <a:gd name="T0" fmla="*/ 3240 w 3550"/>
                <a:gd name="T1" fmla="*/ 0 h 3876"/>
                <a:gd name="T2" fmla="*/ 3240 w 3550"/>
                <a:gd name="T3" fmla="*/ 0 h 3876"/>
                <a:gd name="T4" fmla="*/ 300 w 3550"/>
                <a:gd name="T5" fmla="*/ 0 h 3876"/>
                <a:gd name="T6" fmla="*/ 0 w 3550"/>
                <a:gd name="T7" fmla="*/ 0 h 3876"/>
                <a:gd name="T8" fmla="*/ 300 w 3550"/>
                <a:gd name="T9" fmla="*/ 300 h 3876"/>
                <a:gd name="T10" fmla="*/ 300 w 3550"/>
                <a:gd name="T11" fmla="*/ 3695 h 3876"/>
                <a:gd name="T12" fmla="*/ 489 w 3550"/>
                <a:gd name="T13" fmla="*/ 3875 h 3876"/>
                <a:gd name="T14" fmla="*/ 3360 w 3550"/>
                <a:gd name="T15" fmla="*/ 3875 h 3876"/>
                <a:gd name="T16" fmla="*/ 3549 w 3550"/>
                <a:gd name="T17" fmla="*/ 3695 h 3876"/>
                <a:gd name="T18" fmla="*/ 3549 w 3550"/>
                <a:gd name="T19" fmla="*/ 300 h 3876"/>
                <a:gd name="T20" fmla="*/ 3240 w 3550"/>
                <a:gd name="T21" fmla="*/ 0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50" h="3876">
                  <a:moveTo>
                    <a:pt x="3240" y="0"/>
                  </a:moveTo>
                  <a:lnTo>
                    <a:pt x="3240" y="0"/>
                  </a:ln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" y="0"/>
                    <a:pt x="300" y="137"/>
                    <a:pt x="300" y="300"/>
                  </a:cubicBezTo>
                  <a:cubicBezTo>
                    <a:pt x="300" y="3695"/>
                    <a:pt x="300" y="3695"/>
                    <a:pt x="300" y="3695"/>
                  </a:cubicBezTo>
                  <a:cubicBezTo>
                    <a:pt x="300" y="3798"/>
                    <a:pt x="386" y="3875"/>
                    <a:pt x="489" y="3875"/>
                  </a:cubicBezTo>
                  <a:cubicBezTo>
                    <a:pt x="3360" y="3875"/>
                    <a:pt x="3360" y="3875"/>
                    <a:pt x="3360" y="3875"/>
                  </a:cubicBezTo>
                  <a:cubicBezTo>
                    <a:pt x="3463" y="3875"/>
                    <a:pt x="3549" y="3798"/>
                    <a:pt x="3549" y="3695"/>
                  </a:cubicBezTo>
                  <a:cubicBezTo>
                    <a:pt x="3549" y="300"/>
                    <a:pt x="3549" y="300"/>
                    <a:pt x="3549" y="300"/>
                  </a:cubicBezTo>
                  <a:cubicBezTo>
                    <a:pt x="3549" y="137"/>
                    <a:pt x="3412" y="0"/>
                    <a:pt x="324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dist="127000" dir="5400000" sx="101000" sy="101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52" name="Freeform 145"/>
            <p:cNvSpPr>
              <a:spLocks noChangeArrowheads="1"/>
            </p:cNvSpPr>
            <p:nvPr/>
          </p:nvSpPr>
          <p:spPr bwMode="auto">
            <a:xfrm flipH="1">
              <a:off x="2805650" y="2962039"/>
              <a:ext cx="258234" cy="129863"/>
            </a:xfrm>
            <a:custGeom>
              <a:avLst/>
              <a:gdLst>
                <a:gd name="T0" fmla="*/ 381 w 763"/>
                <a:gd name="T1" fmla="*/ 0 h 382"/>
                <a:gd name="T2" fmla="*/ 381 w 763"/>
                <a:gd name="T3" fmla="*/ 0 h 382"/>
                <a:gd name="T4" fmla="*/ 0 w 763"/>
                <a:gd name="T5" fmla="*/ 381 h 382"/>
                <a:gd name="T6" fmla="*/ 762 w 763"/>
                <a:gd name="T7" fmla="*/ 381 h 382"/>
                <a:gd name="T8" fmla="*/ 381 w 763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382">
                  <a:moveTo>
                    <a:pt x="381" y="0"/>
                  </a:moveTo>
                  <a:lnTo>
                    <a:pt x="381" y="0"/>
                  </a:lnTo>
                  <a:cubicBezTo>
                    <a:pt x="172" y="0"/>
                    <a:pt x="0" y="170"/>
                    <a:pt x="0" y="381"/>
                  </a:cubicBezTo>
                  <a:cubicBezTo>
                    <a:pt x="762" y="381"/>
                    <a:pt x="762" y="381"/>
                    <a:pt x="762" y="381"/>
                  </a:cubicBezTo>
                  <a:cubicBezTo>
                    <a:pt x="762" y="170"/>
                    <a:pt x="592" y="0"/>
                    <a:pt x="381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53" name="Freeform 146"/>
            <p:cNvSpPr>
              <a:spLocks noChangeArrowheads="1"/>
            </p:cNvSpPr>
            <p:nvPr/>
          </p:nvSpPr>
          <p:spPr bwMode="auto">
            <a:xfrm>
              <a:off x="22384949" y="3025534"/>
              <a:ext cx="431324" cy="9104286"/>
            </a:xfrm>
            <a:custGeom>
              <a:avLst/>
              <a:gdLst>
                <a:gd name="T0" fmla="*/ 253 w 526"/>
                <a:gd name="T1" fmla="*/ 0 h 3985"/>
                <a:gd name="T2" fmla="*/ 253 w 526"/>
                <a:gd name="T3" fmla="*/ 0 h 3985"/>
                <a:gd name="T4" fmla="*/ 0 w 526"/>
                <a:gd name="T5" fmla="*/ 0 h 3985"/>
                <a:gd name="T6" fmla="*/ 0 w 526"/>
                <a:gd name="T7" fmla="*/ 3984 h 3985"/>
                <a:gd name="T8" fmla="*/ 253 w 526"/>
                <a:gd name="T9" fmla="*/ 3984 h 3985"/>
                <a:gd name="T10" fmla="*/ 525 w 526"/>
                <a:gd name="T11" fmla="*/ 3716 h 3985"/>
                <a:gd name="T12" fmla="*/ 525 w 526"/>
                <a:gd name="T13" fmla="*/ 268 h 3985"/>
                <a:gd name="T14" fmla="*/ 253 w 526"/>
                <a:gd name="T15" fmla="*/ 0 h 3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" h="3985">
                  <a:moveTo>
                    <a:pt x="253" y="0"/>
                  </a:moveTo>
                  <a:lnTo>
                    <a:pt x="25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984"/>
                    <a:pt x="0" y="3984"/>
                    <a:pt x="0" y="3984"/>
                  </a:cubicBezTo>
                  <a:cubicBezTo>
                    <a:pt x="253" y="3984"/>
                    <a:pt x="253" y="3984"/>
                    <a:pt x="253" y="3984"/>
                  </a:cubicBezTo>
                  <a:cubicBezTo>
                    <a:pt x="404" y="3984"/>
                    <a:pt x="525" y="3863"/>
                    <a:pt x="525" y="3716"/>
                  </a:cubicBezTo>
                  <a:cubicBezTo>
                    <a:pt x="525" y="268"/>
                    <a:pt x="525" y="268"/>
                    <a:pt x="525" y="268"/>
                  </a:cubicBezTo>
                  <a:cubicBezTo>
                    <a:pt x="525" y="121"/>
                    <a:pt x="404" y="0"/>
                    <a:pt x="25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114913" y="3188150"/>
              <a:ext cx="1255436" cy="1200310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7200" b="1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01</a:t>
              </a:r>
              <a:endParaRPr lang="id-ID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56" name="Subtitle 2"/>
            <p:cNvSpPr txBox="1">
              <a:spLocks/>
            </p:cNvSpPr>
            <p:nvPr/>
          </p:nvSpPr>
          <p:spPr>
            <a:xfrm>
              <a:off x="4727339" y="3650423"/>
              <a:ext cx="10571275" cy="1088570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defPPr>
                <a:defRPr lang="en-US"/>
              </a:defPPr>
              <a:lvl1pPr indent="0" defTabSz="1087636">
                <a:lnSpc>
                  <a:spcPts val="3640"/>
                </a:lnSpc>
                <a:spcBef>
                  <a:spcPct val="20000"/>
                </a:spcBef>
                <a:buFont typeface="Arial"/>
                <a:buNone/>
                <a:defRPr sz="2800">
                  <a:latin typeface="Lato Light" charset="0"/>
                  <a:ea typeface="Lato Light" charset="0"/>
                  <a:cs typeface="Lato Light" charset="0"/>
                </a:defRPr>
              </a:lvl1pPr>
              <a:lvl2pPr marL="108763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2pPr>
              <a:lvl3pPr marL="2175271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3pPr>
              <a:lvl4pPr marL="3262912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4pPr>
              <a:lvl5pPr marL="435054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5pPr>
              <a:lvl6pPr marL="5438184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6pPr>
              <a:lvl7pPr marL="6525820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7pPr>
              <a:lvl8pPr marL="7613455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8pPr>
              <a:lvl9pPr marL="8701091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r>
                <a:rPr lang="en-US" dirty="0"/>
                <a:t>Spring Security </a:t>
              </a:r>
              <a:r>
                <a:rPr lang="en-US" dirty="0" err="1"/>
                <a:t>taglibs</a:t>
              </a:r>
              <a:r>
                <a:rPr lang="en-US" dirty="0"/>
                <a:t>, Spring Security OAuth2 Dependency </a:t>
              </a:r>
              <a:r>
                <a:rPr lang="ko-KR" altLang="en-US" dirty="0"/>
                <a:t>추가</a:t>
              </a:r>
              <a:endParaRPr lang="en-US" dirty="0"/>
            </a:p>
          </p:txBody>
        </p:sp>
        <p:sp>
          <p:nvSpPr>
            <p:cNvPr id="157" name="Rectangle 136"/>
            <p:cNvSpPr>
              <a:spLocks/>
            </p:cNvSpPr>
            <p:nvPr/>
          </p:nvSpPr>
          <p:spPr bwMode="auto">
            <a:xfrm>
              <a:off x="4902343" y="2983842"/>
              <a:ext cx="6513001" cy="833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defTabSz="4572000">
                <a:lnSpc>
                  <a:spcPts val="7740"/>
                </a:lnSpc>
              </a:pPr>
              <a:r>
                <a:rPr lang="en-US" sz="3200" b="1" dirty="0" smtClean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Spring Security Dependency </a:t>
              </a:r>
              <a:r>
                <a:rPr lang="ko-KR" altLang="en-US" sz="3200" b="1" dirty="0" smtClean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추가</a:t>
              </a:r>
              <a:endParaRPr lang="en-US" sz="3200" b="1" dirty="0">
                <a:latin typeface="Lato Black" charset="0"/>
                <a:ea typeface="Lato Black" charset="0"/>
                <a:cs typeface="Lato Black" charset="0"/>
                <a:sym typeface="Bebas Neue" charset="0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t="1953" r="9549"/>
            <a:stretch/>
          </p:blipFill>
          <p:spPr>
            <a:xfrm>
              <a:off x="4511773" y="4956590"/>
              <a:ext cx="16412337" cy="6312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498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5066549" y="483017"/>
            <a:ext cx="14244569" cy="1586711"/>
            <a:chOff x="5045962" y="483017"/>
            <a:chExt cx="14244569" cy="1586711"/>
          </a:xfrm>
        </p:grpSpPr>
        <p:sp>
          <p:nvSpPr>
            <p:cNvPr id="68" name="TextBox 67"/>
            <p:cNvSpPr txBox="1"/>
            <p:nvPr/>
          </p:nvSpPr>
          <p:spPr>
            <a:xfrm>
              <a:off x="5045962" y="483017"/>
              <a:ext cx="14244569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altLang="ko-KR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Spring </a:t>
              </a:r>
              <a:r>
                <a:rPr lang="en-US" altLang="ko-KR" sz="8800" b="1" dirty="0" err="1">
                  <a:solidFill>
                    <a:schemeClr val="tx2"/>
                  </a:solidFill>
                  <a:latin typeface="Lato Regular"/>
                  <a:cs typeface="Lato Regular"/>
                </a:rPr>
                <a:t>Sercutiy</a:t>
              </a:r>
              <a:r>
                <a:rPr lang="en-US" altLang="ko-KR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 Filter Chain</a:t>
              </a:r>
              <a:endParaRPr lang="id-ID" altLang="ko-KR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93470" y="1978291"/>
              <a:ext cx="13590720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228956" y="2962039"/>
            <a:ext cx="20540362" cy="9167781"/>
            <a:chOff x="2228956" y="2962039"/>
            <a:chExt cx="20540362" cy="9167781"/>
          </a:xfrm>
        </p:grpSpPr>
        <p:sp>
          <p:nvSpPr>
            <p:cNvPr id="150" name="Freeform 143"/>
            <p:cNvSpPr>
              <a:spLocks noChangeArrowheads="1"/>
            </p:cNvSpPr>
            <p:nvPr/>
          </p:nvSpPr>
          <p:spPr bwMode="auto">
            <a:xfrm>
              <a:off x="2228956" y="3025535"/>
              <a:ext cx="20116576" cy="9104285"/>
            </a:xfrm>
            <a:custGeom>
              <a:avLst/>
              <a:gdLst>
                <a:gd name="T0" fmla="*/ 283 w 15344"/>
                <a:gd name="T1" fmla="*/ 0 h 4244"/>
                <a:gd name="T2" fmla="*/ 283 w 15344"/>
                <a:gd name="T3" fmla="*/ 0 h 4244"/>
                <a:gd name="T4" fmla="*/ 0 w 15344"/>
                <a:gd name="T5" fmla="*/ 282 h 4244"/>
                <a:gd name="T6" fmla="*/ 0 w 15344"/>
                <a:gd name="T7" fmla="*/ 3951 h 4244"/>
                <a:gd name="T8" fmla="*/ 283 w 15344"/>
                <a:gd name="T9" fmla="*/ 4243 h 4244"/>
                <a:gd name="T10" fmla="*/ 15343 w 15344"/>
                <a:gd name="T11" fmla="*/ 4243 h 4244"/>
                <a:gd name="T12" fmla="*/ 15343 w 15344"/>
                <a:gd name="T13" fmla="*/ 0 h 4244"/>
                <a:gd name="T14" fmla="*/ 283 w 15344"/>
                <a:gd name="T15" fmla="*/ 0 h 4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44" h="4244">
                  <a:moveTo>
                    <a:pt x="283" y="0"/>
                  </a:moveTo>
                  <a:lnTo>
                    <a:pt x="283" y="0"/>
                  </a:lnTo>
                  <a:cubicBezTo>
                    <a:pt x="129" y="0"/>
                    <a:pt x="0" y="128"/>
                    <a:pt x="0" y="282"/>
                  </a:cubicBezTo>
                  <a:cubicBezTo>
                    <a:pt x="0" y="3951"/>
                    <a:pt x="0" y="3951"/>
                    <a:pt x="0" y="3951"/>
                  </a:cubicBezTo>
                  <a:cubicBezTo>
                    <a:pt x="0" y="4114"/>
                    <a:pt x="129" y="4243"/>
                    <a:pt x="283" y="4243"/>
                  </a:cubicBezTo>
                  <a:cubicBezTo>
                    <a:pt x="15343" y="4243"/>
                    <a:pt x="15343" y="4243"/>
                    <a:pt x="15343" y="4243"/>
                  </a:cubicBezTo>
                  <a:cubicBezTo>
                    <a:pt x="15343" y="0"/>
                    <a:pt x="15343" y="0"/>
                    <a:pt x="15343" y="0"/>
                  </a:cubicBezTo>
                  <a:lnTo>
                    <a:pt x="283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52" name="Freeform 145"/>
            <p:cNvSpPr>
              <a:spLocks noChangeArrowheads="1"/>
            </p:cNvSpPr>
            <p:nvPr/>
          </p:nvSpPr>
          <p:spPr bwMode="auto">
            <a:xfrm flipH="1">
              <a:off x="2805650" y="2962039"/>
              <a:ext cx="258234" cy="129863"/>
            </a:xfrm>
            <a:custGeom>
              <a:avLst/>
              <a:gdLst>
                <a:gd name="T0" fmla="*/ 381 w 763"/>
                <a:gd name="T1" fmla="*/ 0 h 382"/>
                <a:gd name="T2" fmla="*/ 381 w 763"/>
                <a:gd name="T3" fmla="*/ 0 h 382"/>
                <a:gd name="T4" fmla="*/ 0 w 763"/>
                <a:gd name="T5" fmla="*/ 381 h 382"/>
                <a:gd name="T6" fmla="*/ 762 w 763"/>
                <a:gd name="T7" fmla="*/ 381 h 382"/>
                <a:gd name="T8" fmla="*/ 381 w 763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382">
                  <a:moveTo>
                    <a:pt x="381" y="0"/>
                  </a:moveTo>
                  <a:lnTo>
                    <a:pt x="381" y="0"/>
                  </a:lnTo>
                  <a:cubicBezTo>
                    <a:pt x="172" y="0"/>
                    <a:pt x="0" y="170"/>
                    <a:pt x="0" y="381"/>
                  </a:cubicBezTo>
                  <a:cubicBezTo>
                    <a:pt x="762" y="381"/>
                    <a:pt x="762" y="381"/>
                    <a:pt x="762" y="381"/>
                  </a:cubicBezTo>
                  <a:cubicBezTo>
                    <a:pt x="762" y="170"/>
                    <a:pt x="592" y="0"/>
                    <a:pt x="381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56" name="Subtitle 2"/>
            <p:cNvSpPr txBox="1">
              <a:spLocks/>
            </p:cNvSpPr>
            <p:nvPr/>
          </p:nvSpPr>
          <p:spPr>
            <a:xfrm>
              <a:off x="4727340" y="3650423"/>
              <a:ext cx="8760060" cy="681279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defPPr>
                <a:defRPr lang="en-US"/>
              </a:defPPr>
              <a:lvl1pPr indent="0" defTabSz="1087636">
                <a:lnSpc>
                  <a:spcPts val="3640"/>
                </a:lnSpc>
                <a:spcBef>
                  <a:spcPct val="20000"/>
                </a:spcBef>
                <a:buFont typeface="Arial"/>
                <a:buNone/>
                <a:defRPr sz="2800">
                  <a:latin typeface="Lato Light" charset="0"/>
                  <a:ea typeface="Lato Light" charset="0"/>
                  <a:cs typeface="Lato Light" charset="0"/>
                </a:defRPr>
              </a:lvl1pPr>
              <a:lvl2pPr marL="108763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2pPr>
              <a:lvl3pPr marL="2175271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3pPr>
              <a:lvl4pPr marL="3262912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4pPr>
              <a:lvl5pPr marL="435054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5pPr>
              <a:lvl6pPr marL="5438184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6pPr>
              <a:lvl7pPr marL="6525820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7pPr>
              <a:lvl8pPr marL="7613455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8pPr>
              <a:lvl9pPr marL="8701091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r>
                <a:rPr lang="en-US" dirty="0" smtClean="0"/>
                <a:t>Spring Filter Chain</a:t>
              </a:r>
              <a:r>
                <a:rPr lang="ko-KR" altLang="en-US" dirty="0" smtClean="0"/>
                <a:t>을 등록하기 위한 </a:t>
              </a:r>
              <a:r>
                <a:rPr lang="en-US" altLang="ko-KR" dirty="0" smtClean="0"/>
                <a:t>Class </a:t>
              </a:r>
              <a:r>
                <a:rPr lang="ko-KR" altLang="en-US" dirty="0" smtClean="0"/>
                <a:t>작성</a:t>
              </a:r>
              <a:endParaRPr lang="en-US" dirty="0"/>
            </a:p>
          </p:txBody>
        </p:sp>
        <p:sp>
          <p:nvSpPr>
            <p:cNvPr id="157" name="Rectangle 136"/>
            <p:cNvSpPr>
              <a:spLocks/>
            </p:cNvSpPr>
            <p:nvPr/>
          </p:nvSpPr>
          <p:spPr bwMode="auto">
            <a:xfrm>
              <a:off x="4902343" y="2983489"/>
              <a:ext cx="4940455" cy="834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defTabSz="4572000">
                <a:lnSpc>
                  <a:spcPts val="7740"/>
                </a:lnSpc>
              </a:pPr>
              <a:r>
                <a:rPr lang="en-US" altLang="ko-KR" sz="3200" b="1" dirty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Attach Spring </a:t>
              </a:r>
              <a:r>
                <a:rPr lang="en-US" altLang="ko-KR" sz="3200" b="1" dirty="0" err="1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FilterChain</a:t>
              </a:r>
              <a:endParaRPr lang="en-US" sz="3200" b="1" dirty="0">
                <a:latin typeface="Lato Black" charset="0"/>
                <a:ea typeface="Lato Black" charset="0"/>
                <a:cs typeface="Lato Black" charset="0"/>
                <a:sym typeface="Bebas Neue" charset="0"/>
              </a:endParaRPr>
            </a:p>
          </p:txBody>
        </p:sp>
        <p:sp>
          <p:nvSpPr>
            <p:cNvPr id="143" name="Freeform 144"/>
            <p:cNvSpPr>
              <a:spLocks noChangeArrowheads="1"/>
            </p:cNvSpPr>
            <p:nvPr/>
          </p:nvSpPr>
          <p:spPr bwMode="auto">
            <a:xfrm>
              <a:off x="2934767" y="2967342"/>
              <a:ext cx="1496469" cy="1634034"/>
            </a:xfrm>
            <a:custGeom>
              <a:avLst/>
              <a:gdLst>
                <a:gd name="T0" fmla="*/ 3240 w 3550"/>
                <a:gd name="T1" fmla="*/ 0 h 3876"/>
                <a:gd name="T2" fmla="*/ 3240 w 3550"/>
                <a:gd name="T3" fmla="*/ 0 h 3876"/>
                <a:gd name="T4" fmla="*/ 300 w 3550"/>
                <a:gd name="T5" fmla="*/ 0 h 3876"/>
                <a:gd name="T6" fmla="*/ 0 w 3550"/>
                <a:gd name="T7" fmla="*/ 0 h 3876"/>
                <a:gd name="T8" fmla="*/ 300 w 3550"/>
                <a:gd name="T9" fmla="*/ 300 h 3876"/>
                <a:gd name="T10" fmla="*/ 300 w 3550"/>
                <a:gd name="T11" fmla="*/ 3695 h 3876"/>
                <a:gd name="T12" fmla="*/ 489 w 3550"/>
                <a:gd name="T13" fmla="*/ 3875 h 3876"/>
                <a:gd name="T14" fmla="*/ 3360 w 3550"/>
                <a:gd name="T15" fmla="*/ 3875 h 3876"/>
                <a:gd name="T16" fmla="*/ 3549 w 3550"/>
                <a:gd name="T17" fmla="*/ 3695 h 3876"/>
                <a:gd name="T18" fmla="*/ 3549 w 3550"/>
                <a:gd name="T19" fmla="*/ 300 h 3876"/>
                <a:gd name="T20" fmla="*/ 3240 w 3550"/>
                <a:gd name="T21" fmla="*/ 0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50" h="3876">
                  <a:moveTo>
                    <a:pt x="3240" y="0"/>
                  </a:moveTo>
                  <a:lnTo>
                    <a:pt x="3240" y="0"/>
                  </a:ln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" y="0"/>
                    <a:pt x="300" y="137"/>
                    <a:pt x="300" y="300"/>
                  </a:cubicBezTo>
                  <a:cubicBezTo>
                    <a:pt x="300" y="3695"/>
                    <a:pt x="300" y="3695"/>
                    <a:pt x="300" y="3695"/>
                  </a:cubicBezTo>
                  <a:cubicBezTo>
                    <a:pt x="300" y="3798"/>
                    <a:pt x="386" y="3875"/>
                    <a:pt x="489" y="3875"/>
                  </a:cubicBezTo>
                  <a:cubicBezTo>
                    <a:pt x="3360" y="3875"/>
                    <a:pt x="3360" y="3875"/>
                    <a:pt x="3360" y="3875"/>
                  </a:cubicBezTo>
                  <a:cubicBezTo>
                    <a:pt x="3463" y="3875"/>
                    <a:pt x="3549" y="3798"/>
                    <a:pt x="3549" y="3695"/>
                  </a:cubicBezTo>
                  <a:cubicBezTo>
                    <a:pt x="3549" y="300"/>
                    <a:pt x="3549" y="300"/>
                    <a:pt x="3549" y="300"/>
                  </a:cubicBezTo>
                  <a:cubicBezTo>
                    <a:pt x="3549" y="137"/>
                    <a:pt x="3412" y="0"/>
                    <a:pt x="324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165100" dist="127000" dir="5400000" sx="101000" sy="101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44" name="Freeform 145"/>
            <p:cNvSpPr>
              <a:spLocks noChangeArrowheads="1"/>
            </p:cNvSpPr>
            <p:nvPr/>
          </p:nvSpPr>
          <p:spPr bwMode="auto">
            <a:xfrm flipH="1">
              <a:off x="2805266" y="2967342"/>
              <a:ext cx="258234" cy="129863"/>
            </a:xfrm>
            <a:custGeom>
              <a:avLst/>
              <a:gdLst>
                <a:gd name="T0" fmla="*/ 381 w 763"/>
                <a:gd name="T1" fmla="*/ 0 h 382"/>
                <a:gd name="T2" fmla="*/ 381 w 763"/>
                <a:gd name="T3" fmla="*/ 0 h 382"/>
                <a:gd name="T4" fmla="*/ 0 w 763"/>
                <a:gd name="T5" fmla="*/ 381 h 382"/>
                <a:gd name="T6" fmla="*/ 762 w 763"/>
                <a:gd name="T7" fmla="*/ 381 h 382"/>
                <a:gd name="T8" fmla="*/ 381 w 763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382">
                  <a:moveTo>
                    <a:pt x="381" y="0"/>
                  </a:moveTo>
                  <a:lnTo>
                    <a:pt x="381" y="0"/>
                  </a:lnTo>
                  <a:cubicBezTo>
                    <a:pt x="172" y="0"/>
                    <a:pt x="0" y="170"/>
                    <a:pt x="0" y="381"/>
                  </a:cubicBezTo>
                  <a:cubicBezTo>
                    <a:pt x="762" y="381"/>
                    <a:pt x="762" y="381"/>
                    <a:pt x="762" y="381"/>
                  </a:cubicBezTo>
                  <a:cubicBezTo>
                    <a:pt x="762" y="170"/>
                    <a:pt x="592" y="0"/>
                    <a:pt x="381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137355" y="3188150"/>
              <a:ext cx="1210551" cy="1200310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7200" b="1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02</a:t>
              </a:r>
              <a:endParaRPr lang="id-ID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58" name="Freeform 146"/>
            <p:cNvSpPr>
              <a:spLocks noChangeArrowheads="1"/>
            </p:cNvSpPr>
            <p:nvPr/>
          </p:nvSpPr>
          <p:spPr bwMode="auto">
            <a:xfrm>
              <a:off x="22357226" y="3015822"/>
              <a:ext cx="412092" cy="9113998"/>
            </a:xfrm>
            <a:custGeom>
              <a:avLst/>
              <a:gdLst>
                <a:gd name="T0" fmla="*/ 253 w 526"/>
                <a:gd name="T1" fmla="*/ 0 h 3985"/>
                <a:gd name="T2" fmla="*/ 253 w 526"/>
                <a:gd name="T3" fmla="*/ 0 h 3985"/>
                <a:gd name="T4" fmla="*/ 0 w 526"/>
                <a:gd name="T5" fmla="*/ 0 h 3985"/>
                <a:gd name="T6" fmla="*/ 0 w 526"/>
                <a:gd name="T7" fmla="*/ 3984 h 3985"/>
                <a:gd name="T8" fmla="*/ 253 w 526"/>
                <a:gd name="T9" fmla="*/ 3984 h 3985"/>
                <a:gd name="T10" fmla="*/ 525 w 526"/>
                <a:gd name="T11" fmla="*/ 3716 h 3985"/>
                <a:gd name="T12" fmla="*/ 525 w 526"/>
                <a:gd name="T13" fmla="*/ 268 h 3985"/>
                <a:gd name="T14" fmla="*/ 253 w 526"/>
                <a:gd name="T15" fmla="*/ 0 h 3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" h="3985">
                  <a:moveTo>
                    <a:pt x="253" y="0"/>
                  </a:moveTo>
                  <a:lnTo>
                    <a:pt x="25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984"/>
                    <a:pt x="0" y="3984"/>
                    <a:pt x="0" y="3984"/>
                  </a:cubicBezTo>
                  <a:cubicBezTo>
                    <a:pt x="253" y="3984"/>
                    <a:pt x="253" y="3984"/>
                    <a:pt x="253" y="3984"/>
                  </a:cubicBezTo>
                  <a:cubicBezTo>
                    <a:pt x="404" y="3984"/>
                    <a:pt x="525" y="3863"/>
                    <a:pt x="525" y="3716"/>
                  </a:cubicBezTo>
                  <a:cubicBezTo>
                    <a:pt x="525" y="268"/>
                    <a:pt x="525" y="268"/>
                    <a:pt x="525" y="268"/>
                  </a:cubicBezTo>
                  <a:cubicBezTo>
                    <a:pt x="525" y="121"/>
                    <a:pt x="404" y="0"/>
                    <a:pt x="25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l="1911" r="3915"/>
            <a:stretch/>
          </p:blipFill>
          <p:spPr>
            <a:xfrm>
              <a:off x="3948318" y="5484446"/>
              <a:ext cx="17717145" cy="457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56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7550397" y="483017"/>
            <a:ext cx="9276862" cy="1551551"/>
            <a:chOff x="7529810" y="483017"/>
            <a:chExt cx="9276862" cy="1551551"/>
          </a:xfrm>
        </p:grpSpPr>
        <p:sp>
          <p:nvSpPr>
            <p:cNvPr id="68" name="TextBox 67"/>
            <p:cNvSpPr txBox="1"/>
            <p:nvPr/>
          </p:nvSpPr>
          <p:spPr>
            <a:xfrm>
              <a:off x="7529810" y="483017"/>
              <a:ext cx="9276862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ko-KR" alt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인증 및 권한 제어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758936" y="1943131"/>
              <a:ext cx="8859789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228956" y="2962039"/>
            <a:ext cx="20540362" cy="9178387"/>
            <a:chOff x="2228956" y="2962039"/>
            <a:chExt cx="20540362" cy="9178387"/>
          </a:xfrm>
        </p:grpSpPr>
        <p:grpSp>
          <p:nvGrpSpPr>
            <p:cNvPr id="5" name="그룹 4"/>
            <p:cNvGrpSpPr/>
            <p:nvPr/>
          </p:nvGrpSpPr>
          <p:grpSpPr>
            <a:xfrm>
              <a:off x="2228956" y="2962039"/>
              <a:ext cx="20540362" cy="9178387"/>
              <a:chOff x="2228956" y="2962039"/>
              <a:chExt cx="20540362" cy="9178387"/>
            </a:xfrm>
          </p:grpSpPr>
          <p:sp>
            <p:nvSpPr>
              <p:cNvPr id="150" name="Freeform 143"/>
              <p:cNvSpPr>
                <a:spLocks noChangeArrowheads="1"/>
              </p:cNvSpPr>
              <p:nvPr/>
            </p:nvSpPr>
            <p:spPr bwMode="auto">
              <a:xfrm>
                <a:off x="2228956" y="3025535"/>
                <a:ext cx="20116576" cy="9104285"/>
              </a:xfrm>
              <a:custGeom>
                <a:avLst/>
                <a:gdLst>
                  <a:gd name="T0" fmla="*/ 283 w 15344"/>
                  <a:gd name="T1" fmla="*/ 0 h 4244"/>
                  <a:gd name="T2" fmla="*/ 283 w 15344"/>
                  <a:gd name="T3" fmla="*/ 0 h 4244"/>
                  <a:gd name="T4" fmla="*/ 0 w 15344"/>
                  <a:gd name="T5" fmla="*/ 282 h 4244"/>
                  <a:gd name="T6" fmla="*/ 0 w 15344"/>
                  <a:gd name="T7" fmla="*/ 3951 h 4244"/>
                  <a:gd name="T8" fmla="*/ 283 w 15344"/>
                  <a:gd name="T9" fmla="*/ 4243 h 4244"/>
                  <a:gd name="T10" fmla="*/ 15343 w 15344"/>
                  <a:gd name="T11" fmla="*/ 4243 h 4244"/>
                  <a:gd name="T12" fmla="*/ 15343 w 15344"/>
                  <a:gd name="T13" fmla="*/ 0 h 4244"/>
                  <a:gd name="T14" fmla="*/ 283 w 15344"/>
                  <a:gd name="T15" fmla="*/ 0 h 4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344" h="4244">
                    <a:moveTo>
                      <a:pt x="283" y="0"/>
                    </a:moveTo>
                    <a:lnTo>
                      <a:pt x="283" y="0"/>
                    </a:lnTo>
                    <a:cubicBezTo>
                      <a:pt x="129" y="0"/>
                      <a:pt x="0" y="128"/>
                      <a:pt x="0" y="282"/>
                    </a:cubicBezTo>
                    <a:cubicBezTo>
                      <a:pt x="0" y="3951"/>
                      <a:pt x="0" y="3951"/>
                      <a:pt x="0" y="3951"/>
                    </a:cubicBezTo>
                    <a:cubicBezTo>
                      <a:pt x="0" y="4114"/>
                      <a:pt x="129" y="4243"/>
                      <a:pt x="283" y="4243"/>
                    </a:cubicBezTo>
                    <a:cubicBezTo>
                      <a:pt x="15343" y="4243"/>
                      <a:pt x="15343" y="4243"/>
                      <a:pt x="15343" y="4243"/>
                    </a:cubicBezTo>
                    <a:cubicBezTo>
                      <a:pt x="15343" y="0"/>
                      <a:pt x="15343" y="0"/>
                      <a:pt x="15343" y="0"/>
                    </a:cubicBezTo>
                    <a:lnTo>
                      <a:pt x="283" y="0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000"/>
              </a:p>
            </p:txBody>
          </p:sp>
          <p:sp>
            <p:nvSpPr>
              <p:cNvPr id="152" name="Freeform 145"/>
              <p:cNvSpPr>
                <a:spLocks noChangeArrowheads="1"/>
              </p:cNvSpPr>
              <p:nvPr/>
            </p:nvSpPr>
            <p:spPr bwMode="auto">
              <a:xfrm flipH="1">
                <a:off x="2805650" y="2962039"/>
                <a:ext cx="258234" cy="129863"/>
              </a:xfrm>
              <a:custGeom>
                <a:avLst/>
                <a:gdLst>
                  <a:gd name="T0" fmla="*/ 381 w 763"/>
                  <a:gd name="T1" fmla="*/ 0 h 382"/>
                  <a:gd name="T2" fmla="*/ 381 w 763"/>
                  <a:gd name="T3" fmla="*/ 0 h 382"/>
                  <a:gd name="T4" fmla="*/ 0 w 763"/>
                  <a:gd name="T5" fmla="*/ 381 h 382"/>
                  <a:gd name="T6" fmla="*/ 762 w 763"/>
                  <a:gd name="T7" fmla="*/ 381 h 382"/>
                  <a:gd name="T8" fmla="*/ 381 w 763"/>
                  <a:gd name="T9" fmla="*/ 0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3" h="382">
                    <a:moveTo>
                      <a:pt x="381" y="0"/>
                    </a:moveTo>
                    <a:lnTo>
                      <a:pt x="381" y="0"/>
                    </a:lnTo>
                    <a:cubicBezTo>
                      <a:pt x="172" y="0"/>
                      <a:pt x="0" y="170"/>
                      <a:pt x="0" y="381"/>
                    </a:cubicBezTo>
                    <a:cubicBezTo>
                      <a:pt x="762" y="381"/>
                      <a:pt x="762" y="381"/>
                      <a:pt x="762" y="381"/>
                    </a:cubicBezTo>
                    <a:cubicBezTo>
                      <a:pt x="762" y="170"/>
                      <a:pt x="592" y="0"/>
                      <a:pt x="381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000"/>
              </a:p>
            </p:txBody>
          </p:sp>
          <p:sp>
            <p:nvSpPr>
              <p:cNvPr id="153" name="Freeform 146"/>
              <p:cNvSpPr>
                <a:spLocks noChangeArrowheads="1"/>
              </p:cNvSpPr>
              <p:nvPr/>
            </p:nvSpPr>
            <p:spPr bwMode="auto">
              <a:xfrm>
                <a:off x="22337994" y="3036140"/>
                <a:ext cx="431324" cy="9104286"/>
              </a:xfrm>
              <a:custGeom>
                <a:avLst/>
                <a:gdLst>
                  <a:gd name="T0" fmla="*/ 253 w 526"/>
                  <a:gd name="T1" fmla="*/ 0 h 3985"/>
                  <a:gd name="T2" fmla="*/ 253 w 526"/>
                  <a:gd name="T3" fmla="*/ 0 h 3985"/>
                  <a:gd name="T4" fmla="*/ 0 w 526"/>
                  <a:gd name="T5" fmla="*/ 0 h 3985"/>
                  <a:gd name="T6" fmla="*/ 0 w 526"/>
                  <a:gd name="T7" fmla="*/ 3984 h 3985"/>
                  <a:gd name="T8" fmla="*/ 253 w 526"/>
                  <a:gd name="T9" fmla="*/ 3984 h 3985"/>
                  <a:gd name="T10" fmla="*/ 525 w 526"/>
                  <a:gd name="T11" fmla="*/ 3716 h 3985"/>
                  <a:gd name="T12" fmla="*/ 525 w 526"/>
                  <a:gd name="T13" fmla="*/ 268 h 3985"/>
                  <a:gd name="T14" fmla="*/ 253 w 526"/>
                  <a:gd name="T15" fmla="*/ 0 h 3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6" h="3985">
                    <a:moveTo>
                      <a:pt x="253" y="0"/>
                    </a:moveTo>
                    <a:lnTo>
                      <a:pt x="253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3984"/>
                      <a:pt x="0" y="3984"/>
                      <a:pt x="0" y="3984"/>
                    </a:cubicBezTo>
                    <a:cubicBezTo>
                      <a:pt x="253" y="3984"/>
                      <a:pt x="253" y="3984"/>
                      <a:pt x="253" y="3984"/>
                    </a:cubicBezTo>
                    <a:cubicBezTo>
                      <a:pt x="404" y="3984"/>
                      <a:pt x="525" y="3863"/>
                      <a:pt x="525" y="3716"/>
                    </a:cubicBezTo>
                    <a:cubicBezTo>
                      <a:pt x="525" y="268"/>
                      <a:pt x="525" y="268"/>
                      <a:pt x="525" y="268"/>
                    </a:cubicBezTo>
                    <a:cubicBezTo>
                      <a:pt x="525" y="121"/>
                      <a:pt x="404" y="0"/>
                      <a:pt x="25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000"/>
              </a:p>
            </p:txBody>
          </p:sp>
          <p:sp>
            <p:nvSpPr>
              <p:cNvPr id="156" name="Subtitle 2"/>
              <p:cNvSpPr txBox="1">
                <a:spLocks/>
              </p:cNvSpPr>
              <p:nvPr/>
            </p:nvSpPr>
            <p:spPr>
              <a:xfrm>
                <a:off x="4763947" y="4832252"/>
                <a:ext cx="9981862" cy="681279"/>
              </a:xfrm>
              <a:prstGeom prst="rect">
                <a:avLst/>
              </a:prstGeom>
            </p:spPr>
            <p:txBody>
              <a:bodyPr vert="horz" wrap="square" lIns="217490" tIns="108745" rIns="217490" bIns="108745" rtlCol="0">
                <a:spAutoFit/>
              </a:bodyPr>
              <a:lstStyle>
                <a:defPPr>
                  <a:defRPr lang="en-US"/>
                </a:defPPr>
                <a:lvl1pPr indent="0" defTabSz="1087636">
                  <a:lnSpc>
                    <a:spcPts val="3640"/>
                  </a:lnSpc>
                  <a:spcBef>
                    <a:spcPct val="20000"/>
                  </a:spcBef>
                  <a:buFont typeface="Arial"/>
                  <a:buNone/>
                  <a:defRPr sz="2800">
                    <a:latin typeface="Lato Light" charset="0"/>
                    <a:ea typeface="Lato Light" charset="0"/>
                    <a:cs typeface="Lato Light" charset="0"/>
                  </a:defRPr>
                </a:lvl1pPr>
                <a:lvl2pPr marL="1087636" indent="0" algn="ctr" defTabSz="1087636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>
                    <a:solidFill>
                      <a:schemeClr val="tx1">
                        <a:tint val="75000"/>
                      </a:schemeClr>
                    </a:solidFill>
                    <a:latin typeface="Open Sans"/>
                    <a:cs typeface="Open Sans"/>
                  </a:defRPr>
                </a:lvl2pPr>
                <a:lvl3pPr marL="2175271" indent="0" algn="ctr" defTabSz="1087636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>
                    <a:solidFill>
                      <a:schemeClr val="tx1">
                        <a:tint val="75000"/>
                      </a:schemeClr>
                    </a:solidFill>
                    <a:latin typeface="Open Sans"/>
                    <a:cs typeface="Open Sans"/>
                  </a:defRPr>
                </a:lvl3pPr>
                <a:lvl4pPr marL="3262912" indent="0" algn="ctr" defTabSz="1087636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>
                    <a:solidFill>
                      <a:schemeClr val="tx1">
                        <a:tint val="75000"/>
                      </a:schemeClr>
                    </a:solidFill>
                    <a:latin typeface="Open Sans"/>
                    <a:cs typeface="Open Sans"/>
                  </a:defRPr>
                </a:lvl4pPr>
                <a:lvl5pPr marL="4350546" indent="0" algn="ctr" defTabSz="1087636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>
                    <a:solidFill>
                      <a:schemeClr val="tx1">
                        <a:tint val="75000"/>
                      </a:schemeClr>
                    </a:solidFill>
                    <a:latin typeface="Open Sans"/>
                    <a:cs typeface="Open Sans"/>
                  </a:defRPr>
                </a:lvl5pPr>
                <a:lvl6pPr marL="5438184" indent="0" algn="ctr" defTabSz="1087636">
                  <a:spcBef>
                    <a:spcPct val="20000"/>
                  </a:spcBef>
                  <a:buFont typeface="Arial"/>
                  <a:buNone/>
                  <a:defRPr sz="4800">
                    <a:solidFill>
                      <a:schemeClr val="tx1">
                        <a:tint val="75000"/>
                      </a:schemeClr>
                    </a:solidFill>
                  </a:defRPr>
                </a:lvl6pPr>
                <a:lvl7pPr marL="6525820" indent="0" algn="ctr" defTabSz="1087636">
                  <a:spcBef>
                    <a:spcPct val="20000"/>
                  </a:spcBef>
                  <a:buFont typeface="Arial"/>
                  <a:buNone/>
                  <a:defRPr sz="4800">
                    <a:solidFill>
                      <a:schemeClr val="tx1">
                        <a:tint val="75000"/>
                      </a:schemeClr>
                    </a:solidFill>
                  </a:defRPr>
                </a:lvl7pPr>
                <a:lvl8pPr marL="7613455" indent="0" algn="ctr" defTabSz="1087636">
                  <a:spcBef>
                    <a:spcPct val="20000"/>
                  </a:spcBef>
                  <a:buFont typeface="Arial"/>
                  <a:buNone/>
                  <a:defRPr sz="4800">
                    <a:solidFill>
                      <a:schemeClr val="tx1">
                        <a:tint val="75000"/>
                      </a:schemeClr>
                    </a:solidFill>
                  </a:defRPr>
                </a:lvl8pPr>
                <a:lvl9pPr marL="8701091" indent="0" algn="ctr" defTabSz="1087636">
                  <a:spcBef>
                    <a:spcPct val="20000"/>
                  </a:spcBef>
                  <a:buFont typeface="Arial"/>
                  <a:buNone/>
                  <a:defRPr sz="4800">
                    <a:solidFill>
                      <a:schemeClr val="tx1">
                        <a:tint val="75000"/>
                      </a:schemeClr>
                    </a:solidFill>
                  </a:defRPr>
                </a:lvl9pPr>
              </a:lstStyle>
              <a:p>
                <a:pPr marL="514350" indent="-514350">
                  <a:buAutoNum type="arabicParenR"/>
                </a:pPr>
                <a:r>
                  <a:rPr lang="en-US" sz="4000" b="1" dirty="0" smtClean="0"/>
                  <a:t>Secured Annotation</a:t>
                </a:r>
              </a:p>
            </p:txBody>
          </p:sp>
          <p:sp>
            <p:nvSpPr>
              <p:cNvPr id="157" name="Rectangle 136"/>
              <p:cNvSpPr>
                <a:spLocks/>
              </p:cNvSpPr>
              <p:nvPr/>
            </p:nvSpPr>
            <p:spPr bwMode="auto">
              <a:xfrm>
                <a:off x="4902343" y="2983842"/>
                <a:ext cx="5310749" cy="833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ctr" anchorCtr="0">
                <a:spAutoFit/>
              </a:bodyPr>
              <a:lstStyle/>
              <a:p>
                <a:pPr defTabSz="4572000">
                  <a:lnSpc>
                    <a:spcPts val="7740"/>
                  </a:lnSpc>
                </a:pPr>
                <a:r>
                  <a:rPr lang="ko-KR" altLang="en-US" sz="3200" b="1" dirty="0" smtClean="0">
                    <a:latin typeface="Lato Black" charset="0"/>
                    <a:ea typeface="Lato Black" charset="0"/>
                    <a:cs typeface="Lato Black" charset="0"/>
                    <a:sym typeface="Bebas Neue" charset="0"/>
                  </a:rPr>
                  <a:t>인증 및 권한 제어 </a:t>
                </a:r>
                <a:r>
                  <a:rPr lang="en-US" altLang="ko-KR" sz="3200" b="1" dirty="0" smtClean="0">
                    <a:latin typeface="Lato Black" charset="0"/>
                    <a:ea typeface="Lato Black" charset="0"/>
                    <a:cs typeface="Lato Black" charset="0"/>
                    <a:sym typeface="Bebas Neue" charset="0"/>
                  </a:rPr>
                  <a:t>3</a:t>
                </a:r>
                <a:r>
                  <a:rPr lang="ko-KR" altLang="en-US" sz="3200" b="1" dirty="0" smtClean="0">
                    <a:latin typeface="Lato Black" charset="0"/>
                    <a:ea typeface="Lato Black" charset="0"/>
                    <a:cs typeface="Lato Black" charset="0"/>
                    <a:sym typeface="Bebas Neue" charset="0"/>
                  </a:rPr>
                  <a:t>가지 방법</a:t>
                </a:r>
                <a:endParaRPr lang="en-US" sz="3200" b="1" dirty="0">
                  <a:latin typeface="Lato Black" charset="0"/>
                  <a:ea typeface="Lato Black" charset="0"/>
                  <a:cs typeface="Lato Black" charset="0"/>
                  <a:sym typeface="Bebas Neue" charset="0"/>
                </a:endParaRPr>
              </a:p>
            </p:txBody>
          </p:sp>
          <p:sp>
            <p:nvSpPr>
              <p:cNvPr id="161" name="Freeform 146"/>
              <p:cNvSpPr>
                <a:spLocks noChangeArrowheads="1"/>
              </p:cNvSpPr>
              <p:nvPr/>
            </p:nvSpPr>
            <p:spPr bwMode="auto">
              <a:xfrm>
                <a:off x="22318810" y="3025534"/>
                <a:ext cx="450508" cy="9104285"/>
              </a:xfrm>
              <a:custGeom>
                <a:avLst/>
                <a:gdLst>
                  <a:gd name="T0" fmla="*/ 253 w 526"/>
                  <a:gd name="T1" fmla="*/ 0 h 3985"/>
                  <a:gd name="T2" fmla="*/ 253 w 526"/>
                  <a:gd name="T3" fmla="*/ 0 h 3985"/>
                  <a:gd name="T4" fmla="*/ 0 w 526"/>
                  <a:gd name="T5" fmla="*/ 0 h 3985"/>
                  <a:gd name="T6" fmla="*/ 0 w 526"/>
                  <a:gd name="T7" fmla="*/ 3984 h 3985"/>
                  <a:gd name="T8" fmla="*/ 253 w 526"/>
                  <a:gd name="T9" fmla="*/ 3984 h 3985"/>
                  <a:gd name="T10" fmla="*/ 525 w 526"/>
                  <a:gd name="T11" fmla="*/ 3716 h 3985"/>
                  <a:gd name="T12" fmla="*/ 525 w 526"/>
                  <a:gd name="T13" fmla="*/ 268 h 3985"/>
                  <a:gd name="T14" fmla="*/ 253 w 526"/>
                  <a:gd name="T15" fmla="*/ 0 h 3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6" h="3985">
                    <a:moveTo>
                      <a:pt x="253" y="0"/>
                    </a:moveTo>
                    <a:lnTo>
                      <a:pt x="253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3984"/>
                      <a:pt x="0" y="3984"/>
                      <a:pt x="0" y="3984"/>
                    </a:cubicBezTo>
                    <a:cubicBezTo>
                      <a:pt x="253" y="3984"/>
                      <a:pt x="253" y="3984"/>
                      <a:pt x="253" y="3984"/>
                    </a:cubicBezTo>
                    <a:cubicBezTo>
                      <a:pt x="404" y="3984"/>
                      <a:pt x="525" y="3863"/>
                      <a:pt x="525" y="3716"/>
                    </a:cubicBezTo>
                    <a:cubicBezTo>
                      <a:pt x="525" y="268"/>
                      <a:pt x="525" y="268"/>
                      <a:pt x="525" y="268"/>
                    </a:cubicBezTo>
                    <a:cubicBezTo>
                      <a:pt x="525" y="121"/>
                      <a:pt x="404" y="0"/>
                      <a:pt x="253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000"/>
              </a:p>
            </p:txBody>
          </p:sp>
          <p:sp>
            <p:nvSpPr>
              <p:cNvPr id="166" name="Freeform 144"/>
              <p:cNvSpPr>
                <a:spLocks noChangeArrowheads="1"/>
              </p:cNvSpPr>
              <p:nvPr/>
            </p:nvSpPr>
            <p:spPr bwMode="auto">
              <a:xfrm>
                <a:off x="2904136" y="2967342"/>
                <a:ext cx="1496469" cy="1634034"/>
              </a:xfrm>
              <a:custGeom>
                <a:avLst/>
                <a:gdLst>
                  <a:gd name="T0" fmla="*/ 3240 w 3550"/>
                  <a:gd name="T1" fmla="*/ 0 h 3876"/>
                  <a:gd name="T2" fmla="*/ 3240 w 3550"/>
                  <a:gd name="T3" fmla="*/ 0 h 3876"/>
                  <a:gd name="T4" fmla="*/ 300 w 3550"/>
                  <a:gd name="T5" fmla="*/ 0 h 3876"/>
                  <a:gd name="T6" fmla="*/ 0 w 3550"/>
                  <a:gd name="T7" fmla="*/ 0 h 3876"/>
                  <a:gd name="T8" fmla="*/ 300 w 3550"/>
                  <a:gd name="T9" fmla="*/ 300 h 3876"/>
                  <a:gd name="T10" fmla="*/ 300 w 3550"/>
                  <a:gd name="T11" fmla="*/ 3695 h 3876"/>
                  <a:gd name="T12" fmla="*/ 489 w 3550"/>
                  <a:gd name="T13" fmla="*/ 3875 h 3876"/>
                  <a:gd name="T14" fmla="*/ 3360 w 3550"/>
                  <a:gd name="T15" fmla="*/ 3875 h 3876"/>
                  <a:gd name="T16" fmla="*/ 3549 w 3550"/>
                  <a:gd name="T17" fmla="*/ 3695 h 3876"/>
                  <a:gd name="T18" fmla="*/ 3549 w 3550"/>
                  <a:gd name="T19" fmla="*/ 300 h 3876"/>
                  <a:gd name="T20" fmla="*/ 3240 w 3550"/>
                  <a:gd name="T21" fmla="*/ 0 h 3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50" h="3876">
                    <a:moveTo>
                      <a:pt x="3240" y="0"/>
                    </a:moveTo>
                    <a:lnTo>
                      <a:pt x="3240" y="0"/>
                    </a:lnTo>
                    <a:cubicBezTo>
                      <a:pt x="300" y="0"/>
                      <a:pt x="300" y="0"/>
                      <a:pt x="3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3" y="0"/>
                      <a:pt x="300" y="137"/>
                      <a:pt x="300" y="300"/>
                    </a:cubicBezTo>
                    <a:cubicBezTo>
                      <a:pt x="300" y="3695"/>
                      <a:pt x="300" y="3695"/>
                      <a:pt x="300" y="3695"/>
                    </a:cubicBezTo>
                    <a:cubicBezTo>
                      <a:pt x="300" y="3798"/>
                      <a:pt x="386" y="3875"/>
                      <a:pt x="489" y="3875"/>
                    </a:cubicBezTo>
                    <a:cubicBezTo>
                      <a:pt x="3360" y="3875"/>
                      <a:pt x="3360" y="3875"/>
                      <a:pt x="3360" y="3875"/>
                    </a:cubicBezTo>
                    <a:cubicBezTo>
                      <a:pt x="3463" y="3875"/>
                      <a:pt x="3549" y="3798"/>
                      <a:pt x="3549" y="3695"/>
                    </a:cubicBezTo>
                    <a:cubicBezTo>
                      <a:pt x="3549" y="300"/>
                      <a:pt x="3549" y="300"/>
                      <a:pt x="3549" y="300"/>
                    </a:cubicBezTo>
                    <a:cubicBezTo>
                      <a:pt x="3549" y="137"/>
                      <a:pt x="3412" y="0"/>
                      <a:pt x="324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165100" dist="127000" dir="5400000" sx="101000" sy="101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en-US" sz="6000"/>
              </a:p>
            </p:txBody>
          </p:sp>
          <p:sp>
            <p:nvSpPr>
              <p:cNvPr id="167" name="Freeform 145"/>
              <p:cNvSpPr>
                <a:spLocks noChangeArrowheads="1"/>
              </p:cNvSpPr>
              <p:nvPr/>
            </p:nvSpPr>
            <p:spPr bwMode="auto">
              <a:xfrm flipH="1">
                <a:off x="2774635" y="2967342"/>
                <a:ext cx="258234" cy="129863"/>
              </a:xfrm>
              <a:custGeom>
                <a:avLst/>
                <a:gdLst>
                  <a:gd name="T0" fmla="*/ 381 w 763"/>
                  <a:gd name="T1" fmla="*/ 0 h 382"/>
                  <a:gd name="T2" fmla="*/ 381 w 763"/>
                  <a:gd name="T3" fmla="*/ 0 h 382"/>
                  <a:gd name="T4" fmla="*/ 0 w 763"/>
                  <a:gd name="T5" fmla="*/ 381 h 382"/>
                  <a:gd name="T6" fmla="*/ 762 w 763"/>
                  <a:gd name="T7" fmla="*/ 381 h 382"/>
                  <a:gd name="T8" fmla="*/ 381 w 763"/>
                  <a:gd name="T9" fmla="*/ 0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3" h="382">
                    <a:moveTo>
                      <a:pt x="381" y="0"/>
                    </a:moveTo>
                    <a:lnTo>
                      <a:pt x="381" y="0"/>
                    </a:lnTo>
                    <a:cubicBezTo>
                      <a:pt x="172" y="0"/>
                      <a:pt x="0" y="170"/>
                      <a:pt x="0" y="381"/>
                    </a:cubicBezTo>
                    <a:cubicBezTo>
                      <a:pt x="762" y="381"/>
                      <a:pt x="762" y="381"/>
                      <a:pt x="762" y="381"/>
                    </a:cubicBezTo>
                    <a:cubicBezTo>
                      <a:pt x="762" y="170"/>
                      <a:pt x="592" y="0"/>
                      <a:pt x="381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00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3137355" y="3188150"/>
                <a:ext cx="1210551" cy="1200310"/>
              </a:xfrm>
              <a:prstGeom prst="rect">
                <a:avLst/>
              </a:prstGeom>
              <a:noFill/>
            </p:spPr>
            <p:txBody>
              <a:bodyPr wrap="none" lIns="91422" tIns="45711" rIns="91422" bIns="45711" rtlCol="0">
                <a:spAutoFit/>
              </a:bodyPr>
              <a:lstStyle/>
              <a:p>
                <a:pPr algn="ctr"/>
                <a:r>
                  <a:rPr lang="en-US" sz="7200" b="1" smtClean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03</a:t>
                </a:r>
                <a:endParaRPr lang="id-ID" sz="7200" b="1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endParaRPr>
              </a:p>
            </p:txBody>
          </p:sp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437575" y="3790113"/>
                <a:ext cx="11162167" cy="2946812"/>
              </a:xfrm>
              <a:prstGeom prst="rect">
                <a:avLst/>
              </a:prstGeom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5627" y="7010399"/>
                <a:ext cx="11174115" cy="2874073"/>
              </a:xfrm>
              <a:prstGeom prst="rect">
                <a:avLst/>
              </a:prstGeom>
            </p:spPr>
          </p:pic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4"/>
              <a:srcRect r="2782"/>
              <a:stretch/>
            </p:blipFill>
            <p:spPr>
              <a:xfrm>
                <a:off x="10496037" y="10164557"/>
                <a:ext cx="11166792" cy="1524144"/>
              </a:xfrm>
              <a:prstGeom prst="rect">
                <a:avLst/>
              </a:prstGeom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11007969" y="4331920"/>
                <a:ext cx="5819290" cy="439742"/>
              </a:xfrm>
              <a:prstGeom prst="rect">
                <a:avLst/>
              </a:prstGeom>
              <a:noFill/>
              <a:ln w="762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986759" y="8087526"/>
              <a:ext cx="52453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7636">
                <a:lnSpc>
                  <a:spcPts val="3640"/>
                </a:lnSpc>
                <a:spcBef>
                  <a:spcPct val="20000"/>
                </a:spcBef>
                <a:spcAft>
                  <a:spcPct val="35000"/>
                </a:spcAft>
              </a:pPr>
              <a:r>
                <a:rPr lang="en-US" altLang="ko-KR" sz="4000" b="1" dirty="0">
                  <a:latin typeface="Lato Light" charset="0"/>
                  <a:ea typeface="Lato Light" charset="0"/>
                  <a:cs typeface="Lato Light" charset="0"/>
                </a:rPr>
                <a:t>2) Java Configuration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68894" y="10649630"/>
              <a:ext cx="497764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87636">
                <a:lnSpc>
                  <a:spcPts val="3640"/>
                </a:lnSpc>
                <a:spcBef>
                  <a:spcPct val="20000"/>
                </a:spcBef>
                <a:spcAft>
                  <a:spcPct val="35000"/>
                </a:spcAft>
              </a:pPr>
              <a:r>
                <a:rPr lang="en-US" altLang="ko-KR" sz="4000" b="1" dirty="0">
                  <a:latin typeface="Lato Light" charset="0"/>
                  <a:ea typeface="Lato Light" charset="0"/>
                  <a:cs typeface="Lato Light" charset="0"/>
                </a:rPr>
                <a:t>3) xml 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157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2616716" y="483017"/>
            <a:ext cx="19144243" cy="1569127"/>
            <a:chOff x="2596129" y="483017"/>
            <a:chExt cx="19144243" cy="1569127"/>
          </a:xfrm>
        </p:grpSpPr>
        <p:sp>
          <p:nvSpPr>
            <p:cNvPr id="68" name="TextBox 67"/>
            <p:cNvSpPr txBox="1"/>
            <p:nvPr/>
          </p:nvSpPr>
          <p:spPr>
            <a:xfrm>
              <a:off x="2596129" y="483017"/>
              <a:ext cx="19144243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OAuth2</a:t>
              </a:r>
              <a:r>
                <a:rPr lang="ko-KR" alt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를 이용한 </a:t>
              </a:r>
              <a:r>
                <a:rPr lang="en-US" altLang="ko-KR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Filter </a:t>
              </a:r>
              <a:r>
                <a:rPr lang="ko-KR" alt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확장 및 등록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752180" y="1960707"/>
              <a:ext cx="18873300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228956" y="2906770"/>
            <a:ext cx="20540362" cy="9223050"/>
            <a:chOff x="2228956" y="2906770"/>
            <a:chExt cx="20540362" cy="9223050"/>
          </a:xfrm>
        </p:grpSpPr>
        <p:sp>
          <p:nvSpPr>
            <p:cNvPr id="150" name="Freeform 143"/>
            <p:cNvSpPr>
              <a:spLocks noChangeArrowheads="1"/>
            </p:cNvSpPr>
            <p:nvPr/>
          </p:nvSpPr>
          <p:spPr bwMode="auto">
            <a:xfrm>
              <a:off x="2228956" y="3025535"/>
              <a:ext cx="20116576" cy="9104285"/>
            </a:xfrm>
            <a:custGeom>
              <a:avLst/>
              <a:gdLst>
                <a:gd name="T0" fmla="*/ 283 w 15344"/>
                <a:gd name="T1" fmla="*/ 0 h 4244"/>
                <a:gd name="T2" fmla="*/ 283 w 15344"/>
                <a:gd name="T3" fmla="*/ 0 h 4244"/>
                <a:gd name="T4" fmla="*/ 0 w 15344"/>
                <a:gd name="T5" fmla="*/ 282 h 4244"/>
                <a:gd name="T6" fmla="*/ 0 w 15344"/>
                <a:gd name="T7" fmla="*/ 3951 h 4244"/>
                <a:gd name="T8" fmla="*/ 283 w 15344"/>
                <a:gd name="T9" fmla="*/ 4243 h 4244"/>
                <a:gd name="T10" fmla="*/ 15343 w 15344"/>
                <a:gd name="T11" fmla="*/ 4243 h 4244"/>
                <a:gd name="T12" fmla="*/ 15343 w 15344"/>
                <a:gd name="T13" fmla="*/ 0 h 4244"/>
                <a:gd name="T14" fmla="*/ 283 w 15344"/>
                <a:gd name="T15" fmla="*/ 0 h 4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44" h="4244">
                  <a:moveTo>
                    <a:pt x="283" y="0"/>
                  </a:moveTo>
                  <a:lnTo>
                    <a:pt x="283" y="0"/>
                  </a:lnTo>
                  <a:cubicBezTo>
                    <a:pt x="129" y="0"/>
                    <a:pt x="0" y="128"/>
                    <a:pt x="0" y="282"/>
                  </a:cubicBezTo>
                  <a:cubicBezTo>
                    <a:pt x="0" y="3951"/>
                    <a:pt x="0" y="3951"/>
                    <a:pt x="0" y="3951"/>
                  </a:cubicBezTo>
                  <a:cubicBezTo>
                    <a:pt x="0" y="4114"/>
                    <a:pt x="129" y="4243"/>
                    <a:pt x="283" y="4243"/>
                  </a:cubicBezTo>
                  <a:cubicBezTo>
                    <a:pt x="15343" y="4243"/>
                    <a:pt x="15343" y="4243"/>
                    <a:pt x="15343" y="4243"/>
                  </a:cubicBezTo>
                  <a:cubicBezTo>
                    <a:pt x="15343" y="0"/>
                    <a:pt x="15343" y="0"/>
                    <a:pt x="15343" y="0"/>
                  </a:cubicBezTo>
                  <a:lnTo>
                    <a:pt x="283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56" name="Subtitle 2"/>
            <p:cNvSpPr txBox="1">
              <a:spLocks/>
            </p:cNvSpPr>
            <p:nvPr/>
          </p:nvSpPr>
          <p:spPr>
            <a:xfrm>
              <a:off x="4727339" y="3908331"/>
              <a:ext cx="10325091" cy="681279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defPPr>
                <a:defRPr lang="en-US"/>
              </a:defPPr>
              <a:lvl1pPr indent="0" defTabSz="1087636">
                <a:lnSpc>
                  <a:spcPts val="3640"/>
                </a:lnSpc>
                <a:spcBef>
                  <a:spcPct val="20000"/>
                </a:spcBef>
                <a:buFont typeface="Arial"/>
                <a:buNone/>
                <a:defRPr sz="2800">
                  <a:latin typeface="Lato Light" charset="0"/>
                  <a:ea typeface="Lato Light" charset="0"/>
                  <a:cs typeface="Lato Light" charset="0"/>
                </a:defRPr>
              </a:lvl1pPr>
              <a:lvl2pPr marL="108763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2pPr>
              <a:lvl3pPr marL="2175271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3pPr>
              <a:lvl4pPr marL="3262912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4pPr>
              <a:lvl5pPr marL="435054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5pPr>
              <a:lvl6pPr marL="5438184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6pPr>
              <a:lvl7pPr marL="6525820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7pPr>
              <a:lvl8pPr marL="7613455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8pPr>
              <a:lvl9pPr marL="8701091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r>
                <a:rPr lang="en-US" sz="4000" b="1" dirty="0" err="1"/>
                <a:t>naver</a:t>
              </a:r>
              <a:r>
                <a:rPr lang="en-US" sz="4000" b="1" dirty="0"/>
                <a:t>, </a:t>
              </a:r>
              <a:r>
                <a:rPr lang="en-US" sz="4000" b="1" dirty="0" err="1"/>
                <a:t>facebook</a:t>
              </a:r>
              <a:r>
                <a:rPr lang="en-US" sz="4000" b="1" dirty="0"/>
                <a:t>, twitter, </a:t>
              </a:r>
              <a:r>
                <a:rPr lang="en-US" sz="4000" b="1" dirty="0" err="1"/>
                <a:t>kakao</a:t>
              </a:r>
              <a:r>
                <a:rPr lang="en-US" sz="4000" b="1" dirty="0"/>
                <a:t>, etc.</a:t>
              </a:r>
            </a:p>
          </p:txBody>
        </p:sp>
        <p:sp>
          <p:nvSpPr>
            <p:cNvPr id="157" name="Rectangle 136"/>
            <p:cNvSpPr>
              <a:spLocks/>
            </p:cNvSpPr>
            <p:nvPr/>
          </p:nvSpPr>
          <p:spPr bwMode="auto">
            <a:xfrm>
              <a:off x="4902343" y="2906770"/>
              <a:ext cx="4602222" cy="9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defTabSz="4572000">
                <a:lnSpc>
                  <a:spcPts val="7740"/>
                </a:lnSpc>
              </a:pPr>
              <a:r>
                <a:rPr lang="en-US" altLang="ko-KR" sz="3200" b="1" dirty="0" smtClean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1. </a:t>
              </a:r>
              <a:r>
                <a:rPr lang="ko-KR" altLang="en-US" sz="3200" b="1" dirty="0" smtClean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다양한 </a:t>
              </a:r>
              <a:r>
                <a:rPr lang="en-US" altLang="ko-KR" sz="3200" b="1" dirty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Resource </a:t>
              </a:r>
              <a:r>
                <a:rPr lang="ko-KR" altLang="en-US" sz="3200" b="1" dirty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생성</a:t>
              </a:r>
              <a:endParaRPr lang="en-US" sz="3200" b="1" dirty="0">
                <a:latin typeface="Lato Black" charset="0"/>
                <a:ea typeface="Lato Black" charset="0"/>
                <a:cs typeface="Lato Black" charset="0"/>
                <a:sym typeface="Bebas Neue" charset="0"/>
              </a:endParaRPr>
            </a:p>
          </p:txBody>
        </p:sp>
        <p:sp>
          <p:nvSpPr>
            <p:cNvPr id="58" name="Freeform 146"/>
            <p:cNvSpPr>
              <a:spLocks noChangeArrowheads="1"/>
            </p:cNvSpPr>
            <p:nvPr/>
          </p:nvSpPr>
          <p:spPr bwMode="auto">
            <a:xfrm>
              <a:off x="22357226" y="3015822"/>
              <a:ext cx="412092" cy="9113998"/>
            </a:xfrm>
            <a:custGeom>
              <a:avLst/>
              <a:gdLst>
                <a:gd name="T0" fmla="*/ 253 w 526"/>
                <a:gd name="T1" fmla="*/ 0 h 3985"/>
                <a:gd name="T2" fmla="*/ 253 w 526"/>
                <a:gd name="T3" fmla="*/ 0 h 3985"/>
                <a:gd name="T4" fmla="*/ 0 w 526"/>
                <a:gd name="T5" fmla="*/ 0 h 3985"/>
                <a:gd name="T6" fmla="*/ 0 w 526"/>
                <a:gd name="T7" fmla="*/ 3984 h 3985"/>
                <a:gd name="T8" fmla="*/ 253 w 526"/>
                <a:gd name="T9" fmla="*/ 3984 h 3985"/>
                <a:gd name="T10" fmla="*/ 525 w 526"/>
                <a:gd name="T11" fmla="*/ 3716 h 3985"/>
                <a:gd name="T12" fmla="*/ 525 w 526"/>
                <a:gd name="T13" fmla="*/ 268 h 3985"/>
                <a:gd name="T14" fmla="*/ 253 w 526"/>
                <a:gd name="T15" fmla="*/ 0 h 3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" h="3985">
                  <a:moveTo>
                    <a:pt x="253" y="0"/>
                  </a:moveTo>
                  <a:lnTo>
                    <a:pt x="25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984"/>
                    <a:pt x="0" y="3984"/>
                    <a:pt x="0" y="3984"/>
                  </a:cubicBezTo>
                  <a:cubicBezTo>
                    <a:pt x="253" y="3984"/>
                    <a:pt x="253" y="3984"/>
                    <a:pt x="253" y="3984"/>
                  </a:cubicBezTo>
                  <a:cubicBezTo>
                    <a:pt x="404" y="3984"/>
                    <a:pt x="525" y="3863"/>
                    <a:pt x="525" y="3716"/>
                  </a:cubicBezTo>
                  <a:cubicBezTo>
                    <a:pt x="525" y="268"/>
                    <a:pt x="525" y="268"/>
                    <a:pt x="525" y="268"/>
                  </a:cubicBezTo>
                  <a:cubicBezTo>
                    <a:pt x="525" y="121"/>
                    <a:pt x="404" y="0"/>
                    <a:pt x="253" y="0"/>
                  </a:cubicBezTo>
                </a:path>
              </a:pathLst>
            </a:cu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r="5059"/>
            <a:stretch/>
          </p:blipFill>
          <p:spPr>
            <a:xfrm>
              <a:off x="3706714" y="5507511"/>
              <a:ext cx="17674699" cy="5322784"/>
            </a:xfrm>
            <a:prstGeom prst="rect">
              <a:avLst/>
            </a:prstGeom>
          </p:spPr>
        </p:pic>
        <p:sp>
          <p:nvSpPr>
            <p:cNvPr id="52" name="Freeform 144"/>
            <p:cNvSpPr>
              <a:spLocks noChangeArrowheads="1"/>
            </p:cNvSpPr>
            <p:nvPr/>
          </p:nvSpPr>
          <p:spPr bwMode="auto">
            <a:xfrm>
              <a:off x="2926953" y="2950111"/>
              <a:ext cx="1496469" cy="1634034"/>
            </a:xfrm>
            <a:custGeom>
              <a:avLst/>
              <a:gdLst>
                <a:gd name="T0" fmla="*/ 3240 w 3550"/>
                <a:gd name="T1" fmla="*/ 0 h 3876"/>
                <a:gd name="T2" fmla="*/ 3240 w 3550"/>
                <a:gd name="T3" fmla="*/ 0 h 3876"/>
                <a:gd name="T4" fmla="*/ 300 w 3550"/>
                <a:gd name="T5" fmla="*/ 0 h 3876"/>
                <a:gd name="T6" fmla="*/ 0 w 3550"/>
                <a:gd name="T7" fmla="*/ 0 h 3876"/>
                <a:gd name="T8" fmla="*/ 300 w 3550"/>
                <a:gd name="T9" fmla="*/ 300 h 3876"/>
                <a:gd name="T10" fmla="*/ 300 w 3550"/>
                <a:gd name="T11" fmla="*/ 3695 h 3876"/>
                <a:gd name="T12" fmla="*/ 489 w 3550"/>
                <a:gd name="T13" fmla="*/ 3875 h 3876"/>
                <a:gd name="T14" fmla="*/ 3360 w 3550"/>
                <a:gd name="T15" fmla="*/ 3875 h 3876"/>
                <a:gd name="T16" fmla="*/ 3549 w 3550"/>
                <a:gd name="T17" fmla="*/ 3695 h 3876"/>
                <a:gd name="T18" fmla="*/ 3549 w 3550"/>
                <a:gd name="T19" fmla="*/ 300 h 3876"/>
                <a:gd name="T20" fmla="*/ 3240 w 3550"/>
                <a:gd name="T21" fmla="*/ 0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50" h="3876">
                  <a:moveTo>
                    <a:pt x="3240" y="0"/>
                  </a:moveTo>
                  <a:lnTo>
                    <a:pt x="3240" y="0"/>
                  </a:ln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" y="0"/>
                    <a:pt x="300" y="137"/>
                    <a:pt x="300" y="300"/>
                  </a:cubicBezTo>
                  <a:cubicBezTo>
                    <a:pt x="300" y="3695"/>
                    <a:pt x="300" y="3695"/>
                    <a:pt x="300" y="3695"/>
                  </a:cubicBezTo>
                  <a:cubicBezTo>
                    <a:pt x="300" y="3798"/>
                    <a:pt x="386" y="3875"/>
                    <a:pt x="489" y="3875"/>
                  </a:cubicBezTo>
                  <a:cubicBezTo>
                    <a:pt x="3360" y="3875"/>
                    <a:pt x="3360" y="3875"/>
                    <a:pt x="3360" y="3875"/>
                  </a:cubicBezTo>
                  <a:cubicBezTo>
                    <a:pt x="3463" y="3875"/>
                    <a:pt x="3549" y="3798"/>
                    <a:pt x="3549" y="3695"/>
                  </a:cubicBezTo>
                  <a:cubicBezTo>
                    <a:pt x="3549" y="300"/>
                    <a:pt x="3549" y="300"/>
                    <a:pt x="3549" y="300"/>
                  </a:cubicBezTo>
                  <a:cubicBezTo>
                    <a:pt x="3549" y="137"/>
                    <a:pt x="3412" y="0"/>
                    <a:pt x="324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65100" dist="127000" dir="5400000" sx="101000" sy="101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137355" y="3188150"/>
              <a:ext cx="1210551" cy="1200310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7200" b="1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04</a:t>
              </a:r>
              <a:endParaRPr lang="id-ID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54" name="Freeform 145"/>
            <p:cNvSpPr>
              <a:spLocks noChangeArrowheads="1"/>
            </p:cNvSpPr>
            <p:nvPr/>
          </p:nvSpPr>
          <p:spPr bwMode="auto">
            <a:xfrm flipH="1">
              <a:off x="2797452" y="2950111"/>
              <a:ext cx="258234" cy="129863"/>
            </a:xfrm>
            <a:custGeom>
              <a:avLst/>
              <a:gdLst>
                <a:gd name="T0" fmla="*/ 381 w 763"/>
                <a:gd name="T1" fmla="*/ 0 h 382"/>
                <a:gd name="T2" fmla="*/ 381 w 763"/>
                <a:gd name="T3" fmla="*/ 0 h 382"/>
                <a:gd name="T4" fmla="*/ 0 w 763"/>
                <a:gd name="T5" fmla="*/ 381 h 382"/>
                <a:gd name="T6" fmla="*/ 762 w 763"/>
                <a:gd name="T7" fmla="*/ 381 h 382"/>
                <a:gd name="T8" fmla="*/ 381 w 763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382">
                  <a:moveTo>
                    <a:pt x="381" y="0"/>
                  </a:moveTo>
                  <a:lnTo>
                    <a:pt x="381" y="0"/>
                  </a:lnTo>
                  <a:cubicBezTo>
                    <a:pt x="172" y="0"/>
                    <a:pt x="0" y="170"/>
                    <a:pt x="0" y="381"/>
                  </a:cubicBezTo>
                  <a:cubicBezTo>
                    <a:pt x="762" y="381"/>
                    <a:pt x="762" y="381"/>
                    <a:pt x="762" y="381"/>
                  </a:cubicBezTo>
                  <a:cubicBezTo>
                    <a:pt x="762" y="170"/>
                    <a:pt x="592" y="0"/>
                    <a:pt x="381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</p:grpSp>
    </p:spTree>
    <p:extLst>
      <p:ext uri="{BB962C8B-B14F-4D97-AF65-F5344CB8AC3E}">
        <p14:creationId xmlns:p14="http://schemas.microsoft.com/office/powerpoint/2010/main" val="93531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66"/>
          <p:cNvGrpSpPr/>
          <p:nvPr/>
        </p:nvGrpSpPr>
        <p:grpSpPr>
          <a:xfrm>
            <a:off x="2616716" y="483017"/>
            <a:ext cx="19144243" cy="1569127"/>
            <a:chOff x="2596129" y="483017"/>
            <a:chExt cx="19144243" cy="1569127"/>
          </a:xfrm>
        </p:grpSpPr>
        <p:sp>
          <p:nvSpPr>
            <p:cNvPr id="53" name="TextBox 52"/>
            <p:cNvSpPr txBox="1"/>
            <p:nvPr/>
          </p:nvSpPr>
          <p:spPr>
            <a:xfrm>
              <a:off x="2596129" y="483017"/>
              <a:ext cx="19144243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OAuth2</a:t>
              </a:r>
              <a:r>
                <a:rPr lang="ko-KR" alt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를 이용한 </a:t>
              </a:r>
              <a:r>
                <a:rPr lang="en-US" altLang="ko-KR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Filter </a:t>
              </a:r>
              <a:r>
                <a:rPr lang="ko-KR" alt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확장 및 등록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54" name="Rectangle 68"/>
            <p:cNvSpPr/>
            <p:nvPr/>
          </p:nvSpPr>
          <p:spPr>
            <a:xfrm>
              <a:off x="2752180" y="1960707"/>
              <a:ext cx="18873300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24" name="Freeform 143"/>
          <p:cNvSpPr>
            <a:spLocks noChangeArrowheads="1"/>
          </p:cNvSpPr>
          <p:nvPr/>
        </p:nvSpPr>
        <p:spPr bwMode="auto">
          <a:xfrm>
            <a:off x="26113270" y="5777275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28211103" y="6331934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1" name="Rectangle 110"/>
          <p:cNvSpPr>
            <a:spLocks/>
          </p:cNvSpPr>
          <p:nvPr/>
        </p:nvSpPr>
        <p:spPr bwMode="auto">
          <a:xfrm>
            <a:off x="28386106" y="5588281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05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28956" y="2906770"/>
            <a:ext cx="20540362" cy="9223050"/>
            <a:chOff x="2228956" y="2906770"/>
            <a:chExt cx="20540362" cy="9223050"/>
          </a:xfrm>
        </p:grpSpPr>
        <p:sp>
          <p:nvSpPr>
            <p:cNvPr id="150" name="Freeform 143"/>
            <p:cNvSpPr>
              <a:spLocks noChangeArrowheads="1"/>
            </p:cNvSpPr>
            <p:nvPr/>
          </p:nvSpPr>
          <p:spPr bwMode="auto">
            <a:xfrm>
              <a:off x="2228956" y="3025535"/>
              <a:ext cx="20116576" cy="9104285"/>
            </a:xfrm>
            <a:custGeom>
              <a:avLst/>
              <a:gdLst>
                <a:gd name="T0" fmla="*/ 283 w 15344"/>
                <a:gd name="T1" fmla="*/ 0 h 4244"/>
                <a:gd name="T2" fmla="*/ 283 w 15344"/>
                <a:gd name="T3" fmla="*/ 0 h 4244"/>
                <a:gd name="T4" fmla="*/ 0 w 15344"/>
                <a:gd name="T5" fmla="*/ 282 h 4244"/>
                <a:gd name="T6" fmla="*/ 0 w 15344"/>
                <a:gd name="T7" fmla="*/ 3951 h 4244"/>
                <a:gd name="T8" fmla="*/ 283 w 15344"/>
                <a:gd name="T9" fmla="*/ 4243 h 4244"/>
                <a:gd name="T10" fmla="*/ 15343 w 15344"/>
                <a:gd name="T11" fmla="*/ 4243 h 4244"/>
                <a:gd name="T12" fmla="*/ 15343 w 15344"/>
                <a:gd name="T13" fmla="*/ 0 h 4244"/>
                <a:gd name="T14" fmla="*/ 283 w 15344"/>
                <a:gd name="T15" fmla="*/ 0 h 4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44" h="4244">
                  <a:moveTo>
                    <a:pt x="283" y="0"/>
                  </a:moveTo>
                  <a:lnTo>
                    <a:pt x="283" y="0"/>
                  </a:lnTo>
                  <a:cubicBezTo>
                    <a:pt x="129" y="0"/>
                    <a:pt x="0" y="128"/>
                    <a:pt x="0" y="282"/>
                  </a:cubicBezTo>
                  <a:cubicBezTo>
                    <a:pt x="0" y="3951"/>
                    <a:pt x="0" y="3951"/>
                    <a:pt x="0" y="3951"/>
                  </a:cubicBezTo>
                  <a:cubicBezTo>
                    <a:pt x="0" y="4114"/>
                    <a:pt x="129" y="4243"/>
                    <a:pt x="283" y="4243"/>
                  </a:cubicBezTo>
                  <a:cubicBezTo>
                    <a:pt x="15343" y="4243"/>
                    <a:pt x="15343" y="4243"/>
                    <a:pt x="15343" y="4243"/>
                  </a:cubicBezTo>
                  <a:cubicBezTo>
                    <a:pt x="15343" y="0"/>
                    <a:pt x="15343" y="0"/>
                    <a:pt x="15343" y="0"/>
                  </a:cubicBezTo>
                  <a:lnTo>
                    <a:pt x="283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56" name="Subtitle 2"/>
            <p:cNvSpPr txBox="1">
              <a:spLocks/>
            </p:cNvSpPr>
            <p:nvPr/>
          </p:nvSpPr>
          <p:spPr>
            <a:xfrm>
              <a:off x="4727339" y="3703177"/>
              <a:ext cx="13934642" cy="626905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defPPr>
                <a:defRPr lang="en-US"/>
              </a:defPPr>
              <a:lvl1pPr indent="0" defTabSz="1087636">
                <a:lnSpc>
                  <a:spcPts val="3640"/>
                </a:lnSpc>
                <a:spcBef>
                  <a:spcPct val="20000"/>
                </a:spcBef>
                <a:buFont typeface="Arial"/>
                <a:buNone/>
                <a:defRPr sz="2800">
                  <a:latin typeface="Lato Light" charset="0"/>
                  <a:ea typeface="Lato Light" charset="0"/>
                  <a:cs typeface="Lato Light" charset="0"/>
                </a:defRPr>
              </a:lvl1pPr>
              <a:lvl2pPr marL="108763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2pPr>
              <a:lvl3pPr marL="2175271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3pPr>
              <a:lvl4pPr marL="3262912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4pPr>
              <a:lvl5pPr marL="435054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5pPr>
              <a:lvl6pPr marL="5438184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6pPr>
              <a:lvl7pPr marL="6525820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7pPr>
              <a:lvl8pPr marL="7613455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8pPr>
              <a:lvl9pPr marL="8701091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r>
                <a:rPr lang="en-US" dirty="0" err="1"/>
                <a:t>setRestTemplate</a:t>
              </a:r>
              <a:r>
                <a:rPr lang="en-US" dirty="0"/>
                <a:t>, </a:t>
              </a:r>
              <a:r>
                <a:rPr lang="en-US" dirty="0" err="1"/>
                <a:t>setTokenServices</a:t>
              </a:r>
              <a:r>
                <a:rPr lang="en-US" dirty="0"/>
                <a:t>, </a:t>
              </a:r>
              <a:r>
                <a:rPr lang="en-US" dirty="0" err="1"/>
                <a:t>setAuthenticationSuccessHandler</a:t>
              </a:r>
              <a:endParaRPr lang="en-US" dirty="0"/>
            </a:p>
          </p:txBody>
        </p:sp>
        <p:sp>
          <p:nvSpPr>
            <p:cNvPr id="157" name="Rectangle 136"/>
            <p:cNvSpPr>
              <a:spLocks/>
            </p:cNvSpPr>
            <p:nvPr/>
          </p:nvSpPr>
          <p:spPr bwMode="auto">
            <a:xfrm>
              <a:off x="4902343" y="2906770"/>
              <a:ext cx="11725967" cy="9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defTabSz="4572000">
                <a:lnSpc>
                  <a:spcPts val="7740"/>
                </a:lnSpc>
              </a:pPr>
              <a:r>
                <a:rPr lang="en-US" altLang="ko-KR" sz="3200" b="1" dirty="0" smtClean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2. </a:t>
              </a:r>
              <a:r>
                <a:rPr lang="ko-KR" altLang="en-US" sz="3200" b="1" dirty="0" err="1" smtClean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서비스별</a:t>
              </a:r>
              <a:r>
                <a:rPr lang="en-US" sz="3200" b="1" dirty="0" smtClean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 </a:t>
              </a:r>
              <a:r>
                <a:rPr lang="en-US" sz="3200" b="1" dirty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OAuth2ClientAuthenticationProcessingFilter </a:t>
              </a:r>
              <a:r>
                <a:rPr lang="ko-KR" altLang="en-US" sz="3200" b="1" dirty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생성</a:t>
              </a:r>
              <a:endParaRPr lang="en-US" sz="3200" b="1" dirty="0">
                <a:latin typeface="Lato Black" charset="0"/>
                <a:ea typeface="Lato Black" charset="0"/>
                <a:cs typeface="Lato Black" charset="0"/>
                <a:sym typeface="Bebas Neue" charset="0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r="6603"/>
            <a:stretch/>
          </p:blipFill>
          <p:spPr>
            <a:xfrm>
              <a:off x="4628294" y="4810804"/>
              <a:ext cx="15922524" cy="6839913"/>
            </a:xfrm>
            <a:prstGeom prst="rect">
              <a:avLst/>
            </a:prstGeom>
          </p:spPr>
        </p:pic>
        <p:sp>
          <p:nvSpPr>
            <p:cNvPr id="49" name="Freeform 144"/>
            <p:cNvSpPr>
              <a:spLocks noChangeArrowheads="1"/>
            </p:cNvSpPr>
            <p:nvPr/>
          </p:nvSpPr>
          <p:spPr bwMode="auto">
            <a:xfrm>
              <a:off x="2926953" y="2950111"/>
              <a:ext cx="1496469" cy="1634034"/>
            </a:xfrm>
            <a:custGeom>
              <a:avLst/>
              <a:gdLst>
                <a:gd name="T0" fmla="*/ 3240 w 3550"/>
                <a:gd name="T1" fmla="*/ 0 h 3876"/>
                <a:gd name="T2" fmla="*/ 3240 w 3550"/>
                <a:gd name="T3" fmla="*/ 0 h 3876"/>
                <a:gd name="T4" fmla="*/ 300 w 3550"/>
                <a:gd name="T5" fmla="*/ 0 h 3876"/>
                <a:gd name="T6" fmla="*/ 0 w 3550"/>
                <a:gd name="T7" fmla="*/ 0 h 3876"/>
                <a:gd name="T8" fmla="*/ 300 w 3550"/>
                <a:gd name="T9" fmla="*/ 300 h 3876"/>
                <a:gd name="T10" fmla="*/ 300 w 3550"/>
                <a:gd name="T11" fmla="*/ 3695 h 3876"/>
                <a:gd name="T12" fmla="*/ 489 w 3550"/>
                <a:gd name="T13" fmla="*/ 3875 h 3876"/>
                <a:gd name="T14" fmla="*/ 3360 w 3550"/>
                <a:gd name="T15" fmla="*/ 3875 h 3876"/>
                <a:gd name="T16" fmla="*/ 3549 w 3550"/>
                <a:gd name="T17" fmla="*/ 3695 h 3876"/>
                <a:gd name="T18" fmla="*/ 3549 w 3550"/>
                <a:gd name="T19" fmla="*/ 300 h 3876"/>
                <a:gd name="T20" fmla="*/ 3240 w 3550"/>
                <a:gd name="T21" fmla="*/ 0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50" h="3876">
                  <a:moveTo>
                    <a:pt x="3240" y="0"/>
                  </a:moveTo>
                  <a:lnTo>
                    <a:pt x="3240" y="0"/>
                  </a:ln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" y="0"/>
                    <a:pt x="300" y="137"/>
                    <a:pt x="300" y="300"/>
                  </a:cubicBezTo>
                  <a:cubicBezTo>
                    <a:pt x="300" y="3695"/>
                    <a:pt x="300" y="3695"/>
                    <a:pt x="300" y="3695"/>
                  </a:cubicBezTo>
                  <a:cubicBezTo>
                    <a:pt x="300" y="3798"/>
                    <a:pt x="386" y="3875"/>
                    <a:pt x="489" y="3875"/>
                  </a:cubicBezTo>
                  <a:cubicBezTo>
                    <a:pt x="3360" y="3875"/>
                    <a:pt x="3360" y="3875"/>
                    <a:pt x="3360" y="3875"/>
                  </a:cubicBezTo>
                  <a:cubicBezTo>
                    <a:pt x="3463" y="3875"/>
                    <a:pt x="3549" y="3798"/>
                    <a:pt x="3549" y="3695"/>
                  </a:cubicBezTo>
                  <a:cubicBezTo>
                    <a:pt x="3549" y="300"/>
                    <a:pt x="3549" y="300"/>
                    <a:pt x="3549" y="300"/>
                  </a:cubicBezTo>
                  <a:cubicBezTo>
                    <a:pt x="3549" y="137"/>
                    <a:pt x="3412" y="0"/>
                    <a:pt x="324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65100" dist="127000" dir="5400000" sx="101000" sy="101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51" name="Freeform 145"/>
            <p:cNvSpPr>
              <a:spLocks noChangeArrowheads="1"/>
            </p:cNvSpPr>
            <p:nvPr/>
          </p:nvSpPr>
          <p:spPr bwMode="auto">
            <a:xfrm flipH="1">
              <a:off x="2797452" y="2950111"/>
              <a:ext cx="258234" cy="129863"/>
            </a:xfrm>
            <a:custGeom>
              <a:avLst/>
              <a:gdLst>
                <a:gd name="T0" fmla="*/ 381 w 763"/>
                <a:gd name="T1" fmla="*/ 0 h 382"/>
                <a:gd name="T2" fmla="*/ 381 w 763"/>
                <a:gd name="T3" fmla="*/ 0 h 382"/>
                <a:gd name="T4" fmla="*/ 0 w 763"/>
                <a:gd name="T5" fmla="*/ 381 h 382"/>
                <a:gd name="T6" fmla="*/ 762 w 763"/>
                <a:gd name="T7" fmla="*/ 381 h 382"/>
                <a:gd name="T8" fmla="*/ 381 w 763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382">
                  <a:moveTo>
                    <a:pt x="381" y="0"/>
                  </a:moveTo>
                  <a:lnTo>
                    <a:pt x="381" y="0"/>
                  </a:lnTo>
                  <a:cubicBezTo>
                    <a:pt x="172" y="0"/>
                    <a:pt x="0" y="170"/>
                    <a:pt x="0" y="381"/>
                  </a:cubicBezTo>
                  <a:cubicBezTo>
                    <a:pt x="762" y="381"/>
                    <a:pt x="762" y="381"/>
                    <a:pt x="762" y="381"/>
                  </a:cubicBezTo>
                  <a:cubicBezTo>
                    <a:pt x="762" y="170"/>
                    <a:pt x="592" y="0"/>
                    <a:pt x="381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641675" y="6262777"/>
              <a:ext cx="14406114" cy="2363638"/>
            </a:xfrm>
            <a:prstGeom prst="rect">
              <a:avLst/>
            </a:prstGeom>
            <a:noFill/>
            <a:ln w="762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641675" y="10246904"/>
              <a:ext cx="7004650" cy="1105458"/>
            </a:xfrm>
            <a:prstGeom prst="rect">
              <a:avLst/>
            </a:prstGeom>
            <a:noFill/>
            <a:ln w="762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Freeform 144"/>
            <p:cNvSpPr>
              <a:spLocks noChangeArrowheads="1"/>
            </p:cNvSpPr>
            <p:nvPr/>
          </p:nvSpPr>
          <p:spPr bwMode="auto">
            <a:xfrm>
              <a:off x="2924436" y="2941805"/>
              <a:ext cx="1496469" cy="1634034"/>
            </a:xfrm>
            <a:custGeom>
              <a:avLst/>
              <a:gdLst>
                <a:gd name="T0" fmla="*/ 3240 w 3550"/>
                <a:gd name="T1" fmla="*/ 0 h 3876"/>
                <a:gd name="T2" fmla="*/ 3240 w 3550"/>
                <a:gd name="T3" fmla="*/ 0 h 3876"/>
                <a:gd name="T4" fmla="*/ 300 w 3550"/>
                <a:gd name="T5" fmla="*/ 0 h 3876"/>
                <a:gd name="T6" fmla="*/ 0 w 3550"/>
                <a:gd name="T7" fmla="*/ 0 h 3876"/>
                <a:gd name="T8" fmla="*/ 300 w 3550"/>
                <a:gd name="T9" fmla="*/ 300 h 3876"/>
                <a:gd name="T10" fmla="*/ 300 w 3550"/>
                <a:gd name="T11" fmla="*/ 3695 h 3876"/>
                <a:gd name="T12" fmla="*/ 489 w 3550"/>
                <a:gd name="T13" fmla="*/ 3875 h 3876"/>
                <a:gd name="T14" fmla="*/ 3360 w 3550"/>
                <a:gd name="T15" fmla="*/ 3875 h 3876"/>
                <a:gd name="T16" fmla="*/ 3549 w 3550"/>
                <a:gd name="T17" fmla="*/ 3695 h 3876"/>
                <a:gd name="T18" fmla="*/ 3549 w 3550"/>
                <a:gd name="T19" fmla="*/ 300 h 3876"/>
                <a:gd name="T20" fmla="*/ 3240 w 3550"/>
                <a:gd name="T21" fmla="*/ 0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50" h="3876">
                  <a:moveTo>
                    <a:pt x="3240" y="0"/>
                  </a:moveTo>
                  <a:lnTo>
                    <a:pt x="3240" y="0"/>
                  </a:ln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" y="0"/>
                    <a:pt x="300" y="137"/>
                    <a:pt x="300" y="300"/>
                  </a:cubicBezTo>
                  <a:cubicBezTo>
                    <a:pt x="300" y="3695"/>
                    <a:pt x="300" y="3695"/>
                    <a:pt x="300" y="3695"/>
                  </a:cubicBezTo>
                  <a:cubicBezTo>
                    <a:pt x="300" y="3798"/>
                    <a:pt x="386" y="3875"/>
                    <a:pt x="489" y="3875"/>
                  </a:cubicBezTo>
                  <a:cubicBezTo>
                    <a:pt x="3360" y="3875"/>
                    <a:pt x="3360" y="3875"/>
                    <a:pt x="3360" y="3875"/>
                  </a:cubicBezTo>
                  <a:cubicBezTo>
                    <a:pt x="3463" y="3875"/>
                    <a:pt x="3549" y="3798"/>
                    <a:pt x="3549" y="3695"/>
                  </a:cubicBezTo>
                  <a:cubicBezTo>
                    <a:pt x="3549" y="300"/>
                    <a:pt x="3549" y="300"/>
                    <a:pt x="3549" y="300"/>
                  </a:cubicBezTo>
                  <a:cubicBezTo>
                    <a:pt x="3549" y="137"/>
                    <a:pt x="3412" y="0"/>
                    <a:pt x="324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165100" dist="127000" dir="5400000" sx="101000" sy="101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26" name="Freeform 145"/>
            <p:cNvSpPr>
              <a:spLocks noChangeArrowheads="1"/>
            </p:cNvSpPr>
            <p:nvPr/>
          </p:nvSpPr>
          <p:spPr bwMode="auto">
            <a:xfrm flipH="1">
              <a:off x="2794935" y="2941805"/>
              <a:ext cx="258234" cy="129863"/>
            </a:xfrm>
            <a:custGeom>
              <a:avLst/>
              <a:gdLst>
                <a:gd name="T0" fmla="*/ 381 w 763"/>
                <a:gd name="T1" fmla="*/ 0 h 382"/>
                <a:gd name="T2" fmla="*/ 381 w 763"/>
                <a:gd name="T3" fmla="*/ 0 h 382"/>
                <a:gd name="T4" fmla="*/ 0 w 763"/>
                <a:gd name="T5" fmla="*/ 381 h 382"/>
                <a:gd name="T6" fmla="*/ 762 w 763"/>
                <a:gd name="T7" fmla="*/ 381 h 382"/>
                <a:gd name="T8" fmla="*/ 381 w 763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382">
                  <a:moveTo>
                    <a:pt x="381" y="0"/>
                  </a:moveTo>
                  <a:lnTo>
                    <a:pt x="381" y="0"/>
                  </a:lnTo>
                  <a:cubicBezTo>
                    <a:pt x="172" y="0"/>
                    <a:pt x="0" y="170"/>
                    <a:pt x="0" y="381"/>
                  </a:cubicBezTo>
                  <a:cubicBezTo>
                    <a:pt x="762" y="381"/>
                    <a:pt x="762" y="381"/>
                    <a:pt x="762" y="381"/>
                  </a:cubicBezTo>
                  <a:cubicBezTo>
                    <a:pt x="762" y="170"/>
                    <a:pt x="592" y="0"/>
                    <a:pt x="381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37355" y="3188150"/>
              <a:ext cx="1210551" cy="1200310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7200" b="1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05</a:t>
              </a:r>
              <a:endParaRPr lang="id-ID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33" name="Freeform 146"/>
            <p:cNvSpPr>
              <a:spLocks noChangeArrowheads="1"/>
            </p:cNvSpPr>
            <p:nvPr/>
          </p:nvSpPr>
          <p:spPr bwMode="auto">
            <a:xfrm>
              <a:off x="22368150" y="3015042"/>
              <a:ext cx="401168" cy="9114778"/>
            </a:xfrm>
            <a:custGeom>
              <a:avLst/>
              <a:gdLst>
                <a:gd name="T0" fmla="*/ 253 w 526"/>
                <a:gd name="T1" fmla="*/ 0 h 3985"/>
                <a:gd name="T2" fmla="*/ 253 w 526"/>
                <a:gd name="T3" fmla="*/ 0 h 3985"/>
                <a:gd name="T4" fmla="*/ 0 w 526"/>
                <a:gd name="T5" fmla="*/ 0 h 3985"/>
                <a:gd name="T6" fmla="*/ 0 w 526"/>
                <a:gd name="T7" fmla="*/ 3984 h 3985"/>
                <a:gd name="T8" fmla="*/ 253 w 526"/>
                <a:gd name="T9" fmla="*/ 3984 h 3985"/>
                <a:gd name="T10" fmla="*/ 525 w 526"/>
                <a:gd name="T11" fmla="*/ 3716 h 3985"/>
                <a:gd name="T12" fmla="*/ 525 w 526"/>
                <a:gd name="T13" fmla="*/ 268 h 3985"/>
                <a:gd name="T14" fmla="*/ 253 w 526"/>
                <a:gd name="T15" fmla="*/ 0 h 3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" h="3985">
                  <a:moveTo>
                    <a:pt x="253" y="0"/>
                  </a:moveTo>
                  <a:lnTo>
                    <a:pt x="25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984"/>
                    <a:pt x="0" y="3984"/>
                    <a:pt x="0" y="3984"/>
                  </a:cubicBezTo>
                  <a:cubicBezTo>
                    <a:pt x="253" y="3984"/>
                    <a:pt x="253" y="3984"/>
                    <a:pt x="253" y="3984"/>
                  </a:cubicBezTo>
                  <a:cubicBezTo>
                    <a:pt x="404" y="3984"/>
                    <a:pt x="525" y="3863"/>
                    <a:pt x="525" y="3716"/>
                  </a:cubicBezTo>
                  <a:cubicBezTo>
                    <a:pt x="525" y="268"/>
                    <a:pt x="525" y="268"/>
                    <a:pt x="525" y="268"/>
                  </a:cubicBezTo>
                  <a:cubicBezTo>
                    <a:pt x="525" y="121"/>
                    <a:pt x="404" y="0"/>
                    <a:pt x="253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</p:grpSp>
    </p:spTree>
    <p:extLst>
      <p:ext uri="{BB962C8B-B14F-4D97-AF65-F5344CB8AC3E}">
        <p14:creationId xmlns:p14="http://schemas.microsoft.com/office/powerpoint/2010/main" val="272567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66"/>
          <p:cNvGrpSpPr/>
          <p:nvPr/>
        </p:nvGrpSpPr>
        <p:grpSpPr>
          <a:xfrm>
            <a:off x="2616716" y="483017"/>
            <a:ext cx="19144243" cy="1569127"/>
            <a:chOff x="2596129" y="483017"/>
            <a:chExt cx="19144243" cy="1569127"/>
          </a:xfrm>
        </p:grpSpPr>
        <p:sp>
          <p:nvSpPr>
            <p:cNvPr id="51" name="TextBox 50"/>
            <p:cNvSpPr txBox="1"/>
            <p:nvPr/>
          </p:nvSpPr>
          <p:spPr>
            <a:xfrm>
              <a:off x="2596129" y="483017"/>
              <a:ext cx="19144243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OAuth2</a:t>
              </a:r>
              <a:r>
                <a:rPr lang="ko-KR" alt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를 이용한 </a:t>
              </a:r>
              <a:r>
                <a:rPr lang="en-US" altLang="ko-KR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Filter </a:t>
              </a:r>
              <a:r>
                <a:rPr lang="ko-KR" alt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확장 및 등록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52" name="Rectangle 68"/>
            <p:cNvSpPr/>
            <p:nvPr/>
          </p:nvSpPr>
          <p:spPr>
            <a:xfrm>
              <a:off x="2752180" y="1960707"/>
              <a:ext cx="18873300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15" name="Freeform 143"/>
          <p:cNvSpPr>
            <a:spLocks noChangeArrowheads="1"/>
          </p:cNvSpPr>
          <p:nvPr/>
        </p:nvSpPr>
        <p:spPr bwMode="auto">
          <a:xfrm>
            <a:off x="33476930" y="5777275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35574763" y="6331934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22" name="Rectangle 87"/>
          <p:cNvSpPr>
            <a:spLocks/>
          </p:cNvSpPr>
          <p:nvPr/>
        </p:nvSpPr>
        <p:spPr bwMode="auto">
          <a:xfrm>
            <a:off x="35749766" y="5588281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06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28956" y="2906770"/>
            <a:ext cx="20552056" cy="9223050"/>
            <a:chOff x="2228956" y="2906770"/>
            <a:chExt cx="20552056" cy="9223050"/>
          </a:xfrm>
        </p:grpSpPr>
        <p:sp>
          <p:nvSpPr>
            <p:cNvPr id="150" name="Freeform 143"/>
            <p:cNvSpPr>
              <a:spLocks noChangeArrowheads="1"/>
            </p:cNvSpPr>
            <p:nvPr/>
          </p:nvSpPr>
          <p:spPr bwMode="auto">
            <a:xfrm>
              <a:off x="2228956" y="3025535"/>
              <a:ext cx="20116576" cy="9104285"/>
            </a:xfrm>
            <a:custGeom>
              <a:avLst/>
              <a:gdLst>
                <a:gd name="T0" fmla="*/ 283 w 15344"/>
                <a:gd name="T1" fmla="*/ 0 h 4244"/>
                <a:gd name="T2" fmla="*/ 283 w 15344"/>
                <a:gd name="T3" fmla="*/ 0 h 4244"/>
                <a:gd name="T4" fmla="*/ 0 w 15344"/>
                <a:gd name="T5" fmla="*/ 282 h 4244"/>
                <a:gd name="T6" fmla="*/ 0 w 15344"/>
                <a:gd name="T7" fmla="*/ 3951 h 4244"/>
                <a:gd name="T8" fmla="*/ 283 w 15344"/>
                <a:gd name="T9" fmla="*/ 4243 h 4244"/>
                <a:gd name="T10" fmla="*/ 15343 w 15344"/>
                <a:gd name="T11" fmla="*/ 4243 h 4244"/>
                <a:gd name="T12" fmla="*/ 15343 w 15344"/>
                <a:gd name="T13" fmla="*/ 0 h 4244"/>
                <a:gd name="T14" fmla="*/ 283 w 15344"/>
                <a:gd name="T15" fmla="*/ 0 h 4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44" h="4244">
                  <a:moveTo>
                    <a:pt x="283" y="0"/>
                  </a:moveTo>
                  <a:lnTo>
                    <a:pt x="283" y="0"/>
                  </a:lnTo>
                  <a:cubicBezTo>
                    <a:pt x="129" y="0"/>
                    <a:pt x="0" y="128"/>
                    <a:pt x="0" y="282"/>
                  </a:cubicBezTo>
                  <a:cubicBezTo>
                    <a:pt x="0" y="3951"/>
                    <a:pt x="0" y="3951"/>
                    <a:pt x="0" y="3951"/>
                  </a:cubicBezTo>
                  <a:cubicBezTo>
                    <a:pt x="0" y="4114"/>
                    <a:pt x="129" y="4243"/>
                    <a:pt x="283" y="4243"/>
                  </a:cubicBezTo>
                  <a:cubicBezTo>
                    <a:pt x="15343" y="4243"/>
                    <a:pt x="15343" y="4243"/>
                    <a:pt x="15343" y="4243"/>
                  </a:cubicBezTo>
                  <a:cubicBezTo>
                    <a:pt x="15343" y="0"/>
                    <a:pt x="15343" y="0"/>
                    <a:pt x="15343" y="0"/>
                  </a:cubicBezTo>
                  <a:lnTo>
                    <a:pt x="283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56" name="Subtitle 2"/>
            <p:cNvSpPr txBox="1">
              <a:spLocks/>
            </p:cNvSpPr>
            <p:nvPr/>
          </p:nvSpPr>
          <p:spPr>
            <a:xfrm>
              <a:off x="4727339" y="3650423"/>
              <a:ext cx="9871593" cy="626905"/>
            </a:xfrm>
            <a:prstGeom prst="rect">
              <a:avLst/>
            </a:prstGeom>
          </p:spPr>
          <p:txBody>
            <a:bodyPr vert="horz" wrap="square" lIns="217490" tIns="108745" rIns="217490" bIns="108745" rtlCol="0">
              <a:spAutoFit/>
            </a:bodyPr>
            <a:lstStyle>
              <a:defPPr>
                <a:defRPr lang="en-US"/>
              </a:defPPr>
              <a:lvl1pPr indent="0" defTabSz="1087636">
                <a:lnSpc>
                  <a:spcPts val="3640"/>
                </a:lnSpc>
                <a:spcBef>
                  <a:spcPct val="20000"/>
                </a:spcBef>
                <a:buFont typeface="Arial"/>
                <a:buNone/>
                <a:defRPr sz="3200">
                  <a:latin typeface="Lato Light" charset="0"/>
                  <a:ea typeface="Lato Light" charset="0"/>
                  <a:cs typeface="Lato Light" charset="0"/>
                </a:defRPr>
              </a:lvl1pPr>
              <a:lvl2pPr marL="108763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2pPr>
              <a:lvl3pPr marL="2175271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3pPr>
              <a:lvl4pPr marL="3262912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4pPr>
              <a:lvl5pPr marL="4350546" indent="0" algn="ctr" defTabSz="1087636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>
                  <a:solidFill>
                    <a:schemeClr val="tx1">
                      <a:tint val="75000"/>
                    </a:schemeClr>
                  </a:solidFill>
                  <a:latin typeface="Open Sans"/>
                  <a:cs typeface="Open Sans"/>
                </a:defRPr>
              </a:lvl5pPr>
              <a:lvl6pPr marL="5438184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6pPr>
              <a:lvl7pPr marL="6525820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7pPr>
              <a:lvl8pPr marL="7613455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8pPr>
              <a:lvl9pPr marL="8701091" indent="0" algn="ctr" defTabSz="1087636">
                <a:spcBef>
                  <a:spcPct val="20000"/>
                </a:spcBef>
                <a:buFont typeface="Arial"/>
                <a:buNone/>
                <a:defRPr sz="4800"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r>
                <a:rPr lang="en-US" sz="2800" dirty="0"/>
                <a:t>OAuth2ClientContextFilter, Custom Filter </a:t>
              </a:r>
              <a:r>
                <a:rPr lang="ko-KR" altLang="en-US" sz="2800" dirty="0"/>
                <a:t>등록</a:t>
              </a:r>
              <a:endParaRPr lang="en-US" sz="2800" dirty="0"/>
            </a:p>
          </p:txBody>
        </p:sp>
        <p:sp>
          <p:nvSpPr>
            <p:cNvPr id="157" name="Rectangle 136"/>
            <p:cNvSpPr>
              <a:spLocks/>
            </p:cNvSpPr>
            <p:nvPr/>
          </p:nvSpPr>
          <p:spPr bwMode="auto">
            <a:xfrm>
              <a:off x="4902343" y="2906770"/>
              <a:ext cx="5376472" cy="9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defTabSz="4572000">
                <a:lnSpc>
                  <a:spcPts val="7740"/>
                </a:lnSpc>
              </a:pPr>
              <a:r>
                <a:rPr lang="en-US" altLang="ko-KR" sz="3200" b="1" dirty="0" smtClean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3. </a:t>
              </a:r>
              <a:r>
                <a:rPr lang="ko-KR" altLang="en-US" sz="3200" b="1" dirty="0" smtClean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생성한 </a:t>
              </a:r>
              <a:r>
                <a:rPr lang="en-US" altLang="ko-KR" sz="3200" b="1" dirty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Custom</a:t>
              </a:r>
              <a:r>
                <a:rPr lang="ko-KR" altLang="en-US" sz="3200" b="1" dirty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 </a:t>
              </a:r>
              <a:r>
                <a:rPr lang="en-US" altLang="ko-KR" sz="3200" b="1" dirty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Filter</a:t>
              </a:r>
              <a:r>
                <a:rPr lang="ko-KR" altLang="en-US" sz="3200" b="1" dirty="0">
                  <a:latin typeface="Lato Black" charset="0"/>
                  <a:ea typeface="Lato Black" charset="0"/>
                  <a:cs typeface="Lato Black" charset="0"/>
                  <a:sym typeface="Bebas Neue" charset="0"/>
                </a:rPr>
                <a:t> 등록</a:t>
              </a:r>
              <a:endParaRPr lang="en-US" sz="3200" b="1" dirty="0">
                <a:latin typeface="Lato Black" charset="0"/>
                <a:ea typeface="Lato Black" charset="0"/>
                <a:cs typeface="Lato Black" charset="0"/>
                <a:sym typeface="Bebas Neue" charset="0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r="4102"/>
            <a:stretch/>
          </p:blipFill>
          <p:spPr>
            <a:xfrm>
              <a:off x="4549506" y="4990206"/>
              <a:ext cx="16341609" cy="6312439"/>
            </a:xfrm>
            <a:prstGeom prst="rect">
              <a:avLst/>
            </a:prstGeom>
          </p:spPr>
        </p:pic>
        <p:sp>
          <p:nvSpPr>
            <p:cNvPr id="47" name="Freeform 144"/>
            <p:cNvSpPr>
              <a:spLocks noChangeArrowheads="1"/>
            </p:cNvSpPr>
            <p:nvPr/>
          </p:nvSpPr>
          <p:spPr bwMode="auto">
            <a:xfrm>
              <a:off x="2926953" y="2950111"/>
              <a:ext cx="1496469" cy="1634034"/>
            </a:xfrm>
            <a:custGeom>
              <a:avLst/>
              <a:gdLst>
                <a:gd name="T0" fmla="*/ 3240 w 3550"/>
                <a:gd name="T1" fmla="*/ 0 h 3876"/>
                <a:gd name="T2" fmla="*/ 3240 w 3550"/>
                <a:gd name="T3" fmla="*/ 0 h 3876"/>
                <a:gd name="T4" fmla="*/ 300 w 3550"/>
                <a:gd name="T5" fmla="*/ 0 h 3876"/>
                <a:gd name="T6" fmla="*/ 0 w 3550"/>
                <a:gd name="T7" fmla="*/ 0 h 3876"/>
                <a:gd name="T8" fmla="*/ 300 w 3550"/>
                <a:gd name="T9" fmla="*/ 300 h 3876"/>
                <a:gd name="T10" fmla="*/ 300 w 3550"/>
                <a:gd name="T11" fmla="*/ 3695 h 3876"/>
                <a:gd name="T12" fmla="*/ 489 w 3550"/>
                <a:gd name="T13" fmla="*/ 3875 h 3876"/>
                <a:gd name="T14" fmla="*/ 3360 w 3550"/>
                <a:gd name="T15" fmla="*/ 3875 h 3876"/>
                <a:gd name="T16" fmla="*/ 3549 w 3550"/>
                <a:gd name="T17" fmla="*/ 3695 h 3876"/>
                <a:gd name="T18" fmla="*/ 3549 w 3550"/>
                <a:gd name="T19" fmla="*/ 300 h 3876"/>
                <a:gd name="T20" fmla="*/ 3240 w 3550"/>
                <a:gd name="T21" fmla="*/ 0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50" h="3876">
                  <a:moveTo>
                    <a:pt x="3240" y="0"/>
                  </a:moveTo>
                  <a:lnTo>
                    <a:pt x="3240" y="0"/>
                  </a:ln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" y="0"/>
                    <a:pt x="300" y="137"/>
                    <a:pt x="300" y="300"/>
                  </a:cubicBezTo>
                  <a:cubicBezTo>
                    <a:pt x="300" y="3695"/>
                    <a:pt x="300" y="3695"/>
                    <a:pt x="300" y="3695"/>
                  </a:cubicBezTo>
                  <a:cubicBezTo>
                    <a:pt x="300" y="3798"/>
                    <a:pt x="386" y="3875"/>
                    <a:pt x="489" y="3875"/>
                  </a:cubicBezTo>
                  <a:cubicBezTo>
                    <a:pt x="3360" y="3875"/>
                    <a:pt x="3360" y="3875"/>
                    <a:pt x="3360" y="3875"/>
                  </a:cubicBezTo>
                  <a:cubicBezTo>
                    <a:pt x="3463" y="3875"/>
                    <a:pt x="3549" y="3798"/>
                    <a:pt x="3549" y="3695"/>
                  </a:cubicBezTo>
                  <a:cubicBezTo>
                    <a:pt x="3549" y="300"/>
                    <a:pt x="3549" y="300"/>
                    <a:pt x="3549" y="300"/>
                  </a:cubicBezTo>
                  <a:cubicBezTo>
                    <a:pt x="3549" y="137"/>
                    <a:pt x="3412" y="0"/>
                    <a:pt x="324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65100" dist="127000" dir="5400000" sx="101000" sy="101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49" name="Freeform 145"/>
            <p:cNvSpPr>
              <a:spLocks noChangeArrowheads="1"/>
            </p:cNvSpPr>
            <p:nvPr/>
          </p:nvSpPr>
          <p:spPr bwMode="auto">
            <a:xfrm flipH="1">
              <a:off x="2797452" y="2950111"/>
              <a:ext cx="258234" cy="129863"/>
            </a:xfrm>
            <a:custGeom>
              <a:avLst/>
              <a:gdLst>
                <a:gd name="T0" fmla="*/ 381 w 763"/>
                <a:gd name="T1" fmla="*/ 0 h 382"/>
                <a:gd name="T2" fmla="*/ 381 w 763"/>
                <a:gd name="T3" fmla="*/ 0 h 382"/>
                <a:gd name="T4" fmla="*/ 0 w 763"/>
                <a:gd name="T5" fmla="*/ 381 h 382"/>
                <a:gd name="T6" fmla="*/ 762 w 763"/>
                <a:gd name="T7" fmla="*/ 381 h 382"/>
                <a:gd name="T8" fmla="*/ 381 w 763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382">
                  <a:moveTo>
                    <a:pt x="381" y="0"/>
                  </a:moveTo>
                  <a:lnTo>
                    <a:pt x="381" y="0"/>
                  </a:lnTo>
                  <a:cubicBezTo>
                    <a:pt x="172" y="0"/>
                    <a:pt x="0" y="170"/>
                    <a:pt x="0" y="381"/>
                  </a:cubicBezTo>
                  <a:cubicBezTo>
                    <a:pt x="762" y="381"/>
                    <a:pt x="762" y="381"/>
                    <a:pt x="762" y="381"/>
                  </a:cubicBezTo>
                  <a:cubicBezTo>
                    <a:pt x="762" y="170"/>
                    <a:pt x="592" y="0"/>
                    <a:pt x="381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807569" y="7565602"/>
              <a:ext cx="12467493" cy="1987475"/>
            </a:xfrm>
            <a:prstGeom prst="rect">
              <a:avLst/>
            </a:prstGeom>
            <a:noFill/>
            <a:ln w="762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Freeform 144"/>
            <p:cNvSpPr>
              <a:spLocks noChangeArrowheads="1"/>
            </p:cNvSpPr>
            <p:nvPr/>
          </p:nvSpPr>
          <p:spPr bwMode="auto">
            <a:xfrm>
              <a:off x="2927140" y="2960335"/>
              <a:ext cx="1496469" cy="1634034"/>
            </a:xfrm>
            <a:custGeom>
              <a:avLst/>
              <a:gdLst>
                <a:gd name="T0" fmla="*/ 3240 w 3550"/>
                <a:gd name="T1" fmla="*/ 0 h 3876"/>
                <a:gd name="T2" fmla="*/ 3240 w 3550"/>
                <a:gd name="T3" fmla="*/ 0 h 3876"/>
                <a:gd name="T4" fmla="*/ 300 w 3550"/>
                <a:gd name="T5" fmla="*/ 0 h 3876"/>
                <a:gd name="T6" fmla="*/ 0 w 3550"/>
                <a:gd name="T7" fmla="*/ 0 h 3876"/>
                <a:gd name="T8" fmla="*/ 300 w 3550"/>
                <a:gd name="T9" fmla="*/ 300 h 3876"/>
                <a:gd name="T10" fmla="*/ 300 w 3550"/>
                <a:gd name="T11" fmla="*/ 3695 h 3876"/>
                <a:gd name="T12" fmla="*/ 489 w 3550"/>
                <a:gd name="T13" fmla="*/ 3875 h 3876"/>
                <a:gd name="T14" fmla="*/ 3360 w 3550"/>
                <a:gd name="T15" fmla="*/ 3875 h 3876"/>
                <a:gd name="T16" fmla="*/ 3549 w 3550"/>
                <a:gd name="T17" fmla="*/ 3695 h 3876"/>
                <a:gd name="T18" fmla="*/ 3549 w 3550"/>
                <a:gd name="T19" fmla="*/ 300 h 3876"/>
                <a:gd name="T20" fmla="*/ 3240 w 3550"/>
                <a:gd name="T21" fmla="*/ 0 h 3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50" h="3876">
                  <a:moveTo>
                    <a:pt x="3240" y="0"/>
                  </a:moveTo>
                  <a:lnTo>
                    <a:pt x="3240" y="0"/>
                  </a:lnTo>
                  <a:cubicBezTo>
                    <a:pt x="300" y="0"/>
                    <a:pt x="300" y="0"/>
                    <a:pt x="3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3" y="0"/>
                    <a:pt x="300" y="137"/>
                    <a:pt x="300" y="300"/>
                  </a:cubicBezTo>
                  <a:cubicBezTo>
                    <a:pt x="300" y="3695"/>
                    <a:pt x="300" y="3695"/>
                    <a:pt x="300" y="3695"/>
                  </a:cubicBezTo>
                  <a:cubicBezTo>
                    <a:pt x="300" y="3798"/>
                    <a:pt x="386" y="3875"/>
                    <a:pt x="489" y="3875"/>
                  </a:cubicBezTo>
                  <a:cubicBezTo>
                    <a:pt x="3360" y="3875"/>
                    <a:pt x="3360" y="3875"/>
                    <a:pt x="3360" y="3875"/>
                  </a:cubicBezTo>
                  <a:cubicBezTo>
                    <a:pt x="3463" y="3875"/>
                    <a:pt x="3549" y="3798"/>
                    <a:pt x="3549" y="3695"/>
                  </a:cubicBezTo>
                  <a:cubicBezTo>
                    <a:pt x="3549" y="300"/>
                    <a:pt x="3549" y="300"/>
                    <a:pt x="3549" y="300"/>
                  </a:cubicBezTo>
                  <a:cubicBezTo>
                    <a:pt x="3549" y="137"/>
                    <a:pt x="3412" y="0"/>
                    <a:pt x="324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dist="127000" dir="5400000" sx="101000" sy="101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17" name="Freeform 145"/>
            <p:cNvSpPr>
              <a:spLocks noChangeArrowheads="1"/>
            </p:cNvSpPr>
            <p:nvPr/>
          </p:nvSpPr>
          <p:spPr bwMode="auto">
            <a:xfrm flipH="1">
              <a:off x="2797639" y="2960335"/>
              <a:ext cx="258234" cy="129863"/>
            </a:xfrm>
            <a:custGeom>
              <a:avLst/>
              <a:gdLst>
                <a:gd name="T0" fmla="*/ 381 w 763"/>
                <a:gd name="T1" fmla="*/ 0 h 382"/>
                <a:gd name="T2" fmla="*/ 381 w 763"/>
                <a:gd name="T3" fmla="*/ 0 h 382"/>
                <a:gd name="T4" fmla="*/ 0 w 763"/>
                <a:gd name="T5" fmla="*/ 381 h 382"/>
                <a:gd name="T6" fmla="*/ 762 w 763"/>
                <a:gd name="T7" fmla="*/ 381 h 382"/>
                <a:gd name="T8" fmla="*/ 381 w 763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382">
                  <a:moveTo>
                    <a:pt x="381" y="0"/>
                  </a:moveTo>
                  <a:lnTo>
                    <a:pt x="381" y="0"/>
                  </a:lnTo>
                  <a:cubicBezTo>
                    <a:pt x="172" y="0"/>
                    <a:pt x="0" y="170"/>
                    <a:pt x="0" y="381"/>
                  </a:cubicBezTo>
                  <a:cubicBezTo>
                    <a:pt x="762" y="381"/>
                    <a:pt x="762" y="381"/>
                    <a:pt x="762" y="381"/>
                  </a:cubicBezTo>
                  <a:cubicBezTo>
                    <a:pt x="762" y="170"/>
                    <a:pt x="592" y="0"/>
                    <a:pt x="381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37355" y="3188150"/>
              <a:ext cx="1210551" cy="1200310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7200" b="1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06</a:t>
              </a:r>
              <a:endParaRPr lang="id-ID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24" name="Freeform 146"/>
            <p:cNvSpPr>
              <a:spLocks noChangeArrowheads="1"/>
            </p:cNvSpPr>
            <p:nvPr/>
          </p:nvSpPr>
          <p:spPr bwMode="auto">
            <a:xfrm>
              <a:off x="22357422" y="3022926"/>
              <a:ext cx="423590" cy="9106893"/>
            </a:xfrm>
            <a:custGeom>
              <a:avLst/>
              <a:gdLst>
                <a:gd name="T0" fmla="*/ 253 w 526"/>
                <a:gd name="T1" fmla="*/ 0 h 3985"/>
                <a:gd name="T2" fmla="*/ 253 w 526"/>
                <a:gd name="T3" fmla="*/ 0 h 3985"/>
                <a:gd name="T4" fmla="*/ 0 w 526"/>
                <a:gd name="T5" fmla="*/ 0 h 3985"/>
                <a:gd name="T6" fmla="*/ 0 w 526"/>
                <a:gd name="T7" fmla="*/ 3984 h 3985"/>
                <a:gd name="T8" fmla="*/ 253 w 526"/>
                <a:gd name="T9" fmla="*/ 3984 h 3985"/>
                <a:gd name="T10" fmla="*/ 525 w 526"/>
                <a:gd name="T11" fmla="*/ 3716 h 3985"/>
                <a:gd name="T12" fmla="*/ 525 w 526"/>
                <a:gd name="T13" fmla="*/ 268 h 3985"/>
                <a:gd name="T14" fmla="*/ 253 w 526"/>
                <a:gd name="T15" fmla="*/ 0 h 3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6" h="3985">
                  <a:moveTo>
                    <a:pt x="253" y="0"/>
                  </a:moveTo>
                  <a:lnTo>
                    <a:pt x="25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984"/>
                    <a:pt x="0" y="3984"/>
                    <a:pt x="0" y="3984"/>
                  </a:cubicBezTo>
                  <a:cubicBezTo>
                    <a:pt x="253" y="3984"/>
                    <a:pt x="253" y="3984"/>
                    <a:pt x="253" y="3984"/>
                  </a:cubicBezTo>
                  <a:cubicBezTo>
                    <a:pt x="404" y="3984"/>
                    <a:pt x="525" y="3863"/>
                    <a:pt x="525" y="3716"/>
                  </a:cubicBezTo>
                  <a:cubicBezTo>
                    <a:pt x="525" y="268"/>
                    <a:pt x="525" y="268"/>
                    <a:pt x="525" y="268"/>
                  </a:cubicBezTo>
                  <a:cubicBezTo>
                    <a:pt x="525" y="121"/>
                    <a:pt x="404" y="0"/>
                    <a:pt x="25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000"/>
            </a:p>
          </p:txBody>
        </p:sp>
      </p:grpSp>
    </p:spTree>
    <p:extLst>
      <p:ext uri="{BB962C8B-B14F-4D97-AF65-F5344CB8AC3E}">
        <p14:creationId xmlns:p14="http://schemas.microsoft.com/office/powerpoint/2010/main" val="369379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865934" y="483017"/>
            <a:ext cx="4645786" cy="2079087"/>
            <a:chOff x="9845347" y="483017"/>
            <a:chExt cx="4645786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9845347" y="483017"/>
              <a:ext cx="4645786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Solution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15333" y="2470667"/>
              <a:ext cx="3403600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10278048" y="1634834"/>
              <a:ext cx="3821565" cy="792078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100" b="1" dirty="0" smtClean="0">
                  <a:latin typeface="Lato Light"/>
                  <a:cs typeface="Lato Light"/>
                </a:rPr>
                <a:t>by </a:t>
              </a:r>
              <a:r>
                <a:rPr lang="en-US" sz="3100" b="1" dirty="0" smtClean="0">
                  <a:solidFill>
                    <a:schemeClr val="accent1"/>
                  </a:solidFill>
                  <a:latin typeface="Lato Light"/>
                  <a:cs typeface="Lato Light"/>
                </a:rPr>
                <a:t>Spring Security</a:t>
              </a:r>
              <a:endParaRPr lang="en-US" sz="3100" b="1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57034" y="3481461"/>
            <a:ext cx="15277301" cy="9550819"/>
            <a:chOff x="4257034" y="3481461"/>
            <a:chExt cx="15277301" cy="9550819"/>
          </a:xfrm>
        </p:grpSpPr>
        <p:sp>
          <p:nvSpPr>
            <p:cNvPr id="60" name="직사각형 59"/>
            <p:cNvSpPr/>
            <p:nvPr/>
          </p:nvSpPr>
          <p:spPr>
            <a:xfrm>
              <a:off x="6257505" y="3481461"/>
              <a:ext cx="13276830" cy="6282719"/>
            </a:xfrm>
            <a:prstGeom prst="rect">
              <a:avLst/>
            </a:prstGeom>
            <a:solidFill>
              <a:schemeClr val="bg2">
                <a:lumMod val="95000"/>
                <a:alpha val="41000"/>
              </a:schemeClr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458213" y="3782999"/>
              <a:ext cx="577136" cy="57191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F</a:t>
              </a:r>
            </a:p>
            <a:p>
              <a:pPr algn="ctr"/>
              <a:r>
                <a:rPr lang="en-US" altLang="ko-KR" sz="2800" b="1" dirty="0" err="1">
                  <a:solidFill>
                    <a:srgbClr val="000000"/>
                  </a:solidFill>
                  <a:latin typeface="+mj-lt"/>
                </a:rPr>
                <a:t>i</a:t>
              </a:r>
              <a:endParaRPr lang="en-US" altLang="ko-KR" sz="2800" b="1" dirty="0">
                <a:solidFill>
                  <a:srgbClr val="000000"/>
                </a:solidFill>
                <a:latin typeface="+mj-lt"/>
              </a:endParaRPr>
            </a:p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l</a:t>
              </a:r>
            </a:p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t</a:t>
              </a:r>
            </a:p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e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r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p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r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o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x</a:t>
              </a:r>
            </a:p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y</a:t>
              </a:r>
              <a:endParaRPr lang="ko-KR" altLang="en-US" sz="2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979044" y="3782997"/>
              <a:ext cx="9046519" cy="57191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81783" y="3928919"/>
              <a:ext cx="8625764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800" b="1">
                  <a:solidFill>
                    <a:srgbClr val="000000"/>
                  </a:solidFill>
                  <a:latin typeface="+mj-lt"/>
                </a:defRPr>
              </a:lvl1pPr>
            </a:lstStyle>
            <a:p>
              <a:r>
                <a:rPr lang="en-US" altLang="ko-KR" dirty="0" err="1"/>
                <a:t>SpringSecurityFilter</a:t>
              </a:r>
              <a:endParaRPr lang="ko-KR" altLang="en-US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8302515" y="5697246"/>
              <a:ext cx="8405032" cy="35222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493598" y="5843166"/>
              <a:ext cx="8023208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800" b="1">
                  <a:solidFill>
                    <a:srgbClr val="000000"/>
                  </a:solidFill>
                  <a:latin typeface="+mj-lt"/>
                </a:defRPr>
              </a:lvl1pPr>
            </a:lstStyle>
            <a:p>
              <a:r>
                <a:rPr lang="en-US" altLang="ko-KR" dirty="0"/>
                <a:t>OAuth2AuthenticationProcessingFilter</a:t>
              </a:r>
              <a:endParaRPr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8302517" y="4805363"/>
              <a:ext cx="8405030" cy="70446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Filter Chain</a:t>
              </a:r>
              <a:endParaRPr lang="ko-KR" altLang="en-US" sz="2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493600" y="10329080"/>
              <a:ext cx="4889951" cy="27032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581290" y="10515155"/>
              <a:ext cx="4749504" cy="494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2800" b="1">
                  <a:solidFill>
                    <a:srgbClr val="000000"/>
                  </a:solidFill>
                  <a:latin typeface="+mj-lt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dirty="0"/>
                <a:t>Service OAuth2 Server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8891449" y="11308765"/>
              <a:ext cx="4113036" cy="6677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Access token</a:t>
              </a:r>
              <a:endParaRPr lang="ko-KR" altLang="en-US" sz="2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891449" y="12162623"/>
              <a:ext cx="4113036" cy="6677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Service User Info</a:t>
              </a:r>
              <a:endParaRPr lang="ko-KR" altLang="en-US" sz="2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433171" y="6564097"/>
              <a:ext cx="2514796" cy="21716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OAuth2</a:t>
              </a:r>
            </a:p>
            <a:p>
              <a:pPr algn="ctr"/>
              <a:r>
                <a:rPr lang="en-US" altLang="ko-KR" sz="2800" b="1" dirty="0" err="1">
                  <a:solidFill>
                    <a:srgbClr val="000000"/>
                  </a:solidFill>
                  <a:latin typeface="+mj-lt"/>
                </a:rPr>
                <a:t>RestTemplate</a:t>
              </a:r>
              <a:endParaRPr lang="ko-KR" altLang="en-US" sz="2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1183646" y="6564097"/>
              <a:ext cx="2199903" cy="21716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Token</a:t>
              </a:r>
            </a:p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Services</a:t>
              </a:r>
              <a:endParaRPr lang="ko-KR" altLang="en-US" sz="2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3619228" y="6564097"/>
              <a:ext cx="2961708" cy="217168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rgbClr val="000000"/>
                  </a:solidFill>
                  <a:latin typeface="+mj-lt"/>
                </a:rPr>
                <a:t>OAuth2</a:t>
              </a:r>
            </a:p>
            <a:p>
              <a:pPr algn="ctr"/>
              <a:r>
                <a:rPr lang="en-US" altLang="ko-KR" sz="2800" b="1" dirty="0" err="1">
                  <a:solidFill>
                    <a:srgbClr val="000000"/>
                  </a:solidFill>
                  <a:latin typeface="+mj-lt"/>
                </a:rPr>
                <a:t>SuccessHandler</a:t>
              </a:r>
              <a:endParaRPr lang="ko-KR" altLang="en-US" sz="2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93" name="아래쪽 화살표 92"/>
            <p:cNvSpPr/>
            <p:nvPr/>
          </p:nvSpPr>
          <p:spPr>
            <a:xfrm rot="16200000">
              <a:off x="12145447" y="3771193"/>
              <a:ext cx="536941" cy="5725151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0" name="오른쪽 화살표 99"/>
            <p:cNvSpPr/>
            <p:nvPr/>
          </p:nvSpPr>
          <p:spPr>
            <a:xfrm>
              <a:off x="5001753" y="5156999"/>
              <a:ext cx="1440317" cy="223461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257034" y="4640429"/>
              <a:ext cx="1883163" cy="5347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rgbClr val="000000"/>
                  </a:solidFill>
                  <a:latin typeface="+mj-lt"/>
                </a:rPr>
                <a:t>Request</a:t>
              </a:r>
              <a:endParaRPr lang="ko-KR" altLang="en-US" sz="28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2" name="오른쪽 화살표 101"/>
            <p:cNvSpPr/>
            <p:nvPr/>
          </p:nvSpPr>
          <p:spPr>
            <a:xfrm rot="10800000">
              <a:off x="4987738" y="7956444"/>
              <a:ext cx="1440317" cy="223461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279778" y="7421731"/>
              <a:ext cx="1947569" cy="5347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rgbClr val="000000"/>
                  </a:solidFill>
                  <a:latin typeface="+mj-lt"/>
                </a:rPr>
                <a:t>Response</a:t>
              </a:r>
              <a:endParaRPr lang="ko-KR" altLang="en-US" sz="28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05" name="오른쪽 화살표 104"/>
            <p:cNvSpPr/>
            <p:nvPr/>
          </p:nvSpPr>
          <p:spPr>
            <a:xfrm>
              <a:off x="7026717" y="5156999"/>
              <a:ext cx="952327" cy="223461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6" name="오른쪽 화살표 105"/>
            <p:cNvSpPr/>
            <p:nvPr/>
          </p:nvSpPr>
          <p:spPr>
            <a:xfrm rot="10800000">
              <a:off x="7047175" y="7956444"/>
              <a:ext cx="952327" cy="223461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8" name="오른쪽 화살표 107"/>
            <p:cNvSpPr/>
            <p:nvPr/>
          </p:nvSpPr>
          <p:spPr>
            <a:xfrm rot="5400000">
              <a:off x="8295052" y="9384266"/>
              <a:ext cx="1577500" cy="280531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0" name="오른쪽 화살표 109"/>
            <p:cNvSpPr/>
            <p:nvPr/>
          </p:nvSpPr>
          <p:spPr>
            <a:xfrm rot="16200000">
              <a:off x="9404775" y="9400066"/>
              <a:ext cx="1577500" cy="280531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3" name="오른쪽 화살표 112"/>
            <p:cNvSpPr/>
            <p:nvPr/>
          </p:nvSpPr>
          <p:spPr>
            <a:xfrm rot="5400000">
              <a:off x="10938254" y="9382478"/>
              <a:ext cx="1577500" cy="280531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4" name="오른쪽 화살표 113"/>
            <p:cNvSpPr/>
            <p:nvPr/>
          </p:nvSpPr>
          <p:spPr>
            <a:xfrm rot="16200000">
              <a:off x="12047977" y="9398278"/>
              <a:ext cx="1577500" cy="280531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7" name="오른쪽 화살표 116"/>
            <p:cNvSpPr/>
            <p:nvPr/>
          </p:nvSpPr>
          <p:spPr>
            <a:xfrm>
              <a:off x="17021324" y="5138071"/>
              <a:ext cx="952327" cy="223461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8" name="오른쪽 화살표 117"/>
            <p:cNvSpPr/>
            <p:nvPr/>
          </p:nvSpPr>
          <p:spPr>
            <a:xfrm rot="10800000">
              <a:off x="17041782" y="7937516"/>
              <a:ext cx="952327" cy="223461"/>
            </a:xfrm>
            <a:prstGeom prst="rightArrow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001074" y="3758753"/>
              <a:ext cx="1154272" cy="56810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8076465" y="3928919"/>
              <a:ext cx="532906" cy="52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D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I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spa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t</a:t>
              </a:r>
            </a:p>
            <a:p>
              <a:pPr algn="ctr"/>
              <a:r>
                <a:rPr lang="en-US" altLang="ko-KR" sz="2800" b="1" dirty="0" err="1" smtClean="0">
                  <a:solidFill>
                    <a:srgbClr val="000000"/>
                  </a:solidFill>
                  <a:latin typeface="+mj-lt"/>
                </a:rPr>
                <a:t>ch</a:t>
              </a:r>
              <a:endParaRPr lang="en-US" altLang="ko-KR" sz="2800" b="1" dirty="0" smtClean="0">
                <a:solidFill>
                  <a:srgbClr val="000000"/>
                </a:solidFill>
                <a:latin typeface="+mj-lt"/>
              </a:endParaRP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e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r</a:t>
              </a:r>
              <a:endParaRPr lang="en-US" altLang="ko-KR" sz="2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8578210" y="3928919"/>
              <a:ext cx="492007" cy="5290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Se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r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v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l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e</a:t>
              </a:r>
            </a:p>
            <a:p>
              <a:pPr algn="ctr"/>
              <a:r>
                <a:rPr lang="en-US" altLang="ko-KR" sz="2800" b="1" dirty="0" smtClean="0">
                  <a:solidFill>
                    <a:srgbClr val="000000"/>
                  </a:solidFill>
                  <a:latin typeface="+mj-lt"/>
                </a:rPr>
                <a:t>t</a:t>
              </a:r>
              <a:endParaRPr lang="en-US" altLang="ko-KR" sz="2800" b="1" dirty="0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52227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/>
          <p:cNvSpPr/>
          <p:nvPr/>
        </p:nvSpPr>
        <p:spPr>
          <a:xfrm>
            <a:off x="0" y="0"/>
            <a:ext cx="24377651" cy="13716000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-598795" y="6034583"/>
            <a:ext cx="25714315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0"/>
              </a:lnSpc>
            </a:pPr>
            <a:r>
              <a:rPr lang="en-US" sz="13500" b="1" dirty="0" smtClean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TRIAL &amp; </a:t>
            </a:r>
            <a:r>
              <a:rPr lang="en-US" sz="135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ERROR</a:t>
            </a:r>
            <a:endParaRPr lang="en-US" sz="13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330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4207024" y="483017"/>
            <a:ext cx="15963629" cy="1868362"/>
            <a:chOff x="4186437" y="483017"/>
            <a:chExt cx="15963629" cy="1868362"/>
          </a:xfrm>
        </p:grpSpPr>
        <p:sp>
          <p:nvSpPr>
            <p:cNvPr id="68" name="TextBox 67"/>
            <p:cNvSpPr txBox="1"/>
            <p:nvPr/>
          </p:nvSpPr>
          <p:spPr>
            <a:xfrm>
              <a:off x="4186437" y="483017"/>
              <a:ext cx="15963629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Delegating Filter Chain Proxy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70" name="Subtitle 2"/>
            <p:cNvSpPr txBox="1">
              <a:spLocks/>
            </p:cNvSpPr>
            <p:nvPr/>
          </p:nvSpPr>
          <p:spPr>
            <a:xfrm>
              <a:off x="11969182" y="1634834"/>
              <a:ext cx="439292" cy="716545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118" name="Freeform 143"/>
          <p:cNvSpPr>
            <a:spLocks noChangeArrowheads="1"/>
          </p:cNvSpPr>
          <p:nvPr/>
        </p:nvSpPr>
        <p:spPr bwMode="auto">
          <a:xfrm>
            <a:off x="33476930" y="5777275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19" name="Freeform 144"/>
          <p:cNvSpPr>
            <a:spLocks noChangeArrowheads="1"/>
          </p:cNvSpPr>
          <p:nvPr/>
        </p:nvSpPr>
        <p:spPr bwMode="auto">
          <a:xfrm>
            <a:off x="33957724" y="5651687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20" name="Freeform 145"/>
          <p:cNvSpPr>
            <a:spLocks noChangeArrowheads="1"/>
          </p:cNvSpPr>
          <p:nvPr/>
        </p:nvSpPr>
        <p:spPr bwMode="auto">
          <a:xfrm flipH="1">
            <a:off x="33828223" y="5651687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21" name="Freeform 146"/>
          <p:cNvSpPr>
            <a:spLocks noChangeArrowheads="1"/>
          </p:cNvSpPr>
          <p:nvPr/>
        </p:nvSpPr>
        <p:spPr bwMode="auto">
          <a:xfrm>
            <a:off x="39946140" y="5781550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22" name="TextBox 121"/>
          <p:cNvSpPr txBox="1"/>
          <p:nvPr/>
        </p:nvSpPr>
        <p:spPr>
          <a:xfrm>
            <a:off x="34168765" y="5797550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4137485" y="6060678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06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4" name="Subtitle 2"/>
          <p:cNvSpPr txBox="1">
            <a:spLocks/>
          </p:cNvSpPr>
          <p:nvPr/>
        </p:nvSpPr>
        <p:spPr>
          <a:xfrm>
            <a:off x="35574763" y="6331934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25" name="Rectangle 87"/>
          <p:cNvSpPr>
            <a:spLocks/>
          </p:cNvSpPr>
          <p:nvPr/>
        </p:nvSpPr>
        <p:spPr bwMode="auto">
          <a:xfrm>
            <a:off x="35749766" y="5588281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06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26" name="Freeform 143"/>
          <p:cNvSpPr>
            <a:spLocks noChangeArrowheads="1"/>
          </p:cNvSpPr>
          <p:nvPr/>
        </p:nvSpPr>
        <p:spPr bwMode="auto">
          <a:xfrm>
            <a:off x="30046817" y="9132692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2" name="Subtitle 2"/>
          <p:cNvSpPr txBox="1">
            <a:spLocks/>
          </p:cNvSpPr>
          <p:nvPr/>
        </p:nvSpPr>
        <p:spPr>
          <a:xfrm>
            <a:off x="32144650" y="9687351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33" name="Rectangle 96"/>
          <p:cNvSpPr>
            <a:spLocks/>
          </p:cNvSpPr>
          <p:nvPr/>
        </p:nvSpPr>
        <p:spPr bwMode="auto">
          <a:xfrm>
            <a:off x="32319653" y="8943698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04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34" name="Freeform 143"/>
          <p:cNvSpPr>
            <a:spLocks noChangeArrowheads="1"/>
          </p:cNvSpPr>
          <p:nvPr/>
        </p:nvSpPr>
        <p:spPr bwMode="auto">
          <a:xfrm>
            <a:off x="26113270" y="5777275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5" name="Freeform 144"/>
          <p:cNvSpPr>
            <a:spLocks noChangeArrowheads="1"/>
          </p:cNvSpPr>
          <p:nvPr/>
        </p:nvSpPr>
        <p:spPr bwMode="auto">
          <a:xfrm>
            <a:off x="26594064" y="5651687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6" name="Freeform 145"/>
          <p:cNvSpPr>
            <a:spLocks noChangeArrowheads="1"/>
          </p:cNvSpPr>
          <p:nvPr/>
        </p:nvSpPr>
        <p:spPr bwMode="auto">
          <a:xfrm flipH="1">
            <a:off x="26464563" y="5651687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7" name="Freeform 146"/>
          <p:cNvSpPr>
            <a:spLocks noChangeArrowheads="1"/>
          </p:cNvSpPr>
          <p:nvPr/>
        </p:nvSpPr>
        <p:spPr bwMode="auto">
          <a:xfrm>
            <a:off x="32582480" y="5781550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8" name="TextBox 137"/>
          <p:cNvSpPr txBox="1"/>
          <p:nvPr/>
        </p:nvSpPr>
        <p:spPr>
          <a:xfrm>
            <a:off x="26805105" y="5797550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6773825" y="6060678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05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0" name="Subtitle 2"/>
          <p:cNvSpPr txBox="1">
            <a:spLocks/>
          </p:cNvSpPr>
          <p:nvPr/>
        </p:nvSpPr>
        <p:spPr>
          <a:xfrm>
            <a:off x="28211103" y="6331934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1" name="Rectangle 110"/>
          <p:cNvSpPr>
            <a:spLocks/>
          </p:cNvSpPr>
          <p:nvPr/>
        </p:nvSpPr>
        <p:spPr bwMode="auto">
          <a:xfrm>
            <a:off x="28386106" y="5588281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05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42" name="Freeform 143"/>
          <p:cNvSpPr>
            <a:spLocks noChangeArrowheads="1"/>
          </p:cNvSpPr>
          <p:nvPr/>
        </p:nvSpPr>
        <p:spPr bwMode="auto">
          <a:xfrm>
            <a:off x="33476930" y="2141977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3" name="Freeform 144"/>
          <p:cNvSpPr>
            <a:spLocks noChangeArrowheads="1"/>
          </p:cNvSpPr>
          <p:nvPr/>
        </p:nvSpPr>
        <p:spPr bwMode="auto">
          <a:xfrm>
            <a:off x="33957724" y="2016389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4" name="Freeform 145"/>
          <p:cNvSpPr>
            <a:spLocks noChangeArrowheads="1"/>
          </p:cNvSpPr>
          <p:nvPr/>
        </p:nvSpPr>
        <p:spPr bwMode="auto">
          <a:xfrm flipH="1">
            <a:off x="33828223" y="2016389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5" name="Freeform 146"/>
          <p:cNvSpPr>
            <a:spLocks noChangeArrowheads="1"/>
          </p:cNvSpPr>
          <p:nvPr/>
        </p:nvSpPr>
        <p:spPr bwMode="auto">
          <a:xfrm>
            <a:off x="39946140" y="2146252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6" name="TextBox 145"/>
          <p:cNvSpPr txBox="1"/>
          <p:nvPr/>
        </p:nvSpPr>
        <p:spPr>
          <a:xfrm>
            <a:off x="34168765" y="2162252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4137485" y="2425380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8" name="Subtitle 2"/>
          <p:cNvSpPr txBox="1">
            <a:spLocks/>
          </p:cNvSpPr>
          <p:nvPr/>
        </p:nvSpPr>
        <p:spPr>
          <a:xfrm>
            <a:off x="35574763" y="2696636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9" name="Rectangle 127"/>
          <p:cNvSpPr>
            <a:spLocks/>
          </p:cNvSpPr>
          <p:nvPr/>
        </p:nvSpPr>
        <p:spPr bwMode="auto">
          <a:xfrm>
            <a:off x="35749766" y="1952983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03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58" name="Freeform 143"/>
          <p:cNvSpPr>
            <a:spLocks noChangeArrowheads="1"/>
          </p:cNvSpPr>
          <p:nvPr/>
        </p:nvSpPr>
        <p:spPr bwMode="auto">
          <a:xfrm>
            <a:off x="26113270" y="2141977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59" name="Freeform 144"/>
          <p:cNvSpPr>
            <a:spLocks noChangeArrowheads="1"/>
          </p:cNvSpPr>
          <p:nvPr/>
        </p:nvSpPr>
        <p:spPr bwMode="auto">
          <a:xfrm>
            <a:off x="26594064" y="2016389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60" name="Freeform 145"/>
          <p:cNvSpPr>
            <a:spLocks noChangeArrowheads="1"/>
          </p:cNvSpPr>
          <p:nvPr/>
        </p:nvSpPr>
        <p:spPr bwMode="auto">
          <a:xfrm flipH="1">
            <a:off x="26464563" y="2016389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61" name="Freeform 146"/>
          <p:cNvSpPr>
            <a:spLocks noChangeArrowheads="1"/>
          </p:cNvSpPr>
          <p:nvPr/>
        </p:nvSpPr>
        <p:spPr bwMode="auto">
          <a:xfrm>
            <a:off x="32582480" y="2146252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62" name="TextBox 161"/>
          <p:cNvSpPr txBox="1"/>
          <p:nvPr/>
        </p:nvSpPr>
        <p:spPr>
          <a:xfrm>
            <a:off x="26805105" y="2162252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6773825" y="2425380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4" name="Subtitle 2"/>
          <p:cNvSpPr txBox="1">
            <a:spLocks/>
          </p:cNvSpPr>
          <p:nvPr/>
        </p:nvSpPr>
        <p:spPr>
          <a:xfrm>
            <a:off x="28211103" y="2696636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65" name="Rectangle 145"/>
          <p:cNvSpPr>
            <a:spLocks/>
          </p:cNvSpPr>
          <p:nvPr/>
        </p:nvSpPr>
        <p:spPr bwMode="auto">
          <a:xfrm>
            <a:off x="28386106" y="1952983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02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1348361" y="6758956"/>
            <a:ext cx="5498256" cy="1317721"/>
            <a:chOff x="0" y="4025"/>
            <a:chExt cx="8129946" cy="1760169"/>
          </a:xfrm>
        </p:grpSpPr>
        <p:sp>
          <p:nvSpPr>
            <p:cNvPr id="100" name="모서리가 둥근 직사각형 99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모서리가 둥근 직사각형 4"/>
            <p:cNvSpPr/>
            <p:nvPr/>
          </p:nvSpPr>
          <p:spPr>
            <a:xfrm>
              <a:off x="85924" y="89950"/>
              <a:ext cx="7958098" cy="15883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 smtClean="0">
                  <a:solidFill>
                    <a:schemeClr val="bg1"/>
                  </a:solidFill>
                  <a:latin typeface="Lato Regular"/>
                </a:rPr>
                <a:t>DelegatingFilterProxy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8169265" y="6758956"/>
            <a:ext cx="4380301" cy="1317721"/>
            <a:chOff x="0" y="4025"/>
            <a:chExt cx="8129946" cy="1760169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06" name="모서리가 둥근 직사각형 105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모서리가 둥근 직사각형 4"/>
            <p:cNvSpPr/>
            <p:nvPr/>
          </p:nvSpPr>
          <p:spPr>
            <a:xfrm>
              <a:off x="85924" y="89950"/>
              <a:ext cx="7958098" cy="158832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 smtClean="0">
                  <a:solidFill>
                    <a:schemeClr val="bg1"/>
                  </a:solidFill>
                  <a:latin typeface="Lato Regular"/>
                </a:rPr>
                <a:t>FilterChainProxy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250060" y="3729152"/>
            <a:ext cx="5834157" cy="1341088"/>
            <a:chOff x="1250060" y="3729152"/>
            <a:chExt cx="5834157" cy="1341088"/>
          </a:xfrm>
        </p:grpSpPr>
        <p:grpSp>
          <p:nvGrpSpPr>
            <p:cNvPr id="108" name="그룹 107"/>
            <p:cNvGrpSpPr/>
            <p:nvPr/>
          </p:nvGrpSpPr>
          <p:grpSpPr>
            <a:xfrm>
              <a:off x="1250060" y="4459724"/>
              <a:ext cx="5834157" cy="610516"/>
              <a:chOff x="0" y="4025"/>
              <a:chExt cx="8129946" cy="1760169"/>
            </a:xfrm>
            <a:solidFill>
              <a:srgbClr val="FFC000"/>
            </a:solidFill>
          </p:grpSpPr>
          <p:sp>
            <p:nvSpPr>
              <p:cNvPr id="109" name="모서리가 둥근 직사각형 108"/>
              <p:cNvSpPr/>
              <p:nvPr/>
            </p:nvSpPr>
            <p:spPr>
              <a:xfrm>
                <a:off x="0" y="4025"/>
                <a:ext cx="8129946" cy="1760169"/>
              </a:xfrm>
              <a:prstGeom prst="roundRect">
                <a:avLst/>
              </a:prstGeom>
              <a:grpFill/>
              <a:ln w="28575" cmpd="sng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0" name="모서리가 둥근 직사각형 4"/>
              <p:cNvSpPr/>
              <p:nvPr/>
            </p:nvSpPr>
            <p:spPr>
              <a:xfrm>
                <a:off x="85924" y="89949"/>
                <a:ext cx="7958098" cy="1588321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7160" tIns="68580" rIns="137160" bIns="68580" numCol="1" spcCol="1270" anchor="ctr" anchorCtr="0">
                <a:noAutofit/>
              </a:bodyPr>
              <a:lstStyle/>
              <a:p>
                <a:pPr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b="1" dirty="0" err="1" smtClean="0">
                    <a:solidFill>
                      <a:schemeClr val="bg1"/>
                    </a:solidFill>
                    <a:latin typeface="Lato Regular"/>
                  </a:rPr>
                  <a:t>springSecurityFilterChain</a:t>
                </a:r>
                <a:endParaRPr lang="ko-KR" altLang="ko-KR" b="1" dirty="0">
                  <a:solidFill>
                    <a:schemeClr val="bg1"/>
                  </a:solidFill>
                  <a:latin typeface="Lato Regular"/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1266089" y="3729152"/>
              <a:ext cx="1715534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>
                  <a:solidFill>
                    <a:srgbClr val="1E2731"/>
                  </a:solidFill>
                  <a:latin typeface="Lato Regular"/>
                </a:rPr>
                <a:t>@Bean</a:t>
              </a:r>
              <a:endParaRPr lang="ko-KR" altLang="en-US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097489" y="5133871"/>
            <a:ext cx="1250306" cy="1625085"/>
            <a:chOff x="4097489" y="5133871"/>
            <a:chExt cx="1250306" cy="1625085"/>
          </a:xfrm>
        </p:grpSpPr>
        <p:cxnSp>
          <p:nvCxnSpPr>
            <p:cNvPr id="5" name="직선 화살표 연결선 4"/>
            <p:cNvCxnSpPr>
              <a:stCxn id="100" idx="0"/>
            </p:cNvCxnSpPr>
            <p:nvPr/>
          </p:nvCxnSpPr>
          <p:spPr>
            <a:xfrm flipV="1">
              <a:off x="4097489" y="5133871"/>
              <a:ext cx="25772" cy="1625085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217934" y="5895894"/>
              <a:ext cx="1129861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>
                  <a:solidFill>
                    <a:srgbClr val="1E2731"/>
                  </a:solidFill>
                  <a:latin typeface="Lato Regular"/>
                </a:rPr>
                <a:t>load</a:t>
              </a:r>
              <a:endParaRPr lang="ko-KR" altLang="en-US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51157" y="6124563"/>
            <a:ext cx="2074159" cy="1523028"/>
            <a:chOff x="6451157" y="6124563"/>
            <a:chExt cx="2074159" cy="1523028"/>
          </a:xfrm>
        </p:grpSpPr>
        <p:sp>
          <p:nvSpPr>
            <p:cNvPr id="2" name="오른쪽 화살표 1"/>
            <p:cNvSpPr/>
            <p:nvPr/>
          </p:nvSpPr>
          <p:spPr>
            <a:xfrm>
              <a:off x="7177523" y="7188040"/>
              <a:ext cx="727788" cy="459551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451157" y="6124563"/>
              <a:ext cx="2074159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smtClean="0">
                  <a:solidFill>
                    <a:srgbClr val="1E2731"/>
                  </a:solidFill>
                  <a:latin typeface="Lato Regular"/>
                </a:rPr>
                <a:t>delegate</a:t>
              </a:r>
              <a:endParaRPr lang="ko-KR" altLang="en-US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sp>
        <p:nvSpPr>
          <p:cNvPr id="127" name="오른쪽 화살표 126"/>
          <p:cNvSpPr/>
          <p:nvPr/>
        </p:nvSpPr>
        <p:spPr>
          <a:xfrm>
            <a:off x="12850468" y="7188040"/>
            <a:ext cx="727788" cy="45955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8" name="그룹 127"/>
          <p:cNvGrpSpPr/>
          <p:nvPr/>
        </p:nvGrpSpPr>
        <p:grpSpPr>
          <a:xfrm>
            <a:off x="13904774" y="4179788"/>
            <a:ext cx="7599510" cy="538060"/>
            <a:chOff x="0" y="4025"/>
            <a:chExt cx="8129946" cy="1760169"/>
          </a:xfrm>
        </p:grpSpPr>
        <p:sp>
          <p:nvSpPr>
            <p:cNvPr id="129" name="모서리가 둥근 직사각형 128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모서리가 둥근 직사각형 4"/>
            <p:cNvSpPr/>
            <p:nvPr/>
          </p:nvSpPr>
          <p:spPr>
            <a:xfrm>
              <a:off x="85924" y="89950"/>
              <a:ext cx="7958098" cy="15883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LogoutFilter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13904774" y="4923880"/>
            <a:ext cx="7599510" cy="610516"/>
            <a:chOff x="0" y="4025"/>
            <a:chExt cx="8129946" cy="1760169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1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b="1" dirty="0" err="1">
                  <a:solidFill>
                    <a:schemeClr val="bg1"/>
                  </a:solidFill>
                  <a:latin typeface="Lato Regular"/>
                </a:rPr>
                <a:t>UsernamePasswordAuthenticationFilter</a:t>
              </a:r>
              <a:endParaRPr lang="ko-KR" altLang="en-US" sz="28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13920014" y="5764826"/>
            <a:ext cx="7599510" cy="610516"/>
            <a:chOff x="0" y="4025"/>
            <a:chExt cx="8129946" cy="1760169"/>
          </a:xfrm>
        </p:grpSpPr>
        <p:sp>
          <p:nvSpPr>
            <p:cNvPr id="153" name="모서리가 둥근 직사각형 152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4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200" b="1" dirty="0" err="1">
                  <a:solidFill>
                    <a:schemeClr val="bg1"/>
                  </a:solidFill>
                  <a:latin typeface="Lato Regular"/>
                </a:rPr>
                <a:t>DefaultLoginPageGeneratingFilter</a:t>
              </a:r>
              <a:endParaRPr lang="ko-KR" altLang="en-US" sz="32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13904774" y="6616032"/>
            <a:ext cx="7599510" cy="610516"/>
            <a:chOff x="0" y="4025"/>
            <a:chExt cx="8129946" cy="1760169"/>
          </a:xfrm>
        </p:grpSpPr>
        <p:sp>
          <p:nvSpPr>
            <p:cNvPr id="156" name="모서리가 둥근 직사각형 155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7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BasicAuthenticationFilter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13904774" y="7477839"/>
            <a:ext cx="7599510" cy="610516"/>
            <a:chOff x="0" y="4025"/>
            <a:chExt cx="8129946" cy="1760169"/>
          </a:xfrm>
        </p:grpSpPr>
        <p:sp>
          <p:nvSpPr>
            <p:cNvPr id="167" name="모서리가 둥근 직사각형 166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8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RequestCacheAwareFilter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13904774" y="8322319"/>
            <a:ext cx="7599510" cy="610516"/>
            <a:chOff x="0" y="4025"/>
            <a:chExt cx="8129946" cy="1760169"/>
          </a:xfrm>
        </p:grpSpPr>
        <p:sp>
          <p:nvSpPr>
            <p:cNvPr id="170" name="모서리가 둥근 직사각형 169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1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AnonymousAuthenticationFilter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3904774" y="9204007"/>
            <a:ext cx="7599510" cy="610516"/>
            <a:chOff x="0" y="4025"/>
            <a:chExt cx="8129946" cy="1760169"/>
          </a:xfrm>
        </p:grpSpPr>
        <p:sp>
          <p:nvSpPr>
            <p:cNvPr id="173" name="모서리가 둥근 직사각형 172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4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SessionManagementFilter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13904774" y="10075282"/>
            <a:ext cx="7599510" cy="610516"/>
            <a:chOff x="0" y="4025"/>
            <a:chExt cx="8129946" cy="1760169"/>
          </a:xfrm>
        </p:grpSpPr>
        <p:sp>
          <p:nvSpPr>
            <p:cNvPr id="176" name="모서리가 둥근 직사각형 175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7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ExceptionTranslationFilter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13904773" y="10932323"/>
            <a:ext cx="7599510" cy="610516"/>
            <a:chOff x="0" y="-6257169"/>
            <a:chExt cx="8129946" cy="1760169"/>
          </a:xfrm>
        </p:grpSpPr>
        <p:sp>
          <p:nvSpPr>
            <p:cNvPr id="179" name="모서리가 둥근 직사각형 178"/>
            <p:cNvSpPr/>
            <p:nvPr/>
          </p:nvSpPr>
          <p:spPr>
            <a:xfrm>
              <a:off x="0" y="-6257169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0" name="모서리가 둥근 직사각형 4"/>
            <p:cNvSpPr/>
            <p:nvPr/>
          </p:nvSpPr>
          <p:spPr>
            <a:xfrm>
              <a:off x="85924" y="-6171244"/>
              <a:ext cx="7958098" cy="15883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FilterSecurityInterceptor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13904774" y="3392664"/>
            <a:ext cx="7599510" cy="538060"/>
            <a:chOff x="0" y="4025"/>
            <a:chExt cx="8129946" cy="1760169"/>
          </a:xfrm>
        </p:grpSpPr>
        <p:sp>
          <p:nvSpPr>
            <p:cNvPr id="182" name="모서리가 둥근 직사각형 181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3" name="모서리가 둥근 직사각형 4"/>
            <p:cNvSpPr/>
            <p:nvPr/>
          </p:nvSpPr>
          <p:spPr>
            <a:xfrm>
              <a:off x="85924" y="36532"/>
              <a:ext cx="7958098" cy="15883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SecurityContextPersistenceFilter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1504284" y="3661694"/>
            <a:ext cx="1781599" cy="787124"/>
            <a:chOff x="21504284" y="3661694"/>
            <a:chExt cx="1781599" cy="787124"/>
          </a:xfrm>
        </p:grpSpPr>
        <p:cxnSp>
          <p:nvCxnSpPr>
            <p:cNvPr id="15" name="꺾인 연결선 14"/>
            <p:cNvCxnSpPr>
              <a:stCxn id="182" idx="3"/>
              <a:endCxn id="129" idx="3"/>
            </p:cNvCxnSpPr>
            <p:nvPr/>
          </p:nvCxnSpPr>
          <p:spPr>
            <a:xfrm>
              <a:off x="21504284" y="3661694"/>
              <a:ext cx="12700" cy="787124"/>
            </a:xfrm>
            <a:prstGeom prst="bentConnector3">
              <a:avLst>
                <a:gd name="adj1" fmla="val 34163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1985078" y="3902073"/>
              <a:ext cx="1300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dirty="0" err="1">
                  <a:solidFill>
                    <a:srgbClr val="1E2731"/>
                  </a:solidFill>
                  <a:latin typeface="Lato Regular"/>
                </a:rPr>
                <a:t>doFilter</a:t>
              </a:r>
              <a:r>
                <a:rPr lang="en-US" altLang="ko-KR" sz="2000" b="1" dirty="0">
                  <a:solidFill>
                    <a:srgbClr val="1E2731"/>
                  </a:solidFill>
                  <a:latin typeface="Lato Regular"/>
                </a:rPr>
                <a:t>()</a:t>
              </a:r>
              <a:endParaRPr lang="ko-KR" altLang="en-US" sz="2000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1540272" y="4560121"/>
            <a:ext cx="1745611" cy="787124"/>
            <a:chOff x="21540272" y="4560121"/>
            <a:chExt cx="1745611" cy="787124"/>
          </a:xfrm>
        </p:grpSpPr>
        <p:cxnSp>
          <p:nvCxnSpPr>
            <p:cNvPr id="192" name="꺾인 연결선 191"/>
            <p:cNvCxnSpPr/>
            <p:nvPr/>
          </p:nvCxnSpPr>
          <p:spPr>
            <a:xfrm>
              <a:off x="21540272" y="4560121"/>
              <a:ext cx="12700" cy="787124"/>
            </a:xfrm>
            <a:prstGeom prst="bentConnector3">
              <a:avLst>
                <a:gd name="adj1" fmla="val 34163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21985078" y="4717848"/>
              <a:ext cx="1300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dirty="0" err="1">
                  <a:solidFill>
                    <a:srgbClr val="1E2731"/>
                  </a:solidFill>
                  <a:latin typeface="Lato Regular"/>
                </a:rPr>
                <a:t>doFilter</a:t>
              </a:r>
              <a:r>
                <a:rPr lang="en-US" altLang="ko-KR" sz="2000" b="1" dirty="0">
                  <a:solidFill>
                    <a:srgbClr val="1E2731"/>
                  </a:solidFill>
                  <a:latin typeface="Lato Regular"/>
                </a:rPr>
                <a:t>()</a:t>
              </a:r>
              <a:endParaRPr lang="ko-KR" altLang="en-US" sz="2000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1504284" y="5493026"/>
            <a:ext cx="1781599" cy="787124"/>
            <a:chOff x="21504284" y="5493026"/>
            <a:chExt cx="1781599" cy="787124"/>
          </a:xfrm>
        </p:grpSpPr>
        <p:cxnSp>
          <p:nvCxnSpPr>
            <p:cNvPr id="190" name="꺾인 연결선 189"/>
            <p:cNvCxnSpPr/>
            <p:nvPr/>
          </p:nvCxnSpPr>
          <p:spPr>
            <a:xfrm>
              <a:off x="21504284" y="5493026"/>
              <a:ext cx="12700" cy="787124"/>
            </a:xfrm>
            <a:prstGeom prst="bentConnector3">
              <a:avLst>
                <a:gd name="adj1" fmla="val 34163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21985078" y="5693105"/>
              <a:ext cx="1300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dirty="0" err="1">
                  <a:solidFill>
                    <a:srgbClr val="1E2731"/>
                  </a:solidFill>
                  <a:latin typeface="Lato Regular"/>
                </a:rPr>
                <a:t>doFilter</a:t>
              </a:r>
              <a:r>
                <a:rPr lang="en-US" altLang="ko-KR" sz="2000" b="1" dirty="0">
                  <a:solidFill>
                    <a:srgbClr val="1E2731"/>
                  </a:solidFill>
                  <a:latin typeface="Lato Regular"/>
                </a:rPr>
                <a:t>()</a:t>
              </a:r>
              <a:endParaRPr lang="ko-KR" altLang="en-US" sz="2000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1504284" y="6368465"/>
            <a:ext cx="1781599" cy="787124"/>
            <a:chOff x="21504284" y="6368465"/>
            <a:chExt cx="1781599" cy="787124"/>
          </a:xfrm>
        </p:grpSpPr>
        <p:cxnSp>
          <p:nvCxnSpPr>
            <p:cNvPr id="191" name="꺾인 연결선 190"/>
            <p:cNvCxnSpPr/>
            <p:nvPr/>
          </p:nvCxnSpPr>
          <p:spPr>
            <a:xfrm>
              <a:off x="21504284" y="6368465"/>
              <a:ext cx="12700" cy="787124"/>
            </a:xfrm>
            <a:prstGeom prst="bentConnector3">
              <a:avLst>
                <a:gd name="adj1" fmla="val 34163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21985078" y="6551958"/>
              <a:ext cx="1300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dirty="0" err="1">
                  <a:solidFill>
                    <a:srgbClr val="1E2731"/>
                  </a:solidFill>
                  <a:latin typeface="Lato Regular"/>
                </a:rPr>
                <a:t>doFilter</a:t>
              </a:r>
              <a:r>
                <a:rPr lang="en-US" altLang="ko-KR" sz="2000" b="1" dirty="0">
                  <a:solidFill>
                    <a:srgbClr val="1E2731"/>
                  </a:solidFill>
                  <a:latin typeface="Lato Regular"/>
                </a:rPr>
                <a:t>()</a:t>
              </a:r>
              <a:endParaRPr lang="ko-KR" altLang="en-US" sz="2000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1504284" y="7206667"/>
            <a:ext cx="1781599" cy="787124"/>
            <a:chOff x="21504284" y="7206667"/>
            <a:chExt cx="1781599" cy="787124"/>
          </a:xfrm>
        </p:grpSpPr>
        <p:cxnSp>
          <p:nvCxnSpPr>
            <p:cNvPr id="193" name="꺾인 연결선 192"/>
            <p:cNvCxnSpPr/>
            <p:nvPr/>
          </p:nvCxnSpPr>
          <p:spPr>
            <a:xfrm>
              <a:off x="21504284" y="7206667"/>
              <a:ext cx="12700" cy="787124"/>
            </a:xfrm>
            <a:prstGeom prst="bentConnector3">
              <a:avLst>
                <a:gd name="adj1" fmla="val 34163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21985078" y="7395597"/>
              <a:ext cx="1300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dirty="0" err="1">
                  <a:solidFill>
                    <a:srgbClr val="1E2731"/>
                  </a:solidFill>
                  <a:latin typeface="Lato Regular"/>
                </a:rPr>
                <a:t>doFilter</a:t>
              </a:r>
              <a:r>
                <a:rPr lang="en-US" altLang="ko-KR" sz="2000" b="1" dirty="0">
                  <a:solidFill>
                    <a:srgbClr val="1E2731"/>
                  </a:solidFill>
                  <a:latin typeface="Lato Regular"/>
                </a:rPr>
                <a:t>()</a:t>
              </a:r>
              <a:endParaRPr lang="ko-KR" altLang="en-US" sz="2000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504284" y="8044869"/>
            <a:ext cx="1781599" cy="787124"/>
            <a:chOff x="21504284" y="8044869"/>
            <a:chExt cx="1781599" cy="787124"/>
          </a:xfrm>
        </p:grpSpPr>
        <p:cxnSp>
          <p:nvCxnSpPr>
            <p:cNvPr id="194" name="꺾인 연결선 193"/>
            <p:cNvCxnSpPr/>
            <p:nvPr/>
          </p:nvCxnSpPr>
          <p:spPr>
            <a:xfrm>
              <a:off x="21504284" y="8044869"/>
              <a:ext cx="12700" cy="787124"/>
            </a:xfrm>
            <a:prstGeom prst="bentConnector3">
              <a:avLst>
                <a:gd name="adj1" fmla="val 34163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21985078" y="8167456"/>
              <a:ext cx="1300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dirty="0" err="1">
                  <a:solidFill>
                    <a:srgbClr val="1E2731"/>
                  </a:solidFill>
                  <a:latin typeface="Lato Regular"/>
                </a:rPr>
                <a:t>doFilter</a:t>
              </a:r>
              <a:r>
                <a:rPr lang="en-US" altLang="ko-KR" sz="2000" b="1" dirty="0">
                  <a:solidFill>
                    <a:srgbClr val="1E2731"/>
                  </a:solidFill>
                  <a:latin typeface="Lato Regular"/>
                </a:rPr>
                <a:t>()</a:t>
              </a:r>
              <a:endParaRPr lang="ko-KR" altLang="en-US" sz="2000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1504284" y="8883071"/>
            <a:ext cx="1781599" cy="787124"/>
            <a:chOff x="21504284" y="8883071"/>
            <a:chExt cx="1781599" cy="787124"/>
          </a:xfrm>
        </p:grpSpPr>
        <p:cxnSp>
          <p:nvCxnSpPr>
            <p:cNvPr id="195" name="꺾인 연결선 194"/>
            <p:cNvCxnSpPr/>
            <p:nvPr/>
          </p:nvCxnSpPr>
          <p:spPr>
            <a:xfrm>
              <a:off x="21504284" y="8883071"/>
              <a:ext cx="12700" cy="787124"/>
            </a:xfrm>
            <a:prstGeom prst="bentConnector3">
              <a:avLst>
                <a:gd name="adj1" fmla="val 34163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21985078" y="9046836"/>
              <a:ext cx="1300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dirty="0" err="1">
                  <a:solidFill>
                    <a:srgbClr val="1E2731"/>
                  </a:solidFill>
                  <a:latin typeface="Lato Regular"/>
                </a:rPr>
                <a:t>doFilter</a:t>
              </a:r>
              <a:r>
                <a:rPr lang="en-US" altLang="ko-KR" sz="2000" b="1" dirty="0">
                  <a:solidFill>
                    <a:srgbClr val="1E2731"/>
                  </a:solidFill>
                  <a:latin typeface="Lato Regular"/>
                </a:rPr>
                <a:t>()</a:t>
              </a:r>
              <a:endParaRPr lang="ko-KR" altLang="en-US" sz="2000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21504284" y="9709164"/>
            <a:ext cx="1781599" cy="787124"/>
            <a:chOff x="21504284" y="9709164"/>
            <a:chExt cx="1781599" cy="787124"/>
          </a:xfrm>
        </p:grpSpPr>
        <p:cxnSp>
          <p:nvCxnSpPr>
            <p:cNvPr id="196" name="꺾인 연결선 195"/>
            <p:cNvCxnSpPr/>
            <p:nvPr/>
          </p:nvCxnSpPr>
          <p:spPr>
            <a:xfrm>
              <a:off x="21504284" y="9709164"/>
              <a:ext cx="12700" cy="787124"/>
            </a:xfrm>
            <a:prstGeom prst="bentConnector3">
              <a:avLst>
                <a:gd name="adj1" fmla="val 34163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21985078" y="9830919"/>
              <a:ext cx="1300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dirty="0" err="1">
                  <a:solidFill>
                    <a:srgbClr val="1E2731"/>
                  </a:solidFill>
                  <a:latin typeface="Lato Regular"/>
                </a:rPr>
                <a:t>doFilter</a:t>
              </a:r>
              <a:r>
                <a:rPr lang="en-US" altLang="ko-KR" sz="2000" b="1" dirty="0">
                  <a:solidFill>
                    <a:srgbClr val="1E2731"/>
                  </a:solidFill>
                  <a:latin typeface="Lato Regular"/>
                </a:rPr>
                <a:t>()</a:t>
              </a:r>
              <a:endParaRPr lang="ko-KR" altLang="en-US" sz="2000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1504284" y="10568564"/>
            <a:ext cx="1781599" cy="787124"/>
            <a:chOff x="21504284" y="10568564"/>
            <a:chExt cx="1781599" cy="787124"/>
          </a:xfrm>
        </p:grpSpPr>
        <p:cxnSp>
          <p:nvCxnSpPr>
            <p:cNvPr id="199" name="꺾인 연결선 198"/>
            <p:cNvCxnSpPr/>
            <p:nvPr/>
          </p:nvCxnSpPr>
          <p:spPr>
            <a:xfrm>
              <a:off x="21504284" y="10568564"/>
              <a:ext cx="12700" cy="787124"/>
            </a:xfrm>
            <a:prstGeom prst="bentConnector3">
              <a:avLst>
                <a:gd name="adj1" fmla="val 34163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21985078" y="10747657"/>
              <a:ext cx="1300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b="1" dirty="0" err="1">
                  <a:solidFill>
                    <a:srgbClr val="1E2731"/>
                  </a:solidFill>
                  <a:latin typeface="Lato Regular"/>
                </a:rPr>
                <a:t>doFilter</a:t>
              </a:r>
              <a:r>
                <a:rPr lang="en-US" altLang="ko-KR" sz="2000" b="1" dirty="0">
                  <a:solidFill>
                    <a:srgbClr val="1E2731"/>
                  </a:solidFill>
                  <a:latin typeface="Lato Regular"/>
                </a:rPr>
                <a:t>()</a:t>
              </a:r>
              <a:endParaRPr lang="ko-KR" altLang="en-US" sz="2000" b="1" dirty="0">
                <a:solidFill>
                  <a:srgbClr val="1E2731"/>
                </a:solidFill>
                <a:latin typeface="Lat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86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008975" y="483017"/>
            <a:ext cx="12359700" cy="1990933"/>
            <a:chOff x="5988388" y="483017"/>
            <a:chExt cx="12359700" cy="1990933"/>
          </a:xfrm>
        </p:grpSpPr>
        <p:sp>
          <p:nvSpPr>
            <p:cNvPr id="8" name="TextBox 7"/>
            <p:cNvSpPr txBox="1"/>
            <p:nvPr/>
          </p:nvSpPr>
          <p:spPr>
            <a:xfrm>
              <a:off x="5988388" y="483017"/>
              <a:ext cx="12359700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Contents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628872" y="1978298"/>
              <a:ext cx="5047615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69780" y="3095343"/>
            <a:ext cx="22583184" cy="9160933"/>
            <a:chOff x="769780" y="3095343"/>
            <a:chExt cx="22583184" cy="9160933"/>
          </a:xfrm>
        </p:grpSpPr>
        <p:graphicFrame>
          <p:nvGraphicFramePr>
            <p:cNvPr id="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74674976"/>
                </p:ext>
              </p:extLst>
            </p:nvPr>
          </p:nvGraphicFramePr>
          <p:xfrm>
            <a:off x="769780" y="3095343"/>
            <a:ext cx="22583184" cy="91609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14558147" y="7094735"/>
              <a:ext cx="356963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2400" b="1" dirty="0">
                  <a:solidFill>
                    <a:schemeClr val="accent6"/>
                  </a:solidFill>
                  <a:latin typeface="Lato Regular"/>
                </a:rPr>
                <a:t>필터 확장 및 </a:t>
              </a:r>
              <a:r>
                <a:rPr lang="ko-KR" altLang="en-US" sz="2400" b="1" dirty="0" smtClean="0">
                  <a:solidFill>
                    <a:schemeClr val="accent6"/>
                  </a:solidFill>
                  <a:latin typeface="Lato Regular"/>
                </a:rPr>
                <a:t>등록</a:t>
              </a:r>
              <a:endParaRPr lang="en-US" altLang="ko-KR" sz="2400" b="1" dirty="0" smtClean="0">
                <a:solidFill>
                  <a:schemeClr val="accent6"/>
                </a:solidFill>
                <a:latin typeface="Lato Regular"/>
              </a:endParaRPr>
            </a:p>
            <a:p>
              <a:pPr marL="342900" lvl="0" indent="-342900">
                <a:buFont typeface="Arial" panose="020B0604020202020204" pitchFamily="34" charset="0"/>
                <a:buChar char="•"/>
              </a:pPr>
              <a:r>
                <a:rPr lang="ko-KR" altLang="en-US" sz="2400" b="1" dirty="0" smtClean="0">
                  <a:solidFill>
                    <a:schemeClr val="accent6"/>
                  </a:solidFill>
                  <a:latin typeface="Lato Regular"/>
                </a:rPr>
                <a:t>동작과정</a:t>
              </a:r>
              <a:endParaRPr lang="en-US" altLang="ko-KR" sz="2400" b="1" dirty="0" smtClean="0">
                <a:solidFill>
                  <a:schemeClr val="accent6"/>
                </a:solidFill>
                <a:latin typeface="Lato Regular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400" b="1" dirty="0" smtClean="0">
                  <a:solidFill>
                    <a:schemeClr val="accent6"/>
                  </a:solidFill>
                  <a:latin typeface="Lato Regular"/>
                </a:rPr>
                <a:t>Authorization</a:t>
              </a:r>
              <a:r>
                <a:rPr lang="ko-KR" altLang="en-US" sz="2400" b="1" dirty="0" smtClean="0">
                  <a:solidFill>
                    <a:schemeClr val="accent6"/>
                  </a:solidFill>
                  <a:latin typeface="Lato Regular"/>
                </a:rPr>
                <a:t> 결과물</a:t>
              </a:r>
              <a:endParaRPr lang="en-US" altLang="ko-KR" sz="2400" b="1" dirty="0">
                <a:solidFill>
                  <a:schemeClr val="accent6"/>
                </a:solidFill>
                <a:latin typeface="Lato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96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8374342" y="483017"/>
            <a:ext cx="7628975" cy="1868362"/>
            <a:chOff x="8353755" y="483017"/>
            <a:chExt cx="7628975" cy="1868362"/>
          </a:xfrm>
        </p:grpSpPr>
        <p:sp>
          <p:nvSpPr>
            <p:cNvPr id="68" name="TextBox 67"/>
            <p:cNvSpPr txBox="1"/>
            <p:nvPr/>
          </p:nvSpPr>
          <p:spPr>
            <a:xfrm>
              <a:off x="8353755" y="483017"/>
              <a:ext cx="7628975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Filter Chaining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70" name="Subtitle 2"/>
            <p:cNvSpPr txBox="1">
              <a:spLocks/>
            </p:cNvSpPr>
            <p:nvPr/>
          </p:nvSpPr>
          <p:spPr>
            <a:xfrm>
              <a:off x="11969182" y="1634834"/>
              <a:ext cx="439292" cy="716545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118" name="Freeform 143"/>
          <p:cNvSpPr>
            <a:spLocks noChangeArrowheads="1"/>
          </p:cNvSpPr>
          <p:nvPr/>
        </p:nvSpPr>
        <p:spPr bwMode="auto">
          <a:xfrm>
            <a:off x="33476930" y="5777275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19" name="Freeform 144"/>
          <p:cNvSpPr>
            <a:spLocks noChangeArrowheads="1"/>
          </p:cNvSpPr>
          <p:nvPr/>
        </p:nvSpPr>
        <p:spPr bwMode="auto">
          <a:xfrm>
            <a:off x="33957724" y="5651687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20" name="Freeform 145"/>
          <p:cNvSpPr>
            <a:spLocks noChangeArrowheads="1"/>
          </p:cNvSpPr>
          <p:nvPr/>
        </p:nvSpPr>
        <p:spPr bwMode="auto">
          <a:xfrm flipH="1">
            <a:off x="33828223" y="5651687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21" name="Freeform 146"/>
          <p:cNvSpPr>
            <a:spLocks noChangeArrowheads="1"/>
          </p:cNvSpPr>
          <p:nvPr/>
        </p:nvSpPr>
        <p:spPr bwMode="auto">
          <a:xfrm>
            <a:off x="39946140" y="5781550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22" name="TextBox 121"/>
          <p:cNvSpPr txBox="1"/>
          <p:nvPr/>
        </p:nvSpPr>
        <p:spPr>
          <a:xfrm>
            <a:off x="34168765" y="5797550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4137485" y="6060678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06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4" name="Subtitle 2"/>
          <p:cNvSpPr txBox="1">
            <a:spLocks/>
          </p:cNvSpPr>
          <p:nvPr/>
        </p:nvSpPr>
        <p:spPr>
          <a:xfrm>
            <a:off x="35574763" y="6331934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25" name="Rectangle 87"/>
          <p:cNvSpPr>
            <a:spLocks/>
          </p:cNvSpPr>
          <p:nvPr/>
        </p:nvSpPr>
        <p:spPr bwMode="auto">
          <a:xfrm>
            <a:off x="35749766" y="5588281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06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26" name="Freeform 143"/>
          <p:cNvSpPr>
            <a:spLocks noChangeArrowheads="1"/>
          </p:cNvSpPr>
          <p:nvPr/>
        </p:nvSpPr>
        <p:spPr bwMode="auto">
          <a:xfrm>
            <a:off x="30046817" y="9132692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2" name="Subtitle 2"/>
          <p:cNvSpPr txBox="1">
            <a:spLocks/>
          </p:cNvSpPr>
          <p:nvPr/>
        </p:nvSpPr>
        <p:spPr>
          <a:xfrm>
            <a:off x="32144650" y="9687351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33" name="Rectangle 96"/>
          <p:cNvSpPr>
            <a:spLocks/>
          </p:cNvSpPr>
          <p:nvPr/>
        </p:nvSpPr>
        <p:spPr bwMode="auto">
          <a:xfrm>
            <a:off x="32319653" y="8943698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04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34" name="Freeform 143"/>
          <p:cNvSpPr>
            <a:spLocks noChangeArrowheads="1"/>
          </p:cNvSpPr>
          <p:nvPr/>
        </p:nvSpPr>
        <p:spPr bwMode="auto">
          <a:xfrm>
            <a:off x="26113270" y="5777275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5" name="Freeform 144"/>
          <p:cNvSpPr>
            <a:spLocks noChangeArrowheads="1"/>
          </p:cNvSpPr>
          <p:nvPr/>
        </p:nvSpPr>
        <p:spPr bwMode="auto">
          <a:xfrm>
            <a:off x="26594064" y="5651687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6" name="Freeform 145"/>
          <p:cNvSpPr>
            <a:spLocks noChangeArrowheads="1"/>
          </p:cNvSpPr>
          <p:nvPr/>
        </p:nvSpPr>
        <p:spPr bwMode="auto">
          <a:xfrm flipH="1">
            <a:off x="26464563" y="5651687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7" name="Freeform 146"/>
          <p:cNvSpPr>
            <a:spLocks noChangeArrowheads="1"/>
          </p:cNvSpPr>
          <p:nvPr/>
        </p:nvSpPr>
        <p:spPr bwMode="auto">
          <a:xfrm>
            <a:off x="32582480" y="5781550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8" name="TextBox 137"/>
          <p:cNvSpPr txBox="1"/>
          <p:nvPr/>
        </p:nvSpPr>
        <p:spPr>
          <a:xfrm>
            <a:off x="26805105" y="5797550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6773825" y="6060678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05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0" name="Subtitle 2"/>
          <p:cNvSpPr txBox="1">
            <a:spLocks/>
          </p:cNvSpPr>
          <p:nvPr/>
        </p:nvSpPr>
        <p:spPr>
          <a:xfrm>
            <a:off x="28211103" y="6331934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1" name="Rectangle 110"/>
          <p:cNvSpPr>
            <a:spLocks/>
          </p:cNvSpPr>
          <p:nvPr/>
        </p:nvSpPr>
        <p:spPr bwMode="auto">
          <a:xfrm>
            <a:off x="28386106" y="5588281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05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42" name="Freeform 143"/>
          <p:cNvSpPr>
            <a:spLocks noChangeArrowheads="1"/>
          </p:cNvSpPr>
          <p:nvPr/>
        </p:nvSpPr>
        <p:spPr bwMode="auto">
          <a:xfrm>
            <a:off x="33476930" y="2141977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3" name="Freeform 144"/>
          <p:cNvSpPr>
            <a:spLocks noChangeArrowheads="1"/>
          </p:cNvSpPr>
          <p:nvPr/>
        </p:nvSpPr>
        <p:spPr bwMode="auto">
          <a:xfrm>
            <a:off x="33957724" y="2016389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4" name="Freeform 145"/>
          <p:cNvSpPr>
            <a:spLocks noChangeArrowheads="1"/>
          </p:cNvSpPr>
          <p:nvPr/>
        </p:nvSpPr>
        <p:spPr bwMode="auto">
          <a:xfrm flipH="1">
            <a:off x="33828223" y="2016389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5" name="Freeform 146"/>
          <p:cNvSpPr>
            <a:spLocks noChangeArrowheads="1"/>
          </p:cNvSpPr>
          <p:nvPr/>
        </p:nvSpPr>
        <p:spPr bwMode="auto">
          <a:xfrm>
            <a:off x="39946140" y="2146252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6" name="TextBox 145"/>
          <p:cNvSpPr txBox="1"/>
          <p:nvPr/>
        </p:nvSpPr>
        <p:spPr>
          <a:xfrm>
            <a:off x="34168765" y="2162252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4137485" y="2425380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8" name="Subtitle 2"/>
          <p:cNvSpPr txBox="1">
            <a:spLocks/>
          </p:cNvSpPr>
          <p:nvPr/>
        </p:nvSpPr>
        <p:spPr>
          <a:xfrm>
            <a:off x="35574763" y="2696636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9" name="Rectangle 127"/>
          <p:cNvSpPr>
            <a:spLocks/>
          </p:cNvSpPr>
          <p:nvPr/>
        </p:nvSpPr>
        <p:spPr bwMode="auto">
          <a:xfrm>
            <a:off x="35749766" y="1952983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03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58" name="Freeform 143"/>
          <p:cNvSpPr>
            <a:spLocks noChangeArrowheads="1"/>
          </p:cNvSpPr>
          <p:nvPr/>
        </p:nvSpPr>
        <p:spPr bwMode="auto">
          <a:xfrm>
            <a:off x="26113270" y="2141977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59" name="Freeform 144"/>
          <p:cNvSpPr>
            <a:spLocks noChangeArrowheads="1"/>
          </p:cNvSpPr>
          <p:nvPr/>
        </p:nvSpPr>
        <p:spPr bwMode="auto">
          <a:xfrm>
            <a:off x="26594064" y="2016389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60" name="Freeform 145"/>
          <p:cNvSpPr>
            <a:spLocks noChangeArrowheads="1"/>
          </p:cNvSpPr>
          <p:nvPr/>
        </p:nvSpPr>
        <p:spPr bwMode="auto">
          <a:xfrm flipH="1">
            <a:off x="26464563" y="2016389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61" name="Freeform 146"/>
          <p:cNvSpPr>
            <a:spLocks noChangeArrowheads="1"/>
          </p:cNvSpPr>
          <p:nvPr/>
        </p:nvSpPr>
        <p:spPr bwMode="auto">
          <a:xfrm>
            <a:off x="32582480" y="2146252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62" name="TextBox 161"/>
          <p:cNvSpPr txBox="1"/>
          <p:nvPr/>
        </p:nvSpPr>
        <p:spPr>
          <a:xfrm>
            <a:off x="26805105" y="2162252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6773825" y="2425380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4" name="Subtitle 2"/>
          <p:cNvSpPr txBox="1">
            <a:spLocks/>
          </p:cNvSpPr>
          <p:nvPr/>
        </p:nvSpPr>
        <p:spPr>
          <a:xfrm>
            <a:off x="28211103" y="2696636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65" name="Rectangle 145"/>
          <p:cNvSpPr>
            <a:spLocks/>
          </p:cNvSpPr>
          <p:nvPr/>
        </p:nvSpPr>
        <p:spPr bwMode="auto">
          <a:xfrm>
            <a:off x="28386106" y="1952983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02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8311051" y="3397478"/>
            <a:ext cx="7599510" cy="538060"/>
            <a:chOff x="0" y="4025"/>
            <a:chExt cx="8129946" cy="1760169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모서리가 둥근 직사각형 4"/>
            <p:cNvSpPr/>
            <p:nvPr/>
          </p:nvSpPr>
          <p:spPr>
            <a:xfrm>
              <a:off x="85924" y="89950"/>
              <a:ext cx="7958098" cy="15883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LogoutFilter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8311051" y="4141570"/>
            <a:ext cx="7599510" cy="610516"/>
            <a:chOff x="0" y="4025"/>
            <a:chExt cx="8129946" cy="1760169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b="1" dirty="0" err="1">
                  <a:solidFill>
                    <a:schemeClr val="bg1"/>
                  </a:solidFill>
                  <a:latin typeface="Lato Regular"/>
                </a:rPr>
                <a:t>UsernamePasswordAuthenticationFilter</a:t>
              </a:r>
              <a:endParaRPr lang="ko-KR" altLang="en-US" sz="28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8326291" y="4982516"/>
            <a:ext cx="7599510" cy="610516"/>
            <a:chOff x="0" y="4025"/>
            <a:chExt cx="8129946" cy="1760169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200" b="1" dirty="0" err="1">
                  <a:solidFill>
                    <a:schemeClr val="bg1"/>
                  </a:solidFill>
                  <a:latin typeface="Lato Regular"/>
                </a:rPr>
                <a:t>DefaultLoginPageGeneratingFilter</a:t>
              </a:r>
              <a:endParaRPr lang="ko-KR" altLang="en-US" sz="32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8311051" y="5833722"/>
            <a:ext cx="7599510" cy="610516"/>
            <a:chOff x="0" y="4025"/>
            <a:chExt cx="8129946" cy="1760169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BasicAuthenticationFilter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8311051" y="6695529"/>
            <a:ext cx="7599510" cy="610516"/>
            <a:chOff x="0" y="4025"/>
            <a:chExt cx="8129946" cy="1760169"/>
          </a:xfrm>
        </p:grpSpPr>
        <p:sp>
          <p:nvSpPr>
            <p:cNvPr id="85" name="모서리가 둥근 직사각형 84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RequestCacheAwareFilter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8311051" y="7540009"/>
            <a:ext cx="7599510" cy="610516"/>
            <a:chOff x="0" y="4025"/>
            <a:chExt cx="8129946" cy="1760169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AnonymousAuthenticationFilter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8311051" y="8421697"/>
            <a:ext cx="7599510" cy="610516"/>
            <a:chOff x="0" y="4025"/>
            <a:chExt cx="8129946" cy="1760169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SessionManagementFilter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8311051" y="9292972"/>
            <a:ext cx="7599510" cy="610516"/>
            <a:chOff x="0" y="4025"/>
            <a:chExt cx="8129946" cy="1760169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ExceptionTranslationFilter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8311050" y="10150013"/>
            <a:ext cx="7599510" cy="610516"/>
            <a:chOff x="0" y="-6257169"/>
            <a:chExt cx="8129946" cy="1760169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0" y="-6257169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8" name="모서리가 둥근 직사각형 4"/>
            <p:cNvSpPr/>
            <p:nvPr/>
          </p:nvSpPr>
          <p:spPr>
            <a:xfrm>
              <a:off x="85924" y="-6171244"/>
              <a:ext cx="7958098" cy="15883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FilterSecurityInterceptor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8311051" y="2610354"/>
            <a:ext cx="7599510" cy="538060"/>
            <a:chOff x="0" y="4025"/>
            <a:chExt cx="8129946" cy="1760169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4" name="모서리가 둥근 직사각형 4"/>
            <p:cNvSpPr/>
            <p:nvPr/>
          </p:nvSpPr>
          <p:spPr>
            <a:xfrm>
              <a:off x="85924" y="36532"/>
              <a:ext cx="7958098" cy="15883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SecurityContextPersistenceFilter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8311051" y="10146123"/>
            <a:ext cx="7599510" cy="610516"/>
            <a:chOff x="0" y="4025"/>
            <a:chExt cx="8129946" cy="1760169"/>
          </a:xfrm>
          <a:solidFill>
            <a:srgbClr val="FFC000"/>
          </a:solidFill>
        </p:grpSpPr>
        <p:sp>
          <p:nvSpPr>
            <p:cNvPr id="112" name="모서리가 둥근 직사각형 111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3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>
                  <a:solidFill>
                    <a:schemeClr val="bg1"/>
                  </a:solidFill>
                  <a:latin typeface="Lato Regular"/>
                </a:rPr>
                <a:t>OAuth2ClientContextFilter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8311051" y="11017398"/>
            <a:ext cx="7599510" cy="610516"/>
            <a:chOff x="0" y="4025"/>
            <a:chExt cx="8129946" cy="1760169"/>
          </a:xfrm>
          <a:solidFill>
            <a:srgbClr val="FFC000"/>
          </a:solidFill>
        </p:grpSpPr>
        <p:sp>
          <p:nvSpPr>
            <p:cNvPr id="115" name="모서리가 둥근 직사각형 114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6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400" b="1" dirty="0">
                  <a:solidFill>
                    <a:schemeClr val="bg1"/>
                  </a:solidFill>
                  <a:latin typeface="Lato Regular"/>
                </a:rPr>
                <a:t>OAuth2ClientAuthenticationProcessingFilter</a:t>
              </a:r>
              <a:endParaRPr lang="ko-KR" altLang="ko-KR" sz="24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98212" y="2696636"/>
            <a:ext cx="7529706" cy="8088595"/>
            <a:chOff x="681092" y="2696636"/>
            <a:chExt cx="7529706" cy="8088595"/>
          </a:xfrm>
        </p:grpSpPr>
        <p:sp>
          <p:nvSpPr>
            <p:cNvPr id="6" name="왼쪽 중괄호 5"/>
            <p:cNvSpPr/>
            <p:nvPr/>
          </p:nvSpPr>
          <p:spPr>
            <a:xfrm>
              <a:off x="7109927" y="2696636"/>
              <a:ext cx="1100871" cy="808859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1092" y="6348272"/>
              <a:ext cx="62231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Default Spring Security Filter</a:t>
              </a:r>
              <a:endParaRPr lang="ko-KR" altLang="en-US" b="1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6078199" y="10160857"/>
            <a:ext cx="5395046" cy="1467055"/>
            <a:chOff x="16261079" y="10160857"/>
            <a:chExt cx="5395046" cy="1467055"/>
          </a:xfrm>
        </p:grpSpPr>
        <p:sp>
          <p:nvSpPr>
            <p:cNvPr id="9" name="왼쪽 중괄호 8"/>
            <p:cNvSpPr/>
            <p:nvPr/>
          </p:nvSpPr>
          <p:spPr>
            <a:xfrm rot="10800000">
              <a:off x="16261079" y="10160857"/>
              <a:ext cx="583237" cy="1467055"/>
            </a:xfrm>
            <a:prstGeom prst="leftBrace">
              <a:avLst>
                <a:gd name="adj1" fmla="val 8333"/>
                <a:gd name="adj2" fmla="val 47922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848398" y="10253506"/>
              <a:ext cx="48077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OAUTH2 </a:t>
              </a:r>
              <a:r>
                <a:rPr lang="ko-KR" altLang="en-US" b="1" dirty="0"/>
                <a:t>인증을 위한 </a:t>
              </a:r>
              <a:endParaRPr lang="en-US" altLang="ko-KR" b="1" dirty="0"/>
            </a:p>
            <a:p>
              <a:pPr algn="ctr"/>
              <a:r>
                <a:rPr lang="ko-KR" altLang="en-US" b="1" dirty="0" smtClean="0"/>
                <a:t>필터 </a:t>
              </a:r>
              <a:r>
                <a:rPr lang="ko-KR" altLang="en-US" b="1" dirty="0"/>
                <a:t>확장 및 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473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4374E-6 1.48148E-6 L -3.94374E-6 0.13345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8187655" y="483017"/>
            <a:ext cx="8002347" cy="1868362"/>
            <a:chOff x="8167068" y="483017"/>
            <a:chExt cx="8002347" cy="1868362"/>
          </a:xfrm>
        </p:grpSpPr>
        <p:sp>
          <p:nvSpPr>
            <p:cNvPr id="68" name="TextBox 67"/>
            <p:cNvSpPr txBox="1"/>
            <p:nvPr/>
          </p:nvSpPr>
          <p:spPr>
            <a:xfrm>
              <a:off x="8167068" y="483017"/>
              <a:ext cx="8002347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altLang="ko-KR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Filter </a:t>
              </a:r>
              <a:r>
                <a:rPr lang="en-US" altLang="ko-KR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Chaining</a:t>
              </a:r>
              <a:endParaRPr lang="id-ID" altLang="ko-KR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70" name="Subtitle 2"/>
            <p:cNvSpPr txBox="1">
              <a:spLocks/>
            </p:cNvSpPr>
            <p:nvPr/>
          </p:nvSpPr>
          <p:spPr>
            <a:xfrm>
              <a:off x="11969182" y="1634834"/>
              <a:ext cx="439292" cy="716545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118" name="Freeform 143"/>
          <p:cNvSpPr>
            <a:spLocks noChangeArrowheads="1"/>
          </p:cNvSpPr>
          <p:nvPr/>
        </p:nvSpPr>
        <p:spPr bwMode="auto">
          <a:xfrm>
            <a:off x="33476930" y="5777275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19" name="Freeform 144"/>
          <p:cNvSpPr>
            <a:spLocks noChangeArrowheads="1"/>
          </p:cNvSpPr>
          <p:nvPr/>
        </p:nvSpPr>
        <p:spPr bwMode="auto">
          <a:xfrm>
            <a:off x="33957724" y="5651687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20" name="Freeform 145"/>
          <p:cNvSpPr>
            <a:spLocks noChangeArrowheads="1"/>
          </p:cNvSpPr>
          <p:nvPr/>
        </p:nvSpPr>
        <p:spPr bwMode="auto">
          <a:xfrm flipH="1">
            <a:off x="33828223" y="5651687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21" name="Freeform 146"/>
          <p:cNvSpPr>
            <a:spLocks noChangeArrowheads="1"/>
          </p:cNvSpPr>
          <p:nvPr/>
        </p:nvSpPr>
        <p:spPr bwMode="auto">
          <a:xfrm>
            <a:off x="39946140" y="5781550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22" name="TextBox 121"/>
          <p:cNvSpPr txBox="1"/>
          <p:nvPr/>
        </p:nvSpPr>
        <p:spPr>
          <a:xfrm>
            <a:off x="34168765" y="5797550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4137485" y="6060678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06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4" name="Subtitle 2"/>
          <p:cNvSpPr txBox="1">
            <a:spLocks/>
          </p:cNvSpPr>
          <p:nvPr/>
        </p:nvSpPr>
        <p:spPr>
          <a:xfrm>
            <a:off x="35574763" y="6331934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25" name="Rectangle 87"/>
          <p:cNvSpPr>
            <a:spLocks/>
          </p:cNvSpPr>
          <p:nvPr/>
        </p:nvSpPr>
        <p:spPr bwMode="auto">
          <a:xfrm>
            <a:off x="35749766" y="5588281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06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26" name="Freeform 143"/>
          <p:cNvSpPr>
            <a:spLocks noChangeArrowheads="1"/>
          </p:cNvSpPr>
          <p:nvPr/>
        </p:nvSpPr>
        <p:spPr bwMode="auto">
          <a:xfrm>
            <a:off x="30046817" y="9132692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2" name="Subtitle 2"/>
          <p:cNvSpPr txBox="1">
            <a:spLocks/>
          </p:cNvSpPr>
          <p:nvPr/>
        </p:nvSpPr>
        <p:spPr>
          <a:xfrm>
            <a:off x="32144650" y="9687351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33" name="Rectangle 96"/>
          <p:cNvSpPr>
            <a:spLocks/>
          </p:cNvSpPr>
          <p:nvPr/>
        </p:nvSpPr>
        <p:spPr bwMode="auto">
          <a:xfrm>
            <a:off x="32319653" y="8943698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04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34" name="Freeform 143"/>
          <p:cNvSpPr>
            <a:spLocks noChangeArrowheads="1"/>
          </p:cNvSpPr>
          <p:nvPr/>
        </p:nvSpPr>
        <p:spPr bwMode="auto">
          <a:xfrm>
            <a:off x="26113270" y="5777275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5" name="Freeform 144"/>
          <p:cNvSpPr>
            <a:spLocks noChangeArrowheads="1"/>
          </p:cNvSpPr>
          <p:nvPr/>
        </p:nvSpPr>
        <p:spPr bwMode="auto">
          <a:xfrm>
            <a:off x="26594064" y="5651687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6" name="Freeform 145"/>
          <p:cNvSpPr>
            <a:spLocks noChangeArrowheads="1"/>
          </p:cNvSpPr>
          <p:nvPr/>
        </p:nvSpPr>
        <p:spPr bwMode="auto">
          <a:xfrm flipH="1">
            <a:off x="26464563" y="5651687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7" name="Freeform 146"/>
          <p:cNvSpPr>
            <a:spLocks noChangeArrowheads="1"/>
          </p:cNvSpPr>
          <p:nvPr/>
        </p:nvSpPr>
        <p:spPr bwMode="auto">
          <a:xfrm>
            <a:off x="32582480" y="5781550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8" name="TextBox 137"/>
          <p:cNvSpPr txBox="1"/>
          <p:nvPr/>
        </p:nvSpPr>
        <p:spPr>
          <a:xfrm>
            <a:off x="26805105" y="5797550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6773825" y="6060678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05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0" name="Subtitle 2"/>
          <p:cNvSpPr txBox="1">
            <a:spLocks/>
          </p:cNvSpPr>
          <p:nvPr/>
        </p:nvSpPr>
        <p:spPr>
          <a:xfrm>
            <a:off x="28211103" y="6331934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1" name="Rectangle 110"/>
          <p:cNvSpPr>
            <a:spLocks/>
          </p:cNvSpPr>
          <p:nvPr/>
        </p:nvSpPr>
        <p:spPr bwMode="auto">
          <a:xfrm>
            <a:off x="28386106" y="5588281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05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42" name="Freeform 143"/>
          <p:cNvSpPr>
            <a:spLocks noChangeArrowheads="1"/>
          </p:cNvSpPr>
          <p:nvPr/>
        </p:nvSpPr>
        <p:spPr bwMode="auto">
          <a:xfrm>
            <a:off x="33476930" y="2141977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3" name="Freeform 144"/>
          <p:cNvSpPr>
            <a:spLocks noChangeArrowheads="1"/>
          </p:cNvSpPr>
          <p:nvPr/>
        </p:nvSpPr>
        <p:spPr bwMode="auto">
          <a:xfrm>
            <a:off x="33957724" y="2016389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4" name="Freeform 145"/>
          <p:cNvSpPr>
            <a:spLocks noChangeArrowheads="1"/>
          </p:cNvSpPr>
          <p:nvPr/>
        </p:nvSpPr>
        <p:spPr bwMode="auto">
          <a:xfrm flipH="1">
            <a:off x="33828223" y="2016389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5" name="Freeform 146"/>
          <p:cNvSpPr>
            <a:spLocks noChangeArrowheads="1"/>
          </p:cNvSpPr>
          <p:nvPr/>
        </p:nvSpPr>
        <p:spPr bwMode="auto">
          <a:xfrm>
            <a:off x="39946140" y="2146252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6" name="TextBox 145"/>
          <p:cNvSpPr txBox="1"/>
          <p:nvPr/>
        </p:nvSpPr>
        <p:spPr>
          <a:xfrm>
            <a:off x="34168765" y="2162252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4137485" y="2425380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8" name="Subtitle 2"/>
          <p:cNvSpPr txBox="1">
            <a:spLocks/>
          </p:cNvSpPr>
          <p:nvPr/>
        </p:nvSpPr>
        <p:spPr>
          <a:xfrm>
            <a:off x="35574763" y="2696636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9" name="Rectangle 127"/>
          <p:cNvSpPr>
            <a:spLocks/>
          </p:cNvSpPr>
          <p:nvPr/>
        </p:nvSpPr>
        <p:spPr bwMode="auto">
          <a:xfrm>
            <a:off x="35749766" y="1952983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03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58" name="Freeform 143"/>
          <p:cNvSpPr>
            <a:spLocks noChangeArrowheads="1"/>
          </p:cNvSpPr>
          <p:nvPr/>
        </p:nvSpPr>
        <p:spPr bwMode="auto">
          <a:xfrm>
            <a:off x="26113270" y="2141977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59" name="Freeform 144"/>
          <p:cNvSpPr>
            <a:spLocks noChangeArrowheads="1"/>
          </p:cNvSpPr>
          <p:nvPr/>
        </p:nvSpPr>
        <p:spPr bwMode="auto">
          <a:xfrm>
            <a:off x="26594064" y="2016389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60" name="Freeform 145"/>
          <p:cNvSpPr>
            <a:spLocks noChangeArrowheads="1"/>
          </p:cNvSpPr>
          <p:nvPr/>
        </p:nvSpPr>
        <p:spPr bwMode="auto">
          <a:xfrm flipH="1">
            <a:off x="26464563" y="2016389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61" name="Freeform 146"/>
          <p:cNvSpPr>
            <a:spLocks noChangeArrowheads="1"/>
          </p:cNvSpPr>
          <p:nvPr/>
        </p:nvSpPr>
        <p:spPr bwMode="auto">
          <a:xfrm>
            <a:off x="32582480" y="2146252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62" name="TextBox 161"/>
          <p:cNvSpPr txBox="1"/>
          <p:nvPr/>
        </p:nvSpPr>
        <p:spPr>
          <a:xfrm>
            <a:off x="26805105" y="2162252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6773825" y="2425380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4" name="Subtitle 2"/>
          <p:cNvSpPr txBox="1">
            <a:spLocks/>
          </p:cNvSpPr>
          <p:nvPr/>
        </p:nvSpPr>
        <p:spPr>
          <a:xfrm>
            <a:off x="28211103" y="2696636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65" name="Rectangle 145"/>
          <p:cNvSpPr>
            <a:spLocks/>
          </p:cNvSpPr>
          <p:nvPr/>
        </p:nvSpPr>
        <p:spPr bwMode="auto">
          <a:xfrm>
            <a:off x="28386106" y="1952983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02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1911345" y="4168582"/>
            <a:ext cx="7599510" cy="538060"/>
            <a:chOff x="0" y="4025"/>
            <a:chExt cx="8129946" cy="1760169"/>
          </a:xfrm>
        </p:grpSpPr>
        <p:sp>
          <p:nvSpPr>
            <p:cNvPr id="201" name="모서리가 둥근 직사각형 200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2" name="모서리가 둥근 직사각형 4"/>
            <p:cNvSpPr/>
            <p:nvPr/>
          </p:nvSpPr>
          <p:spPr>
            <a:xfrm>
              <a:off x="85924" y="89950"/>
              <a:ext cx="7958098" cy="15883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SecurityContextPersistenceFilter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03" name="그룹 202"/>
          <p:cNvGrpSpPr/>
          <p:nvPr/>
        </p:nvGrpSpPr>
        <p:grpSpPr>
          <a:xfrm>
            <a:off x="1911345" y="5342674"/>
            <a:ext cx="7599510" cy="610516"/>
            <a:chOff x="0" y="4025"/>
            <a:chExt cx="8129946" cy="1760169"/>
          </a:xfrm>
        </p:grpSpPr>
        <p:sp>
          <p:nvSpPr>
            <p:cNvPr id="204" name="모서리가 둥근 직사각형 203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5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LogoutFilter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1926585" y="6671300"/>
            <a:ext cx="7599510" cy="610516"/>
            <a:chOff x="0" y="4025"/>
            <a:chExt cx="8129946" cy="1760169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8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ExceptionTranslationFilter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1911345" y="7974626"/>
            <a:ext cx="7599510" cy="610516"/>
            <a:chOff x="0" y="4025"/>
            <a:chExt cx="8129946" cy="1760169"/>
          </a:xfrm>
          <a:solidFill>
            <a:srgbClr val="FFC000"/>
          </a:solidFill>
        </p:grpSpPr>
        <p:sp>
          <p:nvSpPr>
            <p:cNvPr id="210" name="모서리가 둥근 직사각형 209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1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>
                  <a:solidFill>
                    <a:schemeClr val="bg1"/>
                  </a:solidFill>
                  <a:latin typeface="Lato Regular"/>
                </a:rPr>
                <a:t>OAuth2ClientContextFilter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12" name="그룹 211"/>
          <p:cNvGrpSpPr/>
          <p:nvPr/>
        </p:nvGrpSpPr>
        <p:grpSpPr>
          <a:xfrm>
            <a:off x="1911345" y="9283473"/>
            <a:ext cx="7599510" cy="610516"/>
            <a:chOff x="0" y="4025"/>
            <a:chExt cx="8129946" cy="1760169"/>
          </a:xfrm>
          <a:solidFill>
            <a:srgbClr val="FFC000"/>
          </a:solidFill>
        </p:grpSpPr>
        <p:sp>
          <p:nvSpPr>
            <p:cNvPr id="213" name="모서리가 둥근 직사각형 212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4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400" b="1" dirty="0">
                  <a:solidFill>
                    <a:schemeClr val="bg1"/>
                  </a:solidFill>
                  <a:latin typeface="Lato Regular"/>
                </a:rPr>
                <a:t>OAuth2ClientAuthenticationProcessingFilter</a:t>
              </a:r>
              <a:endParaRPr lang="ko-KR" altLang="ko-KR" sz="24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15" name="그룹 214"/>
          <p:cNvGrpSpPr/>
          <p:nvPr/>
        </p:nvGrpSpPr>
        <p:grpSpPr>
          <a:xfrm>
            <a:off x="1911345" y="10524193"/>
            <a:ext cx="7599510" cy="610516"/>
            <a:chOff x="0" y="4025"/>
            <a:chExt cx="8129946" cy="1760169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7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FilterSecurityInterceptor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18" name="그룹 217"/>
          <p:cNvGrpSpPr/>
          <p:nvPr/>
        </p:nvGrpSpPr>
        <p:grpSpPr>
          <a:xfrm>
            <a:off x="1911345" y="11870701"/>
            <a:ext cx="7599510" cy="610516"/>
            <a:chOff x="0" y="4025"/>
            <a:chExt cx="8129946" cy="1760169"/>
          </a:xfrm>
          <a:solidFill>
            <a:srgbClr val="FF0000"/>
          </a:solidFill>
        </p:grpSpPr>
        <p:sp>
          <p:nvSpPr>
            <p:cNvPr id="219" name="모서리가 둥근 직사각형 218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0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Secrued</a:t>
              </a:r>
              <a:r>
                <a:rPr lang="en-US" altLang="ko-KR" b="1" dirty="0">
                  <a:solidFill>
                    <a:schemeClr val="bg1"/>
                  </a:solidFill>
                  <a:latin typeface="Lato Regular"/>
                </a:rPr>
                <a:t> Resource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27" name="그룹 226"/>
          <p:cNvGrpSpPr/>
          <p:nvPr/>
        </p:nvGrpSpPr>
        <p:grpSpPr>
          <a:xfrm>
            <a:off x="1911345" y="2940433"/>
            <a:ext cx="7599510" cy="538060"/>
            <a:chOff x="0" y="4025"/>
            <a:chExt cx="8129946" cy="1760169"/>
          </a:xfrm>
          <a:solidFill>
            <a:srgbClr val="00B050"/>
          </a:solidFill>
        </p:grpSpPr>
        <p:sp>
          <p:nvSpPr>
            <p:cNvPr id="228" name="모서리가 둥근 직사각형 227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9" name="모서리가 둥근 직사각형 4"/>
            <p:cNvSpPr/>
            <p:nvPr/>
          </p:nvSpPr>
          <p:spPr>
            <a:xfrm>
              <a:off x="85924" y="36532"/>
              <a:ext cx="7958098" cy="158831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>
                  <a:solidFill>
                    <a:schemeClr val="bg1"/>
                  </a:solidFill>
                  <a:latin typeface="Lato Regular"/>
                </a:rPr>
                <a:t>Web Browser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sp>
        <p:nvSpPr>
          <p:cNvPr id="236" name="아래쪽 화살표 235"/>
          <p:cNvSpPr/>
          <p:nvPr/>
        </p:nvSpPr>
        <p:spPr>
          <a:xfrm>
            <a:off x="5688995" y="3624132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아래쪽 화살표 236"/>
          <p:cNvSpPr/>
          <p:nvPr/>
        </p:nvSpPr>
        <p:spPr>
          <a:xfrm>
            <a:off x="5688995" y="4828022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아래쪽 화살표 237"/>
          <p:cNvSpPr/>
          <p:nvPr/>
        </p:nvSpPr>
        <p:spPr>
          <a:xfrm>
            <a:off x="5688995" y="6108301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아래쪽 화살표 238"/>
          <p:cNvSpPr/>
          <p:nvPr/>
        </p:nvSpPr>
        <p:spPr>
          <a:xfrm>
            <a:off x="5688995" y="7420704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아래쪽 화살표 239"/>
          <p:cNvSpPr/>
          <p:nvPr/>
        </p:nvSpPr>
        <p:spPr>
          <a:xfrm>
            <a:off x="5688995" y="8727560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아래쪽 화살표 240"/>
          <p:cNvSpPr/>
          <p:nvPr/>
        </p:nvSpPr>
        <p:spPr>
          <a:xfrm>
            <a:off x="5688995" y="10011212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8675067" y="9863153"/>
            <a:ext cx="12924592" cy="1534345"/>
            <a:chOff x="8675067" y="11204273"/>
            <a:chExt cx="12924592" cy="1534345"/>
          </a:xfrm>
        </p:grpSpPr>
        <p:grpSp>
          <p:nvGrpSpPr>
            <p:cNvPr id="5" name="그룹 4"/>
            <p:cNvGrpSpPr/>
            <p:nvPr/>
          </p:nvGrpSpPr>
          <p:grpSpPr>
            <a:xfrm>
              <a:off x="8801886" y="11204273"/>
              <a:ext cx="12797773" cy="1263716"/>
              <a:chOff x="8801886" y="11204273"/>
              <a:chExt cx="12797773" cy="1263716"/>
            </a:xfrm>
          </p:grpSpPr>
          <p:sp>
            <p:nvSpPr>
              <p:cNvPr id="243" name="아래쪽 화살표 242"/>
              <p:cNvSpPr/>
              <p:nvPr/>
            </p:nvSpPr>
            <p:spPr>
              <a:xfrm rot="16200000">
                <a:off x="9643413" y="11966239"/>
                <a:ext cx="314959" cy="419438"/>
              </a:xfrm>
              <a:prstGeom prst="down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10163515" y="11877058"/>
                <a:ext cx="11436144" cy="59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b="1" dirty="0">
                    <a:solidFill>
                      <a:schemeClr val="tx1">
                        <a:lumMod val="50000"/>
                      </a:schemeClr>
                    </a:solidFill>
                    <a:latin typeface="Lato Regular"/>
                  </a:rPr>
                  <a:t>Throws</a:t>
                </a:r>
                <a:r>
                  <a:rPr lang="ko-KR" altLang="en-US" b="1" dirty="0">
                    <a:solidFill>
                      <a:schemeClr val="tx1">
                        <a:lumMod val="50000"/>
                      </a:schemeClr>
                    </a:solidFill>
                    <a:latin typeface="Lato Regular"/>
                  </a:rPr>
                  <a:t> </a:t>
                </a:r>
                <a:r>
                  <a:rPr lang="en-US" altLang="ko-KR" b="1" dirty="0" err="1">
                    <a:solidFill>
                      <a:schemeClr val="tx1">
                        <a:lumMod val="50000"/>
                      </a:schemeClr>
                    </a:solidFill>
                    <a:latin typeface="Lato Regular"/>
                  </a:rPr>
                  <a:t>AuthenticationCredentialsNotFoundException</a:t>
                </a:r>
                <a:endParaRPr lang="ko-KR" altLang="en-US" b="1" dirty="0">
                  <a:solidFill>
                    <a:schemeClr val="tx1">
                      <a:lumMod val="50000"/>
                    </a:schemeClr>
                  </a:solidFill>
                  <a:latin typeface="Lato Regular"/>
                </a:endParaRPr>
              </a:p>
            </p:txBody>
          </p:sp>
          <p:sp>
            <p:nvSpPr>
              <p:cNvPr id="3" name="폭발 2 2"/>
              <p:cNvSpPr/>
              <p:nvPr/>
            </p:nvSpPr>
            <p:spPr>
              <a:xfrm rot="2597750">
                <a:off x="8801886" y="11204273"/>
                <a:ext cx="1257300" cy="1098896"/>
              </a:xfrm>
              <a:prstGeom prst="irregularSeal2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 rot="1794089">
              <a:off x="8675067" y="12430841"/>
              <a:ext cx="4263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Exception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아래쪽 화살표 76"/>
          <p:cNvSpPr/>
          <p:nvPr/>
        </p:nvSpPr>
        <p:spPr>
          <a:xfrm rot="10800000">
            <a:off x="6151048" y="7393484"/>
            <a:ext cx="314959" cy="41943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아래쪽 화살표 77"/>
          <p:cNvSpPr/>
          <p:nvPr/>
        </p:nvSpPr>
        <p:spPr>
          <a:xfrm rot="10800000">
            <a:off x="6151048" y="10001655"/>
            <a:ext cx="314959" cy="41943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아래쪽 화살표 78"/>
          <p:cNvSpPr/>
          <p:nvPr/>
        </p:nvSpPr>
        <p:spPr>
          <a:xfrm rot="10800000">
            <a:off x="6151048" y="8703091"/>
            <a:ext cx="314959" cy="41943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9567417" y="6670390"/>
            <a:ext cx="13173621" cy="590931"/>
            <a:chOff x="9591174" y="11877058"/>
            <a:chExt cx="13173621" cy="590931"/>
          </a:xfrm>
        </p:grpSpPr>
        <p:sp>
          <p:nvSpPr>
            <p:cNvPr id="83" name="아래쪽 화살표 82"/>
            <p:cNvSpPr/>
            <p:nvPr/>
          </p:nvSpPr>
          <p:spPr>
            <a:xfrm rot="16200000">
              <a:off x="9643413" y="11966239"/>
              <a:ext cx="314959" cy="419438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910442" y="11877058"/>
              <a:ext cx="12854353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>
                  <a:solidFill>
                    <a:schemeClr val="tx1">
                      <a:lumMod val="50000"/>
                    </a:schemeClr>
                  </a:solidFill>
                  <a:latin typeface="Lato Regular"/>
                </a:rPr>
                <a:t>Handle Exception, Delegate to authentication entry point</a:t>
              </a:r>
              <a:endParaRPr lang="ko-KR" altLang="en-US" b="1" dirty="0">
                <a:solidFill>
                  <a:schemeClr val="tx1">
                    <a:lumMod val="50000"/>
                  </a:schemeClr>
                </a:solidFill>
                <a:latin typeface="Lato Regular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243780" y="3631686"/>
            <a:ext cx="36387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400" b="1" dirty="0" smtClean="0">
                <a:solidFill>
                  <a:schemeClr val="tx1">
                    <a:lumMod val="50000"/>
                  </a:schemeClr>
                </a:solidFill>
                <a:latin typeface="Lato Regular"/>
              </a:rPr>
              <a:t>Authentication 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  <a:latin typeface="Lato Regular"/>
              </a:rPr>
              <a:t>Request</a:t>
            </a:r>
            <a:endParaRPr lang="ko-KR" altLang="en-US" sz="2400" b="1" dirty="0">
              <a:solidFill>
                <a:schemeClr val="tx1">
                  <a:lumMod val="50000"/>
                </a:schemeClr>
              </a:solidFill>
              <a:latin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4096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77" grpId="0" animBg="1"/>
      <p:bldP spid="78" grpId="0" animBg="1"/>
      <p:bldP spid="79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8374337" y="483017"/>
            <a:ext cx="7628975" cy="1868362"/>
            <a:chOff x="8353750" y="483017"/>
            <a:chExt cx="7628975" cy="1868362"/>
          </a:xfrm>
        </p:grpSpPr>
        <p:sp>
          <p:nvSpPr>
            <p:cNvPr id="68" name="TextBox 67"/>
            <p:cNvSpPr txBox="1"/>
            <p:nvPr/>
          </p:nvSpPr>
          <p:spPr>
            <a:xfrm>
              <a:off x="8353750" y="483017"/>
              <a:ext cx="7628975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altLang="ko-KR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Filter Chaining</a:t>
              </a:r>
              <a:endParaRPr lang="id-ID" altLang="ko-KR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70" name="Subtitle 2"/>
            <p:cNvSpPr txBox="1">
              <a:spLocks/>
            </p:cNvSpPr>
            <p:nvPr/>
          </p:nvSpPr>
          <p:spPr>
            <a:xfrm>
              <a:off x="11969182" y="1634834"/>
              <a:ext cx="439292" cy="716545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118" name="Freeform 143"/>
          <p:cNvSpPr>
            <a:spLocks noChangeArrowheads="1"/>
          </p:cNvSpPr>
          <p:nvPr/>
        </p:nvSpPr>
        <p:spPr bwMode="auto">
          <a:xfrm>
            <a:off x="33476930" y="5777275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19" name="Freeform 144"/>
          <p:cNvSpPr>
            <a:spLocks noChangeArrowheads="1"/>
          </p:cNvSpPr>
          <p:nvPr/>
        </p:nvSpPr>
        <p:spPr bwMode="auto">
          <a:xfrm>
            <a:off x="33957724" y="5651687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20" name="Freeform 145"/>
          <p:cNvSpPr>
            <a:spLocks noChangeArrowheads="1"/>
          </p:cNvSpPr>
          <p:nvPr/>
        </p:nvSpPr>
        <p:spPr bwMode="auto">
          <a:xfrm flipH="1">
            <a:off x="33828223" y="5651687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21" name="Freeform 146"/>
          <p:cNvSpPr>
            <a:spLocks noChangeArrowheads="1"/>
          </p:cNvSpPr>
          <p:nvPr/>
        </p:nvSpPr>
        <p:spPr bwMode="auto">
          <a:xfrm>
            <a:off x="39946140" y="5781550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22" name="TextBox 121"/>
          <p:cNvSpPr txBox="1"/>
          <p:nvPr/>
        </p:nvSpPr>
        <p:spPr>
          <a:xfrm>
            <a:off x="34168765" y="5797550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4137485" y="6060678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06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4" name="Subtitle 2"/>
          <p:cNvSpPr txBox="1">
            <a:spLocks/>
          </p:cNvSpPr>
          <p:nvPr/>
        </p:nvSpPr>
        <p:spPr>
          <a:xfrm>
            <a:off x="35574763" y="6331934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25" name="Rectangle 87"/>
          <p:cNvSpPr>
            <a:spLocks/>
          </p:cNvSpPr>
          <p:nvPr/>
        </p:nvSpPr>
        <p:spPr bwMode="auto">
          <a:xfrm>
            <a:off x="35749766" y="5588281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06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26" name="Freeform 143"/>
          <p:cNvSpPr>
            <a:spLocks noChangeArrowheads="1"/>
          </p:cNvSpPr>
          <p:nvPr/>
        </p:nvSpPr>
        <p:spPr bwMode="auto">
          <a:xfrm>
            <a:off x="30046817" y="9132692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2" name="Subtitle 2"/>
          <p:cNvSpPr txBox="1">
            <a:spLocks/>
          </p:cNvSpPr>
          <p:nvPr/>
        </p:nvSpPr>
        <p:spPr>
          <a:xfrm>
            <a:off x="32144650" y="9687351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33" name="Rectangle 96"/>
          <p:cNvSpPr>
            <a:spLocks/>
          </p:cNvSpPr>
          <p:nvPr/>
        </p:nvSpPr>
        <p:spPr bwMode="auto">
          <a:xfrm>
            <a:off x="32319653" y="8943698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04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34" name="Freeform 143"/>
          <p:cNvSpPr>
            <a:spLocks noChangeArrowheads="1"/>
          </p:cNvSpPr>
          <p:nvPr/>
        </p:nvSpPr>
        <p:spPr bwMode="auto">
          <a:xfrm>
            <a:off x="26113270" y="5777275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5" name="Freeform 144"/>
          <p:cNvSpPr>
            <a:spLocks noChangeArrowheads="1"/>
          </p:cNvSpPr>
          <p:nvPr/>
        </p:nvSpPr>
        <p:spPr bwMode="auto">
          <a:xfrm>
            <a:off x="26594064" y="5651687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6" name="Freeform 145"/>
          <p:cNvSpPr>
            <a:spLocks noChangeArrowheads="1"/>
          </p:cNvSpPr>
          <p:nvPr/>
        </p:nvSpPr>
        <p:spPr bwMode="auto">
          <a:xfrm flipH="1">
            <a:off x="26464563" y="5651687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7" name="Freeform 146"/>
          <p:cNvSpPr>
            <a:spLocks noChangeArrowheads="1"/>
          </p:cNvSpPr>
          <p:nvPr/>
        </p:nvSpPr>
        <p:spPr bwMode="auto">
          <a:xfrm>
            <a:off x="32582480" y="5781550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8" name="TextBox 137"/>
          <p:cNvSpPr txBox="1"/>
          <p:nvPr/>
        </p:nvSpPr>
        <p:spPr>
          <a:xfrm>
            <a:off x="26805105" y="5797550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6773825" y="6060678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05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0" name="Subtitle 2"/>
          <p:cNvSpPr txBox="1">
            <a:spLocks/>
          </p:cNvSpPr>
          <p:nvPr/>
        </p:nvSpPr>
        <p:spPr>
          <a:xfrm>
            <a:off x="28211103" y="6331934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1" name="Rectangle 110"/>
          <p:cNvSpPr>
            <a:spLocks/>
          </p:cNvSpPr>
          <p:nvPr/>
        </p:nvSpPr>
        <p:spPr bwMode="auto">
          <a:xfrm>
            <a:off x="28386106" y="5588281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05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42" name="Freeform 143"/>
          <p:cNvSpPr>
            <a:spLocks noChangeArrowheads="1"/>
          </p:cNvSpPr>
          <p:nvPr/>
        </p:nvSpPr>
        <p:spPr bwMode="auto">
          <a:xfrm>
            <a:off x="33476930" y="2141977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3" name="Freeform 144"/>
          <p:cNvSpPr>
            <a:spLocks noChangeArrowheads="1"/>
          </p:cNvSpPr>
          <p:nvPr/>
        </p:nvSpPr>
        <p:spPr bwMode="auto">
          <a:xfrm>
            <a:off x="33957724" y="2016389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4" name="Freeform 145"/>
          <p:cNvSpPr>
            <a:spLocks noChangeArrowheads="1"/>
          </p:cNvSpPr>
          <p:nvPr/>
        </p:nvSpPr>
        <p:spPr bwMode="auto">
          <a:xfrm flipH="1">
            <a:off x="33828223" y="2016389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5" name="Freeform 146"/>
          <p:cNvSpPr>
            <a:spLocks noChangeArrowheads="1"/>
          </p:cNvSpPr>
          <p:nvPr/>
        </p:nvSpPr>
        <p:spPr bwMode="auto">
          <a:xfrm>
            <a:off x="39946140" y="2146252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6" name="TextBox 145"/>
          <p:cNvSpPr txBox="1"/>
          <p:nvPr/>
        </p:nvSpPr>
        <p:spPr>
          <a:xfrm>
            <a:off x="34168765" y="2162252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4137485" y="2425380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8" name="Subtitle 2"/>
          <p:cNvSpPr txBox="1">
            <a:spLocks/>
          </p:cNvSpPr>
          <p:nvPr/>
        </p:nvSpPr>
        <p:spPr>
          <a:xfrm>
            <a:off x="35574763" y="2696636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9" name="Rectangle 127"/>
          <p:cNvSpPr>
            <a:spLocks/>
          </p:cNvSpPr>
          <p:nvPr/>
        </p:nvSpPr>
        <p:spPr bwMode="auto">
          <a:xfrm>
            <a:off x="35749766" y="1952983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03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58" name="Freeform 143"/>
          <p:cNvSpPr>
            <a:spLocks noChangeArrowheads="1"/>
          </p:cNvSpPr>
          <p:nvPr/>
        </p:nvSpPr>
        <p:spPr bwMode="auto">
          <a:xfrm>
            <a:off x="26113270" y="2141977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59" name="Freeform 144"/>
          <p:cNvSpPr>
            <a:spLocks noChangeArrowheads="1"/>
          </p:cNvSpPr>
          <p:nvPr/>
        </p:nvSpPr>
        <p:spPr bwMode="auto">
          <a:xfrm>
            <a:off x="26594064" y="2016389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60" name="Freeform 145"/>
          <p:cNvSpPr>
            <a:spLocks noChangeArrowheads="1"/>
          </p:cNvSpPr>
          <p:nvPr/>
        </p:nvSpPr>
        <p:spPr bwMode="auto">
          <a:xfrm flipH="1">
            <a:off x="26464563" y="2016389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61" name="Freeform 146"/>
          <p:cNvSpPr>
            <a:spLocks noChangeArrowheads="1"/>
          </p:cNvSpPr>
          <p:nvPr/>
        </p:nvSpPr>
        <p:spPr bwMode="auto">
          <a:xfrm>
            <a:off x="32582480" y="2146252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62" name="TextBox 161"/>
          <p:cNvSpPr txBox="1"/>
          <p:nvPr/>
        </p:nvSpPr>
        <p:spPr>
          <a:xfrm>
            <a:off x="26805105" y="2162252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6773825" y="2425380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4" name="Subtitle 2"/>
          <p:cNvSpPr txBox="1">
            <a:spLocks/>
          </p:cNvSpPr>
          <p:nvPr/>
        </p:nvSpPr>
        <p:spPr>
          <a:xfrm>
            <a:off x="28211103" y="2696636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65" name="Rectangle 145"/>
          <p:cNvSpPr>
            <a:spLocks/>
          </p:cNvSpPr>
          <p:nvPr/>
        </p:nvSpPr>
        <p:spPr bwMode="auto">
          <a:xfrm>
            <a:off x="28386106" y="1952983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02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1911345" y="4168582"/>
            <a:ext cx="7599510" cy="538060"/>
            <a:chOff x="0" y="4025"/>
            <a:chExt cx="8129946" cy="1760169"/>
          </a:xfrm>
        </p:grpSpPr>
        <p:sp>
          <p:nvSpPr>
            <p:cNvPr id="201" name="모서리가 둥근 직사각형 200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2" name="모서리가 둥근 직사각형 4"/>
            <p:cNvSpPr/>
            <p:nvPr/>
          </p:nvSpPr>
          <p:spPr>
            <a:xfrm>
              <a:off x="85924" y="89950"/>
              <a:ext cx="7958098" cy="15883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SecurityContextPersistenceFilter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03" name="그룹 202"/>
          <p:cNvGrpSpPr/>
          <p:nvPr/>
        </p:nvGrpSpPr>
        <p:grpSpPr>
          <a:xfrm>
            <a:off x="1911345" y="5342674"/>
            <a:ext cx="7599510" cy="610516"/>
            <a:chOff x="0" y="4025"/>
            <a:chExt cx="8129946" cy="1760169"/>
          </a:xfrm>
        </p:grpSpPr>
        <p:sp>
          <p:nvSpPr>
            <p:cNvPr id="204" name="모서리가 둥근 직사각형 203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5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LogoutFilter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1926585" y="6671300"/>
            <a:ext cx="7599510" cy="610516"/>
            <a:chOff x="0" y="4025"/>
            <a:chExt cx="8129946" cy="1760169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8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ExceptionTranslationFilter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1911345" y="7974626"/>
            <a:ext cx="7599510" cy="610516"/>
            <a:chOff x="0" y="4025"/>
            <a:chExt cx="8129946" cy="1760169"/>
          </a:xfrm>
          <a:solidFill>
            <a:srgbClr val="FFC000"/>
          </a:solidFill>
        </p:grpSpPr>
        <p:sp>
          <p:nvSpPr>
            <p:cNvPr id="210" name="모서리가 둥근 직사각형 209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1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>
                  <a:solidFill>
                    <a:schemeClr val="bg1"/>
                  </a:solidFill>
                  <a:latin typeface="Lato Regular"/>
                </a:rPr>
                <a:t>OAuth2ClientContextFilter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12" name="그룹 211"/>
          <p:cNvGrpSpPr/>
          <p:nvPr/>
        </p:nvGrpSpPr>
        <p:grpSpPr>
          <a:xfrm>
            <a:off x="1911345" y="9283473"/>
            <a:ext cx="7599510" cy="610516"/>
            <a:chOff x="0" y="4025"/>
            <a:chExt cx="8129946" cy="1760169"/>
          </a:xfrm>
          <a:solidFill>
            <a:srgbClr val="FFC000"/>
          </a:solidFill>
        </p:grpSpPr>
        <p:sp>
          <p:nvSpPr>
            <p:cNvPr id="213" name="모서리가 둥근 직사각형 212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4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400" b="1" dirty="0">
                  <a:solidFill>
                    <a:schemeClr val="bg1"/>
                  </a:solidFill>
                  <a:latin typeface="Lato Regular"/>
                </a:rPr>
                <a:t>OAuth2ClientAuthenticationProcessingFilter</a:t>
              </a:r>
              <a:endParaRPr lang="ko-KR" altLang="ko-KR" sz="24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15" name="그룹 214"/>
          <p:cNvGrpSpPr/>
          <p:nvPr/>
        </p:nvGrpSpPr>
        <p:grpSpPr>
          <a:xfrm>
            <a:off x="1911345" y="10524193"/>
            <a:ext cx="7599510" cy="610516"/>
            <a:chOff x="0" y="4025"/>
            <a:chExt cx="8129946" cy="1760169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7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FilterSecurityInterceptor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18" name="그룹 217"/>
          <p:cNvGrpSpPr/>
          <p:nvPr/>
        </p:nvGrpSpPr>
        <p:grpSpPr>
          <a:xfrm>
            <a:off x="1911345" y="11870701"/>
            <a:ext cx="7599510" cy="610516"/>
            <a:chOff x="0" y="4025"/>
            <a:chExt cx="8129946" cy="1760169"/>
          </a:xfrm>
          <a:solidFill>
            <a:srgbClr val="FF0000"/>
          </a:solidFill>
        </p:grpSpPr>
        <p:sp>
          <p:nvSpPr>
            <p:cNvPr id="219" name="모서리가 둥근 직사각형 218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0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Secrued</a:t>
              </a:r>
              <a:r>
                <a:rPr lang="en-US" altLang="ko-KR" b="1" dirty="0">
                  <a:solidFill>
                    <a:schemeClr val="bg1"/>
                  </a:solidFill>
                  <a:latin typeface="Lato Regular"/>
                </a:rPr>
                <a:t> Resource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27" name="그룹 226"/>
          <p:cNvGrpSpPr/>
          <p:nvPr/>
        </p:nvGrpSpPr>
        <p:grpSpPr>
          <a:xfrm>
            <a:off x="1911345" y="2940433"/>
            <a:ext cx="7599510" cy="538060"/>
            <a:chOff x="0" y="4025"/>
            <a:chExt cx="8129946" cy="1760169"/>
          </a:xfrm>
          <a:solidFill>
            <a:srgbClr val="00B050"/>
          </a:solidFill>
        </p:grpSpPr>
        <p:sp>
          <p:nvSpPr>
            <p:cNvPr id="228" name="모서리가 둥근 직사각형 227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9" name="모서리가 둥근 직사각형 4"/>
            <p:cNvSpPr/>
            <p:nvPr/>
          </p:nvSpPr>
          <p:spPr>
            <a:xfrm>
              <a:off x="85924" y="36532"/>
              <a:ext cx="7958098" cy="158831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>
                  <a:solidFill>
                    <a:schemeClr val="bg1"/>
                  </a:solidFill>
                  <a:latin typeface="Lato Regular"/>
                </a:rPr>
                <a:t>Web Browser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sp>
        <p:nvSpPr>
          <p:cNvPr id="236" name="아래쪽 화살표 235"/>
          <p:cNvSpPr/>
          <p:nvPr/>
        </p:nvSpPr>
        <p:spPr>
          <a:xfrm>
            <a:off x="5688995" y="3624132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아래쪽 화살표 236"/>
          <p:cNvSpPr/>
          <p:nvPr/>
        </p:nvSpPr>
        <p:spPr>
          <a:xfrm>
            <a:off x="5688995" y="4828022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아래쪽 화살표 237"/>
          <p:cNvSpPr/>
          <p:nvPr/>
        </p:nvSpPr>
        <p:spPr>
          <a:xfrm>
            <a:off x="5688995" y="6108301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아래쪽 화살표 238"/>
          <p:cNvSpPr/>
          <p:nvPr/>
        </p:nvSpPr>
        <p:spPr>
          <a:xfrm>
            <a:off x="5688995" y="7420704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아래쪽 화살표 239"/>
          <p:cNvSpPr/>
          <p:nvPr/>
        </p:nvSpPr>
        <p:spPr>
          <a:xfrm>
            <a:off x="5688995" y="8727560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8675067" y="8640391"/>
            <a:ext cx="10399029" cy="1534345"/>
            <a:chOff x="8675067" y="11204273"/>
            <a:chExt cx="10399029" cy="1534345"/>
          </a:xfrm>
        </p:grpSpPr>
        <p:grpSp>
          <p:nvGrpSpPr>
            <p:cNvPr id="5" name="그룹 4"/>
            <p:cNvGrpSpPr/>
            <p:nvPr/>
          </p:nvGrpSpPr>
          <p:grpSpPr>
            <a:xfrm>
              <a:off x="8801886" y="11204273"/>
              <a:ext cx="10272210" cy="1263716"/>
              <a:chOff x="8801886" y="11204273"/>
              <a:chExt cx="10272210" cy="1263716"/>
            </a:xfrm>
          </p:grpSpPr>
          <p:sp>
            <p:nvSpPr>
              <p:cNvPr id="243" name="아래쪽 화살표 242"/>
              <p:cNvSpPr/>
              <p:nvPr/>
            </p:nvSpPr>
            <p:spPr>
              <a:xfrm rot="16200000">
                <a:off x="9643413" y="11966239"/>
                <a:ext cx="314959" cy="419438"/>
              </a:xfrm>
              <a:prstGeom prst="down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10109847" y="11877058"/>
                <a:ext cx="8964249" cy="590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b="1" dirty="0">
                    <a:solidFill>
                      <a:schemeClr val="tx1">
                        <a:lumMod val="50000"/>
                      </a:schemeClr>
                    </a:solidFill>
                    <a:latin typeface="Lato Regular"/>
                  </a:rPr>
                  <a:t>Throws</a:t>
                </a:r>
                <a:r>
                  <a:rPr lang="ko-KR" altLang="en-US" b="1" dirty="0">
                    <a:solidFill>
                      <a:schemeClr val="tx1">
                        <a:lumMod val="50000"/>
                      </a:schemeClr>
                    </a:solidFill>
                    <a:latin typeface="Lato Regular"/>
                  </a:rPr>
                  <a:t> </a:t>
                </a:r>
                <a:r>
                  <a:rPr lang="en-US" altLang="ko-KR" b="1" dirty="0" err="1">
                    <a:solidFill>
                      <a:schemeClr val="tx1">
                        <a:lumMod val="50000"/>
                      </a:schemeClr>
                    </a:solidFill>
                    <a:latin typeface="Lato Regular"/>
                  </a:rPr>
                  <a:t>UserRedirectRequiredException</a:t>
                </a:r>
                <a:r>
                  <a:rPr lang="en-US" altLang="ko-KR" b="1" dirty="0">
                    <a:solidFill>
                      <a:schemeClr val="tx1">
                        <a:lumMod val="50000"/>
                      </a:schemeClr>
                    </a:solidFill>
                    <a:latin typeface="Lato Regular"/>
                  </a:rPr>
                  <a:t> </a:t>
                </a:r>
                <a:endParaRPr lang="ko-KR" altLang="en-US" b="1" dirty="0">
                  <a:solidFill>
                    <a:schemeClr val="tx1">
                      <a:lumMod val="50000"/>
                    </a:schemeClr>
                  </a:solidFill>
                  <a:latin typeface="Lato Regular"/>
                </a:endParaRPr>
              </a:p>
            </p:txBody>
          </p:sp>
          <p:sp>
            <p:nvSpPr>
              <p:cNvPr id="3" name="폭발 2 2"/>
              <p:cNvSpPr/>
              <p:nvPr/>
            </p:nvSpPr>
            <p:spPr>
              <a:xfrm rot="2597750">
                <a:off x="8801886" y="11204273"/>
                <a:ext cx="1257300" cy="1098896"/>
              </a:xfrm>
              <a:prstGeom prst="irregularSeal2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 rot="1794089">
              <a:off x="8675067" y="12430841"/>
              <a:ext cx="4263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</a:rPr>
                <a:t>Exception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9" name="아래쪽 화살표 78"/>
          <p:cNvSpPr/>
          <p:nvPr/>
        </p:nvSpPr>
        <p:spPr>
          <a:xfrm rot="10800000">
            <a:off x="6151048" y="8703091"/>
            <a:ext cx="314959" cy="419438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9567417" y="7950550"/>
            <a:ext cx="11174206" cy="590931"/>
            <a:chOff x="9591174" y="11877058"/>
            <a:chExt cx="11174206" cy="590931"/>
          </a:xfrm>
        </p:grpSpPr>
        <p:sp>
          <p:nvSpPr>
            <p:cNvPr id="83" name="아래쪽 화살표 82"/>
            <p:cNvSpPr/>
            <p:nvPr/>
          </p:nvSpPr>
          <p:spPr>
            <a:xfrm rot="16200000">
              <a:off x="9643413" y="11966239"/>
              <a:ext cx="314959" cy="419438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068349" y="11877058"/>
              <a:ext cx="10697031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>
                  <a:solidFill>
                    <a:schemeClr val="tx1">
                      <a:lumMod val="50000"/>
                    </a:schemeClr>
                  </a:solidFill>
                  <a:latin typeface="Lato Regular"/>
                </a:rPr>
                <a:t>Handle Exception, Redirect authorization server</a:t>
              </a:r>
              <a:endParaRPr lang="ko-KR" altLang="en-US" b="1" dirty="0">
                <a:solidFill>
                  <a:schemeClr val="tx1">
                    <a:lumMod val="50000"/>
                  </a:schemeClr>
                </a:solidFill>
                <a:latin typeface="Lato Regular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6230892" y="3631686"/>
            <a:ext cx="366452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400" b="1" dirty="0" smtClean="0">
                <a:solidFill>
                  <a:schemeClr val="tx1">
                    <a:lumMod val="50000"/>
                  </a:schemeClr>
                </a:solidFill>
                <a:latin typeface="Lato Regular"/>
              </a:rPr>
              <a:t>Authentication Redirect</a:t>
            </a:r>
            <a:endParaRPr lang="ko-KR" altLang="en-US" sz="2400" b="1" dirty="0">
              <a:solidFill>
                <a:schemeClr val="tx1">
                  <a:lumMod val="50000"/>
                </a:schemeClr>
              </a:solidFill>
              <a:latin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084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7" grpId="0" animBg="1"/>
      <p:bldP spid="238" grpId="0" animBg="1"/>
      <p:bldP spid="239" grpId="0" animBg="1"/>
      <p:bldP spid="240" grpId="0" animBg="1"/>
      <p:bldP spid="79" grpId="0" animBg="1"/>
      <p:bldP spid="8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8374337" y="483017"/>
            <a:ext cx="7628975" cy="1868362"/>
            <a:chOff x="8353750" y="483017"/>
            <a:chExt cx="7628975" cy="1868362"/>
          </a:xfrm>
        </p:grpSpPr>
        <p:sp>
          <p:nvSpPr>
            <p:cNvPr id="68" name="TextBox 67"/>
            <p:cNvSpPr txBox="1"/>
            <p:nvPr/>
          </p:nvSpPr>
          <p:spPr>
            <a:xfrm>
              <a:off x="8353750" y="483017"/>
              <a:ext cx="7628975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altLang="ko-KR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Filter Chaining</a:t>
              </a:r>
              <a:endParaRPr lang="id-ID" altLang="ko-KR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70" name="Subtitle 2"/>
            <p:cNvSpPr txBox="1">
              <a:spLocks/>
            </p:cNvSpPr>
            <p:nvPr/>
          </p:nvSpPr>
          <p:spPr>
            <a:xfrm>
              <a:off x="11969182" y="1634834"/>
              <a:ext cx="439292" cy="716545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118" name="Freeform 143"/>
          <p:cNvSpPr>
            <a:spLocks noChangeArrowheads="1"/>
          </p:cNvSpPr>
          <p:nvPr/>
        </p:nvSpPr>
        <p:spPr bwMode="auto">
          <a:xfrm>
            <a:off x="33476930" y="5777275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19" name="Freeform 144"/>
          <p:cNvSpPr>
            <a:spLocks noChangeArrowheads="1"/>
          </p:cNvSpPr>
          <p:nvPr/>
        </p:nvSpPr>
        <p:spPr bwMode="auto">
          <a:xfrm>
            <a:off x="33957724" y="5651687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20" name="Freeform 145"/>
          <p:cNvSpPr>
            <a:spLocks noChangeArrowheads="1"/>
          </p:cNvSpPr>
          <p:nvPr/>
        </p:nvSpPr>
        <p:spPr bwMode="auto">
          <a:xfrm flipH="1">
            <a:off x="33828223" y="5651687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21" name="Freeform 146"/>
          <p:cNvSpPr>
            <a:spLocks noChangeArrowheads="1"/>
          </p:cNvSpPr>
          <p:nvPr/>
        </p:nvSpPr>
        <p:spPr bwMode="auto">
          <a:xfrm>
            <a:off x="39946140" y="5781550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22" name="TextBox 121"/>
          <p:cNvSpPr txBox="1"/>
          <p:nvPr/>
        </p:nvSpPr>
        <p:spPr>
          <a:xfrm>
            <a:off x="34168765" y="5797550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4137485" y="6060678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06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4" name="Subtitle 2"/>
          <p:cNvSpPr txBox="1">
            <a:spLocks/>
          </p:cNvSpPr>
          <p:nvPr/>
        </p:nvSpPr>
        <p:spPr>
          <a:xfrm>
            <a:off x="35574763" y="6331934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25" name="Rectangle 87"/>
          <p:cNvSpPr>
            <a:spLocks/>
          </p:cNvSpPr>
          <p:nvPr/>
        </p:nvSpPr>
        <p:spPr bwMode="auto">
          <a:xfrm>
            <a:off x="35749766" y="5588281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06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26" name="Freeform 143"/>
          <p:cNvSpPr>
            <a:spLocks noChangeArrowheads="1"/>
          </p:cNvSpPr>
          <p:nvPr/>
        </p:nvSpPr>
        <p:spPr bwMode="auto">
          <a:xfrm>
            <a:off x="30046817" y="9132692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2" name="Subtitle 2"/>
          <p:cNvSpPr txBox="1">
            <a:spLocks/>
          </p:cNvSpPr>
          <p:nvPr/>
        </p:nvSpPr>
        <p:spPr>
          <a:xfrm>
            <a:off x="32144650" y="9687351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33" name="Rectangle 96"/>
          <p:cNvSpPr>
            <a:spLocks/>
          </p:cNvSpPr>
          <p:nvPr/>
        </p:nvSpPr>
        <p:spPr bwMode="auto">
          <a:xfrm>
            <a:off x="32319653" y="8943698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04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34" name="Freeform 143"/>
          <p:cNvSpPr>
            <a:spLocks noChangeArrowheads="1"/>
          </p:cNvSpPr>
          <p:nvPr/>
        </p:nvSpPr>
        <p:spPr bwMode="auto">
          <a:xfrm>
            <a:off x="26113270" y="5777275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5" name="Freeform 144"/>
          <p:cNvSpPr>
            <a:spLocks noChangeArrowheads="1"/>
          </p:cNvSpPr>
          <p:nvPr/>
        </p:nvSpPr>
        <p:spPr bwMode="auto">
          <a:xfrm>
            <a:off x="26594064" y="5651687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6" name="Freeform 145"/>
          <p:cNvSpPr>
            <a:spLocks noChangeArrowheads="1"/>
          </p:cNvSpPr>
          <p:nvPr/>
        </p:nvSpPr>
        <p:spPr bwMode="auto">
          <a:xfrm flipH="1">
            <a:off x="26464563" y="5651687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7" name="Freeform 146"/>
          <p:cNvSpPr>
            <a:spLocks noChangeArrowheads="1"/>
          </p:cNvSpPr>
          <p:nvPr/>
        </p:nvSpPr>
        <p:spPr bwMode="auto">
          <a:xfrm>
            <a:off x="32582480" y="5781550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38" name="TextBox 137"/>
          <p:cNvSpPr txBox="1"/>
          <p:nvPr/>
        </p:nvSpPr>
        <p:spPr>
          <a:xfrm>
            <a:off x="26805105" y="5797550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6773825" y="6060678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05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0" name="Subtitle 2"/>
          <p:cNvSpPr txBox="1">
            <a:spLocks/>
          </p:cNvSpPr>
          <p:nvPr/>
        </p:nvSpPr>
        <p:spPr>
          <a:xfrm>
            <a:off x="28211103" y="6331934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1" name="Rectangle 110"/>
          <p:cNvSpPr>
            <a:spLocks/>
          </p:cNvSpPr>
          <p:nvPr/>
        </p:nvSpPr>
        <p:spPr bwMode="auto">
          <a:xfrm>
            <a:off x="28386106" y="5588281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05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42" name="Freeform 143"/>
          <p:cNvSpPr>
            <a:spLocks noChangeArrowheads="1"/>
          </p:cNvSpPr>
          <p:nvPr/>
        </p:nvSpPr>
        <p:spPr bwMode="auto">
          <a:xfrm>
            <a:off x="33476930" y="2141977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3" name="Freeform 144"/>
          <p:cNvSpPr>
            <a:spLocks noChangeArrowheads="1"/>
          </p:cNvSpPr>
          <p:nvPr/>
        </p:nvSpPr>
        <p:spPr bwMode="auto">
          <a:xfrm>
            <a:off x="33957724" y="2016389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4" name="Freeform 145"/>
          <p:cNvSpPr>
            <a:spLocks noChangeArrowheads="1"/>
          </p:cNvSpPr>
          <p:nvPr/>
        </p:nvSpPr>
        <p:spPr bwMode="auto">
          <a:xfrm flipH="1">
            <a:off x="33828223" y="2016389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5" name="Freeform 146"/>
          <p:cNvSpPr>
            <a:spLocks noChangeArrowheads="1"/>
          </p:cNvSpPr>
          <p:nvPr/>
        </p:nvSpPr>
        <p:spPr bwMode="auto">
          <a:xfrm>
            <a:off x="39946140" y="2146252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46" name="TextBox 145"/>
          <p:cNvSpPr txBox="1"/>
          <p:nvPr/>
        </p:nvSpPr>
        <p:spPr>
          <a:xfrm>
            <a:off x="34168765" y="2162252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4137485" y="2425380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48" name="Subtitle 2"/>
          <p:cNvSpPr txBox="1">
            <a:spLocks/>
          </p:cNvSpPr>
          <p:nvPr/>
        </p:nvSpPr>
        <p:spPr>
          <a:xfrm>
            <a:off x="35574763" y="2696636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49" name="Rectangle 127"/>
          <p:cNvSpPr>
            <a:spLocks/>
          </p:cNvSpPr>
          <p:nvPr/>
        </p:nvSpPr>
        <p:spPr bwMode="auto">
          <a:xfrm>
            <a:off x="35749766" y="1952983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03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sp>
        <p:nvSpPr>
          <p:cNvPr id="158" name="Freeform 143"/>
          <p:cNvSpPr>
            <a:spLocks noChangeArrowheads="1"/>
          </p:cNvSpPr>
          <p:nvPr/>
        </p:nvSpPr>
        <p:spPr bwMode="auto">
          <a:xfrm>
            <a:off x="26113270" y="2141977"/>
            <a:ext cx="6469210" cy="1788327"/>
          </a:xfrm>
          <a:custGeom>
            <a:avLst/>
            <a:gdLst>
              <a:gd name="T0" fmla="*/ 283 w 15344"/>
              <a:gd name="T1" fmla="*/ 0 h 4244"/>
              <a:gd name="T2" fmla="*/ 283 w 15344"/>
              <a:gd name="T3" fmla="*/ 0 h 4244"/>
              <a:gd name="T4" fmla="*/ 0 w 15344"/>
              <a:gd name="T5" fmla="*/ 282 h 4244"/>
              <a:gd name="T6" fmla="*/ 0 w 15344"/>
              <a:gd name="T7" fmla="*/ 3951 h 4244"/>
              <a:gd name="T8" fmla="*/ 283 w 15344"/>
              <a:gd name="T9" fmla="*/ 4243 h 4244"/>
              <a:gd name="T10" fmla="*/ 15343 w 15344"/>
              <a:gd name="T11" fmla="*/ 4243 h 4244"/>
              <a:gd name="T12" fmla="*/ 15343 w 15344"/>
              <a:gd name="T13" fmla="*/ 0 h 4244"/>
              <a:gd name="T14" fmla="*/ 283 w 15344"/>
              <a:gd name="T15" fmla="*/ 0 h 4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44" h="4244">
                <a:moveTo>
                  <a:pt x="283" y="0"/>
                </a:moveTo>
                <a:lnTo>
                  <a:pt x="283" y="0"/>
                </a:lnTo>
                <a:cubicBezTo>
                  <a:pt x="129" y="0"/>
                  <a:pt x="0" y="128"/>
                  <a:pt x="0" y="282"/>
                </a:cubicBezTo>
                <a:cubicBezTo>
                  <a:pt x="0" y="3951"/>
                  <a:pt x="0" y="3951"/>
                  <a:pt x="0" y="3951"/>
                </a:cubicBezTo>
                <a:cubicBezTo>
                  <a:pt x="0" y="4114"/>
                  <a:pt x="129" y="4243"/>
                  <a:pt x="283" y="4243"/>
                </a:cubicBezTo>
                <a:cubicBezTo>
                  <a:pt x="15343" y="4243"/>
                  <a:pt x="15343" y="4243"/>
                  <a:pt x="15343" y="4243"/>
                </a:cubicBezTo>
                <a:cubicBezTo>
                  <a:pt x="15343" y="0"/>
                  <a:pt x="15343" y="0"/>
                  <a:pt x="15343" y="0"/>
                </a:cubicBezTo>
                <a:lnTo>
                  <a:pt x="283" y="0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59" name="Freeform 144"/>
          <p:cNvSpPr>
            <a:spLocks noChangeArrowheads="1"/>
          </p:cNvSpPr>
          <p:nvPr/>
        </p:nvSpPr>
        <p:spPr bwMode="auto">
          <a:xfrm>
            <a:off x="26594064" y="2016389"/>
            <a:ext cx="1496469" cy="1634034"/>
          </a:xfrm>
          <a:custGeom>
            <a:avLst/>
            <a:gdLst>
              <a:gd name="T0" fmla="*/ 3240 w 3550"/>
              <a:gd name="T1" fmla="*/ 0 h 3876"/>
              <a:gd name="T2" fmla="*/ 3240 w 3550"/>
              <a:gd name="T3" fmla="*/ 0 h 3876"/>
              <a:gd name="T4" fmla="*/ 300 w 3550"/>
              <a:gd name="T5" fmla="*/ 0 h 3876"/>
              <a:gd name="T6" fmla="*/ 0 w 3550"/>
              <a:gd name="T7" fmla="*/ 0 h 3876"/>
              <a:gd name="T8" fmla="*/ 300 w 3550"/>
              <a:gd name="T9" fmla="*/ 300 h 3876"/>
              <a:gd name="T10" fmla="*/ 300 w 3550"/>
              <a:gd name="T11" fmla="*/ 3695 h 3876"/>
              <a:gd name="T12" fmla="*/ 489 w 3550"/>
              <a:gd name="T13" fmla="*/ 3875 h 3876"/>
              <a:gd name="T14" fmla="*/ 3360 w 3550"/>
              <a:gd name="T15" fmla="*/ 3875 h 3876"/>
              <a:gd name="T16" fmla="*/ 3549 w 3550"/>
              <a:gd name="T17" fmla="*/ 3695 h 3876"/>
              <a:gd name="T18" fmla="*/ 3549 w 3550"/>
              <a:gd name="T19" fmla="*/ 300 h 3876"/>
              <a:gd name="T20" fmla="*/ 3240 w 3550"/>
              <a:gd name="T21" fmla="*/ 0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0" h="3876">
                <a:moveTo>
                  <a:pt x="3240" y="0"/>
                </a:moveTo>
                <a:lnTo>
                  <a:pt x="3240" y="0"/>
                </a:lnTo>
                <a:cubicBezTo>
                  <a:pt x="300" y="0"/>
                  <a:pt x="300" y="0"/>
                  <a:pt x="300" y="0"/>
                </a:cubicBezTo>
                <a:cubicBezTo>
                  <a:pt x="0" y="0"/>
                  <a:pt x="0" y="0"/>
                  <a:pt x="0" y="0"/>
                </a:cubicBezTo>
                <a:cubicBezTo>
                  <a:pt x="163" y="0"/>
                  <a:pt x="300" y="137"/>
                  <a:pt x="300" y="300"/>
                </a:cubicBezTo>
                <a:cubicBezTo>
                  <a:pt x="300" y="3695"/>
                  <a:pt x="300" y="3695"/>
                  <a:pt x="300" y="3695"/>
                </a:cubicBezTo>
                <a:cubicBezTo>
                  <a:pt x="300" y="3798"/>
                  <a:pt x="386" y="3875"/>
                  <a:pt x="489" y="3875"/>
                </a:cubicBezTo>
                <a:cubicBezTo>
                  <a:pt x="3360" y="3875"/>
                  <a:pt x="3360" y="3875"/>
                  <a:pt x="3360" y="3875"/>
                </a:cubicBezTo>
                <a:cubicBezTo>
                  <a:pt x="3463" y="3875"/>
                  <a:pt x="3549" y="3798"/>
                  <a:pt x="3549" y="3695"/>
                </a:cubicBezTo>
                <a:cubicBezTo>
                  <a:pt x="3549" y="300"/>
                  <a:pt x="3549" y="300"/>
                  <a:pt x="3549" y="300"/>
                </a:cubicBezTo>
                <a:cubicBezTo>
                  <a:pt x="3549" y="137"/>
                  <a:pt x="3412" y="0"/>
                  <a:pt x="32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65100" dist="127000" dir="5400000" sx="101000" sy="101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60" name="Freeform 145"/>
          <p:cNvSpPr>
            <a:spLocks noChangeArrowheads="1"/>
          </p:cNvSpPr>
          <p:nvPr/>
        </p:nvSpPr>
        <p:spPr bwMode="auto">
          <a:xfrm flipH="1">
            <a:off x="26464563" y="2016389"/>
            <a:ext cx="258234" cy="129863"/>
          </a:xfrm>
          <a:custGeom>
            <a:avLst/>
            <a:gdLst>
              <a:gd name="T0" fmla="*/ 381 w 763"/>
              <a:gd name="T1" fmla="*/ 0 h 382"/>
              <a:gd name="T2" fmla="*/ 381 w 763"/>
              <a:gd name="T3" fmla="*/ 0 h 382"/>
              <a:gd name="T4" fmla="*/ 0 w 763"/>
              <a:gd name="T5" fmla="*/ 381 h 382"/>
              <a:gd name="T6" fmla="*/ 762 w 763"/>
              <a:gd name="T7" fmla="*/ 381 h 382"/>
              <a:gd name="T8" fmla="*/ 381 w 763"/>
              <a:gd name="T9" fmla="*/ 0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3" h="382">
                <a:moveTo>
                  <a:pt x="381" y="0"/>
                </a:moveTo>
                <a:lnTo>
                  <a:pt x="381" y="0"/>
                </a:lnTo>
                <a:cubicBezTo>
                  <a:pt x="172" y="0"/>
                  <a:pt x="0" y="170"/>
                  <a:pt x="0" y="381"/>
                </a:cubicBezTo>
                <a:cubicBezTo>
                  <a:pt x="762" y="381"/>
                  <a:pt x="762" y="381"/>
                  <a:pt x="762" y="381"/>
                </a:cubicBezTo>
                <a:cubicBezTo>
                  <a:pt x="762" y="170"/>
                  <a:pt x="592" y="0"/>
                  <a:pt x="381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61" name="Freeform 146"/>
          <p:cNvSpPr>
            <a:spLocks noChangeArrowheads="1"/>
          </p:cNvSpPr>
          <p:nvPr/>
        </p:nvSpPr>
        <p:spPr bwMode="auto">
          <a:xfrm>
            <a:off x="32582480" y="2146252"/>
            <a:ext cx="234846" cy="1784052"/>
          </a:xfrm>
          <a:custGeom>
            <a:avLst/>
            <a:gdLst>
              <a:gd name="T0" fmla="*/ 253 w 526"/>
              <a:gd name="T1" fmla="*/ 0 h 3985"/>
              <a:gd name="T2" fmla="*/ 253 w 526"/>
              <a:gd name="T3" fmla="*/ 0 h 3985"/>
              <a:gd name="T4" fmla="*/ 0 w 526"/>
              <a:gd name="T5" fmla="*/ 0 h 3985"/>
              <a:gd name="T6" fmla="*/ 0 w 526"/>
              <a:gd name="T7" fmla="*/ 3984 h 3985"/>
              <a:gd name="T8" fmla="*/ 253 w 526"/>
              <a:gd name="T9" fmla="*/ 3984 h 3985"/>
              <a:gd name="T10" fmla="*/ 525 w 526"/>
              <a:gd name="T11" fmla="*/ 3716 h 3985"/>
              <a:gd name="T12" fmla="*/ 525 w 526"/>
              <a:gd name="T13" fmla="*/ 268 h 3985"/>
              <a:gd name="T14" fmla="*/ 253 w 526"/>
              <a:gd name="T15" fmla="*/ 0 h 3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" h="3985">
                <a:moveTo>
                  <a:pt x="253" y="0"/>
                </a:moveTo>
                <a:lnTo>
                  <a:pt x="2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984"/>
                  <a:pt x="0" y="3984"/>
                  <a:pt x="0" y="3984"/>
                </a:cubicBezTo>
                <a:cubicBezTo>
                  <a:pt x="253" y="3984"/>
                  <a:pt x="253" y="3984"/>
                  <a:pt x="253" y="3984"/>
                </a:cubicBezTo>
                <a:cubicBezTo>
                  <a:pt x="404" y="3984"/>
                  <a:pt x="525" y="3863"/>
                  <a:pt x="525" y="3716"/>
                </a:cubicBezTo>
                <a:cubicBezTo>
                  <a:pt x="525" y="268"/>
                  <a:pt x="525" y="268"/>
                  <a:pt x="525" y="268"/>
                </a:cubicBezTo>
                <a:cubicBezTo>
                  <a:pt x="525" y="121"/>
                  <a:pt x="404" y="0"/>
                  <a:pt x="25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000"/>
          </a:p>
        </p:txBody>
      </p:sp>
      <p:sp>
        <p:nvSpPr>
          <p:cNvPr id="162" name="TextBox 161"/>
          <p:cNvSpPr txBox="1"/>
          <p:nvPr/>
        </p:nvSpPr>
        <p:spPr>
          <a:xfrm>
            <a:off x="26805105" y="2162252"/>
            <a:ext cx="119936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OPTION</a:t>
            </a:r>
            <a:endParaRPr lang="en-US" sz="2000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6773825" y="2425380"/>
            <a:ext cx="1255437" cy="120031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id-ID" sz="7200" b="1" dirty="0" smtClean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64" name="Subtitle 2"/>
          <p:cNvSpPr txBox="1">
            <a:spLocks/>
          </p:cNvSpPr>
          <p:nvPr/>
        </p:nvSpPr>
        <p:spPr>
          <a:xfrm>
            <a:off x="28211103" y="2696636"/>
            <a:ext cx="4371376" cy="114294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40"/>
              </a:lnSpc>
            </a:pPr>
            <a:r>
              <a:rPr lang="en-US" sz="2000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Frequently, your initial font choice is taken out of your </a:t>
            </a:r>
            <a:r>
              <a:rPr lang="en-US" sz="2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hands</a:t>
            </a:r>
            <a:endParaRPr lang="en-US" sz="2000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165" name="Rectangle 145"/>
          <p:cNvSpPr>
            <a:spLocks/>
          </p:cNvSpPr>
          <p:nvPr/>
        </p:nvSpPr>
        <p:spPr bwMode="auto">
          <a:xfrm>
            <a:off x="28386106" y="1952983"/>
            <a:ext cx="1660711" cy="9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4572000">
              <a:lnSpc>
                <a:spcPts val="7740"/>
              </a:lnSpc>
            </a:pPr>
            <a:r>
              <a:rPr lang="en-US" sz="2800" b="1" dirty="0" smtClean="0">
                <a:latin typeface="Lato Black" charset="0"/>
                <a:ea typeface="Lato Black" charset="0"/>
                <a:cs typeface="Lato Black" charset="0"/>
                <a:sym typeface="Bebas Neue" charset="0"/>
              </a:rPr>
              <a:t>TITTLE 02</a:t>
            </a:r>
            <a:endParaRPr lang="en-US" sz="2800" b="1" dirty="0">
              <a:latin typeface="Lato Black" charset="0"/>
              <a:ea typeface="Lato Black" charset="0"/>
              <a:cs typeface="Lato Black" charset="0"/>
              <a:sym typeface="Bebas Neue" charset="0"/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1911345" y="4168582"/>
            <a:ext cx="7599510" cy="538060"/>
            <a:chOff x="0" y="4025"/>
            <a:chExt cx="8129946" cy="1760169"/>
          </a:xfrm>
        </p:grpSpPr>
        <p:sp>
          <p:nvSpPr>
            <p:cNvPr id="201" name="모서리가 둥근 직사각형 200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2" name="모서리가 둥근 직사각형 4"/>
            <p:cNvSpPr/>
            <p:nvPr/>
          </p:nvSpPr>
          <p:spPr>
            <a:xfrm>
              <a:off x="85924" y="89950"/>
              <a:ext cx="7958098" cy="15883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SecurityContextPersistenceFilter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03" name="그룹 202"/>
          <p:cNvGrpSpPr/>
          <p:nvPr/>
        </p:nvGrpSpPr>
        <p:grpSpPr>
          <a:xfrm>
            <a:off x="1911345" y="5342674"/>
            <a:ext cx="7599510" cy="610516"/>
            <a:chOff x="0" y="4025"/>
            <a:chExt cx="8129946" cy="1760169"/>
          </a:xfrm>
        </p:grpSpPr>
        <p:sp>
          <p:nvSpPr>
            <p:cNvPr id="204" name="모서리가 둥근 직사각형 203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5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LogoutFilter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1926585" y="6671300"/>
            <a:ext cx="7599510" cy="610516"/>
            <a:chOff x="0" y="4025"/>
            <a:chExt cx="8129946" cy="1760169"/>
          </a:xfrm>
        </p:grpSpPr>
        <p:sp>
          <p:nvSpPr>
            <p:cNvPr id="207" name="모서리가 둥근 직사각형 206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8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ExceptionTranslationFilter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1911345" y="7974626"/>
            <a:ext cx="7599510" cy="610516"/>
            <a:chOff x="0" y="4025"/>
            <a:chExt cx="8129946" cy="1760169"/>
          </a:xfrm>
          <a:solidFill>
            <a:srgbClr val="FFC000"/>
          </a:solidFill>
        </p:grpSpPr>
        <p:sp>
          <p:nvSpPr>
            <p:cNvPr id="210" name="모서리가 둥근 직사각형 209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1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>
                  <a:solidFill>
                    <a:schemeClr val="bg1"/>
                  </a:solidFill>
                  <a:latin typeface="Lato Regular"/>
                </a:rPr>
                <a:t>OAuth2ClientContextFilter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12" name="그룹 211"/>
          <p:cNvGrpSpPr/>
          <p:nvPr/>
        </p:nvGrpSpPr>
        <p:grpSpPr>
          <a:xfrm>
            <a:off x="1911345" y="9283473"/>
            <a:ext cx="7599510" cy="610516"/>
            <a:chOff x="0" y="4025"/>
            <a:chExt cx="8129946" cy="1760169"/>
          </a:xfrm>
          <a:solidFill>
            <a:srgbClr val="FFC000"/>
          </a:solidFill>
        </p:grpSpPr>
        <p:sp>
          <p:nvSpPr>
            <p:cNvPr id="213" name="모서리가 둥근 직사각형 212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4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400" b="1" dirty="0">
                  <a:solidFill>
                    <a:schemeClr val="bg1"/>
                  </a:solidFill>
                  <a:latin typeface="Lato Regular"/>
                </a:rPr>
                <a:t>OAuth2ClientAuthenticationProcessingFilter</a:t>
              </a:r>
              <a:endParaRPr lang="ko-KR" altLang="ko-KR" sz="2400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15" name="그룹 214"/>
          <p:cNvGrpSpPr/>
          <p:nvPr/>
        </p:nvGrpSpPr>
        <p:grpSpPr>
          <a:xfrm>
            <a:off x="1911345" y="10524193"/>
            <a:ext cx="7599510" cy="610516"/>
            <a:chOff x="0" y="4025"/>
            <a:chExt cx="8129946" cy="1760169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solidFill>
              <a:schemeClr val="accent1"/>
            </a:solidFill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7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FilterSecurityInterceptor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18" name="그룹 217"/>
          <p:cNvGrpSpPr/>
          <p:nvPr/>
        </p:nvGrpSpPr>
        <p:grpSpPr>
          <a:xfrm>
            <a:off x="1911345" y="11870701"/>
            <a:ext cx="7599510" cy="610516"/>
            <a:chOff x="0" y="4025"/>
            <a:chExt cx="8129946" cy="1760169"/>
          </a:xfrm>
          <a:solidFill>
            <a:srgbClr val="FF0000"/>
          </a:solidFill>
        </p:grpSpPr>
        <p:sp>
          <p:nvSpPr>
            <p:cNvPr id="219" name="모서리가 둥근 직사각형 218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0" name="모서리가 둥근 직사각형 4"/>
            <p:cNvSpPr/>
            <p:nvPr/>
          </p:nvSpPr>
          <p:spPr>
            <a:xfrm>
              <a:off x="85924" y="89949"/>
              <a:ext cx="7958098" cy="158832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err="1">
                  <a:solidFill>
                    <a:schemeClr val="bg1"/>
                  </a:solidFill>
                  <a:latin typeface="Lato Regular"/>
                </a:rPr>
                <a:t>Secrued</a:t>
              </a:r>
              <a:r>
                <a:rPr lang="en-US" altLang="ko-KR" b="1" dirty="0">
                  <a:solidFill>
                    <a:schemeClr val="bg1"/>
                  </a:solidFill>
                  <a:latin typeface="Lato Regular"/>
                </a:rPr>
                <a:t> Resource</a:t>
              </a:r>
              <a:endParaRPr lang="ko-KR" altLang="en-US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grpSp>
        <p:nvGrpSpPr>
          <p:cNvPr id="227" name="그룹 226"/>
          <p:cNvGrpSpPr/>
          <p:nvPr/>
        </p:nvGrpSpPr>
        <p:grpSpPr>
          <a:xfrm>
            <a:off x="1911345" y="2940433"/>
            <a:ext cx="7599510" cy="538060"/>
            <a:chOff x="0" y="4025"/>
            <a:chExt cx="8129946" cy="1760169"/>
          </a:xfrm>
          <a:solidFill>
            <a:srgbClr val="00B050"/>
          </a:solidFill>
        </p:grpSpPr>
        <p:sp>
          <p:nvSpPr>
            <p:cNvPr id="228" name="모서리가 둥근 직사각형 227"/>
            <p:cNvSpPr/>
            <p:nvPr/>
          </p:nvSpPr>
          <p:spPr>
            <a:xfrm>
              <a:off x="0" y="4025"/>
              <a:ext cx="8129946" cy="1760169"/>
            </a:xfrm>
            <a:prstGeom prst="roundRect">
              <a:avLst/>
            </a:prstGeom>
            <a:grpFill/>
            <a:ln w="28575" cmpd="sng"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9" name="모서리가 둥근 직사각형 4"/>
            <p:cNvSpPr/>
            <p:nvPr/>
          </p:nvSpPr>
          <p:spPr>
            <a:xfrm>
              <a:off x="85924" y="36532"/>
              <a:ext cx="7958098" cy="158831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68580" rIns="137160" bIns="68580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>
                  <a:solidFill>
                    <a:schemeClr val="bg1"/>
                  </a:solidFill>
                  <a:latin typeface="Lato Regular"/>
                </a:rPr>
                <a:t>Web Browser</a:t>
              </a:r>
              <a:endParaRPr lang="ko-KR" altLang="ko-KR" b="1" dirty="0">
                <a:solidFill>
                  <a:schemeClr val="bg1"/>
                </a:solidFill>
                <a:latin typeface="Lato Regular"/>
              </a:endParaRPr>
            </a:p>
          </p:txBody>
        </p:sp>
      </p:grpSp>
      <p:sp>
        <p:nvSpPr>
          <p:cNvPr id="236" name="아래쪽 화살표 235"/>
          <p:cNvSpPr/>
          <p:nvPr/>
        </p:nvSpPr>
        <p:spPr>
          <a:xfrm>
            <a:off x="5688995" y="3624132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아래쪽 화살표 236"/>
          <p:cNvSpPr/>
          <p:nvPr/>
        </p:nvSpPr>
        <p:spPr>
          <a:xfrm>
            <a:off x="5688995" y="4828022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아래쪽 화살표 237"/>
          <p:cNvSpPr/>
          <p:nvPr/>
        </p:nvSpPr>
        <p:spPr>
          <a:xfrm>
            <a:off x="5688995" y="6108301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아래쪽 화살표 238"/>
          <p:cNvSpPr/>
          <p:nvPr/>
        </p:nvSpPr>
        <p:spPr>
          <a:xfrm>
            <a:off x="5688995" y="7420704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아래쪽 화살표 239"/>
          <p:cNvSpPr/>
          <p:nvPr/>
        </p:nvSpPr>
        <p:spPr>
          <a:xfrm>
            <a:off x="5688995" y="8727560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9167572" y="9453852"/>
            <a:ext cx="12995288" cy="1061829"/>
            <a:chOff x="9167572" y="12017734"/>
            <a:chExt cx="12995288" cy="1061829"/>
          </a:xfrm>
        </p:grpSpPr>
        <p:sp>
          <p:nvSpPr>
            <p:cNvPr id="243" name="아래쪽 화살표 242"/>
            <p:cNvSpPr/>
            <p:nvPr/>
          </p:nvSpPr>
          <p:spPr>
            <a:xfrm rot="16200000">
              <a:off x="9643413" y="11966239"/>
              <a:ext cx="314959" cy="419438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9167572" y="12017734"/>
              <a:ext cx="1299528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7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>
                  <a:solidFill>
                    <a:schemeClr val="tx1">
                      <a:lumMod val="50000"/>
                    </a:schemeClr>
                  </a:solidFill>
                  <a:latin typeface="Lato Regular"/>
                </a:rPr>
                <a:t>Exchanges authorization code with access token.</a:t>
              </a:r>
            </a:p>
            <a:p>
              <a:pPr algn="ctr" defTabSz="1600200">
                <a:lnSpc>
                  <a:spcPct val="7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smtClean="0">
                  <a:solidFill>
                    <a:schemeClr val="tx1">
                      <a:lumMod val="50000"/>
                    </a:schemeClr>
                  </a:solidFill>
                  <a:latin typeface="Lato Regular"/>
                </a:rPr>
                <a:t>      Creates </a:t>
              </a:r>
              <a:r>
                <a:rPr lang="en-US" altLang="ko-KR" b="1" dirty="0">
                  <a:solidFill>
                    <a:schemeClr val="tx1">
                      <a:lumMod val="50000"/>
                    </a:schemeClr>
                  </a:solidFill>
                  <a:latin typeface="Lato Regular"/>
                </a:rPr>
                <a:t>authentication object and stores it in session.</a:t>
              </a:r>
              <a:endParaRPr lang="ko-KR" altLang="en-US" b="1" dirty="0">
                <a:solidFill>
                  <a:schemeClr val="tx1">
                    <a:lumMod val="50000"/>
                  </a:schemeClr>
                </a:solidFill>
                <a:latin typeface="Lato Regular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9591174" y="10553996"/>
            <a:ext cx="2741181" cy="590931"/>
            <a:chOff x="9591174" y="11877058"/>
            <a:chExt cx="2741181" cy="590931"/>
          </a:xfrm>
        </p:grpSpPr>
        <p:sp>
          <p:nvSpPr>
            <p:cNvPr id="87" name="아래쪽 화살표 86"/>
            <p:cNvSpPr/>
            <p:nvPr/>
          </p:nvSpPr>
          <p:spPr>
            <a:xfrm rot="16200000">
              <a:off x="9643413" y="11966239"/>
              <a:ext cx="314959" cy="419438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179201" y="11877058"/>
              <a:ext cx="2153154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 smtClean="0">
                  <a:solidFill>
                    <a:schemeClr val="tx1">
                      <a:lumMod val="50000"/>
                    </a:schemeClr>
                  </a:solidFill>
                  <a:latin typeface="Lato Regular"/>
                </a:rPr>
                <a:t>Success!!</a:t>
              </a:r>
              <a:endParaRPr lang="ko-KR" altLang="en-US" b="1" dirty="0">
                <a:solidFill>
                  <a:schemeClr val="tx1">
                    <a:lumMod val="50000"/>
                  </a:schemeClr>
                </a:solidFill>
                <a:latin typeface="Lato Regular"/>
              </a:endParaRPr>
            </a:p>
          </p:txBody>
        </p:sp>
      </p:grpSp>
      <p:sp>
        <p:nvSpPr>
          <p:cNvPr id="89" name="순서도: 처리 88"/>
          <p:cNvSpPr/>
          <p:nvPr/>
        </p:nvSpPr>
        <p:spPr>
          <a:xfrm rot="1078736">
            <a:off x="8376744" y="11530244"/>
            <a:ext cx="1974595" cy="564539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Success</a:t>
            </a:r>
            <a:endParaRPr lang="ko-KR" altLang="en-US" sz="3200" dirty="0"/>
          </a:p>
        </p:txBody>
      </p:sp>
      <p:sp>
        <p:nvSpPr>
          <p:cNvPr id="90" name="아래쪽 화살표 89"/>
          <p:cNvSpPr/>
          <p:nvPr/>
        </p:nvSpPr>
        <p:spPr>
          <a:xfrm>
            <a:off x="5688995" y="10022463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아래쪽 화살표 90"/>
          <p:cNvSpPr/>
          <p:nvPr/>
        </p:nvSpPr>
        <p:spPr>
          <a:xfrm>
            <a:off x="5688995" y="11316889"/>
            <a:ext cx="314959" cy="4194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6230892" y="3631686"/>
            <a:ext cx="366452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400" b="1" dirty="0" smtClean="0">
                <a:solidFill>
                  <a:schemeClr val="tx1">
                    <a:lumMod val="50000"/>
                  </a:schemeClr>
                </a:solidFill>
                <a:latin typeface="Lato Regular"/>
              </a:rPr>
              <a:t>Authentication Redirect</a:t>
            </a:r>
            <a:endParaRPr lang="ko-KR" altLang="en-US" sz="2400" b="1" dirty="0">
              <a:solidFill>
                <a:schemeClr val="tx1">
                  <a:lumMod val="50000"/>
                </a:schemeClr>
              </a:solidFill>
              <a:latin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4796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  <p:bldP spid="237" grpId="0" animBg="1"/>
      <p:bldP spid="238" grpId="0" animBg="1"/>
      <p:bldP spid="239" grpId="0" animBg="1"/>
      <p:bldP spid="240" grpId="0" animBg="1"/>
      <p:bldP spid="89" grpId="0" animBg="1"/>
      <p:bldP spid="90" grpId="0" animBg="1"/>
      <p:bldP spid="91" grpId="0" animBg="1"/>
      <p:bldP spid="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72312" y="2439145"/>
            <a:ext cx="21930312" cy="10678974"/>
            <a:chOff x="562712" y="2439145"/>
            <a:chExt cx="21930312" cy="10678974"/>
          </a:xfrm>
        </p:grpSpPr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/>
            <a:srcRect l="1596" b="2241"/>
            <a:stretch/>
          </p:blipFill>
          <p:spPr>
            <a:xfrm>
              <a:off x="562712" y="6894476"/>
              <a:ext cx="13012616" cy="6223643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4851554" y="5344935"/>
              <a:ext cx="7641470" cy="9248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0000"/>
                  </a:solidFill>
                </a:rPr>
                <a:t>&lt;&lt;Interface&gt;&gt;</a:t>
              </a:r>
            </a:p>
            <a:p>
              <a:pPr algn="ctr"/>
              <a:r>
                <a:rPr lang="en-US" altLang="ko-KR" sz="2400" b="1" dirty="0" err="1" smtClean="0">
                  <a:solidFill>
                    <a:srgbClr val="000000"/>
                  </a:solidFill>
                </a:rPr>
                <a:t>ResourceServerTokenServices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404783" y="5189235"/>
              <a:ext cx="7641470" cy="12735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Tx/>
                <a:buChar char="-"/>
              </a:pPr>
              <a:r>
                <a:rPr lang="en-US" altLang="ko-KR" sz="2400" dirty="0" smtClean="0">
                  <a:solidFill>
                    <a:srgbClr val="000000"/>
                  </a:solidFill>
                </a:rPr>
                <a:t>OAuth2RestOperations </a:t>
              </a:r>
              <a:r>
                <a:rPr lang="en-US" altLang="ko-KR" sz="2400" dirty="0" err="1" smtClean="0">
                  <a:solidFill>
                    <a:srgbClr val="000000"/>
                  </a:solidFill>
                </a:rPr>
                <a:t>restTemplate</a:t>
              </a:r>
              <a:endParaRPr lang="en-US" altLang="ko-KR" sz="2400" dirty="0">
                <a:solidFill>
                  <a:srgbClr val="000000"/>
                </a:solidFill>
              </a:endParaRPr>
            </a:p>
            <a:p>
              <a:pPr marL="457200" indent="-457200">
                <a:buFontTx/>
                <a:buChar char="-"/>
              </a:pPr>
              <a:r>
                <a:rPr lang="en-US" altLang="ko-KR" sz="2400" dirty="0" err="1" smtClean="0">
                  <a:solidFill>
                    <a:srgbClr val="000000"/>
                  </a:solidFill>
                </a:rPr>
                <a:t>ResourceServerTokenServices</a:t>
              </a:r>
              <a:r>
                <a:rPr lang="en-US" altLang="ko-KR" sz="2400" dirty="0" smtClean="0">
                  <a:solidFill>
                    <a:srgbClr val="000000"/>
                  </a:solidFill>
                </a:rPr>
                <a:t> </a:t>
              </a:r>
              <a:r>
                <a:rPr lang="en-US" altLang="ko-KR" sz="2400" dirty="0" err="1" smtClean="0">
                  <a:solidFill>
                    <a:srgbClr val="000000"/>
                  </a:solidFill>
                </a:rPr>
                <a:t>tokenServices</a:t>
              </a:r>
              <a:endParaRPr lang="en-US" altLang="ko-KR" sz="2400" dirty="0" smtClean="0">
                <a:solidFill>
                  <a:srgbClr val="000000"/>
                </a:solidFill>
              </a:endParaRPr>
            </a:p>
            <a:p>
              <a:r>
                <a:rPr lang="en-US" altLang="ko-KR" sz="2400" dirty="0" smtClean="0">
                  <a:solidFill>
                    <a:srgbClr val="000000"/>
                  </a:solidFill>
                </a:rPr>
                <a:t>+   </a:t>
              </a:r>
              <a:r>
                <a:rPr lang="en-US" altLang="ko-KR" sz="2400" b="1" dirty="0" err="1" smtClean="0">
                  <a:solidFill>
                    <a:srgbClr val="000000"/>
                  </a:solidFill>
                </a:rPr>
                <a:t>attemptAuthentication</a:t>
              </a:r>
              <a:r>
                <a:rPr lang="en-US" altLang="ko-KR" sz="2400" dirty="0" smtClean="0">
                  <a:solidFill>
                    <a:srgbClr val="000000"/>
                  </a:solidFill>
                </a:rPr>
                <a:t>: Authentication</a:t>
              </a:r>
              <a:endParaRPr lang="ko-KR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404783" y="4613093"/>
              <a:ext cx="7641470" cy="5761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rgbClr val="000000"/>
                  </a:solidFill>
                </a:rPr>
                <a:t>OAuth2ClientAuthenticationProcessingFilter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851554" y="6269795"/>
              <a:ext cx="7641470" cy="9248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rgbClr val="000000"/>
                  </a:solidFill>
                </a:rPr>
                <a:t>+  </a:t>
              </a:r>
              <a:r>
                <a:rPr lang="en-US" altLang="ko-KR" sz="2400" b="1" dirty="0" err="1" smtClean="0">
                  <a:solidFill>
                    <a:srgbClr val="000000"/>
                  </a:solidFill>
                </a:rPr>
                <a:t>loadAuthentication</a:t>
              </a:r>
              <a:r>
                <a:rPr lang="en-US" altLang="ko-KR" sz="2400" dirty="0" smtClean="0">
                  <a:solidFill>
                    <a:srgbClr val="000000"/>
                  </a:solidFill>
                </a:rPr>
                <a:t> : OAuth2Authentication</a:t>
              </a:r>
            </a:p>
            <a:p>
              <a:r>
                <a:rPr lang="en-US" altLang="ko-KR" sz="2400" dirty="0" smtClean="0">
                  <a:solidFill>
                    <a:srgbClr val="000000"/>
                  </a:solidFill>
                </a:rPr>
                <a:t>…</a:t>
              </a:r>
              <a:endParaRPr lang="ko-KR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4851554" y="8134966"/>
              <a:ext cx="7641470" cy="5458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 smtClean="0">
                  <a:solidFill>
                    <a:srgbClr val="000000"/>
                  </a:solidFill>
                </a:rPr>
                <a:t>UserTokenService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851554" y="8680785"/>
              <a:ext cx="7641470" cy="9248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rgbClr val="000000"/>
                  </a:solidFill>
                </a:rPr>
                <a:t>+  </a:t>
              </a:r>
              <a:r>
                <a:rPr lang="en-US" altLang="ko-KR" sz="2400" b="1" dirty="0" err="1" smtClean="0">
                  <a:solidFill>
                    <a:srgbClr val="000000"/>
                  </a:solidFill>
                </a:rPr>
                <a:t>loadAuthentication</a:t>
              </a:r>
              <a:r>
                <a:rPr lang="en-US" altLang="ko-KR" sz="2400" dirty="0" smtClean="0">
                  <a:solidFill>
                    <a:srgbClr val="000000"/>
                  </a:solidFill>
                </a:rPr>
                <a:t> : OAuth2Authentication</a:t>
              </a:r>
            </a:p>
            <a:p>
              <a:r>
                <a:rPr lang="en-US" altLang="ko-KR" sz="2400" dirty="0" smtClean="0">
                  <a:solidFill>
                    <a:srgbClr val="000000"/>
                  </a:solidFill>
                </a:rPr>
                <a:t>…</a:t>
              </a:r>
              <a:endParaRPr lang="ko-KR" altLang="en-US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30" idx="0"/>
              <a:endCxn id="29" idx="2"/>
            </p:cNvCxnSpPr>
            <p:nvPr/>
          </p:nvCxnSpPr>
          <p:spPr>
            <a:xfrm flipV="1">
              <a:off x="18672289" y="7194655"/>
              <a:ext cx="0" cy="940311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dash"/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11046253" y="5189235"/>
              <a:ext cx="3805301" cy="1059122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headEnd w="sm" len="sm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3404783" y="3015288"/>
              <a:ext cx="7641470" cy="760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rgbClr val="000000"/>
                  </a:solidFill>
                </a:rPr>
                <a:t>+  </a:t>
              </a:r>
              <a:r>
                <a:rPr lang="en-US" altLang="ko-KR" sz="2400" b="1" dirty="0" err="1" smtClean="0">
                  <a:solidFill>
                    <a:srgbClr val="000000"/>
                  </a:solidFill>
                </a:rPr>
                <a:t>attemptAuthentication</a:t>
              </a:r>
              <a:r>
                <a:rPr lang="en-US" altLang="ko-KR" sz="2400" dirty="0" smtClean="0">
                  <a:solidFill>
                    <a:srgbClr val="000000"/>
                  </a:solidFill>
                </a:rPr>
                <a:t>: Authentication</a:t>
              </a:r>
              <a:endParaRPr lang="ko-KR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404783" y="2439145"/>
              <a:ext cx="7641470" cy="5761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err="1" smtClean="0">
                  <a:solidFill>
                    <a:srgbClr val="000000"/>
                  </a:solidFill>
                </a:rPr>
                <a:t>AbstractAuthenticationProcessingFilter</a:t>
              </a:r>
              <a:endParaRPr lang="ko-KR" altLang="en-US" sz="24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41" name="직선 화살표 연결선 40"/>
            <p:cNvCxnSpPr>
              <a:stCxn id="28" idx="0"/>
              <a:endCxn id="39" idx="2"/>
            </p:cNvCxnSpPr>
            <p:nvPr/>
          </p:nvCxnSpPr>
          <p:spPr>
            <a:xfrm flipV="1">
              <a:off x="7225518" y="3775413"/>
              <a:ext cx="0" cy="837680"/>
            </a:xfrm>
            <a:prstGeom prst="straightConnector1">
              <a:avLst/>
            </a:prstGeom>
            <a:ln w="28575">
              <a:solidFill>
                <a:srgbClr val="000000"/>
              </a:solidFill>
              <a:prstDash val="solid"/>
              <a:headEnd w="sm" len="sm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1740881" y="9999655"/>
              <a:ext cx="10111153" cy="562708"/>
            </a:xfrm>
            <a:prstGeom prst="rect">
              <a:avLst/>
            </a:prstGeom>
            <a:noFill/>
            <a:ln w="762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Group 66"/>
          <p:cNvGrpSpPr/>
          <p:nvPr/>
        </p:nvGrpSpPr>
        <p:grpSpPr>
          <a:xfrm>
            <a:off x="4976080" y="483017"/>
            <a:ext cx="14425516" cy="1868362"/>
            <a:chOff x="4955493" y="483017"/>
            <a:chExt cx="14425516" cy="1868362"/>
          </a:xfrm>
        </p:grpSpPr>
        <p:sp>
          <p:nvSpPr>
            <p:cNvPr id="57" name="TextBox 56"/>
            <p:cNvSpPr txBox="1"/>
            <p:nvPr/>
          </p:nvSpPr>
          <p:spPr>
            <a:xfrm>
              <a:off x="4955493" y="483017"/>
              <a:ext cx="14425516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OAuth2 Service Logic </a:t>
              </a:r>
              <a:r>
                <a:rPr lang="ko-KR" alt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구현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59" name="Subtitle 2"/>
            <p:cNvSpPr txBox="1">
              <a:spLocks/>
            </p:cNvSpPr>
            <p:nvPr/>
          </p:nvSpPr>
          <p:spPr>
            <a:xfrm>
              <a:off x="11969182" y="1634834"/>
              <a:ext cx="439292" cy="716545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71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27"/>
          <p:cNvSpPr>
            <a:spLocks noChangeAspect="1"/>
          </p:cNvSpPr>
          <p:nvPr/>
        </p:nvSpPr>
        <p:spPr>
          <a:xfrm>
            <a:off x="0" y="-1"/>
            <a:ext cx="24399930" cy="13716002"/>
          </a:xfrm>
          <a:prstGeom prst="rect">
            <a:avLst/>
          </a:prstGeom>
          <a:solidFill>
            <a:schemeClr val="accent6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11010113" y="2917891"/>
            <a:ext cx="2412348" cy="2412976"/>
            <a:chOff x="10914389" y="3398630"/>
            <a:chExt cx="2545697" cy="2546360"/>
          </a:xfrm>
          <a:solidFill>
            <a:schemeClr val="bg1"/>
          </a:solidFill>
        </p:grpSpPr>
        <p:sp>
          <p:nvSpPr>
            <p:cNvPr id="130" name="Freeform 9"/>
            <p:cNvSpPr>
              <a:spLocks noEditPoints="1"/>
            </p:cNvSpPr>
            <p:nvPr/>
          </p:nvSpPr>
          <p:spPr bwMode="auto">
            <a:xfrm>
              <a:off x="10914389" y="3398630"/>
              <a:ext cx="2545697" cy="2546360"/>
            </a:xfrm>
            <a:custGeom>
              <a:avLst/>
              <a:gdLst>
                <a:gd name="T0" fmla="*/ 512 w 1024"/>
                <a:gd name="T1" fmla="*/ 0 h 1024"/>
                <a:gd name="T2" fmla="*/ 0 w 1024"/>
                <a:gd name="T3" fmla="*/ 512 h 1024"/>
                <a:gd name="T4" fmla="*/ 512 w 1024"/>
                <a:gd name="T5" fmla="*/ 1024 h 1024"/>
                <a:gd name="T6" fmla="*/ 1024 w 1024"/>
                <a:gd name="T7" fmla="*/ 512 h 1024"/>
                <a:gd name="T8" fmla="*/ 512 w 1024"/>
                <a:gd name="T9" fmla="*/ 0 h 1024"/>
                <a:gd name="T10" fmla="*/ 512 w 1024"/>
                <a:gd name="T11" fmla="*/ 951 h 1024"/>
                <a:gd name="T12" fmla="*/ 73 w 1024"/>
                <a:gd name="T13" fmla="*/ 512 h 1024"/>
                <a:gd name="T14" fmla="*/ 512 w 1024"/>
                <a:gd name="T15" fmla="*/ 73 h 1024"/>
                <a:gd name="T16" fmla="*/ 951 w 1024"/>
                <a:gd name="T17" fmla="*/ 512 h 1024"/>
                <a:gd name="T18" fmla="*/ 512 w 1024"/>
                <a:gd name="T19" fmla="*/ 95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4" h="1024">
                  <a:moveTo>
                    <a:pt x="512" y="0"/>
                  </a:moveTo>
                  <a:cubicBezTo>
                    <a:pt x="229" y="0"/>
                    <a:pt x="0" y="229"/>
                    <a:pt x="0" y="512"/>
                  </a:cubicBezTo>
                  <a:cubicBezTo>
                    <a:pt x="0" y="795"/>
                    <a:pt x="229" y="1024"/>
                    <a:pt x="512" y="1024"/>
                  </a:cubicBezTo>
                  <a:cubicBezTo>
                    <a:pt x="795" y="1024"/>
                    <a:pt x="1024" y="795"/>
                    <a:pt x="1024" y="512"/>
                  </a:cubicBezTo>
                  <a:cubicBezTo>
                    <a:pt x="1024" y="229"/>
                    <a:pt x="795" y="0"/>
                    <a:pt x="512" y="0"/>
                  </a:cubicBezTo>
                  <a:close/>
                  <a:moveTo>
                    <a:pt x="512" y="951"/>
                  </a:moveTo>
                  <a:cubicBezTo>
                    <a:pt x="270" y="951"/>
                    <a:pt x="73" y="754"/>
                    <a:pt x="73" y="512"/>
                  </a:cubicBezTo>
                  <a:cubicBezTo>
                    <a:pt x="73" y="270"/>
                    <a:pt x="270" y="73"/>
                    <a:pt x="512" y="73"/>
                  </a:cubicBezTo>
                  <a:cubicBezTo>
                    <a:pt x="754" y="73"/>
                    <a:pt x="951" y="270"/>
                    <a:pt x="951" y="512"/>
                  </a:cubicBezTo>
                  <a:cubicBezTo>
                    <a:pt x="951" y="754"/>
                    <a:pt x="754" y="951"/>
                    <a:pt x="512" y="9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2843" tIns="91422" rIns="182843" bIns="91422"/>
            <a:lstStyle/>
            <a:p>
              <a:pPr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11795226" y="4278110"/>
              <a:ext cx="787195" cy="787400"/>
              <a:chOff x="6350" y="4763"/>
              <a:chExt cx="2898775" cy="2898776"/>
            </a:xfrm>
            <a:grpFill/>
          </p:grpSpPr>
          <p:sp>
            <p:nvSpPr>
              <p:cNvPr id="132" name="Freeform 131"/>
              <p:cNvSpPr>
                <a:spLocks/>
              </p:cNvSpPr>
              <p:nvPr/>
            </p:nvSpPr>
            <p:spPr bwMode="auto">
              <a:xfrm>
                <a:off x="6350" y="4763"/>
                <a:ext cx="727075" cy="723900"/>
              </a:xfrm>
              <a:custGeom>
                <a:avLst/>
                <a:gdLst>
                  <a:gd name="T0" fmla="*/ 168 w 193"/>
                  <a:gd name="T1" fmla="*/ 0 h 192"/>
                  <a:gd name="T2" fmla="*/ 24 w 193"/>
                  <a:gd name="T3" fmla="*/ 0 h 192"/>
                  <a:gd name="T4" fmla="*/ 0 w 193"/>
                  <a:gd name="T5" fmla="*/ 24 h 192"/>
                  <a:gd name="T6" fmla="*/ 0 w 193"/>
                  <a:gd name="T7" fmla="*/ 168 h 192"/>
                  <a:gd name="T8" fmla="*/ 24 w 193"/>
                  <a:gd name="T9" fmla="*/ 192 h 192"/>
                  <a:gd name="T10" fmla="*/ 168 w 193"/>
                  <a:gd name="T11" fmla="*/ 192 h 192"/>
                  <a:gd name="T12" fmla="*/ 193 w 193"/>
                  <a:gd name="T13" fmla="*/ 168 h 192"/>
                  <a:gd name="T14" fmla="*/ 193 w 193"/>
                  <a:gd name="T15" fmla="*/ 24 h 192"/>
                  <a:gd name="T16" fmla="*/ 168 w 193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2"/>
                      <a:pt x="11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2" y="192"/>
                      <a:pt x="193" y="182"/>
                      <a:pt x="193" y="168"/>
                    </a:cubicBezTo>
                    <a:cubicBezTo>
                      <a:pt x="193" y="24"/>
                      <a:pt x="193" y="24"/>
                      <a:pt x="193" y="24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3" name="Freeform 132"/>
              <p:cNvSpPr>
                <a:spLocks/>
              </p:cNvSpPr>
              <p:nvPr/>
            </p:nvSpPr>
            <p:spPr bwMode="auto">
              <a:xfrm>
                <a:off x="6350" y="1093788"/>
                <a:ext cx="727075" cy="722313"/>
              </a:xfrm>
              <a:custGeom>
                <a:avLst/>
                <a:gdLst>
                  <a:gd name="T0" fmla="*/ 168 w 193"/>
                  <a:gd name="T1" fmla="*/ 0 h 192"/>
                  <a:gd name="T2" fmla="*/ 24 w 193"/>
                  <a:gd name="T3" fmla="*/ 0 h 192"/>
                  <a:gd name="T4" fmla="*/ 0 w 193"/>
                  <a:gd name="T5" fmla="*/ 24 h 192"/>
                  <a:gd name="T6" fmla="*/ 0 w 193"/>
                  <a:gd name="T7" fmla="*/ 168 h 192"/>
                  <a:gd name="T8" fmla="*/ 24 w 193"/>
                  <a:gd name="T9" fmla="*/ 192 h 192"/>
                  <a:gd name="T10" fmla="*/ 168 w 193"/>
                  <a:gd name="T11" fmla="*/ 192 h 192"/>
                  <a:gd name="T12" fmla="*/ 193 w 193"/>
                  <a:gd name="T13" fmla="*/ 168 h 192"/>
                  <a:gd name="T14" fmla="*/ 193 w 193"/>
                  <a:gd name="T15" fmla="*/ 24 h 192"/>
                  <a:gd name="T16" fmla="*/ 168 w 193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2" y="192"/>
                      <a:pt x="193" y="181"/>
                      <a:pt x="193" y="168"/>
                    </a:cubicBezTo>
                    <a:cubicBezTo>
                      <a:pt x="193" y="24"/>
                      <a:pt x="193" y="24"/>
                      <a:pt x="193" y="24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3" name="Freeform 162"/>
              <p:cNvSpPr>
                <a:spLocks/>
              </p:cNvSpPr>
              <p:nvPr/>
            </p:nvSpPr>
            <p:spPr bwMode="auto">
              <a:xfrm>
                <a:off x="6350" y="2178051"/>
                <a:ext cx="727075" cy="725488"/>
              </a:xfrm>
              <a:custGeom>
                <a:avLst/>
                <a:gdLst>
                  <a:gd name="T0" fmla="*/ 168 w 193"/>
                  <a:gd name="T1" fmla="*/ 0 h 193"/>
                  <a:gd name="T2" fmla="*/ 24 w 193"/>
                  <a:gd name="T3" fmla="*/ 0 h 193"/>
                  <a:gd name="T4" fmla="*/ 0 w 193"/>
                  <a:gd name="T5" fmla="*/ 25 h 193"/>
                  <a:gd name="T6" fmla="*/ 0 w 193"/>
                  <a:gd name="T7" fmla="*/ 169 h 193"/>
                  <a:gd name="T8" fmla="*/ 24 w 193"/>
                  <a:gd name="T9" fmla="*/ 193 h 193"/>
                  <a:gd name="T10" fmla="*/ 168 w 193"/>
                  <a:gd name="T11" fmla="*/ 193 h 193"/>
                  <a:gd name="T12" fmla="*/ 193 w 193"/>
                  <a:gd name="T13" fmla="*/ 169 h 193"/>
                  <a:gd name="T14" fmla="*/ 193 w 193"/>
                  <a:gd name="T15" fmla="*/ 25 h 193"/>
                  <a:gd name="T16" fmla="*/ 168 w 193"/>
                  <a:gd name="T1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3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82"/>
                      <a:pt x="11" y="193"/>
                      <a:pt x="24" y="193"/>
                    </a:cubicBezTo>
                    <a:cubicBezTo>
                      <a:pt x="168" y="193"/>
                      <a:pt x="168" y="193"/>
                      <a:pt x="168" y="193"/>
                    </a:cubicBezTo>
                    <a:cubicBezTo>
                      <a:pt x="182" y="193"/>
                      <a:pt x="193" y="182"/>
                      <a:pt x="193" y="169"/>
                    </a:cubicBezTo>
                    <a:cubicBezTo>
                      <a:pt x="193" y="25"/>
                      <a:pt x="193" y="25"/>
                      <a:pt x="193" y="25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4" name="Freeform 8"/>
              <p:cNvSpPr>
                <a:spLocks/>
              </p:cNvSpPr>
              <p:nvPr/>
            </p:nvSpPr>
            <p:spPr bwMode="auto">
              <a:xfrm>
                <a:off x="1095375" y="4763"/>
                <a:ext cx="1809750" cy="723900"/>
              </a:xfrm>
              <a:custGeom>
                <a:avLst/>
                <a:gdLst>
                  <a:gd name="T0" fmla="*/ 457 w 481"/>
                  <a:gd name="T1" fmla="*/ 0 h 192"/>
                  <a:gd name="T2" fmla="*/ 24 w 481"/>
                  <a:gd name="T3" fmla="*/ 0 h 192"/>
                  <a:gd name="T4" fmla="*/ 0 w 481"/>
                  <a:gd name="T5" fmla="*/ 24 h 192"/>
                  <a:gd name="T6" fmla="*/ 0 w 481"/>
                  <a:gd name="T7" fmla="*/ 168 h 192"/>
                  <a:gd name="T8" fmla="*/ 24 w 481"/>
                  <a:gd name="T9" fmla="*/ 192 h 192"/>
                  <a:gd name="T10" fmla="*/ 457 w 481"/>
                  <a:gd name="T11" fmla="*/ 192 h 192"/>
                  <a:gd name="T12" fmla="*/ 481 w 481"/>
                  <a:gd name="T13" fmla="*/ 168 h 192"/>
                  <a:gd name="T14" fmla="*/ 481 w 481"/>
                  <a:gd name="T15" fmla="*/ 24 h 192"/>
                  <a:gd name="T16" fmla="*/ 457 w 481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1" h="192">
                    <a:moveTo>
                      <a:pt x="45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2"/>
                      <a:pt x="11" y="192"/>
                      <a:pt x="24" y="192"/>
                    </a:cubicBezTo>
                    <a:cubicBezTo>
                      <a:pt x="457" y="192"/>
                      <a:pt x="457" y="192"/>
                      <a:pt x="457" y="192"/>
                    </a:cubicBezTo>
                    <a:cubicBezTo>
                      <a:pt x="470" y="192"/>
                      <a:pt x="481" y="182"/>
                      <a:pt x="481" y="168"/>
                    </a:cubicBezTo>
                    <a:cubicBezTo>
                      <a:pt x="481" y="24"/>
                      <a:pt x="481" y="24"/>
                      <a:pt x="481" y="24"/>
                    </a:cubicBezTo>
                    <a:cubicBezTo>
                      <a:pt x="481" y="11"/>
                      <a:pt x="470" y="0"/>
                      <a:pt x="4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5" name="Freeform 9"/>
              <p:cNvSpPr>
                <a:spLocks/>
              </p:cNvSpPr>
              <p:nvPr/>
            </p:nvSpPr>
            <p:spPr bwMode="auto">
              <a:xfrm>
                <a:off x="1095375" y="1093788"/>
                <a:ext cx="1809750" cy="722313"/>
              </a:xfrm>
              <a:custGeom>
                <a:avLst/>
                <a:gdLst>
                  <a:gd name="T0" fmla="*/ 457 w 481"/>
                  <a:gd name="T1" fmla="*/ 0 h 192"/>
                  <a:gd name="T2" fmla="*/ 24 w 481"/>
                  <a:gd name="T3" fmla="*/ 0 h 192"/>
                  <a:gd name="T4" fmla="*/ 0 w 481"/>
                  <a:gd name="T5" fmla="*/ 24 h 192"/>
                  <a:gd name="T6" fmla="*/ 0 w 481"/>
                  <a:gd name="T7" fmla="*/ 168 h 192"/>
                  <a:gd name="T8" fmla="*/ 24 w 481"/>
                  <a:gd name="T9" fmla="*/ 192 h 192"/>
                  <a:gd name="T10" fmla="*/ 457 w 481"/>
                  <a:gd name="T11" fmla="*/ 192 h 192"/>
                  <a:gd name="T12" fmla="*/ 481 w 481"/>
                  <a:gd name="T13" fmla="*/ 168 h 192"/>
                  <a:gd name="T14" fmla="*/ 481 w 481"/>
                  <a:gd name="T15" fmla="*/ 24 h 192"/>
                  <a:gd name="T16" fmla="*/ 457 w 481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1" h="192">
                    <a:moveTo>
                      <a:pt x="45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457" y="192"/>
                      <a:pt x="457" y="192"/>
                      <a:pt x="457" y="192"/>
                    </a:cubicBezTo>
                    <a:cubicBezTo>
                      <a:pt x="470" y="192"/>
                      <a:pt x="481" y="181"/>
                      <a:pt x="481" y="168"/>
                    </a:cubicBezTo>
                    <a:cubicBezTo>
                      <a:pt x="481" y="24"/>
                      <a:pt x="481" y="24"/>
                      <a:pt x="481" y="24"/>
                    </a:cubicBezTo>
                    <a:cubicBezTo>
                      <a:pt x="481" y="11"/>
                      <a:pt x="470" y="0"/>
                      <a:pt x="4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6" name="Freeform 10"/>
              <p:cNvSpPr>
                <a:spLocks/>
              </p:cNvSpPr>
              <p:nvPr/>
            </p:nvSpPr>
            <p:spPr bwMode="auto">
              <a:xfrm>
                <a:off x="1095375" y="2178051"/>
                <a:ext cx="1809750" cy="725488"/>
              </a:xfrm>
              <a:custGeom>
                <a:avLst/>
                <a:gdLst>
                  <a:gd name="T0" fmla="*/ 457 w 481"/>
                  <a:gd name="T1" fmla="*/ 0 h 193"/>
                  <a:gd name="T2" fmla="*/ 24 w 481"/>
                  <a:gd name="T3" fmla="*/ 0 h 193"/>
                  <a:gd name="T4" fmla="*/ 0 w 481"/>
                  <a:gd name="T5" fmla="*/ 25 h 193"/>
                  <a:gd name="T6" fmla="*/ 0 w 481"/>
                  <a:gd name="T7" fmla="*/ 169 h 193"/>
                  <a:gd name="T8" fmla="*/ 24 w 481"/>
                  <a:gd name="T9" fmla="*/ 193 h 193"/>
                  <a:gd name="T10" fmla="*/ 457 w 481"/>
                  <a:gd name="T11" fmla="*/ 193 h 193"/>
                  <a:gd name="T12" fmla="*/ 481 w 481"/>
                  <a:gd name="T13" fmla="*/ 169 h 193"/>
                  <a:gd name="T14" fmla="*/ 481 w 481"/>
                  <a:gd name="T15" fmla="*/ 25 h 193"/>
                  <a:gd name="T16" fmla="*/ 457 w 481"/>
                  <a:gd name="T1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1" h="193">
                    <a:moveTo>
                      <a:pt x="45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82"/>
                      <a:pt x="11" y="193"/>
                      <a:pt x="24" y="193"/>
                    </a:cubicBezTo>
                    <a:cubicBezTo>
                      <a:pt x="457" y="193"/>
                      <a:pt x="457" y="193"/>
                      <a:pt x="457" y="193"/>
                    </a:cubicBezTo>
                    <a:cubicBezTo>
                      <a:pt x="470" y="193"/>
                      <a:pt x="481" y="182"/>
                      <a:pt x="481" y="169"/>
                    </a:cubicBezTo>
                    <a:cubicBezTo>
                      <a:pt x="481" y="25"/>
                      <a:pt x="481" y="25"/>
                      <a:pt x="481" y="25"/>
                    </a:cubicBezTo>
                    <a:cubicBezTo>
                      <a:pt x="481" y="11"/>
                      <a:pt x="470" y="0"/>
                      <a:pt x="4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182843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9163017" y="483017"/>
            <a:ext cx="6051620" cy="1868362"/>
            <a:chOff x="9142430" y="483017"/>
            <a:chExt cx="6051620" cy="1868362"/>
          </a:xfrm>
        </p:grpSpPr>
        <p:sp>
          <p:nvSpPr>
            <p:cNvPr id="64" name="TextBox 63"/>
            <p:cNvSpPr txBox="1"/>
            <p:nvPr/>
          </p:nvSpPr>
          <p:spPr>
            <a:xfrm>
              <a:off x="9142430" y="483017"/>
              <a:ext cx="6051620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Conclusion</a:t>
              </a:r>
              <a:endParaRPr lang="id-ID" sz="8800" b="1" dirty="0" smtClean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243428" y="1868687"/>
              <a:ext cx="5895975" cy="9143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79" name="Subtitle 2"/>
            <p:cNvSpPr txBox="1">
              <a:spLocks/>
            </p:cNvSpPr>
            <p:nvPr/>
          </p:nvSpPr>
          <p:spPr>
            <a:xfrm>
              <a:off x="11969182" y="1634834"/>
              <a:ext cx="439292" cy="716545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763349" y="5598472"/>
            <a:ext cx="11011892" cy="923063"/>
            <a:chOff x="6763349" y="5598472"/>
            <a:chExt cx="11011892" cy="923063"/>
          </a:xfrm>
        </p:grpSpPr>
        <p:sp>
          <p:nvSpPr>
            <p:cNvPr id="101" name="TextBox 100"/>
            <p:cNvSpPr txBox="1"/>
            <p:nvPr/>
          </p:nvSpPr>
          <p:spPr>
            <a:xfrm>
              <a:off x="7719190" y="5765386"/>
              <a:ext cx="10056051" cy="590895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algn="just"/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권한 </a:t>
              </a:r>
              <a:r>
                <a:rPr lang="ko-KR" altLang="en-US" sz="2400" dirty="0" err="1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로직</a:t>
              </a:r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 추가 및 </a:t>
              </a:r>
              <a:r>
                <a:rPr lang="en-US" altLang="ko-KR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Admin </a:t>
              </a:r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페이지 적용</a:t>
              </a:r>
              <a:endParaRPr lang="en-US" sz="2400" dirty="0">
                <a:solidFill>
                  <a:schemeClr val="bg1">
                    <a:lumMod val="95000"/>
                  </a:schemeClr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</p:txBody>
        </p:sp>
        <p:sp>
          <p:nvSpPr>
            <p:cNvPr id="113" name="Round Same Side Corner Rectangle 112"/>
            <p:cNvSpPr/>
            <p:nvPr/>
          </p:nvSpPr>
          <p:spPr>
            <a:xfrm rot="10800000" flipH="1">
              <a:off x="7736447" y="5598472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/>
            </a:p>
          </p:txBody>
        </p:sp>
        <p:sp>
          <p:nvSpPr>
            <p:cNvPr id="120" name="Round Same Side Corner Rectangle 119"/>
            <p:cNvSpPr/>
            <p:nvPr/>
          </p:nvSpPr>
          <p:spPr>
            <a:xfrm rot="10800000" flipH="1">
              <a:off x="7736447" y="5607944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222"/>
            <p:cNvSpPr>
              <a:spLocks noEditPoints="1"/>
            </p:cNvSpPr>
            <p:nvPr/>
          </p:nvSpPr>
          <p:spPr bwMode="auto">
            <a:xfrm>
              <a:off x="6763349" y="5765073"/>
              <a:ext cx="646914" cy="649763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46875" y="6921375"/>
            <a:ext cx="11028367" cy="913591"/>
            <a:chOff x="6746875" y="7055485"/>
            <a:chExt cx="11028367" cy="913591"/>
          </a:xfrm>
        </p:grpSpPr>
        <p:sp>
          <p:nvSpPr>
            <p:cNvPr id="103" name="TextBox 102"/>
            <p:cNvSpPr txBox="1"/>
            <p:nvPr/>
          </p:nvSpPr>
          <p:spPr>
            <a:xfrm>
              <a:off x="7719190" y="7242284"/>
              <a:ext cx="10056052" cy="590895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algn="just"/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비즈니스 </a:t>
              </a:r>
              <a:r>
                <a:rPr lang="ko-KR" altLang="en-US" sz="2400" dirty="0" err="1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로직과</a:t>
              </a:r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 인증 </a:t>
              </a:r>
              <a:r>
                <a:rPr lang="en-US" altLang="ko-KR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/ </a:t>
              </a:r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권한 </a:t>
              </a:r>
              <a:r>
                <a:rPr lang="ko-KR" altLang="en-US" sz="2400" dirty="0" err="1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로직을</a:t>
              </a:r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 분리</a:t>
              </a:r>
              <a:endParaRPr lang="en-US" sz="2400" dirty="0">
                <a:solidFill>
                  <a:schemeClr val="bg1">
                    <a:lumMod val="95000"/>
                  </a:schemeClr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</p:txBody>
        </p:sp>
        <p:sp>
          <p:nvSpPr>
            <p:cNvPr id="114" name="Round Same Side Corner Rectangle 113"/>
            <p:cNvSpPr/>
            <p:nvPr/>
          </p:nvSpPr>
          <p:spPr>
            <a:xfrm rot="10800000" flipH="1">
              <a:off x="7736447" y="7055485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89" name="Freeform 222"/>
            <p:cNvSpPr>
              <a:spLocks noEditPoints="1"/>
            </p:cNvSpPr>
            <p:nvPr/>
          </p:nvSpPr>
          <p:spPr bwMode="auto">
            <a:xfrm>
              <a:off x="6746875" y="7189165"/>
              <a:ext cx="646914" cy="649763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763349" y="8216488"/>
            <a:ext cx="11011893" cy="913591"/>
            <a:chOff x="6763349" y="8557859"/>
            <a:chExt cx="11011893" cy="913591"/>
          </a:xfrm>
        </p:grpSpPr>
        <p:sp>
          <p:nvSpPr>
            <p:cNvPr id="111" name="TextBox 110"/>
            <p:cNvSpPr txBox="1"/>
            <p:nvPr/>
          </p:nvSpPr>
          <p:spPr>
            <a:xfrm>
              <a:off x="7719190" y="8729817"/>
              <a:ext cx="10056052" cy="590895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algn="just"/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로그인 방법 다각화</a:t>
              </a:r>
              <a:endParaRPr lang="en-US" sz="2400" dirty="0">
                <a:solidFill>
                  <a:schemeClr val="bg1">
                    <a:lumMod val="95000"/>
                  </a:schemeClr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</p:txBody>
        </p:sp>
        <p:sp>
          <p:nvSpPr>
            <p:cNvPr id="115" name="Round Same Side Corner Rectangle 114"/>
            <p:cNvSpPr/>
            <p:nvPr/>
          </p:nvSpPr>
          <p:spPr>
            <a:xfrm rot="10800000" flipH="1">
              <a:off x="7736447" y="8557859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222"/>
            <p:cNvSpPr>
              <a:spLocks noEditPoints="1"/>
            </p:cNvSpPr>
            <p:nvPr/>
          </p:nvSpPr>
          <p:spPr bwMode="auto">
            <a:xfrm>
              <a:off x="6763349" y="8718798"/>
              <a:ext cx="646914" cy="649763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746875" y="9514606"/>
            <a:ext cx="12897485" cy="913591"/>
            <a:chOff x="6746875" y="11343399"/>
            <a:chExt cx="12897485" cy="913591"/>
          </a:xfrm>
        </p:grpSpPr>
        <p:sp>
          <p:nvSpPr>
            <p:cNvPr id="126" name="TextBox 125"/>
            <p:cNvSpPr txBox="1"/>
            <p:nvPr/>
          </p:nvSpPr>
          <p:spPr>
            <a:xfrm>
              <a:off x="7741160" y="11482385"/>
              <a:ext cx="11903200" cy="590895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algn="just"/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필터 확장 및 등록으로 인증</a:t>
              </a:r>
              <a:r>
                <a:rPr lang="en-US" altLang="ko-KR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/</a:t>
              </a:r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세션 관리 기능을 서비스에 맞게 </a:t>
              </a:r>
              <a:r>
                <a:rPr lang="ko-KR" altLang="en-US" sz="2400" dirty="0" err="1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커스텀</a:t>
              </a:r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 가능</a:t>
              </a:r>
              <a:endParaRPr lang="en-US" sz="2400" dirty="0">
                <a:solidFill>
                  <a:schemeClr val="bg1">
                    <a:lumMod val="95000"/>
                  </a:schemeClr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</p:txBody>
        </p:sp>
        <p:sp>
          <p:nvSpPr>
            <p:cNvPr id="127" name="Round Same Side Corner Rectangle 126"/>
            <p:cNvSpPr/>
            <p:nvPr/>
          </p:nvSpPr>
          <p:spPr>
            <a:xfrm rot="10800000" flipH="1">
              <a:off x="7758417" y="11343399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94" name="Freeform 222"/>
            <p:cNvSpPr>
              <a:spLocks noEditPoints="1"/>
            </p:cNvSpPr>
            <p:nvPr/>
          </p:nvSpPr>
          <p:spPr bwMode="auto">
            <a:xfrm>
              <a:off x="6746875" y="11454799"/>
              <a:ext cx="646914" cy="649763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5"/>
          <p:cNvGrpSpPr/>
          <p:nvPr/>
        </p:nvGrpSpPr>
        <p:grpSpPr>
          <a:xfrm>
            <a:off x="6746875" y="10904411"/>
            <a:ext cx="14863445" cy="913591"/>
            <a:chOff x="6746875" y="11343399"/>
            <a:chExt cx="14863445" cy="913591"/>
          </a:xfrm>
        </p:grpSpPr>
        <p:sp>
          <p:nvSpPr>
            <p:cNvPr id="43" name="TextBox 42"/>
            <p:cNvSpPr txBox="1"/>
            <p:nvPr/>
          </p:nvSpPr>
          <p:spPr>
            <a:xfrm>
              <a:off x="7741160" y="11497625"/>
              <a:ext cx="13869160" cy="590895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algn="just"/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추후 </a:t>
              </a:r>
              <a:r>
                <a:rPr 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LDAP, SSO </a:t>
              </a:r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등 다양한 로그인 방법 및 자동 로그인</a:t>
              </a:r>
              <a:r>
                <a:rPr lang="en-US" altLang="ko-KR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, </a:t>
              </a:r>
              <a:r>
                <a:rPr lang="ko-KR" altLang="en-US" sz="2400" dirty="0" smtClean="0">
                  <a:solidFill>
                    <a:schemeClr val="bg1">
                      <a:lumMod val="95000"/>
                    </a:schemeClr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세션 관리 등을 더 학습하고 적용할 예정</a:t>
              </a:r>
              <a:endParaRPr lang="en-US" sz="2400" dirty="0">
                <a:solidFill>
                  <a:schemeClr val="bg1">
                    <a:lumMod val="95000"/>
                  </a:schemeClr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</p:txBody>
        </p:sp>
        <p:sp>
          <p:nvSpPr>
            <p:cNvPr id="44" name="Round Same Side Corner Rectangle 126"/>
            <p:cNvSpPr/>
            <p:nvPr/>
          </p:nvSpPr>
          <p:spPr>
            <a:xfrm rot="10800000" flipH="1">
              <a:off x="7758417" y="11343399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45" name="Freeform 222"/>
            <p:cNvSpPr>
              <a:spLocks noEditPoints="1"/>
            </p:cNvSpPr>
            <p:nvPr/>
          </p:nvSpPr>
          <p:spPr bwMode="auto">
            <a:xfrm>
              <a:off x="6746875" y="11454799"/>
              <a:ext cx="646914" cy="649763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43161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spect="1"/>
          </p:cNvSpPr>
          <p:nvPr/>
        </p:nvSpPr>
        <p:spPr>
          <a:xfrm rot="5400000">
            <a:off x="5330825" y="-5330826"/>
            <a:ext cx="13716000" cy="24377651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31" tIns="121864" rIns="243731" bIns="121864" rtlCol="0" anchor="ctr"/>
          <a:lstStyle/>
          <a:p>
            <a:pPr algn="ctr"/>
            <a:endParaRPr lang="en-US"/>
          </a:p>
        </p:txBody>
      </p:sp>
      <p:sp>
        <p:nvSpPr>
          <p:cNvPr id="23" name="AutoShape 5"/>
          <p:cNvSpPr>
            <a:spLocks/>
          </p:cNvSpPr>
          <p:nvPr/>
        </p:nvSpPr>
        <p:spPr bwMode="auto">
          <a:xfrm>
            <a:off x="6982304" y="6454631"/>
            <a:ext cx="10469715" cy="3987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790" tIns="50790" rIns="50790" bIns="50790" anchor="ctr"/>
          <a:lstStyle/>
          <a:p>
            <a:pPr algn="ctr">
              <a:defRPr/>
            </a:pPr>
            <a:r>
              <a:rPr lang="es-ES" sz="9200" dirty="0" smtClean="0">
                <a:solidFill>
                  <a:schemeClr val="bg1"/>
                </a:solidFill>
                <a:latin typeface="Lato Regular"/>
                <a:cs typeface="Lato Regular"/>
              </a:rPr>
              <a:t>THANK YOU!!</a:t>
            </a:r>
          </a:p>
          <a:p>
            <a:pPr algn="ctr">
              <a:defRPr/>
            </a:pPr>
            <a:r>
              <a:rPr lang="en-US" altLang="ko-KR" sz="5400" b="1" dirty="0" smtClean="0">
                <a:solidFill>
                  <a:schemeClr val="bg1"/>
                </a:solidFill>
                <a:latin typeface="Lato Regular"/>
                <a:cs typeface="Lato Regular"/>
              </a:rPr>
              <a:t>by </a:t>
            </a:r>
            <a:r>
              <a:rPr lang="ko-KR" altLang="en-US" sz="5400" b="1" dirty="0" err="1" smtClean="0">
                <a:solidFill>
                  <a:schemeClr val="bg1"/>
                </a:solidFill>
                <a:latin typeface="Lato Regular"/>
                <a:cs typeface="Lato Regular"/>
              </a:rPr>
              <a:t>각자바스</a:t>
            </a:r>
            <a:endParaRPr lang="es-ES" sz="5400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24" name="Line 4"/>
          <p:cNvSpPr>
            <a:spLocks noChangeShapeType="1"/>
          </p:cNvSpPr>
          <p:nvPr/>
        </p:nvSpPr>
        <p:spPr bwMode="auto">
          <a:xfrm flipV="1">
            <a:off x="9824219" y="9819462"/>
            <a:ext cx="4795207" cy="0"/>
          </a:xfrm>
          <a:prstGeom prst="line">
            <a:avLst/>
          </a:prstGeom>
          <a:noFill/>
          <a:ln w="25400" cap="flat" cmpd="sng">
            <a:solidFill>
              <a:srgbClr val="DCDEE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s-ES" sz="5600">
              <a:effectLst>
                <a:outerShdw blurRad="38100" dist="38100" dir="2700000" algn="tl">
                  <a:srgbClr val="DDDDDD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6" name="AutoShape 119"/>
          <p:cNvSpPr>
            <a:spLocks/>
          </p:cNvSpPr>
          <p:nvPr/>
        </p:nvSpPr>
        <p:spPr bwMode="auto">
          <a:xfrm>
            <a:off x="9891060" y="2666833"/>
            <a:ext cx="4613544" cy="45963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28" y="11543"/>
                </a:moveTo>
                <a:cubicBezTo>
                  <a:pt x="21492" y="11930"/>
                  <a:pt x="21571" y="12337"/>
                  <a:pt x="21571" y="12758"/>
                </a:cubicBezTo>
                <a:cubicBezTo>
                  <a:pt x="21571" y="13464"/>
                  <a:pt x="21388" y="14105"/>
                  <a:pt x="21017" y="14678"/>
                </a:cubicBezTo>
                <a:cubicBezTo>
                  <a:pt x="21111" y="15215"/>
                  <a:pt x="21077" y="15745"/>
                  <a:pt x="20924" y="16285"/>
                </a:cubicBezTo>
                <a:cubicBezTo>
                  <a:pt x="20769" y="16819"/>
                  <a:pt x="20512" y="17287"/>
                  <a:pt x="20141" y="17697"/>
                </a:cubicBezTo>
                <a:cubicBezTo>
                  <a:pt x="20105" y="18451"/>
                  <a:pt x="19901" y="19081"/>
                  <a:pt x="19531" y="19580"/>
                </a:cubicBezTo>
                <a:cubicBezTo>
                  <a:pt x="19161" y="20080"/>
                  <a:pt x="18700" y="20481"/>
                  <a:pt x="18146" y="20783"/>
                </a:cubicBezTo>
                <a:cubicBezTo>
                  <a:pt x="17593" y="21088"/>
                  <a:pt x="16982" y="21297"/>
                  <a:pt x="16321" y="21419"/>
                </a:cubicBezTo>
                <a:cubicBezTo>
                  <a:pt x="15660" y="21540"/>
                  <a:pt x="15010" y="21599"/>
                  <a:pt x="14380" y="21599"/>
                </a:cubicBezTo>
                <a:cubicBezTo>
                  <a:pt x="13730" y="21599"/>
                  <a:pt x="13077" y="21554"/>
                  <a:pt x="12424" y="21461"/>
                </a:cubicBezTo>
                <a:cubicBezTo>
                  <a:pt x="11772" y="21362"/>
                  <a:pt x="11127" y="21235"/>
                  <a:pt x="10497" y="21074"/>
                </a:cubicBezTo>
                <a:cubicBezTo>
                  <a:pt x="9864" y="20894"/>
                  <a:pt x="9237" y="20702"/>
                  <a:pt x="8610" y="20493"/>
                </a:cubicBezTo>
                <a:cubicBezTo>
                  <a:pt x="7982" y="20286"/>
                  <a:pt x="7341" y="20182"/>
                  <a:pt x="6680" y="20182"/>
                </a:cubicBezTo>
                <a:lnTo>
                  <a:pt x="1607" y="20182"/>
                </a:lnTo>
                <a:cubicBezTo>
                  <a:pt x="1167" y="20182"/>
                  <a:pt x="785" y="20029"/>
                  <a:pt x="471" y="19713"/>
                </a:cubicBezTo>
                <a:cubicBezTo>
                  <a:pt x="158" y="19405"/>
                  <a:pt x="0" y="19024"/>
                  <a:pt x="0" y="18572"/>
                </a:cubicBezTo>
                <a:lnTo>
                  <a:pt x="0" y="9880"/>
                </a:lnTo>
                <a:cubicBezTo>
                  <a:pt x="0" y="9440"/>
                  <a:pt x="158" y="9064"/>
                  <a:pt x="471" y="8754"/>
                </a:cubicBezTo>
                <a:cubicBezTo>
                  <a:pt x="785" y="8440"/>
                  <a:pt x="1167" y="8285"/>
                  <a:pt x="1607" y="8285"/>
                </a:cubicBezTo>
                <a:lnTo>
                  <a:pt x="6315" y="8285"/>
                </a:lnTo>
                <a:cubicBezTo>
                  <a:pt x="6558" y="8160"/>
                  <a:pt x="6750" y="8022"/>
                  <a:pt x="6897" y="7872"/>
                </a:cubicBezTo>
                <a:cubicBezTo>
                  <a:pt x="7041" y="7723"/>
                  <a:pt x="7197" y="7548"/>
                  <a:pt x="7369" y="7342"/>
                </a:cubicBezTo>
                <a:cubicBezTo>
                  <a:pt x="7513" y="7161"/>
                  <a:pt x="7663" y="6986"/>
                  <a:pt x="7810" y="6819"/>
                </a:cubicBezTo>
                <a:cubicBezTo>
                  <a:pt x="7957" y="6653"/>
                  <a:pt x="8112" y="6483"/>
                  <a:pt x="8276" y="6311"/>
                </a:cubicBezTo>
                <a:cubicBezTo>
                  <a:pt x="8570" y="5997"/>
                  <a:pt x="8918" y="5690"/>
                  <a:pt x="9302" y="5385"/>
                </a:cubicBezTo>
                <a:cubicBezTo>
                  <a:pt x="9692" y="5085"/>
                  <a:pt x="9989" y="4749"/>
                  <a:pt x="10195" y="4379"/>
                </a:cubicBezTo>
                <a:cubicBezTo>
                  <a:pt x="10339" y="4117"/>
                  <a:pt x="10443" y="3826"/>
                  <a:pt x="10506" y="3507"/>
                </a:cubicBezTo>
                <a:cubicBezTo>
                  <a:pt x="10565" y="3188"/>
                  <a:pt x="10627" y="2866"/>
                  <a:pt x="10675" y="2538"/>
                </a:cubicBezTo>
                <a:cubicBezTo>
                  <a:pt x="10726" y="2216"/>
                  <a:pt x="10780" y="1900"/>
                  <a:pt x="10845" y="1592"/>
                </a:cubicBezTo>
                <a:cubicBezTo>
                  <a:pt x="10907" y="1287"/>
                  <a:pt x="11014" y="1016"/>
                  <a:pt x="11161" y="776"/>
                </a:cubicBezTo>
                <a:cubicBezTo>
                  <a:pt x="11311" y="536"/>
                  <a:pt x="11523" y="350"/>
                  <a:pt x="11800" y="208"/>
                </a:cubicBezTo>
                <a:cubicBezTo>
                  <a:pt x="12074" y="67"/>
                  <a:pt x="12441" y="0"/>
                  <a:pt x="12902" y="0"/>
                </a:cubicBezTo>
                <a:cubicBezTo>
                  <a:pt x="13450" y="0"/>
                  <a:pt x="13956" y="112"/>
                  <a:pt x="14411" y="344"/>
                </a:cubicBezTo>
                <a:cubicBezTo>
                  <a:pt x="14869" y="573"/>
                  <a:pt x="15250" y="881"/>
                  <a:pt x="15567" y="1270"/>
                </a:cubicBezTo>
                <a:cubicBezTo>
                  <a:pt x="15880" y="1657"/>
                  <a:pt x="16126" y="2101"/>
                  <a:pt x="16304" y="2600"/>
                </a:cubicBezTo>
                <a:cubicBezTo>
                  <a:pt x="16479" y="3103"/>
                  <a:pt x="16570" y="3609"/>
                  <a:pt x="16570" y="4123"/>
                </a:cubicBezTo>
                <a:cubicBezTo>
                  <a:pt x="16570" y="4653"/>
                  <a:pt x="16491" y="5162"/>
                  <a:pt x="16332" y="5645"/>
                </a:cubicBezTo>
                <a:cubicBezTo>
                  <a:pt x="16174" y="6125"/>
                  <a:pt x="15982" y="6610"/>
                  <a:pt x="15759" y="7096"/>
                </a:cubicBezTo>
                <a:cubicBezTo>
                  <a:pt x="16072" y="7079"/>
                  <a:pt x="16389" y="7057"/>
                  <a:pt x="16705" y="7034"/>
                </a:cubicBezTo>
                <a:cubicBezTo>
                  <a:pt x="17019" y="7011"/>
                  <a:pt x="17335" y="7000"/>
                  <a:pt x="17652" y="7000"/>
                </a:cubicBezTo>
                <a:cubicBezTo>
                  <a:pt x="18149" y="7000"/>
                  <a:pt x="18630" y="7048"/>
                  <a:pt x="19099" y="7144"/>
                </a:cubicBezTo>
                <a:cubicBezTo>
                  <a:pt x="19568" y="7237"/>
                  <a:pt x="19986" y="7395"/>
                  <a:pt x="20356" y="7616"/>
                </a:cubicBezTo>
                <a:cubicBezTo>
                  <a:pt x="20726" y="7839"/>
                  <a:pt x="21026" y="8144"/>
                  <a:pt x="21255" y="8528"/>
                </a:cubicBezTo>
                <a:cubicBezTo>
                  <a:pt x="21486" y="8918"/>
                  <a:pt x="21599" y="9409"/>
                  <a:pt x="21599" y="10002"/>
                </a:cubicBezTo>
                <a:cubicBezTo>
                  <a:pt x="21599" y="10265"/>
                  <a:pt x="21580" y="10519"/>
                  <a:pt x="21535" y="10773"/>
                </a:cubicBezTo>
                <a:cubicBezTo>
                  <a:pt x="21484" y="11030"/>
                  <a:pt x="21419" y="11284"/>
                  <a:pt x="21328" y="11543"/>
                </a:cubicBezTo>
                <a:moveTo>
                  <a:pt x="4258" y="18519"/>
                </a:moveTo>
                <a:cubicBezTo>
                  <a:pt x="4555" y="18519"/>
                  <a:pt x="4809" y="18417"/>
                  <a:pt x="5024" y="18214"/>
                </a:cubicBezTo>
                <a:cubicBezTo>
                  <a:pt x="5233" y="18013"/>
                  <a:pt x="5340" y="17759"/>
                  <a:pt x="5340" y="17454"/>
                </a:cubicBezTo>
                <a:cubicBezTo>
                  <a:pt x="5340" y="17155"/>
                  <a:pt x="5233" y="16900"/>
                  <a:pt x="5024" y="16686"/>
                </a:cubicBezTo>
                <a:cubicBezTo>
                  <a:pt x="4812" y="16477"/>
                  <a:pt x="4557" y="16372"/>
                  <a:pt x="4258" y="16372"/>
                </a:cubicBezTo>
                <a:cubicBezTo>
                  <a:pt x="3941" y="16372"/>
                  <a:pt x="3684" y="16477"/>
                  <a:pt x="3486" y="16686"/>
                </a:cubicBezTo>
                <a:cubicBezTo>
                  <a:pt x="3289" y="16900"/>
                  <a:pt x="3190" y="17155"/>
                  <a:pt x="3190" y="17454"/>
                </a:cubicBezTo>
                <a:cubicBezTo>
                  <a:pt x="3190" y="17767"/>
                  <a:pt x="3289" y="18024"/>
                  <a:pt x="3486" y="18222"/>
                </a:cubicBezTo>
                <a:cubicBezTo>
                  <a:pt x="3681" y="18420"/>
                  <a:pt x="3939" y="18519"/>
                  <a:pt x="4258" y="18519"/>
                </a:cubicBezTo>
                <a:moveTo>
                  <a:pt x="19164" y="14342"/>
                </a:moveTo>
                <a:cubicBezTo>
                  <a:pt x="19703" y="13901"/>
                  <a:pt x="19975" y="13345"/>
                  <a:pt x="19975" y="12679"/>
                </a:cubicBezTo>
                <a:cubicBezTo>
                  <a:pt x="19975" y="12473"/>
                  <a:pt x="19918" y="12281"/>
                  <a:pt x="19805" y="12097"/>
                </a:cubicBezTo>
                <a:cubicBezTo>
                  <a:pt x="19695" y="11919"/>
                  <a:pt x="19576" y="11761"/>
                  <a:pt x="19446" y="11623"/>
                </a:cubicBezTo>
                <a:cubicBezTo>
                  <a:pt x="19590" y="11363"/>
                  <a:pt x="19720" y="11106"/>
                  <a:pt x="19833" y="10849"/>
                </a:cubicBezTo>
                <a:cubicBezTo>
                  <a:pt x="19944" y="10592"/>
                  <a:pt x="20003" y="10312"/>
                  <a:pt x="20003" y="10002"/>
                </a:cubicBezTo>
                <a:cubicBezTo>
                  <a:pt x="20003" y="9688"/>
                  <a:pt x="19924" y="9440"/>
                  <a:pt x="19766" y="9251"/>
                </a:cubicBezTo>
                <a:cubicBezTo>
                  <a:pt x="19607" y="9070"/>
                  <a:pt x="19415" y="8929"/>
                  <a:pt x="19184" y="8833"/>
                </a:cubicBezTo>
                <a:cubicBezTo>
                  <a:pt x="18955" y="8739"/>
                  <a:pt x="18698" y="8683"/>
                  <a:pt x="18418" y="8663"/>
                </a:cubicBezTo>
                <a:cubicBezTo>
                  <a:pt x="18138" y="8643"/>
                  <a:pt x="17884" y="8635"/>
                  <a:pt x="17649" y="8635"/>
                </a:cubicBezTo>
                <a:cubicBezTo>
                  <a:pt x="17242" y="8635"/>
                  <a:pt x="16835" y="8649"/>
                  <a:pt x="16423" y="8677"/>
                </a:cubicBezTo>
                <a:cubicBezTo>
                  <a:pt x="16010" y="8706"/>
                  <a:pt x="15606" y="8720"/>
                  <a:pt x="15199" y="8720"/>
                </a:cubicBezTo>
                <a:cubicBezTo>
                  <a:pt x="14917" y="8720"/>
                  <a:pt x="14643" y="8706"/>
                  <a:pt x="14366" y="8677"/>
                </a:cubicBezTo>
                <a:cubicBezTo>
                  <a:pt x="14089" y="8649"/>
                  <a:pt x="13829" y="8584"/>
                  <a:pt x="13574" y="8474"/>
                </a:cubicBezTo>
                <a:cubicBezTo>
                  <a:pt x="13574" y="8104"/>
                  <a:pt x="13645" y="7754"/>
                  <a:pt x="13792" y="7421"/>
                </a:cubicBezTo>
                <a:cubicBezTo>
                  <a:pt x="13936" y="7087"/>
                  <a:pt x="14094" y="6751"/>
                  <a:pt x="14275" y="6413"/>
                </a:cubicBezTo>
                <a:cubicBezTo>
                  <a:pt x="14448" y="6074"/>
                  <a:pt x="14606" y="5721"/>
                  <a:pt x="14747" y="5351"/>
                </a:cubicBezTo>
                <a:cubicBezTo>
                  <a:pt x="14886" y="4984"/>
                  <a:pt x="14953" y="4574"/>
                  <a:pt x="14953" y="4122"/>
                </a:cubicBezTo>
                <a:cubicBezTo>
                  <a:pt x="14953" y="3823"/>
                  <a:pt x="14905" y="3529"/>
                  <a:pt x="14812" y="3236"/>
                </a:cubicBezTo>
                <a:cubicBezTo>
                  <a:pt x="14716" y="2945"/>
                  <a:pt x="14583" y="2677"/>
                  <a:pt x="14411" y="2439"/>
                </a:cubicBezTo>
                <a:cubicBezTo>
                  <a:pt x="14238" y="2199"/>
                  <a:pt x="14027" y="2002"/>
                  <a:pt x="13775" y="1843"/>
                </a:cubicBezTo>
                <a:cubicBezTo>
                  <a:pt x="13521" y="1688"/>
                  <a:pt x="13230" y="1606"/>
                  <a:pt x="12893" y="1606"/>
                </a:cubicBezTo>
                <a:lnTo>
                  <a:pt x="12744" y="1606"/>
                </a:lnTo>
                <a:cubicBezTo>
                  <a:pt x="12681" y="1606"/>
                  <a:pt x="12631" y="1617"/>
                  <a:pt x="12594" y="1634"/>
                </a:cubicBezTo>
                <a:cubicBezTo>
                  <a:pt x="12523" y="1671"/>
                  <a:pt x="12481" y="1705"/>
                  <a:pt x="12472" y="1742"/>
                </a:cubicBezTo>
                <a:cubicBezTo>
                  <a:pt x="12464" y="1778"/>
                  <a:pt x="12450" y="1838"/>
                  <a:pt x="12430" y="1920"/>
                </a:cubicBezTo>
                <a:cubicBezTo>
                  <a:pt x="12323" y="2450"/>
                  <a:pt x="12221" y="3007"/>
                  <a:pt x="12128" y="3586"/>
                </a:cubicBezTo>
                <a:cubicBezTo>
                  <a:pt x="12034" y="4167"/>
                  <a:pt x="11854" y="4698"/>
                  <a:pt x="11596" y="5176"/>
                </a:cubicBezTo>
                <a:cubicBezTo>
                  <a:pt x="11334" y="5636"/>
                  <a:pt x="11000" y="6034"/>
                  <a:pt x="10596" y="6367"/>
                </a:cubicBezTo>
                <a:cubicBezTo>
                  <a:pt x="10189" y="6701"/>
                  <a:pt x="9802" y="7051"/>
                  <a:pt x="9432" y="7421"/>
                </a:cubicBezTo>
                <a:cubicBezTo>
                  <a:pt x="9169" y="7700"/>
                  <a:pt x="8949" y="7954"/>
                  <a:pt x="8771" y="8183"/>
                </a:cubicBezTo>
                <a:cubicBezTo>
                  <a:pt x="8593" y="8412"/>
                  <a:pt x="8403" y="8632"/>
                  <a:pt x="8211" y="8833"/>
                </a:cubicBezTo>
                <a:cubicBezTo>
                  <a:pt x="8016" y="9036"/>
                  <a:pt x="7799" y="9222"/>
                  <a:pt x="7556" y="9400"/>
                </a:cubicBezTo>
                <a:cubicBezTo>
                  <a:pt x="7313" y="9575"/>
                  <a:pt x="7019" y="9736"/>
                  <a:pt x="6674" y="9880"/>
                </a:cubicBezTo>
                <a:lnTo>
                  <a:pt x="6646" y="9880"/>
                </a:lnTo>
                <a:lnTo>
                  <a:pt x="6646" y="18572"/>
                </a:lnTo>
                <a:cubicBezTo>
                  <a:pt x="7279" y="18572"/>
                  <a:pt x="7889" y="18649"/>
                  <a:pt x="8485" y="18795"/>
                </a:cubicBezTo>
                <a:cubicBezTo>
                  <a:pt x="9081" y="18945"/>
                  <a:pt x="9683" y="19103"/>
                  <a:pt x="10294" y="19270"/>
                </a:cubicBezTo>
                <a:cubicBezTo>
                  <a:pt x="10901" y="19439"/>
                  <a:pt x="11537" y="19592"/>
                  <a:pt x="12207" y="19741"/>
                </a:cubicBezTo>
                <a:cubicBezTo>
                  <a:pt x="12874" y="19891"/>
                  <a:pt x="13594" y="19965"/>
                  <a:pt x="14374" y="19965"/>
                </a:cubicBezTo>
                <a:cubicBezTo>
                  <a:pt x="14781" y="19965"/>
                  <a:pt x="15222" y="19939"/>
                  <a:pt x="15699" y="19885"/>
                </a:cubicBezTo>
                <a:cubicBezTo>
                  <a:pt x="16177" y="19829"/>
                  <a:pt x="16626" y="19710"/>
                  <a:pt x="17047" y="19527"/>
                </a:cubicBezTo>
                <a:cubicBezTo>
                  <a:pt x="17468" y="19343"/>
                  <a:pt x="17816" y="19086"/>
                  <a:pt x="18101" y="18762"/>
                </a:cubicBezTo>
                <a:cubicBezTo>
                  <a:pt x="18387" y="18440"/>
                  <a:pt x="18525" y="18010"/>
                  <a:pt x="18525" y="17477"/>
                </a:cubicBezTo>
                <a:cubicBezTo>
                  <a:pt x="18525" y="17386"/>
                  <a:pt x="18522" y="17304"/>
                  <a:pt x="18517" y="17225"/>
                </a:cubicBezTo>
                <a:cubicBezTo>
                  <a:pt x="18503" y="17152"/>
                  <a:pt x="18488" y="17070"/>
                  <a:pt x="18471" y="16980"/>
                </a:cubicBezTo>
                <a:cubicBezTo>
                  <a:pt x="18785" y="16836"/>
                  <a:pt x="19028" y="16596"/>
                  <a:pt x="19195" y="16262"/>
                </a:cubicBezTo>
                <a:cubicBezTo>
                  <a:pt x="19364" y="15929"/>
                  <a:pt x="19446" y="15593"/>
                  <a:pt x="19446" y="15263"/>
                </a:cubicBezTo>
                <a:cubicBezTo>
                  <a:pt x="19449" y="14912"/>
                  <a:pt x="19350" y="14605"/>
                  <a:pt x="19164" y="143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09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/>
          <p:cNvSpPr/>
          <p:nvPr/>
        </p:nvSpPr>
        <p:spPr>
          <a:xfrm>
            <a:off x="0" y="0"/>
            <a:ext cx="24377651" cy="13716000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-1580147" y="6034583"/>
            <a:ext cx="27663993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300" b="1" dirty="0">
                <a:solidFill>
                  <a:srgbClr val="FFC000"/>
                </a:solidFill>
                <a:latin typeface="Lato" charset="0"/>
                <a:ea typeface="Lato" charset="0"/>
                <a:cs typeface="Lato" charset="0"/>
              </a:rPr>
              <a:t>Authentication</a:t>
            </a:r>
            <a:r>
              <a:rPr lang="en-US" altLang="ko-KR" sz="113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&amp; </a:t>
            </a:r>
            <a:r>
              <a:rPr lang="en-US" altLang="ko-KR" sz="11300" b="1" dirty="0">
                <a:solidFill>
                  <a:schemeClr val="bg2">
                    <a:lumMod val="85000"/>
                  </a:schemeClr>
                </a:solidFill>
                <a:latin typeface="Lato" charset="0"/>
                <a:ea typeface="Lato" charset="0"/>
                <a:cs typeface="Lato" charset="0"/>
              </a:rPr>
              <a:t>Authorization</a:t>
            </a:r>
            <a:endParaRPr lang="id-ID" altLang="ko-KR" sz="11300" b="1" dirty="0">
              <a:solidFill>
                <a:schemeClr val="bg2">
                  <a:lumMod val="8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08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/>
          <p:cNvGrpSpPr/>
          <p:nvPr/>
        </p:nvGrpSpPr>
        <p:grpSpPr>
          <a:xfrm>
            <a:off x="609324" y="483017"/>
            <a:ext cx="22360871" cy="1897149"/>
            <a:chOff x="5988387" y="483017"/>
            <a:chExt cx="22360871" cy="1897149"/>
          </a:xfrm>
        </p:grpSpPr>
        <p:sp>
          <p:nvSpPr>
            <p:cNvPr id="126" name="TextBox 125"/>
            <p:cNvSpPr txBox="1"/>
            <p:nvPr/>
          </p:nvSpPr>
          <p:spPr>
            <a:xfrm>
              <a:off x="5988387" y="483017"/>
              <a:ext cx="22360871" cy="144653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Authentication &amp; Authorization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 flipV="1">
              <a:off x="12510150" y="2227467"/>
              <a:ext cx="9814344" cy="13473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130" name="Subtitle 2"/>
            <p:cNvSpPr txBox="1">
              <a:spLocks/>
            </p:cNvSpPr>
            <p:nvPr/>
          </p:nvSpPr>
          <p:spPr>
            <a:xfrm>
              <a:off x="11555732" y="1541050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100" dirty="0" smtClean="0">
                  <a:latin typeface="Lato Light"/>
                  <a:cs typeface="Lato Light"/>
                </a:rPr>
                <a:t>Difference between </a:t>
              </a:r>
              <a:r>
                <a:rPr lang="en-US" sz="3100" dirty="0" smtClean="0">
                  <a:latin typeface="Lato Light"/>
                  <a:cs typeface="Lato Light"/>
                </a:rPr>
                <a:t>Authentication </a:t>
              </a:r>
              <a:r>
                <a:rPr lang="en-US" sz="3100" dirty="0" smtClean="0">
                  <a:latin typeface="Lato Light"/>
                  <a:cs typeface="Lato Light"/>
                </a:rPr>
                <a:t>and Authorization</a:t>
              </a:r>
              <a:endParaRPr lang="en-US" sz="3100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27" name="Rectangle 129"/>
          <p:cNvSpPr>
            <a:spLocks/>
          </p:cNvSpPr>
          <p:nvPr/>
        </p:nvSpPr>
        <p:spPr bwMode="auto">
          <a:xfrm>
            <a:off x="18932710" y="3866477"/>
            <a:ext cx="3429879" cy="52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tabLst>
                <a:tab pos="911616" algn="l"/>
                <a:tab pos="1823232" algn="l"/>
                <a:tab pos="2734848" algn="l"/>
                <a:tab pos="3646465" algn="l"/>
                <a:tab pos="4558081" algn="l"/>
                <a:tab pos="5469697" algn="l"/>
                <a:tab pos="6381313" algn="l"/>
                <a:tab pos="7292929" algn="l"/>
                <a:tab pos="8204545" algn="l"/>
                <a:tab pos="9116162" algn="l"/>
                <a:tab pos="10027778" algn="l"/>
                <a:tab pos="10939394" algn="l"/>
              </a:tabLst>
            </a:pPr>
            <a:r>
              <a:rPr lang="en-US" b="1" dirty="0">
                <a:solidFill>
                  <a:schemeClr val="bg1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rPr>
              <a:t>STORE </a:t>
            </a:r>
            <a:r>
              <a:rPr lang="en-US" b="1" dirty="0" smtClean="0">
                <a:solidFill>
                  <a:schemeClr val="bg1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rPr>
              <a:t>4</a:t>
            </a:r>
            <a:endParaRPr lang="en-US" b="1" dirty="0">
              <a:solidFill>
                <a:schemeClr val="bg1"/>
              </a:solidFill>
              <a:latin typeface="Lato Regular"/>
              <a:ea typeface="ＭＳ Ｐゴシック" charset="0"/>
              <a:cs typeface="Lato Regular"/>
              <a:sym typeface="Helvetica" charset="0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333907" y="3512175"/>
            <a:ext cx="22028681" cy="7249610"/>
            <a:chOff x="1160945" y="3512175"/>
            <a:chExt cx="10960717" cy="598351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8643072" y="4811837"/>
              <a:ext cx="3384805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7107790" y="3567012"/>
              <a:ext cx="4923053" cy="12394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29"/>
            <p:cNvSpPr>
              <a:spLocks/>
            </p:cNvSpPr>
            <p:nvPr/>
          </p:nvSpPr>
          <p:spPr bwMode="auto">
            <a:xfrm>
              <a:off x="7824048" y="3963214"/>
              <a:ext cx="3421749" cy="528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n-US" b="1" dirty="0" smtClean="0">
                  <a:solidFill>
                    <a:schemeClr val="bg1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Authorization</a:t>
              </a:r>
              <a:endParaRPr lang="en-US" b="1" dirty="0">
                <a:solidFill>
                  <a:schemeClr val="bg1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endParaRPr>
            </a:p>
          </p:txBody>
        </p:sp>
        <p:sp>
          <p:nvSpPr>
            <p:cNvPr id="80" name="Rectangle 129"/>
            <p:cNvSpPr>
              <a:spLocks/>
            </p:cNvSpPr>
            <p:nvPr/>
          </p:nvSpPr>
          <p:spPr bwMode="auto">
            <a:xfrm>
              <a:off x="7607112" y="5357385"/>
              <a:ext cx="4175586" cy="433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ko-KR" altLang="en-US" sz="2800" b="1" dirty="0"/>
                <a:t>접근 후</a:t>
              </a:r>
              <a:r>
                <a:rPr lang="en-US" altLang="ko-KR" sz="2800" b="1" dirty="0"/>
                <a:t>, </a:t>
              </a:r>
              <a:r>
                <a:rPr lang="ko-KR" altLang="en-US" sz="2800" b="1" dirty="0"/>
                <a:t>인증된 사용자에게 </a:t>
              </a:r>
              <a:r>
                <a:rPr lang="ko-KR" altLang="en-US" b="1" dirty="0"/>
                <a:t>권한을 부여</a:t>
              </a:r>
              <a:r>
                <a:rPr lang="ko-KR" altLang="en-US" sz="2800" b="1" dirty="0"/>
                <a:t>하는 것</a:t>
              </a:r>
              <a:endParaRPr lang="en-US" sz="2800" b="1" dirty="0">
                <a:sym typeface="Helvetica" charset="0"/>
              </a:endParaRPr>
            </a:p>
          </p:txBody>
        </p:sp>
        <p:sp>
          <p:nvSpPr>
            <p:cNvPr id="81" name="Rectangle 129"/>
            <p:cNvSpPr>
              <a:spLocks/>
            </p:cNvSpPr>
            <p:nvPr/>
          </p:nvSpPr>
          <p:spPr bwMode="auto">
            <a:xfrm>
              <a:off x="7831395" y="6958590"/>
              <a:ext cx="3489073" cy="459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ko-KR" altLang="en-US" sz="2800" b="1" dirty="0" smtClean="0"/>
                <a:t>권한에 따라 </a:t>
              </a:r>
              <a:r>
                <a:rPr lang="ko-KR" altLang="en-US" sz="2800" b="1" dirty="0"/>
                <a:t>사용 가능한 </a:t>
              </a:r>
              <a:r>
                <a:rPr lang="ko-KR" altLang="en-US" b="1" dirty="0"/>
                <a:t>기능이 제한</a:t>
              </a:r>
              <a:r>
                <a:rPr lang="ko-KR" altLang="en-US" sz="2800" b="1" dirty="0"/>
                <a:t>됨</a:t>
              </a:r>
              <a:endParaRPr lang="en-US" sz="2800" b="1" dirty="0">
                <a:sym typeface="Helvetica" charset="0"/>
              </a:endParaRPr>
            </a:p>
          </p:txBody>
        </p:sp>
        <p:sp>
          <p:nvSpPr>
            <p:cNvPr id="82" name="Rectangle 129"/>
            <p:cNvSpPr>
              <a:spLocks/>
            </p:cNvSpPr>
            <p:nvPr/>
          </p:nvSpPr>
          <p:spPr bwMode="auto">
            <a:xfrm>
              <a:off x="8211360" y="8544366"/>
              <a:ext cx="2802560" cy="528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ko-KR" altLang="en-US" sz="2800" b="1" dirty="0"/>
                <a:t>사용자 등급</a:t>
              </a:r>
              <a:r>
                <a:rPr lang="en-US" altLang="ko-KR" sz="2800" b="1" dirty="0"/>
                <a:t>(</a:t>
              </a:r>
              <a:r>
                <a:rPr lang="ko-KR" altLang="en-US" sz="2800" b="1" dirty="0"/>
                <a:t>일반</a:t>
              </a:r>
              <a:r>
                <a:rPr lang="en-US" altLang="ko-KR" sz="2800" b="1" dirty="0"/>
                <a:t>/VIP/</a:t>
              </a:r>
              <a:r>
                <a:rPr lang="ko-KR" altLang="en-US" sz="2800" b="1" dirty="0"/>
                <a:t>관리자</a:t>
              </a:r>
              <a:r>
                <a:rPr lang="en-US" altLang="ko-KR" sz="2800" b="1" dirty="0"/>
                <a:t>)</a:t>
              </a:r>
              <a:endParaRPr lang="en-US" sz="2800" b="1" dirty="0">
                <a:sym typeface="Helvetica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12027878" y="3512175"/>
              <a:ext cx="2" cy="5936625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Rectangle 146"/>
            <p:cNvSpPr/>
            <p:nvPr/>
          </p:nvSpPr>
          <p:spPr>
            <a:xfrm>
              <a:off x="1979969" y="3567012"/>
              <a:ext cx="5127821" cy="12394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990215" y="6356151"/>
              <a:ext cx="10061108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990215" y="9483212"/>
              <a:ext cx="10131447" cy="0"/>
            </a:xfrm>
            <a:prstGeom prst="line">
              <a:avLst/>
            </a:prstGeom>
            <a:ln w="57150" cmpd="sng">
              <a:solidFill>
                <a:schemeClr val="tx2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1990215" y="7983179"/>
              <a:ext cx="10082736" cy="622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7103617" y="3578149"/>
              <a:ext cx="0" cy="5917543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1980088" y="3567012"/>
              <a:ext cx="0" cy="592868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Rectangle 129"/>
            <p:cNvSpPr>
              <a:spLocks/>
            </p:cNvSpPr>
            <p:nvPr/>
          </p:nvSpPr>
          <p:spPr bwMode="auto">
            <a:xfrm>
              <a:off x="1210012" y="3943881"/>
              <a:ext cx="6651893" cy="528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en-US" b="1" dirty="0" smtClean="0">
                  <a:solidFill>
                    <a:schemeClr val="bg1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rPr>
                <a:t>Authentication</a:t>
              </a:r>
              <a:endParaRPr lang="en-US" b="1" dirty="0">
                <a:solidFill>
                  <a:schemeClr val="bg1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endParaRPr>
            </a:p>
          </p:txBody>
        </p:sp>
        <p:sp>
          <p:nvSpPr>
            <p:cNvPr id="155" name="Rectangle 129"/>
            <p:cNvSpPr>
              <a:spLocks/>
            </p:cNvSpPr>
            <p:nvPr/>
          </p:nvSpPr>
          <p:spPr bwMode="auto">
            <a:xfrm>
              <a:off x="1160945" y="5350143"/>
              <a:ext cx="6663103" cy="521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ko-KR" altLang="en-US" sz="2800" b="1" dirty="0"/>
                <a:t> 시스템 접근 시</a:t>
              </a:r>
              <a:r>
                <a:rPr lang="en-US" altLang="ko-KR" sz="2800" b="1" dirty="0"/>
                <a:t>, </a:t>
              </a:r>
              <a:r>
                <a:rPr lang="ko-KR" altLang="en-US" sz="2800" b="1" dirty="0"/>
                <a:t>등록된 사용자인지 </a:t>
              </a:r>
              <a:r>
                <a:rPr lang="ko-KR" altLang="en-US" b="1" dirty="0"/>
                <a:t>여부를 확인</a:t>
              </a:r>
              <a:r>
                <a:rPr lang="ko-KR" altLang="en-US" sz="2800" b="1" dirty="0"/>
                <a:t>하는 것</a:t>
              </a:r>
              <a:endParaRPr lang="en-US" sz="2400" b="1" dirty="0">
                <a:solidFill>
                  <a:schemeClr val="tx2"/>
                </a:solidFill>
                <a:latin typeface="Lato Regular"/>
                <a:ea typeface="ＭＳ Ｐゴシック" charset="0"/>
                <a:cs typeface="Lato Regular"/>
                <a:sym typeface="Helvetica" charset="0"/>
              </a:endParaRPr>
            </a:p>
          </p:txBody>
        </p:sp>
        <p:sp>
          <p:nvSpPr>
            <p:cNvPr id="156" name="Rectangle 129"/>
            <p:cNvSpPr>
              <a:spLocks/>
            </p:cNvSpPr>
            <p:nvPr/>
          </p:nvSpPr>
          <p:spPr bwMode="auto">
            <a:xfrm>
              <a:off x="1168292" y="6993000"/>
              <a:ext cx="6663103" cy="521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>
                <a:tabLst>
                  <a:tab pos="911616" algn="l"/>
                  <a:tab pos="1823232" algn="l"/>
                  <a:tab pos="2734848" algn="l"/>
                  <a:tab pos="3646465" algn="l"/>
                  <a:tab pos="4558081" algn="l"/>
                  <a:tab pos="5469697" algn="l"/>
                  <a:tab pos="6381313" algn="l"/>
                  <a:tab pos="7292929" algn="l"/>
                  <a:tab pos="8204545" algn="l"/>
                  <a:tab pos="9116162" algn="l"/>
                  <a:tab pos="10027778" algn="l"/>
                  <a:tab pos="10939394" algn="l"/>
                </a:tabLst>
              </a:pPr>
              <a:r>
                <a:rPr lang="ko-KR" altLang="en-US" b="1" dirty="0"/>
                <a:t>로그인</a:t>
              </a:r>
              <a:endParaRPr lang="en-US" b="1" dirty="0">
                <a:sym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164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/>
          <p:cNvSpPr/>
          <p:nvPr/>
        </p:nvSpPr>
        <p:spPr>
          <a:xfrm>
            <a:off x="0" y="0"/>
            <a:ext cx="24377651" cy="13716000"/>
          </a:xfrm>
          <a:prstGeom prst="rect">
            <a:avLst/>
          </a:prstGeom>
          <a:solidFill>
            <a:schemeClr val="accent6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805" y="6034583"/>
            <a:ext cx="22720241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0"/>
              </a:lnSpc>
            </a:pPr>
            <a:r>
              <a:rPr lang="en-US" sz="13500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LEGACY</a:t>
            </a:r>
            <a:r>
              <a:rPr lang="en-US" sz="135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13500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SYSTEM</a:t>
            </a:r>
            <a:r>
              <a:rPr lang="en-US" sz="135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 </a:t>
            </a:r>
            <a:r>
              <a:rPr lang="en-US" sz="13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ISSUE</a:t>
            </a:r>
            <a:endParaRPr lang="en-US" sz="135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4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636431" y="483017"/>
            <a:ext cx="7104794" cy="144653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tx2"/>
                </a:solidFill>
                <a:latin typeface="Lato Regular"/>
                <a:cs typeface="Lato Regular"/>
              </a:rPr>
              <a:t>System Issue</a:t>
            </a:r>
            <a:endParaRPr lang="id-ID" sz="8800" b="1" dirty="0" smtClean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33907" y="3001108"/>
            <a:ext cx="22385416" cy="9441599"/>
            <a:chOff x="333907" y="3001108"/>
            <a:chExt cx="22385416" cy="9441599"/>
          </a:xfrm>
        </p:grpSpPr>
        <p:grpSp>
          <p:nvGrpSpPr>
            <p:cNvPr id="35" name="그룹 34"/>
            <p:cNvGrpSpPr/>
            <p:nvPr/>
          </p:nvGrpSpPr>
          <p:grpSpPr>
            <a:xfrm>
              <a:off x="333907" y="3512175"/>
              <a:ext cx="22028681" cy="7249610"/>
              <a:chOff x="1160945" y="3512175"/>
              <a:chExt cx="10960717" cy="5983517"/>
            </a:xfrm>
          </p:grpSpPr>
          <p:cxnSp>
            <p:nvCxnSpPr>
              <p:cNvPr id="36" name="Straight Connector 8"/>
              <p:cNvCxnSpPr/>
              <p:nvPr/>
            </p:nvCxnSpPr>
            <p:spPr>
              <a:xfrm>
                <a:off x="8643072" y="4811837"/>
                <a:ext cx="3384805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19"/>
              <p:cNvSpPr/>
              <p:nvPr/>
            </p:nvSpPr>
            <p:spPr>
              <a:xfrm>
                <a:off x="7107790" y="3567012"/>
                <a:ext cx="4923053" cy="123944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129"/>
              <p:cNvSpPr>
                <a:spLocks/>
              </p:cNvSpPr>
              <p:nvPr/>
            </p:nvSpPr>
            <p:spPr bwMode="auto">
              <a:xfrm>
                <a:off x="7824048" y="3963214"/>
                <a:ext cx="3421749" cy="528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tabLst>
                    <a:tab pos="911616" algn="l"/>
                    <a:tab pos="1823232" algn="l"/>
                    <a:tab pos="2734848" algn="l"/>
                    <a:tab pos="3646465" algn="l"/>
                    <a:tab pos="4558081" algn="l"/>
                    <a:tab pos="5469697" algn="l"/>
                    <a:tab pos="6381313" algn="l"/>
                    <a:tab pos="7292929" algn="l"/>
                    <a:tab pos="8204545" algn="l"/>
                    <a:tab pos="9116162" algn="l"/>
                    <a:tab pos="10027778" algn="l"/>
                    <a:tab pos="10939394" algn="l"/>
                  </a:tabLst>
                </a:pPr>
                <a:r>
                  <a:rPr lang="en-US" b="1" dirty="0" smtClean="0">
                    <a:solidFill>
                      <a:schemeClr val="bg1"/>
                    </a:solidFill>
                    <a:latin typeface="Lato Regular"/>
                    <a:ea typeface="ＭＳ Ｐゴシック" charset="0"/>
                    <a:cs typeface="Lato Regular"/>
                    <a:sym typeface="Helvetica" charset="0"/>
                  </a:rPr>
                  <a:t>Authorization</a:t>
                </a:r>
                <a:endParaRPr lang="en-US" b="1" dirty="0">
                  <a:solidFill>
                    <a:schemeClr val="bg1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endParaRPr>
              </a:p>
            </p:txBody>
          </p:sp>
          <p:sp>
            <p:nvSpPr>
              <p:cNvPr id="39" name="Rectangle 129"/>
              <p:cNvSpPr>
                <a:spLocks/>
              </p:cNvSpPr>
              <p:nvPr/>
            </p:nvSpPr>
            <p:spPr bwMode="auto">
              <a:xfrm>
                <a:off x="7607112" y="5357385"/>
                <a:ext cx="4175586" cy="433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tabLst>
                    <a:tab pos="911616" algn="l"/>
                    <a:tab pos="1823232" algn="l"/>
                    <a:tab pos="2734848" algn="l"/>
                    <a:tab pos="3646465" algn="l"/>
                    <a:tab pos="4558081" algn="l"/>
                    <a:tab pos="5469697" algn="l"/>
                    <a:tab pos="6381313" algn="l"/>
                    <a:tab pos="7292929" algn="l"/>
                    <a:tab pos="8204545" algn="l"/>
                    <a:tab pos="9116162" algn="l"/>
                    <a:tab pos="10027778" algn="l"/>
                    <a:tab pos="10939394" algn="l"/>
                  </a:tabLst>
                </a:pPr>
                <a:r>
                  <a:rPr lang="ko-KR" altLang="en-US" sz="2800" b="1" dirty="0"/>
                  <a:t>접근 후</a:t>
                </a:r>
                <a:r>
                  <a:rPr lang="en-US" altLang="ko-KR" sz="2800" b="1" dirty="0"/>
                  <a:t>, </a:t>
                </a:r>
                <a:r>
                  <a:rPr lang="ko-KR" altLang="en-US" sz="2800" b="1" dirty="0"/>
                  <a:t>인증된 사용자에게 </a:t>
                </a:r>
                <a:r>
                  <a:rPr lang="ko-KR" altLang="en-US" b="1" dirty="0"/>
                  <a:t>권한을 부여</a:t>
                </a:r>
                <a:r>
                  <a:rPr lang="ko-KR" altLang="en-US" sz="2800" b="1" dirty="0"/>
                  <a:t>하는 것</a:t>
                </a:r>
                <a:endParaRPr lang="en-US" sz="2800" b="1" dirty="0">
                  <a:sym typeface="Helvetica" charset="0"/>
                </a:endParaRPr>
              </a:p>
            </p:txBody>
          </p:sp>
          <p:sp>
            <p:nvSpPr>
              <p:cNvPr id="40" name="Rectangle 129"/>
              <p:cNvSpPr>
                <a:spLocks/>
              </p:cNvSpPr>
              <p:nvPr/>
            </p:nvSpPr>
            <p:spPr bwMode="auto">
              <a:xfrm>
                <a:off x="7831395" y="6958590"/>
                <a:ext cx="3489073" cy="4590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tabLst>
                    <a:tab pos="911616" algn="l"/>
                    <a:tab pos="1823232" algn="l"/>
                    <a:tab pos="2734848" algn="l"/>
                    <a:tab pos="3646465" algn="l"/>
                    <a:tab pos="4558081" algn="l"/>
                    <a:tab pos="5469697" algn="l"/>
                    <a:tab pos="6381313" algn="l"/>
                    <a:tab pos="7292929" algn="l"/>
                    <a:tab pos="8204545" algn="l"/>
                    <a:tab pos="9116162" algn="l"/>
                    <a:tab pos="10027778" algn="l"/>
                    <a:tab pos="10939394" algn="l"/>
                  </a:tabLst>
                </a:pPr>
                <a:r>
                  <a:rPr lang="ko-KR" altLang="en-US" sz="2800" b="1" dirty="0" smtClean="0"/>
                  <a:t>권한에 따라 </a:t>
                </a:r>
                <a:r>
                  <a:rPr lang="ko-KR" altLang="en-US" sz="2800" b="1" dirty="0"/>
                  <a:t>사용 가능한 </a:t>
                </a:r>
                <a:r>
                  <a:rPr lang="ko-KR" altLang="en-US" b="1" dirty="0"/>
                  <a:t>기능이 제한</a:t>
                </a:r>
                <a:r>
                  <a:rPr lang="ko-KR" altLang="en-US" sz="2800" b="1" dirty="0"/>
                  <a:t>됨</a:t>
                </a:r>
                <a:endParaRPr lang="en-US" sz="2800" b="1" dirty="0">
                  <a:sym typeface="Helvetica" charset="0"/>
                </a:endParaRPr>
              </a:p>
            </p:txBody>
          </p:sp>
          <p:sp>
            <p:nvSpPr>
              <p:cNvPr id="41" name="Rectangle 129"/>
              <p:cNvSpPr>
                <a:spLocks/>
              </p:cNvSpPr>
              <p:nvPr/>
            </p:nvSpPr>
            <p:spPr bwMode="auto">
              <a:xfrm>
                <a:off x="8211360" y="8544366"/>
                <a:ext cx="2802560" cy="528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tabLst>
                    <a:tab pos="911616" algn="l"/>
                    <a:tab pos="1823232" algn="l"/>
                    <a:tab pos="2734848" algn="l"/>
                    <a:tab pos="3646465" algn="l"/>
                    <a:tab pos="4558081" algn="l"/>
                    <a:tab pos="5469697" algn="l"/>
                    <a:tab pos="6381313" algn="l"/>
                    <a:tab pos="7292929" algn="l"/>
                    <a:tab pos="8204545" algn="l"/>
                    <a:tab pos="9116162" algn="l"/>
                    <a:tab pos="10027778" algn="l"/>
                    <a:tab pos="10939394" algn="l"/>
                  </a:tabLst>
                </a:pPr>
                <a:r>
                  <a:rPr lang="ko-KR" altLang="en-US" sz="2800" b="1" dirty="0"/>
                  <a:t>사용자 등급</a:t>
                </a:r>
                <a:r>
                  <a:rPr lang="en-US" altLang="ko-KR" sz="2800" b="1" dirty="0"/>
                  <a:t>(</a:t>
                </a:r>
                <a:r>
                  <a:rPr lang="ko-KR" altLang="en-US" sz="2800" b="1" dirty="0"/>
                  <a:t>일반</a:t>
                </a:r>
                <a:r>
                  <a:rPr lang="en-US" altLang="ko-KR" sz="2800" b="1" dirty="0"/>
                  <a:t>/VIP/</a:t>
                </a:r>
                <a:r>
                  <a:rPr lang="ko-KR" altLang="en-US" sz="2800" b="1" dirty="0"/>
                  <a:t>관리자</a:t>
                </a:r>
                <a:r>
                  <a:rPr lang="en-US" altLang="ko-KR" sz="2800" b="1" dirty="0"/>
                  <a:t>)</a:t>
                </a:r>
                <a:endParaRPr lang="en-US" sz="2800" b="1" dirty="0">
                  <a:sym typeface="Helvetica" charset="0"/>
                </a:endParaRPr>
              </a:p>
            </p:txBody>
          </p:sp>
          <p:cxnSp>
            <p:nvCxnSpPr>
              <p:cNvPr id="42" name="Straight Connector 47"/>
              <p:cNvCxnSpPr/>
              <p:nvPr/>
            </p:nvCxnSpPr>
            <p:spPr>
              <a:xfrm flipH="1">
                <a:off x="12027878" y="3512175"/>
                <a:ext cx="2" cy="5936625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Rectangle 146"/>
              <p:cNvSpPr/>
              <p:nvPr/>
            </p:nvSpPr>
            <p:spPr>
              <a:xfrm>
                <a:off x="1979969" y="3567012"/>
                <a:ext cx="5127821" cy="123944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9"/>
              <p:cNvCxnSpPr/>
              <p:nvPr/>
            </p:nvCxnSpPr>
            <p:spPr>
              <a:xfrm>
                <a:off x="1990215" y="6356151"/>
                <a:ext cx="10061108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15"/>
              <p:cNvCxnSpPr/>
              <p:nvPr/>
            </p:nvCxnSpPr>
            <p:spPr>
              <a:xfrm>
                <a:off x="1990215" y="9483212"/>
                <a:ext cx="10131447" cy="0"/>
              </a:xfrm>
              <a:prstGeom prst="line">
                <a:avLst/>
              </a:prstGeom>
              <a:ln w="57150" cmpd="sng">
                <a:solidFill>
                  <a:schemeClr val="tx2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147"/>
              <p:cNvCxnSpPr/>
              <p:nvPr/>
            </p:nvCxnSpPr>
            <p:spPr>
              <a:xfrm flipV="1">
                <a:off x="1990215" y="7983179"/>
                <a:ext cx="10082736" cy="622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150"/>
              <p:cNvCxnSpPr/>
              <p:nvPr/>
            </p:nvCxnSpPr>
            <p:spPr>
              <a:xfrm>
                <a:off x="7103617" y="3578149"/>
                <a:ext cx="0" cy="5917543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151"/>
              <p:cNvCxnSpPr/>
              <p:nvPr/>
            </p:nvCxnSpPr>
            <p:spPr>
              <a:xfrm>
                <a:off x="1980088" y="3567012"/>
                <a:ext cx="0" cy="592868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Rectangle 129"/>
              <p:cNvSpPr>
                <a:spLocks/>
              </p:cNvSpPr>
              <p:nvPr/>
            </p:nvSpPr>
            <p:spPr bwMode="auto">
              <a:xfrm>
                <a:off x="1210012" y="3943881"/>
                <a:ext cx="6651893" cy="5285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tabLst>
                    <a:tab pos="911616" algn="l"/>
                    <a:tab pos="1823232" algn="l"/>
                    <a:tab pos="2734848" algn="l"/>
                    <a:tab pos="3646465" algn="l"/>
                    <a:tab pos="4558081" algn="l"/>
                    <a:tab pos="5469697" algn="l"/>
                    <a:tab pos="6381313" algn="l"/>
                    <a:tab pos="7292929" algn="l"/>
                    <a:tab pos="8204545" algn="l"/>
                    <a:tab pos="9116162" algn="l"/>
                    <a:tab pos="10027778" algn="l"/>
                    <a:tab pos="10939394" algn="l"/>
                  </a:tabLst>
                </a:pPr>
                <a:r>
                  <a:rPr lang="en-US" b="1" dirty="0" smtClean="0">
                    <a:solidFill>
                      <a:schemeClr val="bg1"/>
                    </a:solidFill>
                    <a:latin typeface="Lato Regular"/>
                    <a:ea typeface="ＭＳ Ｐゴシック" charset="0"/>
                    <a:cs typeface="Lato Regular"/>
                    <a:sym typeface="Helvetica" charset="0"/>
                  </a:rPr>
                  <a:t>Authentication</a:t>
                </a:r>
                <a:endParaRPr lang="en-US" b="1" dirty="0">
                  <a:solidFill>
                    <a:schemeClr val="bg1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endParaRPr>
              </a:p>
            </p:txBody>
          </p:sp>
          <p:sp>
            <p:nvSpPr>
              <p:cNvPr id="62" name="Rectangle 129"/>
              <p:cNvSpPr>
                <a:spLocks/>
              </p:cNvSpPr>
              <p:nvPr/>
            </p:nvSpPr>
            <p:spPr bwMode="auto">
              <a:xfrm>
                <a:off x="1160945" y="5350143"/>
                <a:ext cx="6663103" cy="521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tabLst>
                    <a:tab pos="911616" algn="l"/>
                    <a:tab pos="1823232" algn="l"/>
                    <a:tab pos="2734848" algn="l"/>
                    <a:tab pos="3646465" algn="l"/>
                    <a:tab pos="4558081" algn="l"/>
                    <a:tab pos="5469697" algn="l"/>
                    <a:tab pos="6381313" algn="l"/>
                    <a:tab pos="7292929" algn="l"/>
                    <a:tab pos="8204545" algn="l"/>
                    <a:tab pos="9116162" algn="l"/>
                    <a:tab pos="10027778" algn="l"/>
                    <a:tab pos="10939394" algn="l"/>
                  </a:tabLst>
                </a:pPr>
                <a:r>
                  <a:rPr lang="ko-KR" altLang="en-US" sz="2800" b="1" dirty="0"/>
                  <a:t> 시스템 접근 시</a:t>
                </a:r>
                <a:r>
                  <a:rPr lang="en-US" altLang="ko-KR" sz="2800" b="1" dirty="0"/>
                  <a:t>, </a:t>
                </a:r>
                <a:r>
                  <a:rPr lang="ko-KR" altLang="en-US" sz="2800" b="1" dirty="0"/>
                  <a:t>등록된 사용자인지 </a:t>
                </a:r>
                <a:r>
                  <a:rPr lang="ko-KR" altLang="en-US" b="1" dirty="0"/>
                  <a:t>여부를 확인</a:t>
                </a:r>
                <a:r>
                  <a:rPr lang="ko-KR" altLang="en-US" sz="2800" b="1" dirty="0"/>
                  <a:t>하는 것</a:t>
                </a:r>
                <a:endParaRPr lang="en-US" sz="2400" b="1" dirty="0">
                  <a:solidFill>
                    <a:schemeClr val="tx2"/>
                  </a:solidFill>
                  <a:latin typeface="Lato Regular"/>
                  <a:ea typeface="ＭＳ Ｐゴシック" charset="0"/>
                  <a:cs typeface="Lato Regular"/>
                  <a:sym typeface="Helvetica" charset="0"/>
                </a:endParaRPr>
              </a:p>
            </p:txBody>
          </p:sp>
          <p:sp>
            <p:nvSpPr>
              <p:cNvPr id="63" name="Rectangle 129"/>
              <p:cNvSpPr>
                <a:spLocks/>
              </p:cNvSpPr>
              <p:nvPr/>
            </p:nvSpPr>
            <p:spPr bwMode="auto">
              <a:xfrm>
                <a:off x="1168292" y="6993000"/>
                <a:ext cx="6663103" cy="521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>
                  <a:tabLst>
                    <a:tab pos="911616" algn="l"/>
                    <a:tab pos="1823232" algn="l"/>
                    <a:tab pos="2734848" algn="l"/>
                    <a:tab pos="3646465" algn="l"/>
                    <a:tab pos="4558081" algn="l"/>
                    <a:tab pos="5469697" algn="l"/>
                    <a:tab pos="6381313" algn="l"/>
                    <a:tab pos="7292929" algn="l"/>
                    <a:tab pos="8204545" algn="l"/>
                    <a:tab pos="9116162" algn="l"/>
                    <a:tab pos="10027778" algn="l"/>
                    <a:tab pos="10939394" algn="l"/>
                  </a:tabLst>
                </a:pPr>
                <a:r>
                  <a:rPr lang="ko-KR" altLang="en-US" b="1" dirty="0"/>
                  <a:t>로그인</a:t>
                </a:r>
                <a:endParaRPr lang="en-US" b="1" dirty="0">
                  <a:sym typeface="Helvetica" charset="0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2707815" y="3001108"/>
              <a:ext cx="10011508" cy="8276492"/>
              <a:chOff x="12707815" y="3001108"/>
              <a:chExt cx="10011508" cy="8276492"/>
            </a:xfrm>
          </p:grpSpPr>
          <p:cxnSp>
            <p:nvCxnSpPr>
              <p:cNvPr id="6" name="직선 연결선 5"/>
              <p:cNvCxnSpPr/>
              <p:nvPr/>
            </p:nvCxnSpPr>
            <p:spPr>
              <a:xfrm flipV="1">
                <a:off x="12707815" y="3001108"/>
                <a:ext cx="8973529" cy="8276492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13289315" y="3001108"/>
                <a:ext cx="9430008" cy="8112369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8948301" y="11611710"/>
              <a:ext cx="59154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ko-KR" altLang="en-US" sz="4800" b="1" dirty="0" smtClean="0">
                  <a:solidFill>
                    <a:srgbClr val="1E2731"/>
                  </a:solidFill>
                </a:rPr>
                <a:t>권한 </a:t>
              </a:r>
              <a:r>
                <a:rPr lang="ko-KR" altLang="en-US" sz="4800" b="1" dirty="0" err="1" smtClean="0">
                  <a:solidFill>
                    <a:srgbClr val="1E2731"/>
                  </a:solidFill>
                </a:rPr>
                <a:t>로직의</a:t>
              </a:r>
              <a:r>
                <a:rPr lang="ko-KR" altLang="en-US" sz="4800" b="1" dirty="0" smtClean="0">
                  <a:solidFill>
                    <a:srgbClr val="1E2731"/>
                  </a:solidFill>
                </a:rPr>
                <a:t> 부재</a:t>
              </a:r>
              <a:r>
                <a:rPr lang="en-US" altLang="ko-KR" sz="4800" b="1" dirty="0" smtClean="0">
                  <a:solidFill>
                    <a:srgbClr val="1E2731"/>
                  </a:solidFill>
                </a:rPr>
                <a:t>!!</a:t>
              </a:r>
              <a:endParaRPr lang="ko-KR" altLang="en-US" sz="4800" b="1" dirty="0">
                <a:solidFill>
                  <a:srgbClr val="1E273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16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636431" y="483017"/>
            <a:ext cx="7104794" cy="144653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tx2"/>
                </a:solidFill>
                <a:latin typeface="Lato Regular"/>
                <a:cs typeface="Lato Regular"/>
              </a:rPr>
              <a:t>System Issue</a:t>
            </a:r>
            <a:endParaRPr lang="id-ID" sz="8800" b="1" dirty="0" smtClean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200414" y="2644716"/>
            <a:ext cx="16351972" cy="10540156"/>
            <a:chOff x="4012842" y="2644716"/>
            <a:chExt cx="16351972" cy="10540156"/>
          </a:xfrm>
        </p:grpSpPr>
        <p:grpSp>
          <p:nvGrpSpPr>
            <p:cNvPr id="2" name="그룹 1"/>
            <p:cNvGrpSpPr/>
            <p:nvPr/>
          </p:nvGrpSpPr>
          <p:grpSpPr>
            <a:xfrm>
              <a:off x="4012842" y="2644716"/>
              <a:ext cx="16351972" cy="9065847"/>
              <a:chOff x="3931241" y="3558617"/>
              <a:chExt cx="16351972" cy="906584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5939618" y="3558617"/>
                <a:ext cx="9765784" cy="9065847"/>
              </a:xfrm>
              <a:prstGeom prst="rect">
                <a:avLst/>
              </a:prstGeom>
              <a:solidFill>
                <a:schemeClr val="bg2">
                  <a:lumMod val="95000"/>
                  <a:alpha val="41000"/>
                </a:schemeClr>
              </a:solidFill>
              <a:ln w="381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10785717" y="5259211"/>
                <a:ext cx="4517009" cy="46126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4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3931241" y="4621509"/>
                <a:ext cx="1883163" cy="5347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>
                    <a:solidFill>
                      <a:srgbClr val="000000"/>
                    </a:solidFill>
                    <a:latin typeface="+mj-lt"/>
                  </a:rPr>
                  <a:t>Request</a:t>
                </a:r>
                <a:endParaRPr lang="ko-KR" altLang="en-US" sz="2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128941" y="3843049"/>
                <a:ext cx="544395" cy="8519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F</a:t>
                </a:r>
              </a:p>
              <a:p>
                <a:pPr algn="ctr"/>
                <a:r>
                  <a:rPr lang="en-US" altLang="ko-KR" sz="2800" b="1" dirty="0" err="1" smtClean="0">
                    <a:solidFill>
                      <a:srgbClr val="000000"/>
                    </a:solidFill>
                    <a:latin typeface="+mj-lt"/>
                  </a:rPr>
                  <a:t>i</a:t>
                </a:r>
                <a:endParaRPr lang="en-US" altLang="ko-KR" sz="2800" b="1" dirty="0" smtClean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altLang="ko-KR" sz="2800" b="1" dirty="0">
                    <a:solidFill>
                      <a:srgbClr val="000000"/>
                    </a:solidFill>
                    <a:latin typeface="+mj-lt"/>
                  </a:rPr>
                  <a:t>l</a:t>
                </a:r>
                <a:endParaRPr lang="en-US" altLang="ko-KR" sz="2800" b="1" dirty="0" smtClean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t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e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r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7563495" y="3843048"/>
                <a:ext cx="544395" cy="8519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D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I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spa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t</a:t>
                </a:r>
              </a:p>
              <a:p>
                <a:pPr algn="ctr"/>
                <a:r>
                  <a:rPr lang="en-US" altLang="ko-KR" sz="2800" b="1" dirty="0" err="1" smtClean="0">
                    <a:solidFill>
                      <a:srgbClr val="000000"/>
                    </a:solidFill>
                    <a:latin typeface="+mj-lt"/>
                  </a:rPr>
                  <a:t>che</a:t>
                </a:r>
                <a:endParaRPr lang="en-US" altLang="ko-KR" sz="2800" b="1" dirty="0" smtClean="0">
                  <a:solidFill>
                    <a:srgbClr val="000000"/>
                  </a:solidFill>
                  <a:latin typeface="+mj-lt"/>
                </a:endParaRP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r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S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e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r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v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l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e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t</a:t>
                </a: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8998050" y="5259211"/>
                <a:ext cx="559107" cy="56867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I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n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t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e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r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c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e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p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t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o</a:t>
                </a:r>
              </a:p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r</a:t>
                </a:r>
                <a:endParaRPr lang="ko-KR" altLang="en-US" sz="28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16347377" y="5785217"/>
                <a:ext cx="3935836" cy="3235893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 w="381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4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6527617" y="5922862"/>
                <a:ext cx="3575355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err="1" smtClean="0">
                    <a:solidFill>
                      <a:srgbClr val="000000"/>
                    </a:solidFill>
                    <a:latin typeface="+mj-lt"/>
                  </a:rPr>
                  <a:t>Naver</a:t>
                </a:r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 OAuth2 Server</a:t>
                </a:r>
                <a:endParaRPr lang="ko-KR" altLang="en-US" sz="28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822510" y="5300904"/>
                <a:ext cx="4399301" cy="523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Other Controller</a:t>
                </a:r>
                <a:endParaRPr lang="ko-KR" altLang="en-US" sz="28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0454672" y="5814645"/>
                <a:ext cx="4517009" cy="46126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4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0484100" y="5912686"/>
                <a:ext cx="4399301" cy="523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 smtClean="0">
                    <a:solidFill>
                      <a:srgbClr val="000000"/>
                    </a:solidFill>
                    <a:latin typeface="+mj-lt"/>
                  </a:rPr>
                  <a:t>Login Controller</a:t>
                </a:r>
                <a:endParaRPr lang="ko-KR" altLang="en-US" sz="28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1028491" y="6687094"/>
                <a:ext cx="3310512" cy="1440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err="1" smtClean="0">
                    <a:solidFill>
                      <a:srgbClr val="000000"/>
                    </a:solidFill>
                    <a:latin typeface="+mj-lt"/>
                  </a:rPr>
                  <a:t>LoginService</a:t>
                </a:r>
                <a:endParaRPr lang="ko-KR" altLang="en-US" sz="28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16678423" y="7086810"/>
                <a:ext cx="3310512" cy="6299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>
                    <a:solidFill>
                      <a:srgbClr val="000000"/>
                    </a:solidFill>
                    <a:latin typeface="+mj-lt"/>
                  </a:rPr>
                  <a:t>Access token</a:t>
                </a:r>
                <a:endParaRPr lang="ko-KR" altLang="en-US" sz="2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16660039" y="8127814"/>
                <a:ext cx="3310512" cy="6299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err="1" smtClean="0">
                    <a:solidFill>
                      <a:srgbClr val="000000"/>
                    </a:solidFill>
                    <a:latin typeface="+mj-lt"/>
                  </a:rPr>
                  <a:t>Naver</a:t>
                </a:r>
                <a:r>
                  <a:rPr lang="en-US" altLang="ko-KR" sz="2800" dirty="0" smtClean="0">
                    <a:solidFill>
                      <a:srgbClr val="000000"/>
                    </a:solidFill>
                    <a:latin typeface="+mj-lt"/>
                  </a:rPr>
                  <a:t> User Info</a:t>
                </a:r>
                <a:endParaRPr lang="ko-KR" altLang="en-US" sz="2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3931241" y="10322941"/>
                <a:ext cx="1947569" cy="5347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>
                    <a:solidFill>
                      <a:srgbClr val="000000"/>
                    </a:solidFill>
                    <a:latin typeface="+mj-lt"/>
                  </a:rPr>
                  <a:t>Response</a:t>
                </a:r>
                <a:endParaRPr lang="ko-KR" altLang="en-US" sz="28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1054243" y="8556943"/>
                <a:ext cx="3310512" cy="1440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 smtClean="0">
                    <a:solidFill>
                      <a:srgbClr val="000000"/>
                    </a:solidFill>
                    <a:latin typeface="+mj-lt"/>
                  </a:rPr>
                  <a:t>Session</a:t>
                </a:r>
              </a:p>
              <a:p>
                <a:pPr algn="ctr"/>
                <a:r>
                  <a:rPr lang="en-US" altLang="ko-KR" sz="2400" dirty="0" smtClean="0">
                    <a:solidFill>
                      <a:srgbClr val="000000"/>
                    </a:solidFill>
                    <a:latin typeface="+mj-lt"/>
                  </a:rPr>
                  <a:t>.</a:t>
                </a:r>
                <a:r>
                  <a:rPr lang="en-US" altLang="ko-KR" sz="2400" dirty="0" err="1" smtClean="0">
                    <a:solidFill>
                      <a:srgbClr val="000000"/>
                    </a:solidFill>
                    <a:latin typeface="+mj-lt"/>
                  </a:rPr>
                  <a:t>setAttribute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+mj-lt"/>
                  </a:rPr>
                  <a:t>(“</a:t>
                </a:r>
                <a:r>
                  <a:rPr lang="en-US" altLang="ko-KR" sz="2400" b="1" dirty="0" smtClean="0">
                    <a:solidFill>
                      <a:srgbClr val="000000"/>
                    </a:solidFill>
                    <a:latin typeface="+mj-lt"/>
                  </a:rPr>
                  <a:t>USER</a:t>
                </a:r>
                <a:r>
                  <a:rPr lang="en-US" altLang="ko-KR" sz="2400" dirty="0" smtClean="0">
                    <a:solidFill>
                      <a:srgbClr val="000000"/>
                    </a:solidFill>
                    <a:latin typeface="+mj-lt"/>
                  </a:rPr>
                  <a:t>”)</a:t>
                </a:r>
                <a:endParaRPr lang="ko-KR" altLang="en-US" sz="240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70" name="아래쪽 화살표 69"/>
              <p:cNvSpPr/>
              <p:nvPr/>
            </p:nvSpPr>
            <p:spPr>
              <a:xfrm>
                <a:off x="13721919" y="7889395"/>
                <a:ext cx="506481" cy="871016"/>
              </a:xfrm>
              <a:prstGeom prst="down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40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10785717" y="10729396"/>
                <a:ext cx="4517009" cy="12526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10454672" y="11057118"/>
                <a:ext cx="4517009" cy="12526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 err="1" smtClean="0">
                    <a:solidFill>
                      <a:srgbClr val="000000"/>
                    </a:solidFill>
                    <a:latin typeface="+mj-lt"/>
                  </a:rPr>
                  <a:t>ArgumentResolver</a:t>
                </a:r>
                <a:endParaRPr lang="ko-KR" altLang="en-US" sz="28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86" name="오른쪽 화살표 85"/>
              <p:cNvSpPr/>
              <p:nvPr/>
            </p:nvSpPr>
            <p:spPr>
              <a:xfrm>
                <a:off x="4688624" y="5077443"/>
                <a:ext cx="1440317" cy="223461"/>
              </a:xfrm>
              <a:prstGeom prst="rightArrow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오른쪽 화살표 86"/>
              <p:cNvSpPr/>
              <p:nvPr/>
            </p:nvSpPr>
            <p:spPr>
              <a:xfrm>
                <a:off x="6659775" y="5077443"/>
                <a:ext cx="903721" cy="223461"/>
              </a:xfrm>
              <a:prstGeom prst="rightArrow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오른쪽 화살표 87"/>
              <p:cNvSpPr/>
              <p:nvPr/>
            </p:nvSpPr>
            <p:spPr>
              <a:xfrm>
                <a:off x="8101684" y="6321958"/>
                <a:ext cx="903721" cy="223650"/>
              </a:xfrm>
              <a:prstGeom prst="rightArrow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오른쪽 화살표 88"/>
              <p:cNvSpPr/>
              <p:nvPr/>
            </p:nvSpPr>
            <p:spPr>
              <a:xfrm>
                <a:off x="9559317" y="6876969"/>
                <a:ext cx="903721" cy="209841"/>
              </a:xfrm>
              <a:prstGeom prst="rightArrow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오른쪽 화살표 95"/>
              <p:cNvSpPr/>
              <p:nvPr/>
            </p:nvSpPr>
            <p:spPr>
              <a:xfrm>
                <a:off x="14339965" y="6987093"/>
                <a:ext cx="2007413" cy="306347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오른쪽 화살표 96"/>
              <p:cNvSpPr/>
              <p:nvPr/>
            </p:nvSpPr>
            <p:spPr>
              <a:xfrm rot="10800000">
                <a:off x="14339965" y="7565746"/>
                <a:ext cx="2007413" cy="306347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오른쪽 화살표 97"/>
              <p:cNvSpPr/>
              <p:nvPr/>
            </p:nvSpPr>
            <p:spPr>
              <a:xfrm rot="10800000">
                <a:off x="9542274" y="9277303"/>
                <a:ext cx="903721" cy="209841"/>
              </a:xfrm>
              <a:prstGeom prst="rightArrow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오른쪽 화살표 98"/>
              <p:cNvSpPr/>
              <p:nvPr/>
            </p:nvSpPr>
            <p:spPr>
              <a:xfrm rot="10800000">
                <a:off x="8099524" y="10113100"/>
                <a:ext cx="903721" cy="209841"/>
              </a:xfrm>
              <a:prstGeom prst="rightArrow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오른쪽 화살표 99"/>
              <p:cNvSpPr/>
              <p:nvPr/>
            </p:nvSpPr>
            <p:spPr>
              <a:xfrm rot="10800000">
                <a:off x="6656668" y="10841011"/>
                <a:ext cx="903721" cy="209841"/>
              </a:xfrm>
              <a:prstGeom prst="rightArrow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오른쪽 화살표 101"/>
              <p:cNvSpPr/>
              <p:nvPr/>
            </p:nvSpPr>
            <p:spPr>
              <a:xfrm rot="10800000">
                <a:off x="4688624" y="10827391"/>
                <a:ext cx="1440317" cy="223461"/>
              </a:xfrm>
              <a:prstGeom prst="rightArrow">
                <a:avLst/>
              </a:prstGeom>
              <a:solidFill>
                <a:schemeClr val="tx1">
                  <a:lumMod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006034" y="12169209"/>
              <a:ext cx="1251496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ko-KR" altLang="en-US" sz="4800" b="1" dirty="0" smtClean="0">
                  <a:solidFill>
                    <a:srgbClr val="1E2731"/>
                  </a:solidFill>
                </a:rPr>
                <a:t>비즈니스 </a:t>
              </a:r>
              <a:r>
                <a:rPr lang="ko-KR" altLang="en-US" sz="4800" b="1" dirty="0" err="1" smtClean="0">
                  <a:solidFill>
                    <a:srgbClr val="1E2731"/>
                  </a:solidFill>
                </a:rPr>
                <a:t>로직과</a:t>
              </a:r>
              <a:r>
                <a:rPr lang="ko-KR" altLang="en-US" sz="4800" b="1" dirty="0" smtClean="0">
                  <a:solidFill>
                    <a:srgbClr val="1E2731"/>
                  </a:solidFill>
                </a:rPr>
                <a:t> 인증</a:t>
              </a:r>
              <a:r>
                <a:rPr lang="en-US" altLang="ko-KR" sz="4800" b="1" dirty="0" smtClean="0">
                  <a:solidFill>
                    <a:srgbClr val="1E2731"/>
                  </a:solidFill>
                </a:rPr>
                <a:t>/ </a:t>
              </a:r>
              <a:r>
                <a:rPr lang="ko-KR" altLang="en-US" sz="4800" b="1" dirty="0" smtClean="0">
                  <a:solidFill>
                    <a:srgbClr val="1E2731"/>
                  </a:solidFill>
                </a:rPr>
                <a:t>권한 </a:t>
              </a:r>
              <a:r>
                <a:rPr lang="ko-KR" altLang="en-US" sz="4800" b="1" dirty="0" err="1" smtClean="0">
                  <a:solidFill>
                    <a:srgbClr val="1E2731"/>
                  </a:solidFill>
                </a:rPr>
                <a:t>로직이</a:t>
              </a:r>
              <a:r>
                <a:rPr lang="ko-KR" altLang="en-US" sz="4800" b="1" dirty="0" smtClean="0">
                  <a:solidFill>
                    <a:srgbClr val="1E2731"/>
                  </a:solidFill>
                </a:rPr>
                <a:t> </a:t>
              </a:r>
              <a:r>
                <a:rPr lang="ko-KR" altLang="en-US" sz="6000" b="1" dirty="0" smtClean="0">
                  <a:solidFill>
                    <a:srgbClr val="FF0000"/>
                  </a:solidFill>
                </a:rPr>
                <a:t>혼재</a:t>
              </a:r>
              <a:r>
                <a:rPr lang="en-US" altLang="ko-KR" sz="4800" b="1" dirty="0" smtClean="0">
                  <a:solidFill>
                    <a:srgbClr val="1E2731"/>
                  </a:solidFill>
                </a:rPr>
                <a:t>!!</a:t>
              </a:r>
              <a:endParaRPr lang="ko-KR" altLang="en-US" sz="4800" b="1" dirty="0">
                <a:solidFill>
                  <a:srgbClr val="1E273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03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636431" y="483017"/>
            <a:ext cx="7104794" cy="144653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sz="8800" b="1" dirty="0" smtClean="0">
                <a:solidFill>
                  <a:schemeClr val="tx2"/>
                </a:solidFill>
                <a:latin typeface="Lato Regular"/>
                <a:cs typeface="Lato Regular"/>
              </a:rPr>
              <a:t>System Issue</a:t>
            </a:r>
            <a:endParaRPr lang="id-ID" sz="8800" b="1" dirty="0" smtClean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56374" y="2800652"/>
            <a:ext cx="20539867" cy="9521921"/>
            <a:chOff x="2256374" y="2800652"/>
            <a:chExt cx="20539867" cy="9521921"/>
          </a:xfrm>
        </p:grpSpPr>
        <p:pic>
          <p:nvPicPr>
            <p:cNvPr id="1036" name="Picture 12" descr="구글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44627">
              <a:off x="12278391" y="2953052"/>
              <a:ext cx="9410700" cy="529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그룹 4"/>
            <p:cNvGrpSpPr/>
            <p:nvPr/>
          </p:nvGrpSpPr>
          <p:grpSpPr>
            <a:xfrm>
              <a:off x="2256374" y="2800652"/>
              <a:ext cx="20539867" cy="9521921"/>
              <a:chOff x="2256374" y="2800652"/>
              <a:chExt cx="20539867" cy="9521921"/>
            </a:xfrm>
          </p:grpSpPr>
          <p:pic>
            <p:nvPicPr>
              <p:cNvPr id="1034" name="Picture 10" descr="페이스북에 대한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37791">
                <a:off x="13271241" y="5800321"/>
                <a:ext cx="9525000" cy="3581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스프링 시큐리티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00" t="34334" r="15734" b="23265"/>
              <a:stretch/>
            </p:blipFill>
            <p:spPr bwMode="auto">
              <a:xfrm rot="700560">
                <a:off x="3377901" y="6997320"/>
                <a:ext cx="7387101" cy="2489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4" descr="네이버에 대한 이미지 검색결과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603519">
                <a:off x="2256374" y="3301627"/>
                <a:ext cx="7605808" cy="20583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트위터에 대한 이미지 검색결과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31103" y="4866402"/>
                <a:ext cx="6934200" cy="381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8" descr="카카오에 대한 이미지 검색결과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2171" y="2800652"/>
                <a:ext cx="4733925" cy="28003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TextBox 44"/>
              <p:cNvSpPr txBox="1"/>
              <p:nvPr/>
            </p:nvSpPr>
            <p:spPr>
              <a:xfrm>
                <a:off x="6791254" y="11306910"/>
                <a:ext cx="1064746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ko-KR" altLang="en-US" sz="4800" b="1" dirty="0" smtClean="0">
                    <a:solidFill>
                      <a:srgbClr val="1E2731"/>
                    </a:solidFill>
                  </a:rPr>
                  <a:t>로그인 기능 </a:t>
                </a:r>
                <a:r>
                  <a:rPr lang="ko-KR" altLang="en-US" sz="6000" b="1" dirty="0" smtClean="0">
                    <a:solidFill>
                      <a:srgbClr val="FF0000"/>
                    </a:solidFill>
                  </a:rPr>
                  <a:t>다각화</a:t>
                </a:r>
                <a:r>
                  <a:rPr lang="ko-KR" altLang="en-US" sz="6000" b="1" dirty="0" smtClean="0">
                    <a:solidFill>
                      <a:srgbClr val="1E2731"/>
                    </a:solidFill>
                  </a:rPr>
                  <a:t> </a:t>
                </a:r>
                <a:r>
                  <a:rPr lang="ko-KR" altLang="en-US" sz="4800" b="1" dirty="0" smtClean="0">
                    <a:solidFill>
                      <a:srgbClr val="1E2731"/>
                    </a:solidFill>
                  </a:rPr>
                  <a:t>요구사항 발생</a:t>
                </a:r>
                <a:endParaRPr lang="ko-KR" altLang="en-US" sz="4800" b="1" dirty="0">
                  <a:solidFill>
                    <a:srgbClr val="1E273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305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3419724"/>
            <a:ext cx="24377655" cy="6316548"/>
          </a:xfrm>
          <a:prstGeom prst="rect">
            <a:avLst/>
          </a:prstGeom>
          <a:solidFill>
            <a:schemeClr val="accent6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865934" y="483017"/>
            <a:ext cx="4645786" cy="2079087"/>
            <a:chOff x="9845347" y="483017"/>
            <a:chExt cx="4645786" cy="2079087"/>
          </a:xfrm>
        </p:grpSpPr>
        <p:sp>
          <p:nvSpPr>
            <p:cNvPr id="8" name="TextBox 7"/>
            <p:cNvSpPr txBox="1"/>
            <p:nvPr/>
          </p:nvSpPr>
          <p:spPr>
            <a:xfrm>
              <a:off x="9845347" y="483017"/>
              <a:ext cx="4645786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Solution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15333" y="2470667"/>
              <a:ext cx="3403600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10" name="Subtitle 2"/>
            <p:cNvSpPr txBox="1">
              <a:spLocks/>
            </p:cNvSpPr>
            <p:nvPr/>
          </p:nvSpPr>
          <p:spPr>
            <a:xfrm>
              <a:off x="10278048" y="1634834"/>
              <a:ext cx="3821565" cy="792078"/>
            </a:xfrm>
            <a:prstGeom prst="rect">
              <a:avLst/>
            </a:prstGeom>
          </p:spPr>
          <p:txBody>
            <a:bodyPr vert="horz" wrap="none" lIns="217490" tIns="108745" rIns="217490" bIns="108745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100" b="1" dirty="0" smtClean="0">
                  <a:latin typeface="Lato Light"/>
                  <a:cs typeface="Lato Light"/>
                </a:rPr>
                <a:t>by </a:t>
              </a:r>
              <a:r>
                <a:rPr lang="en-US" sz="3100" b="1" dirty="0" smtClean="0">
                  <a:solidFill>
                    <a:schemeClr val="accent1"/>
                  </a:solidFill>
                  <a:latin typeface="Lato Light"/>
                  <a:cs typeface="Lato Light"/>
                </a:rPr>
                <a:t>Spring Security</a:t>
              </a:r>
              <a:endParaRPr lang="en-US" sz="3100" b="1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66683" y="4144044"/>
            <a:ext cx="6067280" cy="4038615"/>
            <a:chOff x="1630806" y="4144044"/>
            <a:chExt cx="6067280" cy="4038615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7698086" y="4525599"/>
              <a:ext cx="0" cy="356471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30"/>
            <p:cNvSpPr txBox="1">
              <a:spLocks noChangeArrowheads="1"/>
            </p:cNvSpPr>
            <p:nvPr/>
          </p:nvSpPr>
          <p:spPr bwMode="auto">
            <a:xfrm>
              <a:off x="1630806" y="6243667"/>
              <a:ext cx="3560551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r>
                <a:rPr lang="en-US" sz="2400" b="1" dirty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USER </a:t>
              </a:r>
              <a:r>
                <a:rPr lang="ko-KR" altLang="en-US" sz="2400" b="1" dirty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권한 </a:t>
              </a:r>
              <a:r>
                <a:rPr lang="en-US" altLang="ko-KR" sz="2400" b="1" dirty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/</a:t>
              </a:r>
            </a:p>
            <a:p>
              <a:r>
                <a:rPr lang="en-US" altLang="ko-KR" sz="2400" b="1" dirty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ADMIN </a:t>
              </a:r>
              <a:r>
                <a:rPr lang="ko-KR" altLang="en-US" sz="2400" b="1" dirty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권한 설정</a:t>
              </a:r>
              <a:endParaRPr lang="en-US" sz="24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Light"/>
              </a:endParaRPr>
            </a:p>
            <a:p>
              <a:endParaRPr lang="en-US" sz="24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Light"/>
              </a:endParaRPr>
            </a:p>
            <a:p>
              <a:r>
                <a:rPr lang="en-US" sz="24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ADMIN </a:t>
              </a:r>
              <a:r>
                <a:rPr lang="ko-KR" altLang="en-US" sz="24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권한에 따라 </a:t>
              </a:r>
              <a:endParaRPr lang="en-US" altLang="ko-KR" sz="2400" b="1" dirty="0" smtClean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Light"/>
              </a:endParaRPr>
            </a:p>
            <a:p>
              <a:r>
                <a:rPr lang="ko-KR" altLang="en-US" sz="24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보호 리소스로 접근 가능</a:t>
              </a:r>
              <a:endParaRPr lang="en-US" sz="2400" b="1" dirty="0">
                <a:solidFill>
                  <a:schemeClr val="bg1"/>
                </a:solidFill>
                <a:latin typeface="Lato Regular"/>
                <a:ea typeface="Open Sans Light" panose="020B0306030504020204" pitchFamily="34" charset="0"/>
                <a:cs typeface="Lato Light"/>
              </a:endParaRPr>
            </a:p>
          </p:txBody>
        </p:sp>
        <p:sp>
          <p:nvSpPr>
            <p:cNvPr id="87" name="TextBox 31"/>
            <p:cNvSpPr txBox="1">
              <a:spLocks noChangeArrowheads="1"/>
            </p:cNvSpPr>
            <p:nvPr/>
          </p:nvSpPr>
          <p:spPr bwMode="auto">
            <a:xfrm>
              <a:off x="2069592" y="5268489"/>
              <a:ext cx="2351926" cy="70788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ko-KR" altLang="en-US" sz="4000" b="1" dirty="0">
                  <a:solidFill>
                    <a:schemeClr val="bg1"/>
                  </a:solidFill>
                  <a:latin typeface="Calibri"/>
                  <a:cs typeface="Calibri"/>
                </a:rPr>
                <a:t>권한 부여</a:t>
              </a:r>
              <a:endParaRPr lang="id-ID" sz="40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2141512" y="6047810"/>
              <a:ext cx="2225041" cy="457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39" name="AutoShape 17"/>
            <p:cNvSpPr>
              <a:spLocks/>
            </p:cNvSpPr>
            <p:nvPr/>
          </p:nvSpPr>
          <p:spPr bwMode="auto">
            <a:xfrm>
              <a:off x="2812960" y="4144044"/>
              <a:ext cx="1047360" cy="10476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3" y="0"/>
                  </a:moveTo>
                  <a:cubicBezTo>
                    <a:pt x="20173" y="0"/>
                    <a:pt x="20638" y="158"/>
                    <a:pt x="21023" y="469"/>
                  </a:cubicBezTo>
                  <a:cubicBezTo>
                    <a:pt x="21405" y="780"/>
                    <a:pt x="21599" y="1154"/>
                    <a:pt x="21599" y="1586"/>
                  </a:cubicBezTo>
                  <a:lnTo>
                    <a:pt x="21599" y="20013"/>
                  </a:lnTo>
                  <a:cubicBezTo>
                    <a:pt x="21599" y="20445"/>
                    <a:pt x="21405" y="20816"/>
                    <a:pt x="21023" y="21130"/>
                  </a:cubicBezTo>
                  <a:cubicBezTo>
                    <a:pt x="20638" y="21438"/>
                    <a:pt x="20173" y="21599"/>
                    <a:pt x="19633" y="21599"/>
                  </a:cubicBezTo>
                  <a:cubicBezTo>
                    <a:pt x="19093" y="21599"/>
                    <a:pt x="18632" y="21447"/>
                    <a:pt x="18254" y="21145"/>
                  </a:cubicBezTo>
                  <a:lnTo>
                    <a:pt x="10807" y="15190"/>
                  </a:lnTo>
                  <a:lnTo>
                    <a:pt x="3359" y="21145"/>
                  </a:lnTo>
                  <a:cubicBezTo>
                    <a:pt x="2981" y="21447"/>
                    <a:pt x="2520" y="21599"/>
                    <a:pt x="1980" y="21599"/>
                  </a:cubicBezTo>
                  <a:cubicBezTo>
                    <a:pt x="1440" y="21599"/>
                    <a:pt x="975" y="21441"/>
                    <a:pt x="583" y="21130"/>
                  </a:cubicBezTo>
                  <a:cubicBezTo>
                    <a:pt x="194" y="20816"/>
                    <a:pt x="0" y="20445"/>
                    <a:pt x="0" y="20013"/>
                  </a:cubicBezTo>
                  <a:lnTo>
                    <a:pt x="0" y="1586"/>
                  </a:lnTo>
                  <a:cubicBezTo>
                    <a:pt x="0" y="1154"/>
                    <a:pt x="194" y="780"/>
                    <a:pt x="583" y="469"/>
                  </a:cubicBezTo>
                  <a:cubicBezTo>
                    <a:pt x="975" y="158"/>
                    <a:pt x="1440" y="0"/>
                    <a:pt x="1980" y="0"/>
                  </a:cubicBezTo>
                  <a:lnTo>
                    <a:pt x="19633" y="0"/>
                  </a:lnTo>
                  <a:close/>
                  <a:moveTo>
                    <a:pt x="2722" y="2150"/>
                  </a:moveTo>
                  <a:lnTo>
                    <a:pt x="2722" y="18608"/>
                  </a:lnTo>
                  <a:lnTo>
                    <a:pt x="10807" y="12115"/>
                  </a:lnTo>
                  <a:lnTo>
                    <a:pt x="18891" y="18608"/>
                  </a:lnTo>
                  <a:lnTo>
                    <a:pt x="18891" y="2150"/>
                  </a:lnTo>
                  <a:lnTo>
                    <a:pt x="2722" y="21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lIns="101578" tIns="101578" rIns="101578" bIns="101578" anchor="ctr"/>
            <a:lstStyle/>
            <a:p>
              <a:pPr defTabSz="914195">
                <a:defRPr/>
              </a:pPr>
              <a:endParaRPr lang="es-ES" sz="5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ato Regular"/>
                <a:cs typeface="Lato Regular"/>
                <a:sym typeface="Gill Sans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9359687" y="4329654"/>
            <a:ext cx="3732658" cy="3465849"/>
            <a:chOff x="10460020" y="4329654"/>
            <a:chExt cx="3732658" cy="3465849"/>
          </a:xfrm>
        </p:grpSpPr>
        <p:sp>
          <p:nvSpPr>
            <p:cNvPr id="86" name="TextBox 30"/>
            <p:cNvSpPr txBox="1">
              <a:spLocks noChangeArrowheads="1"/>
            </p:cNvSpPr>
            <p:nvPr/>
          </p:nvSpPr>
          <p:spPr bwMode="auto">
            <a:xfrm>
              <a:off x="10500545" y="6225843"/>
              <a:ext cx="3692133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r>
                <a:rPr lang="ko-KR" altLang="en-US" sz="2400" b="1" dirty="0" smtClean="0">
                  <a:solidFill>
                    <a:schemeClr val="bg1"/>
                  </a:solidFill>
                  <a:latin typeface="Lato Light"/>
                  <a:ea typeface="Open Sans Light" panose="020B0306030504020204" pitchFamily="34" charset="0"/>
                  <a:cs typeface="Lato Light"/>
                </a:rPr>
                <a:t>자체 로그인 세션 구현</a:t>
              </a:r>
              <a:endParaRPr lang="en-US" altLang="ko-KR" sz="2400" b="1" dirty="0" smtClean="0">
                <a:solidFill>
                  <a:schemeClr val="bg1"/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  <a:p>
              <a:endParaRPr lang="en-US" sz="2400" b="1" dirty="0">
                <a:solidFill>
                  <a:schemeClr val="bg1"/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  <a:p>
              <a:r>
                <a:rPr lang="ko-KR" altLang="en-US" sz="2400" b="1" dirty="0" smtClean="0">
                  <a:solidFill>
                    <a:schemeClr val="bg1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다양한 </a:t>
              </a:r>
              <a:r>
                <a:rPr lang="en-US" altLang="ko-KR" sz="2400" b="1" dirty="0" smtClean="0">
                  <a:solidFill>
                    <a:schemeClr val="bg1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OAUTH2</a:t>
              </a:r>
              <a:r>
                <a:rPr lang="ko-KR" altLang="en-US" sz="2400" b="1" dirty="0">
                  <a:solidFill>
                    <a:schemeClr val="bg1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 </a:t>
              </a:r>
              <a:r>
                <a:rPr lang="ko-KR" altLang="en-US" sz="2400" b="1" dirty="0" smtClean="0">
                  <a:solidFill>
                    <a:schemeClr val="bg1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로그인  기능 구현 및 관리 용이</a:t>
              </a:r>
              <a:endParaRPr lang="en-US" sz="2400" dirty="0">
                <a:solidFill>
                  <a:schemeClr val="bg1"/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</p:txBody>
        </p:sp>
        <p:sp>
          <p:nvSpPr>
            <p:cNvPr id="91" name="TextBox 31"/>
            <p:cNvSpPr txBox="1">
              <a:spLocks noChangeArrowheads="1"/>
            </p:cNvSpPr>
            <p:nvPr/>
          </p:nvSpPr>
          <p:spPr bwMode="auto">
            <a:xfrm>
              <a:off x="10460020" y="5353575"/>
              <a:ext cx="337784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ko-KR" altLang="en-US" sz="4000" b="1" dirty="0">
                  <a:solidFill>
                    <a:schemeClr val="bg1"/>
                  </a:solidFill>
                  <a:latin typeface="Calibri"/>
                  <a:cs typeface="Calibri"/>
                </a:rPr>
                <a:t>로그인 다각화</a:t>
              </a:r>
              <a:endParaRPr lang="id-ID" sz="40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10614997" y="6072431"/>
              <a:ext cx="3044831" cy="3291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40" name="AutoShape 19"/>
            <p:cNvSpPr>
              <a:spLocks/>
            </p:cNvSpPr>
            <p:nvPr/>
          </p:nvSpPr>
          <p:spPr bwMode="auto">
            <a:xfrm>
              <a:off x="11912842" y="4329654"/>
              <a:ext cx="861346" cy="861569"/>
            </a:xfrm>
            <a:custGeom>
              <a:avLst/>
              <a:gdLst>
                <a:gd name="T0" fmla="*/ 10800 w 21600"/>
                <a:gd name="T1" fmla="*/ 10789 h 21579"/>
                <a:gd name="T2" fmla="*/ 10800 w 21600"/>
                <a:gd name="T3" fmla="*/ 10789 h 21579"/>
                <a:gd name="T4" fmla="*/ 10800 w 21600"/>
                <a:gd name="T5" fmla="*/ 10789 h 21579"/>
                <a:gd name="T6" fmla="*/ 10800 w 21600"/>
                <a:gd name="T7" fmla="*/ 10789 h 2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79">
                  <a:moveTo>
                    <a:pt x="21599" y="9391"/>
                  </a:moveTo>
                  <a:cubicBezTo>
                    <a:pt x="21599" y="9887"/>
                    <a:pt x="21472" y="10321"/>
                    <a:pt x="21218" y="10697"/>
                  </a:cubicBezTo>
                  <a:cubicBezTo>
                    <a:pt x="20963" y="11072"/>
                    <a:pt x="20647" y="11313"/>
                    <a:pt x="20263" y="11427"/>
                  </a:cubicBezTo>
                  <a:lnTo>
                    <a:pt x="20263" y="16610"/>
                  </a:lnTo>
                  <a:cubicBezTo>
                    <a:pt x="20263" y="17200"/>
                    <a:pt x="20087" y="17708"/>
                    <a:pt x="19729" y="18128"/>
                  </a:cubicBezTo>
                  <a:cubicBezTo>
                    <a:pt x="19374" y="18550"/>
                    <a:pt x="18951" y="18758"/>
                    <a:pt x="18459" y="18758"/>
                  </a:cubicBezTo>
                  <a:cubicBezTo>
                    <a:pt x="17927" y="18122"/>
                    <a:pt x="17286" y="17505"/>
                    <a:pt x="16537" y="16904"/>
                  </a:cubicBezTo>
                  <a:cubicBezTo>
                    <a:pt x="15785" y="16305"/>
                    <a:pt x="14980" y="15756"/>
                    <a:pt x="14116" y="15254"/>
                  </a:cubicBezTo>
                  <a:cubicBezTo>
                    <a:pt x="13254" y="14755"/>
                    <a:pt x="12363" y="14324"/>
                    <a:pt x="11449" y="13969"/>
                  </a:cubicBezTo>
                  <a:cubicBezTo>
                    <a:pt x="10536" y="13614"/>
                    <a:pt x="9648" y="13379"/>
                    <a:pt x="8788" y="13267"/>
                  </a:cubicBezTo>
                  <a:cubicBezTo>
                    <a:pt x="8453" y="13379"/>
                    <a:pt x="8179" y="13564"/>
                    <a:pt x="7968" y="13828"/>
                  </a:cubicBezTo>
                  <a:cubicBezTo>
                    <a:pt x="7758" y="14092"/>
                    <a:pt x="7613" y="14386"/>
                    <a:pt x="7535" y="14706"/>
                  </a:cubicBezTo>
                  <a:cubicBezTo>
                    <a:pt x="7457" y="15028"/>
                    <a:pt x="7449" y="15360"/>
                    <a:pt x="7510" y="15698"/>
                  </a:cubicBezTo>
                  <a:cubicBezTo>
                    <a:pt x="7574" y="16035"/>
                    <a:pt x="7719" y="16340"/>
                    <a:pt x="7946" y="16610"/>
                  </a:cubicBezTo>
                  <a:cubicBezTo>
                    <a:pt x="7750" y="16992"/>
                    <a:pt x="7660" y="17347"/>
                    <a:pt x="7677" y="17673"/>
                  </a:cubicBezTo>
                  <a:cubicBezTo>
                    <a:pt x="7692" y="17993"/>
                    <a:pt x="7772" y="18307"/>
                    <a:pt x="7917" y="18606"/>
                  </a:cubicBezTo>
                  <a:cubicBezTo>
                    <a:pt x="8059" y="18908"/>
                    <a:pt x="8255" y="19193"/>
                    <a:pt x="8497" y="19469"/>
                  </a:cubicBezTo>
                  <a:cubicBezTo>
                    <a:pt x="8737" y="19745"/>
                    <a:pt x="8996" y="20021"/>
                    <a:pt x="9271" y="20291"/>
                  </a:cubicBezTo>
                  <a:cubicBezTo>
                    <a:pt x="9114" y="20696"/>
                    <a:pt x="8842" y="21001"/>
                    <a:pt x="8455" y="21212"/>
                  </a:cubicBezTo>
                  <a:cubicBezTo>
                    <a:pt x="8069" y="21423"/>
                    <a:pt x="7655" y="21541"/>
                    <a:pt x="7212" y="21570"/>
                  </a:cubicBezTo>
                  <a:cubicBezTo>
                    <a:pt x="6771" y="21599"/>
                    <a:pt x="6340" y="21550"/>
                    <a:pt x="5917" y="21423"/>
                  </a:cubicBezTo>
                  <a:cubicBezTo>
                    <a:pt x="5496" y="21294"/>
                    <a:pt x="5163" y="21092"/>
                    <a:pt x="4923" y="20810"/>
                  </a:cubicBezTo>
                  <a:cubicBezTo>
                    <a:pt x="4781" y="20241"/>
                    <a:pt x="4624" y="19657"/>
                    <a:pt x="4453" y="19055"/>
                  </a:cubicBezTo>
                  <a:cubicBezTo>
                    <a:pt x="4281" y="18453"/>
                    <a:pt x="4139" y="17843"/>
                    <a:pt x="4032" y="17224"/>
                  </a:cubicBezTo>
                  <a:cubicBezTo>
                    <a:pt x="3921" y="16599"/>
                    <a:pt x="3868" y="15953"/>
                    <a:pt x="3868" y="15281"/>
                  </a:cubicBezTo>
                  <a:cubicBezTo>
                    <a:pt x="3868" y="14615"/>
                    <a:pt x="3961" y="13905"/>
                    <a:pt x="4149" y="13153"/>
                  </a:cubicBezTo>
                  <a:lnTo>
                    <a:pt x="1804" y="13153"/>
                  </a:lnTo>
                  <a:cubicBezTo>
                    <a:pt x="1312" y="13153"/>
                    <a:pt x="888" y="12945"/>
                    <a:pt x="533" y="12522"/>
                  </a:cubicBezTo>
                  <a:cubicBezTo>
                    <a:pt x="176" y="12100"/>
                    <a:pt x="0" y="11592"/>
                    <a:pt x="0" y="10990"/>
                  </a:cubicBezTo>
                  <a:lnTo>
                    <a:pt x="0" y="7774"/>
                  </a:lnTo>
                  <a:cubicBezTo>
                    <a:pt x="0" y="7184"/>
                    <a:pt x="176" y="6676"/>
                    <a:pt x="526" y="6245"/>
                  </a:cubicBezTo>
                  <a:cubicBezTo>
                    <a:pt x="878" y="5819"/>
                    <a:pt x="1304" y="5605"/>
                    <a:pt x="1804" y="5605"/>
                  </a:cubicBezTo>
                  <a:lnTo>
                    <a:pt x="7652" y="5605"/>
                  </a:lnTo>
                  <a:cubicBezTo>
                    <a:pt x="8551" y="5605"/>
                    <a:pt x="9508" y="5449"/>
                    <a:pt x="10524" y="5135"/>
                  </a:cubicBezTo>
                  <a:cubicBezTo>
                    <a:pt x="11540" y="4821"/>
                    <a:pt x="12536" y="4399"/>
                    <a:pt x="13511" y="3873"/>
                  </a:cubicBezTo>
                  <a:cubicBezTo>
                    <a:pt x="14488" y="3342"/>
                    <a:pt x="15408" y="2744"/>
                    <a:pt x="16272" y="2071"/>
                  </a:cubicBezTo>
                  <a:cubicBezTo>
                    <a:pt x="17134" y="1405"/>
                    <a:pt x="17864" y="713"/>
                    <a:pt x="18459" y="0"/>
                  </a:cubicBezTo>
                  <a:cubicBezTo>
                    <a:pt x="18951" y="0"/>
                    <a:pt x="19374" y="214"/>
                    <a:pt x="19729" y="633"/>
                  </a:cubicBezTo>
                  <a:cubicBezTo>
                    <a:pt x="20087" y="1056"/>
                    <a:pt x="20263" y="1567"/>
                    <a:pt x="20263" y="2165"/>
                  </a:cubicBezTo>
                  <a:lnTo>
                    <a:pt x="20263" y="7334"/>
                  </a:lnTo>
                  <a:cubicBezTo>
                    <a:pt x="20647" y="7445"/>
                    <a:pt x="20963" y="7692"/>
                    <a:pt x="21218" y="8070"/>
                  </a:cubicBezTo>
                  <a:cubicBezTo>
                    <a:pt x="21472" y="8454"/>
                    <a:pt x="21599" y="8895"/>
                    <a:pt x="21599" y="9391"/>
                  </a:cubicBezTo>
                  <a:moveTo>
                    <a:pt x="18459" y="2855"/>
                  </a:moveTo>
                  <a:cubicBezTo>
                    <a:pt x="17864" y="3407"/>
                    <a:pt x="17215" y="3941"/>
                    <a:pt x="16512" y="4451"/>
                  </a:cubicBezTo>
                  <a:cubicBezTo>
                    <a:pt x="15810" y="4962"/>
                    <a:pt x="15065" y="5423"/>
                    <a:pt x="14280" y="5834"/>
                  </a:cubicBezTo>
                  <a:cubicBezTo>
                    <a:pt x="13494" y="6245"/>
                    <a:pt x="12693" y="6609"/>
                    <a:pt x="11878" y="6923"/>
                  </a:cubicBezTo>
                  <a:cubicBezTo>
                    <a:pt x="11060" y="7237"/>
                    <a:pt x="10255" y="7462"/>
                    <a:pt x="9457" y="7603"/>
                  </a:cubicBezTo>
                  <a:lnTo>
                    <a:pt x="9457" y="11172"/>
                  </a:lnTo>
                  <a:cubicBezTo>
                    <a:pt x="10255" y="11325"/>
                    <a:pt x="11060" y="11554"/>
                    <a:pt x="11878" y="11862"/>
                  </a:cubicBezTo>
                  <a:cubicBezTo>
                    <a:pt x="12693" y="12170"/>
                    <a:pt x="13494" y="12537"/>
                    <a:pt x="14280" y="12956"/>
                  </a:cubicBezTo>
                  <a:cubicBezTo>
                    <a:pt x="15065" y="13379"/>
                    <a:pt x="15812" y="13843"/>
                    <a:pt x="16524" y="14347"/>
                  </a:cubicBezTo>
                  <a:cubicBezTo>
                    <a:pt x="17234" y="14855"/>
                    <a:pt x="17881" y="15380"/>
                    <a:pt x="18459" y="15920"/>
                  </a:cubicBezTo>
                  <a:lnTo>
                    <a:pt x="18459" y="28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lIns="101578" tIns="101578" rIns="101578" bIns="101578" anchor="ctr"/>
            <a:lstStyle/>
            <a:p>
              <a:pPr defTabSz="914195">
                <a:defRPr/>
              </a:pPr>
              <a:endParaRPr lang="es-ES" sz="5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ato Regular"/>
                <a:cs typeface="Lato Regular"/>
                <a:sym typeface="Gill Sans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268927" y="4210884"/>
            <a:ext cx="6700530" cy="4323134"/>
            <a:chOff x="5654972" y="4210884"/>
            <a:chExt cx="6700530" cy="4323134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12355502" y="4525599"/>
              <a:ext cx="0" cy="356471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30"/>
            <p:cNvSpPr txBox="1">
              <a:spLocks noChangeArrowheads="1"/>
            </p:cNvSpPr>
            <p:nvPr/>
          </p:nvSpPr>
          <p:spPr bwMode="auto">
            <a:xfrm>
              <a:off x="6053260" y="6225694"/>
              <a:ext cx="3549635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numCol="1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r>
                <a:rPr lang="ko-KR" altLang="en-US" sz="24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비즈니스 </a:t>
              </a:r>
              <a:r>
                <a:rPr lang="ko-KR" altLang="en-US" sz="2400" b="1" dirty="0" err="1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로직과</a:t>
              </a:r>
              <a:r>
                <a:rPr lang="ko-KR" altLang="en-US" sz="24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 인증</a:t>
              </a:r>
              <a:r>
                <a:rPr lang="en-US" altLang="ko-KR" sz="24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/</a:t>
              </a:r>
              <a:r>
                <a:rPr lang="ko-KR" altLang="en-US" sz="24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권한 </a:t>
              </a:r>
              <a:r>
                <a:rPr lang="ko-KR" altLang="en-US" sz="2400" b="1" dirty="0" err="1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로직을</a:t>
              </a:r>
              <a:r>
                <a:rPr lang="ko-KR" altLang="en-US" sz="2400" b="1" dirty="0" smtClean="0">
                  <a:solidFill>
                    <a:schemeClr val="bg1"/>
                  </a:solidFill>
                  <a:latin typeface="Lato Regular"/>
                  <a:ea typeface="Open Sans Light" panose="020B0306030504020204" pitchFamily="34" charset="0"/>
                  <a:cs typeface="Lato Light"/>
                </a:rPr>
                <a:t> 분리</a:t>
              </a:r>
              <a:endParaRPr lang="en-US" sz="2400" dirty="0">
                <a:solidFill>
                  <a:schemeClr val="bg1"/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  <a:p>
              <a:endParaRPr lang="en-US" sz="2400" b="1" dirty="0">
                <a:solidFill>
                  <a:schemeClr val="bg1"/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  <a:p>
              <a:r>
                <a:rPr lang="en-US" sz="2400" b="1" dirty="0" smtClean="0">
                  <a:solidFill>
                    <a:schemeClr val="bg1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Spring Security Filter</a:t>
              </a:r>
              <a:r>
                <a:rPr lang="ko-KR" altLang="en-US" sz="2400" b="1" dirty="0" smtClean="0">
                  <a:solidFill>
                    <a:schemeClr val="bg1"/>
                  </a:solidFill>
                  <a:latin typeface="Calibri"/>
                  <a:ea typeface="Open Sans Light" panose="020B0306030504020204" pitchFamily="34" charset="0"/>
                  <a:cs typeface="Calibri"/>
                </a:rPr>
                <a:t>로 인해 보호받는 리소스와 완전히 분리</a:t>
              </a:r>
              <a:endParaRPr lang="en-US" sz="2400" dirty="0">
                <a:solidFill>
                  <a:schemeClr val="bg1"/>
                </a:solidFill>
                <a:latin typeface="Lato Light"/>
                <a:ea typeface="Open Sans Light" panose="020B0306030504020204" pitchFamily="34" charset="0"/>
                <a:cs typeface="Lato Light"/>
              </a:endParaRPr>
            </a:p>
          </p:txBody>
        </p:sp>
        <p:sp>
          <p:nvSpPr>
            <p:cNvPr id="89" name="TextBox 31"/>
            <p:cNvSpPr txBox="1">
              <a:spLocks noChangeArrowheads="1"/>
            </p:cNvSpPr>
            <p:nvPr/>
          </p:nvSpPr>
          <p:spPr bwMode="auto">
            <a:xfrm>
              <a:off x="5654972" y="5321491"/>
              <a:ext cx="400622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ko-KR" altLang="en-US" sz="4000" b="1" dirty="0" smtClean="0">
                  <a:solidFill>
                    <a:schemeClr val="bg1"/>
                  </a:solidFill>
                  <a:latin typeface="Calibri"/>
                  <a:cs typeface="Calibri"/>
                </a:rPr>
                <a:t>로그인 </a:t>
              </a:r>
              <a:r>
                <a:rPr lang="ko-KR" altLang="en-US" sz="4000" b="1" dirty="0" err="1" smtClean="0">
                  <a:solidFill>
                    <a:schemeClr val="bg1"/>
                  </a:solidFill>
                  <a:latin typeface="Calibri"/>
                  <a:cs typeface="Calibri"/>
                </a:rPr>
                <a:t>로직</a:t>
              </a:r>
              <a:r>
                <a:rPr lang="ko-KR" altLang="en-US" sz="4000" b="1" dirty="0" smtClean="0">
                  <a:solidFill>
                    <a:schemeClr val="bg1"/>
                  </a:solidFill>
                  <a:latin typeface="Calibri"/>
                  <a:cs typeface="Calibri"/>
                </a:rPr>
                <a:t> 분리</a:t>
              </a:r>
              <a:endParaRPr lang="id-ID" sz="4000" b="1" dirty="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714956" y="6072430"/>
              <a:ext cx="3851910" cy="457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/>
            </a:p>
          </p:txBody>
        </p:sp>
        <p:sp>
          <p:nvSpPr>
            <p:cNvPr id="42" name="AutoShape 114"/>
            <p:cNvSpPr>
              <a:spLocks/>
            </p:cNvSpPr>
            <p:nvPr/>
          </p:nvSpPr>
          <p:spPr bwMode="auto">
            <a:xfrm>
              <a:off x="7260097" y="4210884"/>
              <a:ext cx="947094" cy="9515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50" y="9182"/>
                  </a:moveTo>
                  <a:cubicBezTo>
                    <a:pt x="21200" y="9182"/>
                    <a:pt x="21329" y="9229"/>
                    <a:pt x="21435" y="9326"/>
                  </a:cubicBezTo>
                  <a:cubicBezTo>
                    <a:pt x="21544" y="9426"/>
                    <a:pt x="21599" y="9549"/>
                    <a:pt x="21599" y="9699"/>
                  </a:cubicBezTo>
                  <a:lnTo>
                    <a:pt x="21599" y="11867"/>
                  </a:lnTo>
                  <a:cubicBezTo>
                    <a:pt x="21599" y="12232"/>
                    <a:pt x="21415" y="12414"/>
                    <a:pt x="21050" y="12414"/>
                  </a:cubicBezTo>
                  <a:lnTo>
                    <a:pt x="18746" y="12414"/>
                  </a:lnTo>
                  <a:cubicBezTo>
                    <a:pt x="18575" y="13204"/>
                    <a:pt x="18299" y="13947"/>
                    <a:pt x="17915" y="14646"/>
                  </a:cubicBezTo>
                  <a:cubicBezTo>
                    <a:pt x="17530" y="15342"/>
                    <a:pt x="17066" y="15965"/>
                    <a:pt x="16517" y="16514"/>
                  </a:cubicBezTo>
                  <a:cubicBezTo>
                    <a:pt x="15968" y="17061"/>
                    <a:pt x="15346" y="17528"/>
                    <a:pt x="14647" y="17913"/>
                  </a:cubicBezTo>
                  <a:cubicBezTo>
                    <a:pt x="13948" y="18298"/>
                    <a:pt x="13206" y="18577"/>
                    <a:pt x="12419" y="18741"/>
                  </a:cubicBezTo>
                  <a:lnTo>
                    <a:pt x="12419" y="21050"/>
                  </a:lnTo>
                  <a:cubicBezTo>
                    <a:pt x="12419" y="21197"/>
                    <a:pt x="12369" y="21329"/>
                    <a:pt x="12269" y="21435"/>
                  </a:cubicBezTo>
                  <a:cubicBezTo>
                    <a:pt x="12172" y="21544"/>
                    <a:pt x="12049" y="21599"/>
                    <a:pt x="11896" y="21599"/>
                  </a:cubicBezTo>
                  <a:lnTo>
                    <a:pt x="9732" y="21599"/>
                  </a:lnTo>
                  <a:cubicBezTo>
                    <a:pt x="9368" y="21599"/>
                    <a:pt x="9183" y="21417"/>
                    <a:pt x="9183" y="21050"/>
                  </a:cubicBezTo>
                  <a:lnTo>
                    <a:pt x="9183" y="18741"/>
                  </a:lnTo>
                  <a:cubicBezTo>
                    <a:pt x="8396" y="18577"/>
                    <a:pt x="7654" y="18298"/>
                    <a:pt x="6955" y="17913"/>
                  </a:cubicBezTo>
                  <a:cubicBezTo>
                    <a:pt x="6259" y="17528"/>
                    <a:pt x="5634" y="17061"/>
                    <a:pt x="5085" y="16514"/>
                  </a:cubicBezTo>
                  <a:cubicBezTo>
                    <a:pt x="4536" y="15965"/>
                    <a:pt x="4069" y="15342"/>
                    <a:pt x="3687" y="14646"/>
                  </a:cubicBezTo>
                  <a:cubicBezTo>
                    <a:pt x="3300" y="13947"/>
                    <a:pt x="3024" y="13204"/>
                    <a:pt x="2856" y="12414"/>
                  </a:cubicBezTo>
                  <a:lnTo>
                    <a:pt x="551" y="12414"/>
                  </a:lnTo>
                  <a:cubicBezTo>
                    <a:pt x="187" y="12414"/>
                    <a:pt x="0" y="12231"/>
                    <a:pt x="0" y="11867"/>
                  </a:cubicBezTo>
                  <a:lnTo>
                    <a:pt x="0" y="9699"/>
                  </a:lnTo>
                  <a:cubicBezTo>
                    <a:pt x="0" y="9549"/>
                    <a:pt x="58" y="9426"/>
                    <a:pt x="167" y="9326"/>
                  </a:cubicBezTo>
                  <a:cubicBezTo>
                    <a:pt x="273" y="9229"/>
                    <a:pt x="402" y="9182"/>
                    <a:pt x="551" y="9182"/>
                  </a:cubicBezTo>
                  <a:lnTo>
                    <a:pt x="2856" y="9182"/>
                  </a:lnTo>
                  <a:cubicBezTo>
                    <a:pt x="3026" y="8392"/>
                    <a:pt x="3300" y="7652"/>
                    <a:pt x="3687" y="6953"/>
                  </a:cubicBezTo>
                  <a:cubicBezTo>
                    <a:pt x="4069" y="6251"/>
                    <a:pt x="4536" y="5631"/>
                    <a:pt x="5085" y="5081"/>
                  </a:cubicBezTo>
                  <a:cubicBezTo>
                    <a:pt x="5634" y="4532"/>
                    <a:pt x="6256" y="4065"/>
                    <a:pt x="6955" y="3680"/>
                  </a:cubicBezTo>
                  <a:cubicBezTo>
                    <a:pt x="7654" y="3298"/>
                    <a:pt x="8396" y="3022"/>
                    <a:pt x="9183" y="2852"/>
                  </a:cubicBezTo>
                  <a:lnTo>
                    <a:pt x="9183" y="546"/>
                  </a:lnTo>
                  <a:cubicBezTo>
                    <a:pt x="9183" y="181"/>
                    <a:pt x="9365" y="0"/>
                    <a:pt x="9732" y="0"/>
                  </a:cubicBezTo>
                  <a:lnTo>
                    <a:pt x="11896" y="0"/>
                  </a:lnTo>
                  <a:cubicBezTo>
                    <a:pt x="12049" y="0"/>
                    <a:pt x="12172" y="50"/>
                    <a:pt x="12269" y="158"/>
                  </a:cubicBezTo>
                  <a:cubicBezTo>
                    <a:pt x="12369" y="267"/>
                    <a:pt x="12419" y="396"/>
                    <a:pt x="12419" y="546"/>
                  </a:cubicBezTo>
                  <a:lnTo>
                    <a:pt x="12419" y="2852"/>
                  </a:lnTo>
                  <a:cubicBezTo>
                    <a:pt x="13206" y="3022"/>
                    <a:pt x="13948" y="3298"/>
                    <a:pt x="14647" y="3680"/>
                  </a:cubicBezTo>
                  <a:cubicBezTo>
                    <a:pt x="15343" y="4065"/>
                    <a:pt x="15968" y="4532"/>
                    <a:pt x="16517" y="5082"/>
                  </a:cubicBezTo>
                  <a:cubicBezTo>
                    <a:pt x="17066" y="5631"/>
                    <a:pt x="17530" y="6251"/>
                    <a:pt x="17915" y="6953"/>
                  </a:cubicBezTo>
                  <a:cubicBezTo>
                    <a:pt x="18299" y="7652"/>
                    <a:pt x="18578" y="8392"/>
                    <a:pt x="18746" y="9182"/>
                  </a:cubicBezTo>
                  <a:lnTo>
                    <a:pt x="21050" y="9182"/>
                  </a:lnTo>
                  <a:close/>
                  <a:moveTo>
                    <a:pt x="12419" y="16465"/>
                  </a:moveTo>
                  <a:cubicBezTo>
                    <a:pt x="13411" y="16194"/>
                    <a:pt x="14268" y="15698"/>
                    <a:pt x="14991" y="14981"/>
                  </a:cubicBezTo>
                  <a:cubicBezTo>
                    <a:pt x="15710" y="14264"/>
                    <a:pt x="16203" y="13410"/>
                    <a:pt x="16467" y="12414"/>
                  </a:cubicBezTo>
                  <a:lnTo>
                    <a:pt x="14048" y="12414"/>
                  </a:lnTo>
                  <a:cubicBezTo>
                    <a:pt x="13684" y="12414"/>
                    <a:pt x="13505" y="12231"/>
                    <a:pt x="13514" y="11867"/>
                  </a:cubicBezTo>
                  <a:lnTo>
                    <a:pt x="13514" y="9699"/>
                  </a:lnTo>
                  <a:cubicBezTo>
                    <a:pt x="13514" y="9549"/>
                    <a:pt x="13567" y="9426"/>
                    <a:pt x="13669" y="9326"/>
                  </a:cubicBezTo>
                  <a:cubicBezTo>
                    <a:pt x="13772" y="9229"/>
                    <a:pt x="13898" y="9182"/>
                    <a:pt x="14048" y="9182"/>
                  </a:cubicBezTo>
                  <a:lnTo>
                    <a:pt x="16467" y="9182"/>
                  </a:lnTo>
                  <a:cubicBezTo>
                    <a:pt x="16194" y="8186"/>
                    <a:pt x="15698" y="7332"/>
                    <a:pt x="14982" y="6609"/>
                  </a:cubicBezTo>
                  <a:cubicBezTo>
                    <a:pt x="14265" y="5883"/>
                    <a:pt x="13411" y="5390"/>
                    <a:pt x="12419" y="5131"/>
                  </a:cubicBezTo>
                  <a:lnTo>
                    <a:pt x="12419" y="7549"/>
                  </a:lnTo>
                  <a:cubicBezTo>
                    <a:pt x="12419" y="7699"/>
                    <a:pt x="12369" y="7828"/>
                    <a:pt x="12269" y="7928"/>
                  </a:cubicBezTo>
                  <a:cubicBezTo>
                    <a:pt x="12172" y="8031"/>
                    <a:pt x="12049" y="8081"/>
                    <a:pt x="11896" y="8081"/>
                  </a:cubicBezTo>
                  <a:lnTo>
                    <a:pt x="9732" y="8081"/>
                  </a:lnTo>
                  <a:cubicBezTo>
                    <a:pt x="9368" y="8081"/>
                    <a:pt x="9183" y="7905"/>
                    <a:pt x="9183" y="7549"/>
                  </a:cubicBezTo>
                  <a:lnTo>
                    <a:pt x="9183" y="5131"/>
                  </a:lnTo>
                  <a:cubicBezTo>
                    <a:pt x="8191" y="5402"/>
                    <a:pt x="7334" y="5895"/>
                    <a:pt x="6608" y="6612"/>
                  </a:cubicBezTo>
                  <a:cubicBezTo>
                    <a:pt x="5889" y="7332"/>
                    <a:pt x="5399" y="8187"/>
                    <a:pt x="5135" y="9182"/>
                  </a:cubicBezTo>
                  <a:lnTo>
                    <a:pt x="7580" y="9182"/>
                  </a:lnTo>
                  <a:cubicBezTo>
                    <a:pt x="7733" y="9182"/>
                    <a:pt x="7853" y="9229"/>
                    <a:pt x="7947" y="9326"/>
                  </a:cubicBezTo>
                  <a:cubicBezTo>
                    <a:pt x="8038" y="9426"/>
                    <a:pt x="8088" y="9550"/>
                    <a:pt x="8088" y="9700"/>
                  </a:cubicBezTo>
                  <a:lnTo>
                    <a:pt x="8088" y="11867"/>
                  </a:lnTo>
                  <a:cubicBezTo>
                    <a:pt x="8088" y="12017"/>
                    <a:pt x="8038" y="12144"/>
                    <a:pt x="7947" y="12252"/>
                  </a:cubicBezTo>
                  <a:cubicBezTo>
                    <a:pt x="7853" y="12364"/>
                    <a:pt x="7733" y="12414"/>
                    <a:pt x="7580" y="12414"/>
                  </a:cubicBezTo>
                  <a:lnTo>
                    <a:pt x="5135" y="12414"/>
                  </a:lnTo>
                  <a:cubicBezTo>
                    <a:pt x="5408" y="13410"/>
                    <a:pt x="5904" y="14267"/>
                    <a:pt x="6620" y="14990"/>
                  </a:cubicBezTo>
                  <a:cubicBezTo>
                    <a:pt x="7337" y="15710"/>
                    <a:pt x="8191" y="16203"/>
                    <a:pt x="9183" y="16465"/>
                  </a:cubicBezTo>
                  <a:lnTo>
                    <a:pt x="9183" y="14018"/>
                  </a:lnTo>
                  <a:cubicBezTo>
                    <a:pt x="9183" y="13868"/>
                    <a:pt x="9239" y="13744"/>
                    <a:pt x="9348" y="13653"/>
                  </a:cubicBezTo>
                  <a:cubicBezTo>
                    <a:pt x="9453" y="13559"/>
                    <a:pt x="9583" y="13512"/>
                    <a:pt x="9732" y="13512"/>
                  </a:cubicBezTo>
                  <a:lnTo>
                    <a:pt x="11896" y="13512"/>
                  </a:lnTo>
                  <a:cubicBezTo>
                    <a:pt x="12049" y="13512"/>
                    <a:pt x="12172" y="13559"/>
                    <a:pt x="12269" y="13653"/>
                  </a:cubicBezTo>
                  <a:cubicBezTo>
                    <a:pt x="12369" y="13744"/>
                    <a:pt x="12419" y="13868"/>
                    <a:pt x="12419" y="14018"/>
                  </a:cubicBezTo>
                  <a:lnTo>
                    <a:pt x="12419" y="164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lIns="101578" tIns="101578" rIns="101578" bIns="101578" anchor="ctr"/>
            <a:lstStyle/>
            <a:p>
              <a:pPr defTabSz="914195">
                <a:defRPr/>
              </a:pPr>
              <a:endParaRPr lang="es-ES" sz="5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ato Regular"/>
                <a:cs typeface="Lato Regular"/>
                <a:sym typeface="Gill Sans" charset="0"/>
              </a:endParaRPr>
            </a:p>
          </p:txBody>
        </p:sp>
      </p:grpSp>
      <p:sp>
        <p:nvSpPr>
          <p:cNvPr id="3" name="육각형 2"/>
          <p:cNvSpPr/>
          <p:nvPr/>
        </p:nvSpPr>
        <p:spPr>
          <a:xfrm>
            <a:off x="14807211" y="-1711570"/>
            <a:ext cx="1242646" cy="1008185"/>
          </a:xfrm>
          <a:prstGeom prst="hexagon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938856" y="11037502"/>
            <a:ext cx="85411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solidFill>
                  <a:srgbClr val="445469"/>
                </a:solidFill>
              </a:rPr>
              <a:t>Spring Security</a:t>
            </a:r>
            <a:r>
              <a:rPr lang="ko-KR" altLang="en-US" sz="6000" b="1" dirty="0" smtClean="0">
                <a:solidFill>
                  <a:srgbClr val="445469"/>
                </a:solidFill>
              </a:rPr>
              <a:t>로 해결</a:t>
            </a:r>
            <a:r>
              <a:rPr lang="en-US" altLang="ko-KR" sz="6000" b="1" dirty="0" smtClean="0">
                <a:solidFill>
                  <a:srgbClr val="445469"/>
                </a:solidFill>
              </a:rPr>
              <a:t>!!</a:t>
            </a:r>
            <a:endParaRPr lang="ko-KR" altLang="en-US" sz="6000" b="1" dirty="0">
              <a:solidFill>
                <a:srgbClr val="445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5814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5" grpId="0"/>
    </p:bldLst>
  </p:timing>
</p:sld>
</file>

<file path=ppt/theme/theme1.xml><?xml version="1.0" encoding="utf-8"?>
<a:theme xmlns:a="http://schemas.openxmlformats.org/drawingml/2006/main" name="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8228</TotalTime>
  <Words>1076</Words>
  <Application>Microsoft Office PowerPoint</Application>
  <PresentationFormat>사용자 지정</PresentationFormat>
  <Paragraphs>371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9" baseType="lpstr">
      <vt:lpstr>Bebas Neue</vt:lpstr>
      <vt:lpstr>Gill Sans</vt:lpstr>
      <vt:lpstr>Lato</vt:lpstr>
      <vt:lpstr>Lato Black</vt:lpstr>
      <vt:lpstr>Lato Light</vt:lpstr>
      <vt:lpstr>Lato Regular</vt:lpstr>
      <vt:lpstr>ＭＳ Ｐゴシック</vt:lpstr>
      <vt:lpstr>Open Sans Light</vt:lpstr>
      <vt:lpstr>Raleway Light</vt:lpstr>
      <vt:lpstr>Arial</vt:lpstr>
      <vt:lpstr>Calibri</vt:lpstr>
      <vt:lpstr>Helvetica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 1</dc:creator>
  <cp:keywords/>
  <dc:description/>
  <cp:lastModifiedBy>jihyn91@naver.com</cp:lastModifiedBy>
  <cp:revision>2001</cp:revision>
  <dcterms:created xsi:type="dcterms:W3CDTF">2014-11-12T21:47:38Z</dcterms:created>
  <dcterms:modified xsi:type="dcterms:W3CDTF">2017-08-29T10:02:00Z</dcterms:modified>
  <cp:category/>
</cp:coreProperties>
</file>