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65" r:id="rId3"/>
    <p:sldId id="268" r:id="rId4"/>
    <p:sldId id="267" r:id="rId5"/>
    <p:sldId id="266" r:id="rId6"/>
    <p:sldId id="269" r:id="rId7"/>
    <p:sldId id="272" r:id="rId8"/>
    <p:sldId id="273" r:id="rId9"/>
    <p:sldId id="270" r:id="rId10"/>
    <p:sldId id="271" r:id="rId11"/>
    <p:sldId id="274" r:id="rId12"/>
    <p:sldId id="276" r:id="rId13"/>
    <p:sldId id="275" r:id="rId14"/>
    <p:sldId id="277" r:id="rId15"/>
    <p:sldId id="259" r:id="rId16"/>
  </p:sldIdLst>
  <p:sldSz cx="10691813" cy="75596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4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250DD-F46F-4317-BF4F-3E949C6065CC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45063-E856-45AF-9738-5A53A09FA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8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8DB0B-7DBA-456F-B29A-FB03EA26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477" y="1237197"/>
            <a:ext cx="8018860" cy="2631887"/>
          </a:xfrm>
        </p:spPr>
        <p:txBody>
          <a:bodyPr anchor="b"/>
          <a:lstStyle>
            <a:lvl1pPr algn="ctr">
              <a:defRPr sz="526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608850-2B63-405B-86AB-1B3E67ED0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105"/>
            </a:lvl1pPr>
            <a:lvl2pPr marL="400964" indent="0" algn="ctr">
              <a:buNone/>
              <a:defRPr sz="1754"/>
            </a:lvl2pPr>
            <a:lvl3pPr marL="801929" indent="0" algn="ctr">
              <a:buNone/>
              <a:defRPr sz="1579"/>
            </a:lvl3pPr>
            <a:lvl4pPr marL="1202893" indent="0" algn="ctr">
              <a:buNone/>
              <a:defRPr sz="1403"/>
            </a:lvl4pPr>
            <a:lvl5pPr marL="1603858" indent="0" algn="ctr">
              <a:buNone/>
              <a:defRPr sz="1403"/>
            </a:lvl5pPr>
            <a:lvl6pPr marL="2004822" indent="0" algn="ctr">
              <a:buNone/>
              <a:defRPr sz="1403"/>
            </a:lvl6pPr>
            <a:lvl7pPr marL="2405786" indent="0" algn="ctr">
              <a:buNone/>
              <a:defRPr sz="1403"/>
            </a:lvl7pPr>
            <a:lvl8pPr marL="2806751" indent="0" algn="ctr">
              <a:buNone/>
              <a:defRPr sz="1403"/>
            </a:lvl8pPr>
            <a:lvl9pPr marL="3207715" indent="0" algn="ctr">
              <a:buNone/>
              <a:defRPr sz="1403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43800-E6A0-4C28-B9F6-36C7CA3F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D304E1-E8B3-415D-9568-EB138767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A86E4-6FF5-41DF-8B63-FF4FEC07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0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646A9-5D4E-4496-9B0B-D9F235F9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677A6A-3C35-45EE-A77C-3C7BFF07A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5BD5AD-062B-4072-ACB8-16302A4F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60C3F-642F-41C3-9828-43D58CD4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43A8F-D9F0-43C7-A1F8-E3A1381F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8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7FEF3E-8C58-4B5C-BD17-37D5424B4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BBB694-FEAE-428F-A2AF-50B900B0F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062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16CA1-57A2-4E06-BD48-29236BEA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055A4-673E-4629-AFED-F8F70A86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856EA-48C6-4108-B07A-E88CE2C3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56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6D423-D67E-4449-9E17-32EE43A3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513D1-D978-4C94-9AB5-39C509109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6157D-6FCE-40BB-9A3E-1DA02E9D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6AEC00-3065-4B38-80DF-7A3C68AE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FEE62B-39D8-4CE9-808B-03C0F35F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81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BD6E7-6625-4B12-8A96-D68D80D9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93" y="1884670"/>
            <a:ext cx="9221689" cy="3144614"/>
          </a:xfrm>
        </p:spPr>
        <p:txBody>
          <a:bodyPr anchor="b"/>
          <a:lstStyle>
            <a:lvl1pPr>
              <a:defRPr sz="526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8F490-9F45-45DB-9321-A4FD73735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93" y="5059034"/>
            <a:ext cx="9221689" cy="1653678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0964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1929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2893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3858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4822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5786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67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7715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D9949-F672-43C4-B94C-36C0BCD0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8548F-10BD-4125-91DC-E4292239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145D2-9B3E-44D9-B5C9-D7CFBD97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9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2BE7-171C-46AB-9D88-639620AF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B2A6D9-B110-4DA4-A29E-DE9CFCDAA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91ECC0-84CF-4EE9-A6DB-F71D5F210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092D6-69ED-4D16-AB58-87988032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7C0B7-6826-4660-B81F-AF707446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95EBA8-4AE3-440A-A602-B2053273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8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B3CB3-0E38-4D69-9A92-78E17718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55" y="402483"/>
            <a:ext cx="9221689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8EDA63-F4E9-4824-BB22-209597083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455" y="1853171"/>
            <a:ext cx="4523138" cy="908210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B1BAFE-F5FA-41E0-9293-1F5DFA040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455" y="2761381"/>
            <a:ext cx="4523138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EBC26-A020-4E80-A0F8-94C668492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2730" y="1853171"/>
            <a:ext cx="4545413" cy="908210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6CE67A-3693-4E3E-9EFE-19CD441E9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2730" y="2761381"/>
            <a:ext cx="4545413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3468BC-9934-47D4-BC76-3D63313E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4BD418-E178-45E2-9924-8EF37473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0F8E16-40B1-4822-BE21-4D21E38E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56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2F5A6-1EBA-4A6C-9FCF-FEC60133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00C7BC-799D-4714-96EA-85F5B3C2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D15DC4-B77D-472E-BE7E-4685DD43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C48285-7473-4485-AC24-5594E1E1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5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F2EAB3-221F-4457-BEA4-95EF9B85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B961C8-07B7-48A2-BA4D-D3DACA4D4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58731E-5E16-48FC-9BAB-A7C0C28B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38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17FE5-65B5-46A8-BDC0-71F590767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280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845AA8-5703-44BF-B6B8-E85D4FE5D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413" y="1088454"/>
            <a:ext cx="5412730" cy="5372269"/>
          </a:xfrm>
        </p:spPr>
        <p:txBody>
          <a:bodyPr/>
          <a:lstStyle>
            <a:lvl1pPr>
              <a:defRPr sz="2806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5C98D0-12B2-4098-8402-6AA7A950A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403"/>
            </a:lvl1pPr>
            <a:lvl2pPr marL="400964" indent="0">
              <a:buNone/>
              <a:defRPr sz="1228"/>
            </a:lvl2pPr>
            <a:lvl3pPr marL="801929" indent="0">
              <a:buNone/>
              <a:defRPr sz="1052"/>
            </a:lvl3pPr>
            <a:lvl4pPr marL="1202893" indent="0">
              <a:buNone/>
              <a:defRPr sz="877"/>
            </a:lvl4pPr>
            <a:lvl5pPr marL="1603858" indent="0">
              <a:buNone/>
              <a:defRPr sz="877"/>
            </a:lvl5pPr>
            <a:lvl6pPr marL="2004822" indent="0">
              <a:buNone/>
              <a:defRPr sz="877"/>
            </a:lvl6pPr>
            <a:lvl7pPr marL="2405786" indent="0">
              <a:buNone/>
              <a:defRPr sz="877"/>
            </a:lvl7pPr>
            <a:lvl8pPr marL="2806751" indent="0">
              <a:buNone/>
              <a:defRPr sz="877"/>
            </a:lvl8pPr>
            <a:lvl9pPr marL="3207715" indent="0">
              <a:buNone/>
              <a:defRPr sz="8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6B669-E945-4EAE-BC1A-E224FC33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0927EF-E381-456C-B1AF-B5A65B36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96AF35-DD00-49FC-B292-10B8C903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30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C4B6A-ACBD-4850-9865-64F29B12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280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CF1F41-33DB-491A-ACEC-65802E114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45413" y="1088454"/>
            <a:ext cx="5412730" cy="5372269"/>
          </a:xfrm>
        </p:spPr>
        <p:txBody>
          <a:bodyPr/>
          <a:lstStyle>
            <a:lvl1pPr marL="0" indent="0">
              <a:buNone/>
              <a:defRPr sz="2806"/>
            </a:lvl1pPr>
            <a:lvl2pPr marL="400964" indent="0">
              <a:buNone/>
              <a:defRPr sz="2456"/>
            </a:lvl2pPr>
            <a:lvl3pPr marL="801929" indent="0">
              <a:buNone/>
              <a:defRPr sz="2105"/>
            </a:lvl3pPr>
            <a:lvl4pPr marL="1202893" indent="0">
              <a:buNone/>
              <a:defRPr sz="1754"/>
            </a:lvl4pPr>
            <a:lvl5pPr marL="1603858" indent="0">
              <a:buNone/>
              <a:defRPr sz="1754"/>
            </a:lvl5pPr>
            <a:lvl6pPr marL="2004822" indent="0">
              <a:buNone/>
              <a:defRPr sz="1754"/>
            </a:lvl6pPr>
            <a:lvl7pPr marL="2405786" indent="0">
              <a:buNone/>
              <a:defRPr sz="1754"/>
            </a:lvl7pPr>
            <a:lvl8pPr marL="2806751" indent="0">
              <a:buNone/>
              <a:defRPr sz="1754"/>
            </a:lvl8pPr>
            <a:lvl9pPr marL="3207715" indent="0">
              <a:buNone/>
              <a:defRPr sz="1754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CA76DB-3B9C-4857-8AF6-F3662DA33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403"/>
            </a:lvl1pPr>
            <a:lvl2pPr marL="400964" indent="0">
              <a:buNone/>
              <a:defRPr sz="1228"/>
            </a:lvl2pPr>
            <a:lvl3pPr marL="801929" indent="0">
              <a:buNone/>
              <a:defRPr sz="1052"/>
            </a:lvl3pPr>
            <a:lvl4pPr marL="1202893" indent="0">
              <a:buNone/>
              <a:defRPr sz="877"/>
            </a:lvl4pPr>
            <a:lvl5pPr marL="1603858" indent="0">
              <a:buNone/>
              <a:defRPr sz="877"/>
            </a:lvl5pPr>
            <a:lvl6pPr marL="2004822" indent="0">
              <a:buNone/>
              <a:defRPr sz="877"/>
            </a:lvl6pPr>
            <a:lvl7pPr marL="2405786" indent="0">
              <a:buNone/>
              <a:defRPr sz="877"/>
            </a:lvl7pPr>
            <a:lvl8pPr marL="2806751" indent="0">
              <a:buNone/>
              <a:defRPr sz="877"/>
            </a:lvl8pPr>
            <a:lvl9pPr marL="3207715" indent="0">
              <a:buNone/>
              <a:defRPr sz="8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908902-6116-4C32-93CD-9B68AFBD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2DAEF2-A0E7-467E-99E8-E8209C6B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3D9D0E-5A9F-4254-A7A1-C241C81B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0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E2BD64-01F7-432B-82A3-3DD163D1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2" y="402483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06B7E-F521-4532-8315-31E91A8F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6AABF-79B3-467E-8ABF-F0C05727F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062" y="7006699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FEEA-2E09-45E2-8865-21710BB2C6D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007204-F8C9-435A-A040-C5660D702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1663" y="7006699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1494E-8E11-41D1-9ED8-9E2F5ED0F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1093" y="7006699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9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01929" rtl="0" eaLnBrk="1" latinLnBrk="1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482" indent="-200482" algn="l" defTabSz="801929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447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411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375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340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304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269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233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197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0964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1929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2893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3858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4822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5786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6751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7715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jp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jpg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44AAAFB-D503-46C7-AA24-B9B2C141C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" y="0"/>
            <a:ext cx="10688972" cy="7559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D2B585-37DF-45DB-B771-850B392C699B}"/>
              </a:ext>
            </a:extLst>
          </p:cNvPr>
          <p:cNvSpPr txBox="1"/>
          <p:nvPr/>
        </p:nvSpPr>
        <p:spPr>
          <a:xfrm>
            <a:off x="1179575" y="3542911"/>
            <a:ext cx="92329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150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Embarrassingly Shallow Autoencoders for Sparse Data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0741A3-79E8-4800-9B53-467BE12922BA}"/>
              </a:ext>
            </a:extLst>
          </p:cNvPr>
          <p:cNvSpPr/>
          <p:nvPr/>
        </p:nvSpPr>
        <p:spPr>
          <a:xfrm>
            <a:off x="1216152" y="145623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2022.04.11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8F8D91-CED4-4CF0-956A-B657DACFAE06}"/>
              </a:ext>
            </a:extLst>
          </p:cNvPr>
          <p:cNvSpPr/>
          <p:nvPr/>
        </p:nvSpPr>
        <p:spPr>
          <a:xfrm>
            <a:off x="1216152" y="1696653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Boost camp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5D37CE8-51C7-4CCB-8611-5113B98340E6}"/>
              </a:ext>
            </a:extLst>
          </p:cNvPr>
          <p:cNvCxnSpPr/>
          <p:nvPr/>
        </p:nvCxnSpPr>
        <p:spPr>
          <a:xfrm>
            <a:off x="1316736" y="2019372"/>
            <a:ext cx="46304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3ECAD2-7F7F-4D2C-AC01-1BEED808D228}"/>
              </a:ext>
            </a:extLst>
          </p:cNvPr>
          <p:cNvSpPr/>
          <p:nvPr/>
        </p:nvSpPr>
        <p:spPr>
          <a:xfrm>
            <a:off x="5332311" y="1696653"/>
            <a:ext cx="678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Part. 1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9247D8-7F2E-4D1A-9711-30A30CDD41F8}"/>
              </a:ext>
            </a:extLst>
          </p:cNvPr>
          <p:cNvSpPr/>
          <p:nvPr/>
        </p:nvSpPr>
        <p:spPr>
          <a:xfrm>
            <a:off x="1225295" y="5137640"/>
            <a:ext cx="2216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Closed-Form Solution</a:t>
            </a:r>
            <a:endParaRPr lang="ko-KR" altLang="en-US" sz="16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A87C3C-D5E4-48A8-A6B8-FFFF473ACD6F}"/>
              </a:ext>
            </a:extLst>
          </p:cNvPr>
          <p:cNvSpPr/>
          <p:nvPr/>
        </p:nvSpPr>
        <p:spPr>
          <a:xfrm>
            <a:off x="1239029" y="6240935"/>
            <a:ext cx="1063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마음에 들 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20D9ADD-76AF-4665-88B4-0D28D999E455}"/>
              </a:ext>
            </a:extLst>
          </p:cNvPr>
          <p:cNvCxnSpPr>
            <a:cxnSpLocks/>
          </p:cNvCxnSpPr>
          <p:nvPr/>
        </p:nvCxnSpPr>
        <p:spPr>
          <a:xfrm>
            <a:off x="1316736" y="6167700"/>
            <a:ext cx="46304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52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694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CHAPTER  1 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99126" y="543051"/>
            <a:ext cx="1443024" cy="3398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LOREM IPSUM</a:t>
            </a:r>
            <a:endParaRPr lang="ko-KR" altLang="en-US" sz="12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9E285F-D36C-4E91-85F5-E67238FBE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24049"/>
            <a:ext cx="10691813" cy="491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28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694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CHAPTER  1 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99126" y="543051"/>
            <a:ext cx="1443024" cy="3398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LOREM IPSUM</a:t>
            </a:r>
            <a:endParaRPr lang="ko-KR" altLang="en-US" sz="12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DD1510-2DE7-4881-8B29-B64C17C9B4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774"/>
          <a:stretch/>
        </p:blipFill>
        <p:spPr>
          <a:xfrm>
            <a:off x="877718" y="2104276"/>
            <a:ext cx="8433086" cy="7677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BF56A8-CFC8-4E9A-9433-6CC66A06E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831" y="2972388"/>
            <a:ext cx="6182588" cy="7430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CF2558-74BC-4008-8D08-11C1427354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7189" y="3815841"/>
            <a:ext cx="3010320" cy="714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1399AD7-7F5D-438B-8D5D-82737593E4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092" y="4768410"/>
            <a:ext cx="6916115" cy="22482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269DB48-F900-4B56-9AFC-CA39FB46D9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1570" y="6390118"/>
            <a:ext cx="1848108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52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694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CHAPTER  1 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99126" y="543051"/>
            <a:ext cx="1443024" cy="3398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LOREM IPSUM</a:t>
            </a:r>
            <a:endParaRPr lang="ko-KR" altLang="en-US" sz="12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BBD368-6725-4CD1-AA63-AFF04993C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32" y="1555164"/>
            <a:ext cx="4801270" cy="714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463C53-73AA-4817-80DA-53B4200C9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32" y="2505808"/>
            <a:ext cx="2619741" cy="790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AECB55-AEFB-4A5C-85B6-C58C7F1BC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832" y="3611550"/>
            <a:ext cx="4963218" cy="8002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75E4B5-BD50-4E3D-994B-B507112EEF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2723" y="3749341"/>
            <a:ext cx="3465320" cy="5246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829EB0-9765-491D-91F0-381E4CA3C2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832" y="4897249"/>
            <a:ext cx="4391638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95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694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CHAPTER  1 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99126" y="543051"/>
            <a:ext cx="1443024" cy="3398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LOREM IPSUM</a:t>
            </a:r>
            <a:endParaRPr lang="ko-KR" altLang="en-US" sz="12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26C0CD-96F5-4BE3-9864-36413C308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718" y="1806736"/>
            <a:ext cx="3010320" cy="714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F66C0A-8CB6-4FC0-BA6A-10B8C65807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7900"/>
          <a:stretch/>
        </p:blipFill>
        <p:spPr>
          <a:xfrm>
            <a:off x="941439" y="2610169"/>
            <a:ext cx="4115374" cy="4614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3C1E5DC-DDDA-4997-B4E7-01A054791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718" y="3318393"/>
            <a:ext cx="8120210" cy="385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96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694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CHAPTER  1 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99126" y="543051"/>
            <a:ext cx="1443024" cy="3398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LOREM IPSUM</a:t>
            </a:r>
            <a:endParaRPr lang="ko-KR" altLang="en-US" sz="12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F5BB0-E632-47C7-97AF-0065117674BA}"/>
              </a:ext>
            </a:extLst>
          </p:cNvPr>
          <p:cNvSpPr txBox="1"/>
          <p:nvPr/>
        </p:nvSpPr>
        <p:spPr>
          <a:xfrm>
            <a:off x="959475" y="3179785"/>
            <a:ext cx="94917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Th</a:t>
            </a:r>
            <a:r>
              <a:rPr lang="ko-KR" altLang="en-US" dirty="0" err="1"/>
              <a:t>en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estimate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b="1" dirty="0" err="1"/>
              <a:t>covariance</a:t>
            </a:r>
            <a:r>
              <a:rPr lang="ko-KR" altLang="en-US" b="1" dirty="0"/>
              <a:t> </a:t>
            </a:r>
            <a:r>
              <a:rPr lang="ko-KR" altLang="en-US" b="1" dirty="0" err="1"/>
              <a:t>matrix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Σ</a:t>
            </a:r>
            <a:r>
              <a:rPr lang="ko-KR" altLang="en-US" dirty="0"/>
              <a:t>ˆ = </a:t>
            </a:r>
            <a:r>
              <a:rPr lang="ko-KR" altLang="en-US" dirty="0" err="1"/>
              <a:t>X</a:t>
            </a:r>
            <a:r>
              <a:rPr lang="ko-KR" altLang="en-US" dirty="0"/>
              <a:t> </a:t>
            </a:r>
            <a:r>
              <a:rPr lang="ko-KR" altLang="en-US" dirty="0" err="1"/>
              <a:t>X</a:t>
            </a:r>
            <a:r>
              <a:rPr lang="ko-KR" altLang="en-US" dirty="0"/>
              <a:t> /|</a:t>
            </a:r>
            <a:r>
              <a:rPr lang="ko-KR" altLang="en-US" dirty="0" err="1"/>
              <a:t>U</a:t>
            </a:r>
            <a:r>
              <a:rPr lang="ko-KR" altLang="en-US" dirty="0"/>
              <a:t> |.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we</a:t>
            </a:r>
            <a:r>
              <a:rPr lang="ko-KR" altLang="en-US" dirty="0"/>
              <a:t> </a:t>
            </a:r>
            <a:r>
              <a:rPr lang="ko-KR" altLang="en-US" dirty="0" err="1"/>
              <a:t>further</a:t>
            </a:r>
            <a:r>
              <a:rPr lang="ko-KR" altLang="en-US" dirty="0"/>
              <a:t> </a:t>
            </a:r>
            <a:r>
              <a:rPr lang="ko-KR" altLang="en-US" dirty="0" err="1"/>
              <a:t>drop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L2-norm </a:t>
            </a:r>
            <a:r>
              <a:rPr lang="ko-KR" altLang="en-US" dirty="0" err="1"/>
              <a:t>regularization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Eq</a:t>
            </a:r>
            <a:r>
              <a:rPr lang="ko-KR" altLang="en-US" dirty="0"/>
              <a:t>. 4 and </a:t>
            </a:r>
            <a:r>
              <a:rPr lang="ko-KR" altLang="en-US" dirty="0" err="1"/>
              <a:t>assume</a:t>
            </a:r>
            <a:r>
              <a:rPr lang="ko-KR" altLang="en-US" dirty="0"/>
              <a:t> </a:t>
            </a:r>
            <a:r>
              <a:rPr lang="ko-KR" altLang="en-US" dirty="0" err="1"/>
              <a:t>invertibility</a:t>
            </a:r>
            <a:r>
              <a:rPr lang="ko-KR" altLang="en-US" dirty="0"/>
              <a:t>, </a:t>
            </a:r>
            <a:r>
              <a:rPr lang="ko-KR" altLang="en-US" dirty="0" err="1"/>
              <a:t>then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P</a:t>
            </a:r>
            <a:r>
              <a:rPr lang="ko-KR" altLang="en-US" dirty="0"/>
              <a:t>ˆ = </a:t>
            </a:r>
            <a:r>
              <a:rPr lang="ko-KR" altLang="en-US" dirty="0" err="1"/>
              <a:t>Σ</a:t>
            </a:r>
            <a:r>
              <a:rPr lang="ko-KR" altLang="en-US" dirty="0"/>
              <a:t>ˆ −1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6AECFB-5BA3-424E-8059-4E3F026396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9" b="12110"/>
          <a:stretch/>
        </p:blipFill>
        <p:spPr>
          <a:xfrm>
            <a:off x="959475" y="3741512"/>
            <a:ext cx="1653440" cy="3799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6E50F8-F38D-4234-9FFB-4F9518394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627" y="4781669"/>
            <a:ext cx="1120463" cy="5019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539466C-ED38-48E4-B31A-9F0225F0A1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395"/>
          <a:stretch/>
        </p:blipFill>
        <p:spPr>
          <a:xfrm>
            <a:off x="959475" y="5366445"/>
            <a:ext cx="2648320" cy="4548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02D1834-A178-41B3-9E23-3226DD9D4A3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484"/>
          <a:stretch/>
        </p:blipFill>
        <p:spPr>
          <a:xfrm>
            <a:off x="4142431" y="5501666"/>
            <a:ext cx="5085283" cy="14078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F4DF290-340A-459F-8973-353D3DC5ED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9627" y="1824340"/>
            <a:ext cx="8171888" cy="101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33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23D33B-169C-47F4-9462-CB9554606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" y="0"/>
            <a:ext cx="10688972" cy="75596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C73EC44-13A6-4637-8E6F-782BD462DAB5}"/>
              </a:ext>
            </a:extLst>
          </p:cNvPr>
          <p:cNvSpPr/>
          <p:nvPr/>
        </p:nvSpPr>
        <p:spPr>
          <a:xfrm>
            <a:off x="4086618" y="3500588"/>
            <a:ext cx="2518575" cy="5036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THANK YOU.</a:t>
            </a:r>
            <a:endParaRPr lang="ko-KR" altLang="en-US" sz="3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F447406-FFCA-435B-BDB5-4077D81BEB09}"/>
              </a:ext>
            </a:extLst>
          </p:cNvPr>
          <p:cNvGrpSpPr/>
          <p:nvPr/>
        </p:nvGrpSpPr>
        <p:grpSpPr>
          <a:xfrm>
            <a:off x="5168052" y="3155874"/>
            <a:ext cx="347472" cy="181741"/>
            <a:chOff x="5020056" y="2898648"/>
            <a:chExt cx="667512" cy="384047"/>
          </a:xfrm>
          <a:solidFill>
            <a:schemeClr val="bg1"/>
          </a:solidFill>
        </p:grpSpPr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D5841D1D-1D19-4655-8814-3A4968F693F9}"/>
                </a:ext>
              </a:extLst>
            </p:cNvPr>
            <p:cNvSpPr/>
            <p:nvPr/>
          </p:nvSpPr>
          <p:spPr>
            <a:xfrm>
              <a:off x="5025865" y="2898648"/>
              <a:ext cx="640080" cy="2926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89BACC7-2BDB-4A36-AAE5-CA0B758FE549}"/>
                </a:ext>
              </a:extLst>
            </p:cNvPr>
            <p:cNvSpPr/>
            <p:nvPr/>
          </p:nvSpPr>
          <p:spPr>
            <a:xfrm>
              <a:off x="5020056" y="3236976"/>
              <a:ext cx="667512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A9944C3-C670-40CD-841C-0D5C4DF7F195}"/>
              </a:ext>
            </a:extLst>
          </p:cNvPr>
          <p:cNvCxnSpPr>
            <a:cxnSpLocks/>
          </p:cNvCxnSpPr>
          <p:nvPr/>
        </p:nvCxnSpPr>
        <p:spPr>
          <a:xfrm>
            <a:off x="4864179" y="4314516"/>
            <a:ext cx="963454" cy="14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65527F-743E-46DA-A431-462CE63F4CC8}"/>
              </a:ext>
            </a:extLst>
          </p:cNvPr>
          <p:cNvSpPr/>
          <p:nvPr/>
        </p:nvSpPr>
        <p:spPr>
          <a:xfrm>
            <a:off x="4310096" y="5847548"/>
            <a:ext cx="20633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2019.07.21 NAME, E-mail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92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694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CHAPTER  1 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99126" y="543051"/>
            <a:ext cx="1443024" cy="3398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LOREM IPSUM</a:t>
            </a:r>
            <a:endParaRPr lang="ko-KR" altLang="en-US" sz="12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314059-BFBD-4AEF-BFAE-ABA5FF9B52AD}"/>
              </a:ext>
            </a:extLst>
          </p:cNvPr>
          <p:cNvSpPr/>
          <p:nvPr/>
        </p:nvSpPr>
        <p:spPr>
          <a:xfrm>
            <a:off x="1682639" y="5227588"/>
            <a:ext cx="7146230" cy="79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Figure  1:   e  self-similarity  of  each  item  is  constrained  to zero between the input and  output layers..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E267F9-7807-4194-B92C-DED67CECF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040" y="2785133"/>
            <a:ext cx="5039428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43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694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CHAPTER  1 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99126" y="543051"/>
            <a:ext cx="1443024" cy="3398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LOREM IPSUM</a:t>
            </a:r>
            <a:endParaRPr lang="ko-KR" altLang="en-US" sz="12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449866-C71D-40B8-80AC-58450E5AEAD4}"/>
              </a:ext>
            </a:extLst>
          </p:cNvPr>
          <p:cNvSpPr txBox="1"/>
          <p:nvPr/>
        </p:nvSpPr>
        <p:spPr>
          <a:xfrm>
            <a:off x="972355" y="1742208"/>
            <a:ext cx="8538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matrix X ∈ R | U |× | I |</a:t>
            </a:r>
            <a:r>
              <a:rPr lang="en-US" altLang="ko-KR" dirty="0"/>
              <a:t> , </a:t>
            </a:r>
          </a:p>
          <a:p>
            <a:endParaRPr lang="en-US" altLang="ko-KR" dirty="0"/>
          </a:p>
          <a:p>
            <a:r>
              <a:rPr lang="en-US" altLang="ko-KR" dirty="0"/>
              <a:t>regarding the sets of users U and items I, where | · | denotes the size of a set</a:t>
            </a:r>
          </a:p>
          <a:p>
            <a:endParaRPr lang="en-US" altLang="ko-KR" dirty="0"/>
          </a:p>
          <a:p>
            <a:r>
              <a:rPr lang="en-US" altLang="ko-KR" b="1" dirty="0"/>
              <a:t>matrix B ∈ R | I |× | I |</a:t>
            </a:r>
            <a:r>
              <a:rPr lang="en-US" altLang="ko-KR" dirty="0"/>
              <a:t> . </a:t>
            </a:r>
          </a:p>
          <a:p>
            <a:endParaRPr lang="en-US" altLang="ko-KR" dirty="0"/>
          </a:p>
          <a:p>
            <a:r>
              <a:rPr lang="en-US" altLang="ko-KR" dirty="0"/>
              <a:t>Note that this is also similar to </a:t>
            </a:r>
            <a:r>
              <a:rPr lang="en-US" altLang="ko-KR" b="1" dirty="0"/>
              <a:t>neigh- </a:t>
            </a:r>
            <a:r>
              <a:rPr lang="en-US" altLang="ko-KR" b="1" dirty="0" err="1"/>
              <a:t>borhood</a:t>
            </a:r>
            <a:r>
              <a:rPr lang="en-US" altLang="ko-KR" b="1" dirty="0"/>
              <a:t>-based approaches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4CC9AD-9EFF-4527-B16A-0B2EB317A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55" y="4050532"/>
            <a:ext cx="7541608" cy="17890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A5F207-F506-425A-B53A-C3F84390E2F3}"/>
              </a:ext>
            </a:extLst>
          </p:cNvPr>
          <p:cNvSpPr txBox="1"/>
          <p:nvPr/>
        </p:nvSpPr>
        <p:spPr>
          <a:xfrm>
            <a:off x="877718" y="6099173"/>
            <a:ext cx="876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diagonal of the weight-matrix is constrained to zero, </a:t>
            </a:r>
            <a:r>
              <a:rPr lang="en-US" altLang="ko-KR" b="1" dirty="0" err="1"/>
              <a:t>diag</a:t>
            </a:r>
            <a:r>
              <a:rPr lang="en-US" altLang="ko-KR" b="1" dirty="0"/>
              <a:t>(B) = 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09241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694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CHAPTER  1 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99126" y="543051"/>
            <a:ext cx="1443024" cy="3398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LOREM IPSUM</a:t>
            </a:r>
            <a:endParaRPr lang="ko-KR" altLang="en-US" sz="12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00D35D-AF45-4270-825B-7849C4645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570" y="2607100"/>
            <a:ext cx="6820852" cy="1276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E4A2C6-F1BB-4C89-B6D3-3C9EE96E3037}"/>
              </a:ext>
            </a:extLst>
          </p:cNvPr>
          <p:cNvSpPr txBox="1"/>
          <p:nvPr/>
        </p:nvSpPr>
        <p:spPr>
          <a:xfrm>
            <a:off x="1762657" y="4134119"/>
            <a:ext cx="6820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constraint of a zero diagonal, </a:t>
            </a:r>
            <a:r>
              <a:rPr lang="en-US" altLang="ko-KR" b="1" dirty="0" err="1"/>
              <a:t>diag</a:t>
            </a:r>
            <a:r>
              <a:rPr lang="en-US" altLang="ko-KR" b="1" dirty="0"/>
              <a:t>(B) = 0</a:t>
            </a:r>
            <a:r>
              <a:rPr lang="en-US" altLang="ko-KR" dirty="0"/>
              <a:t>, is crucial as to </a:t>
            </a:r>
            <a:r>
              <a:rPr lang="en-US" altLang="ko-KR" b="1" dirty="0"/>
              <a:t>avoid the trivial solution B = I (self-similarity of items),</a:t>
            </a:r>
            <a:endParaRPr lang="ko-KR" altLang="en-US" b="1" dirty="0"/>
          </a:p>
        </p:txBody>
      </p:sp>
      <p:pic>
        <p:nvPicPr>
          <p:cNvPr id="1026" name="Picture 2" descr="Why did you use euclidean norm in penalization? · Issue #1 ·  Diego999/SelfSent · GitHub">
            <a:extLst>
              <a:ext uri="{FF2B5EF4-FFF2-40B4-BE49-F238E27FC236}">
                <a16:creationId xmlns:a16="http://schemas.microsoft.com/office/drawing/2014/main" id="{9630A888-3D44-491E-AA8E-05590ABF2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033" y="5287941"/>
            <a:ext cx="34480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AA2984-2A61-44D4-9D56-9AEAF6238FF7}"/>
              </a:ext>
            </a:extLst>
          </p:cNvPr>
          <p:cNvSpPr txBox="1"/>
          <p:nvPr/>
        </p:nvSpPr>
        <p:spPr>
          <a:xfrm>
            <a:off x="1886755" y="5016321"/>
            <a:ext cx="483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Frobenius</a:t>
            </a:r>
            <a:r>
              <a:rPr lang="en-US" altLang="ko-KR" dirty="0"/>
              <a:t> norm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670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694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CHAPTER  1 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99126" y="543051"/>
            <a:ext cx="1443024" cy="3398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LOREM IPSUM</a:t>
            </a:r>
            <a:endParaRPr lang="ko-KR" altLang="en-US" sz="12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1AFBE3-861D-4313-9265-57C132A85725}"/>
              </a:ext>
            </a:extLst>
          </p:cNvPr>
          <p:cNvSpPr txBox="1"/>
          <p:nvPr/>
        </p:nvSpPr>
        <p:spPr>
          <a:xfrm>
            <a:off x="1101144" y="1796603"/>
            <a:ext cx="7514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 choose the square loss (| | · | |F denotes the </a:t>
            </a:r>
            <a:r>
              <a:rPr lang="en-US" altLang="ko-KR" dirty="0" err="1"/>
              <a:t>Frobenius</a:t>
            </a:r>
            <a:r>
              <a:rPr lang="en-US" altLang="ko-KR" dirty="0"/>
              <a:t> norm) between the </a:t>
            </a:r>
            <a:r>
              <a:rPr lang="en-US" altLang="ko-KR" b="1" dirty="0"/>
              <a:t>data X</a:t>
            </a:r>
            <a:r>
              <a:rPr lang="en-US" altLang="ko-KR" dirty="0"/>
              <a:t> and the </a:t>
            </a:r>
            <a:r>
              <a:rPr lang="en-US" altLang="ko-KR" b="1" dirty="0"/>
              <a:t>predicted scores S = X B</a:t>
            </a:r>
            <a:r>
              <a:rPr lang="en-US" altLang="ko-KR" dirty="0"/>
              <a:t> over other </a:t>
            </a:r>
            <a:r>
              <a:rPr lang="en-US" altLang="ko-KR" b="1" dirty="0"/>
              <a:t>loss functions </a:t>
            </a:r>
            <a:r>
              <a:rPr lang="en-US" altLang="ko-KR" dirty="0"/>
              <a:t>because it allows </a:t>
            </a:r>
            <a:r>
              <a:rPr lang="en-US" altLang="ko-KR" b="1" dirty="0"/>
              <a:t>for a closed-form solution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0815C5-0DD7-45E2-B795-CC746A1616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774"/>
          <a:stretch/>
        </p:blipFill>
        <p:spPr>
          <a:xfrm>
            <a:off x="1101144" y="3456557"/>
            <a:ext cx="8433086" cy="7677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205398-D0B1-4CD8-ADB3-4EC170D56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279" y="4378274"/>
            <a:ext cx="5887272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69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694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CHAPTER  1 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99126" y="543051"/>
            <a:ext cx="1443024" cy="3398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LOREM IPSUM</a:t>
            </a:r>
            <a:endParaRPr lang="ko-KR" altLang="en-US" sz="12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9F2B4B-E6B1-4CE1-A5C6-CDE457864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18" y="2388784"/>
            <a:ext cx="78105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71ADBE-26D2-47E7-BC7E-E9475E60B758}"/>
              </a:ext>
            </a:extLst>
          </p:cNvPr>
          <p:cNvSpPr txBox="1"/>
          <p:nvPr/>
        </p:nvSpPr>
        <p:spPr>
          <a:xfrm>
            <a:off x="8019447" y="6865608"/>
            <a:ext cx="19294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https://untitledtblog.tistory.com/96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69388-6AD2-4994-8A37-9D1E93EADD71}"/>
              </a:ext>
            </a:extLst>
          </p:cNvPr>
          <p:cNvSpPr txBox="1"/>
          <p:nvPr/>
        </p:nvSpPr>
        <p:spPr>
          <a:xfrm>
            <a:off x="877718" y="1506828"/>
            <a:ext cx="4778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Spoqa Han Sans"/>
              </a:rPr>
              <a:t>Lagrange Multiplier Method</a:t>
            </a:r>
          </a:p>
          <a:p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4F9903A-0A6A-45E5-BF99-17866C07B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18" y="5245531"/>
            <a:ext cx="8830530" cy="45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846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694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CHAPTER  1 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99126" y="543051"/>
            <a:ext cx="1443024" cy="3398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LOREM IPSUM</a:t>
            </a:r>
            <a:endParaRPr lang="ko-KR" altLang="en-US" sz="12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5231AC-4EC3-4491-80A5-B33DD3DC7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30514"/>
            <a:ext cx="10691813" cy="589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09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694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CHAPTER  1 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99126" y="543051"/>
            <a:ext cx="1443024" cy="3398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LOREM IPSUM</a:t>
            </a:r>
            <a:endParaRPr lang="ko-KR" altLang="en-US" sz="12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15A2D1-7D87-448E-BF0D-433AAD173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46428"/>
            <a:ext cx="10691813" cy="566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06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694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CHAPTER  1 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99126" y="543051"/>
            <a:ext cx="1443024" cy="3398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LOREM IPSUM</a:t>
            </a:r>
            <a:endParaRPr lang="ko-KR" altLang="en-US" sz="12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A8EFEC-23A6-4000-B433-B83033497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30983"/>
            <a:ext cx="10691813" cy="549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48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Words>285</Words>
  <Application>Microsoft Office PowerPoint</Application>
  <PresentationFormat>사용자 지정</PresentationFormat>
  <Paragraphs>55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Noto Sans CJK KR Bold</vt:lpstr>
      <vt:lpstr>Noto Sans CJK KR DemiLight</vt:lpstr>
      <vt:lpstr>Spoqa Han Sans</vt:lpstr>
      <vt:lpstr>맑은 고딕</vt:lpstr>
      <vt:lpstr>Arial</vt:lpstr>
      <vt:lpstr>Noto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이지은</dc:creator>
  <cp:lastModifiedBy>정인식</cp:lastModifiedBy>
  <cp:revision>7</cp:revision>
  <dcterms:created xsi:type="dcterms:W3CDTF">2017-08-31T00:14:07Z</dcterms:created>
  <dcterms:modified xsi:type="dcterms:W3CDTF">2022-04-11T07:00:18Z</dcterms:modified>
</cp:coreProperties>
</file>