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9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CC00"/>
    <a:srgbClr val="FFFF99"/>
    <a:srgbClr val="FFFF00"/>
    <a:srgbClr val="FF0066"/>
    <a:srgbClr val="FF99FF"/>
    <a:srgbClr val="CCCC00"/>
    <a:srgbClr val="0000FF"/>
    <a:srgbClr val="3333FF"/>
    <a:srgbClr val="558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6B3A1-599C-47D5-B4FB-3EFD0F42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91A282-76B6-4CDD-B965-3627DCED4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C66170-3D40-46DF-902B-7AB35C75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7ABB7-E458-4CB6-86C4-0B56797E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C8A99-8222-40CC-9400-45B21DA6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0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7FCD3-C0E7-4272-B8DB-BD4C1762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AFF57-2A3E-4AEA-B3C6-5E55967ED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18FE9-4403-4447-8AB5-F031B238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EFEFC-C6BC-4215-B0B3-A7E1D588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3A936-09ED-4993-8537-22AA185C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9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11EFD4-800E-421D-837B-688E487E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A0D53D-1A18-4826-BB41-B0C99B03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70E24-8C0D-4C75-8472-7C39D96B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6E901-567A-424D-80B5-A26E7A80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C9C86E-C645-4981-9F77-3597226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3F6A-2826-487C-94F4-22A04BE5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17322-6A55-478A-96CC-ECE8E0D7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0272E-1491-4D22-A9B3-AB378DBE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D9E92-BC0B-4249-BEF1-DBF5464F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798BE-737E-4C7D-8F78-3DFEC112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92E40-F451-497F-9B32-5CAF721B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84FB3-63C8-45FA-906C-F9687240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9DD33-B622-46ED-ABF9-7C0DAA43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3C312-C1E0-4D86-8201-01417D88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572CA-7072-4E21-AE2F-30EB1033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B15B4-6ACA-482D-AD48-5F4F54FC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1FA5-9923-4042-BB57-C2C588615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80C88A-92AC-47B0-B7BE-81639A847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A0A0-82A7-477D-B28C-2635152C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EDA67-7247-4BD5-BD03-174FB75B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E38CB5-416D-422A-A091-FFE040BD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1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605C4-2457-4CE9-AFBF-0D1925DE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3E2FF-9FFE-4E73-8DD9-A5057719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0203A-D8DF-4BC3-9C9F-4E730DC1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20A1F0-6A44-46BF-B360-51EDEA13A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2BC37C-562E-45D6-B8E8-1EEC07277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BE289C-5698-4AE1-A954-C530B813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A35F4-9889-4FE0-8793-A0F58F15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D7F5BB-B485-43E5-9EE8-541695CE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0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FBF0B-6A8D-4B99-9C8A-62FF15E5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C7F3DD-9939-48D0-93CF-C19B285EA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CA747-52C4-4BBE-B044-CF513325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0A6189-B1B5-4ACA-9F75-D9794F7D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57833-F247-470A-9401-FB3125C8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71032C-23C2-4A16-BF49-6373D109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06D47-51D4-4496-9995-89B48F30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8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21283-9FA5-4D16-8D30-51C08348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3DB6E-3EDA-4BB4-8B31-C9EFDD16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80C5E-7CD4-4CCB-8975-BA7EC9C9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B17625-D6BF-4D85-A90F-2D805519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9F735-4E81-4A40-B512-EF8725C8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CBC57-A352-4B22-960A-092068AC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3AC90-B47D-4E7F-BF74-ACAA4808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67FB00-233A-4E52-BD0B-8B4DE21E3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AE24BE-BF13-4C4D-87E5-E935D6988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EBEFE-4239-4AC2-920C-405E7F7A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12A29C-F1E7-4F32-B233-56FE5210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16EB1-5C65-46D1-A9BD-8357A7E8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1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0F0D3E-6807-4298-B8B2-4C181B1C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A6447-F13C-488F-B91B-F35261D43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86B404-9286-4895-9210-BE9C790EE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2F68-E9DF-4048-AD29-D3345F30FBF8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82366-6DED-4953-AAD7-20AB011CC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2CF3F-583F-4133-8B97-7696EC385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D363-214D-443C-A930-3CA4D85712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9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D2BFE-107B-4AFA-B6DC-B3B69D036382}"/>
              </a:ext>
            </a:extLst>
          </p:cNvPr>
          <p:cNvSpPr txBox="1"/>
          <p:nvPr/>
        </p:nvSpPr>
        <p:spPr>
          <a:xfrm>
            <a:off x="859371" y="1443929"/>
            <a:ext cx="9530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Dense Passage Retrieval for Open-Domain Question Answering</a:t>
            </a:r>
            <a:endParaRPr lang="ko-KR" altLang="en-US" sz="3600" dirty="0">
              <a:solidFill>
                <a:srgbClr val="00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FE44726-82BD-4546-9AE1-BB1B95DCE354}"/>
              </a:ext>
            </a:extLst>
          </p:cNvPr>
          <p:cNvCxnSpPr/>
          <p:nvPr/>
        </p:nvCxnSpPr>
        <p:spPr>
          <a:xfrm>
            <a:off x="1060174" y="4505739"/>
            <a:ext cx="450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839D83-3E19-49ED-BBCD-020ADC40AAA7}"/>
              </a:ext>
            </a:extLst>
          </p:cNvPr>
          <p:cNvSpPr txBox="1"/>
          <p:nvPr/>
        </p:nvSpPr>
        <p:spPr>
          <a:xfrm>
            <a:off x="965389" y="4837044"/>
            <a:ext cx="255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조 </a:t>
            </a:r>
            <a:r>
              <a:rPr lang="ko-KR" altLang="en-US" dirty="0" err="1"/>
              <a:t>캠퍼</a:t>
            </a:r>
            <a:r>
              <a:rPr lang="ko-KR" altLang="en-US" dirty="0"/>
              <a:t> 최성욱</a:t>
            </a:r>
          </a:p>
        </p:txBody>
      </p:sp>
    </p:spTree>
    <p:extLst>
      <p:ext uri="{BB962C8B-B14F-4D97-AF65-F5344CB8AC3E}">
        <p14:creationId xmlns:p14="http://schemas.microsoft.com/office/powerpoint/2010/main" val="303823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Passage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039033"/>
            <a:ext cx="10026253" cy="390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/>
              <a:t>In-Batch Negative Sampling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 err="1"/>
              <a:t>Batch_size</a:t>
            </a:r>
            <a:r>
              <a:rPr lang="en-US" altLang="ko-KR" b="1" dirty="0"/>
              <a:t>: 128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Question</a:t>
            </a:r>
            <a:r>
              <a:rPr lang="ko-KR" altLang="en-US" dirty="0"/>
              <a:t>별로</a:t>
            </a:r>
            <a:r>
              <a:rPr lang="en-US" altLang="ko-KR" dirty="0"/>
              <a:t> In-Batch</a:t>
            </a:r>
            <a:r>
              <a:rPr lang="ko-KR" altLang="en-US" dirty="0"/>
              <a:t>에서 </a:t>
            </a:r>
            <a:r>
              <a:rPr lang="en-US" altLang="ko-KR" dirty="0"/>
              <a:t>BM25</a:t>
            </a:r>
            <a:r>
              <a:rPr lang="ko-KR" altLang="en-US" dirty="0"/>
              <a:t>기반 가장 유사도가 높으면서 정답을 포함하지 않는 </a:t>
            </a:r>
            <a:r>
              <a:rPr lang="en-US" altLang="ko-KR" dirty="0"/>
              <a:t>Passage</a:t>
            </a:r>
            <a:r>
              <a:rPr lang="ko-KR" altLang="en-US" dirty="0"/>
              <a:t>를 추가로 </a:t>
            </a:r>
            <a:r>
              <a:rPr lang="en-US" altLang="ko-KR" dirty="0"/>
              <a:t>Negative Sample</a:t>
            </a:r>
            <a:r>
              <a:rPr lang="ko-KR" altLang="en-US" dirty="0"/>
              <a:t>로 활용</a:t>
            </a: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Large Dataset(NQ, </a:t>
            </a:r>
            <a:r>
              <a:rPr lang="en-US" altLang="ko-KR" dirty="0" err="1"/>
              <a:t>TriviaQA</a:t>
            </a:r>
            <a:r>
              <a:rPr lang="en-US" altLang="ko-KR" dirty="0"/>
              <a:t>, </a:t>
            </a:r>
            <a:r>
              <a:rPr lang="en-US" altLang="ko-KR" dirty="0" err="1"/>
              <a:t>SQuAD</a:t>
            </a:r>
            <a:r>
              <a:rPr lang="en-US" altLang="ko-KR" dirty="0"/>
              <a:t>) -&gt; 40 epoch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/>
              <a:t>Small Dataset(TREC, WQ) -&gt; 100 epoch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Learning Rate -&gt; 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Optimizer -&gt; Adam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Scheduler -&gt; Linear Scheduling with Warm-up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Dropout Ratio -&gt; 0.1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/>
              <a:t>BM25 / DPR / BM25+DPR </a:t>
            </a:r>
            <a:r>
              <a:rPr lang="ko-KR" altLang="en-US" b="1" dirty="0"/>
              <a:t>실험</a:t>
            </a:r>
            <a:endParaRPr lang="en-US" altLang="ko-KR" b="1" dirty="0"/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8E66B4C-7439-4076-9B70-69AF8E72717C}"/>
              </a:ext>
            </a:extLst>
          </p:cNvPr>
          <p:cNvCxnSpPr>
            <a:cxnSpLocks/>
          </p:cNvCxnSpPr>
          <p:nvPr/>
        </p:nvCxnSpPr>
        <p:spPr>
          <a:xfrm>
            <a:off x="0" y="5664561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8BAE4-51AF-4F6A-9CC0-4F660D694EFC}"/>
              </a:ext>
            </a:extLst>
          </p:cNvPr>
          <p:cNvSpPr txBox="1"/>
          <p:nvPr/>
        </p:nvSpPr>
        <p:spPr>
          <a:xfrm>
            <a:off x="1260872" y="5778585"/>
            <a:ext cx="898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Small Dataset -&gt; 100 epoch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Batch size 128 is better than smaller ones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다양한 </a:t>
            </a:r>
            <a:r>
              <a:rPr lang="en-US" altLang="ko-KR" b="1" dirty="0" err="1"/>
              <a:t>HyperParameter</a:t>
            </a:r>
            <a:r>
              <a:rPr lang="en-US" altLang="ko-KR" b="1" dirty="0"/>
              <a:t> Tuning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CD241D-1DBB-47C7-BE2B-C648BD58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14" y="4116089"/>
            <a:ext cx="514422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 - BM25+DPR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Passage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272101"/>
            <a:ext cx="10026253" cy="294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BM25/DPR</a:t>
            </a:r>
            <a:r>
              <a:rPr lang="ko-KR" altLang="en-US" dirty="0"/>
              <a:t>에서 </a:t>
            </a:r>
            <a:r>
              <a:rPr lang="ko-KR" altLang="en-US" b="1" dirty="0"/>
              <a:t>각각 </a:t>
            </a:r>
            <a:r>
              <a:rPr lang="en-US" altLang="ko-KR" b="1" dirty="0"/>
              <a:t>top-2000</a:t>
            </a:r>
            <a:r>
              <a:rPr lang="ko-KR" altLang="en-US" b="1" dirty="0"/>
              <a:t>개의 </a:t>
            </a:r>
            <a:r>
              <a:rPr lang="en-US" altLang="ko-KR" b="1" dirty="0"/>
              <a:t>passage</a:t>
            </a:r>
            <a:r>
              <a:rPr lang="ko-KR" altLang="en-US" dirty="0"/>
              <a:t>를 뽑는다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dirty="0"/>
              <a:t>다음의 식을 활용하여 </a:t>
            </a:r>
            <a:r>
              <a:rPr lang="en-US" altLang="ko-KR" b="1" dirty="0"/>
              <a:t>top-k</a:t>
            </a:r>
            <a:r>
              <a:rPr lang="ko-KR" altLang="en-US" b="1" dirty="0"/>
              <a:t>개의 최종 </a:t>
            </a:r>
            <a:r>
              <a:rPr lang="en-US" altLang="ko-KR" b="1" dirty="0"/>
              <a:t>Passage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dirty="0"/>
              <a:t>위 식에서 </a:t>
            </a:r>
            <a:r>
              <a:rPr lang="en-US" altLang="ko-KR" b="1" dirty="0"/>
              <a:t>Lambda</a:t>
            </a:r>
            <a:r>
              <a:rPr lang="ko-KR" altLang="en-US" b="1" dirty="0"/>
              <a:t>는 </a:t>
            </a:r>
            <a:r>
              <a:rPr lang="ko-KR" altLang="en-US" b="1" dirty="0" err="1"/>
              <a:t>가중상수이며</a:t>
            </a:r>
            <a:r>
              <a:rPr lang="en-US" altLang="ko-KR" b="1" dirty="0"/>
              <a:t>, </a:t>
            </a:r>
            <a:r>
              <a:rPr lang="ko-KR" altLang="en-US" b="1" dirty="0"/>
              <a:t>본 논문에서는 </a:t>
            </a:r>
            <a:r>
              <a:rPr lang="en-US" altLang="ko-KR" b="1" dirty="0"/>
              <a:t>Retrieval(BM25, DPR) Accuracy</a:t>
            </a:r>
            <a:r>
              <a:rPr lang="ko-KR" altLang="en-US" dirty="0"/>
              <a:t>에 기반하여 </a:t>
            </a:r>
            <a:r>
              <a:rPr lang="en-US" altLang="ko-KR" dirty="0"/>
              <a:t>1.1</a:t>
            </a:r>
            <a:r>
              <a:rPr lang="ko-KR" altLang="en-US" dirty="0"/>
              <a:t>을 활용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8E66B4C-7439-4076-9B70-69AF8E72717C}"/>
              </a:ext>
            </a:extLst>
          </p:cNvPr>
          <p:cNvCxnSpPr>
            <a:cxnSpLocks/>
          </p:cNvCxnSpPr>
          <p:nvPr/>
        </p:nvCxnSpPr>
        <p:spPr>
          <a:xfrm>
            <a:off x="0" y="559830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8BAE4-51AF-4F6A-9CC0-4F660D694EFC}"/>
              </a:ext>
            </a:extLst>
          </p:cNvPr>
          <p:cNvSpPr txBox="1"/>
          <p:nvPr/>
        </p:nvSpPr>
        <p:spPr>
          <a:xfrm>
            <a:off x="1260872" y="6021583"/>
            <a:ext cx="89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BPS+DPR </a:t>
            </a:r>
            <a:r>
              <a:rPr lang="ko-KR" altLang="en-US" b="1" dirty="0"/>
              <a:t>적용해보기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C3F8AF-6ACA-4ADB-ADA6-4E435CA5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967" y="3372678"/>
            <a:ext cx="3409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8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 Results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Passage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141603" y="3637191"/>
            <a:ext cx="5547431" cy="198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 err="1"/>
              <a:t>SQuAD</a:t>
            </a:r>
            <a:r>
              <a:rPr lang="ko-KR" altLang="en-US" dirty="0"/>
              <a:t>를 제외화고는 </a:t>
            </a:r>
            <a:r>
              <a:rPr lang="en-US" altLang="ko-KR" dirty="0"/>
              <a:t>DPR</a:t>
            </a:r>
            <a:r>
              <a:rPr lang="ko-KR" altLang="en-US" dirty="0"/>
              <a:t>이 </a:t>
            </a:r>
            <a:r>
              <a:rPr lang="en-US" altLang="ko-KR" dirty="0"/>
              <a:t>BM25</a:t>
            </a:r>
            <a:r>
              <a:rPr lang="ko-KR" altLang="en-US" dirty="0"/>
              <a:t>에 비하여 성능이 우수하다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dirty="0"/>
              <a:t>상대적으로 작은 </a:t>
            </a:r>
            <a:r>
              <a:rPr lang="en-US" altLang="ko-KR" dirty="0"/>
              <a:t>Dataset</a:t>
            </a:r>
            <a:r>
              <a:rPr lang="ko-KR" altLang="en-US" dirty="0"/>
              <a:t>의 경우 </a:t>
            </a:r>
            <a:r>
              <a:rPr lang="en-US" altLang="ko-KR" dirty="0"/>
              <a:t>Multiple </a:t>
            </a:r>
            <a:r>
              <a:rPr lang="ko-KR" altLang="en-US" dirty="0"/>
              <a:t>학습을 진행할 경우 성능이 눈에 띄게 개선된다</a:t>
            </a:r>
            <a:r>
              <a:rPr lang="en-US" altLang="ko-KR" dirty="0"/>
              <a:t>.</a:t>
            </a:r>
          </a:p>
          <a:p>
            <a:pPr>
              <a:lnSpc>
                <a:spcPts val="2500"/>
              </a:lnSpc>
            </a:pPr>
            <a:r>
              <a:rPr lang="en-US" altLang="ko-KR" dirty="0"/>
              <a:t>   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8E66B4C-7439-4076-9B70-69AF8E72717C}"/>
              </a:ext>
            </a:extLst>
          </p:cNvPr>
          <p:cNvCxnSpPr>
            <a:cxnSpLocks/>
          </p:cNvCxnSpPr>
          <p:nvPr/>
        </p:nvCxnSpPr>
        <p:spPr>
          <a:xfrm>
            <a:off x="26504" y="581033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8BAE4-51AF-4F6A-9CC0-4F660D694EFC}"/>
              </a:ext>
            </a:extLst>
          </p:cNvPr>
          <p:cNvSpPr txBox="1"/>
          <p:nvPr/>
        </p:nvSpPr>
        <p:spPr>
          <a:xfrm>
            <a:off x="1141603" y="6129066"/>
            <a:ext cx="89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TREC/WQ Dataset</a:t>
            </a:r>
            <a:r>
              <a:rPr lang="ko-KR" altLang="en-US" b="1" dirty="0"/>
              <a:t>에 비교 </a:t>
            </a:r>
            <a:r>
              <a:rPr lang="en-US" altLang="ko-KR" b="1" dirty="0"/>
              <a:t>-&gt; DPR/BM25+DPR </a:t>
            </a:r>
            <a:r>
              <a:rPr lang="ko-KR" altLang="en-US" b="1" dirty="0"/>
              <a:t>시도해보기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2D00EF-CFE9-49D8-BC80-9661BF28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317" y="1594238"/>
            <a:ext cx="8124825" cy="1847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B42C03-7495-4178-B78C-13790BF2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034" y="3561501"/>
            <a:ext cx="5186932" cy="19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8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9567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 Results – Why does BM25 perform better in </a:t>
            </a:r>
            <a:r>
              <a:rPr lang="en-US" altLang="ko-KR" sz="2400" dirty="0" err="1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SQuAD</a:t>
            </a:r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Dataset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Passage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7473" y="2469987"/>
            <a:ext cx="9175240" cy="358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Annotation Bias</a:t>
            </a:r>
          </a:p>
          <a:p>
            <a:pPr marL="800100" lvl="1" indent="-342900">
              <a:lnSpc>
                <a:spcPts val="2500"/>
              </a:lnSpc>
              <a:buAutoNum type="arabicPeriod"/>
            </a:pPr>
            <a:r>
              <a:rPr lang="ko-KR" altLang="en-US" dirty="0"/>
              <a:t>데이터 셋을 제작할 때 생긴 </a:t>
            </a:r>
            <a:r>
              <a:rPr lang="en-US" altLang="ko-KR" dirty="0"/>
              <a:t>Bias</a:t>
            </a:r>
          </a:p>
          <a:p>
            <a:pPr marL="800100" lvl="1" indent="-342900">
              <a:lnSpc>
                <a:spcPts val="2500"/>
              </a:lnSpc>
              <a:buAutoNum type="arabicPeriod"/>
            </a:pPr>
            <a:r>
              <a:rPr lang="en-US" altLang="ko-KR" dirty="0" err="1"/>
              <a:t>SQuAD</a:t>
            </a:r>
            <a:r>
              <a:rPr lang="en-US" altLang="ko-KR" dirty="0"/>
              <a:t> Dataset</a:t>
            </a:r>
            <a:r>
              <a:rPr lang="ko-KR" altLang="en-US" dirty="0"/>
              <a:t>을 제작할 때</a:t>
            </a:r>
            <a:r>
              <a:rPr lang="en-US" altLang="ko-KR" dirty="0"/>
              <a:t>, Passage</a:t>
            </a:r>
            <a:r>
              <a:rPr lang="ko-KR" altLang="en-US" dirty="0"/>
              <a:t>를 확인하고 이를 바탕으로 </a:t>
            </a:r>
            <a:r>
              <a:rPr lang="en-US" altLang="ko-KR" dirty="0"/>
              <a:t>Question/Answer</a:t>
            </a:r>
            <a:r>
              <a:rPr lang="ko-KR" altLang="en-US" dirty="0"/>
              <a:t>을 제작한다</a:t>
            </a:r>
            <a:r>
              <a:rPr lang="en-US" altLang="ko-KR" dirty="0"/>
              <a:t>. -&gt; Question</a:t>
            </a:r>
            <a:r>
              <a:rPr lang="ko-KR" altLang="en-US" dirty="0"/>
              <a:t>이 </a:t>
            </a:r>
            <a:r>
              <a:rPr lang="en-US" altLang="ko-KR" dirty="0"/>
              <a:t>Passage</a:t>
            </a:r>
            <a:r>
              <a:rPr lang="ko-KR" altLang="en-US" dirty="0"/>
              <a:t>에 </a:t>
            </a:r>
            <a:r>
              <a:rPr lang="en-US" altLang="ko-KR" dirty="0"/>
              <a:t>Dependent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ts val="2500"/>
              </a:lnSpc>
              <a:buAutoNum type="arabicPeriod"/>
            </a:pPr>
            <a:r>
              <a:rPr lang="ko-KR" altLang="en-US" dirty="0"/>
              <a:t>이로 인해</a:t>
            </a:r>
            <a:r>
              <a:rPr lang="en-US" altLang="ko-KR" dirty="0"/>
              <a:t>, BM25</a:t>
            </a:r>
            <a:r>
              <a:rPr lang="ko-KR" altLang="en-US" dirty="0"/>
              <a:t>가 </a:t>
            </a:r>
            <a:r>
              <a:rPr lang="en-US" altLang="ko-KR" dirty="0"/>
              <a:t>DPR</a:t>
            </a:r>
            <a:r>
              <a:rPr lang="ko-KR" altLang="en-US" dirty="0"/>
              <a:t>보다 성능이 좋을 것으로 추측</a:t>
            </a:r>
            <a:endParaRPr lang="en-US" altLang="ko-KR" dirty="0"/>
          </a:p>
          <a:p>
            <a:pPr marL="800100" lvl="1" indent="-342900">
              <a:lnSpc>
                <a:spcPts val="25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Biased Example</a:t>
            </a:r>
          </a:p>
          <a:p>
            <a:pPr marL="800100" lvl="1" indent="-342900">
              <a:lnSpc>
                <a:spcPts val="2500"/>
              </a:lnSpc>
              <a:buAutoNum type="arabicPeriod"/>
            </a:pPr>
            <a:r>
              <a:rPr lang="en-US" altLang="ko-KR" dirty="0" err="1"/>
              <a:t>SQuAD</a:t>
            </a:r>
            <a:r>
              <a:rPr lang="en-US" altLang="ko-KR" dirty="0"/>
              <a:t> Dataset</a:t>
            </a:r>
            <a:r>
              <a:rPr lang="ko-KR" altLang="en-US" dirty="0"/>
              <a:t>은 사람들이 많이 보는 약 </a:t>
            </a:r>
            <a:r>
              <a:rPr lang="en-US" altLang="ko-KR" dirty="0"/>
              <a:t>500</a:t>
            </a:r>
            <a:r>
              <a:rPr lang="ko-KR" altLang="en-US" dirty="0"/>
              <a:t>개의 문서로부터 만들어진 </a:t>
            </a:r>
            <a:r>
              <a:rPr lang="en-US" altLang="ko-KR" dirty="0"/>
              <a:t>Passage</a:t>
            </a:r>
            <a:r>
              <a:rPr lang="ko-KR" altLang="en-US" dirty="0"/>
              <a:t>들을 가공하여 만든 </a:t>
            </a:r>
            <a:r>
              <a:rPr lang="en-US" altLang="ko-KR" dirty="0"/>
              <a:t>Dataset. -&gt; </a:t>
            </a:r>
            <a:r>
              <a:rPr lang="ko-KR" altLang="en-US" dirty="0"/>
              <a:t>이로부터 </a:t>
            </a:r>
            <a:r>
              <a:rPr lang="en-US" altLang="ko-KR" dirty="0"/>
              <a:t>Bias</a:t>
            </a:r>
            <a:r>
              <a:rPr lang="ko-KR" altLang="en-US" dirty="0"/>
              <a:t>가 포함되어 있을 확률이 높다</a:t>
            </a:r>
            <a:r>
              <a:rPr lang="en-US" altLang="ko-KR" dirty="0"/>
              <a:t>.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673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Ablation Study on Model Training – Sample Efficiency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Passage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3" y="2275107"/>
            <a:ext cx="6019904" cy="166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/>
              <a:t>Training Dataset</a:t>
            </a:r>
            <a:r>
              <a:rPr lang="ko-KR" altLang="en-US" b="1" dirty="0"/>
              <a:t>이 많으면 많을수록 </a:t>
            </a:r>
            <a:r>
              <a:rPr lang="en-US" altLang="ko-KR" b="1" dirty="0"/>
              <a:t>Retrieval Accuracy</a:t>
            </a:r>
            <a:r>
              <a:rPr lang="ko-KR" altLang="en-US" b="1" dirty="0"/>
              <a:t>가 증가한다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/>
              <a:t>Top-k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Retrieval</a:t>
            </a:r>
            <a:r>
              <a:rPr lang="ko-KR" altLang="en-US" dirty="0"/>
              <a:t>할 </a:t>
            </a:r>
            <a:r>
              <a:rPr lang="ko-KR" altLang="en-US" b="1" dirty="0"/>
              <a:t>최종 </a:t>
            </a:r>
            <a:r>
              <a:rPr lang="en-US" altLang="ko-KR" b="1" dirty="0"/>
              <a:t>Passage</a:t>
            </a:r>
            <a:r>
              <a:rPr lang="ko-KR" altLang="en-US" b="1" dirty="0"/>
              <a:t>의 개수를 늘리면 늘릴수록 </a:t>
            </a:r>
            <a:r>
              <a:rPr lang="en-US" altLang="ko-KR" b="1" dirty="0"/>
              <a:t>Retrieval Accuracy</a:t>
            </a:r>
            <a:r>
              <a:rPr lang="ko-KR" altLang="en-US" b="1" dirty="0"/>
              <a:t>가 증가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8E66B4C-7439-4076-9B70-69AF8E72717C}"/>
              </a:ext>
            </a:extLst>
          </p:cNvPr>
          <p:cNvCxnSpPr>
            <a:cxnSpLocks/>
          </p:cNvCxnSpPr>
          <p:nvPr/>
        </p:nvCxnSpPr>
        <p:spPr>
          <a:xfrm>
            <a:off x="0" y="559830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8BAE4-51AF-4F6A-9CC0-4F660D694EFC}"/>
              </a:ext>
            </a:extLst>
          </p:cNvPr>
          <p:cNvSpPr txBox="1"/>
          <p:nvPr/>
        </p:nvSpPr>
        <p:spPr>
          <a:xfrm>
            <a:off x="1260873" y="5908249"/>
            <a:ext cx="898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Training Dataset </a:t>
            </a:r>
            <a:r>
              <a:rPr lang="ko-KR" altLang="en-US" b="1" dirty="0"/>
              <a:t>증가 </a:t>
            </a:r>
            <a:r>
              <a:rPr lang="en-US" altLang="ko-KR" b="1" dirty="0"/>
              <a:t>-&gt; </a:t>
            </a:r>
            <a:r>
              <a:rPr lang="en-US" altLang="ko-KR" b="1" dirty="0" err="1"/>
              <a:t>DataAugmentation</a:t>
            </a:r>
            <a:r>
              <a:rPr lang="ko-KR" altLang="en-US" b="1" dirty="0"/>
              <a:t> 적용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K</a:t>
            </a:r>
            <a:r>
              <a:rPr lang="ko-KR" altLang="en-US" b="1" dirty="0"/>
              <a:t>를 늘려보면서 실험하기</a:t>
            </a:r>
            <a:endParaRPr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AE0B60-ADB2-43A1-9D09-59A0C77E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777" y="2025121"/>
            <a:ext cx="4473902" cy="33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0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9077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Ablation Study on Model Training – In-Batch Negative Training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Passage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123019" y="2445702"/>
            <a:ext cx="6019904" cy="262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First Block -&gt; Random/Bm25/Gold </a:t>
            </a:r>
            <a:r>
              <a:rPr lang="ko-KR" altLang="en-US" dirty="0"/>
              <a:t>간의 차이가 많이 없다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>
                <a:solidFill>
                  <a:srgbClr val="FFCC00"/>
                </a:solidFill>
              </a:rPr>
              <a:t>Yellow</a:t>
            </a:r>
            <a:r>
              <a:rPr lang="en-US" altLang="ko-KR" dirty="0"/>
              <a:t> -&gt; </a:t>
            </a:r>
            <a:r>
              <a:rPr lang="en-US" altLang="ko-KR" b="1" dirty="0"/>
              <a:t>In-Batch Negative Sampling</a:t>
            </a:r>
            <a:r>
              <a:rPr lang="ko-KR" altLang="en-US" dirty="0"/>
              <a:t>의 성능 개선</a:t>
            </a: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>
                <a:solidFill>
                  <a:srgbClr val="FF99FF"/>
                </a:solidFill>
              </a:rPr>
              <a:t>Pink</a:t>
            </a:r>
            <a:r>
              <a:rPr lang="en-US" altLang="ko-KR" dirty="0"/>
              <a:t> -&gt; </a:t>
            </a:r>
            <a:r>
              <a:rPr lang="en-US" altLang="ko-KR" b="1" dirty="0" err="1"/>
              <a:t>Batch_size</a:t>
            </a:r>
            <a:r>
              <a:rPr lang="ko-KR" altLang="en-US" b="1" dirty="0"/>
              <a:t>가 커짐</a:t>
            </a:r>
            <a:r>
              <a:rPr lang="ko-KR" altLang="en-US" dirty="0"/>
              <a:t>에 따라 성능 개선</a:t>
            </a: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>
                <a:solidFill>
                  <a:srgbClr val="FF0066"/>
                </a:solidFill>
              </a:rPr>
              <a:t>Red</a:t>
            </a:r>
            <a:r>
              <a:rPr lang="en-US" altLang="ko-KR" dirty="0"/>
              <a:t> -&gt; </a:t>
            </a:r>
            <a:r>
              <a:rPr lang="en-US" altLang="ko-KR" b="1" dirty="0"/>
              <a:t>BM25 Negative Passage</a:t>
            </a:r>
            <a:r>
              <a:rPr lang="ko-KR" altLang="en-US" dirty="0"/>
              <a:t>를 사용하면 성능 개선</a:t>
            </a: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/>
              <a:t>BM25 Negative Passage</a:t>
            </a:r>
            <a:r>
              <a:rPr lang="ko-KR" altLang="en-US" b="1" dirty="0"/>
              <a:t>는 </a:t>
            </a:r>
            <a:r>
              <a:rPr lang="en-US" altLang="ko-KR" b="1" dirty="0"/>
              <a:t>1</a:t>
            </a:r>
            <a:r>
              <a:rPr lang="ko-KR" altLang="en-US" b="1" dirty="0"/>
              <a:t>개</a:t>
            </a:r>
            <a:r>
              <a:rPr lang="ko-KR" altLang="en-US" dirty="0"/>
              <a:t>만 사용하는 것이 적절</a:t>
            </a:r>
            <a:r>
              <a:rPr lang="en-US" altLang="ko-KR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8E66B4C-7439-4076-9B70-69AF8E72717C}"/>
              </a:ext>
            </a:extLst>
          </p:cNvPr>
          <p:cNvCxnSpPr>
            <a:cxnSpLocks/>
          </p:cNvCxnSpPr>
          <p:nvPr/>
        </p:nvCxnSpPr>
        <p:spPr>
          <a:xfrm>
            <a:off x="0" y="547903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8BAE4-51AF-4F6A-9CC0-4F660D694EFC}"/>
              </a:ext>
            </a:extLst>
          </p:cNvPr>
          <p:cNvSpPr txBox="1"/>
          <p:nvPr/>
        </p:nvSpPr>
        <p:spPr>
          <a:xfrm>
            <a:off x="1123019" y="5709862"/>
            <a:ext cx="898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In-Batch Negative Sampling </a:t>
            </a:r>
            <a:r>
              <a:rPr lang="ko-KR" altLang="en-US" b="1" dirty="0"/>
              <a:t>활용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err="1"/>
              <a:t>Batch_size</a:t>
            </a:r>
            <a:r>
              <a:rPr lang="ko-KR" altLang="en-US" b="1" dirty="0"/>
              <a:t>를 늘리면서 실험해보기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BM25 Negative Sampling</a:t>
            </a:r>
            <a:r>
              <a:rPr lang="ko-KR" altLang="en-US" b="1" dirty="0"/>
              <a:t>을 활용하기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7A5A8-E37D-4D76-9CD1-16ECD1F7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20" y="2383487"/>
            <a:ext cx="4649271" cy="27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9633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Ablation Study on Model Training – Cross-Dataset Generalization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Passage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173775" y="2090480"/>
            <a:ext cx="9844449" cy="230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Cross-Dataset Generalization</a:t>
            </a:r>
          </a:p>
          <a:p>
            <a:pPr>
              <a:lnSpc>
                <a:spcPts val="2500"/>
              </a:lnSpc>
            </a:pPr>
            <a:r>
              <a:rPr lang="en-US" altLang="ko-KR" dirty="0"/>
              <a:t>    -&gt; </a:t>
            </a:r>
            <a:r>
              <a:rPr lang="ko-KR" altLang="en-US" dirty="0"/>
              <a:t>추가적인 </a:t>
            </a:r>
            <a:r>
              <a:rPr lang="en-US" altLang="ko-KR" dirty="0"/>
              <a:t>Fine-tuning</a:t>
            </a:r>
            <a:r>
              <a:rPr lang="ko-KR" altLang="en-US" dirty="0"/>
              <a:t>없이도 다른 </a:t>
            </a:r>
            <a:r>
              <a:rPr lang="en-US" altLang="ko-KR" dirty="0"/>
              <a:t>Dataset</a:t>
            </a:r>
            <a:r>
              <a:rPr lang="ko-KR" altLang="en-US" dirty="0"/>
              <a:t>에 잘 작동하는가</a:t>
            </a:r>
            <a:r>
              <a:rPr lang="en-US" altLang="ko-KR" dirty="0"/>
              <a:t>?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 startAt="2"/>
            </a:pPr>
            <a:r>
              <a:rPr lang="en-US" altLang="ko-KR" dirty="0"/>
              <a:t>NQ(Natural Question)</a:t>
            </a:r>
            <a:r>
              <a:rPr lang="ko-KR" altLang="en-US" dirty="0"/>
              <a:t>에 대하여 학습 </a:t>
            </a:r>
            <a:r>
              <a:rPr lang="en-US" altLang="ko-KR" dirty="0"/>
              <a:t>-&gt; WQ(</a:t>
            </a:r>
            <a:r>
              <a:rPr lang="en-US" altLang="ko-KR" dirty="0" err="1"/>
              <a:t>WebQuestion</a:t>
            </a:r>
            <a:r>
              <a:rPr lang="en-US" altLang="ko-KR" dirty="0"/>
              <a:t>) / TREC(</a:t>
            </a:r>
            <a:r>
              <a:rPr lang="en-US" altLang="ko-KR" dirty="0" err="1"/>
              <a:t>CurratedTREC</a:t>
            </a:r>
            <a:r>
              <a:rPr lang="en-US" altLang="ko-KR" dirty="0"/>
              <a:t>)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 startAt="2"/>
            </a:pPr>
            <a:r>
              <a:rPr lang="ko-KR" altLang="en-US" dirty="0"/>
              <a:t>상당히 유의미하게 작동한다</a:t>
            </a:r>
            <a:r>
              <a:rPr lang="en-US" altLang="ko-KR" dirty="0"/>
              <a:t>.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C7F165BB-40DA-46B0-B233-13453ED3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959996"/>
              </p:ext>
            </p:extLst>
          </p:nvPr>
        </p:nvGraphicFramePr>
        <p:xfrm>
          <a:off x="1173775" y="4397202"/>
          <a:ext cx="915504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022">
                  <a:extLst>
                    <a:ext uri="{9D8B030D-6E8A-4147-A177-3AD203B41FA5}">
                      <a16:colId xmlns:a16="http://schemas.microsoft.com/office/drawing/2014/main" val="1702167405"/>
                    </a:ext>
                  </a:extLst>
                </a:gridCol>
                <a:gridCol w="3387936">
                  <a:extLst>
                    <a:ext uri="{9D8B030D-6E8A-4147-A177-3AD203B41FA5}">
                      <a16:colId xmlns:a16="http://schemas.microsoft.com/office/drawing/2014/main" val="1203887493"/>
                    </a:ext>
                  </a:extLst>
                </a:gridCol>
                <a:gridCol w="3578088">
                  <a:extLst>
                    <a:ext uri="{9D8B030D-6E8A-4147-A177-3AD203B41FA5}">
                      <a16:colId xmlns:a16="http://schemas.microsoft.com/office/drawing/2014/main" val="2708979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Training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Top-20 WQ Accuracy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Top-20 TREC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302522"/>
                  </a:ext>
                </a:extLst>
              </a:tr>
              <a:tr h="255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DPR(Multiple)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75.0%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89.1%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694528"/>
                  </a:ext>
                </a:extLst>
              </a:tr>
              <a:tr h="311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DPR(NQ)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69.9%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+mn-ea"/>
                          <a:ea typeface="+mn-ea"/>
                        </a:rPr>
                        <a:t>86.3%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1805589"/>
                  </a:ext>
                </a:extLst>
              </a:tr>
              <a:tr h="354416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BM25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55.0%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70.9</a:t>
                      </a:r>
                      <a:r>
                        <a:rPr lang="en-US" altLang="ko-KR" dirty="0"/>
                        <a:t>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33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7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Ablation Study on Model Training – Runtime Efficiency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3. Passage Retrieval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09754" y="2120265"/>
            <a:ext cx="9089075" cy="70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/>
              <a:t>CPU: Intel Xeon CPU E5-2698 v4 @ 2.20GHz and 512GB Memory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b="1" dirty="0"/>
              <a:t>GPU: 32GB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8E66B4C-7439-4076-9B70-69AF8E72717C}"/>
              </a:ext>
            </a:extLst>
          </p:cNvPr>
          <p:cNvCxnSpPr>
            <a:cxnSpLocks/>
          </p:cNvCxnSpPr>
          <p:nvPr/>
        </p:nvCxnSpPr>
        <p:spPr>
          <a:xfrm>
            <a:off x="0" y="6191657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8BAE4-51AF-4F6A-9CC0-4F660D694EFC}"/>
              </a:ext>
            </a:extLst>
          </p:cNvPr>
          <p:cNvSpPr txBox="1"/>
          <p:nvPr/>
        </p:nvSpPr>
        <p:spPr>
          <a:xfrm>
            <a:off x="1158636" y="6326176"/>
            <a:ext cx="89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FAISS </a:t>
            </a:r>
            <a:r>
              <a:rPr lang="ko-KR" altLang="en-US" b="1" dirty="0"/>
              <a:t>적용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8249C-C2A1-4E4C-9FC0-BC10B439DDA6}"/>
              </a:ext>
            </a:extLst>
          </p:cNvPr>
          <p:cNvSpPr txBox="1"/>
          <p:nvPr/>
        </p:nvSpPr>
        <p:spPr>
          <a:xfrm>
            <a:off x="1536579" y="2936192"/>
            <a:ext cx="9089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DPR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초당 </a:t>
            </a:r>
            <a:r>
              <a:rPr lang="en-US" altLang="ko-KR" dirty="0"/>
              <a:t>995</a:t>
            </a:r>
            <a:r>
              <a:rPr lang="ko-KR" altLang="en-US" dirty="0"/>
              <a:t>개의 질문을 처리하고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질문당</a:t>
            </a:r>
            <a:r>
              <a:rPr lang="ko-KR" altLang="en-US" dirty="0"/>
              <a:t> </a:t>
            </a:r>
            <a:r>
              <a:rPr lang="en-US" altLang="ko-KR" dirty="0"/>
              <a:t>top-100</a:t>
            </a:r>
            <a:r>
              <a:rPr lang="ko-KR" altLang="en-US" dirty="0"/>
              <a:t>개의 </a:t>
            </a:r>
            <a:r>
              <a:rPr lang="en-US" altLang="ko-KR" dirty="0"/>
              <a:t>passages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Building an index for dense vector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GPU parallelized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21</a:t>
            </a:r>
            <a:r>
              <a:rPr lang="ko-KR" altLang="en-US" b="1" dirty="0"/>
              <a:t>백만 개의 </a:t>
            </a:r>
            <a:r>
              <a:rPr lang="en-US" altLang="ko-KR" b="1" dirty="0"/>
              <a:t>Passage</a:t>
            </a:r>
            <a:r>
              <a:rPr lang="ko-KR" altLang="en-US" b="1" dirty="0"/>
              <a:t>를 처리하는데 </a:t>
            </a:r>
            <a:r>
              <a:rPr lang="en-US" altLang="ko-KR" b="1" dirty="0"/>
              <a:t>8</a:t>
            </a:r>
            <a:r>
              <a:rPr lang="ko-KR" altLang="en-US" b="1" dirty="0"/>
              <a:t>개의 </a:t>
            </a:r>
            <a:r>
              <a:rPr lang="en-US" altLang="ko-KR" b="1" dirty="0"/>
              <a:t>GPU</a:t>
            </a:r>
            <a:r>
              <a:rPr lang="ko-KR" altLang="en-US" b="1" dirty="0"/>
              <a:t>로 </a:t>
            </a:r>
            <a:r>
              <a:rPr lang="en-US" altLang="ko-KR" b="1" dirty="0"/>
              <a:t>8.8</a:t>
            </a:r>
            <a:r>
              <a:rPr lang="ko-KR" altLang="en-US" b="1" dirty="0"/>
              <a:t>시간 소요</a:t>
            </a:r>
            <a:endParaRPr lang="en-US" altLang="ko-KR" b="1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FAISS index</a:t>
            </a:r>
            <a:r>
              <a:rPr lang="ko-KR" altLang="en-US" b="1" dirty="0"/>
              <a:t> </a:t>
            </a:r>
            <a:r>
              <a:rPr lang="en-US" altLang="ko-KR" b="1" dirty="0"/>
              <a:t>with</a:t>
            </a:r>
            <a:r>
              <a:rPr lang="ko-KR" altLang="en-US" b="1" dirty="0"/>
              <a:t> </a:t>
            </a:r>
            <a:r>
              <a:rPr lang="en-US" altLang="ko-KR" b="1" dirty="0"/>
              <a:t>Single GPU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21</a:t>
            </a:r>
            <a:r>
              <a:rPr lang="ko-KR" altLang="en-US" b="1" dirty="0"/>
              <a:t>백만 개의 </a:t>
            </a:r>
            <a:r>
              <a:rPr lang="en-US" altLang="ko-KR" b="1" dirty="0"/>
              <a:t>Passage</a:t>
            </a:r>
            <a:r>
              <a:rPr lang="ko-KR" altLang="en-US" b="1" dirty="0"/>
              <a:t>를 처리하는데 </a:t>
            </a:r>
            <a:r>
              <a:rPr lang="en-US" altLang="ko-KR" b="1" dirty="0"/>
              <a:t>8.5</a:t>
            </a:r>
            <a:r>
              <a:rPr lang="ko-KR" altLang="en-US" b="1" dirty="0"/>
              <a:t>시간 소요</a:t>
            </a:r>
            <a:endParaRPr lang="en-US" altLang="ko-KR" b="1" dirty="0"/>
          </a:p>
          <a:p>
            <a:pPr marL="1714500" lvl="3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BM25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23.7</a:t>
            </a:r>
            <a:r>
              <a:rPr lang="ko-KR" altLang="en-US" dirty="0"/>
              <a:t>개의 질문을 </a:t>
            </a:r>
            <a:r>
              <a:rPr lang="en-US" altLang="ko-KR" dirty="0"/>
              <a:t>per second per CPU thread</a:t>
            </a:r>
            <a:r>
              <a:rPr lang="ko-KR" altLang="en-US" dirty="0"/>
              <a:t>로 처리한다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Building an inverted index -&gt; 30</a:t>
            </a:r>
            <a:r>
              <a:rPr lang="ko-KR" altLang="en-US" dirty="0"/>
              <a:t>분이 채 걸리지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16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End-to-end QA System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Question Answering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010843"/>
            <a:ext cx="10026253" cy="166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Retriever</a:t>
            </a:r>
            <a:r>
              <a:rPr lang="ko-KR" altLang="en-US" dirty="0"/>
              <a:t>로부터 </a:t>
            </a:r>
            <a:r>
              <a:rPr lang="en-US" altLang="ko-KR" dirty="0"/>
              <a:t>top-k</a:t>
            </a:r>
            <a:r>
              <a:rPr lang="ko-KR" altLang="en-US" dirty="0"/>
              <a:t>개의 </a:t>
            </a:r>
            <a:r>
              <a:rPr lang="en-US" altLang="ko-KR" dirty="0"/>
              <a:t>Passage</a:t>
            </a:r>
            <a:r>
              <a:rPr lang="ko-KR" altLang="en-US" dirty="0"/>
              <a:t>를 </a:t>
            </a:r>
            <a:r>
              <a:rPr lang="en-US" altLang="ko-KR" dirty="0"/>
              <a:t>Reader Model</a:t>
            </a:r>
            <a:r>
              <a:rPr lang="ko-KR" altLang="en-US" dirty="0"/>
              <a:t>받는다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dirty="0"/>
              <a:t>주어진 </a:t>
            </a:r>
            <a:r>
              <a:rPr lang="en-US" altLang="ko-KR" dirty="0"/>
              <a:t>Passage</a:t>
            </a:r>
            <a:r>
              <a:rPr lang="ko-KR" altLang="en-US" dirty="0"/>
              <a:t>들에 대하여 </a:t>
            </a:r>
            <a:r>
              <a:rPr lang="en-US" altLang="ko-KR" b="1" dirty="0"/>
              <a:t>Passage Selection Score</a:t>
            </a:r>
            <a:r>
              <a:rPr lang="ko-KR" altLang="en-US" dirty="0"/>
              <a:t>를 부여하고 </a:t>
            </a:r>
            <a:r>
              <a:rPr lang="en-US" altLang="ko-KR" dirty="0"/>
              <a:t>Passage</a:t>
            </a:r>
            <a:r>
              <a:rPr lang="ko-KR" altLang="en-US" dirty="0"/>
              <a:t>들을 </a:t>
            </a:r>
            <a:r>
              <a:rPr lang="en-US" altLang="ko-KR" dirty="0"/>
              <a:t>Re-rank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b="1" dirty="0"/>
              <a:t>선택된 </a:t>
            </a:r>
            <a:r>
              <a:rPr lang="en-US" altLang="ko-KR" b="1" dirty="0"/>
              <a:t>Passage</a:t>
            </a:r>
            <a:r>
              <a:rPr lang="ko-KR" altLang="en-US" b="1" dirty="0"/>
              <a:t>로부터 </a:t>
            </a:r>
            <a:r>
              <a:rPr lang="en-US" altLang="ko-KR" b="1" dirty="0"/>
              <a:t>Answer Span</a:t>
            </a:r>
            <a:r>
              <a:rPr lang="ko-KR" altLang="en-US" b="1" dirty="0"/>
              <a:t>을 추출하고 </a:t>
            </a:r>
            <a:r>
              <a:rPr lang="en-US" altLang="ko-KR" b="1" dirty="0"/>
              <a:t>Span Score</a:t>
            </a:r>
            <a:r>
              <a:rPr lang="ko-KR" altLang="en-US" dirty="0"/>
              <a:t>를 부여한다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dirty="0"/>
              <a:t>가장 높은 점수를 가진 </a:t>
            </a:r>
            <a:r>
              <a:rPr lang="en-US" altLang="ko-KR" dirty="0"/>
              <a:t>Span</a:t>
            </a:r>
            <a:r>
              <a:rPr lang="ko-KR" altLang="en-US" dirty="0"/>
              <a:t>을 최종 </a:t>
            </a: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B19AA2-6108-4631-AA98-23EE5CAB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340241"/>
            <a:ext cx="5444728" cy="22890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A063AD-9A12-428E-A233-1DE897D2916A}"/>
              </a:ext>
            </a:extLst>
          </p:cNvPr>
          <p:cNvCxnSpPr>
            <a:cxnSpLocks/>
          </p:cNvCxnSpPr>
          <p:nvPr/>
        </p:nvCxnSpPr>
        <p:spPr>
          <a:xfrm>
            <a:off x="0" y="5588444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B5F7-5B1F-42C2-A709-648E548801F5}"/>
              </a:ext>
            </a:extLst>
          </p:cNvPr>
          <p:cNvSpPr txBox="1"/>
          <p:nvPr/>
        </p:nvSpPr>
        <p:spPr>
          <a:xfrm>
            <a:off x="1260872" y="5603820"/>
            <a:ext cx="8986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다양한 </a:t>
            </a:r>
            <a:r>
              <a:rPr lang="en-US" altLang="ko-KR" b="1" dirty="0"/>
              <a:t>Reader </a:t>
            </a:r>
            <a:r>
              <a:rPr lang="ko-KR" altLang="en-US" b="1" dirty="0"/>
              <a:t>모델 활용하기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Poly-encoders(https://arxiv.org/pdf/1905.01969.pdf)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RECONSIDER(https://aclanthology.org/2021.naacl-main.100.pdf)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etc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396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426744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End-to-end QA System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Question Answering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1904947"/>
            <a:ext cx="10026253" cy="166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Retriever</a:t>
            </a:r>
            <a:r>
              <a:rPr lang="ko-KR" altLang="en-US" dirty="0"/>
              <a:t>로부터 </a:t>
            </a:r>
            <a:r>
              <a:rPr lang="en-US" altLang="ko-KR" dirty="0"/>
              <a:t>top-k</a:t>
            </a:r>
            <a:r>
              <a:rPr lang="ko-KR" altLang="en-US" dirty="0"/>
              <a:t>개의 </a:t>
            </a:r>
            <a:r>
              <a:rPr lang="en-US" altLang="ko-KR" dirty="0"/>
              <a:t>Passage</a:t>
            </a:r>
            <a:r>
              <a:rPr lang="ko-KR" altLang="en-US" dirty="0"/>
              <a:t>를 </a:t>
            </a:r>
            <a:r>
              <a:rPr lang="en-US" altLang="ko-KR" dirty="0"/>
              <a:t>Reader Model</a:t>
            </a:r>
            <a:r>
              <a:rPr lang="ko-KR" altLang="en-US" dirty="0"/>
              <a:t>받는다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dirty="0"/>
              <a:t>주어진 </a:t>
            </a:r>
            <a:r>
              <a:rPr lang="en-US" altLang="ko-KR" dirty="0"/>
              <a:t>Passage</a:t>
            </a:r>
            <a:r>
              <a:rPr lang="ko-KR" altLang="en-US" dirty="0"/>
              <a:t>들에 대하여 </a:t>
            </a:r>
            <a:r>
              <a:rPr lang="en-US" altLang="ko-KR" b="1" dirty="0"/>
              <a:t>Passage Selection Score</a:t>
            </a:r>
            <a:r>
              <a:rPr lang="ko-KR" altLang="en-US" dirty="0"/>
              <a:t>를 부여하고 </a:t>
            </a:r>
            <a:r>
              <a:rPr lang="en-US" altLang="ko-KR" dirty="0"/>
              <a:t>Passage</a:t>
            </a:r>
            <a:r>
              <a:rPr lang="ko-KR" altLang="en-US" dirty="0"/>
              <a:t>들을 </a:t>
            </a:r>
            <a:r>
              <a:rPr lang="en-US" altLang="ko-KR" dirty="0"/>
              <a:t>Re-rank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b="1" dirty="0"/>
              <a:t>선택된 </a:t>
            </a:r>
            <a:r>
              <a:rPr lang="en-US" altLang="ko-KR" b="1" dirty="0"/>
              <a:t>Passage</a:t>
            </a:r>
            <a:r>
              <a:rPr lang="ko-KR" altLang="en-US" b="1" dirty="0"/>
              <a:t>로부터 </a:t>
            </a:r>
            <a:r>
              <a:rPr lang="en-US" altLang="ko-KR" b="1" dirty="0"/>
              <a:t>Answer Span</a:t>
            </a:r>
            <a:r>
              <a:rPr lang="ko-KR" altLang="en-US" b="1" dirty="0"/>
              <a:t>을 추출하고 </a:t>
            </a:r>
            <a:r>
              <a:rPr lang="en-US" altLang="ko-KR" b="1" dirty="0"/>
              <a:t>Span Score</a:t>
            </a:r>
            <a:r>
              <a:rPr lang="ko-KR" altLang="en-US" dirty="0"/>
              <a:t>를 부여한다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dirty="0"/>
              <a:t>가장 높은 점수를 가진 </a:t>
            </a:r>
            <a:r>
              <a:rPr lang="en-US" altLang="ko-KR" dirty="0"/>
              <a:t>Span</a:t>
            </a:r>
            <a:r>
              <a:rPr lang="ko-KR" altLang="en-US" dirty="0"/>
              <a:t>을 최종 </a:t>
            </a: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B19AA2-6108-4631-AA98-23EE5CAB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83050"/>
            <a:ext cx="5444728" cy="22890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A063AD-9A12-428E-A233-1DE897D2916A}"/>
              </a:ext>
            </a:extLst>
          </p:cNvPr>
          <p:cNvCxnSpPr>
            <a:cxnSpLocks/>
          </p:cNvCxnSpPr>
          <p:nvPr/>
        </p:nvCxnSpPr>
        <p:spPr>
          <a:xfrm>
            <a:off x="0" y="5588444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B5F7-5B1F-42C2-A709-648E548801F5}"/>
              </a:ext>
            </a:extLst>
          </p:cNvPr>
          <p:cNvSpPr txBox="1"/>
          <p:nvPr/>
        </p:nvSpPr>
        <p:spPr>
          <a:xfrm>
            <a:off x="1260872" y="5603820"/>
            <a:ext cx="8986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다양한 </a:t>
            </a:r>
            <a:r>
              <a:rPr lang="en-US" altLang="ko-KR" b="1" dirty="0"/>
              <a:t>Reader </a:t>
            </a:r>
            <a:r>
              <a:rPr lang="ko-KR" altLang="en-US" b="1" dirty="0"/>
              <a:t>모델 활용하기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Poly-encoders(https://arxiv.org/pdf/1905.01969.pdf)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RECONSIDER(https://aclanthology.org/2021.naacl-main.100.pdf)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etc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3042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D2BFE-107B-4AFA-B6DC-B3B69D036382}"/>
              </a:ext>
            </a:extLst>
          </p:cNvPr>
          <p:cNvSpPr txBox="1"/>
          <p:nvPr/>
        </p:nvSpPr>
        <p:spPr>
          <a:xfrm>
            <a:off x="806362" y="251233"/>
            <a:ext cx="9530333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Introduction</a:t>
            </a:r>
          </a:p>
          <a:p>
            <a:pPr lvl="1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1.1 Dense Representation</a:t>
            </a:r>
          </a:p>
          <a:p>
            <a:pPr lvl="1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1.2 Why do we need to use the Dense Retrieval in paper?</a:t>
            </a:r>
          </a:p>
          <a:p>
            <a:pPr lvl="1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1.3 DPR introduced in this Paper</a:t>
            </a:r>
          </a:p>
          <a:p>
            <a:pPr lvl="1"/>
            <a:endParaRPr lang="en-US" altLang="ko-KR" dirty="0">
              <a:solidFill>
                <a:srgbClr val="00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Dense Passage Retrieval</a:t>
            </a:r>
          </a:p>
          <a:p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2.1 Overview</a:t>
            </a: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2.2 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 – Negative Sampling</a:t>
            </a:r>
          </a:p>
          <a:p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2.3 Training – In</a:t>
            </a:r>
            <a:r>
              <a:rPr lang="ko-KR" altLang="en-US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</a:t>
            </a:r>
            <a:r>
              <a:rPr lang="ko-KR" altLang="en-US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Negative</a:t>
            </a:r>
            <a:r>
              <a:rPr lang="ko-KR" altLang="en-US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Sampling</a:t>
            </a:r>
          </a:p>
          <a:p>
            <a:endParaRPr lang="en-US" altLang="ko-KR" sz="1800" dirty="0">
              <a:solidFill>
                <a:srgbClr val="00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 startAt="3"/>
            </a:pPr>
            <a:r>
              <a:rPr lang="en-US" altLang="ko-KR" sz="20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Passage Retrieval</a:t>
            </a:r>
          </a:p>
          <a:p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3.1 Training</a:t>
            </a: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3.2 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 Results 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3.3 Ablation Study on Model Training </a:t>
            </a:r>
          </a:p>
          <a:p>
            <a:endParaRPr lang="en-US" altLang="ko-KR" sz="1800" dirty="0">
              <a:solidFill>
                <a:srgbClr val="00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 startAt="4"/>
            </a:pPr>
            <a:r>
              <a:rPr lang="en-US" altLang="ko-KR" sz="20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Question Answering</a:t>
            </a: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4.1 </a:t>
            </a:r>
            <a:r>
              <a:rPr lang="en-US" altLang="ko-KR" sz="1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End-to-end QA System</a:t>
            </a:r>
          </a:p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     4.2 Results</a:t>
            </a:r>
          </a:p>
          <a:p>
            <a:endParaRPr lang="en-US" altLang="ko-KR" dirty="0">
              <a:solidFill>
                <a:srgbClr val="00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 startAt="5"/>
            </a:pPr>
            <a:r>
              <a:rPr lang="en-US" altLang="ko-KR" sz="20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Related Work</a:t>
            </a:r>
          </a:p>
          <a:p>
            <a:pPr marL="342900" indent="-342900">
              <a:buAutoNum type="arabicPeriod" startAt="5"/>
            </a:pPr>
            <a:endParaRPr lang="en-US" altLang="ko-KR" dirty="0">
              <a:solidFill>
                <a:srgbClr val="00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20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6.  Additional Work</a:t>
            </a:r>
          </a:p>
          <a:p>
            <a:pPr marL="342900" indent="-342900">
              <a:buAutoNum type="arabicPeriod"/>
            </a:pPr>
            <a:endParaRPr lang="en-US" altLang="ko-KR" sz="1800" dirty="0">
              <a:solidFill>
                <a:srgbClr val="00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800" dirty="0">
              <a:solidFill>
                <a:srgbClr val="0066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29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426744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End-to-end QA System - Training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Question Answering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1904947"/>
            <a:ext cx="10026253" cy="326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Retriever</a:t>
            </a:r>
            <a:r>
              <a:rPr lang="ko-KR" altLang="en-US" dirty="0"/>
              <a:t>로부터 주어진 </a:t>
            </a:r>
            <a:r>
              <a:rPr lang="en-US" altLang="ko-KR" dirty="0"/>
              <a:t>Passage</a:t>
            </a:r>
            <a:r>
              <a:rPr lang="ko-KR" altLang="en-US" dirty="0"/>
              <a:t>들 중에서 </a:t>
            </a:r>
            <a:r>
              <a:rPr lang="en-US" altLang="ko-KR" b="1" dirty="0"/>
              <a:t>1</a:t>
            </a:r>
            <a:r>
              <a:rPr lang="ko-KR" altLang="en-US" b="1" dirty="0"/>
              <a:t>개를 </a:t>
            </a:r>
            <a:r>
              <a:rPr lang="en-US" altLang="ko-KR" b="1" dirty="0"/>
              <a:t>Positive Passage</a:t>
            </a:r>
            <a:r>
              <a:rPr lang="ko-KR" altLang="en-US" b="1" dirty="0"/>
              <a:t>로 </a:t>
            </a:r>
            <a:r>
              <a:rPr lang="en-US" altLang="ko-KR" b="1" dirty="0"/>
              <a:t>m-1</a:t>
            </a:r>
            <a:r>
              <a:rPr lang="ko-KR" altLang="en-US" b="1" dirty="0"/>
              <a:t>개를 </a:t>
            </a:r>
            <a:r>
              <a:rPr lang="en-US" altLang="ko-KR" b="1" dirty="0"/>
              <a:t>Negative Passage</a:t>
            </a:r>
            <a:r>
              <a:rPr lang="ko-KR" altLang="en-US" b="1" dirty="0"/>
              <a:t>로 </a:t>
            </a:r>
            <a:r>
              <a:rPr lang="en-US" altLang="ko-KR" b="1" dirty="0"/>
              <a:t>Sampling</a:t>
            </a:r>
            <a:r>
              <a:rPr lang="ko-KR" altLang="en-US" b="1" dirty="0"/>
              <a:t>하여 학습한다</a:t>
            </a:r>
            <a:r>
              <a:rPr lang="en-US" altLang="ko-KR" b="1" dirty="0"/>
              <a:t>.</a:t>
            </a:r>
          </a:p>
          <a:p>
            <a:pPr marL="800100" lvl="1" indent="-342900">
              <a:lnSpc>
                <a:spcPts val="2500"/>
              </a:lnSpc>
              <a:buAutoNum type="arabicPeriod"/>
            </a:pPr>
            <a:r>
              <a:rPr lang="en-US" altLang="ko-KR" dirty="0"/>
              <a:t>M</a:t>
            </a:r>
            <a:r>
              <a:rPr lang="ko-KR" altLang="en-US" dirty="0"/>
              <a:t>은 </a:t>
            </a:r>
            <a:r>
              <a:rPr lang="en-US" altLang="ko-KR" dirty="0"/>
              <a:t>hyperparameter</a:t>
            </a:r>
            <a:r>
              <a:rPr lang="ko-KR" altLang="en-US" dirty="0"/>
              <a:t>로서 잘 </a:t>
            </a:r>
            <a:r>
              <a:rPr lang="ko-KR" altLang="en-US" dirty="0" err="1"/>
              <a:t>선택해야하며</a:t>
            </a:r>
            <a:r>
              <a:rPr lang="ko-KR" altLang="en-US" dirty="0"/>
              <a:t> 본 논문에서는 </a:t>
            </a:r>
            <a:r>
              <a:rPr lang="en-US" altLang="ko-KR" b="1" dirty="0"/>
              <a:t>24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활용</a:t>
            </a:r>
            <a:endParaRPr lang="en-US" altLang="ko-KR" b="1" dirty="0"/>
          </a:p>
          <a:p>
            <a:pPr marL="342900" indent="-342900">
              <a:lnSpc>
                <a:spcPts val="25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ko-KR" altLang="en-US" dirty="0"/>
              <a:t>선택된 </a:t>
            </a:r>
            <a:r>
              <a:rPr lang="en-US" altLang="ko-KR" dirty="0"/>
              <a:t>Positive Passage</a:t>
            </a:r>
            <a:r>
              <a:rPr lang="ko-KR" altLang="en-US" dirty="0"/>
              <a:t>의 </a:t>
            </a:r>
            <a:r>
              <a:rPr lang="en-US" altLang="ko-KR" dirty="0"/>
              <a:t>Log-likelihood</a:t>
            </a:r>
            <a:r>
              <a:rPr lang="ko-KR" altLang="en-US" dirty="0"/>
              <a:t>와 함께</a:t>
            </a:r>
            <a:r>
              <a:rPr lang="en-US" altLang="ko-KR" dirty="0"/>
              <a:t>, Positive Passage</a:t>
            </a:r>
            <a:r>
              <a:rPr lang="ko-KR" altLang="en-US" dirty="0"/>
              <a:t>에서의 모든 정답 </a:t>
            </a:r>
            <a:r>
              <a:rPr lang="en-US" altLang="ko-KR" dirty="0"/>
              <a:t>span</a:t>
            </a:r>
            <a:r>
              <a:rPr lang="ko-KR" altLang="en-US" dirty="0"/>
              <a:t>의 </a:t>
            </a:r>
            <a:r>
              <a:rPr lang="en-US" altLang="ko-KR" dirty="0"/>
              <a:t>Marginal Log-likelihood</a:t>
            </a:r>
            <a:r>
              <a:rPr lang="ko-KR" altLang="en-US" dirty="0"/>
              <a:t>를 최대화하는 방향으로 학습한다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모든 정답 </a:t>
            </a:r>
            <a:r>
              <a:rPr lang="en-US" altLang="ko-KR" dirty="0"/>
              <a:t>span</a:t>
            </a:r>
            <a:r>
              <a:rPr lang="ko-KR" altLang="en-US" dirty="0"/>
              <a:t>이란 </a:t>
            </a:r>
            <a:r>
              <a:rPr lang="en-US" altLang="ko-KR" dirty="0"/>
              <a:t>passage</a:t>
            </a:r>
            <a:r>
              <a:rPr lang="ko-KR" altLang="en-US" dirty="0"/>
              <a:t>에서 여러 정답 </a:t>
            </a:r>
            <a:r>
              <a:rPr lang="en-US" altLang="ko-KR" dirty="0"/>
              <a:t>span</a:t>
            </a:r>
            <a:r>
              <a:rPr lang="ko-KR" altLang="en-US" dirty="0"/>
              <a:t>이 나올 수 있는데 이들 모두를 의미한다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ts val="25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 err="1"/>
              <a:t>Batch_size</a:t>
            </a:r>
            <a:r>
              <a:rPr lang="en-US" altLang="ko-KR" dirty="0"/>
              <a:t>: 16(NQ, </a:t>
            </a:r>
            <a:r>
              <a:rPr lang="en-US" altLang="ko-KR" dirty="0" err="1"/>
              <a:t>TriviaQA</a:t>
            </a:r>
            <a:r>
              <a:rPr lang="en-US" altLang="ko-KR" dirty="0"/>
              <a:t>, </a:t>
            </a:r>
            <a:r>
              <a:rPr lang="en-US" altLang="ko-KR" dirty="0" err="1"/>
              <a:t>SQuAD</a:t>
            </a:r>
            <a:r>
              <a:rPr lang="en-US" altLang="ko-KR" dirty="0"/>
              <a:t>) / 4(WQ, TREC)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A063AD-9A12-428E-A233-1DE897D2916A}"/>
              </a:ext>
            </a:extLst>
          </p:cNvPr>
          <p:cNvCxnSpPr>
            <a:cxnSpLocks/>
          </p:cNvCxnSpPr>
          <p:nvPr/>
        </p:nvCxnSpPr>
        <p:spPr>
          <a:xfrm>
            <a:off x="0" y="5588444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B5F7-5B1F-42C2-A709-648E548801F5}"/>
              </a:ext>
            </a:extLst>
          </p:cNvPr>
          <p:cNvSpPr txBox="1"/>
          <p:nvPr/>
        </p:nvSpPr>
        <p:spPr>
          <a:xfrm>
            <a:off x="875110" y="6006311"/>
            <a:ext cx="89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Small Dataset</a:t>
            </a:r>
            <a:r>
              <a:rPr lang="ko-KR" altLang="en-US" b="1" dirty="0"/>
              <a:t>의 경우 작은 </a:t>
            </a:r>
            <a:r>
              <a:rPr lang="en-US" altLang="ko-KR" b="1" dirty="0" err="1"/>
              <a:t>Batch_Size</a:t>
            </a:r>
            <a:r>
              <a:rPr lang="ko-KR" altLang="en-US" b="1" dirty="0"/>
              <a:t>를 활용하여 학습을 </a:t>
            </a:r>
            <a:r>
              <a:rPr lang="ko-KR" altLang="en-US" b="1" dirty="0" err="1"/>
              <a:t>진행헀다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48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426744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Results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4. Question Answering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182722"/>
            <a:ext cx="10026253" cy="294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ORQA/REALM -&gt; Additional pretraining / Expensive end-to-end training regime</a:t>
            </a:r>
            <a:r>
              <a:rPr lang="ko-KR" altLang="en-US" dirty="0"/>
              <a:t>를 활용</a:t>
            </a:r>
            <a:endParaRPr lang="en-US" altLang="ko-KR" dirty="0"/>
          </a:p>
          <a:p>
            <a:pPr>
              <a:lnSpc>
                <a:spcPts val="2500"/>
              </a:lnSpc>
            </a:pPr>
            <a:r>
              <a:rPr lang="en-US" altLang="ko-KR" dirty="0"/>
              <a:t>    &gt; </a:t>
            </a:r>
            <a:r>
              <a:rPr lang="ko-KR" altLang="en-US" dirty="0"/>
              <a:t>간단한 </a:t>
            </a:r>
            <a:r>
              <a:rPr lang="en-US" altLang="ko-KR" dirty="0"/>
              <a:t>(Q, P) pair</a:t>
            </a:r>
            <a:r>
              <a:rPr lang="ko-KR" altLang="en-US" dirty="0"/>
              <a:t>에 대한 </a:t>
            </a:r>
            <a:r>
              <a:rPr lang="en-US" altLang="ko-KR" dirty="0"/>
              <a:t>DPR Model</a:t>
            </a:r>
            <a:r>
              <a:rPr lang="ko-KR" altLang="en-US" dirty="0"/>
              <a:t>만을 활용하여 </a:t>
            </a:r>
            <a:r>
              <a:rPr lang="en-US" altLang="ko-KR" dirty="0"/>
              <a:t>NQ/</a:t>
            </a:r>
            <a:r>
              <a:rPr lang="en-US" altLang="ko-KR" dirty="0" err="1"/>
              <a:t>TriviaQA</a:t>
            </a:r>
            <a:r>
              <a:rPr lang="ko-KR" altLang="en-US" dirty="0"/>
              <a:t>에서 더 좋은 성능을 이끌었다</a:t>
            </a:r>
            <a:r>
              <a:rPr lang="en-US" altLang="ko-KR" dirty="0"/>
              <a:t>.</a:t>
            </a:r>
          </a:p>
          <a:p>
            <a:pPr>
              <a:lnSpc>
                <a:spcPts val="2500"/>
              </a:lnSpc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 startAt="2"/>
            </a:pPr>
            <a:r>
              <a:rPr lang="en-US" altLang="ko-KR" dirty="0"/>
              <a:t>Joint Model(Retrieval + Reader)</a:t>
            </a:r>
            <a:r>
              <a:rPr lang="ko-KR" altLang="en-US" dirty="0"/>
              <a:t>과의 비교 실험을 진행했으며 </a:t>
            </a:r>
            <a:r>
              <a:rPr lang="en-US" altLang="ko-KR" dirty="0"/>
              <a:t>Joint Model(Latent Retrieval for Weakly Supervised Open Domain Question Answering)</a:t>
            </a:r>
            <a:r>
              <a:rPr lang="ko-KR" altLang="en-US" dirty="0"/>
              <a:t>에서 </a:t>
            </a:r>
            <a:r>
              <a:rPr lang="en-US" altLang="ko-KR" dirty="0"/>
              <a:t>EM</a:t>
            </a:r>
            <a:r>
              <a:rPr lang="ko-KR" altLang="en-US" dirty="0"/>
              <a:t>이 </a:t>
            </a:r>
            <a:r>
              <a:rPr lang="en-US" altLang="ko-KR" dirty="0"/>
              <a:t>39.8</a:t>
            </a:r>
            <a:r>
              <a:rPr lang="ko-KR" altLang="en-US" dirty="0"/>
              <a:t>점으로 </a:t>
            </a:r>
            <a:r>
              <a:rPr lang="en-US" altLang="ko-KR" b="1" dirty="0"/>
              <a:t>Retriever</a:t>
            </a:r>
            <a:r>
              <a:rPr lang="ko-KR" altLang="en-US" b="1" dirty="0"/>
              <a:t>와 </a:t>
            </a:r>
            <a:r>
              <a:rPr lang="en-US" altLang="ko-KR" b="1" dirty="0"/>
              <a:t>Reader</a:t>
            </a:r>
            <a:r>
              <a:rPr lang="ko-KR" altLang="en-US" b="1" dirty="0"/>
              <a:t>를 독립적으로 사용하는 것이 더 좋은 전략</a:t>
            </a:r>
            <a:r>
              <a:rPr lang="ko-KR" altLang="en-US" dirty="0"/>
              <a:t>임을 제안한다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ts val="2500"/>
              </a:lnSpc>
              <a:buAutoNum type="arabicPeriod" startAt="2"/>
            </a:pPr>
            <a:endParaRPr lang="en-US" altLang="ko-KR" dirty="0"/>
          </a:p>
          <a:p>
            <a:pPr marL="342900" indent="-342900">
              <a:lnSpc>
                <a:spcPts val="2500"/>
              </a:lnSpc>
              <a:buAutoNum type="arabicPeriod" startAt="2"/>
            </a:pPr>
            <a:r>
              <a:rPr lang="ko-KR" altLang="en-US" b="1" dirty="0"/>
              <a:t>추가적인 </a:t>
            </a:r>
            <a:r>
              <a:rPr lang="en-US" altLang="ko-KR" b="1" dirty="0"/>
              <a:t>Pre-training</a:t>
            </a:r>
            <a:r>
              <a:rPr lang="ko-KR" altLang="en-US" b="1" dirty="0"/>
              <a:t>의 경우</a:t>
            </a:r>
            <a:r>
              <a:rPr lang="en-US" altLang="ko-KR" b="1" dirty="0"/>
              <a:t>, </a:t>
            </a:r>
            <a:r>
              <a:rPr lang="ko-KR" altLang="en-US" b="1" dirty="0"/>
              <a:t>작은 </a:t>
            </a:r>
            <a:r>
              <a:rPr lang="en-US" altLang="ko-KR" b="1" dirty="0"/>
              <a:t>Dataset</a:t>
            </a:r>
            <a:r>
              <a:rPr lang="ko-KR" altLang="en-US" b="1" dirty="0"/>
              <a:t>에서 더 유용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A063AD-9A12-428E-A233-1DE897D2916A}"/>
              </a:ext>
            </a:extLst>
          </p:cNvPr>
          <p:cNvCxnSpPr>
            <a:cxnSpLocks/>
          </p:cNvCxnSpPr>
          <p:nvPr/>
        </p:nvCxnSpPr>
        <p:spPr>
          <a:xfrm>
            <a:off x="0" y="5588444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B5F7-5B1F-42C2-A709-648E548801F5}"/>
              </a:ext>
            </a:extLst>
          </p:cNvPr>
          <p:cNvSpPr txBox="1"/>
          <p:nvPr/>
        </p:nvSpPr>
        <p:spPr>
          <a:xfrm>
            <a:off x="875110" y="5867811"/>
            <a:ext cx="898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Joint Model &lt; Isolate Retriever/Reader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If we had small Dataset -&gt; Additional Pre-training is better</a:t>
            </a:r>
          </a:p>
        </p:txBody>
      </p:sp>
    </p:spTree>
    <p:extLst>
      <p:ext uri="{BB962C8B-B14F-4D97-AF65-F5344CB8AC3E}">
        <p14:creationId xmlns:p14="http://schemas.microsoft.com/office/powerpoint/2010/main" val="331929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Related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875110" y="1516707"/>
            <a:ext cx="10026253" cy="134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LEARNING TO RETRIEVE REASONING PATHS OVER WIKIPEDIA GRAPH FOR QUESTION ANSWERING </a:t>
            </a:r>
          </a:p>
          <a:p>
            <a:pPr marL="800100" lvl="1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지식 그래프와 위키피디아 하이퍼링크와 같은 외부 구조화된 정보로 텍스트 기반 </a:t>
            </a:r>
            <a:r>
              <a:rPr lang="en-US" altLang="ko-KR" dirty="0"/>
              <a:t>Retrieval </a:t>
            </a:r>
            <a:r>
              <a:rPr lang="ko-KR" altLang="en-US" dirty="0"/>
              <a:t>연구</a:t>
            </a:r>
            <a:endParaRPr lang="en-US" altLang="ko-KR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A063AD-9A12-428E-A233-1DE897D2916A}"/>
              </a:ext>
            </a:extLst>
          </p:cNvPr>
          <p:cNvCxnSpPr>
            <a:cxnSpLocks/>
          </p:cNvCxnSpPr>
          <p:nvPr/>
        </p:nvCxnSpPr>
        <p:spPr>
          <a:xfrm>
            <a:off x="0" y="6436583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B5F7-5B1F-42C2-A709-648E548801F5}"/>
              </a:ext>
            </a:extLst>
          </p:cNvPr>
          <p:cNvSpPr txBox="1"/>
          <p:nvPr/>
        </p:nvSpPr>
        <p:spPr>
          <a:xfrm>
            <a:off x="-58185" y="6513526"/>
            <a:ext cx="11952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LEARNING TO RETRIEVE RASONING PATHS OVER WIKIPEDIA GRAPH FOR QUESTION ANSWERING (https://arxiv.org/pdf/1911.10470.pdf)</a:t>
            </a:r>
            <a:endParaRPr lang="en-US" altLang="ko-KR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2EA990-11FC-40BC-AAA3-F0E21188F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31" y="2474644"/>
            <a:ext cx="7816039" cy="39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6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Related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875110" y="1516707"/>
            <a:ext cx="10026253" cy="70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POLY-ENCODERS </a:t>
            </a:r>
          </a:p>
          <a:p>
            <a:pPr marL="800100" lvl="1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Bi-Encoder</a:t>
            </a:r>
            <a:r>
              <a:rPr lang="ko-KR" altLang="en-US" dirty="0"/>
              <a:t>보다는 정확도가 높고</a:t>
            </a:r>
            <a:r>
              <a:rPr lang="en-US" altLang="ko-KR" dirty="0"/>
              <a:t>, Cross-attention Encoder</a:t>
            </a:r>
            <a:r>
              <a:rPr lang="ko-KR" altLang="en-US" dirty="0"/>
              <a:t>보다는 빠르다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A063AD-9A12-428E-A233-1DE897D2916A}"/>
              </a:ext>
            </a:extLst>
          </p:cNvPr>
          <p:cNvCxnSpPr>
            <a:cxnSpLocks/>
          </p:cNvCxnSpPr>
          <p:nvPr/>
        </p:nvCxnSpPr>
        <p:spPr>
          <a:xfrm>
            <a:off x="0" y="6436583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B5F7-5B1F-42C2-A709-648E548801F5}"/>
              </a:ext>
            </a:extLst>
          </p:cNvPr>
          <p:cNvSpPr txBox="1"/>
          <p:nvPr/>
        </p:nvSpPr>
        <p:spPr>
          <a:xfrm>
            <a:off x="-58185" y="6513526"/>
            <a:ext cx="11952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POLY-ENCODERS (https://arxiv.org/pdf/1905.01969.pdf)</a:t>
            </a:r>
            <a:endParaRPr lang="en-US" altLang="ko-KR" sz="1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82DCF9-6D91-4A5C-A0FE-965125138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773"/>
            <a:ext cx="4415411" cy="2890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F9A61C-C317-4400-A688-B7E73F83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411" y="2451257"/>
            <a:ext cx="3716739" cy="30666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186D1C-D7A7-4AB4-B938-3EC0A85C2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777" y="2519026"/>
            <a:ext cx="3936223" cy="29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4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5. Related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875110" y="1516707"/>
            <a:ext cx="10026253" cy="102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Retrieval-Augmented Generation for Knowledge-Intensive NLP Tasks </a:t>
            </a:r>
          </a:p>
          <a:p>
            <a:pPr marL="800100" lvl="1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Generation Model + DPR</a:t>
            </a:r>
          </a:p>
          <a:p>
            <a:pPr marL="800100" lvl="1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Knowledge-intensive task</a:t>
            </a:r>
            <a:r>
              <a:rPr lang="ko-KR" altLang="en-US" dirty="0"/>
              <a:t>에서 좋은 성능을 보인다</a:t>
            </a:r>
            <a:r>
              <a:rPr lang="en-US" altLang="ko-KR" dirty="0"/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A063AD-9A12-428E-A233-1DE897D2916A}"/>
              </a:ext>
            </a:extLst>
          </p:cNvPr>
          <p:cNvCxnSpPr>
            <a:cxnSpLocks/>
          </p:cNvCxnSpPr>
          <p:nvPr/>
        </p:nvCxnSpPr>
        <p:spPr>
          <a:xfrm>
            <a:off x="0" y="6436583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B5F7-5B1F-42C2-A709-648E548801F5}"/>
              </a:ext>
            </a:extLst>
          </p:cNvPr>
          <p:cNvSpPr txBox="1"/>
          <p:nvPr/>
        </p:nvSpPr>
        <p:spPr>
          <a:xfrm>
            <a:off x="-58185" y="6513526"/>
            <a:ext cx="11952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Retrieval-Augmented Generation for Knowledge-Intensive NLP Tasks (https://arxiv.org/pdf/2005.11401.pdf)</a:t>
            </a:r>
            <a:endParaRPr lang="en-US" altLang="ko-KR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B6EF40-9D95-4446-AA73-2E55FCEB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03" y="2771857"/>
            <a:ext cx="10368022" cy="31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9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6. Additional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875110" y="1516707"/>
            <a:ext cx="10026253" cy="711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500"/>
              </a:lnSpc>
              <a:buAutoNum type="arabicPeriod"/>
            </a:pPr>
            <a:r>
              <a:rPr lang="en-US" altLang="ko-KR" dirty="0"/>
              <a:t>RECONSIDER(Facebook AI) </a:t>
            </a:r>
          </a:p>
          <a:p>
            <a:pPr marL="800100" lvl="1" indent="-342900">
              <a:lnSpc>
                <a:spcPts val="2500"/>
              </a:lnSpc>
              <a:buFont typeface="Wingdings" panose="05000000000000000000" pitchFamily="2" charset="2"/>
              <a:buChar char="Ø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Span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내 주석을 사용하여 더 작은 후보 집합에 대해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span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중심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Re-rank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진행</a:t>
            </a:r>
            <a:endParaRPr lang="en-US" altLang="ko-KR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A063AD-9A12-428E-A233-1DE897D2916A}"/>
              </a:ext>
            </a:extLst>
          </p:cNvPr>
          <p:cNvCxnSpPr>
            <a:cxnSpLocks/>
          </p:cNvCxnSpPr>
          <p:nvPr/>
        </p:nvCxnSpPr>
        <p:spPr>
          <a:xfrm>
            <a:off x="0" y="6436583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43B5F7-5B1F-42C2-A709-648E548801F5}"/>
              </a:ext>
            </a:extLst>
          </p:cNvPr>
          <p:cNvSpPr txBox="1"/>
          <p:nvPr/>
        </p:nvSpPr>
        <p:spPr>
          <a:xfrm>
            <a:off x="-58185" y="6513526"/>
            <a:ext cx="11952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RECONSIDER(https://aclanthology.org/2021.naacl-main.100.pdf)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07416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16707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Dense Representation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472807"/>
            <a:ext cx="1002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Dense Representation</a:t>
            </a:r>
            <a:r>
              <a:rPr lang="ko-KR" altLang="en-US" dirty="0"/>
              <a:t>은 </a:t>
            </a:r>
            <a:r>
              <a:rPr lang="en-US" altLang="ko-KR" dirty="0"/>
              <a:t>Sparse Representation</a:t>
            </a:r>
            <a:r>
              <a:rPr lang="ko-KR" altLang="en-US" dirty="0"/>
              <a:t>에 비해 </a:t>
            </a:r>
            <a:r>
              <a:rPr lang="en-US" altLang="ko-KR" b="1" dirty="0"/>
              <a:t>synonyms/paraphrases</a:t>
            </a:r>
            <a:r>
              <a:rPr lang="ko-KR" altLang="en-US" b="1" dirty="0"/>
              <a:t>를 더 잘 </a:t>
            </a:r>
            <a:r>
              <a:rPr lang="en-US" altLang="ko-KR" b="1" dirty="0"/>
              <a:t>Mapping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Learnable </a:t>
            </a:r>
            <a:r>
              <a:rPr lang="en-US" altLang="ko-KR" dirty="0"/>
              <a:t>-&gt; </a:t>
            </a:r>
            <a:r>
              <a:rPr lang="en-US" altLang="ko-KR" b="1" dirty="0"/>
              <a:t>Task-Specific</a:t>
            </a:r>
            <a:r>
              <a:rPr lang="en-US" altLang="ko-KR" dirty="0"/>
              <a:t> </a:t>
            </a:r>
            <a:r>
              <a:rPr lang="ko-KR" altLang="en-US" dirty="0"/>
              <a:t>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126D3-912E-4086-8E86-14E1471FBC1D}"/>
              </a:ext>
            </a:extLst>
          </p:cNvPr>
          <p:cNvSpPr txBox="1"/>
          <p:nvPr/>
        </p:nvSpPr>
        <p:spPr>
          <a:xfrm>
            <a:off x="1260871" y="4147662"/>
            <a:ext cx="100262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  <a:ea typeface="KoPub돋움체 Bold" panose="02020603020101020101" pitchFamily="18" charset="-127"/>
              </a:rPr>
              <a:t>Q: Who is the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KoPub돋움체 Bold" panose="02020603020101020101" pitchFamily="18" charset="-127"/>
              </a:rPr>
              <a:t>bad guy</a:t>
            </a:r>
            <a:r>
              <a:rPr lang="en-US" altLang="ko-KR" sz="2400" b="1" dirty="0">
                <a:latin typeface="+mj-lt"/>
                <a:ea typeface="KoPub돋움체 Bold" panose="02020603020101020101" pitchFamily="18" charset="-127"/>
              </a:rPr>
              <a:t> in the Lord of the Rings?</a:t>
            </a:r>
          </a:p>
          <a:p>
            <a:endParaRPr lang="en-US" altLang="ko-KR" sz="2400" b="1" dirty="0">
              <a:latin typeface="+mj-lt"/>
              <a:ea typeface="KoPub돋움체 Bold" panose="02020603020101020101" pitchFamily="18" charset="-127"/>
            </a:endParaRPr>
          </a:p>
          <a:p>
            <a:r>
              <a:rPr lang="en-US" altLang="ko-KR" sz="2400" b="1" dirty="0">
                <a:latin typeface="+mj-lt"/>
                <a:ea typeface="KoPub돋움체 Bold" panose="02020603020101020101" pitchFamily="18" charset="-127"/>
              </a:rPr>
              <a:t>P(Ground Truth): Sala Baker is best known for portraying </a:t>
            </a:r>
          </a:p>
          <a:p>
            <a:r>
              <a:rPr lang="en-US" altLang="ko-KR" sz="2400" b="1" dirty="0">
                <a:latin typeface="+mj-lt"/>
                <a:ea typeface="KoPub돋움체 Bold" panose="02020603020101020101" pitchFamily="18" charset="-127"/>
              </a:rPr>
              <a:t>                        the </a:t>
            </a:r>
            <a:r>
              <a:rPr lang="en-US" altLang="ko-KR" sz="2400" b="1" dirty="0">
                <a:solidFill>
                  <a:srgbClr val="FF0000"/>
                </a:solidFill>
                <a:latin typeface="+mj-lt"/>
                <a:ea typeface="KoPub돋움체 Bold" panose="02020603020101020101" pitchFamily="18" charset="-127"/>
              </a:rPr>
              <a:t>villain</a:t>
            </a:r>
            <a:r>
              <a:rPr lang="en-US" altLang="ko-KR" sz="2400" b="1" dirty="0">
                <a:latin typeface="+mj-lt"/>
                <a:ea typeface="KoPub돋움체 Bold" panose="02020603020101020101" pitchFamily="18" charset="-127"/>
              </a:rPr>
              <a:t> Sauron in the Lord of the Rings trilogy</a:t>
            </a:r>
          </a:p>
          <a:p>
            <a:endParaRPr lang="en-US" altLang="ko-KR" dirty="0">
              <a:latin typeface="+mj-lt"/>
            </a:endParaRPr>
          </a:p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525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95644"/>
            <a:ext cx="8567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Why do we need to use the Dense Retrieval in paper?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421095"/>
            <a:ext cx="100262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Good Dense Vector Representation -&gt; </a:t>
            </a:r>
            <a:r>
              <a:rPr lang="ko-KR" altLang="en-US" b="1" dirty="0"/>
              <a:t>방대한 양의 </a:t>
            </a:r>
            <a:r>
              <a:rPr lang="en-US" altLang="ko-KR" b="1" dirty="0"/>
              <a:t>Labeling Q-P Pair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오직 </a:t>
            </a:r>
            <a:r>
              <a:rPr lang="en-US" altLang="ko-KR" b="1" dirty="0"/>
              <a:t>ORQA</a:t>
            </a:r>
            <a:r>
              <a:rPr lang="en-US" altLang="ko-KR" dirty="0"/>
              <a:t>(Dense Retrieval)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en-US" altLang="ko-KR" b="1" dirty="0"/>
              <a:t>TF-IDF/BM25</a:t>
            </a:r>
            <a:r>
              <a:rPr lang="ko-KR" altLang="en-US" b="1" dirty="0"/>
              <a:t>를 능가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But, ORQA</a:t>
            </a:r>
            <a:r>
              <a:rPr lang="ko-KR" altLang="en-US" b="1" dirty="0"/>
              <a:t>는 </a:t>
            </a:r>
            <a:r>
              <a:rPr lang="en-US" altLang="ko-KR" b="1" dirty="0"/>
              <a:t>2</a:t>
            </a:r>
            <a:r>
              <a:rPr lang="ko-KR" altLang="en-US" b="1" dirty="0"/>
              <a:t>가지 </a:t>
            </a:r>
            <a:r>
              <a:rPr lang="en-US" altLang="ko-KR" b="1" dirty="0"/>
              <a:t>Weakness</a:t>
            </a:r>
            <a:r>
              <a:rPr lang="ko-KR" altLang="en-US" dirty="0"/>
              <a:t>를 가진다</a:t>
            </a:r>
            <a:r>
              <a:rPr lang="en-US" altLang="ko-KR" dirty="0"/>
              <a:t>. -&gt; </a:t>
            </a:r>
            <a:r>
              <a:rPr lang="ko-KR" altLang="en-US" dirty="0"/>
              <a:t>이를 해소하며</a:t>
            </a:r>
            <a:r>
              <a:rPr lang="en-US" altLang="ko-KR" dirty="0"/>
              <a:t>, Multiple ODQA dataset</a:t>
            </a:r>
            <a:r>
              <a:rPr lang="ko-KR" altLang="en-US" dirty="0"/>
              <a:t>에서 </a:t>
            </a:r>
            <a:r>
              <a:rPr lang="en-US" altLang="ko-KR" dirty="0"/>
              <a:t>SOTA</a:t>
            </a:r>
            <a:r>
              <a:rPr lang="ko-KR" altLang="en-US" dirty="0"/>
              <a:t>를 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5977A-B877-4C5E-8A96-22B1353AF788}"/>
              </a:ext>
            </a:extLst>
          </p:cNvPr>
          <p:cNvSpPr txBox="1"/>
          <p:nvPr/>
        </p:nvSpPr>
        <p:spPr>
          <a:xfrm>
            <a:off x="1260872" y="5428959"/>
            <a:ext cx="89868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ICT</a:t>
            </a:r>
            <a:r>
              <a:rPr lang="ko-KR" altLang="en-US" b="1" dirty="0"/>
              <a:t> </a:t>
            </a:r>
            <a:r>
              <a:rPr lang="en-US" altLang="ko-KR" b="1" dirty="0"/>
              <a:t>pretraining</a:t>
            </a:r>
            <a:r>
              <a:rPr lang="ko-KR" altLang="en-US" b="1" dirty="0"/>
              <a:t> 활용</a:t>
            </a:r>
            <a:r>
              <a:rPr lang="ko-KR" altLang="en-US" dirty="0"/>
              <a:t> </a:t>
            </a:r>
            <a:r>
              <a:rPr lang="en-US" altLang="ko-KR" dirty="0"/>
              <a:t>-&gt; computationally intensive / regular sentence</a:t>
            </a:r>
            <a:r>
              <a:rPr lang="ko-KR" altLang="en-US" dirty="0"/>
              <a:t>에 대해 </a:t>
            </a:r>
            <a:r>
              <a:rPr lang="ko-KR" altLang="en-US" dirty="0" err="1"/>
              <a:t>좋은지</a:t>
            </a:r>
            <a:r>
              <a:rPr lang="ko-KR" altLang="en-US" dirty="0"/>
              <a:t> 명확하지 않다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Passage</a:t>
            </a:r>
            <a:r>
              <a:rPr lang="ko-KR" altLang="en-US" b="1" dirty="0"/>
              <a:t> </a:t>
            </a:r>
            <a:r>
              <a:rPr lang="en-US" altLang="ko-KR" b="1" dirty="0"/>
              <a:t>Encoder</a:t>
            </a:r>
            <a:r>
              <a:rPr lang="ko-KR" altLang="en-US" b="1" dirty="0"/>
              <a:t>를 </a:t>
            </a:r>
            <a:r>
              <a:rPr lang="en-US" altLang="ko-KR" b="1" dirty="0"/>
              <a:t>fine-tuning </a:t>
            </a:r>
            <a:r>
              <a:rPr lang="ko-KR" altLang="en-US" b="1" dirty="0"/>
              <a:t>하지 않는다</a:t>
            </a:r>
            <a:r>
              <a:rPr lang="en-US" altLang="ko-KR" b="1" dirty="0"/>
              <a:t>. </a:t>
            </a:r>
            <a:r>
              <a:rPr lang="en-US" altLang="ko-KR" sz="2400" b="1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Relatively Small # of Q-P pair</a:t>
            </a:r>
            <a:r>
              <a:rPr lang="ko-KR" altLang="en-US" b="1" dirty="0"/>
              <a:t>로 학습한다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B1CE8D-0B79-4D51-B388-7AF05CD46398}"/>
              </a:ext>
            </a:extLst>
          </p:cNvPr>
          <p:cNvSpPr/>
          <p:nvPr/>
        </p:nvSpPr>
        <p:spPr>
          <a:xfrm>
            <a:off x="6540103" y="6085856"/>
            <a:ext cx="1446610" cy="26995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D7F45-0452-44F4-A34F-21E1AE6B52A1}"/>
              </a:ext>
            </a:extLst>
          </p:cNvPr>
          <p:cNvSpPr txBox="1"/>
          <p:nvPr/>
        </p:nvSpPr>
        <p:spPr>
          <a:xfrm>
            <a:off x="8201026" y="5990001"/>
            <a:ext cx="1241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Point</a:t>
            </a:r>
            <a:endParaRPr lang="ko-KR" altLang="en-US" sz="2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093CCE-1044-4ACB-AD5B-6470E08B7D28}"/>
              </a:ext>
            </a:extLst>
          </p:cNvPr>
          <p:cNvCxnSpPr>
            <a:cxnSpLocks/>
          </p:cNvCxnSpPr>
          <p:nvPr/>
        </p:nvCxnSpPr>
        <p:spPr>
          <a:xfrm>
            <a:off x="0" y="531213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DPR introduced in this Paper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275107"/>
            <a:ext cx="10026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Dual Encoder</a:t>
            </a:r>
            <a:r>
              <a:rPr lang="en-US" altLang="ko-KR" dirty="0"/>
              <a:t> Architecture -&gt; Question Encoder / Passage Encoder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Question Encoder / Passage Encoder </a:t>
            </a:r>
            <a:r>
              <a:rPr lang="ko-KR" altLang="en-US" b="1" dirty="0"/>
              <a:t>모두 </a:t>
            </a:r>
            <a:r>
              <a:rPr lang="en-US" altLang="ko-KR" b="1" dirty="0"/>
              <a:t>Fine-tuning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Similarity</a:t>
            </a:r>
            <a:r>
              <a:rPr lang="en-US" altLang="ko-KR" dirty="0"/>
              <a:t> between Q vector and P vector -&gt; </a:t>
            </a:r>
            <a:r>
              <a:rPr lang="en-US" altLang="ko-KR" b="1" dirty="0"/>
              <a:t>DP </a:t>
            </a:r>
            <a:r>
              <a:rPr lang="ko-KR" altLang="en-US" b="1" dirty="0"/>
              <a:t>활용 </a:t>
            </a:r>
            <a:r>
              <a:rPr lang="en-US" altLang="ko-KR" dirty="0"/>
              <a:t>(Dot Product)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In-batch Negative Sampling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추가적인 </a:t>
            </a:r>
            <a:r>
              <a:rPr lang="en-US" altLang="ko-KR" dirty="0"/>
              <a:t>Pretraining</a:t>
            </a:r>
            <a:r>
              <a:rPr lang="ko-KR" altLang="en-US" dirty="0"/>
              <a:t>은 필요하지 않을 것이다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5977A-B877-4C5E-8A96-22B1353AF788}"/>
              </a:ext>
            </a:extLst>
          </p:cNvPr>
          <p:cNvSpPr txBox="1"/>
          <p:nvPr/>
        </p:nvSpPr>
        <p:spPr>
          <a:xfrm>
            <a:off x="1260872" y="5628693"/>
            <a:ext cx="898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Dual</a:t>
            </a:r>
            <a:r>
              <a:rPr lang="ko-KR" altLang="en-US" b="1" dirty="0"/>
              <a:t> </a:t>
            </a:r>
            <a:r>
              <a:rPr lang="en-US" altLang="ko-KR" b="1" dirty="0"/>
              <a:t>Encoder</a:t>
            </a:r>
            <a:r>
              <a:rPr lang="ko-KR" altLang="en-US" b="1" dirty="0"/>
              <a:t> </a:t>
            </a:r>
            <a:r>
              <a:rPr lang="en-US" altLang="ko-KR" b="1" dirty="0"/>
              <a:t>-&gt;</a:t>
            </a:r>
            <a:r>
              <a:rPr lang="ko-KR" altLang="en-US" b="1" dirty="0"/>
              <a:t> </a:t>
            </a:r>
            <a:r>
              <a:rPr lang="en-US" altLang="ko-KR" b="1" dirty="0"/>
              <a:t>Cross</a:t>
            </a:r>
            <a:r>
              <a:rPr lang="ko-KR" altLang="en-US" b="1" dirty="0"/>
              <a:t> </a:t>
            </a:r>
            <a:r>
              <a:rPr lang="en-US" altLang="ko-KR" b="1" dirty="0"/>
              <a:t>Encoder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dirty="0"/>
              <a:t>Poly</a:t>
            </a:r>
            <a:r>
              <a:rPr lang="ko-KR" altLang="en-US" b="1" dirty="0"/>
              <a:t> </a:t>
            </a:r>
            <a:r>
              <a:rPr lang="en-US" altLang="ko-KR" b="1" dirty="0"/>
              <a:t>Encoder</a:t>
            </a:r>
            <a:r>
              <a:rPr lang="ko-KR" altLang="en-US" b="1" dirty="0"/>
              <a:t> 활용해볼만 하다</a:t>
            </a:r>
            <a:r>
              <a:rPr lang="en-US" altLang="ko-KR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Similarity -&gt; DP</a:t>
            </a:r>
            <a:r>
              <a:rPr lang="ko-KR" altLang="en-US" b="1" dirty="0"/>
              <a:t>가 가장 좋다</a:t>
            </a:r>
            <a:r>
              <a:rPr lang="en-US" altLang="ko-KR" b="1" dirty="0"/>
              <a:t>. (Performance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</a:t>
            </a:r>
            <a:r>
              <a:rPr lang="en-US" altLang="ko-KR" b="1" dirty="0"/>
              <a:t>Computational)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Negative Sampling -&gt; In-batch</a:t>
            </a:r>
            <a:r>
              <a:rPr lang="ko-KR" altLang="en-US" b="1" dirty="0"/>
              <a:t>가 좋다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DCA3600-EBBF-4C4E-91D6-C971F8B64656}"/>
              </a:ext>
            </a:extLst>
          </p:cNvPr>
          <p:cNvCxnSpPr>
            <a:cxnSpLocks/>
          </p:cNvCxnSpPr>
          <p:nvPr/>
        </p:nvCxnSpPr>
        <p:spPr>
          <a:xfrm>
            <a:off x="0" y="5312136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1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55864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Overview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Dense Passage Retriever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082873" y="2107983"/>
            <a:ext cx="10026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k</a:t>
            </a:r>
            <a:r>
              <a:rPr lang="ko-KR" altLang="en-US" dirty="0"/>
              <a:t>개의 최종 </a:t>
            </a:r>
            <a:r>
              <a:rPr lang="en-US" altLang="ko-KR" dirty="0"/>
              <a:t>passage</a:t>
            </a:r>
            <a:r>
              <a:rPr lang="ko-KR" altLang="en-US" dirty="0"/>
              <a:t>를 </a:t>
            </a:r>
            <a:r>
              <a:rPr lang="en-US" altLang="ko-KR" dirty="0"/>
              <a:t>reader</a:t>
            </a:r>
            <a:r>
              <a:rPr lang="ko-KR" altLang="en-US" dirty="0"/>
              <a:t>로 보내준다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b="1" dirty="0"/>
              <a:t>k</a:t>
            </a:r>
            <a:r>
              <a:rPr lang="ko-KR" altLang="en-US" b="1" dirty="0"/>
              <a:t>는 </a:t>
            </a:r>
            <a:r>
              <a:rPr lang="en-US" altLang="ko-KR" b="1" dirty="0"/>
              <a:t>20~100</a:t>
            </a:r>
            <a:r>
              <a:rPr lang="ko-KR" altLang="en-US" b="1" dirty="0"/>
              <a:t>을 활용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유사도 </a:t>
            </a:r>
            <a:r>
              <a:rPr lang="en-US" altLang="ko-KR" dirty="0"/>
              <a:t>-&gt; </a:t>
            </a:r>
            <a:r>
              <a:rPr lang="en-US" altLang="ko-KR" b="1" dirty="0"/>
              <a:t>DP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Loss : </a:t>
            </a:r>
            <a:r>
              <a:rPr lang="en-US" altLang="ko-KR" b="1" dirty="0"/>
              <a:t>NLL</a:t>
            </a:r>
            <a:r>
              <a:rPr lang="en-US" altLang="ko-KR" dirty="0"/>
              <a:t> is better than Triplet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Encoder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Dual Encoder (Q/P)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Encoder -&gt; BERT-base-uncased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각 </a:t>
            </a:r>
            <a:r>
              <a:rPr lang="en-US" altLang="ko-KR" dirty="0"/>
              <a:t>Passage</a:t>
            </a:r>
            <a:r>
              <a:rPr lang="ko-KR" altLang="en-US" dirty="0"/>
              <a:t>의 </a:t>
            </a:r>
            <a:r>
              <a:rPr lang="en-US" altLang="ko-KR" b="1" dirty="0"/>
              <a:t>[CLS] token</a:t>
            </a:r>
            <a:r>
              <a:rPr lang="ko-KR" altLang="en-US" b="1" dirty="0"/>
              <a:t>을 </a:t>
            </a:r>
            <a:r>
              <a:rPr lang="en-US" altLang="ko-KR" b="1" dirty="0"/>
              <a:t>Representation </a:t>
            </a:r>
            <a:r>
              <a:rPr lang="ko-KR" altLang="en-US" b="1" dirty="0"/>
              <a:t>활</a:t>
            </a:r>
            <a:r>
              <a:rPr lang="ko-KR" altLang="en-US" dirty="0"/>
              <a:t>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hidden dimension -&gt; 768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Inference -&gt; </a:t>
            </a:r>
            <a:r>
              <a:rPr lang="en-US" altLang="ko-KR" b="1" dirty="0"/>
              <a:t>FAISS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5977A-B877-4C5E-8A96-22B1353AF788}"/>
              </a:ext>
            </a:extLst>
          </p:cNvPr>
          <p:cNvSpPr txBox="1"/>
          <p:nvPr/>
        </p:nvSpPr>
        <p:spPr>
          <a:xfrm>
            <a:off x="1082873" y="6074811"/>
            <a:ext cx="898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[CLS] token</a:t>
            </a:r>
            <a:r>
              <a:rPr lang="ko-KR" altLang="en-US" b="1" dirty="0"/>
              <a:t>을 </a:t>
            </a:r>
            <a:r>
              <a:rPr lang="en-US" altLang="ko-KR" b="1" dirty="0"/>
              <a:t>Representation</a:t>
            </a:r>
            <a:r>
              <a:rPr lang="ko-KR" altLang="en-US" b="1" dirty="0"/>
              <a:t>으로 활용했다 </a:t>
            </a:r>
            <a:r>
              <a:rPr lang="en-US" altLang="ko-KR" b="1" dirty="0"/>
              <a:t>-&gt; </a:t>
            </a:r>
            <a:r>
              <a:rPr lang="ko-KR" altLang="en-US" b="1" dirty="0"/>
              <a:t>평균 혹은 다양한 방법을 시도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FAISS </a:t>
            </a:r>
            <a:r>
              <a:rPr lang="ko-KR" altLang="en-US" b="1" dirty="0"/>
              <a:t>적용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C94A353-887F-40B3-845C-110646A26876}"/>
              </a:ext>
            </a:extLst>
          </p:cNvPr>
          <p:cNvSpPr/>
          <p:nvPr/>
        </p:nvSpPr>
        <p:spPr>
          <a:xfrm>
            <a:off x="3198614" y="2704658"/>
            <a:ext cx="1446610" cy="26995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0CB113-73CC-4026-9A02-CD2A3BC7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817" y="2610398"/>
            <a:ext cx="3534268" cy="419158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070BE67D-BBF2-485F-9C7F-5F9EE0BB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953" y="3429000"/>
            <a:ext cx="4739119" cy="222716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412E0A3-2E1D-4C3D-BE06-73972C831B71}"/>
              </a:ext>
            </a:extLst>
          </p:cNvPr>
          <p:cNvCxnSpPr>
            <a:cxnSpLocks/>
          </p:cNvCxnSpPr>
          <p:nvPr/>
        </p:nvCxnSpPr>
        <p:spPr>
          <a:xfrm>
            <a:off x="0" y="5969361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7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Dense Passage Retriever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275107"/>
            <a:ext cx="10026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Training</a:t>
            </a:r>
            <a:r>
              <a:rPr lang="ko-KR" altLang="en-US" b="1" dirty="0"/>
              <a:t> </a:t>
            </a:r>
            <a:r>
              <a:rPr lang="en-US" altLang="ko-KR" b="1" dirty="0"/>
              <a:t>Dataset</a:t>
            </a:r>
            <a:r>
              <a:rPr lang="ko-KR" altLang="en-US" b="1" dirty="0"/>
              <a:t> 형태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Loss Function -&gt; NLL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B17105-50C7-4189-A95F-1532CE07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15" y="2757633"/>
            <a:ext cx="4629796" cy="48584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B7A6AF5-6668-4EA7-A99F-19E60F2FF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865" y="4232403"/>
            <a:ext cx="575390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1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 – Negative Sampling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Dense Passage Retriever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191220"/>
            <a:ext cx="10026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Question Vector</a:t>
            </a:r>
            <a:r>
              <a:rPr lang="ko-KR" altLang="en-US" dirty="0"/>
              <a:t>가 </a:t>
            </a:r>
            <a:r>
              <a:rPr lang="en-US" altLang="ko-KR" dirty="0"/>
              <a:t>Positive Passage</a:t>
            </a:r>
            <a:r>
              <a:rPr lang="ko-KR" altLang="en-US" dirty="0"/>
              <a:t>와는 가깝도록 </a:t>
            </a:r>
            <a:r>
              <a:rPr lang="en-US" altLang="ko-KR" dirty="0"/>
              <a:t>/ Negative Passage</a:t>
            </a:r>
            <a:r>
              <a:rPr lang="ko-KR" altLang="en-US" dirty="0"/>
              <a:t>와는 멀도록 학습하기 위해 활용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Random -&gt; Corpus</a:t>
            </a:r>
            <a:r>
              <a:rPr lang="ko-KR" altLang="en-US" dirty="0"/>
              <a:t>에서 랜덤으로 선택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BM25 -&gt; Question</a:t>
            </a:r>
            <a:r>
              <a:rPr lang="ko-KR" altLang="en-US" dirty="0"/>
              <a:t>에 대한 정답은 없으면서 </a:t>
            </a:r>
            <a:r>
              <a:rPr lang="en-US" altLang="ko-KR" dirty="0"/>
              <a:t>BM25 </a:t>
            </a:r>
            <a:r>
              <a:rPr lang="ko-KR" altLang="en-US" dirty="0"/>
              <a:t>기반 높은 점수를 가지는 </a:t>
            </a:r>
            <a:r>
              <a:rPr lang="en-US" altLang="ko-KR" dirty="0"/>
              <a:t>Passage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b="1" dirty="0"/>
              <a:t>Gold -&gt; Training Set</a:t>
            </a:r>
            <a:r>
              <a:rPr lang="ko-KR" altLang="en-US" b="1" dirty="0"/>
              <a:t>에서 </a:t>
            </a:r>
            <a:r>
              <a:rPr lang="en-US" altLang="ko-KR" b="1" dirty="0"/>
              <a:t>Q-P pair</a:t>
            </a:r>
            <a:r>
              <a:rPr lang="ko-KR" altLang="en-US" b="1" dirty="0"/>
              <a:t>에 대하여 다른 </a:t>
            </a:r>
            <a:r>
              <a:rPr lang="en-US" altLang="ko-KR" b="1" dirty="0"/>
              <a:t>Q</a:t>
            </a:r>
            <a:r>
              <a:rPr lang="ko-KR" altLang="en-US" b="1" dirty="0"/>
              <a:t>에 대한 </a:t>
            </a:r>
            <a:r>
              <a:rPr lang="en-US" altLang="ko-KR" b="1" dirty="0"/>
              <a:t>P</a:t>
            </a:r>
            <a:r>
              <a:rPr lang="ko-KR" altLang="en-US" b="1" dirty="0"/>
              <a:t>를 활용 </a:t>
            </a:r>
            <a:endParaRPr lang="en-US" altLang="ko-KR" b="1" dirty="0"/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64F4E38-0E3B-48D8-BEF0-32E02963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334" y="4556149"/>
            <a:ext cx="4340993" cy="1015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119333-942D-459C-AEBE-FE49A0D47174}"/>
              </a:ext>
            </a:extLst>
          </p:cNvPr>
          <p:cNvSpPr txBox="1"/>
          <p:nvPr/>
        </p:nvSpPr>
        <p:spPr>
          <a:xfrm>
            <a:off x="217874" y="4651246"/>
            <a:ext cx="5060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# of Negative Samples : 7 / Not In Batch </a:t>
            </a:r>
          </a:p>
          <a:p>
            <a:r>
              <a:rPr lang="en-US" altLang="ko-KR" b="1" dirty="0"/>
              <a:t>Random / BM25 / Gold </a:t>
            </a:r>
            <a:r>
              <a:rPr lang="ko-KR" altLang="en-US" b="1" dirty="0"/>
              <a:t>사이의 큰 차이는 없다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Original Setting</a:t>
            </a:r>
          </a:p>
          <a:p>
            <a:r>
              <a:rPr lang="en-US" altLang="ko-KR" b="1" dirty="0"/>
              <a:t>Gold</a:t>
            </a:r>
            <a:r>
              <a:rPr lang="ko-KR" altLang="en-US" b="1" dirty="0"/>
              <a:t>가 </a:t>
            </a:r>
            <a:r>
              <a:rPr lang="en-US" altLang="ko-KR" b="1" dirty="0"/>
              <a:t>BM25</a:t>
            </a:r>
            <a:r>
              <a:rPr lang="ko-KR" altLang="en-US" b="1" dirty="0"/>
              <a:t>보다 </a:t>
            </a:r>
            <a:r>
              <a:rPr lang="en-US" altLang="ko-KR" b="1" dirty="0"/>
              <a:t>1</a:t>
            </a:r>
            <a:r>
              <a:rPr lang="ko-KR" altLang="en-US" b="1" dirty="0"/>
              <a:t>점 정도의 약간 높은 성능을 보인다</a:t>
            </a:r>
            <a:r>
              <a:rPr lang="en-US" altLang="ko-KR" b="1" dirty="0"/>
              <a:t>. -&gt; Gold </a:t>
            </a:r>
            <a:r>
              <a:rPr lang="ko-KR" altLang="en-US" b="1" dirty="0"/>
              <a:t>채택</a:t>
            </a:r>
            <a:endParaRPr lang="en-US" altLang="ko-KR" b="1" dirty="0"/>
          </a:p>
        </p:txBody>
      </p:sp>
      <p:pic>
        <p:nvPicPr>
          <p:cNvPr id="12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DCCAFDDB-B167-4266-9529-C9243471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98" y="5572125"/>
            <a:ext cx="4349030" cy="115143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701F47F-1DC4-4252-B1BC-6F4A06D55C18}"/>
              </a:ext>
            </a:extLst>
          </p:cNvPr>
          <p:cNvSpPr/>
          <p:nvPr/>
        </p:nvSpPr>
        <p:spPr>
          <a:xfrm>
            <a:off x="5257231" y="5022573"/>
            <a:ext cx="1064056" cy="1765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652F52B-4EA0-4EA8-9C5A-2C2E226E8112}"/>
              </a:ext>
            </a:extLst>
          </p:cNvPr>
          <p:cNvSpPr/>
          <p:nvPr/>
        </p:nvSpPr>
        <p:spPr>
          <a:xfrm>
            <a:off x="5278289" y="6098728"/>
            <a:ext cx="1064056" cy="17654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8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70252-E310-4752-8186-3C0085C2831C}"/>
              </a:ext>
            </a:extLst>
          </p:cNvPr>
          <p:cNvSpPr txBox="1"/>
          <p:nvPr/>
        </p:nvSpPr>
        <p:spPr>
          <a:xfrm>
            <a:off x="875110" y="1549659"/>
            <a:ext cx="7897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Training – In</a:t>
            </a:r>
            <a:r>
              <a:rPr lang="ko-KR" altLang="en-US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</a:t>
            </a:r>
            <a:r>
              <a:rPr lang="ko-KR" altLang="en-US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Negative</a:t>
            </a:r>
            <a:r>
              <a:rPr lang="ko-KR" altLang="en-US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Sampling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9B3B7E-7725-4050-B19F-B53CA5849986}"/>
              </a:ext>
            </a:extLst>
          </p:cNvPr>
          <p:cNvCxnSpPr/>
          <p:nvPr/>
        </p:nvCxnSpPr>
        <p:spPr>
          <a:xfrm>
            <a:off x="875110" y="1285875"/>
            <a:ext cx="10412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290FBB-53B2-464D-AC31-CA9A977EF08D}"/>
              </a:ext>
            </a:extLst>
          </p:cNvPr>
          <p:cNvSpPr txBox="1"/>
          <p:nvPr/>
        </p:nvSpPr>
        <p:spPr>
          <a:xfrm>
            <a:off x="875110" y="531824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066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2. Dense Passage Retriever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384D6-EC29-41A5-BBCE-ECE0AA62EF8D}"/>
              </a:ext>
            </a:extLst>
          </p:cNvPr>
          <p:cNvSpPr txBox="1"/>
          <p:nvPr/>
        </p:nvSpPr>
        <p:spPr>
          <a:xfrm>
            <a:off x="1260872" y="2191220"/>
            <a:ext cx="10026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계산비용의 절감</a:t>
            </a:r>
            <a:endParaRPr lang="en-US" altLang="ko-KR" b="1" dirty="0"/>
          </a:p>
          <a:p>
            <a:pPr marL="800100" lvl="1" indent="-342900">
              <a:buAutoNum type="arabicPeriod"/>
            </a:pPr>
            <a:r>
              <a:rPr lang="en-US" altLang="ko-KR" dirty="0"/>
              <a:t>In Batch -&gt; B</a:t>
            </a:r>
            <a:r>
              <a:rPr lang="ko-KR" altLang="en-US" dirty="0"/>
              <a:t>개의 </a:t>
            </a:r>
            <a:r>
              <a:rPr lang="en-US" altLang="ko-KR" dirty="0"/>
              <a:t>Question / Passage Pair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Negative Sampling</a:t>
            </a:r>
            <a:r>
              <a:rPr lang="ko-KR" altLang="en-US" dirty="0"/>
              <a:t>을 위해 </a:t>
            </a:r>
            <a:r>
              <a:rPr lang="en-US" altLang="ko-KR" dirty="0"/>
              <a:t>embedding -&gt; Q</a:t>
            </a:r>
            <a:r>
              <a:rPr lang="ko-KR" altLang="en-US" dirty="0"/>
              <a:t> </a:t>
            </a:r>
            <a:r>
              <a:rPr lang="en-US" altLang="ko-KR" dirty="0"/>
              <a:t>metrics / P metrics (B x h)</a:t>
            </a:r>
          </a:p>
          <a:p>
            <a:pPr marL="800100" lvl="1" indent="-342900">
              <a:buAutoNum type="arabicPeriod"/>
            </a:pPr>
            <a:r>
              <a:rPr lang="en-US" altLang="ko-KR" dirty="0"/>
              <a:t>DP</a:t>
            </a:r>
            <a:r>
              <a:rPr lang="ko-KR" altLang="en-US" dirty="0"/>
              <a:t> 유사도 계산 </a:t>
            </a:r>
            <a:r>
              <a:rPr lang="en-US" altLang="ko-KR" dirty="0"/>
              <a:t>-&gt;            -&gt; S(B x B) matrix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대각원소 </a:t>
            </a:r>
            <a:r>
              <a:rPr lang="en-US" altLang="ko-KR" dirty="0"/>
              <a:t>-&gt; Q-PP score/ </a:t>
            </a:r>
            <a:r>
              <a:rPr lang="ko-KR" altLang="en-US" dirty="0" err="1"/>
              <a:t>비대각원소</a:t>
            </a:r>
            <a:r>
              <a:rPr lang="ko-KR" altLang="en-US" dirty="0"/>
              <a:t> </a:t>
            </a:r>
            <a:r>
              <a:rPr lang="en-US" altLang="ko-KR" dirty="0"/>
              <a:t>-&gt; Q-NP score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행렬 연산을 통한 </a:t>
            </a:r>
            <a:r>
              <a:rPr lang="en-US" altLang="ko-KR" dirty="0"/>
              <a:t>In-Batch</a:t>
            </a:r>
            <a:r>
              <a:rPr lang="ko-KR" altLang="en-US" dirty="0"/>
              <a:t>에서의 </a:t>
            </a:r>
            <a:r>
              <a:rPr lang="en-US" altLang="ko-KR" dirty="0"/>
              <a:t>Negative Sampling</a:t>
            </a:r>
            <a:r>
              <a:rPr lang="ko-KR" altLang="en-US" dirty="0"/>
              <a:t>을 할 경우 계산 비용의 절감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성능 향상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CC587C-F29A-4B58-834F-2ABE0703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63" y="3081081"/>
            <a:ext cx="763351" cy="256970"/>
          </a:xfrm>
          <a:prstGeom prst="rect">
            <a:avLst/>
          </a:prstGeom>
        </p:spPr>
      </p:pic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8D5A8455-DA8E-4FE5-B032-F05A8A6A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36" y="3979870"/>
            <a:ext cx="5458587" cy="171473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8E66B4C-7439-4076-9B70-69AF8E72717C}"/>
              </a:ext>
            </a:extLst>
          </p:cNvPr>
          <p:cNvCxnSpPr>
            <a:cxnSpLocks/>
          </p:cNvCxnSpPr>
          <p:nvPr/>
        </p:nvCxnSpPr>
        <p:spPr>
          <a:xfrm>
            <a:off x="0" y="5969361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98BAE4-51AF-4F6A-9CC0-4F660D694EFC}"/>
              </a:ext>
            </a:extLst>
          </p:cNvPr>
          <p:cNvSpPr txBox="1"/>
          <p:nvPr/>
        </p:nvSpPr>
        <p:spPr>
          <a:xfrm>
            <a:off x="1260872" y="6200193"/>
            <a:ext cx="898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In-Batch Negative Sampling </a:t>
            </a:r>
            <a:r>
              <a:rPr lang="ko-KR" altLang="en-US" b="1" dirty="0"/>
              <a:t>활용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4236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1723</Words>
  <Application>Microsoft Office PowerPoint</Application>
  <PresentationFormat>와이드스크린</PresentationFormat>
  <Paragraphs>259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KoPub돋움체 Bold</vt:lpstr>
      <vt:lpstr>맑은 고딕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ChoiSungUk</dc:creator>
  <cp:lastModifiedBy>ChoiSungUk</cp:lastModifiedBy>
  <cp:revision>6</cp:revision>
  <dcterms:created xsi:type="dcterms:W3CDTF">2021-10-19T02:02:38Z</dcterms:created>
  <dcterms:modified xsi:type="dcterms:W3CDTF">2021-10-19T07:09:49Z</dcterms:modified>
</cp:coreProperties>
</file>