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73" r:id="rId4"/>
    <p:sldId id="274" r:id="rId5"/>
    <p:sldId id="258" r:id="rId6"/>
    <p:sldId id="275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01" autoAdjust="0"/>
  </p:normalViewPr>
  <p:slideViewPr>
    <p:cSldViewPr>
      <p:cViewPr varScale="1">
        <p:scale>
          <a:sx n="90" d="100"/>
          <a:sy n="90" d="100"/>
        </p:scale>
        <p:origin x="-4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B53BB-3275-40F7-8800-9349D7F75638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22BB0-F0E2-432A-B396-09B7AF7B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22BB0-F0E2-432A-B396-09B7AF7B27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22BB0-F0E2-432A-B396-09B7AF7B27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2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22BB0-F0E2-432A-B396-09B7AF7B27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9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l.iu.edu/~dgregor/cpp/variadic-templates.pdf" TargetMode="External"/><Relationship Id="rId2" Type="http://schemas.openxmlformats.org/officeDocument/2006/relationships/hyperlink" Target="http://bartoszmilewski.wordpres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57600"/>
            <a:ext cx="68580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Haskell and C++ Template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Metaprogramming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90550"/>
          </a:xfrm>
        </p:spPr>
        <p:txBody>
          <a:bodyPr>
            <a:normAutofit/>
          </a:bodyPr>
          <a:lstStyle/>
          <a:p>
            <a:r>
              <a:rPr lang="en-US" dirty="0" smtClean="0"/>
              <a:t>Bartosz Milewski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 on Lists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163121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all </a:t>
            </a:r>
            <a:r>
              <a:rPr lang="en-US" sz="2000" dirty="0">
                <a:solidFill>
                  <a:srgbClr val="0070C0"/>
                </a:solidFill>
              </a:rPr>
              <a:t>:: (t -&gt; </a:t>
            </a:r>
            <a:r>
              <a:rPr lang="en-US" sz="2000" dirty="0" err="1">
                <a:solidFill>
                  <a:srgbClr val="0070C0"/>
                </a:solidFill>
              </a:rPr>
              <a:t>Bool</a:t>
            </a:r>
            <a:r>
              <a:rPr lang="en-US" sz="2000" dirty="0">
                <a:solidFill>
                  <a:srgbClr val="0070C0"/>
                </a:solidFill>
              </a:rPr>
              <a:t>) -&gt; [t] -&gt; </a:t>
            </a:r>
            <a:r>
              <a:rPr lang="en-US" sz="2000" dirty="0" err="1">
                <a:solidFill>
                  <a:srgbClr val="0070C0"/>
                </a:solidFill>
              </a:rPr>
              <a:t>Bool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all </a:t>
            </a:r>
            <a:r>
              <a:rPr lang="en-US" sz="2000" dirty="0" err="1" smtClean="0">
                <a:solidFill>
                  <a:srgbClr val="C00000"/>
                </a:solidFill>
              </a:rPr>
              <a:t>pred</a:t>
            </a:r>
            <a:r>
              <a:rPr lang="en-US" sz="2000" dirty="0" smtClean="0">
                <a:solidFill>
                  <a:srgbClr val="C00000"/>
                </a:solidFill>
              </a:rPr>
              <a:t> [] = True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all </a:t>
            </a:r>
            <a:r>
              <a:rPr lang="en-US" sz="2000" dirty="0" err="1" smtClean="0">
                <a:solidFill>
                  <a:srgbClr val="C00000"/>
                </a:solidFill>
              </a:rPr>
              <a:t>pred</a:t>
            </a:r>
            <a:r>
              <a:rPr lang="en-US" sz="2000" dirty="0" smtClean="0">
                <a:solidFill>
                  <a:srgbClr val="C00000"/>
                </a:solidFill>
              </a:rPr>
              <a:t> (</a:t>
            </a:r>
            <a:r>
              <a:rPr lang="en-US" sz="2000" dirty="0" err="1" smtClean="0">
                <a:solidFill>
                  <a:srgbClr val="C00000"/>
                </a:solidFill>
              </a:rPr>
              <a:t>head:tail</a:t>
            </a:r>
            <a:r>
              <a:rPr lang="en-US" sz="2000" dirty="0" smtClean="0">
                <a:solidFill>
                  <a:srgbClr val="C00000"/>
                </a:solidFill>
              </a:rPr>
              <a:t>) = (</a:t>
            </a:r>
            <a:r>
              <a:rPr lang="en-US" sz="2000" dirty="0" err="1" smtClean="0">
                <a:solidFill>
                  <a:srgbClr val="C00000"/>
                </a:solidFill>
              </a:rPr>
              <a:t>pred</a:t>
            </a:r>
            <a:r>
              <a:rPr lang="en-US" sz="2000" dirty="0" smtClean="0">
                <a:solidFill>
                  <a:srgbClr val="C00000"/>
                </a:solidFill>
              </a:rPr>
              <a:t> head) &amp;&amp; (all </a:t>
            </a:r>
            <a:r>
              <a:rPr lang="en-US" sz="2000" dirty="0" err="1" smtClean="0">
                <a:solidFill>
                  <a:srgbClr val="C00000"/>
                </a:solidFill>
              </a:rPr>
              <a:t>pred</a:t>
            </a:r>
            <a:r>
              <a:rPr lang="en-US" sz="2000" dirty="0" smtClean="0">
                <a:solidFill>
                  <a:srgbClr val="C00000"/>
                </a:solidFill>
              </a:rPr>
              <a:t> tail)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&gt; all </a:t>
            </a:r>
            <a:r>
              <a:rPr lang="en-US" sz="2000" dirty="0" err="1" smtClean="0">
                <a:solidFill>
                  <a:srgbClr val="C00000"/>
                </a:solidFill>
              </a:rPr>
              <a:t>is_zero</a:t>
            </a:r>
            <a:r>
              <a:rPr lang="en-US" sz="2000" dirty="0" smtClean="0">
                <a:solidFill>
                  <a:srgbClr val="C00000"/>
                </a:solidFill>
              </a:rPr>
              <a:t> [0, 0, 1]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template&lt;template&lt;class&gt; class predicate, class... list&gt;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all; </a:t>
            </a:r>
          </a:p>
          <a:p>
            <a:endParaRPr lang="en-US" sz="2000" dirty="0"/>
          </a:p>
          <a:p>
            <a:r>
              <a:rPr lang="en-US" sz="2000" dirty="0" smtClean="0"/>
              <a:t>template&lt;template&lt;class&gt; class predicate&gt;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all&lt;predicate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  <a:r>
              <a:rPr lang="en-US" sz="2000" dirty="0" smtClean="0"/>
              <a:t> {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static const </a:t>
            </a:r>
            <a:r>
              <a:rPr lang="en-US" sz="2000" dirty="0" err="1" smtClean="0"/>
              <a:t>bool</a:t>
            </a:r>
            <a:r>
              <a:rPr lang="en-US" sz="2000" dirty="0" smtClean="0"/>
              <a:t> value </a:t>
            </a:r>
            <a:r>
              <a:rPr lang="en-US" sz="2000" dirty="0" smtClean="0">
                <a:solidFill>
                  <a:srgbClr val="C0000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true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}; </a:t>
            </a:r>
          </a:p>
          <a:p>
            <a:endParaRPr lang="en-US" sz="2000" dirty="0"/>
          </a:p>
          <a:p>
            <a:r>
              <a:rPr lang="en-US" sz="2000" dirty="0" smtClean="0"/>
              <a:t>Continued…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362200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template&lt; template&lt;class&gt; class predicate,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class head,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class... tail&gt; </a:t>
            </a:r>
          </a:p>
          <a:p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all&lt;predicate</a:t>
            </a:r>
            <a:r>
              <a:rPr lang="en-US" sz="2000" dirty="0">
                <a:solidFill>
                  <a:srgbClr val="C00000"/>
                </a:solidFill>
              </a:rPr>
              <a:t>, head, tail...&gt;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{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static const </a:t>
            </a:r>
            <a:r>
              <a:rPr lang="en-US" sz="2000" dirty="0" err="1" smtClean="0"/>
              <a:t>bool</a:t>
            </a:r>
            <a:r>
              <a:rPr lang="en-US" sz="2000" dirty="0" smtClean="0"/>
              <a:t> value </a:t>
            </a:r>
            <a:r>
              <a:rPr lang="en-US" sz="2000" dirty="0" smtClean="0">
                <a:solidFill>
                  <a:srgbClr val="C0000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predicate&lt;head&gt;</a:t>
            </a:r>
            <a:r>
              <a:rPr lang="en-US" sz="2000" dirty="0" smtClean="0"/>
              <a:t>::value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</a:t>
            </a:r>
            <a:r>
              <a:rPr lang="en-US" sz="2000" dirty="0" smtClean="0">
                <a:solidFill>
                  <a:srgbClr val="C00000"/>
                </a:solidFill>
              </a:rPr>
              <a:t>&amp;&amp; all&lt;predicate, tail...&gt;</a:t>
            </a:r>
            <a:r>
              <a:rPr lang="en-US" sz="2000" dirty="0" smtClean="0"/>
              <a:t>::value; </a:t>
            </a:r>
          </a:p>
          <a:p>
            <a:r>
              <a:rPr lang="en-US" sz="2000" dirty="0" smtClean="0"/>
              <a:t>};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0011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all </a:t>
            </a:r>
            <a:r>
              <a:rPr lang="en-US" sz="2000" dirty="0" err="1" smtClean="0">
                <a:solidFill>
                  <a:srgbClr val="C00000"/>
                </a:solidFill>
              </a:rPr>
              <a:t>pred</a:t>
            </a:r>
            <a:r>
              <a:rPr lang="en-US" sz="2000" dirty="0" smtClean="0">
                <a:solidFill>
                  <a:srgbClr val="C00000"/>
                </a:solidFill>
              </a:rPr>
              <a:t> (</a:t>
            </a:r>
            <a:r>
              <a:rPr lang="en-US" sz="2000" dirty="0" err="1" smtClean="0">
                <a:solidFill>
                  <a:srgbClr val="C00000"/>
                </a:solidFill>
              </a:rPr>
              <a:t>head:tail</a:t>
            </a:r>
            <a:r>
              <a:rPr lang="en-US" sz="2000" dirty="0" smtClean="0">
                <a:solidFill>
                  <a:srgbClr val="C00000"/>
                </a:solidFill>
              </a:rPr>
              <a:t>) = (</a:t>
            </a:r>
            <a:r>
              <a:rPr lang="en-US" sz="2000" dirty="0" err="1" smtClean="0">
                <a:solidFill>
                  <a:srgbClr val="C00000"/>
                </a:solidFill>
              </a:rPr>
              <a:t>pred</a:t>
            </a:r>
            <a:r>
              <a:rPr lang="en-US" sz="2000" dirty="0" smtClean="0">
                <a:solidFill>
                  <a:srgbClr val="C00000"/>
                </a:solidFill>
              </a:rPr>
              <a:t> head) &amp;&amp; (all </a:t>
            </a:r>
            <a:r>
              <a:rPr lang="en-US" sz="2000" dirty="0" err="1" smtClean="0">
                <a:solidFill>
                  <a:srgbClr val="C00000"/>
                </a:solidFill>
              </a:rPr>
              <a:t>pred</a:t>
            </a:r>
            <a:r>
              <a:rPr lang="en-US" sz="2000" dirty="0" smtClean="0">
                <a:solidFill>
                  <a:srgbClr val="C00000"/>
                </a:solidFill>
              </a:rPr>
              <a:t> tail)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[x * x | x &lt;- [3, 4, 5]]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8229600" cy="70788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one x = 1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count 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r>
              <a:rPr lang="en-US" sz="2000" dirty="0" smtClean="0">
                <a:solidFill>
                  <a:srgbClr val="C00000"/>
                </a:solidFill>
              </a:rPr>
              <a:t> = sum [one x | x &lt;- 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r>
              <a:rPr lang="en-US" sz="2000" dirty="0" smtClean="0">
                <a:solidFill>
                  <a:srgbClr val="C00000"/>
                </a:solidFill>
              </a:rPr>
              <a:t>]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060" y="381000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template&lt;class T&gt;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one</a:t>
            </a:r>
            <a:r>
              <a:rPr lang="en-US" sz="2000" dirty="0" smtClean="0"/>
              <a:t> { static const 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 </a:t>
            </a:r>
            <a:r>
              <a:rPr lang="en-US" sz="2000" dirty="0" smtClean="0">
                <a:solidFill>
                  <a:srgbClr val="C0000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1</a:t>
            </a:r>
            <a:r>
              <a:rPr lang="en-US" sz="2000" dirty="0" smtClean="0"/>
              <a:t>; };</a:t>
            </a:r>
          </a:p>
          <a:p>
            <a:endParaRPr lang="en-US" sz="2000" dirty="0" smtClean="0"/>
          </a:p>
          <a:p>
            <a:r>
              <a:rPr lang="en-US" sz="2000" dirty="0" smtClean="0"/>
              <a:t>template&lt;class... </a:t>
            </a:r>
            <a:r>
              <a:rPr lang="en-US" sz="2000" dirty="0" err="1" smtClean="0"/>
              <a:t>lst</a:t>
            </a:r>
            <a:r>
              <a:rPr lang="en-US" sz="2000" dirty="0" smtClean="0"/>
              <a:t>&gt;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count</a:t>
            </a:r>
            <a:r>
              <a:rPr lang="en-US" sz="2000" dirty="0" smtClean="0"/>
              <a:t> {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static const 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 </a:t>
            </a:r>
            <a:r>
              <a:rPr lang="en-US" sz="2000" dirty="0" smtClean="0">
                <a:solidFill>
                  <a:srgbClr val="C0000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sum&lt;one&lt;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r>
              <a:rPr lang="en-US" sz="2000" dirty="0" smtClean="0">
                <a:solidFill>
                  <a:srgbClr val="C00000"/>
                </a:solidFill>
              </a:rPr>
              <a:t>&gt;</a:t>
            </a:r>
            <a:r>
              <a:rPr lang="en-US" sz="2000" dirty="0" smtClean="0"/>
              <a:t>::value</a:t>
            </a:r>
            <a:r>
              <a:rPr lang="en-US" sz="2000" dirty="0" smtClean="0">
                <a:solidFill>
                  <a:srgbClr val="C00000"/>
                </a:solidFill>
              </a:rPr>
              <a:t>...&gt;</a:t>
            </a:r>
            <a:r>
              <a:rPr lang="en-US" sz="2000" dirty="0" smtClean="0"/>
              <a:t>::value; </a:t>
            </a:r>
          </a:p>
          <a:p>
            <a:r>
              <a:rPr lang="en-US" sz="2000" dirty="0" smtClean="0"/>
              <a:t>};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89167"/>
            <a:ext cx="8229600" cy="40011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count 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r>
              <a:rPr lang="en-US" sz="2000" dirty="0" smtClean="0">
                <a:solidFill>
                  <a:srgbClr val="C00000"/>
                </a:solidFill>
              </a:rPr>
              <a:t> = sum [1 | x &lt;- 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r>
              <a:rPr lang="en-US" sz="2000" dirty="0" smtClean="0">
                <a:solidFill>
                  <a:srgbClr val="C00000"/>
                </a:solidFill>
              </a:rPr>
              <a:t>]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Expansion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8229600" cy="40011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count 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r>
              <a:rPr lang="en-US" sz="2000" dirty="0" smtClean="0">
                <a:solidFill>
                  <a:srgbClr val="C00000"/>
                </a:solidFill>
              </a:rPr>
              <a:t> = sum [one x | x &lt;- 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r>
              <a:rPr lang="en-US" sz="2000" dirty="0" smtClean="0">
                <a:solidFill>
                  <a:srgbClr val="C00000"/>
                </a:solidFill>
              </a:rPr>
              <a:t>]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template&lt;class... </a:t>
            </a:r>
            <a:r>
              <a:rPr lang="en-US" sz="2000" dirty="0" err="1" smtClean="0"/>
              <a:t>lst</a:t>
            </a:r>
            <a:r>
              <a:rPr lang="en-US" sz="2000" dirty="0" smtClean="0"/>
              <a:t>&gt;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count {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static const 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 </a:t>
            </a:r>
            <a:r>
              <a:rPr lang="en-US" sz="2000" dirty="0" smtClean="0">
                <a:solidFill>
                  <a:srgbClr val="C00000"/>
                </a:solidFill>
              </a:rPr>
              <a:t>=</a:t>
            </a:r>
            <a:r>
              <a:rPr lang="en-US" sz="2000" dirty="0" smtClean="0"/>
              <a:t> sum</a:t>
            </a:r>
            <a:r>
              <a:rPr lang="en-US" sz="2000" dirty="0" smtClean="0">
                <a:solidFill>
                  <a:srgbClr val="C00000"/>
                </a:solidFill>
              </a:rPr>
              <a:t>&lt;one&lt;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r>
              <a:rPr lang="en-US" sz="2000" dirty="0" smtClean="0">
                <a:solidFill>
                  <a:srgbClr val="C00000"/>
                </a:solidFill>
              </a:rPr>
              <a:t>&gt;::value </a:t>
            </a:r>
            <a:r>
              <a:rPr lang="en-US" sz="2000" b="1" dirty="0" smtClean="0">
                <a:solidFill>
                  <a:srgbClr val="C00000"/>
                </a:solidFill>
              </a:rPr>
              <a:t>...</a:t>
            </a:r>
            <a:r>
              <a:rPr lang="en-US" sz="2000" dirty="0" smtClean="0">
                <a:solidFill>
                  <a:srgbClr val="C00000"/>
                </a:solidFill>
              </a:rPr>
              <a:t> &gt;</a:t>
            </a:r>
            <a:r>
              <a:rPr lang="en-US" sz="2000" dirty="0" smtClean="0"/>
              <a:t>::value; </a:t>
            </a:r>
          </a:p>
          <a:p>
            <a:r>
              <a:rPr lang="en-US" sz="2000" dirty="0" smtClean="0"/>
              <a:t>};</a:t>
            </a:r>
          </a:p>
          <a:p>
            <a:endParaRPr lang="en-US" sz="2000" dirty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n = count&lt;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r>
              <a:rPr lang="en-US" sz="2000" dirty="0" smtClean="0">
                <a:solidFill>
                  <a:srgbClr val="C00000"/>
                </a:solidFill>
              </a:rPr>
              <a:t>, char, void*</a:t>
            </a:r>
            <a:r>
              <a:rPr lang="en-US" sz="2000" dirty="0" smtClean="0"/>
              <a:t>&gt;::value;</a:t>
            </a:r>
          </a:p>
          <a:p>
            <a:endParaRPr lang="en-US" sz="2000" dirty="0" smtClean="0"/>
          </a:p>
          <a:p>
            <a:r>
              <a:rPr lang="en-US" sz="2000" dirty="0" smtClean="0"/>
              <a:t>// Expansion:</a:t>
            </a:r>
            <a:endParaRPr lang="en-US" sz="2000" dirty="0"/>
          </a:p>
          <a:p>
            <a:r>
              <a:rPr lang="en-US" sz="2000" dirty="0" smtClean="0"/>
              <a:t>// sum&lt;</a:t>
            </a:r>
            <a:r>
              <a:rPr lang="en-US" sz="2000" dirty="0" smtClean="0">
                <a:solidFill>
                  <a:srgbClr val="C00000"/>
                </a:solidFill>
              </a:rPr>
              <a:t>one&lt;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r>
              <a:rPr lang="en-US" sz="2000" dirty="0" smtClean="0">
                <a:solidFill>
                  <a:srgbClr val="C00000"/>
                </a:solidFill>
              </a:rPr>
              <a:t>&gt;::value, one&lt;char&gt;::value, one&lt;void*&gt;::value</a:t>
            </a:r>
            <a:r>
              <a:rPr lang="en-US" sz="2000" dirty="0" smtClean="0"/>
              <a:t>&gt;::value</a:t>
            </a:r>
          </a:p>
          <a:p>
            <a:r>
              <a:rPr lang="en-US" sz="2000" dirty="0" smtClean="0"/>
              <a:t>// Not:</a:t>
            </a:r>
          </a:p>
          <a:p>
            <a:r>
              <a:rPr lang="en-US" sz="2000" dirty="0" smtClean="0"/>
              <a:t>// sum&lt;</a:t>
            </a:r>
            <a:r>
              <a:rPr lang="en-US" sz="2000" dirty="0" smtClean="0">
                <a:solidFill>
                  <a:srgbClr val="C00000"/>
                </a:solidFill>
              </a:rPr>
              <a:t>one&lt;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r>
              <a:rPr lang="en-US" sz="2000" dirty="0" smtClean="0">
                <a:solidFill>
                  <a:srgbClr val="C00000"/>
                </a:solidFill>
              </a:rPr>
              <a:t>, char, void*&gt;::value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// That would be:</a:t>
            </a:r>
          </a:p>
          <a:p>
            <a:r>
              <a:rPr lang="en-US" sz="2000" dirty="0" smtClean="0"/>
              <a:t>// sum&lt;</a:t>
            </a:r>
            <a:r>
              <a:rPr lang="en-US" sz="2000" dirty="0" smtClean="0">
                <a:solidFill>
                  <a:srgbClr val="C00000"/>
                </a:solidFill>
              </a:rPr>
              <a:t>one&lt;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…</a:t>
            </a:r>
            <a:r>
              <a:rPr lang="en-US" sz="2000" dirty="0" smtClean="0">
                <a:solidFill>
                  <a:srgbClr val="C00000"/>
                </a:solidFill>
              </a:rPr>
              <a:t> &gt;::value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(Transform)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8229600" cy="70788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map </a:t>
            </a:r>
            <a:r>
              <a:rPr lang="en-US" sz="2000" dirty="0">
                <a:solidFill>
                  <a:srgbClr val="0070C0"/>
                </a:solidFill>
              </a:rPr>
              <a:t>:: (t -&gt; t1) -&gt; [t] -&gt; [t1]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map f 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r>
              <a:rPr lang="en-US" sz="2000" dirty="0" smtClean="0">
                <a:solidFill>
                  <a:srgbClr val="C00000"/>
                </a:solidFill>
              </a:rPr>
              <a:t> = [f x | x &lt;- 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r>
              <a:rPr lang="en-US" sz="2000" dirty="0" smtClean="0">
                <a:solidFill>
                  <a:srgbClr val="C00000"/>
                </a:solidFill>
              </a:rPr>
              <a:t>]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// Does not compile! Can’t return a pack</a:t>
            </a:r>
          </a:p>
          <a:p>
            <a:endParaRPr lang="en-US" sz="2000" dirty="0" smtClean="0"/>
          </a:p>
          <a:p>
            <a:r>
              <a:rPr lang="en-US" sz="2000" dirty="0" smtClean="0"/>
              <a:t>template&lt;template&lt;class&gt; class </a:t>
            </a:r>
            <a:r>
              <a:rPr lang="en-US" sz="2000" dirty="0" smtClean="0">
                <a:solidFill>
                  <a:srgbClr val="C00000"/>
                </a:solidFill>
              </a:rPr>
              <a:t>f</a:t>
            </a:r>
            <a:r>
              <a:rPr lang="en-US" sz="2000" dirty="0" smtClean="0"/>
              <a:t>, class... 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r>
              <a:rPr lang="en-US" sz="2000" dirty="0" smtClean="0"/>
              <a:t>&gt;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map {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/>
              <a:t>“</a:t>
            </a:r>
            <a:r>
              <a:rPr lang="en-US" sz="2000" dirty="0" err="1" smtClean="0"/>
              <a:t>typedef</a:t>
            </a:r>
            <a:r>
              <a:rPr lang="en-US" sz="2000" dirty="0" smtClean="0"/>
              <a:t>” </a:t>
            </a:r>
            <a:r>
              <a:rPr lang="en-US" sz="2000" dirty="0" smtClean="0">
                <a:solidFill>
                  <a:srgbClr val="C00000"/>
                </a:solidFill>
              </a:rPr>
              <a:t>f&lt;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r>
              <a:rPr lang="en-US" sz="2000" dirty="0" smtClean="0">
                <a:solidFill>
                  <a:srgbClr val="C00000"/>
                </a:solidFill>
              </a:rPr>
              <a:t>&gt;</a:t>
            </a:r>
            <a:r>
              <a:rPr lang="en-US" sz="2000" b="1" dirty="0" smtClean="0">
                <a:solidFill>
                  <a:srgbClr val="C00000"/>
                </a:solidFill>
              </a:rPr>
              <a:t>...</a:t>
            </a:r>
            <a:r>
              <a:rPr lang="en-US" sz="2000" dirty="0" smtClean="0"/>
              <a:t> type; </a:t>
            </a:r>
          </a:p>
          <a:p>
            <a:r>
              <a:rPr lang="en-US" sz="2000" dirty="0" smtClean="0"/>
              <a:t>};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229600" cy="70788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rgbClr val="0070C0"/>
                </a:solidFill>
              </a:rPr>
              <a:t>map_cont</a:t>
            </a:r>
            <a:r>
              <a:rPr lang="fr-FR" sz="2000" dirty="0">
                <a:solidFill>
                  <a:srgbClr val="0070C0"/>
                </a:solidFill>
              </a:rPr>
              <a:t> :: ([t1] -&gt; t2) -&gt; (t -&gt; t1) -&gt; [t] -&gt; </a:t>
            </a:r>
            <a:r>
              <a:rPr lang="fr-FR" sz="2000" dirty="0" smtClean="0">
                <a:solidFill>
                  <a:srgbClr val="0070C0"/>
                </a:solidFill>
              </a:rPr>
              <a:t>t2</a:t>
            </a:r>
          </a:p>
          <a:p>
            <a:r>
              <a:rPr lang="fr-FR" sz="2000" dirty="0" err="1" smtClean="0">
                <a:solidFill>
                  <a:srgbClr val="C00000"/>
                </a:solidFill>
              </a:rPr>
              <a:t>map_cont</a:t>
            </a:r>
            <a:r>
              <a:rPr lang="fr-FR" sz="2000" dirty="0" smtClean="0">
                <a:solidFill>
                  <a:srgbClr val="C00000"/>
                </a:solidFill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</a:rPr>
              <a:t>cont</a:t>
            </a:r>
            <a:r>
              <a:rPr lang="fr-FR" sz="2000" dirty="0" smtClean="0">
                <a:solidFill>
                  <a:srgbClr val="C00000"/>
                </a:solidFill>
              </a:rPr>
              <a:t> f </a:t>
            </a:r>
            <a:r>
              <a:rPr lang="fr-FR" sz="2000" dirty="0" err="1" smtClean="0">
                <a:solidFill>
                  <a:srgbClr val="C00000"/>
                </a:solidFill>
              </a:rPr>
              <a:t>lst</a:t>
            </a:r>
            <a:r>
              <a:rPr lang="fr-FR" sz="2000" dirty="0" smtClean="0">
                <a:solidFill>
                  <a:srgbClr val="C00000"/>
                </a:solidFill>
              </a:rPr>
              <a:t> = </a:t>
            </a:r>
            <a:r>
              <a:rPr lang="fr-FR" sz="2000" dirty="0" err="1" smtClean="0">
                <a:solidFill>
                  <a:srgbClr val="0070C0"/>
                </a:solidFill>
              </a:rPr>
              <a:t>cont</a:t>
            </a:r>
            <a:r>
              <a:rPr lang="fr-FR" sz="2000" dirty="0" smtClean="0">
                <a:solidFill>
                  <a:srgbClr val="C00000"/>
                </a:solidFill>
              </a:rPr>
              <a:t> [f x | x &lt;- </a:t>
            </a:r>
            <a:r>
              <a:rPr lang="fr-FR" sz="2000" dirty="0" err="1" smtClean="0">
                <a:solidFill>
                  <a:srgbClr val="C00000"/>
                </a:solidFill>
              </a:rPr>
              <a:t>lst</a:t>
            </a:r>
            <a:r>
              <a:rPr lang="fr-FR" sz="2000" dirty="0" smtClean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35280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template&lt;template&lt;class...&gt; class </a:t>
            </a:r>
            <a:r>
              <a:rPr lang="en-US" sz="2000" dirty="0" smtClean="0">
                <a:solidFill>
                  <a:srgbClr val="0070C0"/>
                </a:solidFill>
              </a:rPr>
              <a:t>cont</a:t>
            </a:r>
            <a:r>
              <a:rPr lang="en-US" sz="2000" dirty="0" smtClean="0"/>
              <a:t>,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template&lt;class&gt; class </a:t>
            </a:r>
            <a:r>
              <a:rPr lang="en-US" sz="2000" dirty="0" smtClean="0">
                <a:solidFill>
                  <a:srgbClr val="C00000"/>
                </a:solidFill>
              </a:rPr>
              <a:t>f</a:t>
            </a:r>
            <a:r>
              <a:rPr lang="en-US" sz="2000" dirty="0" smtClean="0"/>
              <a:t>,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class... 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r>
              <a:rPr lang="en-US" sz="2000" dirty="0" smtClean="0"/>
              <a:t>&gt; </a:t>
            </a:r>
          </a:p>
          <a:p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>
                <a:solidFill>
                  <a:srgbClr val="C00000"/>
                </a:solidFill>
              </a:rPr>
              <a:t>map_cont</a:t>
            </a:r>
            <a:r>
              <a:rPr lang="en-US" sz="2000" dirty="0" smtClean="0"/>
              <a:t> {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static const 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 </a:t>
            </a:r>
            <a:r>
              <a:rPr lang="en-US" sz="2000" dirty="0" smtClean="0">
                <a:solidFill>
                  <a:srgbClr val="C0000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cont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en-US" sz="2000" dirty="0" err="1" smtClean="0"/>
              <a:t>typename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f&lt;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r>
              <a:rPr lang="en-US" sz="2000" dirty="0" smtClean="0">
                <a:solidFill>
                  <a:srgbClr val="C00000"/>
                </a:solidFill>
              </a:rPr>
              <a:t>&gt;</a:t>
            </a:r>
            <a:r>
              <a:rPr lang="en-US" sz="2000" dirty="0" smtClean="0"/>
              <a:t>::type </a:t>
            </a:r>
            <a:r>
              <a:rPr lang="en-US" sz="2000" b="1" dirty="0" smtClean="0">
                <a:solidFill>
                  <a:srgbClr val="C00000"/>
                </a:solidFill>
              </a:rPr>
              <a:t>... </a:t>
            </a:r>
            <a:r>
              <a:rPr lang="en-US" sz="2000" dirty="0" smtClean="0">
                <a:solidFill>
                  <a:srgbClr val="C00000"/>
                </a:solidFill>
              </a:rPr>
              <a:t>&gt;</a:t>
            </a:r>
            <a:r>
              <a:rPr lang="en-US" sz="2000" dirty="0" smtClean="0"/>
              <a:t>::value; </a:t>
            </a:r>
          </a:p>
          <a:p>
            <a:r>
              <a:rPr lang="en-US" sz="2000" dirty="0" smtClean="0"/>
              <a:t>};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482128"/>
            <a:ext cx="8229600" cy="40011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count_cont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r>
              <a:rPr lang="en-US" sz="2000" dirty="0" smtClean="0">
                <a:solidFill>
                  <a:srgbClr val="C00000"/>
                </a:solidFill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map_cont</a:t>
            </a:r>
            <a:r>
              <a:rPr lang="en-US" sz="2000" dirty="0" smtClean="0">
                <a:solidFill>
                  <a:srgbClr val="C00000"/>
                </a:solidFill>
              </a:rPr>
              <a:t> sum one </a:t>
            </a:r>
            <a:r>
              <a:rPr lang="en-US" sz="2000" dirty="0" err="1" smtClean="0">
                <a:solidFill>
                  <a:srgbClr val="C00000"/>
                </a:solidFill>
              </a:rPr>
              <a:t>lst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http://BartoszMilewski.wordpress.com</a:t>
            </a:r>
            <a:r>
              <a:rPr lang="en-US" dirty="0" smtClean="0"/>
              <a:t> contains the blog version of this talk</a:t>
            </a:r>
          </a:p>
          <a:p>
            <a:r>
              <a:rPr lang="en-US" dirty="0" smtClean="0"/>
              <a:t>Andrei </a:t>
            </a:r>
            <a:r>
              <a:rPr lang="en-US" dirty="0" err="1" smtClean="0"/>
              <a:t>Alexandrescu</a:t>
            </a:r>
            <a:r>
              <a:rPr lang="en-US" dirty="0" smtClean="0"/>
              <a:t>, Modern C++ Design</a:t>
            </a:r>
          </a:p>
          <a:p>
            <a:r>
              <a:rPr lang="en-US" dirty="0" smtClean="0"/>
              <a:t>David Abrahams and Aleksey </a:t>
            </a:r>
            <a:r>
              <a:rPr lang="en-US" dirty="0" err="1" smtClean="0"/>
              <a:t>Gurtvoy</a:t>
            </a:r>
            <a:r>
              <a:rPr lang="en-US" dirty="0" smtClean="0"/>
              <a:t>, C++ Template </a:t>
            </a:r>
            <a:r>
              <a:rPr lang="en-US" dirty="0" err="1" smtClean="0"/>
              <a:t>Metaprogramming</a:t>
            </a:r>
            <a:endParaRPr lang="en-US" dirty="0" smtClean="0"/>
          </a:p>
          <a:p>
            <a:r>
              <a:rPr lang="en-US" dirty="0" err="1" smtClean="0"/>
              <a:t>Variadic</a:t>
            </a:r>
            <a:r>
              <a:rPr lang="en-US" dirty="0" smtClean="0"/>
              <a:t> Templates, </a:t>
            </a:r>
            <a:r>
              <a:rPr lang="en-US" dirty="0" smtClean="0">
                <a:hlinkClick r:id="rId3"/>
              </a:rPr>
              <a:t>Douglas </a:t>
            </a:r>
            <a:r>
              <a:rPr lang="en-US" dirty="0" err="1" smtClean="0">
                <a:hlinkClick r:id="rId3"/>
              </a:rPr>
              <a:t>Gregor</a:t>
            </a:r>
            <a:r>
              <a:rPr lang="en-US" dirty="0" smtClean="0">
                <a:hlinkClick r:id="rId3"/>
              </a:rPr>
              <a:t>, </a:t>
            </a:r>
            <a:r>
              <a:rPr lang="en-US" dirty="0" err="1" smtClean="0">
                <a:hlinkClick r:id="rId3"/>
              </a:rPr>
              <a:t>Jaakko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Järvi</a:t>
            </a:r>
            <a:r>
              <a:rPr lang="en-US" dirty="0" smtClean="0">
                <a:hlinkClick r:id="rId3"/>
              </a:rPr>
              <a:t>, and Gary Powell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Haskell?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404360"/>
          </a:xfrm>
        </p:spPr>
        <p:txBody>
          <a:bodyPr/>
          <a:lstStyle/>
          <a:p>
            <a:r>
              <a:rPr lang="en-US" dirty="0" smtClean="0"/>
              <a:t>Easy syntax</a:t>
            </a:r>
          </a:p>
          <a:p>
            <a:r>
              <a:rPr lang="en-US" dirty="0" smtClean="0"/>
              <a:t>Almost one-to-one match with C++ TMP</a:t>
            </a:r>
          </a:p>
          <a:p>
            <a:r>
              <a:rPr lang="en-US" dirty="0" smtClean="0"/>
              <a:t>Differences</a:t>
            </a:r>
          </a:p>
          <a:p>
            <a:pPr lvl="1"/>
            <a:r>
              <a:rPr lang="en-US" dirty="0" smtClean="0"/>
              <a:t>Runtime vs. compile-time</a:t>
            </a:r>
          </a:p>
          <a:p>
            <a:pPr lvl="1"/>
            <a:r>
              <a:rPr lang="en-US" dirty="0" smtClean="0"/>
              <a:t>Regular data vs.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Functions and </a:t>
            </a:r>
            <a:r>
              <a:rPr lang="en-US" dirty="0" err="1" smtClean="0"/>
              <a:t>Metafunctions</a:t>
            </a:r>
            <a:endParaRPr lang="en-US" dirty="0" smtClean="0"/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Higher-Order Functions</a:t>
            </a:r>
          </a:p>
          <a:p>
            <a:r>
              <a:rPr lang="en-US" dirty="0" smtClean="0"/>
              <a:t>Closures</a:t>
            </a:r>
          </a:p>
          <a:p>
            <a:r>
              <a:rPr lang="en-US" dirty="0" err="1" smtClean="0"/>
              <a:t>Variadic</a:t>
            </a:r>
            <a:r>
              <a:rPr lang="en-US" dirty="0" smtClean="0"/>
              <a:t> Templates and TPPs (parameter packs)</a:t>
            </a:r>
          </a:p>
          <a:p>
            <a:r>
              <a:rPr lang="en-US" dirty="0" smtClean="0"/>
              <a:t>List Comprehension</a:t>
            </a:r>
          </a:p>
          <a:p>
            <a:r>
              <a:rPr lang="en-US" dirty="0" smtClean="0"/>
              <a:t>Continuations</a:t>
            </a:r>
          </a:p>
          <a:p>
            <a:r>
              <a:rPr lang="en-US" dirty="0" smtClean="0"/>
              <a:t>Bibliography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209800"/>
            <a:ext cx="8153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template&lt;template&lt;class...&gt; class cont, </a:t>
            </a:r>
          </a:p>
          <a:p>
            <a:r>
              <a:rPr lang="en-US" sz="2000" dirty="0" smtClean="0"/>
              <a:t>                template&lt;class&gt; class f, </a:t>
            </a:r>
          </a:p>
          <a:p>
            <a:r>
              <a:rPr lang="en-US" sz="2000" dirty="0" smtClean="0"/>
              <a:t>                class... </a:t>
            </a:r>
            <a:r>
              <a:rPr lang="en-US" sz="2000" dirty="0" err="1" smtClean="0"/>
              <a:t>lst</a:t>
            </a:r>
            <a:r>
              <a:rPr lang="en-US" sz="2000" dirty="0" smtClean="0"/>
              <a:t>&gt; </a:t>
            </a:r>
          </a:p>
          <a:p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map_cont</a:t>
            </a:r>
            <a:r>
              <a:rPr lang="en-US" sz="2000" dirty="0" smtClean="0"/>
              <a:t> { </a:t>
            </a:r>
          </a:p>
          <a:p>
            <a:r>
              <a:rPr lang="en-US" sz="2000" dirty="0" smtClean="0"/>
              <a:t>    static const 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 = cont&lt;</a:t>
            </a:r>
            <a:r>
              <a:rPr lang="en-US" sz="2000" dirty="0" err="1" smtClean="0"/>
              <a:t>typename</a:t>
            </a:r>
            <a:r>
              <a:rPr lang="en-US" sz="2000" dirty="0" smtClean="0"/>
              <a:t> f&lt;</a:t>
            </a:r>
            <a:r>
              <a:rPr lang="en-US" sz="2000" dirty="0" err="1" smtClean="0"/>
              <a:t>lst</a:t>
            </a:r>
            <a:r>
              <a:rPr lang="en-US" sz="2000" dirty="0" smtClean="0"/>
              <a:t>&gt;::type </a:t>
            </a:r>
            <a:r>
              <a:rPr lang="en-US" sz="2000" b="1" dirty="0" smtClean="0"/>
              <a:t>... </a:t>
            </a:r>
            <a:r>
              <a:rPr lang="en-US" sz="2000" dirty="0" smtClean="0"/>
              <a:t>&gt;::value; </a:t>
            </a:r>
          </a:p>
          <a:p>
            <a:r>
              <a:rPr lang="en-US" sz="2000" dirty="0" smtClean="0"/>
              <a:t>};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153400" cy="132343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fact 0 = 1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fact n = n * fact (n - 1)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&gt; fact 4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971800"/>
            <a:ext cx="8458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template</a:t>
            </a:r>
            <a:r>
              <a:rPr lang="en-US" sz="2000" dirty="0">
                <a:solidFill>
                  <a:srgbClr val="C00000"/>
                </a:solidFill>
              </a:rPr>
              <a:t>&lt;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n&gt;</a:t>
            </a:r>
            <a:r>
              <a:rPr lang="en-US" sz="2000" dirty="0" smtClean="0"/>
              <a:t>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fact</a:t>
            </a:r>
            <a:r>
              <a:rPr lang="en-US" sz="2000" dirty="0" smtClean="0"/>
              <a:t> { </a:t>
            </a:r>
          </a:p>
          <a:p>
            <a:r>
              <a:rPr lang="en-US" sz="2000" dirty="0" smtClean="0"/>
              <a:t>    static const 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 </a:t>
            </a:r>
            <a:r>
              <a:rPr lang="en-US" sz="2000" dirty="0" smtClean="0">
                <a:solidFill>
                  <a:srgbClr val="FF000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C00000"/>
                </a:solidFill>
              </a:rPr>
              <a:t>n * fact&lt;n - 1&gt;</a:t>
            </a:r>
            <a:r>
              <a:rPr lang="en-US" sz="2000" dirty="0" smtClean="0"/>
              <a:t>::value; </a:t>
            </a:r>
          </a:p>
          <a:p>
            <a:r>
              <a:rPr lang="en-US" sz="2000" dirty="0" smtClean="0"/>
              <a:t>}; </a:t>
            </a:r>
          </a:p>
          <a:p>
            <a:endParaRPr lang="en-US" sz="2000" dirty="0" smtClean="0"/>
          </a:p>
          <a:p>
            <a:r>
              <a:rPr lang="en-US" sz="2000" dirty="0" smtClean="0"/>
              <a:t>template&lt;&gt;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fact&lt;0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  <a:r>
              <a:rPr lang="en-US" sz="2000" dirty="0" smtClean="0"/>
              <a:t> { // specialization for n = 0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static const 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 </a:t>
            </a:r>
            <a:r>
              <a:rPr lang="en-US" sz="2000" dirty="0" smtClean="0">
                <a:solidFill>
                  <a:srgbClr val="FF000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C00000"/>
                </a:solidFill>
              </a:rPr>
              <a:t>1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};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C00000"/>
                </a:solidFill>
              </a:rPr>
              <a:t>fact&lt;4&gt;</a:t>
            </a:r>
            <a:r>
              <a:rPr lang="en-US" sz="2000" dirty="0" smtClean="0"/>
              <a:t>::value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types: </a:t>
            </a:r>
            <a:r>
              <a:rPr lang="en-US" dirty="0" smtClean="0">
                <a:solidFill>
                  <a:srgbClr val="0070C0"/>
                </a:solidFill>
              </a:rPr>
              <a:t>a -&gt; b</a:t>
            </a:r>
          </a:p>
          <a:p>
            <a:r>
              <a:rPr lang="en-US" dirty="0" smtClean="0"/>
              <a:t>Type </a:t>
            </a:r>
            <a:r>
              <a:rPr lang="en-US" dirty="0" smtClean="0"/>
              <a:t>inference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5681" y="2286000"/>
            <a:ext cx="8153400" cy="120032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fact :: (</a:t>
            </a:r>
            <a:r>
              <a:rPr lang="en-US" sz="2400" dirty="0" err="1">
                <a:solidFill>
                  <a:srgbClr val="0070C0"/>
                </a:solidFill>
              </a:rPr>
              <a:t>Num</a:t>
            </a:r>
            <a:r>
              <a:rPr lang="en-US" sz="2400" dirty="0">
                <a:solidFill>
                  <a:srgbClr val="0070C0"/>
                </a:solidFill>
              </a:rPr>
              <a:t> t) =&gt; t -&gt; t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fact 0 = 1 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fact n = n * fact (n - 1)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479" y="4648200"/>
            <a:ext cx="813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template</a:t>
            </a:r>
            <a:r>
              <a:rPr lang="en-US" sz="2400" dirty="0">
                <a:solidFill>
                  <a:srgbClr val="C00000"/>
                </a:solidFill>
              </a:rPr>
              <a:t>&lt;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n&gt;</a:t>
            </a:r>
            <a:r>
              <a:rPr lang="en-US" sz="2400" dirty="0" smtClean="0"/>
              <a:t>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fact</a:t>
            </a:r>
            <a:r>
              <a:rPr lang="en-US" sz="2400" dirty="0" smtClean="0"/>
              <a:t>;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7581" y="3581400"/>
            <a:ext cx="82296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 classes (C++ concepts)</a:t>
            </a:r>
          </a:p>
          <a:p>
            <a:r>
              <a:rPr lang="en-US" dirty="0" err="1" smtClean="0"/>
              <a:t>Metafunction</a:t>
            </a:r>
            <a:r>
              <a:rPr lang="en-US" dirty="0" smtClean="0"/>
              <a:t> declaration</a:t>
            </a:r>
          </a:p>
        </p:txBody>
      </p:sp>
    </p:spTree>
    <p:extLst>
      <p:ext uri="{BB962C8B-B14F-4D97-AF65-F5344CB8AC3E}">
        <p14:creationId xmlns:p14="http://schemas.microsoft.com/office/powerpoint/2010/main" val="7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101566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70C0"/>
                </a:solidFill>
              </a:rPr>
              <a:t>is_zero :: (Num t) =&gt; t -&gt; Bool</a:t>
            </a:r>
          </a:p>
          <a:p>
            <a:r>
              <a:rPr lang="en-US" sz="2000" dirty="0" err="1" smtClean="0">
                <a:solidFill>
                  <a:srgbClr val="C00000"/>
                </a:solidFill>
              </a:rPr>
              <a:t>is_zero</a:t>
            </a:r>
            <a:r>
              <a:rPr lang="en-US" sz="2000" dirty="0" smtClean="0">
                <a:solidFill>
                  <a:srgbClr val="C00000"/>
                </a:solidFill>
              </a:rPr>
              <a:t> 0 = True </a:t>
            </a:r>
          </a:p>
          <a:p>
            <a:r>
              <a:rPr lang="en-US" sz="2000" dirty="0" err="1" smtClean="0">
                <a:solidFill>
                  <a:srgbClr val="C00000"/>
                </a:solidFill>
              </a:rPr>
              <a:t>is_zero</a:t>
            </a:r>
            <a:r>
              <a:rPr lang="en-US" sz="2000" dirty="0" smtClean="0">
                <a:solidFill>
                  <a:srgbClr val="C00000"/>
                </a:solidFill>
              </a:rPr>
              <a:t> x = False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template&lt;class </a:t>
            </a:r>
            <a:r>
              <a:rPr lang="en-US" sz="2000" dirty="0" smtClean="0">
                <a:solidFill>
                  <a:srgbClr val="C00000"/>
                </a:solidFill>
              </a:rPr>
              <a:t>T</a:t>
            </a:r>
            <a:r>
              <a:rPr lang="en-US" sz="2000" dirty="0" smtClean="0"/>
              <a:t>&gt;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>
                <a:solidFill>
                  <a:srgbClr val="C00000"/>
                </a:solidFill>
              </a:rPr>
              <a:t>isPtr</a:t>
            </a:r>
            <a:r>
              <a:rPr lang="en-US" sz="2000" dirty="0" smtClean="0"/>
              <a:t> {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static const </a:t>
            </a:r>
            <a:r>
              <a:rPr lang="en-US" sz="2000" dirty="0" err="1" smtClean="0"/>
              <a:t>bool</a:t>
            </a:r>
            <a:r>
              <a:rPr lang="en-US" sz="2000" dirty="0" smtClean="0"/>
              <a:t> value </a:t>
            </a:r>
            <a:r>
              <a:rPr lang="en-US" sz="2000" dirty="0" smtClean="0">
                <a:solidFill>
                  <a:srgbClr val="FF000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false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}; </a:t>
            </a:r>
          </a:p>
          <a:p>
            <a:endParaRPr lang="en-US" sz="2000" dirty="0"/>
          </a:p>
          <a:p>
            <a:r>
              <a:rPr lang="en-US" sz="2000" dirty="0" smtClean="0"/>
              <a:t>template&lt;class U&gt;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>
                <a:solidFill>
                  <a:srgbClr val="C00000"/>
                </a:solidFill>
              </a:rPr>
              <a:t>isPtr</a:t>
            </a:r>
            <a:r>
              <a:rPr lang="en-US" sz="2000" dirty="0" smtClean="0">
                <a:solidFill>
                  <a:srgbClr val="C00000"/>
                </a:solidFill>
              </a:rPr>
              <a:t>&lt;U</a:t>
            </a:r>
            <a:r>
              <a:rPr lang="en-US" sz="2000" dirty="0">
                <a:solidFill>
                  <a:srgbClr val="C00000"/>
                </a:solidFill>
              </a:rPr>
              <a:t>*&gt;</a:t>
            </a:r>
            <a:r>
              <a:rPr lang="en-US" sz="2000" dirty="0" smtClean="0"/>
              <a:t> {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static const </a:t>
            </a:r>
            <a:r>
              <a:rPr lang="en-US" sz="2000" dirty="0" err="1" smtClean="0"/>
              <a:t>bool</a:t>
            </a:r>
            <a:r>
              <a:rPr lang="en-US" sz="2000" dirty="0" smtClean="0"/>
              <a:t> value </a:t>
            </a:r>
            <a:r>
              <a:rPr lang="en-US" sz="2000" dirty="0" smtClean="0">
                <a:solidFill>
                  <a:srgbClr val="FF000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true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};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</a:t>
            </a:r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101566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count :: (</a:t>
            </a:r>
            <a:r>
              <a:rPr lang="en-US" sz="2000" dirty="0" err="1">
                <a:solidFill>
                  <a:srgbClr val="0070C0"/>
                </a:solidFill>
              </a:rPr>
              <a:t>Num</a:t>
            </a:r>
            <a:r>
              <a:rPr lang="en-US" sz="2000" dirty="0">
                <a:solidFill>
                  <a:srgbClr val="0070C0"/>
                </a:solidFill>
              </a:rPr>
              <a:t> t1) =&gt; [t] -&gt; t1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count [] = 0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count (</a:t>
            </a:r>
            <a:r>
              <a:rPr lang="en-US" sz="2000" dirty="0" err="1" smtClean="0">
                <a:solidFill>
                  <a:srgbClr val="C00000"/>
                </a:solidFill>
              </a:rPr>
              <a:t>head:tail</a:t>
            </a:r>
            <a:r>
              <a:rPr lang="en-US" sz="2000" dirty="0" smtClean="0">
                <a:solidFill>
                  <a:srgbClr val="C00000"/>
                </a:solidFill>
              </a:rPr>
              <a:t>) = 1 + count tail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209800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template&lt;class... list&gt;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count; </a:t>
            </a:r>
          </a:p>
          <a:p>
            <a:endParaRPr lang="en-US" sz="2000" dirty="0"/>
          </a:p>
          <a:p>
            <a:r>
              <a:rPr lang="en-US" sz="2000" dirty="0" smtClean="0"/>
              <a:t>template&lt;&gt;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count</a:t>
            </a:r>
            <a:r>
              <a:rPr lang="en-US" sz="2000" dirty="0">
                <a:solidFill>
                  <a:srgbClr val="C00000"/>
                </a:solidFill>
              </a:rPr>
              <a:t>&lt;&gt;</a:t>
            </a:r>
            <a:r>
              <a:rPr lang="en-US" sz="2000" dirty="0" smtClean="0"/>
              <a:t> {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static const 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 </a:t>
            </a:r>
            <a:r>
              <a:rPr lang="en-US" sz="2000" dirty="0" smtClean="0">
                <a:solidFill>
                  <a:srgbClr val="C00000"/>
                </a:solidFill>
              </a:rPr>
              <a:t>= 0;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}; </a:t>
            </a:r>
          </a:p>
          <a:p>
            <a:endParaRPr lang="en-US" sz="2000" dirty="0"/>
          </a:p>
          <a:p>
            <a:r>
              <a:rPr lang="en-US" sz="2000" dirty="0" smtClean="0"/>
              <a:t>template&lt;class head, class... tail&gt;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count&lt;head</a:t>
            </a:r>
            <a:r>
              <a:rPr lang="en-US" sz="2000" dirty="0">
                <a:solidFill>
                  <a:srgbClr val="C00000"/>
                </a:solidFill>
              </a:rPr>
              <a:t>, tail...&gt;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{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static const 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 </a:t>
            </a:r>
            <a:r>
              <a:rPr lang="en-US" sz="2000" dirty="0" smtClean="0">
                <a:solidFill>
                  <a:srgbClr val="C00000"/>
                </a:solidFill>
              </a:rPr>
              <a:t>=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1 + count&lt;tail...&gt;</a:t>
            </a:r>
            <a:r>
              <a:rPr lang="en-US" sz="2000" dirty="0" smtClean="0"/>
              <a:t>::value; </a:t>
            </a:r>
          </a:p>
          <a:p>
            <a:r>
              <a:rPr lang="en-US" sz="2000" dirty="0" smtClean="0"/>
              <a:t>};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n = count&lt;</a:t>
            </a:r>
            <a:r>
              <a:rPr lang="en-US" sz="2000" dirty="0" err="1" smtClean="0"/>
              <a:t>int</a:t>
            </a:r>
            <a:r>
              <a:rPr lang="en-US" sz="2000" dirty="0" smtClean="0"/>
              <a:t>, char, long&gt;::value;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 and Closures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63121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or_combinator</a:t>
            </a:r>
            <a:r>
              <a:rPr lang="en-US" sz="2000" dirty="0">
                <a:solidFill>
                  <a:srgbClr val="0070C0"/>
                </a:solidFill>
              </a:rPr>
              <a:t> :: (t -&gt; </a:t>
            </a:r>
            <a:r>
              <a:rPr lang="en-US" sz="2000" dirty="0" err="1">
                <a:solidFill>
                  <a:srgbClr val="0070C0"/>
                </a:solidFill>
              </a:rPr>
              <a:t>Bool</a:t>
            </a:r>
            <a:r>
              <a:rPr lang="en-US" sz="2000" dirty="0">
                <a:solidFill>
                  <a:srgbClr val="0070C0"/>
                </a:solidFill>
              </a:rPr>
              <a:t>) -&gt; (t -&gt; </a:t>
            </a:r>
            <a:r>
              <a:rPr lang="en-US" sz="2000" dirty="0" err="1">
                <a:solidFill>
                  <a:srgbClr val="0070C0"/>
                </a:solidFill>
              </a:rPr>
              <a:t>Bool</a:t>
            </a:r>
            <a:r>
              <a:rPr lang="en-US" sz="2000" dirty="0">
                <a:solidFill>
                  <a:srgbClr val="0070C0"/>
                </a:solidFill>
              </a:rPr>
              <a:t>) -&gt; </a:t>
            </a:r>
            <a:r>
              <a:rPr lang="en-US" sz="2000" dirty="0" smtClean="0">
                <a:solidFill>
                  <a:srgbClr val="0070C0"/>
                </a:solidFill>
              </a:rPr>
              <a:t>(t </a:t>
            </a:r>
            <a:r>
              <a:rPr lang="en-US" sz="2000" dirty="0">
                <a:solidFill>
                  <a:srgbClr val="0070C0"/>
                </a:solidFill>
              </a:rPr>
              <a:t>-&gt; </a:t>
            </a:r>
            <a:r>
              <a:rPr lang="en-US" sz="2000" dirty="0" err="1" smtClean="0">
                <a:solidFill>
                  <a:srgbClr val="0070C0"/>
                </a:solidFill>
              </a:rPr>
              <a:t>Bool</a:t>
            </a:r>
            <a:r>
              <a:rPr lang="en-US" sz="2000" smtClean="0">
                <a:solidFill>
                  <a:srgbClr val="0070C0"/>
                </a:solidFill>
              </a:rPr>
              <a:t>)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err="1" smtClean="0">
                <a:solidFill>
                  <a:srgbClr val="C00000"/>
                </a:solidFill>
              </a:rPr>
              <a:t>or_combinator</a:t>
            </a:r>
            <a:r>
              <a:rPr lang="en-US" sz="2000" dirty="0" smtClean="0">
                <a:solidFill>
                  <a:srgbClr val="C00000"/>
                </a:solidFill>
              </a:rPr>
              <a:t> f1 f2 =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  λ x -&gt; (f1 x) || (f2 x)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&gt; (</a:t>
            </a:r>
            <a:r>
              <a:rPr lang="en-US" sz="2000" dirty="0" err="1" smtClean="0">
                <a:solidFill>
                  <a:srgbClr val="C00000"/>
                </a:solidFill>
              </a:rPr>
              <a:t>or_combinator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is_zero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is_one</a:t>
            </a:r>
            <a:r>
              <a:rPr lang="en-US" sz="2000" dirty="0" smtClean="0">
                <a:solidFill>
                  <a:srgbClr val="C00000"/>
                </a:solidFill>
              </a:rPr>
              <a:t>) 2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972" y="34290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template&lt;template&lt;class&gt; class </a:t>
            </a:r>
            <a:r>
              <a:rPr lang="en-US" sz="2000" dirty="0">
                <a:solidFill>
                  <a:srgbClr val="C00000"/>
                </a:solidFill>
              </a:rPr>
              <a:t>f1</a:t>
            </a:r>
            <a:r>
              <a:rPr lang="en-US" sz="2000" dirty="0" smtClean="0"/>
              <a:t>, template&lt;class&gt; class </a:t>
            </a:r>
            <a:r>
              <a:rPr lang="en-US" sz="2000" dirty="0">
                <a:solidFill>
                  <a:srgbClr val="C00000"/>
                </a:solidFill>
              </a:rPr>
              <a:t>f2</a:t>
            </a:r>
            <a:r>
              <a:rPr lang="en-US" sz="2000" dirty="0" smtClean="0"/>
              <a:t>&gt;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>
                <a:solidFill>
                  <a:srgbClr val="C00000"/>
                </a:solidFill>
              </a:rPr>
              <a:t>or_combinator</a:t>
            </a:r>
            <a:r>
              <a:rPr lang="en-US" sz="2000" dirty="0" smtClean="0"/>
              <a:t> {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template&lt;class </a:t>
            </a:r>
            <a:r>
              <a:rPr lang="en-US" sz="2000" dirty="0" smtClean="0">
                <a:solidFill>
                  <a:srgbClr val="C00000"/>
                </a:solidFill>
              </a:rPr>
              <a:t>T</a:t>
            </a:r>
            <a:r>
              <a:rPr lang="en-US" sz="2000" dirty="0" smtClean="0"/>
              <a:t>&gt;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C00000"/>
                </a:solidFill>
              </a:rPr>
              <a:t>lambda</a:t>
            </a:r>
            <a:r>
              <a:rPr lang="en-US" sz="2000" dirty="0" smtClean="0"/>
              <a:t> {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static const </a:t>
            </a:r>
            <a:r>
              <a:rPr lang="en-US" sz="2000" dirty="0" err="1" smtClean="0"/>
              <a:t>bool</a:t>
            </a:r>
            <a:r>
              <a:rPr lang="en-US" sz="2000" dirty="0" smtClean="0"/>
              <a:t> value </a:t>
            </a:r>
            <a:r>
              <a:rPr lang="en-US" sz="2000" dirty="0" smtClean="0">
                <a:solidFill>
                  <a:srgbClr val="C0000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C00000"/>
                </a:solidFill>
              </a:rPr>
              <a:t>f1&lt;T&gt;</a:t>
            </a:r>
            <a:r>
              <a:rPr lang="en-US" sz="2000" dirty="0" smtClean="0"/>
              <a:t>::value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f2&lt;T&gt;</a:t>
            </a:r>
            <a:r>
              <a:rPr lang="en-US" sz="2000" dirty="0" smtClean="0"/>
              <a:t>::value;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}; </a:t>
            </a:r>
          </a:p>
          <a:p>
            <a:r>
              <a:rPr lang="en-US" sz="2000" dirty="0" smtClean="0"/>
              <a:t>};</a:t>
            </a:r>
          </a:p>
          <a:p>
            <a:endParaRPr lang="en-US" sz="2000" dirty="0"/>
          </a:p>
          <a:p>
            <a:r>
              <a:rPr lang="en-US" sz="2000" dirty="0" err="1" smtClean="0">
                <a:solidFill>
                  <a:srgbClr val="C00000"/>
                </a:solidFill>
              </a:rPr>
              <a:t>or_combinator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</a:rPr>
              <a:t>isPtr</a:t>
            </a:r>
            <a:r>
              <a:rPr lang="en-US" sz="2000" dirty="0" smtClean="0">
                <a:solidFill>
                  <a:srgbClr val="C00000"/>
                </a:solidFill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isConst</a:t>
            </a:r>
            <a:r>
              <a:rPr lang="en-US" sz="2000" dirty="0" smtClean="0">
                <a:solidFill>
                  <a:srgbClr val="C00000"/>
                </a:solidFill>
              </a:rPr>
              <a:t>&gt;</a:t>
            </a:r>
            <a:r>
              <a:rPr lang="en-US" sz="2000" dirty="0" smtClean="0"/>
              <a:t>::lambda</a:t>
            </a:r>
            <a:r>
              <a:rPr lang="en-US" sz="2000" dirty="0" smtClean="0">
                <a:solidFill>
                  <a:srgbClr val="C00000"/>
                </a:solidFill>
              </a:rPr>
              <a:t>&lt;const 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r>
              <a:rPr lang="en-US" sz="2000" dirty="0" smtClean="0">
                <a:solidFill>
                  <a:srgbClr val="C00000"/>
                </a:solidFill>
              </a:rPr>
              <a:t>&gt;</a:t>
            </a:r>
            <a:r>
              <a:rPr lang="en-US" sz="2000" dirty="0" smtClean="0"/>
              <a:t>::value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834</TotalTime>
  <Words>911</Words>
  <Application>Microsoft Office PowerPoint</Application>
  <PresentationFormat>On-screen Show (4:3)</PresentationFormat>
  <Paragraphs>174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Haskell and C++ Template  Metaprogramming</vt:lpstr>
      <vt:lpstr>Why Haskell?</vt:lpstr>
      <vt:lpstr>Plan</vt:lpstr>
      <vt:lpstr>Teaser</vt:lpstr>
      <vt:lpstr>Functions</vt:lpstr>
      <vt:lpstr>Types and Typing</vt:lpstr>
      <vt:lpstr>Predicates</vt:lpstr>
      <vt:lpstr>Lists and Variadic Templates</vt:lpstr>
      <vt:lpstr>Higher-Order Functions and Closures</vt:lpstr>
      <vt:lpstr>Higher-Order Functions on Lists</vt:lpstr>
      <vt:lpstr>PowerPoint Presentation</vt:lpstr>
      <vt:lpstr>List Comprehension</vt:lpstr>
      <vt:lpstr>Pattern Expansion</vt:lpstr>
      <vt:lpstr>Map (Transform)</vt:lpstr>
      <vt:lpstr>Continuations</vt:lpstr>
      <vt:lpstr>Bibliography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and C++ Template  Metaprogramming</dc:title>
  <dc:creator>Bartosz</dc:creator>
  <cp:lastModifiedBy>Bartosz</cp:lastModifiedBy>
  <cp:revision>47</cp:revision>
  <dcterms:created xsi:type="dcterms:W3CDTF">2009-10-17T00:07:24Z</dcterms:created>
  <dcterms:modified xsi:type="dcterms:W3CDTF">2011-05-17T14:42:46Z</dcterms:modified>
</cp:coreProperties>
</file>