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74" r:id="rId5"/>
    <p:sldId id="276" r:id="rId6"/>
    <p:sldId id="278" r:id="rId7"/>
    <p:sldId id="310" r:id="rId8"/>
    <p:sldId id="275" r:id="rId9"/>
    <p:sldId id="280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287" r:id="rId18"/>
    <p:sldId id="286" r:id="rId19"/>
    <p:sldId id="288" r:id="rId20"/>
    <p:sldId id="311" r:id="rId21"/>
    <p:sldId id="289" r:id="rId22"/>
    <p:sldId id="291" r:id="rId23"/>
    <p:sldId id="318" r:id="rId24"/>
    <p:sldId id="309" r:id="rId25"/>
    <p:sldId id="301" r:id="rId26"/>
    <p:sldId id="302" r:id="rId27"/>
    <p:sldId id="303" r:id="rId28"/>
    <p:sldId id="313" r:id="rId29"/>
    <p:sldId id="314" r:id="rId30"/>
    <p:sldId id="319" r:id="rId31"/>
    <p:sldId id="315" r:id="rId32"/>
    <p:sldId id="320" r:id="rId33"/>
    <p:sldId id="316" r:id="rId34"/>
    <p:sldId id="304" r:id="rId35"/>
    <p:sldId id="305" r:id="rId36"/>
    <p:sldId id="306" r:id="rId37"/>
    <p:sldId id="307" r:id="rId38"/>
    <p:sldId id="308" r:id="rId39"/>
    <p:sldId id="31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0" autoAdjust="0"/>
    <p:restoredTop sz="94660"/>
  </p:normalViewPr>
  <p:slideViewPr>
    <p:cSldViewPr>
      <p:cViewPr varScale="1">
        <p:scale>
          <a:sx n="95" d="100"/>
          <a:sy n="95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wordpress.com/2011/01/09/monads-for-the-curious-programmer-part-1/" TargetMode="External"/><Relationship Id="rId2" Type="http://schemas.openxmlformats.org/officeDocument/2006/relationships/hyperlink" Target="http://mvanier.livejournal.com/391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c.gatech.edu/~yannis/fc++/fcpp-lambda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Haskell Monads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Bartosz Milewski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Maybe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MaybeTag</a:t>
            </a:r>
            <a:r>
              <a:rPr lang="en-US" sz="2000" dirty="0"/>
              <a:t> { </a:t>
            </a:r>
            <a:r>
              <a:rPr lang="en-US" sz="2000" dirty="0">
                <a:solidFill>
                  <a:srgbClr val="C00000"/>
                </a:solidFill>
              </a:rPr>
              <a:t>Nothing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Just</a:t>
            </a:r>
            <a:r>
              <a:rPr lang="en-US" sz="2000" dirty="0"/>
              <a:t> </a:t>
            </a:r>
            <a:r>
              <a:rPr lang="en-US" sz="2000" dirty="0" smtClean="0"/>
              <a:t>};</a:t>
            </a:r>
          </a:p>
          <a:p>
            <a:endParaRPr lang="en-US" sz="2000" dirty="0"/>
          </a:p>
          <a:p>
            <a:r>
              <a:rPr lang="en-US" sz="2000" dirty="0"/>
              <a:t>template&lt;class T&gt;</a:t>
            </a:r>
          </a:p>
          <a:p>
            <a:r>
              <a:rPr lang="en-US" sz="2000" dirty="0" err="1"/>
              <a:t>struct</a:t>
            </a:r>
            <a:r>
              <a:rPr lang="en-US" sz="2000" dirty="0"/>
              <a:t> Maybe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MaybeTag</a:t>
            </a:r>
            <a:r>
              <a:rPr lang="en-US" sz="2000" dirty="0" smtClean="0"/>
              <a:t> </a:t>
            </a:r>
            <a:r>
              <a:rPr lang="en-US" sz="2000" dirty="0"/>
              <a:t>tag;</a:t>
            </a:r>
          </a:p>
          <a:p>
            <a:r>
              <a:rPr lang="en-US" sz="2000" dirty="0" smtClean="0"/>
              <a:t>     </a:t>
            </a:r>
            <a:r>
              <a:rPr lang="en-US" sz="2000" dirty="0"/>
              <a:t>T </a:t>
            </a:r>
            <a:r>
              <a:rPr lang="en-US" sz="2000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; // valid if tag is </a:t>
            </a:r>
            <a:r>
              <a:rPr lang="en-US" sz="2000" dirty="0" smtClean="0"/>
              <a:t>Just</a:t>
            </a:r>
          </a:p>
          <a:p>
            <a:r>
              <a:rPr lang="en-US" sz="2000" dirty="0" smtClean="0"/>
              <a:t>};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Maybe&lt;</a:t>
            </a:r>
            <a:r>
              <a:rPr lang="en-US" sz="2000" dirty="0" err="1" smtClean="0"/>
              <a:t>size_t</a:t>
            </a:r>
            <a:r>
              <a:rPr lang="en-US" sz="2000" dirty="0"/>
              <a:t>&gt; off = </a:t>
            </a:r>
            <a:r>
              <a:rPr lang="en-US" sz="2000" dirty="0" err="1"/>
              <a:t>safe_find</a:t>
            </a:r>
            <a:r>
              <a:rPr lang="en-US" sz="2000" dirty="0"/>
              <a:t>(</a:t>
            </a:r>
            <a:r>
              <a:rPr lang="en-US" sz="2000" dirty="0" err="1"/>
              <a:t>fileName</a:t>
            </a:r>
            <a:r>
              <a:rPr lang="en-US" sz="2000" dirty="0"/>
              <a:t>, '.');</a:t>
            </a:r>
          </a:p>
          <a:p>
            <a:r>
              <a:rPr lang="en-US" sz="2000" dirty="0" err="1" smtClean="0"/>
              <a:t>std</a:t>
            </a:r>
            <a:r>
              <a:rPr lang="en-US" sz="2000" dirty="0"/>
              <a:t>::string </a:t>
            </a:r>
            <a:r>
              <a:rPr lang="en-US" sz="2000" dirty="0" err="1"/>
              <a:t>ext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off.tag</a:t>
            </a:r>
            <a:r>
              <a:rPr lang="en-US" sz="2000" dirty="0"/>
              <a:t> == </a:t>
            </a:r>
            <a:r>
              <a:rPr lang="en-US" sz="2000" dirty="0">
                <a:solidFill>
                  <a:srgbClr val="C00000"/>
                </a:solidFill>
              </a:rPr>
              <a:t>Just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fileName.substr</a:t>
            </a:r>
            <a:r>
              <a:rPr lang="en-US" sz="2000" dirty="0"/>
              <a:t>(</a:t>
            </a:r>
            <a:r>
              <a:rPr lang="en-US" sz="2000" dirty="0" err="1"/>
              <a:t>off.value</a:t>
            </a:r>
            <a:r>
              <a:rPr lang="en-US" sz="2000" dirty="0"/>
              <a:t>, </a:t>
            </a:r>
            <a:r>
              <a:rPr lang="en-US" sz="2000" dirty="0" err="1"/>
              <a:t>fileName.length</a:t>
            </a:r>
            <a:r>
              <a:rPr lang="en-US" sz="2000" dirty="0"/>
              <a:t>() - </a:t>
            </a:r>
            <a:r>
              <a:rPr lang="en-US" sz="2000" dirty="0" err="1"/>
              <a:t>off.</a:t>
            </a:r>
            <a:r>
              <a:rPr lang="en-US" sz="2000" dirty="0" err="1">
                <a:solidFill>
                  <a:srgbClr val="C00000"/>
                </a:solidFill>
              </a:rPr>
              <a:t>value</a:t>
            </a:r>
            <a:r>
              <a:rPr lang="en-US" sz="2000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Maybe t = Nothing | Just t</a:t>
            </a:r>
          </a:p>
        </p:txBody>
      </p:sp>
    </p:spTree>
    <p:extLst>
      <p:ext uri="{BB962C8B-B14F-4D97-AF65-F5344CB8AC3E}">
        <p14:creationId xmlns:p14="http://schemas.microsoft.com/office/powerpoint/2010/main" val="1435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Maybe’s in C++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220" y="4419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// Ideally!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auto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y = f(x); </a:t>
            </a:r>
            <a:endParaRPr lang="en-US" sz="20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auto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 = g(y); </a:t>
            </a:r>
            <a:endParaRPr lang="en-US" sz="20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auto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 = h(v); </a:t>
            </a:r>
            <a:endParaRPr lang="en-US" sz="20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z; </a:t>
            </a:r>
            <a:endParaRPr lang="en-US" sz="20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892" y="123409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Maybe&lt;Foo&gt;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f(x);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y.tag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 Just)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Maybe&lt;Bar&gt;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g(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v.tag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 Just)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Maybe&lt;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Baz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z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h(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.value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z.tag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 Just)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z;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8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Maybe’s in Haskell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4267200" cy="4154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compose n =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 = f n in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m of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1 -&gt;</a:t>
            </a:r>
            <a:endParaRPr lang="pl-PL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m1 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case m1 of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m2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case m2 of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Nothing-&gt; Nothing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Just v3-&gt; v3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655705"/>
            <a:ext cx="3962400" cy="28623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</a:t>
            </a:r>
            <a:endParaRPr lang="pl-PL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m1 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case m1 of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let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m2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case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m2 of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Nothing-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Nothing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v3-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v3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446944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Abstracting “the rest of the code” into a continuation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0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the Glue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46944"/>
            <a:ext cx="4267200" cy="4154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compose n =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 = f n in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m of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1 -&gt;</a:t>
            </a:r>
            <a:endParaRPr lang="pl-PL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m1 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case m1 of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m2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case m2 of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Nothing-&gt; Nothing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Just v3-&gt; v3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447800"/>
            <a:ext cx="4267200" cy="4154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compose n =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 = f n in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m (</a:t>
            </a:r>
            <a:r>
              <a:rPr lang="el-GR" sz="2000" b="1" dirty="0" smtClean="0">
                <a:solidFill>
                  <a:srgbClr val="C00000"/>
                </a:solidFill>
                <a:latin typeface="Courier New"/>
                <a:cs typeface="Courier New"/>
              </a:rPr>
              <a:t>λ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1 -&gt;</a:t>
            </a:r>
            <a:endParaRPr lang="pl-PL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m1 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case m1 of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 -&gt; Nothing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m2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case m2 of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Nothing-&gt; Nothing</a:t>
            </a:r>
          </a:p>
          <a:p>
            <a:r>
              <a:rPr lang="pl-PL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Just v3-&gt; v3</a:t>
            </a:r>
            <a:r>
              <a:rPr lang="pl-PL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Bind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3775" y="1295400"/>
            <a:ext cx="8229600" cy="1676400"/>
          </a:xfrm>
        </p:spPr>
        <p:txBody>
          <a:bodyPr/>
          <a:lstStyle/>
          <a:p>
            <a:r>
              <a:rPr lang="en-US" dirty="0" smtClean="0"/>
              <a:t>Takes a Maybe</a:t>
            </a:r>
          </a:p>
          <a:p>
            <a:r>
              <a:rPr lang="en-US" dirty="0" smtClean="0"/>
              <a:t>Takes a continuation</a:t>
            </a:r>
          </a:p>
          <a:p>
            <a:r>
              <a:rPr lang="en-US" dirty="0" smtClean="0"/>
              <a:t>Returns a Maybe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75" y="2971800"/>
            <a:ext cx="8229600" cy="19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 :: Maybe a -&gt; (a -&gt; Maybe b) -&gt; Maybe b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m f =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case m of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Nothing -&gt; Nothing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Just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 f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775" y="5181600"/>
            <a:ext cx="822960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 compact form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(Just x) f = f x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Nothing f = Nothing</a:t>
            </a:r>
          </a:p>
        </p:txBody>
      </p:sp>
    </p:spTree>
    <p:extLst>
      <p:ext uri="{BB962C8B-B14F-4D97-AF65-F5344CB8AC3E}">
        <p14:creationId xmlns:p14="http://schemas.microsoft.com/office/powerpoint/2010/main" val="11938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of Continuations</a:t>
            </a:r>
            <a:endParaRPr lang="en-US" dirty="0"/>
          </a:p>
        </p:txBody>
      </p:sp>
      <p:pic>
        <p:nvPicPr>
          <p:cNvPr id="1026" name="Picture 2" descr="C:\Users\Bartosz\Desktop\Mayb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81943"/>
            <a:ext cx="6991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815340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(&gt;&gt;=) :: Maybe a -&gt; (a -&gt; Maybe b) -&gt; Maybe b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Nothing &gt;&gt;=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Nothing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(Just x) &gt;&gt;=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043" y="3505200"/>
            <a:ext cx="8153400" cy="20005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compose n =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f n 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n1 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2 -&gt;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n2 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3 -&gt;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pl-PL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return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0043" y="16002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for values what the type constructor does for types</a:t>
            </a:r>
          </a:p>
          <a:p>
            <a:r>
              <a:rPr lang="en-US" dirty="0" smtClean="0"/>
              <a:t>Wraps any value into enriched type</a:t>
            </a:r>
          </a:p>
          <a:p>
            <a:r>
              <a:rPr lang="en-US" dirty="0" smtClean="0"/>
              <a:t>Trivial for the Maybe monad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043" y="3505200"/>
            <a:ext cx="81534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return </a:t>
            </a:r>
            <a:r>
              <a:rPr lang="pl-PL" sz="2400" dirty="0" smtClean="0">
                <a:solidFill>
                  <a:srgbClr val="C00000"/>
                </a:solidFill>
              </a:rPr>
              <a:t>v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= Just </a:t>
            </a:r>
            <a:r>
              <a:rPr lang="pl-PL" sz="2400" dirty="0" smtClean="0">
                <a:solidFill>
                  <a:srgbClr val="C00000"/>
                </a:solidFill>
              </a:rPr>
              <a:t>v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do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657600"/>
            <a:ext cx="8229600" cy="1143000"/>
          </a:xfrm>
        </p:spPr>
        <p:txBody>
          <a:bodyPr/>
          <a:lstStyle/>
          <a:p>
            <a:r>
              <a:rPr lang="en-US" dirty="0" smtClean="0"/>
              <a:t>Just syntactic sugar</a:t>
            </a:r>
          </a:p>
          <a:p>
            <a:r>
              <a:rPr lang="en-US" dirty="0" smtClean="0"/>
              <a:t>Don’t confuse left arrow with assignment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600200"/>
            <a:ext cx="33528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compose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do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f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g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h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12187"/>
            <a:ext cx="44196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compose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f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f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f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&gt;&gt;= 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“do” Notation?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1294" y="4887869"/>
            <a:ext cx="8229600" cy="14367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C++ exceptions</a:t>
            </a:r>
          </a:p>
          <a:p>
            <a:r>
              <a:rPr lang="en-US" dirty="0" smtClean="0"/>
              <a:t>Haskell Maybe, Error, and Exception monads</a:t>
            </a:r>
          </a:p>
          <a:p>
            <a:r>
              <a:rPr lang="en-US" dirty="0" smtClean="0"/>
              <a:t>Type safety (exception specification?)</a:t>
            </a:r>
          </a:p>
          <a:p>
            <a:r>
              <a:rPr lang="en-US" dirty="0" smtClean="0"/>
              <a:t>Not a general pattern in C++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1" y="1295400"/>
            <a:ext cx="3390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int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compose(int v) 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{ </a:t>
            </a:r>
            <a:endParaRPr lang="pt-BR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   auto v1 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f(v);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   auto v2 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g(v1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); </a:t>
            </a:r>
            <a:endParaRPr lang="pt-BR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   auto v3 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h(v2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); </a:t>
            </a:r>
            <a:endParaRPr lang="pt-BR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   return v3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; </a:t>
            </a:r>
            <a:endParaRPr lang="pt-BR" sz="2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1" y="3256653"/>
            <a:ext cx="8098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try {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compose(x); 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 catch(...) {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// error handling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5843" y="1295400"/>
            <a:ext cx="37338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compose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do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f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g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v1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 </a:t>
            </a:r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&lt;- h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v2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v3</a:t>
            </a:r>
            <a:endParaRPr lang="pt-BR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/>
          <a:lstStyle/>
          <a:p>
            <a:r>
              <a:rPr lang="en-US" dirty="0" smtClean="0"/>
              <a:t>Common solution to functional programming challenges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State (side effects)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/>
              <a:t>Advanced C++ TMP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Niebler’s</a:t>
            </a:r>
            <a:r>
              <a:rPr lang="en-US" dirty="0" smtClean="0"/>
              <a:t> (Joel </a:t>
            </a:r>
            <a:r>
              <a:rPr lang="en-US" dirty="0" err="1" smtClean="0"/>
              <a:t>Falcou’s</a:t>
            </a:r>
            <a:r>
              <a:rPr lang="en-US" dirty="0" smtClean="0"/>
              <a:t>) Proto</a:t>
            </a:r>
          </a:p>
          <a:p>
            <a:pPr lvl="1"/>
            <a:r>
              <a:rPr lang="en-US" dirty="0" smtClean="0"/>
              <a:t>Mixed compile-time runtime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intro to the state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may access global/static variables</a:t>
            </a:r>
          </a:p>
          <a:p>
            <a:r>
              <a:rPr lang="en-US" dirty="0" smtClean="0"/>
              <a:t>Modeled by a function that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state as argument</a:t>
            </a:r>
          </a:p>
          <a:p>
            <a:pPr lvl="1"/>
            <a:r>
              <a:rPr lang="en-US" dirty="0" smtClean="0"/>
              <a:t>Returns (possibly modified) state</a:t>
            </a:r>
          </a:p>
          <a:p>
            <a:pPr lvl="1"/>
            <a:r>
              <a:rPr lang="en-US" dirty="0" smtClean="0"/>
              <a:t>Together with regular return value</a:t>
            </a:r>
          </a:p>
          <a:p>
            <a:r>
              <a:rPr lang="en-US" dirty="0" smtClean="0"/>
              <a:t>Called “action”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737513"/>
            <a:ext cx="43434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 :: State -&gt; (State, t)</a:t>
            </a:r>
            <a:endParaRPr lang="en-US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Composing actions is messy</a:t>
            </a:r>
          </a:p>
          <a:p>
            <a:r>
              <a:rPr lang="en-US" dirty="0" smtClean="0"/>
              <a:t>Ideal:</a:t>
            </a:r>
          </a:p>
          <a:p>
            <a:pPr lvl="1"/>
            <a:r>
              <a:rPr lang="en-US" dirty="0" smtClean="0"/>
              <a:t>Hide state (as if it were global) but</a:t>
            </a:r>
          </a:p>
          <a:p>
            <a:pPr lvl="1"/>
            <a:r>
              <a:rPr lang="en-US" dirty="0" smtClean="0"/>
              <a:t>Take advantage of the strong typing of actions</a:t>
            </a:r>
          </a:p>
          <a:p>
            <a:pPr lvl="1"/>
            <a:r>
              <a:rPr lang="en-US" dirty="0" smtClean="0"/>
              <a:t>Enforce proper sequencing of actions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Separate action composition from action execution</a:t>
            </a:r>
          </a:p>
          <a:p>
            <a:pPr lvl="1"/>
            <a:r>
              <a:rPr lang="en-US" dirty="0" smtClean="0"/>
              <a:t>Compose (higher-order) functions returning actions</a:t>
            </a:r>
          </a:p>
          <a:p>
            <a:pPr lvl="1"/>
            <a:r>
              <a:rPr lang="en-US" dirty="0" smtClean="0"/>
              <a:t>Execute the final action by providing initial state</a:t>
            </a:r>
          </a:p>
          <a:p>
            <a:r>
              <a:rPr lang="en-US" dirty="0" smtClean="0"/>
              <a:t>Result: State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Monad Pictorial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435" y="1671765"/>
            <a:ext cx="31610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Computation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Takes some arguments</a:t>
            </a:r>
          </a:p>
          <a:p>
            <a:pPr lvl="1"/>
            <a:r>
              <a:rPr lang="en-US" dirty="0" smtClean="0"/>
              <a:t>Returns a value (type </a:t>
            </a:r>
          </a:p>
          <a:p>
            <a:pPr lvl="1"/>
            <a:r>
              <a:rPr lang="en-US" dirty="0" smtClean="0"/>
              <a:t>Accesses (mutable)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662100"/>
            <a:ext cx="316104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Monadic Function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Takes some arguments</a:t>
            </a:r>
          </a:p>
          <a:p>
            <a:pPr lvl="1"/>
            <a:r>
              <a:rPr lang="en-US" dirty="0" smtClean="0"/>
              <a:t>Returns an 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9505" y="4523601"/>
            <a:ext cx="32766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Takes state</a:t>
            </a:r>
          </a:p>
          <a:p>
            <a:pPr lvl="1"/>
            <a:r>
              <a:rPr lang="en-US" dirty="0" smtClean="0"/>
              <a:t>Returns a value (type a)</a:t>
            </a:r>
          </a:p>
          <a:p>
            <a:pPr lvl="1"/>
            <a:r>
              <a:rPr lang="en-US" dirty="0" smtClean="0"/>
              <a:t>Paired with (modified)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9244" y="3566048"/>
            <a:ext cx="804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581400"/>
            <a:ext cx="14905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(state’, value)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4401597" y="3935380"/>
            <a:ext cx="562707" cy="615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76805" y="3950732"/>
            <a:ext cx="528795" cy="5728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4028551" y="5123765"/>
            <a:ext cx="89095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1"/>
          </p:cNvCxnSpPr>
          <p:nvPr/>
        </p:nvCxnSpPr>
        <p:spPr>
          <a:xfrm>
            <a:off x="4013479" y="2259369"/>
            <a:ext cx="27063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19835" y="2074703"/>
            <a:ext cx="14762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Cloud Callout 30"/>
          <p:cNvSpPr/>
          <p:nvPr/>
        </p:nvSpPr>
        <p:spPr>
          <a:xfrm>
            <a:off x="4419600" y="1214565"/>
            <a:ext cx="2057400" cy="914400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42807" y="1487099"/>
            <a:ext cx="6477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19035" y="2074703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31595" y="4868034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Expression Monad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of a state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an example of a reader monad </a:t>
            </a:r>
          </a:p>
          <a:p>
            <a:pPr lvl="1"/>
            <a:r>
              <a:rPr lang="en-US" dirty="0" smtClean="0"/>
              <a:t>It’s a state monad with read-only state</a:t>
            </a:r>
          </a:p>
          <a:p>
            <a:r>
              <a:rPr lang="en-US" dirty="0" smtClean="0"/>
              <a:t>Expression trees (Arg1 * 3 + Arg2) are constructed from</a:t>
            </a:r>
          </a:p>
          <a:p>
            <a:pPr lvl="1"/>
            <a:r>
              <a:rPr lang="en-US" dirty="0" smtClean="0"/>
              <a:t>Constant (integer) nodes</a:t>
            </a:r>
          </a:p>
          <a:p>
            <a:pPr lvl="1"/>
            <a:r>
              <a:rPr lang="en-US" dirty="0" smtClean="0"/>
              <a:t>Special placeholder nodes, Arg1 and Arg2</a:t>
            </a:r>
          </a:p>
          <a:p>
            <a:pPr lvl="1"/>
            <a:r>
              <a:rPr lang="en-US" dirty="0" smtClean="0"/>
              <a:t>Plus and Times nodes</a:t>
            </a:r>
          </a:p>
          <a:p>
            <a:r>
              <a:rPr lang="en-US" dirty="0" smtClean="0"/>
              <a:t>State is a list of (two) arguments to an expression</a:t>
            </a:r>
          </a:p>
          <a:p>
            <a:r>
              <a:rPr lang="en-US" dirty="0" smtClean="0"/>
              <a:t>An action evaluates a corresponding expression given arguments</a:t>
            </a:r>
          </a:p>
          <a:p>
            <a:r>
              <a:rPr lang="en-US" dirty="0" smtClean="0"/>
              <a:t>Expression trees drive the composition of actions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523" y="2438400"/>
            <a:ext cx="81534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Integer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Plus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Times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Arg1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Arg2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 smtClean="0"/>
              <a:t>Recursive definition</a:t>
            </a:r>
          </a:p>
          <a:p>
            <a:r>
              <a:rPr lang="en-US" dirty="0" smtClean="0"/>
              <a:t>Tagged union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0523" y="4267200"/>
            <a:ext cx="82296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State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alias, </a:t>
            </a:r>
            <a:r>
              <a:rPr lang="en-US" i="1" dirty="0" smtClean="0"/>
              <a:t>type</a:t>
            </a:r>
            <a:r>
              <a:rPr lang="en-US" dirty="0" smtClean="0"/>
              <a:t>, like C++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523" y="5628218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Integer]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in the Reader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4290" y="19812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Type constructor </a:t>
            </a:r>
          </a:p>
          <a:p>
            <a:pPr lvl="1"/>
            <a:r>
              <a:rPr lang="en-US" i="1" dirty="0" err="1" smtClean="0"/>
              <a:t>newtype</a:t>
            </a:r>
            <a:r>
              <a:rPr lang="en-US" dirty="0" smtClean="0"/>
              <a:t> creates a new type</a:t>
            </a:r>
          </a:p>
          <a:p>
            <a:pPr lvl="1"/>
            <a:r>
              <a:rPr lang="en-US" dirty="0" smtClean="0"/>
              <a:t>Haskell limitation: can’t use a type alias “</a:t>
            </a:r>
            <a:r>
              <a:rPr lang="en-US" i="1" dirty="0" smtClean="0"/>
              <a:t>type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20" y="13716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420" y="3644053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 = PR 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 a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420" y="4825004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 :: Prog t -&gt; Args -&gt; </a:t>
            </a:r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de-DE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run (PR act)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act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334" y="41148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Auxiliary function: runs a program given input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29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getArg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Creates an action that extracts </a:t>
            </a:r>
            <a:r>
              <a:rPr lang="en-US" dirty="0" err="1" smtClean="0"/>
              <a:t>n’th</a:t>
            </a:r>
            <a:r>
              <a:rPr lang="en-US" dirty="0" smtClean="0"/>
              <a:t> argument from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550" y="2248372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getArg </a:t>
            </a:r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 Int -&gt; Prog </a:t>
            </a:r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endParaRPr lang="de-DE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!! 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568" y="48768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double 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 * n)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1623" y="3276600"/>
            <a:ext cx="8229600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For some n, creates an action that returns 2 * n</a:t>
            </a:r>
          </a:p>
          <a:p>
            <a:pPr lvl="1"/>
            <a:r>
              <a:rPr lang="en-US" dirty="0" smtClean="0"/>
              <a:t>It’s a closure (captures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create a new action combining, for instance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double v</a:t>
            </a:r>
            <a:endParaRPr lang="en-US" dirty="0" smtClean="0"/>
          </a:p>
          <a:p>
            <a:r>
              <a:rPr lang="en-US" sz="23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3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creates an action</a:t>
            </a:r>
          </a:p>
          <a:p>
            <a:r>
              <a:rPr lang="en-US" sz="23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v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forms the continuation (the rest)</a:t>
            </a:r>
          </a:p>
          <a:p>
            <a:r>
              <a:rPr lang="en-US" dirty="0" smtClean="0"/>
              <a:t>bind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an action: </a:t>
            </a:r>
            <a:r>
              <a:rPr lang="en-US" dirty="0" smtClean="0"/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pPr lvl="2"/>
            <a:r>
              <a:rPr lang="en-US" dirty="0" smtClean="0"/>
              <a:t>Returned by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getArg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a continuation: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-&gt;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</a:t>
            </a:r>
          </a:p>
          <a:p>
            <a:pPr lvl="2"/>
            <a:r>
              <a:rPr lang="el-GR" b="1" dirty="0" smtClean="0">
                <a:latin typeface="Courier New"/>
                <a:cs typeface="Courier New"/>
              </a:rPr>
              <a:t>λ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v -&gt; double v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and </a:t>
            </a:r>
            <a:r>
              <a:rPr lang="en-US" dirty="0"/>
              <a:t>returns action: </a:t>
            </a:r>
            <a:r>
              <a:rPr lang="en-US" dirty="0" smtClean="0"/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5189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Computations vs. functions</a:t>
            </a:r>
          </a:p>
          <a:p>
            <a:r>
              <a:rPr lang="en-US" dirty="0" smtClean="0"/>
              <a:t>The Maybe monad</a:t>
            </a:r>
          </a:p>
          <a:p>
            <a:pPr lvl="1"/>
            <a:r>
              <a:rPr lang="en-US" dirty="0" smtClean="0"/>
              <a:t>Type constructor</a:t>
            </a:r>
          </a:p>
          <a:p>
            <a:pPr lvl="1"/>
            <a:r>
              <a:rPr lang="en-US" dirty="0" smtClean="0"/>
              <a:t>Bind—composing monadic functions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The do notation</a:t>
            </a:r>
          </a:p>
          <a:p>
            <a:r>
              <a:rPr lang="en-US" dirty="0" smtClean="0"/>
              <a:t>The State Monad</a:t>
            </a:r>
          </a:p>
          <a:p>
            <a:pPr lvl="1"/>
            <a:r>
              <a:rPr lang="en-US" dirty="0" smtClean="0"/>
              <a:t>Actions and functions returning actions</a:t>
            </a:r>
          </a:p>
          <a:p>
            <a:pPr lvl="1"/>
            <a:r>
              <a:rPr lang="en-US" dirty="0" smtClean="0"/>
              <a:t>Evaluating expression trees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Pictorial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092" y="4778324"/>
            <a:ext cx="23228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Monadic Function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39268" y="4778324"/>
            <a:ext cx="1719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4563" y="4224044"/>
            <a:ext cx="804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2818" y="4205455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1813" y="4593376"/>
            <a:ext cx="381000" cy="20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4377" y="4533813"/>
            <a:ext cx="528795" cy="24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6313" y="4962990"/>
            <a:ext cx="20429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1113692" y="4778324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1278" y="2367277"/>
            <a:ext cx="23228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Monadic Function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43454" y="2367277"/>
            <a:ext cx="1719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238749" y="1812997"/>
            <a:ext cx="804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7004" y="1794408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95999" y="2182329"/>
            <a:ext cx="381000" cy="20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78563" y="2122766"/>
            <a:ext cx="528795" cy="24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0499" y="2551943"/>
            <a:ext cx="20429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1117878" y="2367277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7" idx="2"/>
          </p:cNvCxnSpPr>
          <p:nvPr/>
        </p:nvCxnSpPr>
        <p:spPr>
          <a:xfrm>
            <a:off x="8196104" y="2163740"/>
            <a:ext cx="0" cy="16894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13692" y="3853231"/>
            <a:ext cx="0" cy="10737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13692" y="3853231"/>
            <a:ext cx="70782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5993" y="3094444"/>
            <a:ext cx="8229600" cy="2438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5993" y="309444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2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1207" y="1905000"/>
            <a:ext cx="8229600" cy="533400"/>
          </a:xfrm>
        </p:spPr>
        <p:txBody>
          <a:bodyPr/>
          <a:lstStyle/>
          <a:p>
            <a:r>
              <a:rPr lang="en-US" dirty="0" smtClean="0"/>
              <a:t>Returns an action: a lambda of appropriate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46" y="4191000"/>
            <a:ext cx="8153400" cy="19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(PR act)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PR (</a:t>
            </a:r>
            <a:r>
              <a:rPr lang="el-G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act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 act') =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v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in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act'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-- produces the final value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310" y="12192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 ::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a) -&gt; (a -&gt;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b)) -&gt; 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310" y="2610415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(PR act)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PR (</a:t>
            </a:r>
            <a:r>
              <a:rPr lang="el-G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… produce value of type b …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5146" y="35052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lambda will be executed when </a:t>
            </a:r>
            <a:r>
              <a:rPr lang="en-US" dirty="0" err="1" smtClean="0"/>
              <a:t>args</a:t>
            </a:r>
            <a:r>
              <a:rPr lang="en-US" dirty="0" smtClean="0"/>
              <a:t>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Actions Pictorial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092" y="4778324"/>
            <a:ext cx="23228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Double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39268" y="4778324"/>
            <a:ext cx="1719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4563" y="4224044"/>
            <a:ext cx="804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2818" y="4205455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1813" y="4593376"/>
            <a:ext cx="381000" cy="20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74377" y="4533813"/>
            <a:ext cx="528795" cy="24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6313" y="4962990"/>
            <a:ext cx="20429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1113692" y="4778324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1278" y="2367277"/>
            <a:ext cx="23228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GetArg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43454" y="2367277"/>
            <a:ext cx="17191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238749" y="1812997"/>
            <a:ext cx="804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7004" y="1794408"/>
            <a:ext cx="83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95999" y="2182329"/>
            <a:ext cx="381000" cy="20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78563" y="2122766"/>
            <a:ext cx="528795" cy="24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0499" y="2551943"/>
            <a:ext cx="20429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1117878" y="2367277"/>
            <a:ext cx="533400" cy="51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7" idx="2"/>
          </p:cNvCxnSpPr>
          <p:nvPr/>
        </p:nvCxnSpPr>
        <p:spPr>
          <a:xfrm>
            <a:off x="8196104" y="2163740"/>
            <a:ext cx="0" cy="16894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13692" y="3853231"/>
            <a:ext cx="0" cy="10737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13692" y="3853231"/>
            <a:ext cx="70782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5993" y="3094444"/>
            <a:ext cx="8229600" cy="2438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5993" y="309444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031" y="2367276"/>
            <a:ext cx="292239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550" y="2895600"/>
            <a:ext cx="815340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test0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test0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bind 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0) 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double v)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550" y="4343400"/>
            <a:ext cx="81534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let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test0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run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[3,4]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run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[11,0]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0350" y="1295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Goal: create a new action combining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getArg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double 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0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Reader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Reusing Haskell type-class Monad (the </a:t>
            </a:r>
            <a:r>
              <a:rPr lang="en-US" i="1" dirty="0" smtClean="0"/>
              <a:t>instance</a:t>
            </a:r>
            <a:r>
              <a:rPr lang="en-US" dirty="0" smtClean="0"/>
              <a:t> declaration)</a:t>
            </a:r>
          </a:p>
          <a:p>
            <a:r>
              <a:rPr lang="en-US" i="1" dirty="0"/>
              <a:t>r</a:t>
            </a:r>
            <a:r>
              <a:rPr lang="en-US" i="1" dirty="0" smtClean="0"/>
              <a:t>eturn</a:t>
            </a:r>
            <a:r>
              <a:rPr lang="en-US" dirty="0" smtClean="0"/>
              <a:t> and </a:t>
            </a:r>
            <a:r>
              <a:rPr lang="en-US" i="1" dirty="0" smtClean="0"/>
              <a:t>bind</a:t>
            </a:r>
            <a:r>
              <a:rPr lang="en-US" dirty="0" smtClean="0"/>
              <a:t> applicable to any reader monad</a:t>
            </a:r>
          </a:p>
          <a:p>
            <a:r>
              <a:rPr lang="en-US" dirty="0" smtClean="0"/>
              <a:t>Bind as an infix operator &gt;&gt;=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20" y="2895600"/>
            <a:ext cx="8153400" cy="22467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instance Monad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where</a:t>
            </a:r>
          </a:p>
          <a:p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-- </a:t>
            </a:r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:: a -&gt; Prog a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v)</a:t>
            </a:r>
          </a:p>
          <a:p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-- </a:t>
            </a:r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(&gt;&gt;=) :: Prog a -&gt; (a -&gt; Prog b) -&gt; Prog b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 act) &gt;&gt;=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let v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act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 act') =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in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act'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5334000"/>
            <a:ext cx="356342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test1 = do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&lt;-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double 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420" y="5323114"/>
            <a:ext cx="436138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test0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bind 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0)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v)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Programming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564" y="1600200"/>
            <a:ext cx="82296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 the </a:t>
            </a:r>
            <a:r>
              <a:rPr lang="en-US" i="1" dirty="0" smtClean="0"/>
              <a:t>compile</a:t>
            </a:r>
            <a:r>
              <a:rPr lang="en-US" dirty="0" smtClean="0"/>
              <a:t> monadic function</a:t>
            </a:r>
          </a:p>
          <a:p>
            <a:pPr lvl="1"/>
            <a:r>
              <a:rPr lang="en-US" dirty="0" smtClean="0"/>
              <a:t>Given an expression produces a program (action) to calculate this expression</a:t>
            </a:r>
          </a:p>
          <a:p>
            <a:pPr lvl="1"/>
            <a:r>
              <a:rPr lang="en-US" dirty="0" smtClean="0"/>
              <a:t>Will be “specialized” for various expression patterns</a:t>
            </a:r>
          </a:p>
          <a:p>
            <a:pPr lvl="1"/>
            <a:r>
              <a:rPr lang="en-US" dirty="0" smtClean="0"/>
              <a:t>Composes smaller monadic functions into larger ones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989" y="4576465"/>
            <a:ext cx="758875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compile :: Exp -&gt; Prog </a:t>
            </a:r>
            <a:r>
              <a:rPr lang="de-DE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the compile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Matching </a:t>
            </a: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789" y="18288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c) =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647" y="55626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Arg1 =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0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738" y="2439588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Matching plus node: recursive calls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952" y="48006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Matching Arg1 node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952" y="3137955"/>
            <a:ext cx="81534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(Plus e1 e2) =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do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v1 &lt;- compile e1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v2 &lt;- compile e2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return (v1 + v2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7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 smtClean="0"/>
              <a:t>Compile an expression: x * y + 13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4171741"/>
            <a:ext cx="8153400" cy="132343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let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[3, 4]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Let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run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8153400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(Plus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(Times Arg1 Arg2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13))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in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3528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compiled expression with input [3, 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patterns in other languages</a:t>
            </a:r>
          </a:p>
          <a:p>
            <a:pPr lvl="1"/>
            <a:r>
              <a:rPr lang="en-US" dirty="0" smtClean="0"/>
              <a:t>Command pattern: creates command objects (actions?), combined using Composite pattern (bind?)</a:t>
            </a:r>
          </a:p>
          <a:p>
            <a:pPr lvl="1"/>
            <a:r>
              <a:rPr lang="en-US" dirty="0" smtClean="0"/>
              <a:t>Lambdas and closures may be returned from functions in C++0x</a:t>
            </a:r>
          </a:p>
          <a:p>
            <a:pPr lvl="1"/>
            <a:r>
              <a:rPr lang="en-US" dirty="0" smtClean="0"/>
              <a:t>Help with inversion of control</a:t>
            </a:r>
          </a:p>
          <a:p>
            <a:r>
              <a:rPr lang="en-US" dirty="0" smtClean="0"/>
              <a:t>EDSLs as monads </a:t>
            </a:r>
          </a:p>
          <a:p>
            <a:r>
              <a:rPr lang="en-US" dirty="0" smtClean="0"/>
              <a:t>Further study</a:t>
            </a:r>
          </a:p>
          <a:p>
            <a:pPr lvl="1"/>
            <a:r>
              <a:rPr lang="en-US" dirty="0" smtClean="0"/>
              <a:t>Type classes</a:t>
            </a:r>
          </a:p>
          <a:p>
            <a:pPr lvl="1"/>
            <a:r>
              <a:rPr lang="en-US" dirty="0" smtClean="0"/>
              <a:t>IO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/>
              <a:t>Vanier’s </a:t>
            </a:r>
            <a:r>
              <a:rPr lang="en-US" dirty="0" smtClean="0"/>
              <a:t>blog (Haskell monads): </a:t>
            </a:r>
            <a:r>
              <a:rPr lang="en-US" dirty="0">
                <a:hlinkClick r:id="rId2"/>
              </a:rPr>
              <a:t>http://mvanier.livejournal.com/3917.html</a:t>
            </a:r>
            <a:endParaRPr lang="en-US" dirty="0"/>
          </a:p>
          <a:p>
            <a:r>
              <a:rPr lang="en-US" dirty="0" smtClean="0"/>
              <a:t>My blog (extended treatment of current presentation): </a:t>
            </a:r>
            <a:r>
              <a:rPr lang="en-US" dirty="0">
                <a:hlinkClick r:id="rId3"/>
              </a:rPr>
              <a:t>http://bartoszmilewski.wordpress.com/2011/01/09/monads-for-the-curious-programmer-part-1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Brian McNamara, </a:t>
            </a:r>
            <a:r>
              <a:rPr lang="en-US" dirty="0" err="1"/>
              <a:t>Yannis</a:t>
            </a:r>
            <a:r>
              <a:rPr lang="en-US" dirty="0"/>
              <a:t> </a:t>
            </a:r>
            <a:r>
              <a:rPr lang="en-US" dirty="0" err="1" smtClean="0"/>
              <a:t>Smaragdakis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Syntax sugar for FC++: lambda, infix, monads, and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L, class R&gt;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Compile&lt;Plus&lt;L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R&gt;&gt;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operator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return Bind&lt;Compile&lt;L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Bind&lt;Compile&lt;R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&gt;, Return&gt;&gt; (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Compile&lt;L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&gt;(),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[](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left) -&gt;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Bind&lt;Compile&lt;R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&gt;, Return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return Bind&lt;Compile&lt;R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&gt;, Return&gt;(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Compile&lt;R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&gt;(),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  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left](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right) -&gt;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      return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Return(left + right);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    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    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}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 vs.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Computations that are not functions</a:t>
            </a:r>
          </a:p>
          <a:p>
            <a:pPr lvl="1"/>
            <a:r>
              <a:rPr lang="en-US" dirty="0" smtClean="0"/>
              <a:t>Not defined for all values of arguments (Errors, Exceptions)</a:t>
            </a:r>
          </a:p>
          <a:p>
            <a:pPr lvl="1"/>
            <a:r>
              <a:rPr lang="en-US" dirty="0" smtClean="0"/>
              <a:t>Nondeterministic: returning a set of options (Parsers)</a:t>
            </a:r>
          </a:p>
          <a:p>
            <a:pPr lvl="1"/>
            <a:r>
              <a:rPr lang="en-US" dirty="0" smtClean="0"/>
              <a:t>Side effects and state</a:t>
            </a:r>
          </a:p>
          <a:p>
            <a:pPr lvl="1"/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Functions that return “enriched” types like:</a:t>
            </a:r>
          </a:p>
          <a:p>
            <a:pPr lvl="1"/>
            <a:r>
              <a:rPr lang="en-US" dirty="0" smtClean="0"/>
              <a:t>Maybe, Errors, Exceptions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I/O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Theoretical foundations: </a:t>
            </a:r>
            <a:r>
              <a:rPr lang="en-US" dirty="0"/>
              <a:t>C</a:t>
            </a:r>
            <a:r>
              <a:rPr lang="en-US" dirty="0" smtClean="0"/>
              <a:t>ategory theory</a:t>
            </a:r>
          </a:p>
          <a:p>
            <a:r>
              <a:rPr lang="en-US" dirty="0" smtClean="0"/>
              <a:t>Elements of a monad (</a:t>
            </a:r>
            <a:r>
              <a:rPr lang="en-US" dirty="0" err="1" smtClean="0"/>
              <a:t>Kleisli</a:t>
            </a:r>
            <a:r>
              <a:rPr lang="en-US" dirty="0" smtClean="0"/>
              <a:t> triple)</a:t>
            </a:r>
          </a:p>
          <a:p>
            <a:pPr lvl="1"/>
            <a:r>
              <a:rPr lang="en-US" dirty="0" smtClean="0"/>
              <a:t>Type constructor: a parameterized “enriched” type</a:t>
            </a:r>
          </a:p>
          <a:p>
            <a:pPr lvl="1"/>
            <a:r>
              <a:rPr lang="en-US" dirty="0" smtClean="0"/>
              <a:t>Bind: composition of monadic functions</a:t>
            </a:r>
          </a:p>
          <a:p>
            <a:pPr lvl="1"/>
            <a:r>
              <a:rPr lang="en-US" dirty="0" smtClean="0"/>
              <a:t>Return: Encapsulation of values into enriched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Maybe Monad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toy example that introduces all the elements of a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234" y="4779041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Maybe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Nothing | Just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2458" y="2874041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 constructor</a:t>
            </a:r>
          </a:p>
          <a:p>
            <a:pPr lvl="1"/>
            <a:r>
              <a:rPr lang="en-US" dirty="0" smtClean="0"/>
              <a:t>For all types a:</a:t>
            </a:r>
          </a:p>
          <a:p>
            <a:pPr lvl="1"/>
            <a:r>
              <a:rPr lang="en-US" dirty="0" smtClean="0"/>
              <a:t>Special value Nothing, or</a:t>
            </a:r>
          </a:p>
          <a:p>
            <a:pPr lvl="1"/>
            <a:r>
              <a:rPr lang="en-US" dirty="0" smtClean="0"/>
              <a:t>Just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2458" y="1890117"/>
            <a:ext cx="809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off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fileName.find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('.');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fileName.substr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(off,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fileName.length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 - off);</a:t>
            </a:r>
          </a:p>
        </p:txBody>
      </p:sp>
    </p:spTree>
    <p:extLst>
      <p:ext uri="{BB962C8B-B14F-4D97-AF65-F5344CB8AC3E}">
        <p14:creationId xmlns:p14="http://schemas.microsoft.com/office/powerpoint/2010/main" val="2698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/>
          <a:lstStyle/>
          <a:p>
            <a:r>
              <a:rPr lang="en-US" dirty="0" smtClean="0"/>
              <a:t>Data is immutable</a:t>
            </a:r>
          </a:p>
          <a:p>
            <a:pPr lvl="1"/>
            <a:r>
              <a:rPr lang="en-US" dirty="0" smtClean="0"/>
              <a:t>Data “remembers” how it was created</a:t>
            </a:r>
          </a:p>
          <a:p>
            <a:pPr lvl="1"/>
            <a:r>
              <a:rPr lang="en-US" dirty="0" smtClean="0"/>
              <a:t>Pattern matching used to extract this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802" y="2590800"/>
            <a:ext cx="8153400" cy="37856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Maybe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showMaybe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m 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 of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</a:t>
            </a:r>
            <a:r>
              <a:rPr lang="pl-PL" sz="2000" dirty="0" smtClean="0">
                <a:solidFill>
                  <a:srgbClr val="C0000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Nothing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"Nothing"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</a:t>
            </a:r>
            <a:r>
              <a:rPr lang="pl-PL" sz="2000" dirty="0" smtClean="0">
                <a:solidFill>
                  <a:srgbClr val="C00000"/>
                </a:solidFill>
              </a:rPr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pl-PL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Just 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pl-PL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"Something " ++ (show x)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let x = Nothing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showMaybe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x</a:t>
            </a:r>
          </a:p>
          <a:p>
            <a:r>
              <a:rPr lang="en-US" sz="2000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Nothing"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let y = Just 15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showMaybe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"Something 15"</a:t>
            </a:r>
          </a:p>
        </p:txBody>
      </p:sp>
    </p:spTree>
    <p:extLst>
      <p:ext uri="{BB962C8B-B14F-4D97-AF65-F5344CB8AC3E}">
        <p14:creationId xmlns:p14="http://schemas.microsoft.com/office/powerpoint/2010/main" val="4050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4421</TotalTime>
  <Words>2104</Words>
  <Application>Microsoft Office PowerPoint</Application>
  <PresentationFormat>On-screen Show (4:3)</PresentationFormat>
  <Paragraphs>419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Haskell Monads</vt:lpstr>
      <vt:lpstr>Why Monads?</vt:lpstr>
      <vt:lpstr>Plan</vt:lpstr>
      <vt:lpstr>Teaser</vt:lpstr>
      <vt:lpstr>Computations vs. Functions</vt:lpstr>
      <vt:lpstr>Monads</vt:lpstr>
      <vt:lpstr>The Maybe Monad</vt:lpstr>
      <vt:lpstr>The Maybe Type</vt:lpstr>
      <vt:lpstr>Haskell Data Types</vt:lpstr>
      <vt:lpstr>C++ Maybe</vt:lpstr>
      <vt:lpstr>Composing Maybe’s in C++</vt:lpstr>
      <vt:lpstr>Composing Maybe’s in Haskell</vt:lpstr>
      <vt:lpstr>Abstracting the Glue</vt:lpstr>
      <vt:lpstr>Monadic Bind</vt:lpstr>
      <vt:lpstr>Cascade of Continuations</vt:lpstr>
      <vt:lpstr>Infix Notation</vt:lpstr>
      <vt:lpstr>The return Function</vt:lpstr>
      <vt:lpstr>The do Notation</vt:lpstr>
      <vt:lpstr>C++ “do” Notation?</vt:lpstr>
      <vt:lpstr>Dealing with State</vt:lpstr>
      <vt:lpstr>State and Side Effects</vt:lpstr>
      <vt:lpstr>Delayed Execution</vt:lpstr>
      <vt:lpstr>State Monad Pictorial</vt:lpstr>
      <vt:lpstr>The Expression Monad</vt:lpstr>
      <vt:lpstr>Expression Monad</vt:lpstr>
      <vt:lpstr>Expression</vt:lpstr>
      <vt:lpstr>Action in the Reader Monad</vt:lpstr>
      <vt:lpstr>Monadic Functions</vt:lpstr>
      <vt:lpstr>Bind</vt:lpstr>
      <vt:lpstr>Bind Pictorial</vt:lpstr>
      <vt:lpstr>Bind</vt:lpstr>
      <vt:lpstr>Composing Actions Pictorial</vt:lpstr>
      <vt:lpstr>Composing Actions</vt:lpstr>
      <vt:lpstr>The Reader Monad</vt:lpstr>
      <vt:lpstr>Monadic Programming</vt:lpstr>
      <vt:lpstr>Definition of the compile function</vt:lpstr>
      <vt:lpstr>Testing</vt:lpstr>
      <vt:lpstr>Conclusion</vt:lpstr>
      <vt:lpstr>Bibliography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and C++ Template  Metaprogramming</dc:title>
  <dc:creator>Bartosz</dc:creator>
  <cp:lastModifiedBy>Bartosz</cp:lastModifiedBy>
  <cp:revision>122</cp:revision>
  <dcterms:created xsi:type="dcterms:W3CDTF">2009-10-17T00:07:24Z</dcterms:created>
  <dcterms:modified xsi:type="dcterms:W3CDTF">2011-05-17T19:45:41Z</dcterms:modified>
</cp:coreProperties>
</file>