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92" r:id="rId15"/>
    <p:sldId id="284" r:id="rId16"/>
    <p:sldId id="291" r:id="rId17"/>
    <p:sldId id="285" r:id="rId18"/>
    <p:sldId id="288" r:id="rId19"/>
    <p:sldId id="286" r:id="rId20"/>
    <p:sldId id="287" r:id="rId21"/>
    <p:sldId id="289" r:id="rId22"/>
    <p:sldId id="294" r:id="rId23"/>
    <p:sldId id="290" r:id="rId24"/>
    <p:sldId id="296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B0E0F-1B2E-4E23-8B4A-A606356D535A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AAEDA-332C-4981-83D2-05FA023B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9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6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3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2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1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1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0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5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2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AEDA-332C-4981-83D2-05FA023B70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FDAFD3-3195-4F0D-AAC7-02654FC14FBA}" type="datetimeFigureOut">
              <a:rPr lang="en-US" smtClean="0"/>
              <a:pPr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E8D9C6-332F-450D-B1DB-31216D93C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pp-next.com/archive/2010/08/expressive-c-introduction/" TargetMode="External"/><Relationship Id="rId2" Type="http://schemas.openxmlformats.org/officeDocument/2006/relationships/hyperlink" Target="http://mvanier.livejournal.com/3917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c.gatech.edu/~yannis/fc++/fcpp-lambda.pdf" TargetMode="External"/><Relationship Id="rId4" Type="http://schemas.openxmlformats.org/officeDocument/2006/relationships/hyperlink" Target="http://bartoszmilewski.wordpress.com/2011/01/09/monads-for-the-curious-programmer-part-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57600"/>
            <a:ext cx="68580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Monads and C++ Template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Metaprogramming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90550"/>
          </a:xfrm>
        </p:spPr>
        <p:txBody>
          <a:bodyPr>
            <a:normAutofit/>
          </a:bodyPr>
          <a:lstStyle/>
          <a:p>
            <a:r>
              <a:rPr lang="en-US" dirty="0" smtClean="0"/>
              <a:t>Bartosz Milewski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Bind: Construction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146" y="1295400"/>
            <a:ext cx="8153400" cy="19389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 (PR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PR (</a:t>
            </a:r>
            <a:r>
              <a:rPr lang="el-G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let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v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in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46" y="34290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// compile-time type parameters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{           //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“returns”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Prog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// Bind object constructed at runtime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Bind(P1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::function&lt;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P2(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  : _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{}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P1 _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::function&lt;P2(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248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Bind: 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146" y="34290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template&lt;class P1, class P2&gt;</a:t>
            </a: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Bind :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operator()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  P2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prog2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prog2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46" y="1295400"/>
            <a:ext cx="8153400" cy="19389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bind (PR 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PR (</a:t>
            </a:r>
            <a:r>
              <a:rPr lang="el-GR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let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v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in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420" y="2743200"/>
            <a:ext cx="8153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Return :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</a:t>
            </a:r>
            <a:endParaRPr lang="en-US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Return(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(v)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 _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_v;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989" y="1600200"/>
            <a:ext cx="8153400" cy="7078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de-DE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 a -&gt; Prog a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 = PR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v)</a:t>
            </a:r>
          </a:p>
        </p:txBody>
      </p:sp>
    </p:spTree>
    <p:extLst>
      <p:ext uri="{BB962C8B-B14F-4D97-AF65-F5344CB8AC3E}">
        <p14:creationId xmlns:p14="http://schemas.microsoft.com/office/powerpoint/2010/main" val="27285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Compile </a:t>
            </a:r>
            <a:r>
              <a:rPr lang="en-US" dirty="0" err="1" smtClean="0"/>
              <a:t>Metafunction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20" y="1524000"/>
            <a:ext cx="758875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compile :: Exp -&gt; Prog </a:t>
            </a:r>
            <a:r>
              <a:rPr lang="de-DE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4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420" y="4537501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{};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15420" y="2241222"/>
            <a:ext cx="8229600" cy="2178377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Metafunction</a:t>
            </a:r>
            <a:r>
              <a:rPr lang="en-US" dirty="0"/>
              <a:t> </a:t>
            </a:r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Takes compile-time </a:t>
            </a:r>
            <a:r>
              <a:rPr lang="en-US" dirty="0" err="1" smtClean="0"/>
              <a:t>Exp</a:t>
            </a:r>
            <a:endParaRPr lang="en-US" dirty="0" smtClean="0"/>
          </a:p>
          <a:p>
            <a:pPr lvl="1"/>
            <a:r>
              <a:rPr lang="en-US" dirty="0" smtClean="0"/>
              <a:t>Returns a </a:t>
            </a:r>
            <a:r>
              <a:rPr lang="en-US" dirty="0" err="1" smtClean="0"/>
              <a:t>Prog</a:t>
            </a:r>
            <a:endParaRPr lang="en-US" dirty="0" smtClean="0"/>
          </a:p>
          <a:p>
            <a:r>
              <a:rPr lang="en-US" dirty="0" smtClean="0"/>
              <a:t>Every specialization will define its own operator()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Specializations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698" y="4191000"/>
            <a:ext cx="8153400" cy="7078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Arg1 = 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getArg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0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698" y="53340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template&lt;&gt;</a:t>
            </a:r>
          </a:p>
          <a:p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Compile&lt;Arg1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: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GetArg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&lt;0&gt;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{};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129" y="1399095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c) =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en-US" sz="20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98" y="21336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template&lt;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c&gt;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ompile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&lt;c&gt;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: Return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Compile() :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Return(c)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Specializations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4572000"/>
            <a:ext cx="5029199" cy="178510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 (Plus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exL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exR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bind compile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exL</a:t>
            </a:r>
            <a:endParaRPr lang="en-US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l-G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left -&gt;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bind compile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exR</a:t>
            </a:r>
            <a:endParaRPr lang="en-US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l-G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right -&gt;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   return (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left+right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337" y="1143000"/>
            <a:ext cx="716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template&lt;class L, class R&gt;</a:t>
            </a: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ompile&lt;Plus&lt;L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, R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operator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&lt;…&gt;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ompile&lt;L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[](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&lt;…&gt;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ompile&lt;R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(),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left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Return(left + right)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Plus Node: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4572000"/>
            <a:ext cx="5029199" cy="178510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 (Plus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exL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exR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bind compile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exL</a:t>
            </a:r>
            <a:endParaRPr lang="en-US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l-G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left -&gt;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bind compile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exR</a:t>
            </a:r>
            <a:endParaRPr lang="en-US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l-GR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right -&gt;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      return (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left+right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337" y="1143000"/>
            <a:ext cx="716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template&lt;class L, class R&gt;</a:t>
            </a: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ompile&lt;Plus&lt;L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, R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operator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&lt;Compile&lt;L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&gt;,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Bind&lt;Compile&lt;R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&gt;, Return&gt;&gt;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Compile&lt;L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[](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left) -&gt;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Bind&lt;Compile&lt;R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&gt;, Return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&lt;Compile&lt;R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&gt;, Return&gt;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Compile&lt;R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(),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left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](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right) -&gt;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Return(left + right)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Test: Arg1 </a:t>
            </a:r>
            <a:r>
              <a:rPr lang="en-US" smtClean="0"/>
              <a:t>* Arg2 + 13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495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main () {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(3, 4)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Compile&lt;Plus&lt;Times&lt;Arg1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, Arg2&gt;,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&lt;13&gt;&gt;&gt;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act;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v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act(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&lt;&lt; v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8153400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testExp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let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Plus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Times Arg1 Arg2) (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13)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compile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endParaRPr lang="en-US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678880"/>
            <a:ext cx="8153400" cy="14773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let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[3, 4]</a:t>
            </a: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act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testExp</a:t>
            </a:r>
            <a:endParaRPr lang="en-US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in</a:t>
            </a: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run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act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endParaRPr lang="en-US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2-Arg Lambda EDSL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126" y="3048000"/>
            <a:ext cx="8229600" cy="2438400"/>
          </a:xfrm>
        </p:spPr>
        <p:txBody>
          <a:bodyPr/>
          <a:lstStyle/>
          <a:p>
            <a:r>
              <a:rPr lang="en-US" dirty="0" smtClean="0"/>
              <a:t>Trick C++ into converting this expression into a tree</a:t>
            </a:r>
          </a:p>
          <a:p>
            <a:r>
              <a:rPr lang="en-US" dirty="0"/>
              <a:t>a</a:t>
            </a:r>
            <a:r>
              <a:rPr lang="en-US" dirty="0" smtClean="0"/>
              <a:t>rg1 and arg2: objects of types for which overloaded operators + and * exist</a:t>
            </a:r>
          </a:p>
          <a:p>
            <a:r>
              <a:rPr lang="en-US" dirty="0" smtClean="0"/>
              <a:t>Their return types correspond to expression trees</a:t>
            </a:r>
          </a:p>
          <a:p>
            <a:r>
              <a:rPr lang="en-US" dirty="0" smtClean="0"/>
              <a:t>Expression trees are (2-argument) function objects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908" y="20574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 = (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arg1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arg2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arg2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)(3, 4);</a:t>
            </a:r>
          </a:p>
        </p:txBody>
      </p:sp>
    </p:spTree>
    <p:extLst>
      <p:ext uri="{BB962C8B-B14F-4D97-AF65-F5344CB8AC3E}">
        <p14:creationId xmlns:p14="http://schemas.microsoft.com/office/powerpoint/2010/main" val="30352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For any expression E</a:t>
            </a:r>
          </a:p>
          <a:p>
            <a:pPr lvl="1"/>
            <a:r>
              <a:rPr lang="en-US" dirty="0" smtClean="0"/>
              <a:t>Compile it to an action</a:t>
            </a:r>
          </a:p>
          <a:p>
            <a:pPr lvl="1"/>
            <a:r>
              <a:rPr lang="en-US" dirty="0" smtClean="0"/>
              <a:t>Run the action and return the 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048000"/>
            <a:ext cx="708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Lambda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operator()(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(x, y);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Compile&lt;E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404360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Niebler’s</a:t>
            </a:r>
            <a:r>
              <a:rPr lang="en-US" dirty="0" smtClean="0"/>
              <a:t> (Joel </a:t>
            </a:r>
            <a:r>
              <a:rPr lang="en-US" dirty="0" err="1" smtClean="0"/>
              <a:t>Falcou’s</a:t>
            </a:r>
            <a:r>
              <a:rPr lang="en-US" dirty="0" smtClean="0"/>
              <a:t>) Proto</a:t>
            </a:r>
          </a:p>
          <a:p>
            <a:r>
              <a:rPr lang="en-US" dirty="0" smtClean="0"/>
              <a:t>Example: Lambda DSL</a:t>
            </a:r>
          </a:p>
          <a:p>
            <a:pPr lvl="1"/>
            <a:r>
              <a:rPr lang="en-US" dirty="0" smtClean="0"/>
              <a:t>Expressions </a:t>
            </a:r>
            <a:r>
              <a:rPr lang="en-US" dirty="0"/>
              <a:t>turned into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/>
              <a:t>Types manipulated at compile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The result: a runtime function object</a:t>
            </a:r>
            <a:endParaRPr lang="en-US" dirty="0"/>
          </a:p>
          <a:p>
            <a:r>
              <a:rPr lang="en-US" dirty="0" smtClean="0"/>
              <a:t>Mixing compile-time TMP with runtime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Expression to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124" y="2069969"/>
            <a:ext cx="8229600" cy="609600"/>
          </a:xfrm>
        </p:spPr>
        <p:txBody>
          <a:bodyPr/>
          <a:lstStyle/>
          <a:p>
            <a:r>
              <a:rPr lang="en-US" dirty="0" smtClean="0"/>
              <a:t>Special Lambda objects for Arg1 and Arg2 Expressions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054" y="48768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template&lt;class E1, class E2&gt;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Lambda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Plus&lt;E1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E2&gt;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operator+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Lambda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E1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e1,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Lambda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E2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e2)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Lambda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Plus&lt;E1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E2&gt;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054" y="2667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Lambda&lt;Arg1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arg1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Lambda&lt;Arg2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arg2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362" y="1523999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x = (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arg1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arg2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arg2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)(3, 4);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262" y="3581400"/>
            <a:ext cx="8229600" cy="1143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Overloaded operators</a:t>
            </a:r>
          </a:p>
          <a:p>
            <a:pPr lvl="1"/>
            <a:r>
              <a:rPr lang="en-US" dirty="0" smtClean="0"/>
              <a:t>Generate types at compile time</a:t>
            </a:r>
          </a:p>
          <a:p>
            <a:pPr lvl="1"/>
            <a:r>
              <a:rPr lang="en-US" dirty="0" smtClean="0"/>
              <a:t>Generate function objects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10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(arg1   +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arg2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*  arg2)     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3, 4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// Compile time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Lambda&lt;Arg1&gt;  Lambda&lt;Arg2&gt; Lambda&lt;Arg2&gt; // original types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Lambda&lt;Times&lt;Arg2, Arg2&gt;&gt; // type returned by *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Lambda&lt;Plus&lt;Arg1, Times&lt;Arg2, Arg2&gt;&gt;    // type returned by +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// runtime, after template expansion</a:t>
            </a:r>
          </a:p>
          <a:p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Lambda&lt;Plus&lt;Arg1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Times&lt;Arg2, Arg2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::operator()(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y) {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(x, y);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Plus&lt;Arg1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Times&lt;Arg2, Arg2&gt;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prog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6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Lambda EDSL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2431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Lambda = L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endParaRPr lang="en-US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toFun</a:t>
            </a:r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(L ex) =</a:t>
            </a:r>
          </a:p>
          <a:p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\ </a:t>
            </a:r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 y -&gt;</a:t>
            </a:r>
          </a:p>
          <a:p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E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s-E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(compile ex) [x, </a:t>
            </a:r>
            <a:r>
              <a:rPr lang="es-ES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s-ES" b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s-ES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s-ES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instance Num Lambda where</a:t>
            </a:r>
          </a:p>
          <a:p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(L e1) + (L e2) = L (Plus e1 e2)</a:t>
            </a:r>
          </a:p>
          <a:p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(L e1) * (L e2) = L (Times e1 e2)</a:t>
            </a:r>
          </a:p>
          <a:p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fromInteger n = L (Const n)</a:t>
            </a:r>
          </a:p>
          <a:p>
            <a:endParaRPr lang="es-ES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test </a:t>
            </a:r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arg1 = L Arg1</a:t>
            </a:r>
          </a:p>
          <a:p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arg2 = L Arg2</a:t>
            </a:r>
          </a:p>
          <a:p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in</a:t>
            </a:r>
          </a:p>
          <a:p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(</a:t>
            </a:r>
            <a:r>
              <a:rPr lang="es-E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toFun</a:t>
            </a:r>
            <a:r>
              <a:rPr lang="es-E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(arg1 + 2 * arg2 * arg2)) 2 </a:t>
            </a:r>
            <a:r>
              <a:rPr lang="es-E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s-ES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mechanical translation from Haskell state monad to C++ EDSL</a:t>
            </a:r>
          </a:p>
          <a:p>
            <a:r>
              <a:rPr lang="en-US" dirty="0" smtClean="0"/>
              <a:t>Haskell code easy to understand (after some initial pains) and test</a:t>
            </a:r>
          </a:p>
          <a:p>
            <a:r>
              <a:rPr lang="en-US" dirty="0" smtClean="0"/>
              <a:t>What seemed to be a bunch of template hacks gains strong theoretical foundations</a:t>
            </a:r>
          </a:p>
          <a:p>
            <a:pPr lvl="1"/>
            <a:r>
              <a:rPr lang="en-US" dirty="0" smtClean="0"/>
              <a:t>Makes possible reasoning and proofs </a:t>
            </a:r>
            <a:r>
              <a:rPr lang="en-US" smtClean="0"/>
              <a:t>of correctness</a:t>
            </a:r>
            <a:endParaRPr lang="en-US" dirty="0" smtClean="0"/>
          </a:p>
          <a:p>
            <a:r>
              <a:rPr lang="en-US" dirty="0" smtClean="0"/>
              <a:t>Reusable abstraction with unexplored potential</a:t>
            </a:r>
          </a:p>
          <a:p>
            <a:pPr lvl="1"/>
            <a:r>
              <a:rPr lang="en-US" dirty="0" smtClean="0"/>
              <a:t>C++ state monad orthogonal to the construction of EDSL</a:t>
            </a:r>
          </a:p>
          <a:p>
            <a:pPr lvl="1"/>
            <a:r>
              <a:rPr lang="en-US" dirty="0" smtClean="0"/>
              <a:t>Bind and Return used in defining monadic </a:t>
            </a:r>
            <a:r>
              <a:rPr lang="en-US" dirty="0" err="1" smtClean="0"/>
              <a:t>metafunction</a:t>
            </a:r>
            <a:r>
              <a:rPr lang="en-US" dirty="0" smtClean="0"/>
              <a:t> “Compile”</a:t>
            </a:r>
          </a:p>
          <a:p>
            <a:pPr lvl="1"/>
            <a:r>
              <a:rPr lang="en-US" dirty="0" smtClean="0"/>
              <a:t>Monadic </a:t>
            </a:r>
            <a:r>
              <a:rPr lang="en-US" dirty="0" err="1" smtClean="0"/>
              <a:t>metafunction</a:t>
            </a:r>
            <a:r>
              <a:rPr lang="en-US" dirty="0" smtClean="0"/>
              <a:t> plugged into EDSL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</a:t>
            </a:r>
            <a:r>
              <a:rPr lang="en-US" dirty="0" err="1" smtClean="0"/>
              <a:t>metafunctions</a:t>
            </a:r>
            <a:r>
              <a:rPr lang="en-US" dirty="0" smtClean="0"/>
              <a:t> that “return” template functions</a:t>
            </a:r>
          </a:p>
          <a:p>
            <a:pPr lvl="1"/>
            <a:r>
              <a:rPr lang="en-US" dirty="0" smtClean="0"/>
              <a:t>Thi</a:t>
            </a:r>
            <a:r>
              <a:rPr lang="en-US" dirty="0" smtClean="0"/>
              <a:t>s is what Proto Transform does</a:t>
            </a:r>
          </a:p>
          <a:p>
            <a:r>
              <a:rPr lang="en-US" dirty="0" smtClean="0"/>
              <a:t>Better story on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values are part of state (even though they’re known at compile time)</a:t>
            </a:r>
          </a:p>
          <a:p>
            <a:r>
              <a:rPr lang="en-US" dirty="0" smtClean="0"/>
              <a:t>Factor out Transform and Domain of Proto</a:t>
            </a:r>
          </a:p>
          <a:p>
            <a:pPr lvl="1"/>
            <a:r>
              <a:rPr lang="en-US" dirty="0" smtClean="0"/>
              <a:t>It’s really Transform that is a monad?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Mike </a:t>
            </a:r>
            <a:r>
              <a:rPr lang="en-US" dirty="0"/>
              <a:t>Vanier’s </a:t>
            </a:r>
            <a:r>
              <a:rPr lang="en-US" dirty="0" smtClean="0"/>
              <a:t>blog (Haskell monads): </a:t>
            </a:r>
            <a:r>
              <a:rPr lang="en-US" dirty="0">
                <a:hlinkClick r:id="rId2"/>
              </a:rPr>
              <a:t>http://mvanier.livejournal.com/3917.html</a:t>
            </a:r>
            <a:endParaRPr lang="en-US" dirty="0"/>
          </a:p>
          <a:p>
            <a:r>
              <a:rPr lang="en-US" dirty="0" smtClean="0"/>
              <a:t>Eric </a:t>
            </a:r>
            <a:r>
              <a:rPr lang="en-US" dirty="0" err="1" smtClean="0"/>
              <a:t>Niebler’s</a:t>
            </a:r>
            <a:r>
              <a:rPr lang="en-US" dirty="0"/>
              <a:t> </a:t>
            </a:r>
            <a:r>
              <a:rPr lang="en-US" dirty="0" smtClean="0"/>
              <a:t>blog (C++ Proto): </a:t>
            </a:r>
            <a:r>
              <a:rPr lang="en-US" dirty="0">
                <a:hlinkClick r:id="rId3"/>
              </a:rPr>
              <a:t>http://cpp-next.com/archive/2010/08/expressive-c-introduction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My </a:t>
            </a:r>
            <a:r>
              <a:rPr lang="en-US" dirty="0" smtClean="0"/>
              <a:t>blog (extended treatment of current presentation): </a:t>
            </a:r>
            <a:r>
              <a:rPr lang="en-US" dirty="0">
                <a:hlinkClick r:id="rId4"/>
              </a:rPr>
              <a:t>http://bartoszmilewski.wordpress.com/2011/01/09/monads-for-the-curious-programmer-part-1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Brian McNamara, </a:t>
            </a:r>
            <a:r>
              <a:rPr lang="en-US" dirty="0" err="1"/>
              <a:t>Yannis</a:t>
            </a:r>
            <a:r>
              <a:rPr lang="en-US" dirty="0"/>
              <a:t> </a:t>
            </a:r>
            <a:r>
              <a:rPr lang="en-US" dirty="0" err="1" smtClean="0"/>
              <a:t>Smaragdakis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Syntax sugar for FC++: lambda, infix, monads, and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Haskell Expression monad to C++</a:t>
            </a:r>
          </a:p>
          <a:p>
            <a:pPr lvl="1"/>
            <a:r>
              <a:rPr lang="en-US" dirty="0" smtClean="0"/>
              <a:t>Expression tree (compile-time)</a:t>
            </a:r>
          </a:p>
          <a:p>
            <a:pPr lvl="1"/>
            <a:r>
              <a:rPr lang="en-US" dirty="0" smtClean="0"/>
              <a:t>State (runtime)</a:t>
            </a:r>
          </a:p>
          <a:p>
            <a:pPr lvl="1"/>
            <a:r>
              <a:rPr lang="en-US" dirty="0" smtClean="0"/>
              <a:t>Action (constructed at compile-time, executed at runtime)</a:t>
            </a:r>
          </a:p>
          <a:p>
            <a:pPr lvl="1"/>
            <a:r>
              <a:rPr lang="en-US" dirty="0" err="1" smtClean="0"/>
              <a:t>Metafunctions</a:t>
            </a:r>
            <a:r>
              <a:rPr lang="en-US" dirty="0" smtClean="0"/>
              <a:t> Bind/Return (compile-time)</a:t>
            </a:r>
          </a:p>
          <a:p>
            <a:pPr lvl="1"/>
            <a:r>
              <a:rPr lang="en-US" dirty="0" smtClean="0"/>
              <a:t>“Compile” </a:t>
            </a:r>
            <a:r>
              <a:rPr lang="en-US" dirty="0" err="1" smtClean="0"/>
              <a:t>metafunction</a:t>
            </a:r>
            <a:r>
              <a:rPr lang="en-US" dirty="0" smtClean="0"/>
              <a:t> (compile-time)</a:t>
            </a:r>
          </a:p>
          <a:p>
            <a:r>
              <a:rPr lang="en-US" dirty="0" smtClean="0"/>
              <a:t>2-argument lambda EDSL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8153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template&lt;class L, class R&gt;</a:t>
            </a:r>
          </a:p>
          <a:p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smtClean="0"/>
              <a:t>Compile&lt;Plus&lt;L</a:t>
            </a:r>
            <a:r>
              <a:rPr lang="en-US" sz="2000" dirty="0"/>
              <a:t>, R&gt;&gt; </a:t>
            </a:r>
            <a:r>
              <a:rPr lang="en-US" sz="2000" dirty="0" smtClean="0"/>
              <a:t>: </a:t>
            </a:r>
            <a:r>
              <a:rPr lang="en-US" sz="2000" dirty="0" err="1" smtClean="0"/>
              <a:t>Prog</a:t>
            </a:r>
            <a:r>
              <a:rPr lang="en-US" sz="2000" dirty="0" smtClean="0"/>
              <a:t> {</a:t>
            </a:r>
            <a:endParaRPr lang="en-US" sz="2000" dirty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operator</a:t>
            </a:r>
            <a:r>
              <a:rPr lang="en-US" sz="2000" dirty="0"/>
              <a:t>()(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 smtClean="0"/>
              <a:t>        return </a:t>
            </a:r>
            <a:r>
              <a:rPr lang="en-US" sz="2000" dirty="0" smtClean="0">
                <a:solidFill>
                  <a:srgbClr val="FF0000"/>
                </a:solidFill>
              </a:rPr>
              <a:t>Bind</a:t>
            </a:r>
            <a:r>
              <a:rPr lang="en-US" sz="2000" dirty="0" smtClean="0"/>
              <a:t>&lt;Compile&lt;L</a:t>
            </a:r>
            <a:r>
              <a:rPr lang="en-US" sz="2000" dirty="0"/>
              <a:t>&gt;, </a:t>
            </a:r>
            <a:r>
              <a:rPr lang="en-US" sz="2000" dirty="0" smtClean="0">
                <a:solidFill>
                  <a:srgbClr val="FF0000"/>
                </a:solidFill>
              </a:rPr>
              <a:t>Bind</a:t>
            </a:r>
            <a:r>
              <a:rPr lang="en-US" sz="2000" dirty="0" smtClean="0"/>
              <a:t>&lt;Compile&lt;R</a:t>
            </a:r>
            <a:r>
              <a:rPr lang="en-US" sz="2000" dirty="0"/>
              <a:t>&gt;, 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&gt;&gt; (</a:t>
            </a:r>
          </a:p>
          <a:p>
            <a:r>
              <a:rPr lang="en-US" sz="2000" dirty="0" smtClean="0"/>
              <a:t>            Compile&lt;L</a:t>
            </a:r>
            <a:r>
              <a:rPr lang="en-US" sz="2000" dirty="0"/>
              <a:t>&gt;(),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70C0"/>
                </a:solidFill>
              </a:rPr>
              <a:t>[](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left) -&gt; </a:t>
            </a:r>
            <a:r>
              <a:rPr lang="en-US" sz="2000" dirty="0" smtClean="0">
                <a:solidFill>
                  <a:srgbClr val="FF0000"/>
                </a:solidFill>
              </a:rPr>
              <a:t>Bind</a:t>
            </a:r>
            <a:r>
              <a:rPr lang="en-US" sz="2000" dirty="0" smtClean="0"/>
              <a:t>&lt;Compile&lt;R</a:t>
            </a:r>
            <a:r>
              <a:rPr lang="en-US" sz="2000" dirty="0"/>
              <a:t>&gt;, 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 smtClean="0"/>
              <a:t>&gt; {</a:t>
            </a:r>
            <a:endParaRPr lang="en-US" sz="2000" dirty="0"/>
          </a:p>
          <a:p>
            <a:r>
              <a:rPr lang="en-US" sz="2000" dirty="0" smtClean="0"/>
              <a:t>                return </a:t>
            </a:r>
            <a:r>
              <a:rPr lang="en-US" sz="2000" dirty="0" smtClean="0">
                <a:solidFill>
                  <a:srgbClr val="FF0000"/>
                </a:solidFill>
              </a:rPr>
              <a:t>Bind</a:t>
            </a:r>
            <a:r>
              <a:rPr lang="en-US" sz="2000" dirty="0" smtClean="0"/>
              <a:t>&lt;Compile&lt;R</a:t>
            </a:r>
            <a:r>
              <a:rPr lang="en-US" sz="2000" dirty="0"/>
              <a:t>&gt;, 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&gt;(</a:t>
            </a:r>
          </a:p>
          <a:p>
            <a:r>
              <a:rPr lang="en-US" sz="2000" dirty="0" smtClean="0"/>
              <a:t>                Compile&lt;R</a:t>
            </a:r>
            <a:r>
              <a:rPr lang="en-US" sz="2000" dirty="0"/>
              <a:t>&gt;(), </a:t>
            </a:r>
          </a:p>
          <a:p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0070C0"/>
                </a:solidFill>
              </a:rPr>
              <a:t>[</a:t>
            </a:r>
            <a:r>
              <a:rPr lang="en-US" sz="2000" dirty="0">
                <a:solidFill>
                  <a:srgbClr val="0070C0"/>
                </a:solidFill>
              </a:rPr>
              <a:t>left](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right) -&gt; </a:t>
            </a:r>
            <a:r>
              <a:rPr lang="en-US" sz="2000" dirty="0" smtClean="0">
                <a:solidFill>
                  <a:srgbClr val="FF0000"/>
                </a:solidFill>
              </a:rPr>
              <a:t>Return</a:t>
            </a:r>
            <a:r>
              <a:rPr lang="en-US" sz="2000" dirty="0" smtClean="0"/>
              <a:t> {</a:t>
            </a:r>
            <a:endParaRPr lang="en-US" sz="2000" dirty="0"/>
          </a:p>
          <a:p>
            <a:r>
              <a:rPr lang="en-US" sz="2000" dirty="0" smtClean="0"/>
              <a:t>                        return </a:t>
            </a:r>
            <a:r>
              <a:rPr lang="en-US" sz="2000" dirty="0">
                <a:solidFill>
                  <a:srgbClr val="FF0000"/>
                </a:solidFill>
              </a:rPr>
              <a:t>Return</a:t>
            </a:r>
            <a:r>
              <a:rPr lang="en-US" sz="2000" dirty="0"/>
              <a:t>(left + right);</a:t>
            </a:r>
          </a:p>
          <a:p>
            <a:r>
              <a:rPr lang="en-US" sz="2000" dirty="0" smtClean="0"/>
              <a:t>                    }</a:t>
            </a:r>
            <a:endParaRPr lang="en-US" sz="2000" dirty="0"/>
          </a:p>
          <a:p>
            <a:r>
              <a:rPr lang="en-US" sz="2000" dirty="0" smtClean="0"/>
              <a:t>                );</a:t>
            </a:r>
            <a:endParaRPr lang="en-US" sz="2000" dirty="0"/>
          </a:p>
          <a:p>
            <a:r>
              <a:rPr lang="en-US" sz="2000" dirty="0" smtClean="0"/>
              <a:t>            }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)(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r>
              <a:rPr lang="en-US" sz="2000" dirty="0" smtClean="0"/>
              <a:t>    }</a:t>
            </a:r>
            <a:endParaRPr lang="en-US" sz="2000" dirty="0"/>
          </a:p>
          <a:p>
            <a:r>
              <a:rPr lang="en-US" sz="2000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Specific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C++ expression which, by</a:t>
            </a:r>
          </a:p>
          <a:p>
            <a:r>
              <a:rPr lang="en-US" dirty="0" smtClean="0"/>
              <a:t>Abusing C++ operator overloading</a:t>
            </a:r>
          </a:p>
          <a:p>
            <a:r>
              <a:rPr lang="en-US" dirty="0" smtClean="0"/>
              <a:t>Is interpreted as something completely different:</a:t>
            </a:r>
          </a:p>
          <a:p>
            <a:r>
              <a:rPr lang="en-US" dirty="0" smtClean="0"/>
              <a:t>An expression tree of very specific type</a:t>
            </a:r>
          </a:p>
          <a:p>
            <a:r>
              <a:rPr lang="en-US" dirty="0" smtClean="0"/>
              <a:t>The type is processed at compile time resulting in an object that can be</a:t>
            </a:r>
          </a:p>
          <a:p>
            <a:r>
              <a:rPr lang="en-US" dirty="0" smtClean="0"/>
              <a:t>Executed at runtime to produce a desired result</a:t>
            </a:r>
          </a:p>
          <a:p>
            <a:r>
              <a:rPr lang="en-US" dirty="0" smtClean="0"/>
              <a:t>What does it have to do with Haskell?</a:t>
            </a:r>
          </a:p>
          <a:p>
            <a:pPr lvl="1"/>
            <a:r>
              <a:rPr lang="en-US" dirty="0" smtClean="0"/>
              <a:t>Hint: the expression 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 (compile time)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153400" cy="16312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data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| Plus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| Times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Exp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| Arg1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| Arg2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004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template&lt;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{};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E1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E2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Plus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{};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E1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E2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Times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{};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Arg1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{};</a:t>
            </a: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Arg2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{};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(runtime)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j) {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a[0] = i;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a[1] = j;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operator[](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n) { return _a[n]; 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_a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[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05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48" y="4800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420" y="1371600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420" y="1981200"/>
            <a:ext cx="8153400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Prog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a = PR (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a)</a:t>
            </a:r>
            <a:endParaRPr lang="en-US" sz="20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97728" y="27432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Prog</a:t>
            </a:r>
            <a:r>
              <a:rPr lang="en-US" dirty="0" smtClean="0"/>
              <a:t> created at compile time using a </a:t>
            </a:r>
            <a:r>
              <a:rPr lang="en-US" dirty="0" err="1" smtClean="0"/>
              <a:t>metafunction</a:t>
            </a:r>
            <a:endParaRPr lang="en-US" dirty="0" smtClean="0"/>
          </a:p>
          <a:p>
            <a:r>
              <a:rPr lang="en-US" dirty="0" smtClean="0"/>
              <a:t>Action executed at runtime</a:t>
            </a:r>
          </a:p>
          <a:p>
            <a:r>
              <a:rPr lang="en-US" dirty="0" smtClean="0"/>
              <a:t>PR is really a concept with operator() as associated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</a:t>
            </a:r>
            <a:r>
              <a:rPr lang="en-US" dirty="0" err="1" smtClean="0"/>
              <a:t>Metafunction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380" y="42672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template&lt;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// compile-time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metafunction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argument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GetArg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PR { // “returns”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Prog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// runtime action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operator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[n]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};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0" y="3429000"/>
            <a:ext cx="8153400" cy="70788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getArg </a:t>
            </a:r>
            <a:r>
              <a:rPr lang="de-DE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 Int -&gt; Prog Int</a:t>
            </a:r>
          </a:p>
          <a:p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getArg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= PR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l-G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λ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!! n)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Metafunctions</a:t>
            </a:r>
            <a:r>
              <a:rPr lang="en-US" dirty="0"/>
              <a:t> </a:t>
            </a:r>
            <a:r>
              <a:rPr lang="en-US" dirty="0" smtClean="0"/>
              <a:t>may “return”</a:t>
            </a:r>
          </a:p>
          <a:p>
            <a:pPr lvl="1"/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metafunctions</a:t>
            </a:r>
            <a:endParaRPr lang="en-US" dirty="0" smtClean="0"/>
          </a:p>
          <a:p>
            <a:r>
              <a:rPr lang="en-US" dirty="0" smtClean="0"/>
              <a:t>New type of </a:t>
            </a:r>
            <a:r>
              <a:rPr lang="en-US" dirty="0" err="1" smtClean="0"/>
              <a:t>metafunction</a:t>
            </a:r>
            <a:r>
              <a:rPr lang="en-US" dirty="0" smtClean="0"/>
              <a:t> “returning” a function</a:t>
            </a:r>
            <a:endParaRPr lang="en-US" dirty="0"/>
          </a:p>
          <a:p>
            <a:pPr lvl="1"/>
            <a:r>
              <a:rPr lang="en-US" dirty="0" smtClean="0"/>
              <a:t>(Further generalization: </a:t>
            </a:r>
            <a:r>
              <a:rPr lang="en-US" dirty="0" err="1" smtClean="0"/>
              <a:t>metafunction</a:t>
            </a:r>
            <a:r>
              <a:rPr lang="en-US" dirty="0" smtClean="0"/>
              <a:t> returning template function)</a:t>
            </a:r>
          </a:p>
        </p:txBody>
      </p:sp>
    </p:spTree>
    <p:extLst>
      <p:ext uri="{BB962C8B-B14F-4D97-AF65-F5344CB8AC3E}">
        <p14:creationId xmlns:p14="http://schemas.microsoft.com/office/powerpoint/2010/main" val="8825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3491</TotalTime>
  <Words>1662</Words>
  <Application>Microsoft Office PowerPoint</Application>
  <PresentationFormat>On-screen Show (4:3)</PresentationFormat>
  <Paragraphs>324</Paragraphs>
  <Slides>25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Monads and C++ Template  Metaprogramming</vt:lpstr>
      <vt:lpstr>Motivation</vt:lpstr>
      <vt:lpstr>Plan</vt:lpstr>
      <vt:lpstr>Teaser</vt:lpstr>
      <vt:lpstr>Domain Specific Languages</vt:lpstr>
      <vt:lpstr>Expression Tree (compile time)</vt:lpstr>
      <vt:lpstr>State (runtime)</vt:lpstr>
      <vt:lpstr>Type Constructor</vt:lpstr>
      <vt:lpstr>Monadic Metafunction</vt:lpstr>
      <vt:lpstr>Bind: Construction</vt:lpstr>
      <vt:lpstr>Bind: Action</vt:lpstr>
      <vt:lpstr>Return</vt:lpstr>
      <vt:lpstr>The Compile Metafunction</vt:lpstr>
      <vt:lpstr>Simple Specializations</vt:lpstr>
      <vt:lpstr>Composite Specializations</vt:lpstr>
      <vt:lpstr>The Plus Node: Types</vt:lpstr>
      <vt:lpstr>Test: Arg1 * Arg2 + 13</vt:lpstr>
      <vt:lpstr>2-Arg Lambda EDSL</vt:lpstr>
      <vt:lpstr>Expression Wrapper</vt:lpstr>
      <vt:lpstr>From Expression to Lambda</vt:lpstr>
      <vt:lpstr>Compile-Time vs. Runtime</vt:lpstr>
      <vt:lpstr>Haskell Lambda EDSL</vt:lpstr>
      <vt:lpstr>Conclusion</vt:lpstr>
      <vt:lpstr>Future Directions</vt:lpstr>
      <vt:lpstr>Bibliography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and C++ Template  Metaprogramming</dc:title>
  <dc:creator>Bartosz</dc:creator>
  <cp:lastModifiedBy>Bartosz</cp:lastModifiedBy>
  <cp:revision>92</cp:revision>
  <dcterms:created xsi:type="dcterms:W3CDTF">2009-10-17T00:07:24Z</dcterms:created>
  <dcterms:modified xsi:type="dcterms:W3CDTF">2011-05-17T18:58:41Z</dcterms:modified>
</cp:coreProperties>
</file>