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342" r:id="rId4"/>
    <p:sldId id="324" r:id="rId5"/>
    <p:sldId id="259" r:id="rId6"/>
    <p:sldId id="309" r:id="rId7"/>
    <p:sldId id="257" r:id="rId8"/>
    <p:sldId id="344" r:id="rId9"/>
    <p:sldId id="263" r:id="rId10"/>
    <p:sldId id="264" r:id="rId11"/>
    <p:sldId id="265" r:id="rId12"/>
    <p:sldId id="325" r:id="rId13"/>
    <p:sldId id="268" r:id="rId14"/>
    <p:sldId id="269" r:id="rId15"/>
    <p:sldId id="310" r:id="rId16"/>
    <p:sldId id="270" r:id="rId17"/>
    <p:sldId id="271" r:id="rId18"/>
    <p:sldId id="272" r:id="rId19"/>
    <p:sldId id="273" r:id="rId20"/>
    <p:sldId id="274" r:id="rId21"/>
    <p:sldId id="345" r:id="rId22"/>
    <p:sldId id="326" r:id="rId23"/>
    <p:sldId id="312" r:id="rId24"/>
    <p:sldId id="327" r:id="rId25"/>
    <p:sldId id="313" r:id="rId26"/>
    <p:sldId id="314" r:id="rId27"/>
    <p:sldId id="315" r:id="rId28"/>
    <p:sldId id="278" r:id="rId29"/>
    <p:sldId id="277" r:id="rId30"/>
    <p:sldId id="317" r:id="rId31"/>
    <p:sldId id="349" r:id="rId32"/>
    <p:sldId id="318" r:id="rId33"/>
    <p:sldId id="319" r:id="rId34"/>
    <p:sldId id="346" r:id="rId35"/>
    <p:sldId id="266" r:id="rId36"/>
    <p:sldId id="343" r:id="rId37"/>
    <p:sldId id="347" r:id="rId38"/>
    <p:sldId id="316" r:id="rId39"/>
    <p:sldId id="339" r:id="rId40"/>
    <p:sldId id="341" r:id="rId41"/>
    <p:sldId id="348" r:id="rId42"/>
    <p:sldId id="328" r:id="rId43"/>
    <p:sldId id="322" r:id="rId44"/>
    <p:sldId id="333" r:id="rId45"/>
    <p:sldId id="336" r:id="rId46"/>
    <p:sldId id="334" r:id="rId47"/>
    <p:sldId id="329" r:id="rId48"/>
    <p:sldId id="331" r:id="rId49"/>
    <p:sldId id="330" r:id="rId50"/>
    <p:sldId id="335" r:id="rId51"/>
    <p:sldId id="332" r:id="rId52"/>
    <p:sldId id="307" r:id="rId53"/>
    <p:sldId id="338" r:id="rId54"/>
    <p:sldId id="337" r:id="rId55"/>
    <p:sldId id="323" r:id="rId56"/>
    <p:sldId id="296" r:id="rId57"/>
    <p:sldId id="28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86B4-2B9F-4511-85F5-453E291A7F18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52040-FB53-47B8-A22B-D564A2E79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1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ordering not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52040-FB53-47B8-A22B-D564A2E79F0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unique_lock</a:t>
            </a:r>
            <a:r>
              <a:rPr lang="en-US" dirty="0" smtClean="0"/>
              <a:t> provides more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52040-FB53-47B8-A22B-D564A2E79F0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645F-05E4-48EC-AF84-7424DCA6F5B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CACB-4635-475D-8399-B2C765D0FED2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3169-2DE1-4B99-A298-4FBFB2D001FF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A4FB-58FF-4967-AFEB-E95DF44B5B0F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3903-8D70-427B-B7F2-51D27B8E816D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427D-0672-4258-835C-CA8BD72241B6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D10A-1A58-4595-830C-20E5A3D3F4E2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96B9-7880-4A17-B29F-EB67D3F09F42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4F68-DA9F-4054-BC2F-8563B5F8F89F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FF65-CCB7-4452-B1FD-C9E072C98439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B5E9-A71A-4F37-ABF0-78ADC5A71BE8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 and Shared Variables in C++0x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i="1" dirty="0" smtClean="0"/>
              <a:t>Hans-J. Boehm</a:t>
            </a:r>
          </a:p>
          <a:p>
            <a:r>
              <a:rPr lang="en-US" dirty="0" smtClean="0"/>
              <a:t>HP Labs</a:t>
            </a:r>
            <a:endParaRPr lang="en-US" dirty="0"/>
          </a:p>
        </p:txBody>
      </p:sp>
      <p:pic>
        <p:nvPicPr>
          <p:cNvPr id="1026" name="Picture 2" descr="Z:\talks\boostcon11\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5562600"/>
            <a:ext cx="476250" cy="4762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B572-C11F-4246-8D4E-F7FF2BB140D5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D4F98-103A-43F5-9523-35FD44860B6D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AA89D5-0513-4A70-899F-47738F6EBA69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creation example: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fib(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n)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if (n &lt;= 1) return n;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fib1, fib2;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thread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t([=, &amp;fib1]{fib1 = fib(n-1);});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fib2 = fib(n–2);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t.join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	return fib1 + fib2;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/>
              <a:t>Disclaimers: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Untested code!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Don’t really do this!  It creates too many threads.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Runs in exponential time.  There is a log(n) algorithm.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Except that it overflows for interesting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670E4-2F0C-44F5-866B-E536FFF87DC7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07109-E434-498A-B16D-E5A0CEFC6584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</a:t>
            </a:r>
            <a:r>
              <a:rPr lang="en-US" dirty="0" smtClean="0"/>
              <a:t>Boost threads gotcha:</a:t>
            </a:r>
            <a:br>
              <a:rPr lang="en-US" dirty="0" smtClean="0"/>
            </a:br>
            <a:r>
              <a:rPr lang="en-US" dirty="0" smtClean="0"/>
              <a:t>Detached threads are hazardous!</a:t>
            </a:r>
            <a:endParaRPr lang="en-US" dirty="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7848600" cy="205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if parent call to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fib</a:t>
            </a:r>
            <a:r>
              <a:rPr lang="en-US" dirty="0"/>
              <a:t> </a:t>
            </a:r>
            <a:r>
              <a:rPr lang="en-US" dirty="0" smtClean="0"/>
              <a:t>throws?</a:t>
            </a:r>
            <a:endParaRPr lang="en-US" dirty="0"/>
          </a:p>
          <a:p>
            <a:pPr lvl="1"/>
            <a:r>
              <a:rPr lang="en-US" dirty="0" smtClean="0"/>
              <a:t>In Boost, if 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fib2</a:t>
            </a:r>
            <a:r>
              <a:rPr lang="en-US" dirty="0"/>
              <a:t> computation throws, thread 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t</a:t>
            </a:r>
            <a:r>
              <a:rPr lang="en-US" dirty="0"/>
              <a:t> is </a:t>
            </a:r>
            <a:r>
              <a:rPr lang="en-US" i="1" dirty="0"/>
              <a:t>detached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Thread t </a:t>
            </a:r>
            <a:r>
              <a:rPr lang="en-US" dirty="0" err="1" smtClean="0"/>
              <a:t>contiinues</a:t>
            </a:r>
            <a:r>
              <a:rPr lang="en-US" dirty="0" smtClean="0"/>
              <a:t> to run </a:t>
            </a:r>
            <a:r>
              <a:rPr lang="en-US" dirty="0" err="1" smtClean="0"/>
              <a:t>independentaly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Thread t will still write to 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fib1</a:t>
            </a:r>
            <a:r>
              <a:rPr lang="en-US" dirty="0"/>
              <a:t>, which will be long gone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C++0x, destroying a joinable thread calls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terminate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()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Always join!</a:t>
            </a:r>
          </a:p>
          <a:p>
            <a:r>
              <a:rPr lang="en-US" dirty="0" smtClean="0"/>
              <a:t>More on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detach()</a:t>
            </a:r>
            <a:r>
              <a:rPr lang="en-US" dirty="0" smtClean="0"/>
              <a:t> </a:t>
            </a:r>
            <a:r>
              <a:rPr lang="en-US" dirty="0" smtClean="0"/>
              <a:t>later …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905000"/>
            <a:ext cx="8153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fib(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n)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if (n &lt;= 1) return n;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fib1, fib2;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thread t([=, &amp;fib1]{fib1 = fib(n-1);});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fib2 = fib(n–2);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t.join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return fib1 + fib2;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670E4-2F0C-44F5-866B-E536FFF87DC7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07109-E434-498A-B16D-E5A0CEFC6584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safer way to write parallel </a:t>
            </a:r>
            <a:r>
              <a:rPr lang="en-US" sz="4000" dirty="0" smtClean="0">
                <a:solidFill>
                  <a:schemeClr val="tx2"/>
                </a:solidFill>
                <a:latin typeface="Lucida Console" pitchFamily="49" charset="0"/>
              </a:rPr>
              <a:t>fib()</a:t>
            </a:r>
            <a:endParaRPr lang="en-US" sz="40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9050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fib(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n)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if (n &lt;= 1) return n;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fib2;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auto fib1 =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async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([=]{return fib(n-1);});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fib2 = fib(n–2);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return fib1.get() + fib2;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003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76A82-35BC-49B9-9198-704AC1E74D5A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6A3544-F87B-4B45-B5B3-24CE10D151D9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447800"/>
            <a:ext cx="8272463" cy="26463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Real multi-threaded programs usually need to access shared data from multiple threads.</a:t>
            </a:r>
          </a:p>
          <a:p>
            <a:pPr>
              <a:lnSpc>
                <a:spcPct val="80000"/>
              </a:lnSpc>
            </a:pPr>
            <a:r>
              <a:rPr lang="en-US" dirty="0"/>
              <a:t>For example, incrementing a counter in multiple threads: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3200" dirty="0">
                <a:solidFill>
                  <a:schemeClr val="tx2"/>
                </a:solidFill>
              </a:rPr>
              <a:t>x = x + 1;</a:t>
            </a:r>
          </a:p>
          <a:p>
            <a:pPr>
              <a:lnSpc>
                <a:spcPct val="80000"/>
              </a:lnSpc>
            </a:pPr>
            <a:r>
              <a:rPr lang="en-US" dirty="0"/>
              <a:t>Unsafe if run from multiple threads:</a:t>
            </a:r>
          </a:p>
        </p:txBody>
      </p:sp>
      <p:sp>
        <p:nvSpPr>
          <p:cNvPr id="1358852" name="Text Box 4"/>
          <p:cNvSpPr txBox="1">
            <a:spLocks noChangeArrowheads="1"/>
          </p:cNvSpPr>
          <p:nvPr/>
        </p:nvSpPr>
        <p:spPr bwMode="auto">
          <a:xfrm>
            <a:off x="755650" y="4000500"/>
            <a:ext cx="3563938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Lucida Console" pitchFamily="49" charset="0"/>
              </a:rPr>
              <a:t>tmp</a:t>
            </a:r>
            <a:r>
              <a:rPr lang="en-US" sz="2400" dirty="0">
                <a:solidFill>
                  <a:schemeClr val="tx2"/>
                </a:solidFill>
                <a:latin typeface="Lucida Console" pitchFamily="49" charset="0"/>
              </a:rPr>
              <a:t> = x; </a:t>
            </a:r>
            <a:r>
              <a:rPr lang="en-US" sz="2400" dirty="0">
                <a:latin typeface="Lucida Console" pitchFamily="49" charset="0"/>
              </a:rPr>
              <a:t>// 17</a:t>
            </a:r>
          </a:p>
          <a:p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Lucida Console" pitchFamily="49" charset="0"/>
              </a:rPr>
              <a:t>x = </a:t>
            </a:r>
            <a:r>
              <a:rPr lang="en-US" sz="2400" dirty="0" err="1">
                <a:solidFill>
                  <a:schemeClr val="tx2"/>
                </a:solidFill>
                <a:latin typeface="Lucida Console" pitchFamily="49" charset="0"/>
              </a:rPr>
              <a:t>tmp</a:t>
            </a:r>
            <a:r>
              <a:rPr lang="en-US" sz="2400" dirty="0">
                <a:solidFill>
                  <a:schemeClr val="tx2"/>
                </a:solidFill>
                <a:latin typeface="Lucida Console" pitchFamily="49" charset="0"/>
              </a:rPr>
              <a:t> + 1; </a:t>
            </a:r>
            <a:r>
              <a:rPr lang="en-US" sz="2400" dirty="0">
                <a:latin typeface="Lucida Console" pitchFamily="49" charset="0"/>
              </a:rPr>
              <a:t>// 18</a:t>
            </a:r>
          </a:p>
        </p:txBody>
      </p:sp>
      <p:sp>
        <p:nvSpPr>
          <p:cNvPr id="1358853" name="Text Box 5"/>
          <p:cNvSpPr txBox="1">
            <a:spLocks noChangeArrowheads="1"/>
          </p:cNvSpPr>
          <p:nvPr/>
        </p:nvSpPr>
        <p:spPr bwMode="auto">
          <a:xfrm>
            <a:off x="4897438" y="4457700"/>
            <a:ext cx="3579812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tmp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 = x;  </a:t>
            </a:r>
            <a:r>
              <a:rPr lang="en-US" sz="2400" dirty="0">
                <a:latin typeface="Lucida Console" pitchFamily="49" charset="0"/>
              </a:rPr>
              <a:t>// 17</a:t>
            </a:r>
          </a:p>
          <a:p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x = 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tmp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 + 1;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//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4F3-B21D-43F9-A9CD-A4AFD0E20A48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FD58FE4-8D2E-4656-B422-FDB25DF40693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 (contd)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solution:</a:t>
            </a:r>
          </a:p>
          <a:p>
            <a:pPr lvl="1"/>
            <a:r>
              <a:rPr lang="en-US" dirty="0"/>
              <a:t>Limit shared variable access to one thread at a time, using locks.</a:t>
            </a:r>
          </a:p>
          <a:p>
            <a:pPr lvl="1"/>
            <a:r>
              <a:rPr lang="en-US" dirty="0"/>
              <a:t>Only one thread can be holding lock at a time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A6C9E5-1EC5-49E4-BE87-38556503BB68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2D9BB-3BB7-485D-B58A-4C7BA5B3C7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Mutexes</a:t>
            </a:r>
            <a:r>
              <a:rPr lang="en-US" dirty="0" smtClean="0"/>
              <a:t> restrict </a:t>
            </a:r>
            <a:r>
              <a:rPr lang="en-US" dirty="0" err="1" smtClean="0"/>
              <a:t>interleavings</a:t>
            </a:r>
            <a:endParaRPr 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i="1" dirty="0" smtClean="0"/>
              <a:t>Thread 1</a:t>
            </a:r>
            <a:r>
              <a:rPr lang="en-US" dirty="0" smtClean="0"/>
              <a:t>			</a:t>
            </a:r>
            <a:r>
              <a:rPr lang="en-US" i="1" dirty="0" smtClean="0"/>
              <a:t>Thread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i="1" dirty="0" smtClean="0"/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</a:t>
            </a:r>
            <a:r>
              <a:rPr lang="en-US" sz="2000" dirty="0" smtClean="0">
                <a:latin typeface="Lucida Console" pitchFamily="49" charset="0"/>
              </a:rPr>
              <a:t>			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</a:t>
            </a:r>
            <a:endParaRPr lang="en-US" sz="2000" i="1" dirty="0" smtClean="0">
              <a:solidFill>
                <a:srgbClr val="CC6600"/>
              </a:solidFill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r1 = x;	</a:t>
            </a:r>
            <a:r>
              <a:rPr lang="en-US" sz="20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r2 =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x = r1+1; </a:t>
            </a:r>
            <a:r>
              <a:rPr lang="en-US" sz="20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x = r2+1;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			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CC6600"/>
              </a:solidFill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only be executed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 r1 = x; x = r1+1; 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 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 r2 = x; x = r2+1; 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 r2 = x; x = r2+1; </a:t>
            </a:r>
            <a:r>
              <a:rPr lang="en-US" sz="2000" dirty="0" err="1" smtClean="0">
                <a:solidFill>
                  <a:srgbClr val="CC6600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(); 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 r1 = x; x = r1+1; 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m.unlock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();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since second </a:t>
            </a:r>
            <a:r>
              <a:rPr lang="en-US" sz="2000" dirty="0" err="1" smtClean="0">
                <a:latin typeface="Lucida Console" pitchFamily="49" charset="0"/>
              </a:rPr>
              <a:t>m.lock</a:t>
            </a:r>
            <a:r>
              <a:rPr lang="en-US" sz="2000" dirty="0" smtClean="0">
                <a:latin typeface="Lucida Console" pitchFamily="49" charset="0"/>
              </a:rPr>
              <a:t>() </a:t>
            </a:r>
            <a:r>
              <a:rPr lang="en-US" sz="2000" dirty="0" smtClean="0"/>
              <a:t>must follow first </a:t>
            </a:r>
            <a:r>
              <a:rPr lang="en-US" sz="2000" dirty="0" err="1" smtClean="0">
                <a:latin typeface="Lucida Console" pitchFamily="49" charset="0"/>
              </a:rPr>
              <a:t>m.unlock</a:t>
            </a:r>
            <a:r>
              <a:rPr lang="en-US" sz="2000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33998-8712-4769-B677-37C01A971EE6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787C0B-81F0-4972-93C3-D3E4C9E01A2C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C++0x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class </a:t>
            </a: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public: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~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(const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&amp;) = delete;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&amp; operator=(const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&amp;) = delete;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void lock();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bool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try_lock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();  </a:t>
            </a:r>
            <a:r>
              <a:rPr lang="en-US" sz="2000" dirty="0" smtClean="0"/>
              <a:t>// may fail even if lock available!</a:t>
            </a:r>
            <a:endParaRPr lang="en-US" sz="2000" dirty="0"/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void unlock();</a:t>
            </a:r>
          </a:p>
          <a:p>
            <a:pPr lvl="1">
              <a:lnSpc>
                <a:spcPct val="70000"/>
              </a:lnSpc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…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};</a:t>
            </a:r>
            <a:r>
              <a:rPr lang="en-US" sz="2400" dirty="0"/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Class </a:t>
            </a: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recursive_mutex</a:t>
            </a:r>
            <a:r>
              <a:rPr lang="en-US" sz="2400" dirty="0"/>
              <a:t> is similar: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allows </a:t>
            </a:r>
            <a:r>
              <a:rPr lang="en-US" sz="2000" i="1" dirty="0"/>
              <a:t>same</a:t>
            </a:r>
            <a:r>
              <a:rPr lang="en-US" sz="2000" dirty="0"/>
              <a:t> thread to acquire </a:t>
            </a:r>
            <a:r>
              <a:rPr lang="en-US" sz="2000" dirty="0" err="1"/>
              <a:t>mutex</a:t>
            </a:r>
            <a:r>
              <a:rPr lang="en-US" sz="2000" dirty="0"/>
              <a:t> </a:t>
            </a:r>
            <a:r>
              <a:rPr lang="en-US" sz="2000" dirty="0" err="1"/>
              <a:t>mutiple</a:t>
            </a:r>
            <a:r>
              <a:rPr lang="en-US" sz="2000" dirty="0"/>
              <a:t>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1C846-66DA-4727-8607-ACA8C1416BF1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E5D6B3-A7DC-4BA6-8FE4-5F2CE10015A7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with a mutex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m;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void increment() {</a:t>
            </a:r>
          </a:p>
          <a:p>
            <a:pPr lvl="1">
              <a:buFont typeface="Futura Bk" pitchFamily="34" charset="0"/>
              <a:buNone/>
            </a:pP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m.lock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();</a:t>
            </a:r>
          </a:p>
          <a:p>
            <a:pPr lvl="1">
              <a:buFont typeface="Futura Bk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x = x + 1;</a:t>
            </a:r>
          </a:p>
          <a:p>
            <a:pPr lvl="1">
              <a:buFont typeface="Futura Bk" pitchFamily="34" charset="0"/>
              <a:buNone/>
            </a:pP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m.unlock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dirty="0"/>
              <a:t>Lock not released if critical section throws.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7569-F779-49F4-B4B7-D524BD3B39F6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868B94-00B1-4BA1-A683-2F0B971E2339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Lock_guard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template &lt;class </a:t>
            </a: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class </a:t>
            </a:r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{</a:t>
            </a:r>
          </a:p>
          <a:p>
            <a:pPr lvl="1"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public: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typedef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Mutex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mutex_type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explicit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mutex_type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&amp; </a:t>
            </a:r>
            <a:r>
              <a:rPr lang="en-US" sz="1800" i="1" dirty="0">
                <a:solidFill>
                  <a:schemeClr val="accent1"/>
                </a:solidFill>
                <a:latin typeface="Lucida Console" pitchFamily="49" charset="0"/>
              </a:rPr>
              <a:t>m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);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mutex_type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&amp; </a:t>
            </a:r>
            <a:r>
              <a:rPr lang="en-US" sz="1800" i="1" dirty="0">
                <a:solidFill>
                  <a:schemeClr val="accent1"/>
                </a:solidFill>
                <a:latin typeface="Lucida Console" pitchFamily="49" charset="0"/>
              </a:rPr>
              <a:t>m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adopt_lock_t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~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const&amp;) = delete;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&amp; operator=(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lock_guard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const&amp;) = delete;</a:t>
            </a:r>
          </a:p>
          <a:p>
            <a:pPr lvl="1">
              <a:buFont typeface="Futura Bk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private: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mutex_type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&amp; </a:t>
            </a:r>
            <a:r>
              <a:rPr lang="en-US" sz="1800" i="1" dirty="0">
                <a:solidFill>
                  <a:schemeClr val="accent1"/>
                </a:solidFill>
                <a:latin typeface="Lucida Console" pitchFamily="49" charset="0"/>
              </a:rPr>
              <a:t>pm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// </a:t>
            </a:r>
            <a:r>
              <a:rPr lang="en-US" sz="1800" i="1" dirty="0">
                <a:solidFill>
                  <a:schemeClr val="accent1"/>
                </a:solidFill>
                <a:latin typeface="Lucida Console" pitchFamily="49" charset="0"/>
              </a:rPr>
              <a:t>for exposition only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09047-06DB-419B-B134-BA041880A24C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B086C8-EEB9-4CC0-B332-07AA60CD5394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with a lock_guard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dirty="0" err="1">
                <a:solidFill>
                  <a:schemeClr val="tx2"/>
                </a:solidFill>
                <a:latin typeface="Lucida Console" pitchFamily="49" charset="0"/>
              </a:rPr>
              <a:t>mutex</a:t>
            </a:r>
            <a:r>
              <a:rPr lang="en-US" sz="2800" dirty="0">
                <a:solidFill>
                  <a:schemeClr val="tx2"/>
                </a:solidFill>
                <a:latin typeface="Lucida Console" pitchFamily="49" charset="0"/>
              </a:rPr>
              <a:t> m;</a:t>
            </a:r>
          </a:p>
          <a:p>
            <a:pPr>
              <a:buFontTx/>
              <a:buNone/>
            </a:pPr>
            <a:endParaRPr lang="en-US" sz="28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Lucida Console" pitchFamily="49" charset="0"/>
              </a:rPr>
              <a:t>void increment() {</a:t>
            </a:r>
          </a:p>
          <a:p>
            <a:pPr lvl="1">
              <a:buFont typeface="Futura Bk" pitchFamily="34" charset="0"/>
              <a:buNone/>
            </a:pPr>
            <a:r>
              <a:rPr lang="en-US" dirty="0" err="1" smtClean="0">
                <a:solidFill>
                  <a:schemeClr val="tx2"/>
                </a:solidFill>
                <a:latin typeface="Lucida Console" pitchFamily="49" charset="0"/>
              </a:rPr>
              <a:t>lock_guard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tx2"/>
                </a:solidFill>
                <a:latin typeface="Lucida Console" pitchFamily="49" charset="0"/>
              </a:rPr>
              <a:t>mutex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&gt; 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_(m);</a:t>
            </a:r>
          </a:p>
          <a:p>
            <a:pPr lvl="1">
              <a:buFont typeface="Futura Bk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x = x + 1;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dirty="0"/>
              <a:t>Lock is released in destructor</a:t>
            </a:r>
            <a:r>
              <a:rPr lang="en-US" dirty="0" smtClean="0"/>
              <a:t>.</a:t>
            </a:r>
          </a:p>
          <a:p>
            <a:r>
              <a:rPr lang="en-US" sz="3000" dirty="0" err="1" smtClean="0">
                <a:solidFill>
                  <a:schemeClr val="tx2"/>
                </a:solidFill>
                <a:latin typeface="Lucida Console" pitchFamily="49" charset="0"/>
              </a:rPr>
              <a:t>unique_lock</a:t>
            </a:r>
            <a:r>
              <a:rPr lang="en-US" sz="3000" dirty="0" smtClean="0">
                <a:solidFill>
                  <a:schemeClr val="tx2"/>
                </a:solidFill>
                <a:latin typeface="Lucida Console" pitchFamily="49" charset="0"/>
              </a:rPr>
              <a:t>&lt;&gt;</a:t>
            </a:r>
            <a:r>
              <a:rPr lang="en-US" sz="3000" dirty="0" smtClean="0">
                <a:latin typeface="Lucida Console" pitchFamily="49" charset="0"/>
              </a:rPr>
              <a:t> </a:t>
            </a:r>
            <a:r>
              <a:rPr lang="en-US" sz="3000" dirty="0" smtClean="0"/>
              <a:t>is a generalization of </a:t>
            </a:r>
            <a:r>
              <a:rPr lang="en-US" sz="3000" dirty="0" err="1" smtClean="0">
                <a:solidFill>
                  <a:schemeClr val="tx2"/>
                </a:solidFill>
                <a:latin typeface="Lucida Console" pitchFamily="49" charset="0"/>
              </a:rPr>
              <a:t>lock_guard</a:t>
            </a:r>
            <a:r>
              <a:rPr lang="en-US" sz="3000" dirty="0" smtClean="0">
                <a:solidFill>
                  <a:schemeClr val="tx2"/>
                </a:solidFill>
                <a:latin typeface="Lucida Console" pitchFamily="49" charset="0"/>
              </a:rPr>
              <a:t>&lt;&gt;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5FC4-2502-4F6A-ACD2-0BE502E31303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53B5EC-C15B-4E93-A480-1B11FEED9501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Disclaimers: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This </a:t>
            </a:r>
            <a:r>
              <a:rPr lang="en-US" sz="2400" dirty="0" smtClean="0"/>
              <a:t>describes the work of many people.</a:t>
            </a:r>
            <a:endParaRPr lang="en-US" sz="2400" dirty="0"/>
          </a:p>
          <a:p>
            <a:r>
              <a:rPr lang="en-US" sz="2400" dirty="0" smtClean="0"/>
              <a:t>Major contributors to work on the memory model and atomic operations: </a:t>
            </a:r>
            <a:r>
              <a:rPr lang="en-US" sz="2400" dirty="0"/>
              <a:t>Sarita Adve, Lawrence Crowl, </a:t>
            </a:r>
            <a:r>
              <a:rPr lang="en-US" sz="2400" dirty="0" smtClean="0"/>
              <a:t>Paul </a:t>
            </a:r>
            <a:r>
              <a:rPr lang="en-US" sz="2400" dirty="0"/>
              <a:t>McKenney, </a:t>
            </a:r>
            <a:r>
              <a:rPr lang="en-US" sz="2400" dirty="0" smtClean="0"/>
              <a:t> Clark Nelson, Herb </a:t>
            </a:r>
            <a:r>
              <a:rPr lang="en-US" sz="2400" dirty="0"/>
              <a:t>Sutter, …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threads API is almost entirely the work of others; I’m likely to have gotten some small things wrong.</a:t>
            </a:r>
          </a:p>
          <a:p>
            <a:r>
              <a:rPr lang="en-US" sz="2400" dirty="0"/>
              <a:t>C++0x </a:t>
            </a:r>
            <a:r>
              <a:rPr lang="en-US" sz="2400" dirty="0" smtClean="0"/>
              <a:t>is a misnomer.  It’s likely to be C++11.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ED6F0-5B94-404E-BAC0-6EAD967F3792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609090-7F05-460B-BED2-FBBE7ACE6E57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 variables:</a:t>
            </a:r>
            <a:br>
              <a:rPr lang="en-US"/>
            </a:br>
            <a:r>
              <a:rPr lang="en-US"/>
              <a:t>Waiting on shared state to change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class condition_variable {</a:t>
            </a:r>
          </a:p>
          <a:p>
            <a:pPr lvl="1">
              <a:lnSpc>
                <a:spcPct val="80000"/>
              </a:lnSpc>
              <a:buFont typeface="Futura Bk" pitchFamily="34" charset="0"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public: 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void notify_one();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void notify_all();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void wait(unique_lock&lt;mutex&gt;&amp; </a:t>
            </a:r>
            <a:r>
              <a:rPr lang="en-US" sz="1800" i="1">
                <a:solidFill>
                  <a:schemeClr val="accent1"/>
                </a:solidFill>
                <a:latin typeface="Lucida Console" pitchFamily="49" charset="0"/>
              </a:rPr>
              <a:t>lock</a:t>
            </a: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template &lt;class Predicate&gt;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 void wait(unique_lock&lt;mutex&gt;&amp; </a:t>
            </a:r>
            <a:r>
              <a:rPr lang="en-US" sz="1800" i="1">
                <a:solidFill>
                  <a:schemeClr val="accent1"/>
                </a:solidFill>
                <a:latin typeface="Lucida Console" pitchFamily="49" charset="0"/>
              </a:rPr>
              <a:t>lock</a:t>
            </a: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, Predicate </a:t>
            </a:r>
            <a:r>
              <a:rPr lang="en-US" sz="1800" i="1">
                <a:solidFill>
                  <a:schemeClr val="accent1"/>
                </a:solidFill>
                <a:latin typeface="Lucida Console" pitchFamily="49" charset="0"/>
              </a:rPr>
              <a:t>pred</a:t>
            </a: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template &lt;class Duration&gt;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 bool timed_wait(unique_lock&lt;mutex&gt;&amp; </a:t>
            </a:r>
            <a:r>
              <a:rPr lang="en-US" sz="1800" i="1">
                <a:solidFill>
                  <a:schemeClr val="accent1"/>
                </a:solidFill>
                <a:latin typeface="Lucida Console" pitchFamily="49" charset="0"/>
              </a:rPr>
              <a:t>lock</a:t>
            </a: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,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                 const Duration&amp; </a:t>
            </a:r>
            <a:r>
              <a:rPr lang="en-US" sz="1800" i="1">
                <a:solidFill>
                  <a:schemeClr val="accent1"/>
                </a:solidFill>
                <a:latin typeface="Lucida Console" pitchFamily="49" charset="0"/>
              </a:rPr>
              <a:t>rel_time</a:t>
            </a: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Lucida Console" pitchFamily="49" charset="0"/>
              </a:rPr>
              <a:t>};</a:t>
            </a:r>
            <a:r>
              <a:rPr lang="en-US" sz="2400">
                <a:latin typeface="Lucida Console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/>
              <a:t>class </a:t>
            </a: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condition_variable_any</a:t>
            </a:r>
            <a:r>
              <a:rPr lang="en-US" sz="2400"/>
              <a:t> deals with arbitrary mutex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Threads API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 memory model</a:t>
            </a:r>
          </a:p>
          <a:p>
            <a:r>
              <a:rPr lang="en-US" dirty="0" smtClean="0"/>
              <a:t>A note on detached threads</a:t>
            </a:r>
          </a:p>
          <a:p>
            <a:r>
              <a:rPr lang="en-US" dirty="0" smtClean="0"/>
              <a:t>Basic atomic objects</a:t>
            </a:r>
          </a:p>
          <a:p>
            <a:r>
              <a:rPr lang="en-US" dirty="0" smtClean="0"/>
              <a:t>Performance consequences</a:t>
            </a:r>
          </a:p>
          <a:p>
            <a:pPr lvl="1"/>
            <a:r>
              <a:rPr lang="en-US" dirty="0" smtClean="0"/>
              <a:t>and how to avoid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back more carefully</a:t>
            </a:r>
            <a:br>
              <a:rPr lang="en-US" dirty="0" smtClean="0"/>
            </a:br>
            <a:r>
              <a:rPr lang="en-US" dirty="0" smtClean="0"/>
              <a:t>at shared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So far threads are executed as though thread steps were just interleaved.</a:t>
            </a:r>
          </a:p>
          <a:p>
            <a:pPr lvl="1"/>
            <a:r>
              <a:rPr lang="en-US" i="1" dirty="0" smtClean="0"/>
              <a:t>Sequential consistency</a:t>
            </a:r>
          </a:p>
          <a:p>
            <a:r>
              <a:rPr lang="en-US" dirty="0" smtClean="0"/>
              <a:t>But this provides expensive guarantees that reasonable code can’t take advantage of.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0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3FEA272-0B1A-4E8E-9E13-C1E32D4ADFAD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77A55-45D2-4587-8B5B-96AFD36C959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Limits reordering and other hardware/compiler </a:t>
            </a:r>
            <a:r>
              <a:rPr lang="en-US" dirty="0" smtClean="0"/>
              <a:t>transformations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“Dekker’s” example (everything initially zero) should allow 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r1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r2</a:t>
            </a:r>
            <a:r>
              <a:rPr lang="en-US" dirty="0" smtClean="0"/>
              <a:t> = 0: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Thread 1</a:t>
            </a:r>
            <a:r>
              <a:rPr lang="en-US" sz="2400" dirty="0" smtClean="0"/>
              <a:t>			</a:t>
            </a:r>
            <a:r>
              <a:rPr lang="en-US" sz="2400" i="1" dirty="0" smtClean="0"/>
              <a:t>Thread 2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x = 1;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y = 1;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r1 = y;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 			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r2 = x;</a:t>
            </a:r>
          </a:p>
          <a:p>
            <a:pPr lvl="1" eaLnBrk="1" hangingPunct="1">
              <a:buFontTx/>
              <a:buNone/>
            </a:pPr>
            <a:endParaRPr lang="en-US" sz="2000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sz="2800" dirty="0" smtClean="0"/>
              <a:t>Compilers like to perform loads early.</a:t>
            </a:r>
          </a:p>
          <a:p>
            <a:r>
              <a:rPr lang="en-US" sz="2800" dirty="0" smtClean="0"/>
              <a:t>Hardware likes to buffer stores.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3FEA272-0B1A-4E8E-9E13-C1E32D4ADFAD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77A55-45D2-4587-8B5B-96AFD36C95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Sensitive to memory access granularity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i="1" dirty="0" smtClean="0"/>
              <a:t>	</a:t>
            </a:r>
            <a:r>
              <a:rPr lang="en-US" sz="2400" i="1" dirty="0" smtClean="0"/>
              <a:t> Thread 1</a:t>
            </a:r>
            <a:r>
              <a:rPr lang="en-US" sz="2400" dirty="0" smtClean="0"/>
              <a:t>			</a:t>
            </a:r>
            <a:r>
              <a:rPr lang="en-US" sz="2400" i="1" dirty="0" smtClean="0"/>
              <a:t>Thread 2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x = 300;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x = 100;</a:t>
            </a:r>
          </a:p>
          <a:p>
            <a:endParaRPr lang="en-US" sz="2400" dirty="0" smtClean="0"/>
          </a:p>
          <a:p>
            <a:r>
              <a:rPr lang="en-US" sz="2400" dirty="0" smtClean="0"/>
              <a:t>If memory is accessed a byte at a time, this may be executed as: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Lucida Console" pitchFamily="49" charset="0"/>
              </a:rPr>
              <a:t>x_high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 = 0;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Lucida Console" pitchFamily="49" charset="0"/>
              </a:rPr>
              <a:t>x_high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 = 1;  </a:t>
            </a:r>
            <a:r>
              <a:rPr lang="en-US" dirty="0" smtClean="0"/>
              <a:t>// x = 256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Lucida Console" pitchFamily="49" charset="0"/>
              </a:rPr>
              <a:t>x_low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 =  44; </a:t>
            </a:r>
            <a:r>
              <a:rPr lang="en-US" dirty="0" smtClean="0"/>
              <a:t>// x = 300;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Lucida Console" pitchFamily="49" charset="0"/>
              </a:rPr>
              <a:t>x_low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 = 100; </a:t>
            </a:r>
            <a:r>
              <a:rPr lang="en-US" dirty="0" smtClean="0"/>
              <a:t>// x = 356;</a:t>
            </a:r>
          </a:p>
        </p:txBody>
      </p:sp>
    </p:spTree>
    <p:extLst>
      <p:ext uri="{BB962C8B-B14F-4D97-AF65-F5344CB8AC3E}">
        <p14:creationId xmlns="" xmlns:p14="http://schemas.microsoft.com/office/powerpoint/2010/main" val="13943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And this is at too low a level 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And taking advantage of sequential consistency involves reasoning about memory access interleaving:</a:t>
            </a:r>
          </a:p>
          <a:p>
            <a:pPr lvl="1" eaLnBrk="1" hangingPunct="1"/>
            <a:r>
              <a:rPr lang="en-US" sz="2400" dirty="0" smtClean="0"/>
              <a:t>Much too hard.</a:t>
            </a:r>
          </a:p>
          <a:p>
            <a:pPr lvl="1" eaLnBrk="1" hangingPunct="1"/>
            <a:r>
              <a:rPr lang="en-US" sz="2400" dirty="0" smtClean="0"/>
              <a:t>Want  to reason about larger “atomic” code regions</a:t>
            </a:r>
          </a:p>
          <a:p>
            <a:pPr lvl="2" eaLnBrk="1" hangingPunct="1"/>
            <a:r>
              <a:rPr lang="en-US" sz="2000" dirty="0" smtClean="0"/>
              <a:t>which can’t be visibly interleaved.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09/08/2010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6A9D11-0366-49C5-9BE3-1AF40253447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09/08/2010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E2669-AFDB-4CD9-B8D6-80004B69100E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Real threads programming model</a:t>
            </a:r>
            <a:br>
              <a:rPr lang="en-US" sz="4000" dirty="0" smtClean="0"/>
            </a:br>
            <a:r>
              <a:rPr lang="en-US" sz="4000" dirty="0" smtClean="0"/>
              <a:t>(1)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memory accesses </a:t>
            </a:r>
            <a:r>
              <a:rPr lang="en-US" sz="2400" dirty="0" smtClean="0">
                <a:solidFill>
                  <a:schemeClr val="hlink"/>
                </a:solidFill>
              </a:rPr>
              <a:t>conflict</a:t>
            </a:r>
            <a:r>
              <a:rPr lang="en-US" sz="2400" dirty="0" smtClean="0"/>
              <a:t> if they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access the same scalar object*, e.g.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least one access is a store.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x = 1;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r2 = x; </a:t>
            </a:r>
            <a:r>
              <a:rPr lang="en-US" sz="2000" dirty="0" smtClean="0"/>
              <a:t>conflict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ordinary memory accesses participate in a </a:t>
            </a:r>
            <a:r>
              <a:rPr lang="en-US" sz="2400" dirty="0" smtClean="0">
                <a:solidFill>
                  <a:schemeClr val="hlink"/>
                </a:solidFill>
              </a:rPr>
              <a:t>data race</a:t>
            </a:r>
            <a:r>
              <a:rPr lang="en-US" sz="2400" dirty="0" smtClean="0"/>
              <a:t> if they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conflict,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occur simultaneously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i.e. appear as adjacent operations by different threads in interleaving.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program is </a:t>
            </a:r>
            <a:r>
              <a:rPr lang="en-US" sz="2400" dirty="0" smtClean="0">
                <a:solidFill>
                  <a:schemeClr val="hlink"/>
                </a:solidFill>
              </a:rPr>
              <a:t>data-race-free</a:t>
            </a:r>
            <a:r>
              <a:rPr lang="en-US" sz="2400" dirty="0" smtClean="0"/>
              <a:t> (on a particular input) if no sequentially consistent execution results in a data race.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676400" y="5867400"/>
            <a:ext cx="510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* or contiguous sequence of bit-fields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09/08/2010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8484-5D9B-4CF6-9760-DEA5B4E86569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Real threads programming model</a:t>
            </a:r>
            <a:br>
              <a:rPr lang="en-US" sz="4000" smtClean="0"/>
            </a:br>
            <a:r>
              <a:rPr lang="en-US" sz="4000" smtClean="0"/>
              <a:t>(2)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Sequential consistency only for data-race-free programs!</a:t>
            </a:r>
          </a:p>
          <a:p>
            <a:pPr lvl="1" eaLnBrk="1" hangingPunct="1"/>
            <a:r>
              <a:rPr lang="en-US" dirty="0" smtClean="0"/>
              <a:t>Avoid anything else.</a:t>
            </a:r>
          </a:p>
          <a:p>
            <a:pPr eaLnBrk="1" hangingPunct="1"/>
            <a:r>
              <a:rPr lang="en-US" dirty="0" smtClean="0"/>
              <a:t>Data races are prevented by</a:t>
            </a:r>
          </a:p>
          <a:p>
            <a:pPr lvl="1" eaLnBrk="1" hangingPunct="1"/>
            <a:r>
              <a:rPr lang="en-US" dirty="0" smtClean="0"/>
              <a:t>locks (or atomic sections) to restrict interleaving</a:t>
            </a:r>
          </a:p>
          <a:p>
            <a:pPr lvl="1" eaLnBrk="1" hangingPunct="1"/>
            <a:r>
              <a:rPr lang="en-US" dirty="0" smtClean="0"/>
              <a:t>declaring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atomic</a:t>
            </a:r>
            <a:r>
              <a:rPr lang="en-US" dirty="0" smtClean="0"/>
              <a:t> (synchronization) variables</a:t>
            </a:r>
          </a:p>
          <a:p>
            <a:pPr lvl="2" eaLnBrk="1" hangingPunct="1"/>
            <a:r>
              <a:rPr lang="en-US" dirty="0" smtClean="0"/>
              <a:t>(wait a few slides…)</a:t>
            </a:r>
          </a:p>
          <a:p>
            <a:r>
              <a:rPr lang="en-US" dirty="0" smtClean="0"/>
              <a:t>In C++0x, there are ways to explicitly relax the sequential consistency guarantee.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2271-8B7B-4D7D-AD97-B5AD0E14A39B}" type="slidenum">
              <a:rPr lang="en-US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FEAB00-83D2-4F0F-B12F-BD3310B5A7D1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Dekker’s </a:t>
            </a:r>
            <a:r>
              <a:rPr lang="en-US" dirty="0"/>
              <a:t>example, again: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(everything initially zero):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i="1" dirty="0"/>
              <a:t>Thread 1</a:t>
            </a:r>
            <a:r>
              <a:rPr lang="en-US" sz="2400" dirty="0"/>
              <a:t>			</a:t>
            </a:r>
            <a:r>
              <a:rPr lang="en-US" sz="2400" i="1" dirty="0"/>
              <a:t>Thread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x = 1;			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y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		r1 = y; // </a:t>
            </a:r>
            <a:r>
              <a:rPr lang="en-US" sz="2400" dirty="0">
                <a:solidFill>
                  <a:schemeClr val="accent1"/>
                </a:solidFill>
              </a:rPr>
              <a:t>reads 0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r2 = x;  // </a:t>
            </a:r>
            <a:r>
              <a:rPr lang="en-US" sz="2400" dirty="0">
                <a:solidFill>
                  <a:schemeClr val="accent2"/>
                </a:solidFill>
              </a:rPr>
              <a:t>reads 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This has a data race: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sz="2000" dirty="0"/>
              <a:t> can be simultaneously read and updated.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Has undefined behavior.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Unless 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sz="2400" dirty="0"/>
              <a:t> are declared to have 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atomic</a:t>
            </a:r>
            <a:r>
              <a:rPr lang="en-US" sz="2400" dirty="0"/>
              <a:t> type.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which case the compiler has to do what it takes to preclude this outcome.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8B40E-841A-4F70-BAD2-6B45CD12F4A3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DF33B34-CC0D-4AA1-8A0E-B122C6E8856C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races </a:t>
            </a:r>
            <a:r>
              <a:rPr lang="en-US" dirty="0" smtClean="0">
                <a:sym typeface="Wingdings" pitchFamily="2" charset="2"/>
              </a:rPr>
              <a:t> undefined behavior: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Very strange things may happen</a:t>
            </a:r>
            <a:endParaRPr lang="en-US" dirty="0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1050" y="1539875"/>
            <a:ext cx="3959225" cy="4646613"/>
          </a:xfrm>
        </p:spPr>
        <p:txBody>
          <a:bodyPr>
            <a:normAutofit fontScale="92500"/>
          </a:bodyPr>
          <a:lstStyle/>
          <a:p>
            <a:r>
              <a:rPr lang="en-US"/>
              <a:t>Assume switch statement compiled as branch table.</a:t>
            </a:r>
          </a:p>
          <a:p>
            <a:r>
              <a:rPr lang="en-US"/>
              <a:t>May assume </a:t>
            </a:r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/>
              <a:t> is in range.</a:t>
            </a:r>
          </a:p>
          <a:p>
            <a:r>
              <a:rPr lang="en-US"/>
              <a:t>Asynchronous change to </a:t>
            </a:r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/>
              <a:t> causes wild branch.</a:t>
            </a:r>
          </a:p>
          <a:p>
            <a:pPr lvl="1"/>
            <a:r>
              <a:rPr lang="en-US"/>
              <a:t>Not just wrong value.</a:t>
            </a:r>
          </a:p>
        </p:txBody>
      </p:sp>
      <p:sp>
        <p:nvSpPr>
          <p:cNvPr id="1331204" name="Rectangle 4"/>
          <p:cNvSpPr>
            <a:spLocks noChangeArrowheads="1"/>
          </p:cNvSpPr>
          <p:nvPr/>
        </p:nvSpPr>
        <p:spPr bwMode="auto">
          <a:xfrm>
            <a:off x="492125" y="1541463"/>
            <a:ext cx="3959225" cy="4646612"/>
          </a:xfrm>
          <a:prstGeom prst="rect">
            <a:avLst/>
          </a:prstGeom>
          <a:solidFill>
            <a:srgbClr val="CCFFFF">
              <a:alpha val="50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unsigned x;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sz="2400">
              <a:solidFill>
                <a:schemeClr val="accent1"/>
              </a:solidFill>
              <a:latin typeface="Lucida Console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If (x &lt; 3) {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… //</a:t>
            </a:r>
            <a:r>
              <a:rPr lang="en-US" sz="2400">
                <a:solidFill>
                  <a:schemeClr val="accent1"/>
                </a:solidFill>
              </a:rPr>
              <a:t> async </a:t>
            </a: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 sz="2400">
                <a:solidFill>
                  <a:schemeClr val="accent1"/>
                </a:solidFill>
              </a:rPr>
              <a:t> change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switch(x) {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  case 0: …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  case 1: …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  case 2: …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  }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Threads API</a:t>
            </a:r>
          </a:p>
          <a:p>
            <a:r>
              <a:rPr lang="en-US" dirty="0" smtClean="0"/>
              <a:t>Basic memory model</a:t>
            </a:r>
          </a:p>
          <a:p>
            <a:r>
              <a:rPr lang="en-US" dirty="0" smtClean="0"/>
              <a:t>A note on detached threads</a:t>
            </a:r>
          </a:p>
          <a:p>
            <a:r>
              <a:rPr lang="en-US" dirty="0" smtClean="0"/>
              <a:t>Basic atomic objects</a:t>
            </a:r>
          </a:p>
          <a:p>
            <a:r>
              <a:rPr lang="en-US" dirty="0" smtClean="0"/>
              <a:t>Performance consequences</a:t>
            </a:r>
          </a:p>
          <a:p>
            <a:pPr lvl="1"/>
            <a:r>
              <a:rPr lang="en-US" dirty="0" smtClean="0"/>
              <a:t>and how to avoid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1CD389-B607-4B9E-8AD9-8D4AA987B8A0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63E13-613B-4195-80BA-83B4D7D984F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note on data race definition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Are defined in terms of sequentially consistent executions.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y</a:t>
            </a:r>
            <a:r>
              <a:rPr lang="en-US" dirty="0" smtClean="0"/>
              <a:t> are initially zero, this does </a:t>
            </a:r>
            <a:r>
              <a:rPr lang="en-US" i="1" dirty="0" smtClean="0"/>
              <a:t>not</a:t>
            </a:r>
            <a:r>
              <a:rPr lang="en-US" dirty="0" smtClean="0"/>
              <a:t> have a data race:</a:t>
            </a:r>
          </a:p>
          <a:p>
            <a:pPr lvl="1" eaLnBrk="1" hangingPunct="1">
              <a:buFontTx/>
              <a:buNone/>
            </a:pPr>
            <a:r>
              <a:rPr lang="en-US" sz="2400" i="1" dirty="0" smtClean="0"/>
              <a:t>	  Thread 1</a:t>
            </a:r>
            <a:r>
              <a:rPr lang="en-US" sz="2400" dirty="0" smtClean="0"/>
              <a:t>			</a:t>
            </a:r>
            <a:r>
              <a:rPr lang="en-US" sz="2400" i="1" dirty="0" smtClean="0"/>
              <a:t>Thread 2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if (x)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if (y)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 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y = 1; 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r>
              <a:rPr lang="en-US" sz="2400" dirty="0" smtClean="0">
                <a:solidFill>
                  <a:srgbClr val="CC6600"/>
                </a:solidFill>
                <a:latin typeface="Lucida Console" pitchFamily="49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x = 1;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note on data race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define it in terms of scalar accesses, but …</a:t>
            </a:r>
          </a:p>
          <a:p>
            <a:r>
              <a:rPr lang="en-US" dirty="0" smtClean="0"/>
              <a:t>Container libraries should ensure that </a:t>
            </a:r>
          </a:p>
          <a:p>
            <a:pPr lvl="2">
              <a:buNone/>
            </a:pPr>
            <a:r>
              <a:rPr lang="en-US" sz="2600" dirty="0" smtClean="0"/>
              <a:t>Container accesses don’t race </a:t>
            </a:r>
            <a:r>
              <a:rPr lang="en-US" sz="2600" dirty="0" smtClean="0">
                <a:sym typeface="Wingdings" pitchFamily="2" charset="2"/>
              </a:rPr>
              <a:t></a:t>
            </a:r>
          </a:p>
          <a:p>
            <a:pPr lvl="2">
              <a:buNone/>
            </a:pPr>
            <a:r>
              <a:rPr lang="en-US" sz="2600" dirty="0" smtClean="0">
                <a:sym typeface="Wingdings" pitchFamily="2" charset="2"/>
              </a:rPr>
              <a:t>No races on memory locations</a:t>
            </a:r>
          </a:p>
          <a:p>
            <a:r>
              <a:rPr lang="en-US" dirty="0" smtClean="0">
                <a:sym typeface="Wingdings" pitchFamily="2" charset="2"/>
              </a:rPr>
              <a:t>This means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Accesses to hidden shared state (caches, allocation) must be locked by implementation.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User must lock for container-level races.</a:t>
            </a:r>
          </a:p>
          <a:p>
            <a:r>
              <a:rPr lang="en-US" dirty="0" smtClean="0">
                <a:sym typeface="Wingdings" pitchFamily="2" charset="2"/>
              </a:rPr>
              <a:t>This is often the correct library thread-safety condition.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SC for DRF programming model advantages over SC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sz="2400" smtClean="0"/>
              <a:t>Supports important hardware &amp; compiler optimizations.</a:t>
            </a:r>
          </a:p>
          <a:p>
            <a:pPr eaLnBrk="1" hangingPunct="1"/>
            <a:r>
              <a:rPr lang="en-US" sz="2400" smtClean="0"/>
              <a:t>DRF restriction </a:t>
            </a:r>
            <a:r>
              <a:rPr lang="en-US" sz="2400" smtClean="0">
                <a:sym typeface="Wingdings" pitchFamily="2" charset="2"/>
              </a:rPr>
              <a:t> </a:t>
            </a:r>
            <a:r>
              <a:rPr lang="en-US" sz="2400" smtClean="0">
                <a:solidFill>
                  <a:srgbClr val="0101BF"/>
                </a:solidFill>
                <a:sym typeface="Wingdings" pitchFamily="2" charset="2"/>
              </a:rPr>
              <a:t>Synchronization-free code sections appear to execute atomically</a:t>
            </a:r>
            <a:r>
              <a:rPr lang="en-US" sz="2400" smtClean="0">
                <a:sym typeface="Wingdings" pitchFamily="2" charset="2"/>
              </a:rPr>
              <a:t>, i.e. without visible interleaving.</a:t>
            </a:r>
          </a:p>
          <a:p>
            <a:pPr lvl="1" eaLnBrk="1" hangingPunct="1"/>
            <a:r>
              <a:rPr lang="en-US" sz="2000" smtClean="0"/>
              <a:t>If one didn’t: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114800"/>
            <a:ext cx="1371600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101BF"/>
                </a:solidFill>
                <a:latin typeface="Lucida Console" pitchFamily="49" charset="0"/>
              </a:rPr>
              <a:t>a = 1;</a:t>
            </a:r>
          </a:p>
          <a:p>
            <a:pPr>
              <a:defRPr/>
            </a:pPr>
            <a:endParaRPr lang="en-US" dirty="0">
              <a:solidFill>
                <a:srgbClr val="0101BF"/>
              </a:solidFill>
              <a:latin typeface="Lucida Console" pitchFamily="49" charset="0"/>
            </a:endParaRPr>
          </a:p>
          <a:p>
            <a:pPr>
              <a:defRPr/>
            </a:pPr>
            <a:endParaRPr lang="en-US" dirty="0">
              <a:solidFill>
                <a:srgbClr val="0101BF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101BF"/>
                </a:solidFill>
                <a:latin typeface="Lucida Console" pitchFamily="49" charset="0"/>
              </a:rPr>
              <a:t>b =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4114800"/>
            <a:ext cx="4343400" cy="17541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rgbClr val="CC6600"/>
                </a:solidFill>
                <a:latin typeface="Lucida Console" pitchFamily="49" charset="0"/>
              </a:rPr>
              <a:t>if (a == 1 &amp;&amp; b == 0) {</a:t>
            </a:r>
          </a:p>
          <a:p>
            <a:pPr>
              <a:defRPr/>
            </a:pPr>
            <a:endParaRPr lang="en-US" dirty="0">
              <a:solidFill>
                <a:srgbClr val="CC6600"/>
              </a:solidFill>
              <a:latin typeface="Lucida Console" pitchFamily="49" charset="0"/>
            </a:endParaRPr>
          </a:p>
          <a:p>
            <a:pPr>
              <a:defRPr/>
            </a:pPr>
            <a:endParaRPr lang="en-US" dirty="0">
              <a:solidFill>
                <a:srgbClr val="CC6600"/>
              </a:solidFill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CC6600"/>
                </a:solidFill>
                <a:latin typeface="Lucida Console" pitchFamily="49" charset="0"/>
              </a:rPr>
              <a:t>   …</a:t>
            </a:r>
          </a:p>
          <a:p>
            <a:pPr>
              <a:defRPr/>
            </a:pPr>
            <a:r>
              <a:rPr lang="en-US" dirty="0">
                <a:solidFill>
                  <a:srgbClr val="CC66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609600" y="3733800"/>
            <a:ext cx="245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Thread 1 (not atomic):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276600" y="3733800"/>
            <a:ext cx="222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Thread 2(observer):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4343400"/>
            <a:ext cx="2057400" cy="22860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11"/>
          <p:cNvSpPr txBox="1">
            <a:spLocks noChangeArrowheads="1"/>
          </p:cNvSpPr>
          <p:nvPr/>
        </p:nvSpPr>
        <p:spPr bwMode="auto">
          <a:xfrm rot="380611">
            <a:off x="2514600" y="4114800"/>
            <a:ext cx="69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15370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09/08/2010</a:t>
            </a:r>
          </a:p>
        </p:txBody>
      </p:sp>
      <p:sp>
        <p:nvSpPr>
          <p:cNvPr id="1537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5DD28-77E9-48ED-A093-FC8331481281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2FD324D-0D61-435C-8B5C-3C8346FC6180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FE4C6-4FB2-4EC6-AB96-1188757017D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Implementation model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Very restricted reordering of memory operations around synchronization operations:</a:t>
            </a:r>
          </a:p>
          <a:p>
            <a:pPr lvl="1" eaLnBrk="1" hangingPunct="1"/>
            <a:r>
              <a:rPr lang="en-US" sz="2400" smtClean="0"/>
              <a:t>Compiler either understands these, or treats them as opaque, potentially updating any location.</a:t>
            </a:r>
          </a:p>
          <a:p>
            <a:pPr lvl="1" eaLnBrk="1" hangingPunct="1"/>
            <a:r>
              <a:rPr lang="en-US" sz="2400" smtClean="0"/>
              <a:t>Synchronization operations include instructions to limit or prevent hardware reordering (“memory fences”).</a:t>
            </a:r>
          </a:p>
          <a:p>
            <a:pPr eaLnBrk="1" hangingPunct="1"/>
            <a:r>
              <a:rPr lang="en-US" sz="2800" smtClean="0"/>
              <a:t>Other reordering is invisible:</a:t>
            </a:r>
          </a:p>
          <a:p>
            <a:pPr lvl="1" eaLnBrk="1" hangingPunct="1"/>
            <a:r>
              <a:rPr lang="en-US" sz="2400" smtClean="0"/>
              <a:t>Only racy programs can tell.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Threads API</a:t>
            </a:r>
          </a:p>
          <a:p>
            <a:r>
              <a:rPr lang="en-US" dirty="0" smtClean="0"/>
              <a:t>Basic memory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note on detached threads</a:t>
            </a:r>
          </a:p>
          <a:p>
            <a:r>
              <a:rPr lang="en-US" dirty="0" smtClean="0"/>
              <a:t>Basic atomic objects</a:t>
            </a:r>
          </a:p>
          <a:p>
            <a:r>
              <a:rPr lang="en-US" dirty="0" smtClean="0"/>
              <a:t>Performance consequences</a:t>
            </a:r>
          </a:p>
          <a:p>
            <a:pPr lvl="1"/>
            <a:r>
              <a:rPr lang="en-US" dirty="0" smtClean="0"/>
              <a:t>and how to avoid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4F7EE-2465-482B-8D61-976BB9F9B336}" type="slidenum">
              <a:rPr lang="en-US"/>
              <a:pPr/>
              <a:t>35</a:t>
            </a:fld>
            <a:endParaRPr lang="en-US"/>
          </a:p>
        </p:txBody>
      </p:sp>
      <p:sp>
        <p:nvSpPr>
          <p:cNvPr id="28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345E40-433E-4186-85C1-071DF2DCE488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detached threads:</a:t>
            </a:r>
            <a:endParaRPr lang="en-US" dirty="0"/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447800"/>
            <a:ext cx="8272463" cy="547688"/>
          </a:xfrm>
        </p:spPr>
        <p:txBody>
          <a:bodyPr>
            <a:normAutofit lnSpcReduction="10000"/>
          </a:bodyPr>
          <a:lstStyle/>
          <a:p>
            <a:r>
              <a:rPr lang="en-US"/>
              <a:t>C++ static destructors can cause problems:</a:t>
            </a:r>
          </a:p>
        </p:txBody>
      </p:sp>
      <p:sp>
        <p:nvSpPr>
          <p:cNvPr id="1314820" name="Line 4"/>
          <p:cNvSpPr>
            <a:spLocks noChangeShapeType="1"/>
          </p:cNvSpPr>
          <p:nvPr/>
        </p:nvSpPr>
        <p:spPr bwMode="auto">
          <a:xfrm>
            <a:off x="887413" y="2522538"/>
            <a:ext cx="10144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21" name="Text Box 5"/>
          <p:cNvSpPr txBox="1">
            <a:spLocks noChangeArrowheads="1"/>
          </p:cNvSpPr>
          <p:nvPr/>
        </p:nvSpPr>
        <p:spPr bwMode="auto">
          <a:xfrm>
            <a:off x="1858963" y="2322513"/>
            <a:ext cx="1246187" cy="336550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main thread</a:t>
            </a:r>
          </a:p>
        </p:txBody>
      </p:sp>
      <p:sp>
        <p:nvSpPr>
          <p:cNvPr id="1314822" name="Line 6"/>
          <p:cNvSpPr>
            <a:spLocks noChangeShapeType="1"/>
          </p:cNvSpPr>
          <p:nvPr/>
        </p:nvSpPr>
        <p:spPr bwMode="auto">
          <a:xfrm>
            <a:off x="3076575" y="2506663"/>
            <a:ext cx="15605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4823" name="Line 7"/>
          <p:cNvSpPr>
            <a:spLocks noChangeShapeType="1"/>
          </p:cNvSpPr>
          <p:nvPr/>
        </p:nvSpPr>
        <p:spPr bwMode="auto">
          <a:xfrm flipV="1">
            <a:off x="4659313" y="2500313"/>
            <a:ext cx="4667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4824" name="Text Box 8"/>
          <p:cNvSpPr txBox="1">
            <a:spLocks noChangeArrowheads="1"/>
          </p:cNvSpPr>
          <p:nvPr/>
        </p:nvSpPr>
        <p:spPr bwMode="auto">
          <a:xfrm>
            <a:off x="5078413" y="2222500"/>
            <a:ext cx="1119187" cy="506413"/>
          </a:xfrm>
          <a:prstGeom prst="rect">
            <a:avLst/>
          </a:prstGeom>
          <a:solidFill>
            <a:srgbClr val="FF99CC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>
                <a:solidFill>
                  <a:schemeClr val="folHlink"/>
                </a:solidFill>
              </a:rPr>
              <a:t>static</a:t>
            </a:r>
          </a:p>
          <a:p>
            <a:pPr algn="ctr">
              <a:lnSpc>
                <a:spcPct val="60000"/>
              </a:lnSpc>
            </a:pPr>
            <a:r>
              <a:rPr lang="en-US">
                <a:solidFill>
                  <a:schemeClr val="folHlink"/>
                </a:solidFill>
              </a:rPr>
              <a:t>destructors</a:t>
            </a:r>
          </a:p>
        </p:txBody>
      </p:sp>
      <p:sp>
        <p:nvSpPr>
          <p:cNvPr id="1314825" name="Line 9"/>
          <p:cNvSpPr>
            <a:spLocks noChangeShapeType="1"/>
          </p:cNvSpPr>
          <p:nvPr/>
        </p:nvSpPr>
        <p:spPr bwMode="auto">
          <a:xfrm flipV="1">
            <a:off x="6192838" y="2484438"/>
            <a:ext cx="141128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4827" name="Line 11"/>
          <p:cNvSpPr>
            <a:spLocks noChangeShapeType="1"/>
          </p:cNvSpPr>
          <p:nvPr/>
        </p:nvSpPr>
        <p:spPr bwMode="auto">
          <a:xfrm>
            <a:off x="1652588" y="3287713"/>
            <a:ext cx="23463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28" name="Text Box 12"/>
          <p:cNvSpPr txBox="1">
            <a:spLocks noChangeArrowheads="1"/>
          </p:cNvSpPr>
          <p:nvPr/>
        </p:nvSpPr>
        <p:spPr bwMode="auto">
          <a:xfrm>
            <a:off x="4035425" y="3108325"/>
            <a:ext cx="1759777" cy="369332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Detached </a:t>
            </a:r>
            <a:r>
              <a:rPr lang="en-US" dirty="0"/>
              <a:t>thread</a:t>
            </a:r>
          </a:p>
        </p:txBody>
      </p:sp>
      <p:sp>
        <p:nvSpPr>
          <p:cNvPr id="1314829" name="Line 13"/>
          <p:cNvSpPr>
            <a:spLocks noChangeShapeType="1"/>
          </p:cNvSpPr>
          <p:nvPr/>
        </p:nvSpPr>
        <p:spPr bwMode="auto">
          <a:xfrm>
            <a:off x="5791200" y="3276600"/>
            <a:ext cx="1460500" cy="15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14830" name="Text Box 14"/>
          <p:cNvSpPr txBox="1">
            <a:spLocks noChangeArrowheads="1"/>
          </p:cNvSpPr>
          <p:nvPr/>
        </p:nvSpPr>
        <p:spPr bwMode="auto">
          <a:xfrm>
            <a:off x="2786063" y="3963988"/>
            <a:ext cx="28638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library shared variable</a:t>
            </a:r>
          </a:p>
        </p:txBody>
      </p:sp>
      <p:sp>
        <p:nvSpPr>
          <p:cNvPr id="1314831" name="Text Box 15"/>
          <p:cNvSpPr txBox="1">
            <a:spLocks noChangeArrowheads="1"/>
          </p:cNvSpPr>
          <p:nvPr/>
        </p:nvSpPr>
        <p:spPr bwMode="auto">
          <a:xfrm>
            <a:off x="4324350" y="2154238"/>
            <a:ext cx="61118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exit()</a:t>
            </a:r>
          </a:p>
        </p:txBody>
      </p:sp>
      <p:sp>
        <p:nvSpPr>
          <p:cNvPr id="1314832" name="Line 16"/>
          <p:cNvSpPr>
            <a:spLocks noChangeShapeType="1"/>
          </p:cNvSpPr>
          <p:nvPr/>
        </p:nvSpPr>
        <p:spPr bwMode="auto">
          <a:xfrm>
            <a:off x="3352800" y="2513013"/>
            <a:ext cx="258763" cy="14509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33" name="Line 17"/>
          <p:cNvSpPr>
            <a:spLocks noChangeShapeType="1"/>
          </p:cNvSpPr>
          <p:nvPr/>
        </p:nvSpPr>
        <p:spPr bwMode="auto">
          <a:xfrm>
            <a:off x="3898900" y="3298825"/>
            <a:ext cx="139700" cy="655638"/>
          </a:xfrm>
          <a:prstGeom prst="line">
            <a:avLst/>
          </a:prstGeom>
          <a:noFill/>
          <a:ln w="19050">
            <a:noFill/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34" name="Line 18"/>
          <p:cNvSpPr>
            <a:spLocks noChangeShapeType="1"/>
          </p:cNvSpPr>
          <p:nvPr/>
        </p:nvSpPr>
        <p:spPr bwMode="auto">
          <a:xfrm>
            <a:off x="3898900" y="3287713"/>
            <a:ext cx="149225" cy="676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35" name="Line 19"/>
          <p:cNvSpPr>
            <a:spLocks noChangeShapeType="1"/>
          </p:cNvSpPr>
          <p:nvPr/>
        </p:nvSpPr>
        <p:spPr bwMode="auto">
          <a:xfrm>
            <a:off x="6324600" y="2503488"/>
            <a:ext cx="228600" cy="144145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36" name="Line 20"/>
          <p:cNvSpPr>
            <a:spLocks noChangeShapeType="1"/>
          </p:cNvSpPr>
          <p:nvPr/>
        </p:nvSpPr>
        <p:spPr bwMode="auto">
          <a:xfrm>
            <a:off x="1246188" y="2513013"/>
            <a:ext cx="277812" cy="14208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4837" name="Line 21"/>
          <p:cNvSpPr>
            <a:spLocks noChangeShapeType="1"/>
          </p:cNvSpPr>
          <p:nvPr/>
        </p:nvSpPr>
        <p:spPr bwMode="auto">
          <a:xfrm>
            <a:off x="1514475" y="3924300"/>
            <a:ext cx="5038725" cy="39688"/>
          </a:xfrm>
          <a:prstGeom prst="line">
            <a:avLst/>
          </a:prstGeom>
          <a:noFill/>
          <a:ln w="38100" cmpd="dbl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14838" name="Picture 22" descr="MCj023839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1938" y="3751263"/>
            <a:ext cx="427037" cy="420687"/>
          </a:xfrm>
          <a:prstGeom prst="rect">
            <a:avLst/>
          </a:prstGeom>
          <a:noFill/>
        </p:spPr>
      </p:pic>
      <p:pic>
        <p:nvPicPr>
          <p:cNvPr id="1314839" name="Picture 23" descr="MCj041082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0" y="3711575"/>
            <a:ext cx="654050" cy="414338"/>
          </a:xfrm>
          <a:prstGeom prst="rect">
            <a:avLst/>
          </a:prstGeom>
          <a:noFill/>
        </p:spPr>
      </p:pic>
      <p:sp>
        <p:nvSpPr>
          <p:cNvPr id="1314840" name="Line 24"/>
          <p:cNvSpPr>
            <a:spLocks noChangeShapeType="1"/>
          </p:cNvSpPr>
          <p:nvPr/>
        </p:nvSpPr>
        <p:spPr bwMode="auto">
          <a:xfrm>
            <a:off x="7229475" y="3279775"/>
            <a:ext cx="119063" cy="644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14841" name="Picture 25" descr="MCDD00942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3938" y="3090863"/>
            <a:ext cx="627062" cy="427037"/>
          </a:xfrm>
          <a:prstGeom prst="rect">
            <a:avLst/>
          </a:prstGeom>
          <a:noFill/>
        </p:spPr>
      </p:pic>
      <p:sp>
        <p:nvSpPr>
          <p:cNvPr id="1314842" name="Text Box 26"/>
          <p:cNvSpPr txBox="1">
            <a:spLocks noChangeArrowheads="1"/>
          </p:cNvSpPr>
          <p:nvPr/>
        </p:nvSpPr>
        <p:spPr bwMode="auto">
          <a:xfrm>
            <a:off x="7588250" y="2257425"/>
            <a:ext cx="1165225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Process disappears</a:t>
            </a:r>
          </a:p>
        </p:txBody>
      </p:sp>
      <p:sp>
        <p:nvSpPr>
          <p:cNvPr id="1314843" name="Rectangle 27"/>
          <p:cNvSpPr>
            <a:spLocks noChangeArrowheads="1"/>
          </p:cNvSpPr>
          <p:nvPr/>
        </p:nvSpPr>
        <p:spPr bwMode="auto">
          <a:xfrm>
            <a:off x="454025" y="4891088"/>
            <a:ext cx="8278813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FontTx/>
              <a:buChar char="•"/>
            </a:pPr>
            <a:r>
              <a:rPr lang="en-US" sz="2400"/>
              <a:t>Even standard library is unsafe to use after </a:t>
            </a: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exit()</a:t>
            </a:r>
          </a:p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r>
              <a:rPr lang="en-US" sz="2000"/>
              <a:t>except that threads may return after </a:t>
            </a:r>
            <a:r>
              <a:rPr lang="en-US" sz="2000">
                <a:latin typeface="Lucida Console" pitchFamily="49" charset="0"/>
              </a:rPr>
              <a:t>main()</a:t>
            </a:r>
            <a:r>
              <a:rPr lang="en-US" sz="2000"/>
              <a:t> calls </a:t>
            </a:r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exit()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detached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for them to terminate, possibly after some sort of shutdown request.</a:t>
            </a:r>
          </a:p>
          <a:p>
            <a:pPr lvl="1"/>
            <a:r>
              <a:rPr lang="en-US" dirty="0" smtClean="0"/>
              <a:t>Unfortunately, there is no thread cancellation.</a:t>
            </a:r>
          </a:p>
          <a:p>
            <a:pPr lvl="1"/>
            <a:r>
              <a:rPr lang="en-US" dirty="0" smtClean="0"/>
              <a:t>But then why detach?</a:t>
            </a:r>
          </a:p>
          <a:p>
            <a:r>
              <a:rPr lang="en-US" dirty="0" smtClean="0"/>
              <a:t>Exit without calling static destructors (</a:t>
            </a:r>
            <a:r>
              <a:rPr lang="en-US" sz="2800" dirty="0" err="1" smtClean="0">
                <a:solidFill>
                  <a:schemeClr val="tx2"/>
                </a:solidFill>
                <a:latin typeface="Lucida Console" pitchFamily="49" charset="0"/>
              </a:rPr>
              <a:t>quick_exit</a:t>
            </a:r>
            <a:r>
              <a:rPr lang="en-US" sz="2800" dirty="0" smtClean="0">
                <a:solidFill>
                  <a:schemeClr val="tx2"/>
                </a:solidFill>
                <a:latin typeface="Lucida Console" pitchFamily="49" charset="0"/>
              </a:rPr>
              <a:t>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Just don’t call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detach()</a:t>
            </a:r>
            <a:r>
              <a:rPr lang="en-US" dirty="0" smtClean="0"/>
              <a:t>.  (My personal favorite.)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Threads API</a:t>
            </a:r>
          </a:p>
          <a:p>
            <a:r>
              <a:rPr lang="en-US" dirty="0" smtClean="0"/>
              <a:t>Basic memory model</a:t>
            </a:r>
          </a:p>
          <a:p>
            <a:r>
              <a:rPr lang="en-US" dirty="0" smtClean="0"/>
              <a:t>A note on detached threads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 atomic objects</a:t>
            </a:r>
          </a:p>
          <a:p>
            <a:r>
              <a:rPr lang="en-US" dirty="0" smtClean="0"/>
              <a:t>Performance consequences</a:t>
            </a:r>
          </a:p>
          <a:p>
            <a:pPr lvl="1"/>
            <a:r>
              <a:rPr lang="en-US" dirty="0" smtClean="0"/>
              <a:t>and how to avoid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BB1D0D-31BE-4453-852E-0E4136A59E36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D9C8F-61B4-407C-A2D7-519A3965653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 variables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C++0x: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atomic&lt;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&gt;,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atomic_int</a:t>
            </a:r>
            <a:endParaRPr lang="en-US" sz="2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C1x: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_Atomic(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), _Atomic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atomic_int</a:t>
            </a:r>
            <a:endParaRPr lang="en-US" sz="2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2400" dirty="0" smtClean="0">
                <a:latin typeface="+mj-lt"/>
              </a:rPr>
              <a:t> C++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volatile</a:t>
            </a:r>
            <a:r>
              <a:rPr lang="en-US" sz="2400" dirty="0" smtClean="0">
                <a:latin typeface="+mj-lt"/>
              </a:rPr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Java: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volatile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java.util.concurrent.atomic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C# : none, though </a:t>
            </a:r>
            <a:r>
              <a:rPr lang="en-US" sz="2400" dirty="0" smtClean="0">
                <a:solidFill>
                  <a:schemeClr val="tx2"/>
                </a:solidFill>
                <a:latin typeface="Lucida Console" pitchFamily="49" charset="0"/>
              </a:rPr>
              <a:t>volatile</a:t>
            </a:r>
            <a:r>
              <a:rPr lang="en-US" sz="2400" dirty="0" smtClean="0"/>
              <a:t> is closest.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Guarantee indivisibility of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“Don’t count” in determining whether there is a data race: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Programs with “races” on synchronization variables are still sequentially consistent.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Though there are “escapes” in C++0x.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Dekker’s algorithm  “just works” with synchronization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FD71B-EB0A-4034-88FC-8B3AFB4A7472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8C4A1-C37B-4D67-8C39-22A5ED7C1B43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C++0x atomics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template&lt; T &gt;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atomic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// </a:t>
            </a:r>
            <a:r>
              <a:rPr lang="en-US" sz="2000" dirty="0" smtClean="0"/>
              <a:t>Greatly simplified, for now</a:t>
            </a:r>
            <a:endParaRPr lang="en-US" sz="20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constexpr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atomic( T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CCECFF"/>
                </a:solidFill>
                <a:latin typeface="Lucida Console" pitchFamily="49" charset="0"/>
              </a:rPr>
              <a:t>atomic( const atomic&amp; ) = delete;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CCECFF"/>
                </a:solidFill>
                <a:latin typeface="Lucida Console" pitchFamily="49" charset="0"/>
              </a:rPr>
              <a:t>	atomic&amp; operator =( const atomic&amp; ) = delete;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void store( T 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T load( 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T operator =( T 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 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// </a:t>
            </a:r>
            <a:r>
              <a:rPr lang="en-US" sz="2000" dirty="0">
                <a:solidFill>
                  <a:schemeClr val="accent1"/>
                </a:solidFill>
              </a:rPr>
              <a:t>similar to store()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T operator T ()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// </a:t>
            </a:r>
            <a:r>
              <a:rPr lang="en-US" sz="2000" dirty="0">
                <a:solidFill>
                  <a:schemeClr val="accent1"/>
                </a:solidFill>
              </a:rPr>
              <a:t>equivalent to </a:t>
            </a:r>
            <a:r>
              <a:rPr lang="en-US" sz="2000" dirty="0" smtClean="0">
                <a:solidFill>
                  <a:schemeClr val="accent1"/>
                </a:solidFill>
              </a:rPr>
              <a:t>load()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T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exchange(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T 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compare_exchange_weak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( T&amp;, T)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compare_exchange_strong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( T&amp;, T)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 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bool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is_lock_free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() const </a:t>
            </a:r>
            <a:r>
              <a:rPr lang="en-US" sz="2000" dirty="0" err="1" smtClean="0">
                <a:solidFill>
                  <a:schemeClr val="accent1"/>
                </a:solidFill>
                <a:latin typeface="Lucida Console" pitchFamily="49" charset="0"/>
              </a:rPr>
              <a:t>noexcept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;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instruction streams (programs) that share memory.</a:t>
            </a:r>
          </a:p>
          <a:p>
            <a:r>
              <a:rPr lang="en-US" dirty="0" smtClean="0"/>
              <a:t>Static variables, and everything they point to, are shared between them.</a:t>
            </a:r>
          </a:p>
          <a:p>
            <a:r>
              <a:rPr lang="en-US" dirty="0" smtClean="0"/>
              <a:t>Each thread has its own stack and thread-local variables.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C++0x atomics,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Integral, pointer specializations add atomic increment operators.</a:t>
            </a:r>
          </a:p>
          <a:p>
            <a:r>
              <a:rPr lang="en-US" dirty="0" smtClean="0"/>
              <a:t>Atomic to atomic assignment intentionally not supported.</a:t>
            </a:r>
          </a:p>
          <a:p>
            <a:pPr lvl="1"/>
            <a:r>
              <a:rPr lang="en-US" dirty="0" smtClean="0"/>
              <a:t>But it is in C1x!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Threads API</a:t>
            </a:r>
          </a:p>
          <a:p>
            <a:r>
              <a:rPr lang="en-US" dirty="0" smtClean="0"/>
              <a:t>Basic memory model</a:t>
            </a:r>
          </a:p>
          <a:p>
            <a:r>
              <a:rPr lang="en-US" dirty="0" smtClean="0"/>
              <a:t>A note on detached threads</a:t>
            </a:r>
          </a:p>
          <a:p>
            <a:r>
              <a:rPr lang="en-US" dirty="0" smtClean="0"/>
              <a:t>Basic atomic objects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 consequences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and how to avoid them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impact of DRF with sequentially consistent atomics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optimization restrictions (compiler and hardware).</a:t>
            </a:r>
          </a:p>
          <a:p>
            <a:pPr lvl="1"/>
            <a:r>
              <a:rPr lang="en-US" dirty="0" smtClean="0"/>
              <a:t>But those should have been there all along.</a:t>
            </a:r>
          </a:p>
          <a:p>
            <a:pPr lvl="1"/>
            <a:r>
              <a:rPr lang="en-US" dirty="0" smtClean="0"/>
              <a:t>(and maybe some of them were?)</a:t>
            </a:r>
          </a:p>
          <a:p>
            <a:r>
              <a:rPr lang="en-US" dirty="0" smtClean="0"/>
              <a:t>Sequentially consistent atomic operations must</a:t>
            </a:r>
          </a:p>
          <a:p>
            <a:pPr lvl="1"/>
            <a:r>
              <a:rPr lang="en-US" dirty="0" smtClean="0"/>
              <a:t>Ensure that these operations appear to be executed in order </a:t>
            </a:r>
            <a:r>
              <a:rPr lang="en-US" dirty="0" smtClean="0">
                <a:sym typeface="Wingdings" pitchFamily="2" charset="2"/>
              </a:rPr>
              <a:t> fences on all major current architectures.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Possible with a fence for every store on (revised) X86.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Ensure that ordinary memory operations are not visibly reordered </a:t>
            </a:r>
            <a:r>
              <a:rPr lang="en-US" dirty="0" err="1" smtClean="0">
                <a:sym typeface="Wingdings" pitchFamily="2" charset="2"/>
              </a:rPr>
              <a:t>w.r.t</a:t>
            </a:r>
            <a:r>
              <a:rPr lang="en-US" dirty="0" smtClean="0">
                <a:sym typeface="Wingdings" pitchFamily="2" charset="2"/>
              </a:rPr>
              <a:t>. atomic operations.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Free on X86, sometimes requires more fences</a:t>
            </a:r>
          </a:p>
          <a:p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Fence instructions are typically expensive.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EE08D1-99F0-4056-9B24-AB4E933B921F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09E7B9-73E7-4570-BD8F-30F81B0FEB4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CF003AF-3120-4230-B1A3-9B763F0C4F40}" type="slidenum">
              <a:rPr lang="en-US" sz="1400">
                <a:latin typeface="+mn-lt"/>
              </a:rPr>
              <a:pPr algn="r">
                <a:defRPr/>
              </a:pPr>
              <a:t>43</a:t>
            </a:fld>
            <a:endParaRPr lang="en-US" sz="1400">
              <a:latin typeface="+mn-lt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New compiler restrictions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Single thread compilers currently may add data races:</a:t>
            </a:r>
            <a:r>
              <a:rPr lang="en-US" dirty="0" smtClean="0"/>
              <a:t> (PLDI 05)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accent2"/>
                </a:solidFill>
                <a:latin typeface="Lucida Console" pitchFamily="49" charset="0"/>
              </a:rPr>
              <a:t>x.a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 = 1</a:t>
            </a:r>
            <a:r>
              <a:rPr lang="en-US" dirty="0" smtClean="0"/>
              <a:t> in parallel with </a:t>
            </a:r>
            <a:r>
              <a:rPr lang="en-US" dirty="0" err="1" smtClean="0">
                <a:solidFill>
                  <a:schemeClr val="accent2"/>
                </a:solidFill>
                <a:latin typeface="Lucida Console" pitchFamily="49" charset="0"/>
              </a:rPr>
              <a:t>x.b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 = 1</a:t>
            </a:r>
            <a:r>
              <a:rPr lang="en-US" dirty="0" smtClean="0"/>
              <a:t> may fail to update </a:t>
            </a:r>
            <a:r>
              <a:rPr lang="en-US" dirty="0" err="1" smtClean="0">
                <a:solidFill>
                  <a:schemeClr val="accent2"/>
                </a:solidFill>
              </a:rPr>
              <a:t>x.b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Still broken in </a:t>
            </a:r>
            <a:r>
              <a:rPr lang="en-US" dirty="0" err="1" smtClean="0"/>
              <a:t>gcc</a:t>
            </a:r>
            <a:r>
              <a:rPr lang="en-US" dirty="0" smtClean="0"/>
              <a:t> in subtle cases involving bit-fields.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914400" y="2667000"/>
            <a:ext cx="4427538" cy="4111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struct {char a; char b} x;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5715000" y="2895600"/>
            <a:ext cx="2052638" cy="11747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tmp = x;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tmp.a = ‘z’;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x = tmp;</a:t>
            </a:r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4419600" y="3581400"/>
            <a:ext cx="922338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914400" y="3352800"/>
            <a:ext cx="3224213" cy="4032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x.a = ‘z’;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9C9C6-4CD4-400A-90C1-5677CB796B07}" type="slidenum">
              <a:rPr lang="en-US"/>
              <a:pPr/>
              <a:t>44</a:t>
            </a:fld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558835-5F94-479B-823C-3A67C28BEE26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restrictions are a bit </a:t>
            </a:r>
            <a:r>
              <a:rPr lang="en-US" smtClean="0"/>
              <a:t>more annoying:</a:t>
            </a:r>
            <a:endParaRPr lang="en-US" dirty="0"/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447800"/>
            <a:ext cx="8112125" cy="6604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Compiler may not introduce “speculative” stores:</a:t>
            </a:r>
          </a:p>
        </p:txBody>
      </p:sp>
      <p:sp>
        <p:nvSpPr>
          <p:cNvPr id="1342469" name="Text Box 5"/>
          <p:cNvSpPr txBox="1">
            <a:spLocks noChangeArrowheads="1"/>
          </p:cNvSpPr>
          <p:nvPr/>
        </p:nvSpPr>
        <p:spPr bwMode="auto">
          <a:xfrm>
            <a:off x="1092200" y="2184400"/>
            <a:ext cx="6946900" cy="1436688"/>
          </a:xfrm>
          <a:prstGeom prst="rect">
            <a:avLst/>
          </a:prstGeom>
          <a:solidFill>
            <a:srgbClr val="CCECFF">
              <a:alpha val="25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int count;	// global, possibly shared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…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for (p = q; p != 0; p = p -&gt; next)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   if (p -&gt; data &gt; 0) ++count;</a:t>
            </a:r>
          </a:p>
        </p:txBody>
      </p:sp>
      <p:sp>
        <p:nvSpPr>
          <p:cNvPr id="1342471" name="Line 7"/>
          <p:cNvSpPr>
            <a:spLocks noChangeShapeType="1"/>
          </p:cNvSpPr>
          <p:nvPr/>
        </p:nvSpPr>
        <p:spPr bwMode="auto">
          <a:xfrm>
            <a:off x="4195763" y="3619500"/>
            <a:ext cx="0" cy="5064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42472" name="Line 8"/>
          <p:cNvSpPr>
            <a:spLocks noChangeShapeType="1"/>
          </p:cNvSpPr>
          <p:nvPr/>
        </p:nvSpPr>
        <p:spPr bwMode="auto">
          <a:xfrm>
            <a:off x="3741738" y="3679825"/>
            <a:ext cx="906462" cy="3286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42473" name="Line 9"/>
          <p:cNvSpPr>
            <a:spLocks noChangeShapeType="1"/>
          </p:cNvSpPr>
          <p:nvPr/>
        </p:nvSpPr>
        <p:spPr bwMode="auto">
          <a:xfrm flipV="1">
            <a:off x="3733800" y="3633788"/>
            <a:ext cx="928688" cy="4143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42470" name="Text Box 6"/>
          <p:cNvSpPr txBox="1">
            <a:spLocks noChangeArrowheads="1"/>
          </p:cNvSpPr>
          <p:nvPr/>
        </p:nvSpPr>
        <p:spPr bwMode="auto">
          <a:xfrm>
            <a:off x="1084263" y="4179888"/>
            <a:ext cx="6946900" cy="2170112"/>
          </a:xfrm>
          <a:prstGeom prst="rect">
            <a:avLst/>
          </a:prstGeom>
          <a:solidFill>
            <a:srgbClr val="CCECFF">
              <a:alpha val="25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int count;	// global, possibly shared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…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reg = count;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for (p = q; p != 0; p = p -&gt; next)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   if (p -&gt; data &gt; 0) ++reg;</a:t>
            </a:r>
          </a:p>
          <a:p>
            <a:r>
              <a:rPr lang="en-US">
                <a:solidFill>
                  <a:schemeClr val="accent1"/>
                </a:solidFill>
                <a:latin typeface="Lucida Console" pitchFamily="49" charset="0"/>
              </a:rPr>
              <a:t>count = reg;	// may spuriously assign to count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some hardware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Multiprocessors need fast byte stores.</a:t>
            </a:r>
          </a:p>
          <a:p>
            <a:r>
              <a:rPr lang="en-US" dirty="0" smtClean="0"/>
              <a:t>Should be able to implement sequential consistency without locks, e.g. by adding fences.</a:t>
            </a:r>
          </a:p>
          <a:p>
            <a:pPr lvl="1"/>
            <a:r>
              <a:rPr lang="en-US" dirty="0" smtClean="0"/>
              <a:t>You might have thought this was obvious …</a:t>
            </a:r>
          </a:p>
          <a:p>
            <a:pPr lvl="1"/>
            <a:r>
              <a:rPr lang="en-US" dirty="0" smtClean="0"/>
              <a:t>Took years to confirm for X86, PowerPC!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Compiler restrictions typically minor cost</a:t>
            </a:r>
          </a:p>
          <a:p>
            <a:pPr lvl="1"/>
            <a:r>
              <a:rPr lang="en-US" dirty="0" smtClean="0"/>
              <a:t>Assuming sane optimizations to start with.</a:t>
            </a:r>
          </a:p>
          <a:p>
            <a:r>
              <a:rPr lang="en-US" dirty="0" smtClean="0"/>
              <a:t>Fence costs for sequentially consistent atomics are potentially much larger.</a:t>
            </a:r>
          </a:p>
          <a:p>
            <a:pPr lvl="1"/>
            <a:r>
              <a:rPr lang="en-US" dirty="0" smtClean="0"/>
              <a:t>C++0x also allows non-SC atomics.</a:t>
            </a:r>
          </a:p>
          <a:p>
            <a:pPr lvl="2"/>
            <a:r>
              <a:rPr lang="en-US" dirty="0" smtClean="0"/>
              <a:t>and even explicit memory fences.</a:t>
            </a:r>
          </a:p>
          <a:p>
            <a:pPr lvl="1"/>
            <a:r>
              <a:rPr lang="en-US" dirty="0" smtClean="0"/>
              <a:t>Double-edged sword: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Faster.  Especially on some non-X86 architectures.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Really hard to use correctly.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don’t generally know how to hide library uses.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Initially controversial.  Maybe deprecate after hardware adjusts?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3AD1041-FB1E-47AC-B398-9048A8D275B9}" type="datetime1">
              <a:rPr lang="en-US" smtClean="0">
                <a:ea typeface="ＭＳ Ｐゴシック"/>
                <a:cs typeface="ＭＳ Ｐゴシック"/>
              </a:rPr>
              <a:pPr/>
              <a:t>5/18/2011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2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8FED3-1129-4C70-847B-0EFB52AB3583}" type="slidenum">
              <a:rPr lang="en-US" smtClean="0">
                <a:ea typeface="ＭＳ Ｐゴシック"/>
                <a:cs typeface="ＭＳ Ｐゴシック"/>
              </a:rPr>
              <a:pPr/>
              <a:t>47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C++0x explicitly ordered (low-level) atomics</a:t>
            </a:r>
          </a:p>
        </p:txBody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Pairs of atomic operations cannot form a data race.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Operations that do not specify 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memory_order_seq_cst</a:t>
            </a:r>
            <a:r>
              <a:rPr lang="en-US" sz="2800" dirty="0" smtClean="0"/>
              <a:t> (the default) are not guaranteed to execute in a single total order.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memory_order_release</a:t>
            </a:r>
            <a:r>
              <a:rPr lang="en-US" sz="2800" dirty="0" smtClean="0"/>
              <a:t> store still guarantees memory visibility to 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memory_order_acquire</a:t>
            </a:r>
            <a:r>
              <a:rPr lang="en-US" sz="2800" dirty="0" smtClean="0"/>
              <a:t> load that reads the value.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200" dirty="0" smtClean="0">
                <a:latin typeface="Lucida Console" pitchFamily="49" charset="0"/>
              </a:rPr>
              <a:t>atomic&lt;</a:t>
            </a:r>
            <a:r>
              <a:rPr lang="en-US" sz="2200" dirty="0" err="1" smtClean="0">
                <a:latin typeface="Lucida Console" pitchFamily="49" charset="0"/>
              </a:rPr>
              <a:t>bool</a:t>
            </a:r>
            <a:r>
              <a:rPr lang="en-US" sz="2200" dirty="0" smtClean="0">
                <a:latin typeface="Lucida Console" pitchFamily="49" charset="0"/>
              </a:rPr>
              <a:t>&gt; flag;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2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i="1" dirty="0" smtClean="0"/>
              <a:t>Thread 1: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2"/>
                </a:solidFill>
                <a:latin typeface="Lucida Console" pitchFamily="49" charset="0"/>
              </a:rPr>
              <a:t>  data = 42;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sz="2200" dirty="0" err="1" smtClean="0">
                <a:solidFill>
                  <a:schemeClr val="tx2"/>
                </a:solidFill>
                <a:latin typeface="Lucida Console" pitchFamily="49" charset="0"/>
              </a:rPr>
              <a:t>flag.store</a:t>
            </a:r>
            <a:r>
              <a:rPr lang="en-US" sz="2200" dirty="0" smtClean="0">
                <a:solidFill>
                  <a:schemeClr val="tx2"/>
                </a:solidFill>
                <a:latin typeface="Lucida Console" pitchFamily="49" charset="0"/>
              </a:rPr>
              <a:t>(true, </a:t>
            </a:r>
            <a:r>
              <a:rPr lang="en-US" sz="22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memory_order_release</a:t>
            </a:r>
            <a:r>
              <a:rPr lang="en-US" sz="2200" dirty="0" smtClean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i="1" dirty="0" smtClean="0"/>
              <a:t>Thread 2: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sz="2200" smtClean="0">
                <a:solidFill>
                  <a:schemeClr val="accent2"/>
                </a:solidFill>
                <a:latin typeface="Lucida Console" pitchFamily="49" charset="0"/>
              </a:rPr>
              <a:t>if </a:t>
            </a:r>
            <a:r>
              <a:rPr lang="en-US" sz="2200" smtClean="0">
                <a:solidFill>
                  <a:schemeClr val="accent2"/>
                </a:solidFill>
                <a:latin typeface="Lucida Console" pitchFamily="49" charset="0"/>
              </a:rPr>
              <a:t>(flag.load</a:t>
            </a:r>
            <a:r>
              <a:rPr lang="en-US" sz="2200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200" dirty="0" err="1" smtClean="0">
                <a:solidFill>
                  <a:schemeClr val="accent2"/>
                </a:solidFill>
                <a:latin typeface="Lucida Console" pitchFamily="49" charset="0"/>
              </a:rPr>
              <a:t>memory_order_acquire</a:t>
            </a:r>
            <a:r>
              <a:rPr lang="en-US" sz="2200" dirty="0" smtClean="0">
                <a:solidFill>
                  <a:schemeClr val="accent2"/>
                </a:solidFill>
                <a:latin typeface="Lucida Console" pitchFamily="49" charset="0"/>
              </a:rPr>
              <a:t>)){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accent2"/>
                </a:solidFill>
                <a:latin typeface="Lucida Console" pitchFamily="49" charset="0"/>
              </a:rPr>
              <a:t>    assert (data == 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8A780F6-35D8-4D39-AE5E-984F30174027}" type="datetime1">
              <a:rPr lang="en-US" smtClean="0">
                <a:ea typeface="ＭＳ Ｐゴシック"/>
                <a:cs typeface="ＭＳ Ｐゴシック"/>
              </a:rPr>
              <a:pPr/>
              <a:t>5/18/2011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4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DDB13-0CF4-4EBD-AB9D-2C20455DC8C1}" type="slidenum">
              <a:rPr lang="en-US" smtClean="0">
                <a:ea typeface="ＭＳ Ｐゴシック"/>
                <a:cs typeface="ＭＳ Ｐゴシック"/>
              </a:rPr>
              <a:pPr/>
              <a:t>48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Dekker’s with C++0x low-level atomics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r1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CC6600"/>
                </a:solidFill>
                <a:latin typeface="Lucida Console" pitchFamily="49" charset="0"/>
              </a:rPr>
              <a:t>r2</a:t>
            </a:r>
            <a:r>
              <a:rPr lang="en-US" sz="2000" dirty="0" smtClean="0"/>
              <a:t> = 0 </a:t>
            </a:r>
            <a:r>
              <a:rPr lang="en-US" sz="2000" i="1" dirty="0" smtClean="0"/>
              <a:t>is possible outcome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 acquire operations reads release result </a:t>
            </a:r>
            <a:r>
              <a:rPr lang="en-US" sz="2000" dirty="0" smtClean="0">
                <a:sym typeface="Wingdings" pitchFamily="2" charset="2"/>
              </a:rPr>
              <a:t> no constraints.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Same as 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memory_order_relaxed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Allows ordinary 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MOV</a:t>
            </a:r>
            <a:r>
              <a:rPr lang="en-US" sz="2000" dirty="0" smtClean="0"/>
              <a:t> on X86, much cheaper on PowerPC.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5410200" cy="854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333399"/>
                </a:solidFill>
                <a:latin typeface="Lucida Console" pitchFamily="49" charset="0"/>
                <a:ea typeface="+mn-ea"/>
                <a:cs typeface="+mn-cs"/>
              </a:rPr>
              <a:t>x.store(1,memory_order_release);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333399"/>
                </a:solidFill>
                <a:latin typeface="Lucida Console" pitchFamily="49" charset="0"/>
                <a:ea typeface="+mn-ea"/>
                <a:cs typeface="+mn-cs"/>
              </a:rPr>
              <a:t>r1 = y.load(memory_order_acquire);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57200" y="3505200"/>
            <a:ext cx="5410200" cy="854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CC6600"/>
                </a:solidFill>
                <a:latin typeface="Lucida Console" pitchFamily="49" charset="0"/>
                <a:ea typeface="+mn-ea"/>
                <a:cs typeface="+mn-cs"/>
              </a:rPr>
              <a:t>y.store(1,memory_order_release);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CC6600"/>
                </a:solidFill>
                <a:latin typeface="Lucida Console" pitchFamily="49" charset="0"/>
                <a:ea typeface="+mn-ea"/>
                <a:cs typeface="+mn-cs"/>
              </a:rPr>
              <a:t>r2 = x.load(memory_order_acquire);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429000" y="1600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333399"/>
                </a:solidFill>
                <a:ea typeface="+mn-ea"/>
                <a:cs typeface="+mn-cs"/>
              </a:rPr>
              <a:t>atomic&lt;int&gt; x, y;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solidFill>
                  <a:srgbClr val="000000"/>
                </a:solidFill>
                <a:ea typeface="+mn-ea"/>
                <a:cs typeface="+mn-cs"/>
              </a:rPr>
              <a:t>Thread 1: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04800" y="3200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solidFill>
                  <a:srgbClr val="000000"/>
                </a:solidFill>
                <a:ea typeface="+mn-ea"/>
                <a:cs typeface="+mn-cs"/>
              </a:rPr>
              <a:t>Thread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515FEC-9439-4606-9DE7-A276C4562DEB}" type="datetime1">
              <a:rPr lang="en-US" smtClean="0">
                <a:ea typeface="ＭＳ Ｐゴシック"/>
                <a:cs typeface="ＭＳ Ｐゴシック"/>
              </a:rPr>
              <a:pPr/>
              <a:t>5/18/2011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3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A1CC7-F381-4BF1-A3C9-65034F1482AA}" type="slidenum">
              <a:rPr lang="en-US" smtClean="0">
                <a:ea typeface="ＭＳ Ｐゴシック"/>
                <a:cs typeface="ＭＳ Ｐゴシック"/>
              </a:rPr>
              <a:pPr/>
              <a:t>49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</a:t>
            </a:r>
            <a:r>
              <a:rPr lang="en-US" dirty="0" err="1" smtClean="0"/>
              <a:t>memory_order</a:t>
            </a:r>
            <a:r>
              <a:rPr lang="en-US" dirty="0" smtClean="0"/>
              <a:t> options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memory_order_relaxed</a:t>
            </a:r>
            <a:r>
              <a:rPr lang="en-US" sz="2400" dirty="0" smtClean="0"/>
              <a:t> operation also drops acquire/release visibility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But operations </a:t>
            </a:r>
            <a:r>
              <a:rPr lang="en-US" sz="2400" i="1" dirty="0" smtClean="0"/>
              <a:t>on a single variable </a:t>
            </a:r>
            <a:r>
              <a:rPr lang="en-US" sz="2400" dirty="0" smtClean="0"/>
              <a:t>still behave as though they were interleaved (cache coherent).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memory_order_consume</a:t>
            </a:r>
            <a:r>
              <a:rPr lang="en-US" sz="2400" dirty="0" smtClean="0"/>
              <a:t> operation behaves like </a:t>
            </a:r>
            <a:r>
              <a:rPr lang="en-US" sz="2400" dirty="0" err="1" smtClean="0">
                <a:solidFill>
                  <a:schemeClr val="tx2"/>
                </a:solidFill>
                <a:latin typeface="Lucida Console" pitchFamily="49" charset="0"/>
              </a:rPr>
              <a:t>memory_order_acquire</a:t>
            </a:r>
            <a:r>
              <a:rPr lang="en-US" sz="2400" dirty="0" smtClean="0"/>
              <a:t>, but only with respect to subsequent data-dependent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618B-3037-40E4-BCF3-4DDB163CC873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BB1659-B519-46B1-B975-199CE08B5C2D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Why threads?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convenient way to process multiple event streams.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dominant way to take advantage of multiple cores for a single application.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uses for low-level atomics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8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memory_order_relaxed</a:t>
            </a:r>
            <a:r>
              <a:rPr lang="en-US" dirty="0" smtClean="0"/>
              <a:t> if no concurrent access to an atomic is possible.</a:t>
            </a:r>
          </a:p>
          <a:p>
            <a:r>
              <a:rPr lang="en-US" dirty="0" smtClean="0"/>
              <a:t>Use </a:t>
            </a:r>
            <a:r>
              <a:rPr lang="en-US" sz="28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memory_order_relaxed</a:t>
            </a:r>
            <a:r>
              <a:rPr lang="en-US" dirty="0" smtClean="0"/>
              <a:t> to atomically update variables (e.g. increment counters) that are only read with synchronization.</a:t>
            </a:r>
          </a:p>
          <a:p>
            <a:r>
              <a:rPr lang="en-US" dirty="0" smtClean="0"/>
              <a:t>Use </a:t>
            </a:r>
            <a:r>
              <a:rPr lang="en-US" sz="2800" dirty="0" err="1" smtClean="0">
                <a:solidFill>
                  <a:schemeClr val="tx2"/>
                </a:solidFill>
                <a:latin typeface="Lucida Console" pitchFamily="49" charset="0"/>
              </a:rPr>
              <a:t>memory_order_release</a:t>
            </a:r>
            <a:r>
              <a:rPr lang="en-US" dirty="0" smtClean="0"/>
              <a:t> / </a:t>
            </a:r>
            <a:r>
              <a:rPr lang="en-US" sz="2800" dirty="0" err="1" smtClean="0">
                <a:solidFill>
                  <a:schemeClr val="tx2"/>
                </a:solidFill>
                <a:latin typeface="Lucida Console" pitchFamily="49" charset="0"/>
              </a:rPr>
              <a:t>memory_order_acquire</a:t>
            </a:r>
            <a:r>
              <a:rPr lang="en-US" dirty="0" smtClean="0"/>
              <a:t>, when it’s OK to ignore the update, at least for some time (?)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C++0x fine-tuned double-checked locking</a:t>
            </a:r>
          </a:p>
        </p:txBody>
      </p:sp>
      <p:sp>
        <p:nvSpPr>
          <p:cNvPr id="235522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848600" cy="410452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atomic&lt;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bool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&gt;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x_init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20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if (!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x_init.load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memory_order_acquire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l.lock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if (!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x_init.load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memory_order_relaxed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   </a:t>
            </a:r>
            <a:r>
              <a:rPr lang="en-US" sz="2000" i="1" dirty="0">
                <a:solidFill>
                  <a:schemeClr val="tx2"/>
                </a:solidFill>
                <a:latin typeface="Lucida Console" pitchFamily="49" charset="0"/>
              </a:rPr>
              <a:t>initialize x;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  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x_init.store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(true,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memory_order_release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l.unlock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  <a:latin typeface="Lucida Console" pitchFamily="49" charset="0"/>
              </a:rPr>
              <a:t>use 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5BBDC-6B90-4697-BA52-2D7EB782ED87}" type="slidenum">
              <a:rPr lang="en-US"/>
              <a:pPr/>
              <a:t>52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45EBFE-465A-4B80-9357-E184E567C33A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447800"/>
            <a:ext cx="6511925" cy="4632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 dirty="0"/>
              <a:t>C++0x provides APIs to program at three levels:</a:t>
            </a:r>
          </a:p>
          <a:p>
            <a:pPr marL="800100" lvl="1" indent="-457200">
              <a:lnSpc>
                <a:spcPct val="80000"/>
              </a:lnSpc>
              <a:buFont typeface="Futura Bk" pitchFamily="34" charset="0"/>
              <a:buAutoNum type="arabicPeriod"/>
            </a:pPr>
            <a:r>
              <a:rPr lang="en-US" sz="2200" dirty="0"/>
              <a:t>Threads + locks + condition variables</a:t>
            </a:r>
            <a:r>
              <a:rPr lang="en-US" sz="2000" dirty="0"/>
              <a:t>.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 smtClean="0"/>
              <a:t>Traditional threads programming.</a:t>
            </a:r>
            <a:endParaRPr lang="en-US" sz="2000" dirty="0"/>
          </a:p>
          <a:p>
            <a:pPr marL="800100" lvl="1" indent="-457200">
              <a:lnSpc>
                <a:spcPct val="80000"/>
              </a:lnSpc>
              <a:buFont typeface="Futura Bk" pitchFamily="34" charset="0"/>
              <a:buAutoNum type="arabicPeriod"/>
            </a:pPr>
            <a:r>
              <a:rPr lang="en-US" sz="2200" dirty="0"/>
              <a:t>(1) + atomic operations.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/>
              <a:t>Allows improved performance, occasionally simplification.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 smtClean="0"/>
              <a:t>Easy  (e.g. counters) are straightforward.  General lock-free programming is very hard.</a:t>
            </a:r>
            <a:endParaRPr lang="en-US" sz="2000" dirty="0"/>
          </a:p>
          <a:p>
            <a:pPr marL="800100" lvl="1" indent="-457200">
              <a:lnSpc>
                <a:spcPct val="80000"/>
              </a:lnSpc>
              <a:buFont typeface="Futura Bk" pitchFamily="34" charset="0"/>
              <a:buAutoNum type="arabicPeriod"/>
            </a:pPr>
            <a:r>
              <a:rPr lang="en-US" sz="2200" dirty="0"/>
              <a:t>(2) </a:t>
            </a:r>
            <a:r>
              <a:rPr lang="en-US" sz="2200" dirty="0" smtClean="0"/>
              <a:t>+ </a:t>
            </a:r>
            <a:r>
              <a:rPr lang="en-US" sz="2200" dirty="0"/>
              <a:t>low-level (explicitly ordered) atomics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/>
              <a:t>You need to understand more of the memory model (1.10) than I’ve presented here.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/>
              <a:t>Experts only.</a:t>
            </a:r>
          </a:p>
          <a:p>
            <a:pPr marL="1066800" lvl="2" indent="-381000">
              <a:lnSpc>
                <a:spcPct val="80000"/>
              </a:lnSpc>
              <a:buFont typeface="Futura Bk" pitchFamily="34" charset="0"/>
              <a:buChar char="−"/>
            </a:pPr>
            <a:r>
              <a:rPr lang="en-US" sz="2000" dirty="0"/>
              <a:t>And the experts usually get it wrong.</a:t>
            </a:r>
          </a:p>
        </p:txBody>
      </p:sp>
      <p:sp>
        <p:nvSpPr>
          <p:cNvPr id="1375236" name="Text Box 4"/>
          <p:cNvSpPr txBox="1">
            <a:spLocks noChangeArrowheads="1"/>
          </p:cNvSpPr>
          <p:nvPr/>
        </p:nvSpPr>
        <p:spPr bwMode="auto">
          <a:xfrm>
            <a:off x="7086600" y="2206625"/>
            <a:ext cx="184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5237" name="AutoShape 5"/>
          <p:cNvSpPr>
            <a:spLocks/>
          </p:cNvSpPr>
          <p:nvPr/>
        </p:nvSpPr>
        <p:spPr bwMode="auto">
          <a:xfrm>
            <a:off x="6743700" y="2149475"/>
            <a:ext cx="241300" cy="2036763"/>
          </a:xfrm>
          <a:prstGeom prst="rightBrace">
            <a:avLst>
              <a:gd name="adj1" fmla="val 7034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5238" name="Text Box 6"/>
          <p:cNvSpPr txBox="1">
            <a:spLocks noChangeArrowheads="1"/>
          </p:cNvSpPr>
          <p:nvPr/>
        </p:nvSpPr>
        <p:spPr bwMode="auto">
          <a:xfrm>
            <a:off x="7078663" y="2527300"/>
            <a:ext cx="1909762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Sequentially</a:t>
            </a:r>
          </a:p>
          <a:p>
            <a:r>
              <a:rPr lang="en-US" sz="2000">
                <a:solidFill>
                  <a:schemeClr val="accent2"/>
                </a:solidFill>
              </a:rPr>
              <a:t>consistent</a:t>
            </a:r>
          </a:p>
          <a:p>
            <a:r>
              <a:rPr lang="en-US" sz="2000">
                <a:solidFill>
                  <a:schemeClr val="accent2"/>
                </a:solidFill>
              </a:rPr>
              <a:t>(data-race-free)</a:t>
            </a:r>
          </a:p>
        </p:txBody>
      </p:sp>
      <p:pic>
        <p:nvPicPr>
          <p:cNvPr id="1375240" name="Picture 8" descr="MCj010473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1538" y="4778375"/>
            <a:ext cx="855662" cy="89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C4B3186-DEC0-4960-8E49-3243070BE5C7}" type="slidenum">
              <a:rPr lang="en-US" sz="1400">
                <a:latin typeface="+mn-lt"/>
              </a:rPr>
              <a:pPr algn="r">
                <a:defRPr/>
              </a:pPr>
              <a:t>55</a:t>
            </a:fld>
            <a:endParaRPr lang="en-US" sz="1400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Language spec challenge</a:t>
            </a:r>
            <a:r>
              <a:rPr lang="en-US" sz="4000" smtClean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218363" cy="609600"/>
          </a:xfrm>
        </p:spPr>
        <p:txBody>
          <a:bodyPr/>
          <a:lstStyle/>
          <a:p>
            <a:pPr eaLnBrk="1" hangingPunct="1"/>
            <a:r>
              <a:rPr lang="en-US" i="1" smtClean="0"/>
              <a:t>Some really awful code: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33400" y="2895600"/>
            <a:ext cx="1905000" cy="914400"/>
          </a:xfrm>
          <a:prstGeom prst="rect">
            <a:avLst/>
          </a:prstGeom>
          <a:solidFill>
            <a:srgbClr val="CCFFFF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x = 42;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m.lock();</a:t>
            </a:r>
            <a:endParaRPr lang="en-US" sz="240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971800" y="2819400"/>
            <a:ext cx="5610225" cy="1319213"/>
          </a:xfrm>
          <a:prstGeom prst="rect">
            <a:avLst/>
          </a:prstGeom>
          <a:solidFill>
            <a:srgbClr val="CCFFFF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while (m.trylock()==SUCCESS)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 m.unlock();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assert (x == 42);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54000" y="2401888"/>
            <a:ext cx="14811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Futura Bk" pitchFamily="34" charset="0"/>
              </a:rPr>
              <a:t>Thread 1: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522538" y="2349500"/>
            <a:ext cx="1481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Futura Bk" pitchFamily="34" charset="0"/>
              </a:rPr>
              <a:t>Thread 2: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5181600" y="4114800"/>
            <a:ext cx="373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Disclaimer: Example requires tweaking to be pthreads-compliant.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4721225" y="2187575"/>
            <a:ext cx="356552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Futura Bk" pitchFamily="34" charset="0"/>
              </a:rPr>
              <a:t>Don’t try this at home!!</a:t>
            </a:r>
          </a:p>
        </p:txBody>
      </p:sp>
      <p:sp>
        <p:nvSpPr>
          <p:cNvPr id="40972" name="Rectangle 3"/>
          <p:cNvSpPr>
            <a:spLocks noChangeArrowheads="1"/>
          </p:cNvSpPr>
          <p:nvPr/>
        </p:nvSpPr>
        <p:spPr bwMode="auto">
          <a:xfrm>
            <a:off x="457200" y="4343400"/>
            <a:ext cx="72390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Can the assertion fail?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Many implementations: Yes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Traditional specs: No.  C++0x: Yes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 err="1">
                <a:solidFill>
                  <a:srgbClr val="0101BF"/>
                </a:solidFill>
                <a:latin typeface="Lucida Console" pitchFamily="49" charset="0"/>
              </a:rPr>
              <a:t>Trylock</a:t>
            </a:r>
            <a:r>
              <a:rPr lang="en-US" sz="2400" dirty="0">
                <a:solidFill>
                  <a:srgbClr val="0101BF"/>
                </a:solidFill>
                <a:latin typeface="Lucida Console" pitchFamily="49" charset="0"/>
              </a:rPr>
              <a:t>() </a:t>
            </a:r>
            <a:r>
              <a:rPr lang="en-US" sz="2400" dirty="0">
                <a:latin typeface="+mn-lt"/>
              </a:rPr>
              <a:t>can effectively fail spuriously!</a:t>
            </a:r>
          </a:p>
        </p:txBody>
      </p:sp>
      <p:sp>
        <p:nvSpPr>
          <p:cNvPr id="14" name="Arc 13"/>
          <p:cNvSpPr/>
          <p:nvPr/>
        </p:nvSpPr>
        <p:spPr>
          <a:xfrm rot="18806398" flipH="1">
            <a:off x="288925" y="3019425"/>
            <a:ext cx="1098550" cy="1270000"/>
          </a:xfrm>
          <a:prstGeom prst="arc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228600" y="3352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20494" name="Date Placeholder 1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  <a:noFill/>
        </p:spPr>
        <p:txBody>
          <a:bodyPr/>
          <a:lstStyle/>
          <a:p>
            <a:r>
              <a:rPr lang="en-US" smtClean="0"/>
              <a:t>09/08/2010</a:t>
            </a:r>
          </a:p>
        </p:txBody>
      </p:sp>
      <p:sp>
        <p:nvSpPr>
          <p:cNvPr id="20495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6AC60-41EB-41F4-823D-2BB5E4346120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A6979-0105-444D-9178-0D61666768CD}" type="slidenum">
              <a:rPr lang="en-US"/>
              <a:pPr/>
              <a:t>56</a:t>
            </a:fld>
            <a:endParaRPr lang="en-US"/>
          </a:p>
        </p:txBody>
      </p:sp>
      <p:sp>
        <p:nvSpPr>
          <p:cNvPr id="6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2A3408-54B4-49CA-979C-F453AA64119E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23825"/>
            <a:ext cx="8245475" cy="1143000"/>
          </a:xfrm>
        </p:spPr>
        <p:txBody>
          <a:bodyPr>
            <a:normAutofit fontScale="90000"/>
          </a:bodyPr>
          <a:lstStyle/>
          <a:p>
            <a:r>
              <a:rPr lang="en-US"/>
              <a:t>Some open source pthread lock implementations (2006):</a:t>
            </a:r>
          </a:p>
        </p:txBody>
      </p:sp>
      <p:sp>
        <p:nvSpPr>
          <p:cNvPr id="1317892" name="Line 4"/>
          <p:cNvSpPr>
            <a:spLocks noChangeShapeType="1"/>
          </p:cNvSpPr>
          <p:nvPr/>
        </p:nvSpPr>
        <p:spPr bwMode="auto">
          <a:xfrm>
            <a:off x="1284288" y="1570038"/>
            <a:ext cx="17462" cy="12223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7893" name="Line 5"/>
          <p:cNvSpPr>
            <a:spLocks noChangeShapeType="1"/>
          </p:cNvSpPr>
          <p:nvPr/>
        </p:nvSpPr>
        <p:spPr bwMode="auto">
          <a:xfrm flipH="1" flipV="1">
            <a:off x="1282700" y="3105150"/>
            <a:ext cx="11113" cy="1241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58938" y="3121025"/>
            <a:ext cx="352425" cy="1271588"/>
            <a:chOff x="2454" y="2054"/>
            <a:chExt cx="222" cy="569"/>
          </a:xfrm>
        </p:grpSpPr>
        <p:sp>
          <p:nvSpPr>
            <p:cNvPr id="1317895" name="Line 7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896" name="Line 8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897" name="Line 9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 rot="10800000">
            <a:off x="1651000" y="1554163"/>
            <a:ext cx="352425" cy="1271587"/>
            <a:chOff x="2454" y="2054"/>
            <a:chExt cx="222" cy="569"/>
          </a:xfrm>
        </p:grpSpPr>
        <p:sp>
          <p:nvSpPr>
            <p:cNvPr id="1317899" name="Line 11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00" name="Line 12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01" name="Line 13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41750" y="3135313"/>
            <a:ext cx="352425" cy="1271587"/>
            <a:chOff x="2454" y="2054"/>
            <a:chExt cx="222" cy="569"/>
          </a:xfrm>
        </p:grpSpPr>
        <p:sp>
          <p:nvSpPr>
            <p:cNvPr id="1317903" name="Line 15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04" name="Line 16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05" name="Line 17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10800000">
            <a:off x="3833813" y="1568450"/>
            <a:ext cx="352425" cy="1271588"/>
            <a:chOff x="2454" y="2054"/>
            <a:chExt cx="222" cy="569"/>
          </a:xfrm>
        </p:grpSpPr>
        <p:sp>
          <p:nvSpPr>
            <p:cNvPr id="1317907" name="Line 19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08" name="Line 20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09" name="Line 21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7910" name="Line 22"/>
          <p:cNvSpPr>
            <a:spLocks noChangeShapeType="1"/>
          </p:cNvSpPr>
          <p:nvPr/>
        </p:nvSpPr>
        <p:spPr bwMode="auto">
          <a:xfrm flipV="1">
            <a:off x="5434013" y="3133725"/>
            <a:ext cx="17462" cy="12525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827713" y="3149600"/>
            <a:ext cx="352425" cy="1271588"/>
            <a:chOff x="2454" y="2054"/>
            <a:chExt cx="222" cy="569"/>
          </a:xfrm>
        </p:grpSpPr>
        <p:sp>
          <p:nvSpPr>
            <p:cNvPr id="1317912" name="Line 24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13" name="Line 25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14" name="Line 26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10800000">
            <a:off x="5819775" y="1582738"/>
            <a:ext cx="352425" cy="1271587"/>
            <a:chOff x="2454" y="2054"/>
            <a:chExt cx="222" cy="569"/>
          </a:xfrm>
        </p:grpSpPr>
        <p:sp>
          <p:nvSpPr>
            <p:cNvPr id="1317916" name="Line 28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17" name="Line 29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18" name="Line 30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7919" name="Text Box 31"/>
          <p:cNvSpPr txBox="1">
            <a:spLocks noChangeArrowheads="1"/>
          </p:cNvSpPr>
          <p:nvPr/>
        </p:nvSpPr>
        <p:spPr bwMode="auto">
          <a:xfrm>
            <a:off x="5022850" y="3535363"/>
            <a:ext cx="14033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unlock()</a:t>
            </a:r>
          </a:p>
        </p:txBody>
      </p:sp>
      <p:sp>
        <p:nvSpPr>
          <p:cNvPr id="1317920" name="Text Box 32"/>
          <p:cNvSpPr txBox="1">
            <a:spLocks noChangeArrowheads="1"/>
          </p:cNvSpPr>
          <p:nvPr/>
        </p:nvSpPr>
        <p:spPr bwMode="auto">
          <a:xfrm>
            <a:off x="1090613" y="1939925"/>
            <a:ext cx="10985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lock()</a:t>
            </a:r>
          </a:p>
        </p:txBody>
      </p:sp>
      <p:sp>
        <p:nvSpPr>
          <p:cNvPr id="1317921" name="Text Box 33"/>
          <p:cNvSpPr txBox="1">
            <a:spLocks noChangeArrowheads="1"/>
          </p:cNvSpPr>
          <p:nvPr/>
        </p:nvSpPr>
        <p:spPr bwMode="auto">
          <a:xfrm>
            <a:off x="944563" y="3522663"/>
            <a:ext cx="14033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unlock()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338513" y="1566863"/>
            <a:ext cx="352425" cy="1271587"/>
            <a:chOff x="2454" y="2054"/>
            <a:chExt cx="222" cy="569"/>
          </a:xfrm>
        </p:grpSpPr>
        <p:sp>
          <p:nvSpPr>
            <p:cNvPr id="1317923" name="Line 35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24" name="Line 36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25" name="Line 37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 rot="10800000">
            <a:off x="3340100" y="3162300"/>
            <a:ext cx="352425" cy="1271588"/>
            <a:chOff x="2454" y="2054"/>
            <a:chExt cx="222" cy="569"/>
          </a:xfrm>
        </p:grpSpPr>
        <p:sp>
          <p:nvSpPr>
            <p:cNvPr id="1317927" name="Line 39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28" name="Line 40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29" name="Line 41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7930" name="Text Box 42"/>
          <p:cNvSpPr txBox="1">
            <a:spLocks noChangeArrowheads="1"/>
          </p:cNvSpPr>
          <p:nvPr/>
        </p:nvSpPr>
        <p:spPr bwMode="auto">
          <a:xfrm>
            <a:off x="3273425" y="1954213"/>
            <a:ext cx="10985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lock()</a:t>
            </a:r>
          </a:p>
        </p:txBody>
      </p:sp>
      <p:sp>
        <p:nvSpPr>
          <p:cNvPr id="1317931" name="Text Box 43"/>
          <p:cNvSpPr txBox="1">
            <a:spLocks noChangeArrowheads="1"/>
          </p:cNvSpPr>
          <p:nvPr/>
        </p:nvSpPr>
        <p:spPr bwMode="auto">
          <a:xfrm>
            <a:off x="3046413" y="3546475"/>
            <a:ext cx="14033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unlock()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284788" y="1603375"/>
            <a:ext cx="352425" cy="1271588"/>
            <a:chOff x="2454" y="2054"/>
            <a:chExt cx="222" cy="569"/>
          </a:xfrm>
        </p:grpSpPr>
        <p:sp>
          <p:nvSpPr>
            <p:cNvPr id="1317933" name="Line 45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34" name="Line 46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35" name="Line 47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7936" name="Text Box 48"/>
          <p:cNvSpPr txBox="1">
            <a:spLocks noChangeArrowheads="1"/>
          </p:cNvSpPr>
          <p:nvPr/>
        </p:nvSpPr>
        <p:spPr bwMode="auto">
          <a:xfrm>
            <a:off x="5259388" y="1968500"/>
            <a:ext cx="10985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lock()</a:t>
            </a:r>
          </a:p>
        </p:txBody>
      </p:sp>
      <p:sp>
        <p:nvSpPr>
          <p:cNvPr id="1317938" name="Text Box 50"/>
          <p:cNvSpPr txBox="1">
            <a:spLocks noChangeArrowheads="1"/>
          </p:cNvSpPr>
          <p:nvPr/>
        </p:nvSpPr>
        <p:spPr bwMode="auto">
          <a:xfrm>
            <a:off x="625475" y="4910138"/>
            <a:ext cx="2117725" cy="14366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[</a:t>
            </a:r>
            <a:r>
              <a:rPr lang="en-US">
                <a:solidFill>
                  <a:schemeClr val="hlink"/>
                </a:solidFill>
              </a:rPr>
              <a:t>technically incorrect</a:t>
            </a:r>
            <a:r>
              <a:rPr lang="en-US"/>
              <a:t>]</a:t>
            </a:r>
          </a:p>
          <a:p>
            <a:pPr algn="ctr"/>
            <a:r>
              <a:rPr lang="en-US"/>
              <a:t>NPTL</a:t>
            </a:r>
          </a:p>
          <a:p>
            <a:pPr algn="ctr"/>
            <a:r>
              <a:rPr lang="en-US"/>
              <a:t>{Alpha, PowerPC}</a:t>
            </a:r>
          </a:p>
          <a:p>
            <a:pPr algn="ctr"/>
            <a:r>
              <a:rPr lang="en-US"/>
              <a:t>{mutex, spin}</a:t>
            </a:r>
          </a:p>
        </p:txBody>
      </p:sp>
      <p:sp>
        <p:nvSpPr>
          <p:cNvPr id="1317939" name="Text Box 51"/>
          <p:cNvSpPr txBox="1">
            <a:spLocks noChangeArrowheads="1"/>
          </p:cNvSpPr>
          <p:nvPr/>
        </p:nvSpPr>
        <p:spPr bwMode="auto">
          <a:xfrm>
            <a:off x="2900363" y="4940300"/>
            <a:ext cx="1639887" cy="14366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[</a:t>
            </a:r>
            <a:r>
              <a:rPr lang="en-US">
                <a:solidFill>
                  <a:srgbClr val="CC6600"/>
                </a:solidFill>
              </a:rPr>
              <a:t>Correct, slow</a:t>
            </a:r>
            <a:r>
              <a:rPr lang="en-US"/>
              <a:t>]</a:t>
            </a:r>
          </a:p>
          <a:p>
            <a:pPr algn="ctr"/>
            <a:r>
              <a:rPr lang="en-US"/>
              <a:t>NPTL</a:t>
            </a:r>
          </a:p>
          <a:p>
            <a:pPr algn="ctr"/>
            <a:r>
              <a:rPr lang="en-US"/>
              <a:t>Itanium (&amp;X86)</a:t>
            </a:r>
          </a:p>
          <a:p>
            <a:pPr algn="ctr"/>
            <a:r>
              <a:rPr lang="en-US"/>
              <a:t>mutex</a:t>
            </a:r>
          </a:p>
        </p:txBody>
      </p:sp>
      <p:sp>
        <p:nvSpPr>
          <p:cNvPr id="1317944" name="Text Box 56"/>
          <p:cNvSpPr txBox="1">
            <a:spLocks noChangeArrowheads="1"/>
          </p:cNvSpPr>
          <p:nvPr/>
        </p:nvSpPr>
        <p:spPr bwMode="auto">
          <a:xfrm>
            <a:off x="4911725" y="4933950"/>
            <a:ext cx="1639888" cy="14366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[</a:t>
            </a:r>
            <a:r>
              <a:rPr lang="en-US">
                <a:solidFill>
                  <a:schemeClr val="accent2"/>
                </a:solidFill>
              </a:rPr>
              <a:t>Correct</a:t>
            </a:r>
            <a:r>
              <a:rPr lang="en-US"/>
              <a:t>]</a:t>
            </a:r>
          </a:p>
          <a:p>
            <a:pPr algn="ctr"/>
            <a:r>
              <a:rPr lang="en-US"/>
              <a:t>NPTL</a:t>
            </a:r>
          </a:p>
          <a:p>
            <a:pPr algn="ctr"/>
            <a:r>
              <a:rPr lang="en-US"/>
              <a:t>{ Itanium, X86 }</a:t>
            </a:r>
          </a:p>
          <a:p>
            <a:pPr algn="ctr"/>
            <a:r>
              <a:rPr lang="en-US"/>
              <a:t>spin</a:t>
            </a:r>
          </a:p>
        </p:txBody>
      </p:sp>
      <p:sp>
        <p:nvSpPr>
          <p:cNvPr id="1317945" name="Line 57"/>
          <p:cNvSpPr>
            <a:spLocks noChangeShapeType="1"/>
          </p:cNvSpPr>
          <p:nvPr/>
        </p:nvSpPr>
        <p:spPr bwMode="auto">
          <a:xfrm>
            <a:off x="7442200" y="3175000"/>
            <a:ext cx="6350" cy="1204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 rot="10800000">
            <a:off x="7778750" y="3133725"/>
            <a:ext cx="352425" cy="1271588"/>
            <a:chOff x="2454" y="2054"/>
            <a:chExt cx="222" cy="569"/>
          </a:xfrm>
        </p:grpSpPr>
        <p:sp>
          <p:nvSpPr>
            <p:cNvPr id="1317947" name="Line 59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48" name="Line 60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49" name="Line 61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 rot="10800000">
            <a:off x="7770813" y="1566863"/>
            <a:ext cx="352425" cy="1271587"/>
            <a:chOff x="2454" y="2054"/>
            <a:chExt cx="222" cy="569"/>
          </a:xfrm>
        </p:grpSpPr>
        <p:sp>
          <p:nvSpPr>
            <p:cNvPr id="1317951" name="Line 63"/>
            <p:cNvSpPr>
              <a:spLocks noChangeShapeType="1"/>
            </p:cNvSpPr>
            <p:nvPr/>
          </p:nvSpPr>
          <p:spPr bwMode="auto">
            <a:xfrm>
              <a:off x="2561" y="2054"/>
              <a:ext cx="0" cy="56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7952" name="Line 64"/>
            <p:cNvSpPr>
              <a:spLocks noChangeShapeType="1"/>
            </p:cNvSpPr>
            <p:nvPr/>
          </p:nvSpPr>
          <p:spPr bwMode="auto">
            <a:xfrm>
              <a:off x="2454" y="2097"/>
              <a:ext cx="219" cy="10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7953" name="Line 65"/>
            <p:cNvSpPr>
              <a:spLocks noChangeShapeType="1"/>
            </p:cNvSpPr>
            <p:nvPr/>
          </p:nvSpPr>
          <p:spPr bwMode="auto">
            <a:xfrm flipV="1">
              <a:off x="2463" y="2107"/>
              <a:ext cx="213" cy="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7954" name="Text Box 66"/>
          <p:cNvSpPr txBox="1">
            <a:spLocks noChangeArrowheads="1"/>
          </p:cNvSpPr>
          <p:nvPr/>
        </p:nvSpPr>
        <p:spPr bwMode="auto">
          <a:xfrm>
            <a:off x="6973888" y="3519488"/>
            <a:ext cx="14033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unlock()</a:t>
            </a:r>
          </a:p>
        </p:txBody>
      </p:sp>
      <p:sp>
        <p:nvSpPr>
          <p:cNvPr id="1317960" name="Text Box 72"/>
          <p:cNvSpPr txBox="1">
            <a:spLocks noChangeArrowheads="1"/>
          </p:cNvSpPr>
          <p:nvPr/>
        </p:nvSpPr>
        <p:spPr bwMode="auto">
          <a:xfrm>
            <a:off x="6881813" y="4897438"/>
            <a:ext cx="1639887" cy="14366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[</a:t>
            </a:r>
            <a:r>
              <a:rPr lang="en-US">
                <a:solidFill>
                  <a:schemeClr val="folHlink"/>
                </a:solidFill>
              </a:rPr>
              <a:t>Incorrect</a:t>
            </a:r>
            <a:r>
              <a:rPr lang="en-US"/>
              <a:t>]</a:t>
            </a:r>
          </a:p>
          <a:p>
            <a:pPr algn="ctr"/>
            <a:r>
              <a:rPr lang="en-US"/>
              <a:t>FreeBSD</a:t>
            </a:r>
          </a:p>
          <a:p>
            <a:pPr algn="ctr"/>
            <a:r>
              <a:rPr lang="en-US"/>
              <a:t>Itanium</a:t>
            </a:r>
          </a:p>
          <a:p>
            <a:pPr algn="ctr"/>
            <a:r>
              <a:rPr lang="en-US"/>
              <a:t>spin</a:t>
            </a:r>
          </a:p>
        </p:txBody>
      </p:sp>
      <p:sp>
        <p:nvSpPr>
          <p:cNvPr id="1317961" name="Line 73"/>
          <p:cNvSpPr>
            <a:spLocks noChangeShapeType="1"/>
          </p:cNvSpPr>
          <p:nvPr/>
        </p:nvSpPr>
        <p:spPr bwMode="auto">
          <a:xfrm flipH="1">
            <a:off x="7435850" y="1573213"/>
            <a:ext cx="11113" cy="12223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7959" name="Text Box 71"/>
          <p:cNvSpPr txBox="1">
            <a:spLocks noChangeArrowheads="1"/>
          </p:cNvSpPr>
          <p:nvPr/>
        </p:nvSpPr>
        <p:spPr bwMode="auto">
          <a:xfrm>
            <a:off x="7210425" y="1952625"/>
            <a:ext cx="1098550" cy="396875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lock()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FABD1-4AD2-4DC5-ABBE-035AFBAAE05F}" type="slidenum">
              <a:rPr lang="en-US"/>
              <a:pPr/>
              <a:t>57</a:t>
            </a:fld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FC0D1F-F92A-452B-BA6F-9C5D05184D3B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But it’s not clear fences are enough!</a:t>
            </a: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742950" y="2257425"/>
            <a:ext cx="1530350" cy="914400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Thread 1: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x = 1;</a:t>
            </a:r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563563" y="1671638"/>
            <a:ext cx="77914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 sz="2400"/>
              <a:t>, </a:t>
            </a:r>
            <a:r>
              <a:rPr lang="en-US" sz="240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sz="2400"/>
              <a:t> initially zero.  Fences between every instruction pair!</a:t>
            </a: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2417763" y="2271713"/>
            <a:ext cx="1530350" cy="914400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Thread 2: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y = 1;</a:t>
            </a:r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4046538" y="2273300"/>
            <a:ext cx="2117725" cy="1828800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Thread 3: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r1 = x; (1)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fence;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r2 = y; (0)</a:t>
            </a:r>
          </a:p>
        </p:txBody>
      </p:sp>
      <p:sp>
        <p:nvSpPr>
          <p:cNvPr id="1323016" name="Text Box 8"/>
          <p:cNvSpPr txBox="1">
            <a:spLocks noChangeArrowheads="1"/>
          </p:cNvSpPr>
          <p:nvPr/>
        </p:nvSpPr>
        <p:spPr bwMode="auto">
          <a:xfrm>
            <a:off x="6262688" y="2262188"/>
            <a:ext cx="2087562" cy="1828800"/>
          </a:xfrm>
          <a:prstGeom prst="rect">
            <a:avLst/>
          </a:prstGeom>
          <a:solidFill>
            <a:srgbClr val="FFFFCC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Thread 4: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r3 = y; (1)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fence;</a:t>
            </a:r>
          </a:p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r4 = x; (0)</a:t>
            </a: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4071938" y="4294188"/>
            <a:ext cx="125571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x</a:t>
            </a:r>
            <a:r>
              <a:rPr lang="en-US" sz="2000"/>
              <a:t> set first!</a:t>
            </a:r>
          </a:p>
        </p:txBody>
      </p:sp>
      <p:sp>
        <p:nvSpPr>
          <p:cNvPr id="1323018" name="Text Box 10"/>
          <p:cNvSpPr txBox="1">
            <a:spLocks noChangeArrowheads="1"/>
          </p:cNvSpPr>
          <p:nvPr/>
        </p:nvSpPr>
        <p:spPr bwMode="auto">
          <a:xfrm>
            <a:off x="6242050" y="4278313"/>
            <a:ext cx="125571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sz="2000"/>
              <a:t> set first!</a:t>
            </a:r>
          </a:p>
        </p:txBody>
      </p:sp>
      <p:sp>
        <p:nvSpPr>
          <p:cNvPr id="1323020" name="Text Box 12"/>
          <p:cNvSpPr txBox="1">
            <a:spLocks noChangeArrowheads="1"/>
          </p:cNvSpPr>
          <p:nvPr/>
        </p:nvSpPr>
        <p:spPr bwMode="auto">
          <a:xfrm>
            <a:off x="527050" y="4841875"/>
            <a:ext cx="8078788" cy="16160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This was not clearly disallowed by public X86 hardware manuals.</a:t>
            </a:r>
          </a:p>
          <a:p>
            <a:r>
              <a:rPr lang="en-US" sz="2000">
                <a:solidFill>
                  <a:schemeClr val="accent2"/>
                </a:solidFill>
              </a:rPr>
              <a:t>Intel, AMD provided new descriptions (summer 07) that made it possible to avoid this.</a:t>
            </a:r>
          </a:p>
          <a:p>
            <a:r>
              <a:rPr lang="en-US" sz="2000"/>
              <a:t>Atomic operations may have to be compiled differently.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6DF046-4AFC-4BBE-85BA-E89CDDED9B57}" type="datetime1">
              <a:rPr lang="en-US" smtClean="0"/>
              <a:pPr/>
              <a:t>5/18/2011</a:t>
            </a:fld>
            <a:endParaRPr lang="en-US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177B65-3F43-4110-8844-E56363497E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Naive threads programming model</a:t>
            </a:r>
            <a:br>
              <a:rPr lang="en-US" sz="4000" dirty="0" smtClean="0"/>
            </a:br>
            <a:r>
              <a:rPr lang="en-US" sz="4000" dirty="0" smtClean="0"/>
              <a:t>(Sequential Consistency)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Threads behave as though their operations were simply interleaved.  (Sequential consistency)</a:t>
            </a:r>
          </a:p>
          <a:p>
            <a:pPr eaLnBrk="1" hangingPunct="1"/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400" i="1" dirty="0" smtClean="0"/>
              <a:t>	Thread 1</a:t>
            </a:r>
            <a:r>
              <a:rPr lang="en-US" sz="2400" dirty="0" smtClean="0"/>
              <a:t>			</a:t>
            </a:r>
            <a:r>
              <a:rPr lang="en-US" sz="2400" i="1" dirty="0" smtClean="0"/>
              <a:t>Thread 2</a:t>
            </a:r>
          </a:p>
          <a:p>
            <a:pPr lvl="1" eaLnBrk="1" hangingPunct="1">
              <a:buFontTx/>
              <a:buNone/>
            </a:pPr>
            <a:r>
              <a:rPr lang="en-US" sz="2400" i="1" dirty="0" smtClean="0"/>
              <a:t>	 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x = 1;</a:t>
            </a:r>
            <a:r>
              <a:rPr lang="en-US" sz="2400" dirty="0" smtClean="0">
                <a:latin typeface="Lucida Console" pitchFamily="49" charset="0"/>
              </a:rPr>
              <a:t>			</a:t>
            </a:r>
            <a:r>
              <a:rPr lang="en-US" sz="2400" i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y = 2;</a:t>
            </a:r>
            <a:endParaRPr lang="en-US" sz="2400" i="1" dirty="0" smtClean="0">
              <a:solidFill>
                <a:schemeClr val="accent1"/>
              </a:solidFill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z = 3;</a:t>
            </a:r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			</a:t>
            </a:r>
            <a:endParaRPr lang="en-US" sz="2400" dirty="0" smtClean="0">
              <a:solidFill>
                <a:srgbClr val="CC6600"/>
              </a:solidFill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endParaRPr lang="en-US" sz="2400" dirty="0" smtClean="0">
              <a:solidFill>
                <a:srgbClr val="CC6600"/>
              </a:solidFill>
              <a:latin typeface="Lucida Console" pitchFamily="49" charset="0"/>
            </a:endParaRPr>
          </a:p>
          <a:p>
            <a:pPr lvl="1" eaLnBrk="1" hangingPunct="1"/>
            <a:r>
              <a:rPr lang="en-US" sz="2400" dirty="0" smtClean="0"/>
              <a:t>might be executed as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x = 1; 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y = 2;</a:t>
            </a:r>
            <a:r>
              <a:rPr lang="en-US" sz="2400" dirty="0" smtClean="0">
                <a:solidFill>
                  <a:srgbClr val="CC66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z = 3;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C++0x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Threads are finally part of the language! (C1x, too)</a:t>
            </a:r>
          </a:p>
          <a:p>
            <a:r>
              <a:rPr lang="en-US" dirty="0" smtClean="0"/>
              <a:t>Threads API</a:t>
            </a:r>
          </a:p>
          <a:p>
            <a:pPr lvl="1"/>
            <a:r>
              <a:rPr lang="en-US" dirty="0" smtClean="0"/>
              <a:t>Thread creation, synchronization, …</a:t>
            </a:r>
          </a:p>
          <a:p>
            <a:pPr lvl="1"/>
            <a:r>
              <a:rPr lang="en-US" dirty="0" smtClean="0"/>
              <a:t>Evolved from </a:t>
            </a:r>
            <a:r>
              <a:rPr lang="en-US" dirty="0" err="1" smtClean="0">
                <a:solidFill>
                  <a:schemeClr val="tx2"/>
                </a:solidFill>
                <a:latin typeface="Lucida Console" pitchFamily="49" charset="0"/>
              </a:rPr>
              <a:t>Boost.Thread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model</a:t>
            </a:r>
          </a:p>
          <a:p>
            <a:pPr lvl="1"/>
            <a:r>
              <a:rPr lang="en-US" dirty="0" smtClean="0"/>
              <a:t>What exactly do shared variables mean?</a:t>
            </a:r>
          </a:p>
          <a:p>
            <a:pPr lvl="2"/>
            <a:r>
              <a:rPr lang="en-US" dirty="0" smtClean="0"/>
              <a:t>Not quite the naïve sequential consistency model.</a:t>
            </a:r>
          </a:p>
          <a:p>
            <a:pPr lvl="1"/>
            <a:r>
              <a:rPr lang="en-US" dirty="0" smtClean="0"/>
              <a:t>When does thread </a:t>
            </a:r>
            <a:r>
              <a:rPr lang="en-US" i="1" dirty="0" smtClean="0"/>
              <a:t>a</a:t>
            </a:r>
            <a:r>
              <a:rPr lang="en-US" dirty="0" smtClean="0"/>
              <a:t> see an update by thread </a:t>
            </a:r>
            <a:r>
              <a:rPr lang="en-US" i="1" dirty="0" smtClean="0"/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is it OK to simultaneously access variables from different threads?</a:t>
            </a:r>
          </a:p>
          <a:p>
            <a:r>
              <a:rPr lang="en-US" dirty="0" smtClean="0"/>
              <a:t>Atomic operations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thread_local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variables, parallel constructor execution, thread-safe function-local statics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F28-3D16-4CD9-A70A-21F5DAFAC334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Threads API</a:t>
            </a:r>
          </a:p>
          <a:p>
            <a:r>
              <a:rPr lang="en-US" dirty="0" smtClean="0"/>
              <a:t>Basic memory model</a:t>
            </a:r>
          </a:p>
          <a:p>
            <a:r>
              <a:rPr lang="en-US" dirty="0" smtClean="0"/>
              <a:t>A note on detached threads</a:t>
            </a:r>
          </a:p>
          <a:p>
            <a:r>
              <a:rPr lang="en-US" dirty="0" smtClean="0"/>
              <a:t>Basic atomic objects</a:t>
            </a:r>
          </a:p>
          <a:p>
            <a:r>
              <a:rPr lang="en-US" dirty="0" smtClean="0"/>
              <a:t>Performance consequences</a:t>
            </a:r>
          </a:p>
          <a:p>
            <a:pPr lvl="1"/>
            <a:r>
              <a:rPr lang="en-US" dirty="0" smtClean="0"/>
              <a:t>and how to avoid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DB4-BDED-4E79-B70F-76C343545727}" type="datetime1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27502-5C24-4434-B1C8-50E0DDF745B6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25D20CC-5240-4818-9674-08B2FF6C0AD1}" type="datetime3">
              <a:rPr lang="en-US"/>
              <a:pPr/>
              <a:t>18 May 2011</a:t>
            </a:fld>
            <a:endParaRPr lang="en-US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API: Thread creation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class thread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public: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class id;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	</a:t>
            </a:r>
            <a:r>
              <a:rPr lang="en-US" sz="1800" dirty="0" smtClean="0">
                <a:solidFill>
                  <a:schemeClr val="tx2"/>
                </a:solidFill>
                <a:latin typeface="Lucida Console" pitchFamily="49" charset="0"/>
              </a:rPr>
              <a:t>//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/>
              <a:t>movable, not </a:t>
            </a:r>
            <a:r>
              <a:rPr lang="en-US" sz="1800" dirty="0" err="1"/>
              <a:t>copyable</a:t>
            </a:r>
            <a:endParaRPr lang="en-US" sz="18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	</a:t>
            </a:r>
            <a:r>
              <a:rPr lang="en-US" sz="1800" dirty="0" smtClean="0">
                <a:solidFill>
                  <a:schemeClr val="tx2"/>
                </a:solidFill>
                <a:latin typeface="Lucida Console" pitchFamily="49" charset="0"/>
              </a:rPr>
              <a:t>template </a:t>
            </a: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&lt;class F, class ...</a:t>
            </a:r>
            <a:r>
              <a:rPr lang="en-US" sz="1800" dirty="0" err="1">
                <a:solidFill>
                  <a:schemeClr val="tx2"/>
                </a:solidFill>
                <a:latin typeface="Lucida Console" pitchFamily="49" charset="0"/>
              </a:rPr>
              <a:t>Args</a:t>
            </a: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	thread(F&amp;&amp; f, </a:t>
            </a:r>
            <a:r>
              <a:rPr lang="en-US" sz="1800" dirty="0" err="1">
                <a:solidFill>
                  <a:schemeClr val="tx2"/>
                </a:solidFill>
                <a:latin typeface="Lucida Console" pitchFamily="49" charset="0"/>
              </a:rPr>
              <a:t>Args</a:t>
            </a: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&amp;&amp;... </a:t>
            </a:r>
            <a:r>
              <a:rPr lang="en-US" sz="1800" dirty="0" err="1">
                <a:solidFill>
                  <a:schemeClr val="tx2"/>
                </a:solidFill>
                <a:latin typeface="Lucida Console" pitchFamily="49" charset="0"/>
              </a:rPr>
              <a:t>args</a:t>
            </a: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bool joinable() const;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void join();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void detach();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id </a:t>
            </a:r>
            <a:r>
              <a:rPr lang="en-US" sz="1800" dirty="0" err="1">
                <a:solidFill>
                  <a:schemeClr val="tx2"/>
                </a:solidFill>
                <a:latin typeface="Lucida Console" pitchFamily="49" charset="0"/>
              </a:rPr>
              <a:t>get_id</a:t>
            </a: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() const;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…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Lucida Console" pitchFamily="49" charset="0"/>
              </a:rPr>
              <a:t>		static unsigned </a:t>
            </a:r>
            <a:r>
              <a:rPr lang="en-US" sz="1800" dirty="0" err="1">
                <a:solidFill>
                  <a:schemeClr val="tx2"/>
                </a:solidFill>
                <a:latin typeface="Lucida Console" pitchFamily="49" charset="0"/>
              </a:rPr>
              <a:t>hardware_concurrency</a:t>
            </a:r>
            <a:r>
              <a:rPr lang="en-US" sz="1800" dirty="0" smtClean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pitchFamily="49" charset="0"/>
              </a:rPr>
              <a:t>		// </a:t>
            </a:r>
            <a:r>
              <a:rPr lang="en-US" sz="1800" dirty="0" smtClean="0"/>
              <a:t>+ native handles, swap(), …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2709</Words>
  <Application>Microsoft Office PowerPoint</Application>
  <PresentationFormat>On-screen Show (4:3)</PresentationFormat>
  <Paragraphs>673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Threads and Shared Variables in C++0x</vt:lpstr>
      <vt:lpstr>Disclaimers:</vt:lpstr>
      <vt:lpstr>Outline</vt:lpstr>
      <vt:lpstr>What are threads?</vt:lpstr>
      <vt:lpstr>Why threads?</vt:lpstr>
      <vt:lpstr>Naive threads programming model (Sequential Consistency)</vt:lpstr>
      <vt:lpstr>Threads in C++0x</vt:lpstr>
      <vt:lpstr>Outline</vt:lpstr>
      <vt:lpstr>Threads API: Thread creation</vt:lpstr>
      <vt:lpstr>Thread creation example:</vt:lpstr>
      <vt:lpstr>Potential Boost threads gotcha: Detached threads are hazardous!</vt:lpstr>
      <vt:lpstr>A safer way to write parallel fib()</vt:lpstr>
      <vt:lpstr>Mutual Exclusion</vt:lpstr>
      <vt:lpstr>Mutual Exclusion (contd)</vt:lpstr>
      <vt:lpstr>Mutexes restrict interleavings</vt:lpstr>
      <vt:lpstr>C++0x Mutexes</vt:lpstr>
      <vt:lpstr>Counter with a mutex</vt:lpstr>
      <vt:lpstr>Lock_guard</vt:lpstr>
      <vt:lpstr>Counter with a lock_guard</vt:lpstr>
      <vt:lpstr>Condition variables: Waiting on shared state to change</vt:lpstr>
      <vt:lpstr>Outline</vt:lpstr>
      <vt:lpstr>Let’s look back more carefully at shared variables </vt:lpstr>
      <vt:lpstr>Limits reordering and other hardware/compiler transformations</vt:lpstr>
      <vt:lpstr>Sensitive to memory access granularity</vt:lpstr>
      <vt:lpstr>And this is at too low a level …</vt:lpstr>
      <vt:lpstr>Real threads programming model (1)</vt:lpstr>
      <vt:lpstr>Real threads programming model (2)</vt:lpstr>
      <vt:lpstr>Dekker’s example, again:</vt:lpstr>
      <vt:lpstr>Data races  undefined behavior: Very strange things may happen</vt:lpstr>
      <vt:lpstr>A note on data race definition</vt:lpstr>
      <vt:lpstr>Another note on data race definition</vt:lpstr>
      <vt:lpstr>SC for DRF programming model advantages over SC</vt:lpstr>
      <vt:lpstr>Basic Implementation model</vt:lpstr>
      <vt:lpstr>Outline</vt:lpstr>
      <vt:lpstr>A note on detached threads:</vt:lpstr>
      <vt:lpstr>Options for detached threads</vt:lpstr>
      <vt:lpstr>Outline</vt:lpstr>
      <vt:lpstr>Synchronization variables</vt:lpstr>
      <vt:lpstr>C++0x atomics</vt:lpstr>
      <vt:lpstr>C++0x atomics, contd</vt:lpstr>
      <vt:lpstr>Outline</vt:lpstr>
      <vt:lpstr>Performance impact of DRF with sequentially consistent atomics</vt:lpstr>
      <vt:lpstr>New compiler restrictions</vt:lpstr>
      <vt:lpstr>Some restrictions are a bit more annoying:</vt:lpstr>
      <vt:lpstr>Also some hardware restrictions</vt:lpstr>
      <vt:lpstr>Performance costs</vt:lpstr>
      <vt:lpstr>C++0x explicitly ordered (low-level) atomics</vt:lpstr>
      <vt:lpstr>Dekker’s with C++0x low-level atomics</vt:lpstr>
      <vt:lpstr>Other memory_order options</vt:lpstr>
      <vt:lpstr>Safe uses for low-level atomics</vt:lpstr>
      <vt:lpstr>C++0x fine-tuned double-checked locking</vt:lpstr>
      <vt:lpstr>Summary</vt:lpstr>
      <vt:lpstr>Questions?</vt:lpstr>
      <vt:lpstr>Backup slides</vt:lpstr>
      <vt:lpstr>Language spec challenge:</vt:lpstr>
      <vt:lpstr>Some open source pthread lock implementations (2006):</vt:lpstr>
      <vt:lpstr>But it’s not clear fences are enough!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Shared Variables in C++0x</dc:title>
  <dc:creator>Boehm, Hans</dc:creator>
  <cp:lastModifiedBy>Hans Boehm</cp:lastModifiedBy>
  <cp:revision>68</cp:revision>
  <dcterms:created xsi:type="dcterms:W3CDTF">2006-08-16T00:00:00Z</dcterms:created>
  <dcterms:modified xsi:type="dcterms:W3CDTF">2011-05-18T17:10:30Z</dcterms:modified>
</cp:coreProperties>
</file>