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70" r:id="rId12"/>
    <p:sldId id="271" r:id="rId13"/>
    <p:sldId id="265" r:id="rId14"/>
    <p:sldId id="266" r:id="rId15"/>
    <p:sldId id="274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gcc-4.7</c:v>
                </c:pt>
              </c:strCache>
            </c:strRef>
          </c:tx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0.77600000000000002</c:v>
                </c:pt>
                <c:pt idx="1">
                  <c:v>1.0269999999999999</c:v>
                </c:pt>
                <c:pt idx="2">
                  <c:v>1.2889999999999999</c:v>
                </c:pt>
                <c:pt idx="3">
                  <c:v>1.5609999999999999</c:v>
                </c:pt>
                <c:pt idx="4">
                  <c:v>1.843</c:v>
                </c:pt>
                <c:pt idx="5">
                  <c:v>2.1539999999999999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gcc-4.1</c:v>
                </c:pt>
              </c:strCache>
            </c:strRef>
          </c:tx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0.59299999999999997</c:v>
                </c:pt>
                <c:pt idx="1">
                  <c:v>1.022</c:v>
                </c:pt>
                <c:pt idx="2">
                  <c:v>5.3860000000000001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698752"/>
        <c:axId val="138700672"/>
      </c:barChart>
      <c:catAx>
        <c:axId val="138698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Tree depth</a:t>
                </a:r>
              </a:p>
              <a:p>
                <a:pPr>
                  <a:defRPr/>
                </a:pPr>
                <a:r>
                  <a:rPr lang="en-US" sz="1400" i="1" dirty="0" smtClean="0"/>
                  <a:t>(branching factor = 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700672"/>
        <c:crosses val="autoZero"/>
        <c:auto val="1"/>
        <c:lblAlgn val="ctr"/>
        <c:lblOffset val="100"/>
        <c:noMultiLvlLbl val="0"/>
      </c:catAx>
      <c:valAx>
        <c:axId val="138700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Compilation Time (s)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698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gcc-4.7</c:v>
                </c:pt>
              </c:strCache>
            </c:strRef>
          </c:tx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0.77600000000000002</c:v>
                </c:pt>
                <c:pt idx="1">
                  <c:v>1.0269999999999999</c:v>
                </c:pt>
                <c:pt idx="2">
                  <c:v>1.2889999999999999</c:v>
                </c:pt>
                <c:pt idx="3">
                  <c:v>1.5609999999999999</c:v>
                </c:pt>
                <c:pt idx="4">
                  <c:v>1.843</c:v>
                </c:pt>
                <c:pt idx="5">
                  <c:v>2.1539999999999999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gcc-4.7, tr1 tuple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0.19600000000000001</c:v>
                </c:pt>
                <c:pt idx="1">
                  <c:v>0.22700000000000001</c:v>
                </c:pt>
                <c:pt idx="2">
                  <c:v>0.27100000000000002</c:v>
                </c:pt>
                <c:pt idx="3">
                  <c:v>0.317</c:v>
                </c:pt>
                <c:pt idx="4">
                  <c:v>0.36099999999999999</c:v>
                </c:pt>
                <c:pt idx="5">
                  <c:v>0.41099999999999998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788224"/>
        <c:axId val="138966528"/>
      </c:barChart>
      <c:catAx>
        <c:axId val="138788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Tree depth</a:t>
                </a:r>
                <a:endParaRPr lang="en-US" dirty="0" smtClean="0">
                  <a:effectLst/>
                </a:endParaRPr>
              </a:p>
              <a:p>
                <a:pPr>
                  <a:defRPr/>
                </a:pPr>
                <a:r>
                  <a:rPr lang="en-US" sz="1400" b="1" i="1" baseline="0" dirty="0" smtClean="0">
                    <a:effectLst/>
                  </a:rPr>
                  <a:t>(branching factor = 10)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966528"/>
        <c:crosses val="autoZero"/>
        <c:auto val="1"/>
        <c:lblAlgn val="ctr"/>
        <c:lblOffset val="100"/>
        <c:noMultiLvlLbl val="0"/>
      </c:catAx>
      <c:valAx>
        <c:axId val="138966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Compilation time (s)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788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variadic</c:v>
                </c:pt>
              </c:strCache>
            </c:strRef>
          </c:tx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0.77600000000000002</c:v>
                </c:pt>
                <c:pt idx="1">
                  <c:v>1.0269999999999999</c:v>
                </c:pt>
                <c:pt idx="2">
                  <c:v>1.2889999999999999</c:v>
                </c:pt>
                <c:pt idx="3">
                  <c:v>1.5609999999999999</c:v>
                </c:pt>
                <c:pt idx="4">
                  <c:v>1.843</c:v>
                </c:pt>
                <c:pt idx="5">
                  <c:v>2.1539999999999999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0.19600000000000001</c:v>
                </c:pt>
                <c:pt idx="1">
                  <c:v>0.22700000000000001</c:v>
                </c:pt>
                <c:pt idx="2">
                  <c:v>0.27100000000000002</c:v>
                </c:pt>
                <c:pt idx="3">
                  <c:v>0.317</c:v>
                </c:pt>
                <c:pt idx="4">
                  <c:v>0.36099999999999999</c:v>
                </c:pt>
                <c:pt idx="5">
                  <c:v>0.41099999999999998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unrolled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0.27200000000000002</c:v>
                </c:pt>
                <c:pt idx="1">
                  <c:v>0.30399999999999999</c:v>
                </c:pt>
                <c:pt idx="2">
                  <c:v>0.33300000000000002</c:v>
                </c:pt>
                <c:pt idx="3">
                  <c:v>0.373</c:v>
                </c:pt>
                <c:pt idx="4">
                  <c:v>0.42099999999999999</c:v>
                </c:pt>
                <c:pt idx="5">
                  <c:v>0.45600000000000002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546240"/>
        <c:axId val="93573504"/>
      </c:barChart>
      <c:catAx>
        <c:axId val="79546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Tree depth</a:t>
                </a:r>
                <a:endParaRPr lang="en-US" dirty="0" smtClean="0">
                  <a:effectLst/>
                </a:endParaRPr>
              </a:p>
              <a:p>
                <a:pPr>
                  <a:defRPr/>
                </a:pPr>
                <a:r>
                  <a:rPr lang="en-US" sz="1400" b="1" i="1" baseline="0" dirty="0" smtClean="0">
                    <a:effectLst/>
                  </a:rPr>
                  <a:t>(branching factor = 10)</a:t>
                </a:r>
                <a:endParaRPr lang="en-US" sz="1400" dirty="0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3573504"/>
        <c:crosses val="autoZero"/>
        <c:auto val="1"/>
        <c:lblAlgn val="ctr"/>
        <c:lblOffset val="100"/>
        <c:noMultiLvlLbl val="0"/>
      </c:catAx>
      <c:valAx>
        <c:axId val="93573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Compilation time (s)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95462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2012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2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5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39E1-FB3A-45C6-A2FD-A4F470BE1FEE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2012 Eric </a:t>
            </a:r>
            <a:r>
              <a:rPr lang="en-US" dirty="0" err="1" smtClean="0"/>
              <a:t>Niebler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2F52-6126-456C-BD41-1F7FBE81D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Trouble With Tuples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 Time Considerations of </a:t>
            </a:r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0" y="5029200"/>
            <a:ext cx="1905000" cy="2286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Unrolled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 C++11 tuple uses loop unrolling to bring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down TMP overhead.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 ...T&gt;</a:t>
            </a:r>
          </a:p>
          <a:p>
            <a:pPr marL="0" indent="0">
              <a:buNone/>
            </a:pPr>
            <a:r>
              <a:rPr lang="en-US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 tuple;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&lt;&gt;</a:t>
            </a:r>
            <a:br>
              <a:rPr lang="en-US" sz="11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 tuple&lt;&gt; {};</a:t>
            </a:r>
          </a:p>
          <a:p>
            <a:pPr marL="0" indent="0"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T0&gt;</a:t>
            </a:r>
          </a:p>
          <a:p>
            <a:pPr marL="0" indent="0">
              <a:buNone/>
            </a:pP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&lt;T0&gt;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T0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t0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fr-FR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U0&gt;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fr-FR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explicit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(U0 &amp;&amp; a0) : t0(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forward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&lt;U0&gt;(a0)) {} 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fr-FR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/* … */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fr-FR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… */</a:t>
            </a:r>
            <a:endParaRPr lang="fr-FR" sz="11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100" b="1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T0, </a:t>
            </a:r>
            <a:r>
              <a:rPr lang="fr-FR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T1, </a:t>
            </a:r>
            <a:r>
              <a:rPr lang="fr-FR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T2, </a:t>
            </a:r>
            <a:r>
              <a:rPr lang="fr-FR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Rest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&lt;T0, T1, T2,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Rest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...&gt;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T0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t0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; T1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; T2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fr-FR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Rest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... &gt;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 </a:t>
            </a:r>
            <a:r>
              <a:rPr lang="en-US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Recursion here!!!</a:t>
            </a:r>
            <a:endParaRPr lang="fr-FR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1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U0, </a:t>
            </a:r>
            <a:r>
              <a:rPr lang="fr-FR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U1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 U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(U0 &amp;&amp; a0, 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U1 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&amp;&amp; a1, U2 &amp;&amp; a2, V &amp;&amp;... v)</a:t>
            </a:r>
          </a:p>
          <a:p>
            <a:pPr marL="0" indent="0">
              <a:buNone/>
            </a:pPr>
            <a:r>
              <a:rPr lang="fr-FR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    : t0(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forward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&lt;U0&gt;(a0)), t1(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forward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&lt;U1&gt;(a1)), t2(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forward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&lt;U2&gt;(a2))</a:t>
            </a:r>
          </a:p>
          <a:p>
            <a:pPr marL="0" indent="0">
              <a:buNone/>
            </a:pPr>
            <a:r>
              <a:rPr lang="fr-FR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    ,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forward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&lt;V&gt;(v)...) {} 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fr-FR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/* … */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410200" y="2590800"/>
            <a:ext cx="2895600" cy="685800"/>
          </a:xfrm>
          <a:prstGeom prst="wedgeRectCallout">
            <a:avLst>
              <a:gd name="adj1" fmla="val -106691"/>
              <a:gd name="adj2" fmla="val 534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Specialization for 1-element 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562600" y="3581400"/>
            <a:ext cx="2971800" cy="685800"/>
          </a:xfrm>
          <a:prstGeom prst="wedgeRectCallout">
            <a:avLst>
              <a:gd name="adj1" fmla="val -102279"/>
              <a:gd name="adj2" fmla="val 397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Specializations for 2-and 3-element tuples (not shown)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257800" y="1600200"/>
            <a:ext cx="2819400" cy="685800"/>
          </a:xfrm>
          <a:prstGeom prst="wedgeRectCallout">
            <a:avLst>
              <a:gd name="adj1" fmla="val -110273"/>
              <a:gd name="adj2" fmla="val 609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Specialization for 0-element 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715000" y="4572000"/>
            <a:ext cx="2971800" cy="685800"/>
          </a:xfrm>
          <a:prstGeom prst="wedgeRectCallout">
            <a:avLst>
              <a:gd name="adj1" fmla="val -91441"/>
              <a:gd name="adj2" fmla="val 352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Recursive specialization for &gt;3-element tuples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Unrolled Tuple get()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 C++11 eliminates the need for macros! Oh, 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darn...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RETURN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(...) -&gt;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(__VA_ARGS__) { 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__VA_ARGS__; 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I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integral_constant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I&gt;;</a:t>
            </a:r>
          </a:p>
          <a:p>
            <a:pPr marL="0" indent="0">
              <a:buNone/>
            </a:pPr>
            <a:endParaRPr lang="en-US" sz="1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detail {</a:t>
            </a:r>
            <a:endParaRPr lang="en-US" sz="1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Tuple&gt;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get_elem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(Tuple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_&lt;0&gt;)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RETURN((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forward&lt;Tuple&gt;(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).t0)) </a:t>
            </a:r>
            <a:r>
              <a:rPr lang="en-US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extra </a:t>
            </a:r>
            <a:r>
              <a:rPr lang="en-US" sz="1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parens</a:t>
            </a:r>
            <a:r>
              <a:rPr lang="en-US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 are significant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/*</a:t>
            </a:r>
            <a:r>
              <a:rPr lang="fr-FR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fr-FR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get_elem</a:t>
            </a:r>
            <a:r>
              <a:rPr lang="fr-FR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for 1st and 2nd </a:t>
            </a:r>
            <a:r>
              <a:rPr lang="fr-FR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elements</a:t>
            </a:r>
            <a:r>
              <a:rPr lang="fr-FR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defined</a:t>
            </a:r>
            <a:r>
              <a:rPr lang="fr-FR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similarly</a:t>
            </a:r>
            <a:r>
              <a:rPr lang="fr-FR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fr-FR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Tuple, 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I&gt;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auto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get_elem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(Tuple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_&lt;I&gt;)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RETURN(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get_elem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forward&lt;Tuple&gt;(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_&lt;I-3&gt;()))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I, 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...T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get(tuple&lt;T...&gt; 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 RETURN(detail::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get_elem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_&lt;I&gt;()))</a:t>
            </a:r>
          </a:p>
          <a:p>
            <a:pPr marL="0" indent="0">
              <a:buNone/>
            </a:pPr>
            <a:endParaRPr lang="en-US" sz="1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I, 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...T&gt;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get(tuple&lt;T...&gt; 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 RETURN(detail::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get_elem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_&lt;I&gt;()))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I, 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...T&gt;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get(tuple&lt;T...&gt; 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 RETURN(detail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get_elem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::forward&lt;tuple&lt;T...&gt;&gt;(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_&lt;I&gt;()))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Match Re-</a:t>
            </a:r>
            <a:r>
              <a:rPr lang="en-US" dirty="0" err="1" smtClean="0"/>
              <a:t>redux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9814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0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Solution for C++1x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not part of a pack expansion expression, a parameter pack </a:t>
            </a:r>
            <a:r>
              <a:rPr lang="en-US" i="1" dirty="0" smtClean="0"/>
              <a:t>is</a:t>
            </a:r>
            <a:r>
              <a:rPr lang="en-US" dirty="0" smtClean="0"/>
              <a:t> a tuple; albeit of a built-in type.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Overloads of </a:t>
            </a:r>
            <a:r>
              <a:rPr lang="en-US" dirty="0" err="1" smtClean="0"/>
              <a:t>std</a:t>
            </a:r>
            <a:r>
              <a:rPr lang="en-US" dirty="0" smtClean="0"/>
              <a:t>::get could operate on built-in tuples, too.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38400" y="3398837"/>
            <a:ext cx="4114800" cy="12493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3398837"/>
            <a:ext cx="4114800" cy="12493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...T&gt; </a:t>
            </a:r>
          </a:p>
          <a:p>
            <a:pPr marL="0" indent="0">
              <a:buNone/>
            </a:pP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tuple : T 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 Look ma! No pack expansion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...U&gt; 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explicit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tuple(U &amp;&amp;...u) : T(u) {}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53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Solution for C++1x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packs are 1</a:t>
            </a:r>
            <a:r>
              <a:rPr lang="en-US" baseline="30000" dirty="0" smtClean="0"/>
              <a:t>st</a:t>
            </a:r>
            <a:r>
              <a:rPr lang="en-US" dirty="0" smtClean="0"/>
              <a:t> class objects:</a:t>
            </a:r>
          </a:p>
          <a:p>
            <a:pPr lvl="1"/>
            <a:r>
              <a:rPr lang="en-US" dirty="0" smtClean="0"/>
              <a:t>Stored in variables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eturned from functions</a:t>
            </a:r>
          </a:p>
          <a:p>
            <a:r>
              <a:rPr lang="en-US" dirty="0" smtClean="0"/>
              <a:t>Built-in tuples can still be expanded like packs.</a:t>
            </a:r>
          </a:p>
          <a:p>
            <a:r>
              <a:rPr lang="en-US" dirty="0" smtClean="0"/>
              <a:t>Add an </a:t>
            </a:r>
            <a:r>
              <a:rPr lang="en-US" dirty="0" err="1" smtClean="0"/>
              <a:t>overloadable</a:t>
            </a:r>
            <a:r>
              <a:rPr lang="en-US" dirty="0" smtClean="0"/>
              <a:t> pack expansion operator…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70037"/>
            <a:ext cx="4114800" cy="17827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570037"/>
            <a:ext cx="4114800" cy="17827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...T&gt;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foo(T &amp;&amp;... t) { 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/* ... */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...T&gt;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bar(T &amp;&amp;... t)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= t; 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 It’s a built-in tuple.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foo(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...);  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 But it can still be expanded.</a:t>
            </a:r>
            <a:endParaRPr lang="en-US" sz="10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3581400"/>
            <a:ext cx="4114800" cy="26670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3581400"/>
            <a:ext cx="4114800" cy="26670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...T&gt; </a:t>
            </a:r>
          </a:p>
          <a:p>
            <a:pPr marL="0" indent="0">
              <a:buNone/>
            </a:pP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tuple 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 A tuple that can be expanded!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T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...U&gt; 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explicit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tuple(U &amp;&amp;...u) :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(u) {}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 Explicit pack expansion operator.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T...()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...; }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 Implicit conversion to built-in tuple.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operator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 &amp;() {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650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Nuther</a:t>
            </a:r>
            <a:r>
              <a:rPr lang="en-US" dirty="0" smtClean="0"/>
              <a:t>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Courtesy of Richard Smith, Clang 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Allow expanded pack expressions to be members.</a:t>
            </a:r>
          </a:p>
          <a:p>
            <a:r>
              <a:rPr lang="en-US" dirty="0" smtClean="0"/>
              <a:t>Add an infix N…M pack expression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570037"/>
            <a:ext cx="4495800" cy="3382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570037"/>
            <a:ext cx="4495800" cy="33829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...T&gt;</a:t>
            </a:r>
          </a:p>
          <a:p>
            <a:pPr marL="0" indent="0">
              <a:buNone/>
            </a:pP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...values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    T &amp;...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get_impl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mpl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 0 ... 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...(T)-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 &gt;)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N, </a:t>
            </a: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...T&gt; 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get(tuple&lt;T...&gt; &amp;t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-&gt; 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t.get_impl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mpl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&gt;()))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t.get_impl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mpl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&gt;());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Nuther</a:t>
            </a:r>
            <a:r>
              <a:rPr lang="en-US" dirty="0" smtClean="0"/>
              <a:t> Possible Solution, cont.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Add an </a:t>
            </a:r>
            <a:r>
              <a:rPr lang="en-US" dirty="0" err="1" smtClean="0"/>
              <a:t>overloadable</a:t>
            </a:r>
            <a:r>
              <a:rPr lang="en-US" dirty="0" smtClean="0"/>
              <a:t> prefix operator … for custom pack expansion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8482" y="3276600"/>
            <a:ext cx="3657600" cy="28495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8482" y="3276600"/>
            <a:ext cx="3657600" cy="28495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...T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 T ...values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 T 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...() </a:t>
            </a: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values; 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0" indent="0"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f(Wrap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(...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my_tuple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)...);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3276600"/>
            <a:ext cx="4038600" cy="28495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0" y="3276600"/>
            <a:ext cx="4038600" cy="28495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&lt;&gt;</a:t>
            </a:r>
          </a:p>
          <a:p>
            <a:pPr marL="0" indent="0">
              <a:buNone/>
            </a:pP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tuple&lt;</a:t>
            </a: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values$0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values$1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...$0() </a:t>
            </a: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{ 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values$0; 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...$1() </a:t>
            </a: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{ 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 values$1; } 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f(Wrap(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my_tuple.</a:t>
            </a:r>
            <a:r>
              <a:rPr lang="en-US" sz="1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...$0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()),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 Wrap(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my_tuple.</a:t>
            </a:r>
            <a:r>
              <a:rPr lang="en-US" sz="1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...$1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()));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82" y="2743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275338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expands to: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4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Variadics</a:t>
            </a:r>
            <a:r>
              <a:rPr lang="en-US" dirty="0" smtClean="0"/>
              <a:t> rule, but …</a:t>
            </a:r>
          </a:p>
          <a:p>
            <a:r>
              <a:rPr lang="en-US" dirty="0" smtClean="0"/>
              <a:t>There are artificial limitations that inflate compile times.</a:t>
            </a:r>
          </a:p>
          <a:p>
            <a:r>
              <a:rPr lang="en-US" dirty="0" smtClean="0"/>
              <a:t>These can be partly worked around with preprocessor repetition.</a:t>
            </a:r>
          </a:p>
          <a:p>
            <a:r>
              <a:rPr lang="en-US" smtClean="0"/>
              <a:t>Some simple(?) </a:t>
            </a:r>
            <a:r>
              <a:rPr lang="en-US" dirty="0" smtClean="0"/>
              <a:t>language extensions could improve the situation.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 About Tuples?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Proto expression trees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(&amp;arg1)[-2] + (&amp;arg2)[-1]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tuple&lt;tuple&lt;…&gt;, tuple&lt;…&gt;&gt;</a:t>
            </a:r>
            <a:endParaRPr lang="en-US" sz="2400" b="1" dirty="0">
              <a:latin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24" y="2362200"/>
            <a:ext cx="3190476" cy="3590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Bent Arrow 5"/>
          <p:cNvSpPr/>
          <p:nvPr/>
        </p:nvSpPr>
        <p:spPr>
          <a:xfrm flipV="1">
            <a:off x="2667000" y="3200400"/>
            <a:ext cx="2438400" cy="6431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 flipH="1">
            <a:off x="3483882" y="3374118"/>
            <a:ext cx="630919" cy="24170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Match! </a:t>
            </a:r>
            <a:r>
              <a:rPr lang="en-US" dirty="0" err="1" smtClean="0"/>
              <a:t>gcc</a:t>
            </a:r>
            <a:r>
              <a:rPr lang="en-US" dirty="0" smtClean="0"/>
              <a:t> 4.7 vs. </a:t>
            </a:r>
            <a:r>
              <a:rPr lang="en-US" dirty="0" err="1" smtClean="0"/>
              <a:t>gcc</a:t>
            </a:r>
            <a:r>
              <a:rPr lang="en-US" dirty="0" smtClean="0"/>
              <a:t> 4.1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208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16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Match </a:t>
            </a:r>
            <a:r>
              <a:rPr lang="en-US" dirty="0" err="1" smtClean="0"/>
              <a:t>Redux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9671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09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TR1 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 TR1 tuple can only hold a fixed number of elements.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 It is implemented with lots of specializations.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 T0 = 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 T1 = 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 T2 = 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 … 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 T9 = 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 tuple; 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&lt;&gt;</a:t>
            </a:r>
            <a:br>
              <a:rPr lang="en-US" sz="11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 tuple&lt;&gt; {}; </a:t>
            </a:r>
          </a:p>
          <a:p>
            <a:pPr marL="0" indent="0"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T0&gt; </a:t>
            </a:r>
          </a:p>
          <a:p>
            <a:pPr marL="0" indent="0">
              <a:buNone/>
            </a:pP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&lt;T0&gt; 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T0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t0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() : t0() {}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fr-FR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explicit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(T0 </a:t>
            </a: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&amp;a0) : t0(a0) {} 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fr-FR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/* … */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T0, </a:t>
            </a:r>
            <a:r>
              <a:rPr lang="fr-FR" sz="11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T1&gt; </a:t>
            </a:r>
          </a:p>
          <a:p>
            <a:pPr marL="0" indent="0">
              <a:buNone/>
            </a:pP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&lt;T0, T1&gt; 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T0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t0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T1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() : t0(), t1() {}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(T0 </a:t>
            </a: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&amp;a0, T1 </a:t>
            </a:r>
            <a:r>
              <a:rPr lang="fr-FR" sz="11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 &amp;a1) : t0(a0), t1(a1) {} 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fr-FR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/* … */</a:t>
            </a:r>
          </a:p>
          <a:p>
            <a:pPr marL="0" indent="0">
              <a:buNone/>
            </a:pP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fr-FR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/* … </a:t>
            </a:r>
            <a:r>
              <a:rPr lang="fr-FR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 </a:t>
            </a:r>
            <a:r>
              <a:rPr lang="fr-FR" sz="1100" b="1" dirty="0" err="1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infinitum</a:t>
            </a:r>
            <a:r>
              <a:rPr lang="fr-FR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ad </a:t>
            </a:r>
            <a:r>
              <a:rPr lang="fr-FR" sz="1100" b="1" dirty="0" err="1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nauseum</a:t>
            </a:r>
            <a:r>
              <a:rPr lang="fr-FR" sz="11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… */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86400" y="3200400"/>
            <a:ext cx="2362200" cy="685800"/>
          </a:xfrm>
          <a:prstGeom prst="wedgeRectCallout">
            <a:avLst>
              <a:gd name="adj1" fmla="val -89895"/>
              <a:gd name="adj2" fmla="val 29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Specialization for 1-element 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15000" y="4267200"/>
            <a:ext cx="2362200" cy="685800"/>
          </a:xfrm>
          <a:prstGeom prst="wedgeRectCallout">
            <a:avLst>
              <a:gd name="adj1" fmla="val -89895"/>
              <a:gd name="adj2" fmla="val 29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Specialization for 2-element 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257800" y="2133600"/>
            <a:ext cx="2362200" cy="685800"/>
          </a:xfrm>
          <a:prstGeom prst="wedgeRectCallout">
            <a:avLst>
              <a:gd name="adj1" fmla="val -89895"/>
              <a:gd name="adj2" fmla="val 29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Specialization for 0-element 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5334000"/>
            <a:ext cx="2362200" cy="685800"/>
          </a:xfrm>
          <a:prstGeom prst="wedgeRectCallout">
            <a:avLst>
              <a:gd name="adj1" fmla="val -89895"/>
              <a:gd name="adj2" fmla="val 29167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 and so 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943600" y="5410200"/>
            <a:ext cx="2362200" cy="685800"/>
          </a:xfrm>
          <a:prstGeom prst="wedgeRectCallout">
            <a:avLst>
              <a:gd name="adj1" fmla="val -89895"/>
              <a:gd name="adj2" fmla="val 29167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 and so 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019800" y="5486400"/>
            <a:ext cx="2362200" cy="685800"/>
          </a:xfrm>
          <a:prstGeom prst="wedgeRectCallout">
            <a:avLst>
              <a:gd name="adj1" fmla="val -89895"/>
              <a:gd name="adj2" fmla="val 29167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 and so 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 Tuple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2514600"/>
            <a:ext cx="2133600" cy="2286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 In C++11, tuple is implemented by using pack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 expansion to inherit from a bunch of tuple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 element wrappers.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I, 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T&gt;</a:t>
            </a:r>
          </a:p>
          <a:p>
            <a:pPr marL="0" indent="0">
              <a:buNone/>
            </a:pPr>
            <a:r>
              <a:rPr lang="en-US" sz="10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 T value;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 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U&gt;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 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explicit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(U &amp;&amp; u)</a:t>
            </a:r>
          </a:p>
          <a:p>
            <a:pPr marL="0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 : value(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::forward&lt;U&gt;(u)) {}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 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/* ... */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}; </a:t>
            </a:r>
          </a:p>
          <a:p>
            <a:pPr marL="0" indent="0">
              <a:buNone/>
            </a:pPr>
            <a:endParaRPr lang="en-US" sz="1000" b="1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... I&gt;</a:t>
            </a:r>
          </a:p>
          <a:p>
            <a:pPr marL="0" indent="0">
              <a:buNone/>
            </a:pPr>
            <a:r>
              <a:rPr lang="en-US" sz="10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...T&gt; </a:t>
            </a:r>
          </a:p>
          <a:p>
            <a:pPr marL="0" indent="0">
              <a:buNone/>
            </a:pPr>
            <a:r>
              <a:rPr lang="en-US" sz="10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tuple_impl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000" b="1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...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...T&gt; </a:t>
            </a:r>
          </a:p>
          <a:p>
            <a:pPr marL="0" indent="0">
              <a:buNone/>
            </a:pPr>
            <a:r>
              <a:rPr lang="en-US" sz="10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tuple_impl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...&gt;, T...&gt;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: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 T&gt;... 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...U&gt;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explicit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tuple_impl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(U &amp;&amp;... u)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  :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 T&gt;(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::forward&lt;U&gt;(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))... </a:t>
            </a:r>
          </a:p>
          <a:p>
            <a:pPr marL="0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{}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endParaRPr lang="en-US" sz="1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...T&gt; </a:t>
            </a:r>
          </a:p>
          <a:p>
            <a:pPr marL="0" indent="0">
              <a:buFont typeface="Arial" pitchFamily="34" charset="0"/>
              <a:buNone/>
            </a:pP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tuple</a:t>
            </a:r>
          </a:p>
          <a:p>
            <a:pPr marL="0" indent="0">
              <a:buFont typeface="Arial" pitchFamily="34" charset="0"/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: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tuple_impl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&lt;indices&lt;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...(T)&gt;, T...&gt;</a:t>
            </a:r>
          </a:p>
          <a:p>
            <a:pPr marL="0" indent="0">
              <a:buFont typeface="Arial" pitchFamily="34" charset="0"/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...U&gt; </a:t>
            </a:r>
          </a:p>
          <a:p>
            <a:pPr marL="0" indent="0">
              <a:buFont typeface="Arial" pitchFamily="34" charset="0"/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explicit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tuple(U &amp;&amp;...u)</a:t>
            </a:r>
          </a:p>
          <a:p>
            <a:pPr marL="0" indent="0">
              <a:buFont typeface="Arial" pitchFamily="34" charset="0"/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  :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tuple_impl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&lt;indices&lt;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...(T)&gt;, T...&gt;(</a:t>
            </a:r>
          </a:p>
          <a:p>
            <a:pPr marL="0" indent="0">
              <a:buFont typeface="Arial" pitchFamily="34" charset="0"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::forward&lt;U&gt;(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)...)</a:t>
            </a:r>
          </a:p>
          <a:p>
            <a:pPr marL="0" indent="0">
              <a:buFont typeface="Arial" pitchFamily="34" charset="0"/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{}</a:t>
            </a:r>
          </a:p>
          <a:p>
            <a:pPr marL="0" indent="0">
              <a:buFont typeface="Arial" pitchFamily="34" charset="0"/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endParaRPr lang="fr-FR" sz="10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343400" y="1524000"/>
            <a:ext cx="0" cy="460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4876800"/>
            <a:ext cx="3505200" cy="12493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876800"/>
            <a:ext cx="3505200" cy="12493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// get&lt;1&gt;(</a:t>
            </a:r>
            <a:r>
              <a:rPr lang="en-US" sz="1000" b="1" dirty="0" err="1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) gets the 1st </a:t>
            </a:r>
            <a:r>
              <a:rPr lang="en-US" sz="1000" b="1" dirty="0" err="1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000" b="1" dirty="0" err="1" smtClean="0"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tup</a:t>
            </a:r>
            <a:endParaRPr lang="en-US" sz="1000" b="1" dirty="0" smtClean="0">
              <a:solidFill>
                <a:srgbClr val="008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I, 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T&gt;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 &amp; get(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tuple_elem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&lt;I, T&gt; &amp;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 </a:t>
            </a:r>
            <a:r>
              <a:rPr lang="en-US" sz="1000" b="1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noexcept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    </a:t>
            </a:r>
            <a:r>
              <a:rPr lang="en-US" sz="1000" b="1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elem.value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2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609600"/>
            <a:ext cx="8229600" cy="5516563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In C++11, a tuple of N elements requires O(N) template instantiations.</a:t>
            </a:r>
          </a:p>
        </p:txBody>
      </p:sp>
    </p:spTree>
    <p:extLst>
      <p:ext uri="{BB962C8B-B14F-4D97-AF65-F5344CB8AC3E}">
        <p14:creationId xmlns:p14="http://schemas.microsoft.com/office/powerpoint/2010/main" val="3505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 Truth About </a:t>
            </a:r>
            <a:r>
              <a:rPr lang="en-US" dirty="0" err="1" smtClean="0"/>
              <a:t>Variadics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random access into a parameter pack</a:t>
            </a:r>
          </a:p>
          <a:p>
            <a:pPr lvl="1"/>
            <a:r>
              <a:rPr lang="en-US" i="1" dirty="0" smtClean="0"/>
              <a:t>It’s like a Forward Range</a:t>
            </a:r>
          </a:p>
          <a:p>
            <a:r>
              <a:rPr lang="en-US" dirty="0" smtClean="0"/>
              <a:t>Can’t store a parameter pack as a data member</a:t>
            </a:r>
          </a:p>
          <a:p>
            <a:pPr lvl="1"/>
            <a:r>
              <a:rPr lang="en-US" i="1" dirty="0" smtClean="0"/>
              <a:t>‘cause it </a:t>
            </a:r>
            <a:r>
              <a:rPr lang="en-US" i="1" dirty="0" err="1" smtClean="0"/>
              <a:t>ain’t</a:t>
            </a:r>
            <a:r>
              <a:rPr lang="en-US" i="1" dirty="0" smtClean="0"/>
              <a:t> a first class thingy</a:t>
            </a:r>
          </a:p>
        </p:txBody>
      </p:sp>
      <p:pic>
        <p:nvPicPr>
          <p:cNvPr id="1026" name="Picture 2" descr="C:\Users\eric\AppData\Local\Microsoft\Windows\Temporary Internet Files\Content.IE5\331NBMNN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4368800"/>
            <a:ext cx="187325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9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Tuple: A Hybrid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preprocessor to handle up to N elements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to handle next N elements</a:t>
            </a:r>
          </a:p>
          <a:p>
            <a:r>
              <a:rPr lang="en-US" dirty="0" smtClean="0"/>
              <a:t>Still O(N), but hopefully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407</Words>
  <Application>Microsoft Office PowerPoint</Application>
  <PresentationFormat>On-screen Show (4:3)</PresentationFormat>
  <Paragraphs>265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Trouble With Tuples</vt:lpstr>
      <vt:lpstr>Why Care About Tuples?</vt:lpstr>
      <vt:lpstr>Death Match! gcc 4.7 vs. gcc 4.1</vt:lpstr>
      <vt:lpstr>Death Match Redux</vt:lpstr>
      <vt:lpstr>TR1  Tuple</vt:lpstr>
      <vt:lpstr>C++11  Tuple</vt:lpstr>
      <vt:lpstr>PowerPoint Presentation</vt:lpstr>
      <vt:lpstr>The Ugly Truth About Variadics</vt:lpstr>
      <vt:lpstr>Tuple: A Hybrid Approach</vt:lpstr>
      <vt:lpstr>Unrolled Tuple</vt:lpstr>
      <vt:lpstr>Unrolled Tuple get()</vt:lpstr>
      <vt:lpstr>Death Match Re-redux</vt:lpstr>
      <vt:lpstr>A Possible Solution for C++1x</vt:lpstr>
      <vt:lpstr>A Possible Solution for C++1x</vt:lpstr>
      <vt:lpstr>‘Nuther Possible Solution</vt:lpstr>
      <vt:lpstr>‘Nuther Possible Solution, cont.</vt:lpstr>
      <vt:lpstr>Conclusions</vt:lpstr>
    </vt:vector>
  </TitlesOfParts>
  <Company>Aerix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 With Tuples</dc:title>
  <dc:creator>Eric</dc:creator>
  <cp:lastModifiedBy>Eric</cp:lastModifiedBy>
  <cp:revision>71</cp:revision>
  <dcterms:created xsi:type="dcterms:W3CDTF">2012-04-26T19:20:43Z</dcterms:created>
  <dcterms:modified xsi:type="dcterms:W3CDTF">2012-05-17T05:26:03Z</dcterms:modified>
</cp:coreProperties>
</file>