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1"/>
  </p:notesMasterIdLst>
  <p:handoutMasterIdLst>
    <p:handoutMasterId r:id="rId172"/>
  </p:handoutMasterIdLst>
  <p:sldIdLst>
    <p:sldId id="256" r:id="rId2"/>
    <p:sldId id="399" r:id="rId3"/>
    <p:sldId id="398" r:id="rId4"/>
    <p:sldId id="260" r:id="rId5"/>
    <p:sldId id="261" r:id="rId6"/>
    <p:sldId id="711" r:id="rId7"/>
    <p:sldId id="263" r:id="rId8"/>
    <p:sldId id="622" r:id="rId9"/>
    <p:sldId id="266" r:id="rId10"/>
    <p:sldId id="720" r:id="rId11"/>
    <p:sldId id="722" r:id="rId12"/>
    <p:sldId id="408" r:id="rId13"/>
    <p:sldId id="724" r:id="rId14"/>
    <p:sldId id="725" r:id="rId15"/>
    <p:sldId id="409" r:id="rId16"/>
    <p:sldId id="624" r:id="rId17"/>
    <p:sldId id="623" r:id="rId18"/>
    <p:sldId id="412" r:id="rId19"/>
    <p:sldId id="625" r:id="rId20"/>
    <p:sldId id="411" r:id="rId21"/>
    <p:sldId id="413" r:id="rId22"/>
    <p:sldId id="628" r:id="rId23"/>
    <p:sldId id="629" r:id="rId24"/>
    <p:sldId id="630" r:id="rId25"/>
    <p:sldId id="421" r:id="rId26"/>
    <p:sldId id="428" r:id="rId27"/>
    <p:sldId id="425" r:id="rId28"/>
    <p:sldId id="426" r:id="rId29"/>
    <p:sldId id="422" r:id="rId30"/>
    <p:sldId id="423" r:id="rId31"/>
    <p:sldId id="424" r:id="rId32"/>
    <p:sldId id="430" r:id="rId33"/>
    <p:sldId id="615" r:id="rId34"/>
    <p:sldId id="632" r:id="rId35"/>
    <p:sldId id="705" r:id="rId36"/>
    <p:sldId id="634" r:id="rId37"/>
    <p:sldId id="637" r:id="rId38"/>
    <p:sldId id="633" r:id="rId39"/>
    <p:sldId id="706" r:id="rId40"/>
    <p:sldId id="707" r:id="rId41"/>
    <p:sldId id="636" r:id="rId42"/>
    <p:sldId id="708" r:id="rId43"/>
    <p:sldId id="433" r:id="rId44"/>
    <p:sldId id="638" r:id="rId45"/>
    <p:sldId id="447" r:id="rId46"/>
    <p:sldId id="640" r:id="rId47"/>
    <p:sldId id="639" r:id="rId48"/>
    <p:sldId id="450" r:id="rId49"/>
    <p:sldId id="459" r:id="rId50"/>
    <p:sldId id="709" r:id="rId51"/>
    <p:sldId id="462" r:id="rId52"/>
    <p:sldId id="641" r:id="rId53"/>
    <p:sldId id="713" r:id="rId54"/>
    <p:sldId id="714" r:id="rId55"/>
    <p:sldId id="642" r:id="rId56"/>
    <p:sldId id="717" r:id="rId57"/>
    <p:sldId id="718" r:id="rId58"/>
    <p:sldId id="710" r:id="rId59"/>
    <p:sldId id="291" r:id="rId60"/>
    <p:sldId id="664" r:id="rId61"/>
    <p:sldId id="665" r:id="rId62"/>
    <p:sldId id="643" r:id="rId63"/>
    <p:sldId id="646" r:id="rId64"/>
    <p:sldId id="647" r:id="rId65"/>
    <p:sldId id="292" r:id="rId66"/>
    <p:sldId id="293" r:id="rId67"/>
    <p:sldId id="679" r:id="rId68"/>
    <p:sldId id="657" r:id="rId69"/>
    <p:sldId id="658" r:id="rId70"/>
    <p:sldId id="659" r:id="rId71"/>
    <p:sldId id="660" r:id="rId72"/>
    <p:sldId id="680" r:id="rId73"/>
    <p:sldId id="681" r:id="rId74"/>
    <p:sldId id="654" r:id="rId75"/>
    <p:sldId id="652" r:id="rId76"/>
    <p:sldId id="653" r:id="rId77"/>
    <p:sldId id="661" r:id="rId78"/>
    <p:sldId id="677" r:id="rId79"/>
    <p:sldId id="678" r:id="rId80"/>
    <p:sldId id="663" r:id="rId81"/>
    <p:sldId id="614" r:id="rId82"/>
    <p:sldId id="557" r:id="rId83"/>
    <p:sldId id="539" r:id="rId84"/>
    <p:sldId id="540" r:id="rId85"/>
    <p:sldId id="541" r:id="rId86"/>
    <p:sldId id="562" r:id="rId87"/>
    <p:sldId id="568" r:id="rId88"/>
    <p:sldId id="543" r:id="rId89"/>
    <p:sldId id="544" r:id="rId90"/>
    <p:sldId id="545" r:id="rId91"/>
    <p:sldId id="547" r:id="rId92"/>
    <p:sldId id="549" r:id="rId93"/>
    <p:sldId id="471" r:id="rId94"/>
    <p:sldId id="666" r:id="rId95"/>
    <p:sldId id="674" r:id="rId96"/>
    <p:sldId id="667" r:id="rId97"/>
    <p:sldId id="669" r:id="rId98"/>
    <p:sldId id="670" r:id="rId99"/>
    <p:sldId id="671" r:id="rId100"/>
    <p:sldId id="672" r:id="rId101"/>
    <p:sldId id="673" r:id="rId102"/>
    <p:sldId id="468" r:id="rId103"/>
    <p:sldId id="474" r:id="rId104"/>
    <p:sldId id="387" r:id="rId105"/>
    <p:sldId id="467" r:id="rId106"/>
    <p:sldId id="469" r:id="rId107"/>
    <p:sldId id="470" r:id="rId108"/>
    <p:sldId id="473" r:id="rId109"/>
    <p:sldId id="475" r:id="rId110"/>
    <p:sldId id="476" r:id="rId111"/>
    <p:sldId id="477" r:id="rId112"/>
    <p:sldId id="478" r:id="rId113"/>
    <p:sldId id="479" r:id="rId114"/>
    <p:sldId id="480" r:id="rId115"/>
    <p:sldId id="721" r:id="rId116"/>
    <p:sldId id="481" r:id="rId117"/>
    <p:sldId id="393" r:id="rId118"/>
    <p:sldId id="482" r:id="rId119"/>
    <p:sldId id="483" r:id="rId120"/>
    <p:sldId id="484" r:id="rId121"/>
    <p:sldId id="487" r:id="rId122"/>
    <p:sldId id="485" r:id="rId123"/>
    <p:sldId id="619" r:id="rId124"/>
    <p:sldId id="486" r:id="rId125"/>
    <p:sldId id="703" r:id="rId126"/>
    <p:sldId id="490" r:id="rId127"/>
    <p:sldId id="491" r:id="rId128"/>
    <p:sldId id="573" r:id="rId129"/>
    <p:sldId id="719" r:id="rId130"/>
    <p:sldId id="575" r:id="rId131"/>
    <p:sldId id="578" r:id="rId132"/>
    <p:sldId id="579" r:id="rId133"/>
    <p:sldId id="344" r:id="rId134"/>
    <p:sldId id="346" r:id="rId135"/>
    <p:sldId id="258" r:id="rId136"/>
    <p:sldId id="620" r:id="rId137"/>
    <p:sldId id="621" r:id="rId138"/>
    <p:sldId id="523" r:id="rId139"/>
    <p:sldId id="533" r:id="rId140"/>
    <p:sldId id="534" r:id="rId141"/>
    <p:sldId id="535" r:id="rId142"/>
    <p:sldId id="536" r:id="rId143"/>
    <p:sldId id="537" r:id="rId144"/>
    <p:sldId id="538" r:id="rId145"/>
    <p:sldId id="692" r:id="rId146"/>
    <p:sldId id="693" r:id="rId147"/>
    <p:sldId id="694" r:id="rId148"/>
    <p:sldId id="695" r:id="rId149"/>
    <p:sldId id="696" r:id="rId150"/>
    <p:sldId id="697" r:id="rId151"/>
    <p:sldId id="698" r:id="rId152"/>
    <p:sldId id="699" r:id="rId153"/>
    <p:sldId id="700" r:id="rId154"/>
    <p:sldId id="701" r:id="rId155"/>
    <p:sldId id="702" r:id="rId156"/>
    <p:sldId id="682" r:id="rId157"/>
    <p:sldId id="683" r:id="rId158"/>
    <p:sldId id="684" r:id="rId159"/>
    <p:sldId id="685" r:id="rId160"/>
    <p:sldId id="686" r:id="rId161"/>
    <p:sldId id="687" r:id="rId162"/>
    <p:sldId id="688" r:id="rId163"/>
    <p:sldId id="689" r:id="rId164"/>
    <p:sldId id="580" r:id="rId165"/>
    <p:sldId id="588" r:id="rId166"/>
    <p:sldId id="595" r:id="rId167"/>
    <p:sldId id="587" r:id="rId168"/>
    <p:sldId id="690" r:id="rId169"/>
    <p:sldId id="691" r:id="rId1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D31"/>
    <a:srgbClr val="831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35" autoAdjust="0"/>
    <p:restoredTop sz="82588" autoAdjust="0"/>
  </p:normalViewPr>
  <p:slideViewPr>
    <p:cSldViewPr snapToGrid="0" snapToObjects="1">
      <p:cViewPr>
        <p:scale>
          <a:sx n="90" d="100"/>
          <a:sy n="90" d="100"/>
        </p:scale>
        <p:origin x="-728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6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62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notesMaster" Target="notesMasters/notesMaster1.xml"/><Relationship Id="rId172" Type="http://schemas.openxmlformats.org/officeDocument/2006/relationships/handoutMaster" Target="handoutMasters/handoutMaster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printerSettings" Target="printerSettings/printerSettings1.bin"/><Relationship Id="rId174" Type="http://schemas.openxmlformats.org/officeDocument/2006/relationships/presProps" Target="presProps.xml"/><Relationship Id="rId175" Type="http://schemas.openxmlformats.org/officeDocument/2006/relationships/viewProps" Target="viewProps.xml"/><Relationship Id="rId176" Type="http://schemas.openxmlformats.org/officeDocument/2006/relationships/theme" Target="theme/theme1.xml"/><Relationship Id="rId177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69600-44D6-4D4B-BEDC-16506CCF7912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EFC9D-2BB8-664A-BB72-C2B635D1EFEA}">
      <dgm:prSet custT="1"/>
      <dgm:spPr>
        <a:solidFill>
          <a:srgbClr val="EEECE1"/>
        </a:solidFill>
        <a:ln>
          <a:solidFill>
            <a:srgbClr val="000090"/>
          </a:solidFill>
        </a:ln>
      </dgm:spPr>
      <dgm:t>
        <a:bodyPr/>
        <a:lstStyle/>
        <a:p>
          <a:pPr algn="ctr" rtl="0"/>
          <a:r>
            <a:rPr lang="en-US" sz="2000" b="1" u="sng" dirty="0" smtClean="0">
              <a:solidFill>
                <a:srgbClr val="000090"/>
              </a:solidFill>
            </a:rPr>
            <a:t>Data Structures</a:t>
          </a:r>
          <a:endParaRPr lang="en-US" sz="2000" b="1" u="sng" dirty="0">
            <a:solidFill>
              <a:srgbClr val="000090"/>
            </a:solidFill>
          </a:endParaRPr>
        </a:p>
      </dgm:t>
    </dgm:pt>
    <dgm:pt modelId="{E47DDAA5-F554-7549-90D1-AD6A29E9BA3D}" type="parTrans" cxnId="{F9175A58-D34C-4C40-8A4C-FE818F92F529}">
      <dgm:prSet/>
      <dgm:spPr/>
      <dgm:t>
        <a:bodyPr/>
        <a:lstStyle/>
        <a:p>
          <a:endParaRPr lang="en-US"/>
        </a:p>
      </dgm:t>
    </dgm:pt>
    <dgm:pt modelId="{16136496-44D1-CF47-AF09-5F8671563E03}" type="sibTrans" cxnId="{F9175A58-D34C-4C40-8A4C-FE818F92F529}">
      <dgm:prSet/>
      <dgm:spPr>
        <a:ln>
          <a:solidFill>
            <a:srgbClr val="4F81BD"/>
          </a:solidFill>
        </a:ln>
      </dgm:spPr>
      <dgm:t>
        <a:bodyPr/>
        <a:lstStyle/>
        <a:p>
          <a:endParaRPr lang="en-US" dirty="0"/>
        </a:p>
      </dgm:t>
    </dgm:pt>
    <dgm:pt modelId="{FDDF6C13-77A6-654C-9B07-1AFAA3008E5A}">
      <dgm:prSet custT="1"/>
      <dgm:spPr>
        <a:solidFill>
          <a:srgbClr val="EEECE1"/>
        </a:solidFill>
        <a:ln>
          <a:solidFill>
            <a:srgbClr val="000090"/>
          </a:solidFill>
        </a:ln>
      </dgm:spPr>
      <dgm:t>
        <a:bodyPr/>
        <a:lstStyle/>
        <a:p>
          <a:pPr algn="l" rtl="0"/>
          <a:r>
            <a:rPr lang="en-US" sz="1600" b="1" dirty="0" smtClean="0">
              <a:solidFill>
                <a:srgbClr val="000090"/>
              </a:solidFill>
            </a:rPr>
            <a:t>AST  </a:t>
          </a:r>
          <a:r>
            <a:rPr lang="en-US" sz="1600" b="0" dirty="0" smtClean="0">
              <a:solidFill>
                <a:srgbClr val="000090"/>
              </a:solidFill>
            </a:rPr>
            <a:t>-- new AST nodes</a:t>
          </a:r>
          <a:endParaRPr lang="en-US" sz="1600" b="0" dirty="0">
            <a:solidFill>
              <a:srgbClr val="000090"/>
            </a:solidFill>
          </a:endParaRPr>
        </a:p>
      </dgm:t>
    </dgm:pt>
    <dgm:pt modelId="{B9B9066C-23B6-1544-9679-18BF1F8D26DC}" type="parTrans" cxnId="{68FF9735-F178-BF4D-B82F-3476215DEF02}">
      <dgm:prSet/>
      <dgm:spPr/>
      <dgm:t>
        <a:bodyPr/>
        <a:lstStyle/>
        <a:p>
          <a:endParaRPr lang="en-US"/>
        </a:p>
      </dgm:t>
    </dgm:pt>
    <dgm:pt modelId="{E4C9BF9C-FB97-4846-9FF6-0E8F828C210F}" type="sibTrans" cxnId="{68FF9735-F178-BF4D-B82F-3476215DEF02}">
      <dgm:prSet/>
      <dgm:spPr/>
      <dgm:t>
        <a:bodyPr/>
        <a:lstStyle/>
        <a:p>
          <a:endParaRPr lang="en-US"/>
        </a:p>
      </dgm:t>
    </dgm:pt>
    <dgm:pt modelId="{7DA564AC-8BF4-F84A-8C4F-5740390AFD0C}">
      <dgm:prSet custT="1"/>
      <dgm:spPr>
        <a:solidFill>
          <a:srgbClr val="EEECE1"/>
        </a:solidFill>
        <a:ln>
          <a:solidFill>
            <a:srgbClr val="000090"/>
          </a:solidFill>
        </a:ln>
      </dgm:spPr>
      <dgm:t>
        <a:bodyPr/>
        <a:lstStyle/>
        <a:p>
          <a:pPr algn="l" rtl="0"/>
          <a:r>
            <a:rPr lang="en-US" sz="1600" b="1" dirty="0" smtClean="0">
              <a:solidFill>
                <a:srgbClr val="000090"/>
              </a:solidFill>
            </a:rPr>
            <a:t>Basic  </a:t>
          </a:r>
          <a:r>
            <a:rPr lang="en-US" sz="1600" b="0" dirty="0" smtClean="0">
              <a:solidFill>
                <a:srgbClr val="000090"/>
              </a:solidFill>
            </a:rPr>
            <a:t>-- Data structures extensions. </a:t>
          </a:r>
          <a:endParaRPr lang="en-US" sz="1600" b="0" dirty="0">
            <a:solidFill>
              <a:srgbClr val="000090"/>
            </a:solidFill>
          </a:endParaRPr>
        </a:p>
      </dgm:t>
    </dgm:pt>
    <dgm:pt modelId="{AC7A75CD-DCF6-FB47-9F18-41BAA7AD9FA9}" type="parTrans" cxnId="{FD819FF0-CBE4-DD4A-BEB1-1953C6D79C65}">
      <dgm:prSet/>
      <dgm:spPr/>
      <dgm:t>
        <a:bodyPr/>
        <a:lstStyle/>
        <a:p>
          <a:endParaRPr lang="en-US"/>
        </a:p>
      </dgm:t>
    </dgm:pt>
    <dgm:pt modelId="{612F459C-5F66-1F4C-950C-D521B5830AA4}" type="sibTrans" cxnId="{FD819FF0-CBE4-DD4A-BEB1-1953C6D79C65}">
      <dgm:prSet/>
      <dgm:spPr/>
      <dgm:t>
        <a:bodyPr/>
        <a:lstStyle/>
        <a:p>
          <a:endParaRPr lang="en-US"/>
        </a:p>
      </dgm:t>
    </dgm:pt>
    <dgm:pt modelId="{57F3C838-F2ED-CC46-BAEF-E7E1723DBD5D}">
      <dgm:prSet custT="1"/>
      <dgm:spPr>
        <a:solidFill>
          <a:srgbClr val="EEECE1"/>
        </a:solidFill>
        <a:ln>
          <a:solidFill>
            <a:srgbClr val="000090"/>
          </a:solidFill>
        </a:ln>
      </dgm:spPr>
      <dgm:t>
        <a:bodyPr/>
        <a:lstStyle/>
        <a:p>
          <a:pPr rtl="0"/>
          <a:r>
            <a:rPr lang="en-US" sz="2000" b="1" dirty="0" smtClean="0">
              <a:solidFill>
                <a:srgbClr val="000090"/>
              </a:solidFill>
            </a:rPr>
            <a:t>Parse</a:t>
          </a:r>
          <a:endParaRPr lang="en-US" sz="2000" b="1" dirty="0">
            <a:solidFill>
              <a:srgbClr val="000090"/>
            </a:solidFill>
          </a:endParaRPr>
        </a:p>
      </dgm:t>
    </dgm:pt>
    <dgm:pt modelId="{A9A31109-E547-DF4E-B889-30BE5CC632ED}" type="parTrans" cxnId="{DBEE9855-1B5E-CE44-8016-4F8AC93C18B6}">
      <dgm:prSet/>
      <dgm:spPr/>
      <dgm:t>
        <a:bodyPr/>
        <a:lstStyle/>
        <a:p>
          <a:endParaRPr lang="en-US"/>
        </a:p>
      </dgm:t>
    </dgm:pt>
    <dgm:pt modelId="{B6840E5A-E590-4747-B872-70A794AD02D8}" type="sibTrans" cxnId="{DBEE9855-1B5E-CE44-8016-4F8AC93C18B6}">
      <dgm:prSet/>
      <dgm:spPr>
        <a:ln>
          <a:solidFill>
            <a:srgbClr val="4F81BD"/>
          </a:solidFill>
        </a:ln>
      </dgm:spPr>
      <dgm:t>
        <a:bodyPr/>
        <a:lstStyle/>
        <a:p>
          <a:endParaRPr lang="en-US" dirty="0"/>
        </a:p>
      </dgm:t>
    </dgm:pt>
    <dgm:pt modelId="{B74A9B15-7332-7C4C-9753-95759192BC30}">
      <dgm:prSet custT="1"/>
      <dgm:spPr>
        <a:solidFill>
          <a:srgbClr val="EEECE1"/>
        </a:solidFill>
        <a:ln>
          <a:solidFill>
            <a:srgbClr val="000090"/>
          </a:solidFill>
        </a:ln>
      </dgm:spPr>
      <dgm:t>
        <a:bodyPr/>
        <a:lstStyle/>
        <a:p>
          <a:pPr rtl="0"/>
          <a:r>
            <a:rPr lang="en-US" sz="2000" b="1" dirty="0" smtClean="0">
              <a:solidFill>
                <a:srgbClr val="000090"/>
              </a:solidFill>
            </a:rPr>
            <a:t>Sema</a:t>
          </a:r>
          <a:endParaRPr lang="en-US" sz="2000" b="1" dirty="0">
            <a:solidFill>
              <a:srgbClr val="000090"/>
            </a:solidFill>
          </a:endParaRPr>
        </a:p>
      </dgm:t>
    </dgm:pt>
    <dgm:pt modelId="{EAF41280-17F6-5548-AEDB-B2ECE5211022}" type="parTrans" cxnId="{28BF2741-CFF0-E74B-9B1D-277D113E6A94}">
      <dgm:prSet/>
      <dgm:spPr/>
      <dgm:t>
        <a:bodyPr/>
        <a:lstStyle/>
        <a:p>
          <a:endParaRPr lang="en-US"/>
        </a:p>
      </dgm:t>
    </dgm:pt>
    <dgm:pt modelId="{135B4126-E8B7-134B-9B0B-4DDFD8944065}" type="sibTrans" cxnId="{28BF2741-CFF0-E74B-9B1D-277D113E6A94}">
      <dgm:prSet/>
      <dgm:spPr>
        <a:ln>
          <a:solidFill>
            <a:srgbClr val="4F81BD"/>
          </a:solidFill>
        </a:ln>
      </dgm:spPr>
      <dgm:t>
        <a:bodyPr/>
        <a:lstStyle/>
        <a:p>
          <a:endParaRPr lang="en-US" dirty="0"/>
        </a:p>
      </dgm:t>
    </dgm:pt>
    <dgm:pt modelId="{F3D7FE4E-9859-8A41-90BC-07729FFA693C}" type="pres">
      <dgm:prSet presAssocID="{0F069600-44D6-4D4B-BEDC-16506CCF791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30209-98BB-FF4A-930A-651A485CAF53}" type="pres">
      <dgm:prSet presAssocID="{6BFEFC9D-2BB8-664A-BB72-C2B635D1EFEA}" presName="node" presStyleLbl="node1" presStyleIdx="0" presStyleCnt="3" custScaleX="209650" custScaleY="136843" custRadScaleRad="100757" custRadScaleInc="-113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D6D91-647C-FC45-96E4-A603D973B164}" type="pres">
      <dgm:prSet presAssocID="{16136496-44D1-CF47-AF09-5F8671563E03}" presName="sibTrans" presStyleLbl="sibTrans2D1" presStyleIdx="0" presStyleCnt="3" custAng="21347701" custScaleX="99098" custScaleY="100121" custLinFactNeighborX="-22990" custLinFactNeighborY="-9984"/>
      <dgm:spPr/>
      <dgm:t>
        <a:bodyPr/>
        <a:lstStyle/>
        <a:p>
          <a:endParaRPr lang="en-US"/>
        </a:p>
      </dgm:t>
    </dgm:pt>
    <dgm:pt modelId="{E0629D9B-6E1B-E54C-91D7-731EE593ABEA}" type="pres">
      <dgm:prSet presAssocID="{16136496-44D1-CF47-AF09-5F8671563E0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2B68FB-A537-DB4F-AA52-72951582DD4B}" type="pres">
      <dgm:prSet presAssocID="{57F3C838-F2ED-CC46-BAEF-E7E1723DBD5D}" presName="node" presStyleLbl="node1" presStyleIdx="1" presStyleCnt="3" custRadScaleRad="146731" custRadScaleInc="16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208E4-6707-2F48-8293-5578CAB3F5EB}" type="pres">
      <dgm:prSet presAssocID="{B6840E5A-E590-4747-B872-70A794AD02D8}" presName="sibTrans" presStyleLbl="sibTrans2D1" presStyleIdx="1" presStyleCnt="3" custScaleX="127595" custScaleY="12468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B23BF650-7BC7-3843-A7F8-7B014713507C}" type="pres">
      <dgm:prSet presAssocID="{B6840E5A-E590-4747-B872-70A794AD02D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E7DDA72-D58D-FC43-A003-B9DBD1068DE0}" type="pres">
      <dgm:prSet presAssocID="{B74A9B15-7332-7C4C-9753-95759192BC30}" presName="node" presStyleLbl="node1" presStyleIdx="2" presStyleCnt="3" custRadScaleRad="129649" custRadScaleInc="-12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4803B-2DC9-DA4E-9AE1-C326957C5350}" type="pres">
      <dgm:prSet presAssocID="{135B4126-E8B7-134B-9B0B-4DDFD8944065}" presName="sibTrans" presStyleLbl="sibTrans2D1" presStyleIdx="2" presStyleCnt="3" custAng="346130" custScaleX="104344" custScaleY="90472" custLinFactNeighborX="27782" custLinFactNeighborY="-9984"/>
      <dgm:spPr/>
      <dgm:t>
        <a:bodyPr/>
        <a:lstStyle/>
        <a:p>
          <a:endParaRPr lang="en-US"/>
        </a:p>
      </dgm:t>
    </dgm:pt>
    <dgm:pt modelId="{5A7D5A83-2B99-A64E-9F7C-A916B0F2D970}" type="pres">
      <dgm:prSet presAssocID="{135B4126-E8B7-134B-9B0B-4DDFD8944065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3B78264-A2AF-4847-9413-F3116BB4B4BB}" type="presOf" srcId="{B6840E5A-E590-4747-B872-70A794AD02D8}" destId="{99D208E4-6707-2F48-8293-5578CAB3F5EB}" srcOrd="0" destOrd="0" presId="urn:microsoft.com/office/officeart/2005/8/layout/cycle7"/>
    <dgm:cxn modelId="{28BF2741-CFF0-E74B-9B1D-277D113E6A94}" srcId="{0F069600-44D6-4D4B-BEDC-16506CCF7912}" destId="{B74A9B15-7332-7C4C-9753-95759192BC30}" srcOrd="2" destOrd="0" parTransId="{EAF41280-17F6-5548-AEDB-B2ECE5211022}" sibTransId="{135B4126-E8B7-134B-9B0B-4DDFD8944065}"/>
    <dgm:cxn modelId="{11ED5DED-4234-D34F-9CF4-D84C3B87D8C2}" type="presOf" srcId="{0F069600-44D6-4D4B-BEDC-16506CCF7912}" destId="{F3D7FE4E-9859-8A41-90BC-07729FFA693C}" srcOrd="0" destOrd="0" presId="urn:microsoft.com/office/officeart/2005/8/layout/cycle7"/>
    <dgm:cxn modelId="{4DAB7B35-2AF8-E44F-AE21-343A62B3400B}" type="presOf" srcId="{135B4126-E8B7-134B-9B0B-4DDFD8944065}" destId="{27B4803B-2DC9-DA4E-9AE1-C326957C5350}" srcOrd="0" destOrd="0" presId="urn:microsoft.com/office/officeart/2005/8/layout/cycle7"/>
    <dgm:cxn modelId="{FD819FF0-CBE4-DD4A-BEB1-1953C6D79C65}" srcId="{6BFEFC9D-2BB8-664A-BB72-C2B635D1EFEA}" destId="{7DA564AC-8BF4-F84A-8C4F-5740390AFD0C}" srcOrd="1" destOrd="0" parTransId="{AC7A75CD-DCF6-FB47-9F18-41BAA7AD9FA9}" sibTransId="{612F459C-5F66-1F4C-950C-D521B5830AA4}"/>
    <dgm:cxn modelId="{DBEE9855-1B5E-CE44-8016-4F8AC93C18B6}" srcId="{0F069600-44D6-4D4B-BEDC-16506CCF7912}" destId="{57F3C838-F2ED-CC46-BAEF-E7E1723DBD5D}" srcOrd="1" destOrd="0" parTransId="{A9A31109-E547-DF4E-B889-30BE5CC632ED}" sibTransId="{B6840E5A-E590-4747-B872-70A794AD02D8}"/>
    <dgm:cxn modelId="{70B1F962-9CF5-3E4A-8C77-D42A833E4257}" type="presOf" srcId="{16136496-44D1-CF47-AF09-5F8671563E03}" destId="{0C1D6D91-647C-FC45-96E4-A603D973B164}" srcOrd="0" destOrd="0" presId="urn:microsoft.com/office/officeart/2005/8/layout/cycle7"/>
    <dgm:cxn modelId="{6C82754D-FCCA-2F4C-B663-8E5A645D0355}" type="presOf" srcId="{FDDF6C13-77A6-654C-9B07-1AFAA3008E5A}" destId="{DB030209-98BB-FF4A-930A-651A485CAF53}" srcOrd="0" destOrd="1" presId="urn:microsoft.com/office/officeart/2005/8/layout/cycle7"/>
    <dgm:cxn modelId="{14506ECF-91FA-9843-900E-ACB2FC077238}" type="presOf" srcId="{B74A9B15-7332-7C4C-9753-95759192BC30}" destId="{BE7DDA72-D58D-FC43-A003-B9DBD1068DE0}" srcOrd="0" destOrd="0" presId="urn:microsoft.com/office/officeart/2005/8/layout/cycle7"/>
    <dgm:cxn modelId="{F42A3391-9432-864D-8F55-5CF3192FAF0F}" type="presOf" srcId="{135B4126-E8B7-134B-9B0B-4DDFD8944065}" destId="{5A7D5A83-2B99-A64E-9F7C-A916B0F2D970}" srcOrd="1" destOrd="0" presId="urn:microsoft.com/office/officeart/2005/8/layout/cycle7"/>
    <dgm:cxn modelId="{BD14A10F-A772-C943-82EF-ACABF4EF96B6}" type="presOf" srcId="{57F3C838-F2ED-CC46-BAEF-E7E1723DBD5D}" destId="{2D2B68FB-A537-DB4F-AA52-72951582DD4B}" srcOrd="0" destOrd="0" presId="urn:microsoft.com/office/officeart/2005/8/layout/cycle7"/>
    <dgm:cxn modelId="{D27F587D-AACD-FE43-B442-5A1DBDFC664A}" type="presOf" srcId="{B6840E5A-E590-4747-B872-70A794AD02D8}" destId="{B23BF650-7BC7-3843-A7F8-7B014713507C}" srcOrd="1" destOrd="0" presId="urn:microsoft.com/office/officeart/2005/8/layout/cycle7"/>
    <dgm:cxn modelId="{68FF9735-F178-BF4D-B82F-3476215DEF02}" srcId="{6BFEFC9D-2BB8-664A-BB72-C2B635D1EFEA}" destId="{FDDF6C13-77A6-654C-9B07-1AFAA3008E5A}" srcOrd="0" destOrd="0" parTransId="{B9B9066C-23B6-1544-9679-18BF1F8D26DC}" sibTransId="{E4C9BF9C-FB97-4846-9FF6-0E8F828C210F}"/>
    <dgm:cxn modelId="{F9175A58-D34C-4C40-8A4C-FE818F92F529}" srcId="{0F069600-44D6-4D4B-BEDC-16506CCF7912}" destId="{6BFEFC9D-2BB8-664A-BB72-C2B635D1EFEA}" srcOrd="0" destOrd="0" parTransId="{E47DDAA5-F554-7549-90D1-AD6A29E9BA3D}" sibTransId="{16136496-44D1-CF47-AF09-5F8671563E03}"/>
    <dgm:cxn modelId="{450981FA-8AD8-FE40-A2D9-31EA3FCC3339}" type="presOf" srcId="{16136496-44D1-CF47-AF09-5F8671563E03}" destId="{E0629D9B-6E1B-E54C-91D7-731EE593ABEA}" srcOrd="1" destOrd="0" presId="urn:microsoft.com/office/officeart/2005/8/layout/cycle7"/>
    <dgm:cxn modelId="{9FB6E78D-D221-6E43-A7BD-D7089D78A5D4}" type="presOf" srcId="{7DA564AC-8BF4-F84A-8C4F-5740390AFD0C}" destId="{DB030209-98BB-FF4A-930A-651A485CAF53}" srcOrd="0" destOrd="2" presId="urn:microsoft.com/office/officeart/2005/8/layout/cycle7"/>
    <dgm:cxn modelId="{66CC7BF3-E3FB-A744-87F3-F59A69398930}" type="presOf" srcId="{6BFEFC9D-2BB8-664A-BB72-C2B635D1EFEA}" destId="{DB030209-98BB-FF4A-930A-651A485CAF53}" srcOrd="0" destOrd="0" presId="urn:microsoft.com/office/officeart/2005/8/layout/cycle7"/>
    <dgm:cxn modelId="{4AF08907-D25F-F049-87DE-A3B41383476A}" type="presParOf" srcId="{F3D7FE4E-9859-8A41-90BC-07729FFA693C}" destId="{DB030209-98BB-FF4A-930A-651A485CAF53}" srcOrd="0" destOrd="0" presId="urn:microsoft.com/office/officeart/2005/8/layout/cycle7"/>
    <dgm:cxn modelId="{D5B5E1C6-6334-804F-AB97-AFB6A0562E25}" type="presParOf" srcId="{F3D7FE4E-9859-8A41-90BC-07729FFA693C}" destId="{0C1D6D91-647C-FC45-96E4-A603D973B164}" srcOrd="1" destOrd="0" presId="urn:microsoft.com/office/officeart/2005/8/layout/cycle7"/>
    <dgm:cxn modelId="{859F7777-9795-8C42-AB41-041BB0ADFDE6}" type="presParOf" srcId="{0C1D6D91-647C-FC45-96E4-A603D973B164}" destId="{E0629D9B-6E1B-E54C-91D7-731EE593ABEA}" srcOrd="0" destOrd="0" presId="urn:microsoft.com/office/officeart/2005/8/layout/cycle7"/>
    <dgm:cxn modelId="{B8711ADB-D8B4-684C-8245-FD77715B74C1}" type="presParOf" srcId="{F3D7FE4E-9859-8A41-90BC-07729FFA693C}" destId="{2D2B68FB-A537-DB4F-AA52-72951582DD4B}" srcOrd="2" destOrd="0" presId="urn:microsoft.com/office/officeart/2005/8/layout/cycle7"/>
    <dgm:cxn modelId="{AE2BE13F-F433-E449-A9A2-40D7588A1132}" type="presParOf" srcId="{F3D7FE4E-9859-8A41-90BC-07729FFA693C}" destId="{99D208E4-6707-2F48-8293-5578CAB3F5EB}" srcOrd="3" destOrd="0" presId="urn:microsoft.com/office/officeart/2005/8/layout/cycle7"/>
    <dgm:cxn modelId="{62A80983-B0B0-2E42-A3B2-AC0934771C1D}" type="presParOf" srcId="{99D208E4-6707-2F48-8293-5578CAB3F5EB}" destId="{B23BF650-7BC7-3843-A7F8-7B014713507C}" srcOrd="0" destOrd="0" presId="urn:microsoft.com/office/officeart/2005/8/layout/cycle7"/>
    <dgm:cxn modelId="{24923E8D-4383-924B-BF08-585A450C57D9}" type="presParOf" srcId="{F3D7FE4E-9859-8A41-90BC-07729FFA693C}" destId="{BE7DDA72-D58D-FC43-A003-B9DBD1068DE0}" srcOrd="4" destOrd="0" presId="urn:microsoft.com/office/officeart/2005/8/layout/cycle7"/>
    <dgm:cxn modelId="{37E8FACE-3D59-A64B-B2D7-D81514E9569A}" type="presParOf" srcId="{F3D7FE4E-9859-8A41-90BC-07729FFA693C}" destId="{27B4803B-2DC9-DA4E-9AE1-C326957C5350}" srcOrd="5" destOrd="0" presId="urn:microsoft.com/office/officeart/2005/8/layout/cycle7"/>
    <dgm:cxn modelId="{8B1FF74B-E49D-784A-9815-C33C164117F9}" type="presParOf" srcId="{27B4803B-2DC9-DA4E-9AE1-C326957C5350}" destId="{5A7D5A83-2B99-A64E-9F7C-A916B0F2D97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069600-44D6-4D4B-BEDC-16506CCF7912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EFC9D-2BB8-664A-BB72-C2B635D1EFEA}">
      <dgm:prSet custT="1"/>
      <dgm:spPr>
        <a:solidFill>
          <a:srgbClr val="EEECE1"/>
        </a:solidFill>
        <a:ln>
          <a:solidFill>
            <a:srgbClr val="000090"/>
          </a:solidFill>
        </a:ln>
      </dgm:spPr>
      <dgm:t>
        <a:bodyPr/>
        <a:lstStyle/>
        <a:p>
          <a:pPr algn="ctr" rtl="0"/>
          <a:r>
            <a:rPr lang="en-US" sz="2000" b="1" u="none" dirty="0" smtClean="0">
              <a:solidFill>
                <a:srgbClr val="000090"/>
              </a:solidFill>
            </a:rPr>
            <a:t>The Data Structures</a:t>
          </a:r>
        </a:p>
        <a:p>
          <a:pPr algn="l" rtl="0"/>
          <a:r>
            <a:rPr lang="en-US" sz="1600" b="0" dirty="0" smtClean="0">
              <a:solidFill>
                <a:srgbClr val="000090"/>
              </a:solidFill>
            </a:rPr>
            <a:t>* AST nodes</a:t>
          </a:r>
        </a:p>
        <a:p>
          <a:pPr algn="l" rtl="0"/>
          <a:r>
            <a:rPr lang="en-US" sz="1600" b="0" dirty="0" smtClean="0">
              <a:solidFill>
                <a:srgbClr val="000090"/>
              </a:solidFill>
            </a:rPr>
            <a:t>* Data structures extensions</a:t>
          </a:r>
        </a:p>
      </dgm:t>
    </dgm:pt>
    <dgm:pt modelId="{E47DDAA5-F554-7549-90D1-AD6A29E9BA3D}" type="parTrans" cxnId="{F9175A58-D34C-4C40-8A4C-FE818F92F529}">
      <dgm:prSet/>
      <dgm:spPr/>
      <dgm:t>
        <a:bodyPr/>
        <a:lstStyle/>
        <a:p>
          <a:endParaRPr lang="en-US"/>
        </a:p>
      </dgm:t>
    </dgm:pt>
    <dgm:pt modelId="{16136496-44D1-CF47-AF09-5F8671563E03}" type="sibTrans" cxnId="{F9175A58-D34C-4C40-8A4C-FE818F92F529}">
      <dgm:prSet/>
      <dgm:spPr>
        <a:ln>
          <a:solidFill>
            <a:srgbClr val="4F81BD"/>
          </a:solidFill>
        </a:ln>
      </dgm:spPr>
      <dgm:t>
        <a:bodyPr/>
        <a:lstStyle/>
        <a:p>
          <a:endParaRPr lang="en-US" dirty="0"/>
        </a:p>
      </dgm:t>
    </dgm:pt>
    <dgm:pt modelId="{57F3C838-F2ED-CC46-BAEF-E7E1723DBD5D}">
      <dgm:prSet custT="1"/>
      <dgm:spPr>
        <a:solidFill>
          <a:srgbClr val="EEECE1"/>
        </a:solidFill>
        <a:ln>
          <a:solidFill>
            <a:srgbClr val="000090"/>
          </a:solidFill>
        </a:ln>
      </dgm:spPr>
      <dgm:t>
        <a:bodyPr anchor="t"/>
        <a:lstStyle/>
        <a:p>
          <a:pPr rtl="0"/>
          <a:r>
            <a:rPr lang="en-US" sz="2000" b="1" u="none" dirty="0" smtClean="0">
              <a:solidFill>
                <a:srgbClr val="000090"/>
              </a:solidFill>
            </a:rPr>
            <a:t>Parser</a:t>
          </a:r>
        </a:p>
      </dgm:t>
    </dgm:pt>
    <dgm:pt modelId="{A9A31109-E547-DF4E-B889-30BE5CC632ED}" type="parTrans" cxnId="{DBEE9855-1B5E-CE44-8016-4F8AC93C18B6}">
      <dgm:prSet/>
      <dgm:spPr/>
      <dgm:t>
        <a:bodyPr/>
        <a:lstStyle/>
        <a:p>
          <a:endParaRPr lang="en-US"/>
        </a:p>
      </dgm:t>
    </dgm:pt>
    <dgm:pt modelId="{B6840E5A-E590-4747-B872-70A794AD02D8}" type="sibTrans" cxnId="{DBEE9855-1B5E-CE44-8016-4F8AC93C18B6}">
      <dgm:prSet/>
      <dgm:spPr>
        <a:ln>
          <a:solidFill>
            <a:srgbClr val="4F81BD"/>
          </a:solidFill>
        </a:ln>
      </dgm:spPr>
      <dgm:t>
        <a:bodyPr/>
        <a:lstStyle/>
        <a:p>
          <a:endParaRPr lang="en-US" dirty="0"/>
        </a:p>
      </dgm:t>
    </dgm:pt>
    <dgm:pt modelId="{B74A9B15-7332-7C4C-9753-95759192BC30}">
      <dgm:prSet custT="1"/>
      <dgm:spPr>
        <a:solidFill>
          <a:srgbClr val="EEECE1"/>
        </a:solidFill>
        <a:ln>
          <a:solidFill>
            <a:srgbClr val="000090"/>
          </a:solidFill>
        </a:ln>
      </dgm:spPr>
      <dgm:t>
        <a:bodyPr anchor="t"/>
        <a:lstStyle/>
        <a:p>
          <a:pPr algn="ctr" rtl="0"/>
          <a:r>
            <a:rPr lang="en-US" sz="2000" b="1" u="none" dirty="0" smtClean="0">
              <a:solidFill>
                <a:srgbClr val="000090"/>
              </a:solidFill>
            </a:rPr>
            <a:t>Sema</a:t>
          </a:r>
        </a:p>
        <a:p>
          <a:pPr algn="l" rtl="0"/>
          <a:r>
            <a:rPr lang="en-US" sz="1600" b="0" dirty="0" smtClean="0">
              <a:solidFill>
                <a:srgbClr val="000090"/>
              </a:solidFill>
            </a:rPr>
            <a:t>* Entities instances</a:t>
          </a:r>
        </a:p>
        <a:p>
          <a:pPr algn="l" rtl="0"/>
          <a:r>
            <a:rPr lang="en-US" sz="1600" b="0" dirty="0" smtClean="0">
              <a:solidFill>
                <a:srgbClr val="000090"/>
              </a:solidFill>
            </a:rPr>
            <a:t>* Entity references</a:t>
          </a:r>
        </a:p>
        <a:p>
          <a:pPr algn="l" rtl="0"/>
          <a:r>
            <a:rPr lang="en-US" sz="1600" b="0" dirty="0" smtClean="0">
              <a:solidFill>
                <a:srgbClr val="000090"/>
              </a:solidFill>
            </a:rPr>
            <a:t>* Name lookup</a:t>
          </a:r>
        </a:p>
        <a:p>
          <a:pPr algn="l" rtl="0"/>
          <a:r>
            <a:rPr lang="en-US" sz="1600" b="0" dirty="0" smtClean="0">
              <a:solidFill>
                <a:srgbClr val="000090"/>
              </a:solidFill>
            </a:rPr>
            <a:t>* Type-checking + instantiation</a:t>
          </a:r>
        </a:p>
        <a:p>
          <a:pPr algn="l" rtl="0"/>
          <a:r>
            <a:rPr lang="en-US" sz="1600" b="0" dirty="0" smtClean="0">
              <a:solidFill>
                <a:srgbClr val="000090"/>
              </a:solidFill>
            </a:rPr>
            <a:t>* Template argument deduction</a:t>
          </a:r>
          <a:endParaRPr lang="en-US" sz="1600" b="1" dirty="0">
            <a:solidFill>
              <a:srgbClr val="000090"/>
            </a:solidFill>
          </a:endParaRPr>
        </a:p>
      </dgm:t>
    </dgm:pt>
    <dgm:pt modelId="{EAF41280-17F6-5548-AEDB-B2ECE5211022}" type="parTrans" cxnId="{28BF2741-CFF0-E74B-9B1D-277D113E6A94}">
      <dgm:prSet/>
      <dgm:spPr/>
      <dgm:t>
        <a:bodyPr/>
        <a:lstStyle/>
        <a:p>
          <a:endParaRPr lang="en-US"/>
        </a:p>
      </dgm:t>
    </dgm:pt>
    <dgm:pt modelId="{135B4126-E8B7-134B-9B0B-4DDFD8944065}" type="sibTrans" cxnId="{28BF2741-CFF0-E74B-9B1D-277D113E6A94}">
      <dgm:prSet/>
      <dgm:spPr>
        <a:ln>
          <a:solidFill>
            <a:srgbClr val="4F81BD"/>
          </a:solidFill>
        </a:ln>
      </dgm:spPr>
      <dgm:t>
        <a:bodyPr/>
        <a:lstStyle/>
        <a:p>
          <a:endParaRPr lang="en-US" dirty="0"/>
        </a:p>
      </dgm:t>
    </dgm:pt>
    <dgm:pt modelId="{F3D7FE4E-9859-8A41-90BC-07729FFA693C}" type="pres">
      <dgm:prSet presAssocID="{0F069600-44D6-4D4B-BEDC-16506CCF791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30209-98BB-FF4A-930A-651A485CAF53}" type="pres">
      <dgm:prSet presAssocID="{6BFEFC9D-2BB8-664A-BB72-C2B635D1EFEA}" presName="node" presStyleLbl="node1" presStyleIdx="0" presStyleCnt="3" custScaleX="99606" custScaleY="84763" custRadScaleRad="90458" custRadScaleInc="-32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D6D91-647C-FC45-96E4-A603D973B164}" type="pres">
      <dgm:prSet presAssocID="{16136496-44D1-CF47-AF09-5F8671563E03}" presName="sibTrans" presStyleLbl="sibTrans2D1" presStyleIdx="0" presStyleCnt="3" custAng="21214498" custScaleX="99098" custScaleY="95108" custLinFactNeighborX="-34545" custLinFactNeighborY="-18011"/>
      <dgm:spPr/>
      <dgm:t>
        <a:bodyPr/>
        <a:lstStyle/>
        <a:p>
          <a:endParaRPr lang="en-US"/>
        </a:p>
      </dgm:t>
    </dgm:pt>
    <dgm:pt modelId="{E0629D9B-6E1B-E54C-91D7-731EE593ABEA}" type="pres">
      <dgm:prSet presAssocID="{16136496-44D1-CF47-AF09-5F8671563E0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2B68FB-A537-DB4F-AA52-72951582DD4B}" type="pres">
      <dgm:prSet presAssocID="{57F3C838-F2ED-CC46-BAEF-E7E1723DBD5D}" presName="node" presStyleLbl="node1" presStyleIdx="1" presStyleCnt="3" custScaleX="50208" custScaleY="38742" custRadScaleRad="146731" custRadScaleInc="16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208E4-6707-2F48-8293-5578CAB3F5EB}" type="pres">
      <dgm:prSet presAssocID="{B6840E5A-E590-4747-B872-70A794AD02D8}" presName="sibTrans" presStyleLbl="sibTrans2D1" presStyleIdx="1" presStyleCnt="3" custScaleX="128809" custScaleY="114697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B23BF650-7BC7-3843-A7F8-7B014713507C}" type="pres">
      <dgm:prSet presAssocID="{B6840E5A-E590-4747-B872-70A794AD02D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E7DDA72-D58D-FC43-A003-B9DBD1068DE0}" type="pres">
      <dgm:prSet presAssocID="{B74A9B15-7332-7C4C-9753-95759192BC30}" presName="node" presStyleLbl="node1" presStyleIdx="2" presStyleCnt="3" custScaleX="114041" custScaleY="155208" custRadScaleRad="163483" custRadScaleInc="56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4803B-2DC9-DA4E-9AE1-C326957C5350}" type="pres">
      <dgm:prSet presAssocID="{135B4126-E8B7-134B-9B0B-4DDFD8944065}" presName="sibTrans" presStyleLbl="sibTrans2D1" presStyleIdx="2" presStyleCnt="3" custAng="372368" custScaleX="104344" custScaleY="90472" custLinFactNeighborX="32200" custLinFactNeighborY="-39906"/>
      <dgm:spPr/>
      <dgm:t>
        <a:bodyPr/>
        <a:lstStyle/>
        <a:p>
          <a:endParaRPr lang="en-US"/>
        </a:p>
      </dgm:t>
    </dgm:pt>
    <dgm:pt modelId="{5A7D5A83-2B99-A64E-9F7C-A916B0F2D970}" type="pres">
      <dgm:prSet presAssocID="{135B4126-E8B7-134B-9B0B-4DDFD8944065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C8E2440-4C65-864C-97FE-FFED238DD1F5}" type="presOf" srcId="{135B4126-E8B7-134B-9B0B-4DDFD8944065}" destId="{5A7D5A83-2B99-A64E-9F7C-A916B0F2D970}" srcOrd="1" destOrd="0" presId="urn:microsoft.com/office/officeart/2005/8/layout/cycle7"/>
    <dgm:cxn modelId="{28BF2741-CFF0-E74B-9B1D-277D113E6A94}" srcId="{0F069600-44D6-4D4B-BEDC-16506CCF7912}" destId="{B74A9B15-7332-7C4C-9753-95759192BC30}" srcOrd="2" destOrd="0" parTransId="{EAF41280-17F6-5548-AEDB-B2ECE5211022}" sibTransId="{135B4126-E8B7-134B-9B0B-4DDFD8944065}"/>
    <dgm:cxn modelId="{F7EDA26E-6F68-614F-9463-AF82D5503C9A}" type="presOf" srcId="{B6840E5A-E590-4747-B872-70A794AD02D8}" destId="{B23BF650-7BC7-3843-A7F8-7B014713507C}" srcOrd="1" destOrd="0" presId="urn:microsoft.com/office/officeart/2005/8/layout/cycle7"/>
    <dgm:cxn modelId="{4AEA69DC-6C1A-AC47-B284-8E39F03CE5F0}" type="presOf" srcId="{135B4126-E8B7-134B-9B0B-4DDFD8944065}" destId="{27B4803B-2DC9-DA4E-9AE1-C326957C5350}" srcOrd="0" destOrd="0" presId="urn:microsoft.com/office/officeart/2005/8/layout/cycle7"/>
    <dgm:cxn modelId="{DBEE9855-1B5E-CE44-8016-4F8AC93C18B6}" srcId="{0F069600-44D6-4D4B-BEDC-16506CCF7912}" destId="{57F3C838-F2ED-CC46-BAEF-E7E1723DBD5D}" srcOrd="1" destOrd="0" parTransId="{A9A31109-E547-DF4E-B889-30BE5CC632ED}" sibTransId="{B6840E5A-E590-4747-B872-70A794AD02D8}"/>
    <dgm:cxn modelId="{D22FD7E1-7945-B049-AB02-99E50C5769F5}" type="presOf" srcId="{B6840E5A-E590-4747-B872-70A794AD02D8}" destId="{99D208E4-6707-2F48-8293-5578CAB3F5EB}" srcOrd="0" destOrd="0" presId="urn:microsoft.com/office/officeart/2005/8/layout/cycle7"/>
    <dgm:cxn modelId="{47A676D3-FECC-D14A-BA27-F2D56601A262}" type="presOf" srcId="{57F3C838-F2ED-CC46-BAEF-E7E1723DBD5D}" destId="{2D2B68FB-A537-DB4F-AA52-72951582DD4B}" srcOrd="0" destOrd="0" presId="urn:microsoft.com/office/officeart/2005/8/layout/cycle7"/>
    <dgm:cxn modelId="{F9175A58-D34C-4C40-8A4C-FE818F92F529}" srcId="{0F069600-44D6-4D4B-BEDC-16506CCF7912}" destId="{6BFEFC9D-2BB8-664A-BB72-C2B635D1EFEA}" srcOrd="0" destOrd="0" parTransId="{E47DDAA5-F554-7549-90D1-AD6A29E9BA3D}" sibTransId="{16136496-44D1-CF47-AF09-5F8671563E03}"/>
    <dgm:cxn modelId="{1F55C5F6-63EE-8348-87C7-26DCF5AE6F83}" type="presOf" srcId="{16136496-44D1-CF47-AF09-5F8671563E03}" destId="{0C1D6D91-647C-FC45-96E4-A603D973B164}" srcOrd="0" destOrd="0" presId="urn:microsoft.com/office/officeart/2005/8/layout/cycle7"/>
    <dgm:cxn modelId="{B8F30091-E564-E342-999B-37DD18CC1500}" type="presOf" srcId="{6BFEFC9D-2BB8-664A-BB72-C2B635D1EFEA}" destId="{DB030209-98BB-FF4A-930A-651A485CAF53}" srcOrd="0" destOrd="0" presId="urn:microsoft.com/office/officeart/2005/8/layout/cycle7"/>
    <dgm:cxn modelId="{620B96AA-A6E5-D449-8991-2B65A0EE76FC}" type="presOf" srcId="{16136496-44D1-CF47-AF09-5F8671563E03}" destId="{E0629D9B-6E1B-E54C-91D7-731EE593ABEA}" srcOrd="1" destOrd="0" presId="urn:microsoft.com/office/officeart/2005/8/layout/cycle7"/>
    <dgm:cxn modelId="{869E48BD-964E-3344-9C23-87814811A306}" type="presOf" srcId="{B74A9B15-7332-7C4C-9753-95759192BC30}" destId="{BE7DDA72-D58D-FC43-A003-B9DBD1068DE0}" srcOrd="0" destOrd="0" presId="urn:microsoft.com/office/officeart/2005/8/layout/cycle7"/>
    <dgm:cxn modelId="{9C850729-DB6E-7A41-A373-76859817E64A}" type="presOf" srcId="{0F069600-44D6-4D4B-BEDC-16506CCF7912}" destId="{F3D7FE4E-9859-8A41-90BC-07729FFA693C}" srcOrd="0" destOrd="0" presId="urn:microsoft.com/office/officeart/2005/8/layout/cycle7"/>
    <dgm:cxn modelId="{EAA6D674-C024-944D-B4CC-47EA3C783F65}" type="presParOf" srcId="{F3D7FE4E-9859-8A41-90BC-07729FFA693C}" destId="{DB030209-98BB-FF4A-930A-651A485CAF53}" srcOrd="0" destOrd="0" presId="urn:microsoft.com/office/officeart/2005/8/layout/cycle7"/>
    <dgm:cxn modelId="{5CF766EB-A52E-AA40-8D1C-B78900064296}" type="presParOf" srcId="{F3D7FE4E-9859-8A41-90BC-07729FFA693C}" destId="{0C1D6D91-647C-FC45-96E4-A603D973B164}" srcOrd="1" destOrd="0" presId="urn:microsoft.com/office/officeart/2005/8/layout/cycle7"/>
    <dgm:cxn modelId="{3DEA1C4B-8A4C-7D4B-BDCD-91CCA05F9F78}" type="presParOf" srcId="{0C1D6D91-647C-FC45-96E4-A603D973B164}" destId="{E0629D9B-6E1B-E54C-91D7-731EE593ABEA}" srcOrd="0" destOrd="0" presId="urn:microsoft.com/office/officeart/2005/8/layout/cycle7"/>
    <dgm:cxn modelId="{E46C37C0-9C6F-B842-B7B5-61E9BD1901A4}" type="presParOf" srcId="{F3D7FE4E-9859-8A41-90BC-07729FFA693C}" destId="{2D2B68FB-A537-DB4F-AA52-72951582DD4B}" srcOrd="2" destOrd="0" presId="urn:microsoft.com/office/officeart/2005/8/layout/cycle7"/>
    <dgm:cxn modelId="{64A4BEE8-002E-4D46-AB8D-82E23E7ADA3A}" type="presParOf" srcId="{F3D7FE4E-9859-8A41-90BC-07729FFA693C}" destId="{99D208E4-6707-2F48-8293-5578CAB3F5EB}" srcOrd="3" destOrd="0" presId="urn:microsoft.com/office/officeart/2005/8/layout/cycle7"/>
    <dgm:cxn modelId="{CF9B3B29-715F-7746-9315-01CDB151C701}" type="presParOf" srcId="{99D208E4-6707-2F48-8293-5578CAB3F5EB}" destId="{B23BF650-7BC7-3843-A7F8-7B014713507C}" srcOrd="0" destOrd="0" presId="urn:microsoft.com/office/officeart/2005/8/layout/cycle7"/>
    <dgm:cxn modelId="{541E0CEA-4337-F54F-96FA-4D68889DA44D}" type="presParOf" srcId="{F3D7FE4E-9859-8A41-90BC-07729FFA693C}" destId="{BE7DDA72-D58D-FC43-A003-B9DBD1068DE0}" srcOrd="4" destOrd="0" presId="urn:microsoft.com/office/officeart/2005/8/layout/cycle7"/>
    <dgm:cxn modelId="{38343908-D5C0-994F-A913-65038410C89A}" type="presParOf" srcId="{F3D7FE4E-9859-8A41-90BC-07729FFA693C}" destId="{27B4803B-2DC9-DA4E-9AE1-C326957C5350}" srcOrd="5" destOrd="0" presId="urn:microsoft.com/office/officeart/2005/8/layout/cycle7"/>
    <dgm:cxn modelId="{368CB2DE-9D8E-4B47-AA0F-FF00E0D6A1B0}" type="presParOf" srcId="{27B4803B-2DC9-DA4E-9AE1-C326957C5350}" destId="{5A7D5A83-2B99-A64E-9F7C-A916B0F2D97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069600-44D6-4D4B-BEDC-16506CCF7912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EFC9D-2BB8-664A-BB72-C2B635D1EFEA}">
      <dgm:prSet custT="1"/>
      <dgm:spPr>
        <a:ln>
          <a:solidFill>
            <a:srgbClr val="000090"/>
          </a:solidFill>
        </a:ln>
      </dgm:spPr>
      <dgm:t>
        <a:bodyPr/>
        <a:lstStyle/>
        <a:p>
          <a:pPr algn="ctr" rtl="0"/>
          <a:r>
            <a:rPr lang="en-US" sz="1800" b="1" u="sng" dirty="0" smtClean="0">
              <a:solidFill>
                <a:srgbClr val="000090"/>
              </a:solidFill>
            </a:rPr>
            <a:t>Data Structures</a:t>
          </a:r>
          <a:endParaRPr lang="en-US" sz="1800" b="1" u="sng" dirty="0">
            <a:solidFill>
              <a:srgbClr val="000090"/>
            </a:solidFill>
          </a:endParaRPr>
        </a:p>
      </dgm:t>
    </dgm:pt>
    <dgm:pt modelId="{E47DDAA5-F554-7549-90D1-AD6A29E9BA3D}" type="parTrans" cxnId="{F9175A58-D34C-4C40-8A4C-FE818F92F529}">
      <dgm:prSet/>
      <dgm:spPr/>
      <dgm:t>
        <a:bodyPr/>
        <a:lstStyle/>
        <a:p>
          <a:endParaRPr lang="en-US"/>
        </a:p>
      </dgm:t>
    </dgm:pt>
    <dgm:pt modelId="{16136496-44D1-CF47-AF09-5F8671563E03}" type="sibTrans" cxnId="{F9175A58-D34C-4C40-8A4C-FE818F92F529}">
      <dgm:prSet/>
      <dgm:spPr/>
      <dgm:t>
        <a:bodyPr/>
        <a:lstStyle/>
        <a:p>
          <a:endParaRPr lang="en-US" dirty="0"/>
        </a:p>
      </dgm:t>
    </dgm:pt>
    <dgm:pt modelId="{FDDF6C13-77A6-654C-9B07-1AFAA3008E5A}">
      <dgm:prSet custT="1"/>
      <dgm:spPr>
        <a:ln>
          <a:solidFill>
            <a:srgbClr val="000090"/>
          </a:solidFill>
        </a:ln>
      </dgm:spPr>
      <dgm:t>
        <a:bodyPr/>
        <a:lstStyle/>
        <a:p>
          <a:pPr algn="l" rtl="0"/>
          <a:r>
            <a:rPr lang="en-US" sz="1200" b="0" dirty="0" smtClean="0">
              <a:solidFill>
                <a:srgbClr val="000090"/>
              </a:solidFill>
            </a:rPr>
            <a:t>DeclConcept.{h,cpp}</a:t>
          </a:r>
          <a:endParaRPr lang="en-US" sz="1200" b="1" dirty="0">
            <a:solidFill>
              <a:srgbClr val="000090"/>
            </a:solidFill>
          </a:endParaRPr>
        </a:p>
      </dgm:t>
    </dgm:pt>
    <dgm:pt modelId="{B9B9066C-23B6-1544-9679-18BF1F8D26DC}" type="parTrans" cxnId="{68FF9735-F178-BF4D-B82F-3476215DEF02}">
      <dgm:prSet/>
      <dgm:spPr/>
      <dgm:t>
        <a:bodyPr/>
        <a:lstStyle/>
        <a:p>
          <a:endParaRPr lang="en-US"/>
        </a:p>
      </dgm:t>
    </dgm:pt>
    <dgm:pt modelId="{E4C9BF9C-FB97-4846-9FF6-0E8F828C210F}" type="sibTrans" cxnId="{68FF9735-F178-BF4D-B82F-3476215DEF02}">
      <dgm:prSet/>
      <dgm:spPr/>
      <dgm:t>
        <a:bodyPr/>
        <a:lstStyle/>
        <a:p>
          <a:endParaRPr lang="en-US"/>
        </a:p>
      </dgm:t>
    </dgm:pt>
    <dgm:pt modelId="{57F3C838-F2ED-CC46-BAEF-E7E1723DBD5D}">
      <dgm:prSet custT="1"/>
      <dgm:spPr>
        <a:ln>
          <a:solidFill>
            <a:srgbClr val="000090"/>
          </a:solidFill>
        </a:ln>
      </dgm:spPr>
      <dgm:t>
        <a:bodyPr anchor="t"/>
        <a:lstStyle/>
        <a:p>
          <a:pPr rtl="0"/>
          <a:r>
            <a:rPr lang="en-US" sz="1800" b="1" u="sng" dirty="0" smtClean="0">
              <a:solidFill>
                <a:srgbClr val="000090"/>
              </a:solidFill>
            </a:rPr>
            <a:t>Parser</a:t>
          </a:r>
          <a:endParaRPr lang="en-US" sz="1800" b="1" dirty="0" smtClean="0">
            <a:solidFill>
              <a:srgbClr val="000090"/>
            </a:solidFill>
          </a:endParaRPr>
        </a:p>
        <a:p>
          <a:pPr rtl="0"/>
          <a:r>
            <a:rPr lang="en-US" sz="1200" b="0" dirty="0" smtClean="0">
              <a:solidFill>
                <a:srgbClr val="000090"/>
              </a:solidFill>
            </a:rPr>
            <a:t>ConceptsDesignParser.cpp</a:t>
          </a:r>
          <a:endParaRPr lang="en-US" sz="1200" b="0" dirty="0">
            <a:solidFill>
              <a:srgbClr val="000090"/>
            </a:solidFill>
          </a:endParaRPr>
        </a:p>
      </dgm:t>
    </dgm:pt>
    <dgm:pt modelId="{A9A31109-E547-DF4E-B889-30BE5CC632ED}" type="parTrans" cxnId="{DBEE9855-1B5E-CE44-8016-4F8AC93C18B6}">
      <dgm:prSet/>
      <dgm:spPr/>
      <dgm:t>
        <a:bodyPr/>
        <a:lstStyle/>
        <a:p>
          <a:endParaRPr lang="en-US"/>
        </a:p>
      </dgm:t>
    </dgm:pt>
    <dgm:pt modelId="{B6840E5A-E590-4747-B872-70A794AD02D8}" type="sibTrans" cxnId="{DBEE9855-1B5E-CE44-8016-4F8AC93C18B6}">
      <dgm:prSet/>
      <dgm:spPr/>
      <dgm:t>
        <a:bodyPr/>
        <a:lstStyle/>
        <a:p>
          <a:endParaRPr lang="en-US" dirty="0"/>
        </a:p>
      </dgm:t>
    </dgm:pt>
    <dgm:pt modelId="{B74A9B15-7332-7C4C-9753-95759192BC30}">
      <dgm:prSet custT="1"/>
      <dgm:spPr>
        <a:ln>
          <a:solidFill>
            <a:srgbClr val="000090"/>
          </a:solidFill>
        </a:ln>
      </dgm:spPr>
      <dgm:t>
        <a:bodyPr anchor="t"/>
        <a:lstStyle/>
        <a:p>
          <a:pPr algn="ctr" rtl="0"/>
          <a:r>
            <a:rPr lang="en-US" sz="1800" b="1" u="sng" dirty="0" smtClean="0">
              <a:solidFill>
                <a:srgbClr val="000090"/>
              </a:solidFill>
            </a:rPr>
            <a:t>Sema</a:t>
          </a:r>
          <a:endParaRPr lang="en-US" sz="1800" b="1" dirty="0" smtClean="0">
            <a:solidFill>
              <a:srgbClr val="000090"/>
            </a:solidFill>
          </a:endParaRPr>
        </a:p>
        <a:p>
          <a:pPr algn="ctr" rtl="0"/>
          <a:r>
            <a:rPr lang="en-US" sz="1200" b="0" dirty="0" smtClean="0">
              <a:solidFill>
                <a:srgbClr val="000090"/>
              </a:solidFill>
            </a:rPr>
            <a:t>ConceptsDesignSema*.cpp</a:t>
          </a:r>
        </a:p>
        <a:p>
          <a:pPr algn="ctr" rtl="0"/>
          <a:r>
            <a:rPr lang="en-US" sz="1000" b="0" dirty="0" smtClean="0">
              <a:solidFill>
                <a:srgbClr val="000090"/>
              </a:solidFill>
            </a:rPr>
            <a:t>------------------------------------------------</a:t>
          </a:r>
        </a:p>
        <a:p>
          <a:pPr algn="just" rtl="0"/>
          <a:r>
            <a:rPr lang="en-US" sz="1200" b="0" dirty="0" smtClean="0">
              <a:solidFill>
                <a:srgbClr val="000090"/>
              </a:solidFill>
            </a:rPr>
            <a:t>* Entities instances</a:t>
          </a:r>
        </a:p>
        <a:p>
          <a:pPr algn="just" rtl="0"/>
          <a:r>
            <a:rPr lang="en-US" sz="1200" b="0" dirty="0" smtClean="0">
              <a:solidFill>
                <a:srgbClr val="000090"/>
              </a:solidFill>
            </a:rPr>
            <a:t>* Entity references</a:t>
          </a:r>
        </a:p>
        <a:p>
          <a:pPr algn="just" rtl="0"/>
          <a:r>
            <a:rPr lang="en-US" sz="1200" b="0" dirty="0" smtClean="0">
              <a:solidFill>
                <a:srgbClr val="000090"/>
              </a:solidFill>
            </a:rPr>
            <a:t>* Name lookup</a:t>
          </a:r>
        </a:p>
        <a:p>
          <a:pPr algn="just" rtl="0"/>
          <a:r>
            <a:rPr lang="en-US" sz="1200" b="0" dirty="0" smtClean="0">
              <a:solidFill>
                <a:srgbClr val="000090"/>
              </a:solidFill>
            </a:rPr>
            <a:t>* Type-checking + instantiation</a:t>
          </a:r>
        </a:p>
        <a:p>
          <a:pPr algn="l" rtl="0"/>
          <a:r>
            <a:rPr lang="en-US" sz="1200" b="0" dirty="0" smtClean="0">
              <a:solidFill>
                <a:srgbClr val="000090"/>
              </a:solidFill>
            </a:rPr>
            <a:t>* Template argument deduction</a:t>
          </a:r>
        </a:p>
      </dgm:t>
    </dgm:pt>
    <dgm:pt modelId="{EAF41280-17F6-5548-AEDB-B2ECE5211022}" type="parTrans" cxnId="{28BF2741-CFF0-E74B-9B1D-277D113E6A94}">
      <dgm:prSet/>
      <dgm:spPr/>
      <dgm:t>
        <a:bodyPr/>
        <a:lstStyle/>
        <a:p>
          <a:endParaRPr lang="en-US"/>
        </a:p>
      </dgm:t>
    </dgm:pt>
    <dgm:pt modelId="{135B4126-E8B7-134B-9B0B-4DDFD8944065}" type="sibTrans" cxnId="{28BF2741-CFF0-E74B-9B1D-277D113E6A94}">
      <dgm:prSet/>
      <dgm:spPr/>
      <dgm:t>
        <a:bodyPr/>
        <a:lstStyle/>
        <a:p>
          <a:endParaRPr lang="en-US" dirty="0"/>
        </a:p>
      </dgm:t>
    </dgm:pt>
    <dgm:pt modelId="{C8AC4874-27E8-104E-B14A-3DB0468DC65D}">
      <dgm:prSet custT="1"/>
      <dgm:spPr>
        <a:ln>
          <a:solidFill>
            <a:srgbClr val="000090"/>
          </a:solidFill>
        </a:ln>
      </dgm:spPr>
      <dgm:t>
        <a:bodyPr/>
        <a:lstStyle/>
        <a:p>
          <a:pPr algn="l" rtl="0"/>
          <a:r>
            <a:rPr lang="en-US" sz="1200" b="0" dirty="0" smtClean="0">
              <a:solidFill>
                <a:srgbClr val="000090"/>
              </a:solidFill>
            </a:rPr>
            <a:t>ConceptsDS.{h,cpp}</a:t>
          </a:r>
          <a:endParaRPr lang="en-US" sz="1200" b="0" dirty="0">
            <a:solidFill>
              <a:srgbClr val="000090"/>
            </a:solidFill>
          </a:endParaRPr>
        </a:p>
      </dgm:t>
    </dgm:pt>
    <dgm:pt modelId="{3ED474C2-296F-BD42-A6AB-BD5DA6E044A8}" type="parTrans" cxnId="{D51DE40D-54DE-1C4D-99F0-29C17320213F}">
      <dgm:prSet/>
      <dgm:spPr/>
      <dgm:t>
        <a:bodyPr/>
        <a:lstStyle/>
        <a:p>
          <a:endParaRPr lang="en-US"/>
        </a:p>
      </dgm:t>
    </dgm:pt>
    <dgm:pt modelId="{698B3557-2836-A84E-8C84-126383B6D2E0}" type="sibTrans" cxnId="{D51DE40D-54DE-1C4D-99F0-29C17320213F}">
      <dgm:prSet/>
      <dgm:spPr/>
      <dgm:t>
        <a:bodyPr/>
        <a:lstStyle/>
        <a:p>
          <a:endParaRPr lang="en-US"/>
        </a:p>
      </dgm:t>
    </dgm:pt>
    <dgm:pt modelId="{857BFC48-269A-754A-B8B0-27C3BF0B133B}">
      <dgm:prSet custT="1"/>
      <dgm:spPr>
        <a:ln>
          <a:solidFill>
            <a:srgbClr val="000090"/>
          </a:solidFill>
        </a:ln>
      </dgm:spPr>
      <dgm:t>
        <a:bodyPr/>
        <a:lstStyle/>
        <a:p>
          <a:pPr algn="l" rtl="0"/>
          <a:r>
            <a:rPr lang="en-US" sz="1200" b="0" dirty="0" smtClean="0">
              <a:solidFill>
                <a:srgbClr val="000090"/>
              </a:solidFill>
            </a:rPr>
            <a:t>. . .</a:t>
          </a:r>
          <a:endParaRPr lang="en-US" sz="1200" b="0" dirty="0">
            <a:solidFill>
              <a:srgbClr val="000090"/>
            </a:solidFill>
          </a:endParaRPr>
        </a:p>
      </dgm:t>
    </dgm:pt>
    <dgm:pt modelId="{9000BBD0-F3C9-CE46-8A3D-C12C254F43EC}" type="parTrans" cxnId="{8BC1B134-2499-E448-8CAF-CBC5599A813A}">
      <dgm:prSet/>
      <dgm:spPr/>
      <dgm:t>
        <a:bodyPr/>
        <a:lstStyle/>
        <a:p>
          <a:endParaRPr lang="en-US"/>
        </a:p>
      </dgm:t>
    </dgm:pt>
    <dgm:pt modelId="{AC7E1530-3157-9143-BBDC-963F038AAA8B}" type="sibTrans" cxnId="{8BC1B134-2499-E448-8CAF-CBC5599A813A}">
      <dgm:prSet/>
      <dgm:spPr/>
      <dgm:t>
        <a:bodyPr/>
        <a:lstStyle/>
        <a:p>
          <a:endParaRPr lang="en-US"/>
        </a:p>
      </dgm:t>
    </dgm:pt>
    <dgm:pt modelId="{F3D7FE4E-9859-8A41-90BC-07729FFA693C}" type="pres">
      <dgm:prSet presAssocID="{0F069600-44D6-4D4B-BEDC-16506CCF791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30209-98BB-FF4A-930A-651A485CAF53}" type="pres">
      <dgm:prSet presAssocID="{6BFEFC9D-2BB8-664A-BB72-C2B635D1EFEA}" presName="node" presStyleLbl="node1" presStyleIdx="0" presStyleCnt="3" custScaleX="86446" custScaleY="104409" custRadScaleRad="82278" custRadScaleInc="-24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D6D91-647C-FC45-96E4-A603D973B164}" type="pres">
      <dgm:prSet presAssocID="{16136496-44D1-CF47-AF09-5F8671563E03}" presName="sibTrans" presStyleLbl="sibTrans2D1" presStyleIdx="0" presStyleCnt="3" custAng="20921306" custScaleX="119506" custScaleY="89499" custLinFactNeighborX="-19675" custLinFactNeighborY="-14188"/>
      <dgm:spPr/>
      <dgm:t>
        <a:bodyPr/>
        <a:lstStyle/>
        <a:p>
          <a:endParaRPr lang="en-US"/>
        </a:p>
      </dgm:t>
    </dgm:pt>
    <dgm:pt modelId="{E0629D9B-6E1B-E54C-91D7-731EE593ABEA}" type="pres">
      <dgm:prSet presAssocID="{16136496-44D1-CF47-AF09-5F8671563E0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2B68FB-A537-DB4F-AA52-72951582DD4B}" type="pres">
      <dgm:prSet presAssocID="{57F3C838-F2ED-CC46-BAEF-E7E1723DBD5D}" presName="node" presStyleLbl="node1" presStyleIdx="1" presStyleCnt="3" custScaleX="92466" custScaleY="64458" custRadScaleRad="146731" custRadScaleInc="16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208E4-6707-2F48-8293-5578CAB3F5EB}" type="pres">
      <dgm:prSet presAssocID="{B6840E5A-E590-4747-B872-70A794AD02D8}" presName="sibTrans" presStyleLbl="sibTrans2D1" presStyleIdx="1" presStyleCnt="3" custScaleX="139562" custScaleY="94725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B23BF650-7BC7-3843-A7F8-7B014713507C}" type="pres">
      <dgm:prSet presAssocID="{B6840E5A-E590-4747-B872-70A794AD02D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E7DDA72-D58D-FC43-A003-B9DBD1068DE0}" type="pres">
      <dgm:prSet presAssocID="{B74A9B15-7332-7C4C-9753-95759192BC30}" presName="node" presStyleLbl="node1" presStyleIdx="2" presStyleCnt="3" custScaleX="111580" custScaleY="198953" custRadScaleRad="147215" custRadScaleInc="-16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4803B-2DC9-DA4E-9AE1-C326957C5350}" type="pres">
      <dgm:prSet presAssocID="{135B4126-E8B7-134B-9B0B-4DDFD8944065}" presName="sibTrans" presStyleLbl="sibTrans2D1" presStyleIdx="2" presStyleCnt="3" custAng="338180" custScaleX="94322" custScaleY="95450" custLinFactNeighborX="19179" custLinFactNeighborY="-39606"/>
      <dgm:spPr/>
      <dgm:t>
        <a:bodyPr/>
        <a:lstStyle/>
        <a:p>
          <a:endParaRPr lang="en-US"/>
        </a:p>
      </dgm:t>
    </dgm:pt>
    <dgm:pt modelId="{5A7D5A83-2B99-A64E-9F7C-A916B0F2D970}" type="pres">
      <dgm:prSet presAssocID="{135B4126-E8B7-134B-9B0B-4DDFD8944065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8BF2741-CFF0-E74B-9B1D-277D113E6A94}" srcId="{0F069600-44D6-4D4B-BEDC-16506CCF7912}" destId="{B74A9B15-7332-7C4C-9753-95759192BC30}" srcOrd="2" destOrd="0" parTransId="{EAF41280-17F6-5548-AEDB-B2ECE5211022}" sibTransId="{135B4126-E8B7-134B-9B0B-4DDFD8944065}"/>
    <dgm:cxn modelId="{5F371B50-20D2-E940-8ADC-FF2BF20B1927}" type="presOf" srcId="{135B4126-E8B7-134B-9B0B-4DDFD8944065}" destId="{5A7D5A83-2B99-A64E-9F7C-A916B0F2D970}" srcOrd="1" destOrd="0" presId="urn:microsoft.com/office/officeart/2005/8/layout/cycle7"/>
    <dgm:cxn modelId="{8BC1B134-2499-E448-8CAF-CBC5599A813A}" srcId="{6BFEFC9D-2BB8-664A-BB72-C2B635D1EFEA}" destId="{857BFC48-269A-754A-B8B0-27C3BF0B133B}" srcOrd="2" destOrd="0" parTransId="{9000BBD0-F3C9-CE46-8A3D-C12C254F43EC}" sibTransId="{AC7E1530-3157-9143-BBDC-963F038AAA8B}"/>
    <dgm:cxn modelId="{F78BE099-C93B-F44B-B84B-7376CD2AC5E9}" type="presOf" srcId="{857BFC48-269A-754A-B8B0-27C3BF0B133B}" destId="{DB030209-98BB-FF4A-930A-651A485CAF53}" srcOrd="0" destOrd="3" presId="urn:microsoft.com/office/officeart/2005/8/layout/cycle7"/>
    <dgm:cxn modelId="{2872FAF2-3574-9549-AC8E-C03237430C1B}" type="presOf" srcId="{16136496-44D1-CF47-AF09-5F8671563E03}" destId="{0C1D6D91-647C-FC45-96E4-A603D973B164}" srcOrd="0" destOrd="0" presId="urn:microsoft.com/office/officeart/2005/8/layout/cycle7"/>
    <dgm:cxn modelId="{D89FD7F0-6D8E-CB49-8793-6525E277C755}" type="presOf" srcId="{B6840E5A-E590-4747-B872-70A794AD02D8}" destId="{B23BF650-7BC7-3843-A7F8-7B014713507C}" srcOrd="1" destOrd="0" presId="urn:microsoft.com/office/officeart/2005/8/layout/cycle7"/>
    <dgm:cxn modelId="{360663E8-F895-9D4E-89C0-039108703A2A}" type="presOf" srcId="{57F3C838-F2ED-CC46-BAEF-E7E1723DBD5D}" destId="{2D2B68FB-A537-DB4F-AA52-72951582DD4B}" srcOrd="0" destOrd="0" presId="urn:microsoft.com/office/officeart/2005/8/layout/cycle7"/>
    <dgm:cxn modelId="{DBEE9855-1B5E-CE44-8016-4F8AC93C18B6}" srcId="{0F069600-44D6-4D4B-BEDC-16506CCF7912}" destId="{57F3C838-F2ED-CC46-BAEF-E7E1723DBD5D}" srcOrd="1" destOrd="0" parTransId="{A9A31109-E547-DF4E-B889-30BE5CC632ED}" sibTransId="{B6840E5A-E590-4747-B872-70A794AD02D8}"/>
    <dgm:cxn modelId="{B99F9BB6-9C01-8444-B9BF-4A690448179C}" type="presOf" srcId="{FDDF6C13-77A6-654C-9B07-1AFAA3008E5A}" destId="{DB030209-98BB-FF4A-930A-651A485CAF53}" srcOrd="0" destOrd="1" presId="urn:microsoft.com/office/officeart/2005/8/layout/cycle7"/>
    <dgm:cxn modelId="{143E4747-D4A8-4945-8DAE-C52C334EDDD2}" type="presOf" srcId="{135B4126-E8B7-134B-9B0B-4DDFD8944065}" destId="{27B4803B-2DC9-DA4E-9AE1-C326957C5350}" srcOrd="0" destOrd="0" presId="urn:microsoft.com/office/officeart/2005/8/layout/cycle7"/>
    <dgm:cxn modelId="{68FF9735-F178-BF4D-B82F-3476215DEF02}" srcId="{6BFEFC9D-2BB8-664A-BB72-C2B635D1EFEA}" destId="{FDDF6C13-77A6-654C-9B07-1AFAA3008E5A}" srcOrd="0" destOrd="0" parTransId="{B9B9066C-23B6-1544-9679-18BF1F8D26DC}" sibTransId="{E4C9BF9C-FB97-4846-9FF6-0E8F828C210F}"/>
    <dgm:cxn modelId="{F72D7D5D-2BAE-BB4D-8CA1-DE15BC7C7D01}" type="presOf" srcId="{B6840E5A-E590-4747-B872-70A794AD02D8}" destId="{99D208E4-6707-2F48-8293-5578CAB3F5EB}" srcOrd="0" destOrd="0" presId="urn:microsoft.com/office/officeart/2005/8/layout/cycle7"/>
    <dgm:cxn modelId="{5ABF296B-DA41-EF4F-9C83-DE48AD25CACB}" type="presOf" srcId="{0F069600-44D6-4D4B-BEDC-16506CCF7912}" destId="{F3D7FE4E-9859-8A41-90BC-07729FFA693C}" srcOrd="0" destOrd="0" presId="urn:microsoft.com/office/officeart/2005/8/layout/cycle7"/>
    <dgm:cxn modelId="{C94D055A-C3E7-B84D-BD1B-272C87C12A96}" type="presOf" srcId="{C8AC4874-27E8-104E-B14A-3DB0468DC65D}" destId="{DB030209-98BB-FF4A-930A-651A485CAF53}" srcOrd="0" destOrd="2" presId="urn:microsoft.com/office/officeart/2005/8/layout/cycle7"/>
    <dgm:cxn modelId="{895782B0-A9EA-6C4D-B04F-602CDC1F2D89}" type="presOf" srcId="{6BFEFC9D-2BB8-664A-BB72-C2B635D1EFEA}" destId="{DB030209-98BB-FF4A-930A-651A485CAF53}" srcOrd="0" destOrd="0" presId="urn:microsoft.com/office/officeart/2005/8/layout/cycle7"/>
    <dgm:cxn modelId="{F9175A58-D34C-4C40-8A4C-FE818F92F529}" srcId="{0F069600-44D6-4D4B-BEDC-16506CCF7912}" destId="{6BFEFC9D-2BB8-664A-BB72-C2B635D1EFEA}" srcOrd="0" destOrd="0" parTransId="{E47DDAA5-F554-7549-90D1-AD6A29E9BA3D}" sibTransId="{16136496-44D1-CF47-AF09-5F8671563E03}"/>
    <dgm:cxn modelId="{550D5FCD-0C92-CD4A-9CE3-7396E7180BE1}" type="presOf" srcId="{16136496-44D1-CF47-AF09-5F8671563E03}" destId="{E0629D9B-6E1B-E54C-91D7-731EE593ABEA}" srcOrd="1" destOrd="0" presId="urn:microsoft.com/office/officeart/2005/8/layout/cycle7"/>
    <dgm:cxn modelId="{4C45BDB7-1724-6240-9B08-A7F8E221EF41}" type="presOf" srcId="{B74A9B15-7332-7C4C-9753-95759192BC30}" destId="{BE7DDA72-D58D-FC43-A003-B9DBD1068DE0}" srcOrd="0" destOrd="0" presId="urn:microsoft.com/office/officeart/2005/8/layout/cycle7"/>
    <dgm:cxn modelId="{D51DE40D-54DE-1C4D-99F0-29C17320213F}" srcId="{6BFEFC9D-2BB8-664A-BB72-C2B635D1EFEA}" destId="{C8AC4874-27E8-104E-B14A-3DB0468DC65D}" srcOrd="1" destOrd="0" parTransId="{3ED474C2-296F-BD42-A6AB-BD5DA6E044A8}" sibTransId="{698B3557-2836-A84E-8C84-126383B6D2E0}"/>
    <dgm:cxn modelId="{E52610D8-4929-F347-9B96-0613DC640191}" type="presParOf" srcId="{F3D7FE4E-9859-8A41-90BC-07729FFA693C}" destId="{DB030209-98BB-FF4A-930A-651A485CAF53}" srcOrd="0" destOrd="0" presId="urn:microsoft.com/office/officeart/2005/8/layout/cycle7"/>
    <dgm:cxn modelId="{A1DD378E-F2B1-4D44-BD50-7D11ADB0D6A9}" type="presParOf" srcId="{F3D7FE4E-9859-8A41-90BC-07729FFA693C}" destId="{0C1D6D91-647C-FC45-96E4-A603D973B164}" srcOrd="1" destOrd="0" presId="urn:microsoft.com/office/officeart/2005/8/layout/cycle7"/>
    <dgm:cxn modelId="{70AE0A58-3673-E94F-950B-1CFF71A4E3D7}" type="presParOf" srcId="{0C1D6D91-647C-FC45-96E4-A603D973B164}" destId="{E0629D9B-6E1B-E54C-91D7-731EE593ABEA}" srcOrd="0" destOrd="0" presId="urn:microsoft.com/office/officeart/2005/8/layout/cycle7"/>
    <dgm:cxn modelId="{E8BE7375-C9D1-5843-9FAE-CF79F2FD988D}" type="presParOf" srcId="{F3D7FE4E-9859-8A41-90BC-07729FFA693C}" destId="{2D2B68FB-A537-DB4F-AA52-72951582DD4B}" srcOrd="2" destOrd="0" presId="urn:microsoft.com/office/officeart/2005/8/layout/cycle7"/>
    <dgm:cxn modelId="{79332BDD-8B13-CD49-98B9-90E1D199336E}" type="presParOf" srcId="{F3D7FE4E-9859-8A41-90BC-07729FFA693C}" destId="{99D208E4-6707-2F48-8293-5578CAB3F5EB}" srcOrd="3" destOrd="0" presId="urn:microsoft.com/office/officeart/2005/8/layout/cycle7"/>
    <dgm:cxn modelId="{E6BFAA59-604F-E245-9085-80E70159CDD8}" type="presParOf" srcId="{99D208E4-6707-2F48-8293-5578CAB3F5EB}" destId="{B23BF650-7BC7-3843-A7F8-7B014713507C}" srcOrd="0" destOrd="0" presId="urn:microsoft.com/office/officeart/2005/8/layout/cycle7"/>
    <dgm:cxn modelId="{7D9F0E99-0561-F246-80F8-44C248076916}" type="presParOf" srcId="{F3D7FE4E-9859-8A41-90BC-07729FFA693C}" destId="{BE7DDA72-D58D-FC43-A003-B9DBD1068DE0}" srcOrd="4" destOrd="0" presId="urn:microsoft.com/office/officeart/2005/8/layout/cycle7"/>
    <dgm:cxn modelId="{DF4AA886-33B6-4740-9F25-56BB97DA4CF0}" type="presParOf" srcId="{F3D7FE4E-9859-8A41-90BC-07729FFA693C}" destId="{27B4803B-2DC9-DA4E-9AE1-C326957C5350}" srcOrd="5" destOrd="0" presId="urn:microsoft.com/office/officeart/2005/8/layout/cycle7"/>
    <dgm:cxn modelId="{4B8C1F7D-C2AE-5640-954E-ED611AF61615}" type="presParOf" srcId="{27B4803B-2DC9-DA4E-9AE1-C326957C5350}" destId="{5A7D5A83-2B99-A64E-9F7C-A916B0F2D97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069600-44D6-4D4B-BEDC-16506CCF7912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EFC9D-2BB8-664A-BB72-C2B635D1EFEA}">
      <dgm:prSet custT="1"/>
      <dgm:spPr>
        <a:ln>
          <a:solidFill>
            <a:srgbClr val="000090"/>
          </a:solidFill>
        </a:ln>
      </dgm:spPr>
      <dgm:t>
        <a:bodyPr/>
        <a:lstStyle/>
        <a:p>
          <a:pPr algn="ctr" rtl="0"/>
          <a:r>
            <a:rPr lang="en-US" sz="1800" b="1" u="sng" dirty="0" smtClean="0">
              <a:solidFill>
                <a:srgbClr val="000090"/>
              </a:solidFill>
            </a:rPr>
            <a:t>Data Structures</a:t>
          </a:r>
        </a:p>
        <a:p>
          <a:pPr algn="ctr" rtl="0"/>
          <a:r>
            <a:rPr lang="en-US" sz="1200" b="0" dirty="0" smtClean="0">
              <a:solidFill>
                <a:srgbClr val="000090"/>
              </a:solidFill>
            </a:rPr>
            <a:t>ConstraintsDecl</a:t>
          </a:r>
          <a:endParaRPr lang="en-US" sz="1200" b="1" u="sng" dirty="0">
            <a:solidFill>
              <a:srgbClr val="000090"/>
            </a:solidFill>
          </a:endParaRPr>
        </a:p>
      </dgm:t>
    </dgm:pt>
    <dgm:pt modelId="{E47DDAA5-F554-7549-90D1-AD6A29E9BA3D}" type="parTrans" cxnId="{F9175A58-D34C-4C40-8A4C-FE818F92F529}">
      <dgm:prSet/>
      <dgm:spPr/>
      <dgm:t>
        <a:bodyPr/>
        <a:lstStyle/>
        <a:p>
          <a:endParaRPr lang="en-US"/>
        </a:p>
      </dgm:t>
    </dgm:pt>
    <dgm:pt modelId="{16136496-44D1-CF47-AF09-5F8671563E03}" type="sibTrans" cxnId="{F9175A58-D34C-4C40-8A4C-FE818F92F529}">
      <dgm:prSet/>
      <dgm:spPr/>
      <dgm:t>
        <a:bodyPr/>
        <a:lstStyle/>
        <a:p>
          <a:endParaRPr lang="en-US" dirty="0"/>
        </a:p>
      </dgm:t>
    </dgm:pt>
    <dgm:pt modelId="{57F3C838-F2ED-CC46-BAEF-E7E1723DBD5D}">
      <dgm:prSet custT="1"/>
      <dgm:spPr>
        <a:ln>
          <a:solidFill>
            <a:srgbClr val="000090"/>
          </a:solidFill>
        </a:ln>
      </dgm:spPr>
      <dgm:t>
        <a:bodyPr anchor="t"/>
        <a:lstStyle/>
        <a:p>
          <a:pPr rtl="0"/>
          <a:r>
            <a:rPr lang="en-US" sz="1800" b="1" u="sng" dirty="0" smtClean="0">
              <a:solidFill>
                <a:srgbClr val="000090"/>
              </a:solidFill>
            </a:rPr>
            <a:t>Parser</a:t>
          </a:r>
          <a:endParaRPr lang="en-US" sz="1800" b="1" dirty="0" smtClean="0">
            <a:solidFill>
              <a:srgbClr val="000090"/>
            </a:solidFill>
          </a:endParaRPr>
        </a:p>
        <a:p>
          <a:pPr rtl="0"/>
          <a:r>
            <a:rPr lang="en-US" sz="1200" b="0" dirty="0" smtClean="0">
              <a:solidFill>
                <a:srgbClr val="000090"/>
              </a:solidFill>
            </a:rPr>
            <a:t>PreFrankfurtConceptsDesignParser.cpp</a:t>
          </a:r>
          <a:endParaRPr lang="en-US" sz="1200" b="0" dirty="0">
            <a:solidFill>
              <a:srgbClr val="000090"/>
            </a:solidFill>
          </a:endParaRPr>
        </a:p>
      </dgm:t>
    </dgm:pt>
    <dgm:pt modelId="{A9A31109-E547-DF4E-B889-30BE5CC632ED}" type="parTrans" cxnId="{DBEE9855-1B5E-CE44-8016-4F8AC93C18B6}">
      <dgm:prSet/>
      <dgm:spPr/>
      <dgm:t>
        <a:bodyPr/>
        <a:lstStyle/>
        <a:p>
          <a:endParaRPr lang="en-US"/>
        </a:p>
      </dgm:t>
    </dgm:pt>
    <dgm:pt modelId="{B6840E5A-E590-4747-B872-70A794AD02D8}" type="sibTrans" cxnId="{DBEE9855-1B5E-CE44-8016-4F8AC93C18B6}">
      <dgm:prSet/>
      <dgm:spPr/>
      <dgm:t>
        <a:bodyPr/>
        <a:lstStyle/>
        <a:p>
          <a:endParaRPr lang="en-US" dirty="0"/>
        </a:p>
      </dgm:t>
    </dgm:pt>
    <dgm:pt modelId="{B74A9B15-7332-7C4C-9753-95759192BC30}">
      <dgm:prSet custT="1"/>
      <dgm:spPr>
        <a:ln>
          <a:solidFill>
            <a:srgbClr val="000090"/>
          </a:solidFill>
        </a:ln>
      </dgm:spPr>
      <dgm:t>
        <a:bodyPr anchor="t"/>
        <a:lstStyle/>
        <a:p>
          <a:pPr algn="ctr" rtl="0"/>
          <a:r>
            <a:rPr lang="en-US" sz="1800" b="1" u="sng" dirty="0" smtClean="0">
              <a:solidFill>
                <a:srgbClr val="000090"/>
              </a:solidFill>
            </a:rPr>
            <a:t>Sema</a:t>
          </a:r>
          <a:endParaRPr lang="en-US" sz="1800" b="1" dirty="0" smtClean="0">
            <a:solidFill>
              <a:srgbClr val="000090"/>
            </a:solidFill>
          </a:endParaRPr>
        </a:p>
        <a:p>
          <a:pPr algn="ctr" rtl="0"/>
          <a:r>
            <a:rPr lang="en-US" sz="1200" b="0" dirty="0" smtClean="0">
              <a:solidFill>
                <a:srgbClr val="000090"/>
              </a:solidFill>
            </a:rPr>
            <a:t>PreFrankfurtConceptsDesignSema.cpp</a:t>
          </a:r>
        </a:p>
      </dgm:t>
    </dgm:pt>
    <dgm:pt modelId="{EAF41280-17F6-5548-AEDB-B2ECE5211022}" type="parTrans" cxnId="{28BF2741-CFF0-E74B-9B1D-277D113E6A94}">
      <dgm:prSet/>
      <dgm:spPr/>
      <dgm:t>
        <a:bodyPr/>
        <a:lstStyle/>
        <a:p>
          <a:endParaRPr lang="en-US"/>
        </a:p>
      </dgm:t>
    </dgm:pt>
    <dgm:pt modelId="{135B4126-E8B7-134B-9B0B-4DDFD8944065}" type="sibTrans" cxnId="{28BF2741-CFF0-E74B-9B1D-277D113E6A94}">
      <dgm:prSet/>
      <dgm:spPr/>
      <dgm:t>
        <a:bodyPr/>
        <a:lstStyle/>
        <a:p>
          <a:endParaRPr lang="en-US" dirty="0"/>
        </a:p>
      </dgm:t>
    </dgm:pt>
    <dgm:pt modelId="{F3D7FE4E-9859-8A41-90BC-07729FFA693C}" type="pres">
      <dgm:prSet presAssocID="{0F069600-44D6-4D4B-BEDC-16506CCF791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30209-98BB-FF4A-930A-651A485CAF53}" type="pres">
      <dgm:prSet presAssocID="{6BFEFC9D-2BB8-664A-BB72-C2B635D1EFEA}" presName="node" presStyleLbl="node1" presStyleIdx="0" presStyleCnt="3" custScaleX="85291" custScaleY="59118" custRadScaleRad="97763" custRadScaleInc="-10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D6D91-647C-FC45-96E4-A603D973B164}" type="pres">
      <dgm:prSet presAssocID="{16136496-44D1-CF47-AF09-5F8671563E03}" presName="sibTrans" presStyleLbl="sibTrans2D1" presStyleIdx="0" presStyleCnt="3" custAng="21373494" custScaleX="99098" custScaleY="100121" custLinFactNeighborX="-24507" custLinFactNeighborY="-18011"/>
      <dgm:spPr/>
      <dgm:t>
        <a:bodyPr/>
        <a:lstStyle/>
        <a:p>
          <a:endParaRPr lang="en-US"/>
        </a:p>
      </dgm:t>
    </dgm:pt>
    <dgm:pt modelId="{E0629D9B-6E1B-E54C-91D7-731EE593ABEA}" type="pres">
      <dgm:prSet presAssocID="{16136496-44D1-CF47-AF09-5F8671563E0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2B68FB-A537-DB4F-AA52-72951582DD4B}" type="pres">
      <dgm:prSet presAssocID="{57F3C838-F2ED-CC46-BAEF-E7E1723DBD5D}" presName="node" presStyleLbl="node1" presStyleIdx="1" presStyleCnt="3" custScaleX="125269" custScaleY="66117" custRadScaleRad="141405" custRadScaleInc="20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208E4-6707-2F48-8293-5578CAB3F5EB}" type="pres">
      <dgm:prSet presAssocID="{B6840E5A-E590-4747-B872-70A794AD02D8}" presName="sibTrans" presStyleLbl="sibTrans2D1" presStyleIdx="1" presStyleCnt="3" custScaleX="97417" custScaleY="11766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B23BF650-7BC7-3843-A7F8-7B014713507C}" type="pres">
      <dgm:prSet presAssocID="{B6840E5A-E590-4747-B872-70A794AD02D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E7DDA72-D58D-FC43-A003-B9DBD1068DE0}" type="pres">
      <dgm:prSet presAssocID="{B74A9B15-7332-7C4C-9753-95759192BC30}" presName="node" presStyleLbl="node1" presStyleIdx="2" presStyleCnt="3" custScaleX="125117" custScaleY="66298" custRadScaleRad="136927" custRadScaleInc="-198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4803B-2DC9-DA4E-9AE1-C326957C5350}" type="pres">
      <dgm:prSet presAssocID="{135B4126-E8B7-134B-9B0B-4DDFD8944065}" presName="sibTrans" presStyleLbl="sibTrans2D1" presStyleIdx="2" presStyleCnt="3" custAng="649846" custScaleX="104344" custScaleY="90472" custLinFactNeighborX="27970" custLinFactNeighborY="-39628"/>
      <dgm:spPr/>
      <dgm:t>
        <a:bodyPr/>
        <a:lstStyle/>
        <a:p>
          <a:endParaRPr lang="en-US"/>
        </a:p>
      </dgm:t>
    </dgm:pt>
    <dgm:pt modelId="{5A7D5A83-2B99-A64E-9F7C-A916B0F2D970}" type="pres">
      <dgm:prSet presAssocID="{135B4126-E8B7-134B-9B0B-4DDFD8944065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8BF2741-CFF0-E74B-9B1D-277D113E6A94}" srcId="{0F069600-44D6-4D4B-BEDC-16506CCF7912}" destId="{B74A9B15-7332-7C4C-9753-95759192BC30}" srcOrd="2" destOrd="0" parTransId="{EAF41280-17F6-5548-AEDB-B2ECE5211022}" sibTransId="{135B4126-E8B7-134B-9B0B-4DDFD8944065}"/>
    <dgm:cxn modelId="{BB7892ED-2489-5341-94FE-8F27283272B4}" type="presOf" srcId="{B6840E5A-E590-4747-B872-70A794AD02D8}" destId="{99D208E4-6707-2F48-8293-5578CAB3F5EB}" srcOrd="0" destOrd="0" presId="urn:microsoft.com/office/officeart/2005/8/layout/cycle7"/>
    <dgm:cxn modelId="{DBEE9855-1B5E-CE44-8016-4F8AC93C18B6}" srcId="{0F069600-44D6-4D4B-BEDC-16506CCF7912}" destId="{57F3C838-F2ED-CC46-BAEF-E7E1723DBD5D}" srcOrd="1" destOrd="0" parTransId="{A9A31109-E547-DF4E-B889-30BE5CC632ED}" sibTransId="{B6840E5A-E590-4747-B872-70A794AD02D8}"/>
    <dgm:cxn modelId="{1824120B-B75D-E544-A6A6-60B467603525}" type="presOf" srcId="{16136496-44D1-CF47-AF09-5F8671563E03}" destId="{0C1D6D91-647C-FC45-96E4-A603D973B164}" srcOrd="0" destOrd="0" presId="urn:microsoft.com/office/officeart/2005/8/layout/cycle7"/>
    <dgm:cxn modelId="{6F8D0AE7-A463-4044-9059-019145E37557}" type="presOf" srcId="{B74A9B15-7332-7C4C-9753-95759192BC30}" destId="{BE7DDA72-D58D-FC43-A003-B9DBD1068DE0}" srcOrd="0" destOrd="0" presId="urn:microsoft.com/office/officeart/2005/8/layout/cycle7"/>
    <dgm:cxn modelId="{151C689A-A9BD-4245-A298-90272B81430C}" type="presOf" srcId="{B6840E5A-E590-4747-B872-70A794AD02D8}" destId="{B23BF650-7BC7-3843-A7F8-7B014713507C}" srcOrd="1" destOrd="0" presId="urn:microsoft.com/office/officeart/2005/8/layout/cycle7"/>
    <dgm:cxn modelId="{A18F1151-0220-1843-A5B7-B34667E081A7}" type="presOf" srcId="{135B4126-E8B7-134B-9B0B-4DDFD8944065}" destId="{27B4803B-2DC9-DA4E-9AE1-C326957C5350}" srcOrd="0" destOrd="0" presId="urn:microsoft.com/office/officeart/2005/8/layout/cycle7"/>
    <dgm:cxn modelId="{773E5B2F-70CF-584F-A071-6E63C38D9171}" type="presOf" srcId="{16136496-44D1-CF47-AF09-5F8671563E03}" destId="{E0629D9B-6E1B-E54C-91D7-731EE593ABEA}" srcOrd="1" destOrd="0" presId="urn:microsoft.com/office/officeart/2005/8/layout/cycle7"/>
    <dgm:cxn modelId="{06FFE8A0-59B4-B84F-B6CC-4780D4B23BA1}" type="presOf" srcId="{135B4126-E8B7-134B-9B0B-4DDFD8944065}" destId="{5A7D5A83-2B99-A64E-9F7C-A916B0F2D970}" srcOrd="1" destOrd="0" presId="urn:microsoft.com/office/officeart/2005/8/layout/cycle7"/>
    <dgm:cxn modelId="{9D125E15-CEEF-AE40-BEE4-4E07BE082B61}" type="presOf" srcId="{6BFEFC9D-2BB8-664A-BB72-C2B635D1EFEA}" destId="{DB030209-98BB-FF4A-930A-651A485CAF53}" srcOrd="0" destOrd="0" presId="urn:microsoft.com/office/officeart/2005/8/layout/cycle7"/>
    <dgm:cxn modelId="{F9175A58-D34C-4C40-8A4C-FE818F92F529}" srcId="{0F069600-44D6-4D4B-BEDC-16506CCF7912}" destId="{6BFEFC9D-2BB8-664A-BB72-C2B635D1EFEA}" srcOrd="0" destOrd="0" parTransId="{E47DDAA5-F554-7549-90D1-AD6A29E9BA3D}" sibTransId="{16136496-44D1-CF47-AF09-5F8671563E03}"/>
    <dgm:cxn modelId="{3FB0ED37-454E-834A-8EAC-3C26E80C9BFD}" type="presOf" srcId="{57F3C838-F2ED-CC46-BAEF-E7E1723DBD5D}" destId="{2D2B68FB-A537-DB4F-AA52-72951582DD4B}" srcOrd="0" destOrd="0" presId="urn:microsoft.com/office/officeart/2005/8/layout/cycle7"/>
    <dgm:cxn modelId="{D9307BEF-2B65-0C49-9699-50F8BDC71CFD}" type="presOf" srcId="{0F069600-44D6-4D4B-BEDC-16506CCF7912}" destId="{F3D7FE4E-9859-8A41-90BC-07729FFA693C}" srcOrd="0" destOrd="0" presId="urn:microsoft.com/office/officeart/2005/8/layout/cycle7"/>
    <dgm:cxn modelId="{4EF08591-79A7-9949-9401-8657577A8195}" type="presParOf" srcId="{F3D7FE4E-9859-8A41-90BC-07729FFA693C}" destId="{DB030209-98BB-FF4A-930A-651A485CAF53}" srcOrd="0" destOrd="0" presId="urn:microsoft.com/office/officeart/2005/8/layout/cycle7"/>
    <dgm:cxn modelId="{CD8F8679-5C4E-2E4C-92E7-FAE14AC0A801}" type="presParOf" srcId="{F3D7FE4E-9859-8A41-90BC-07729FFA693C}" destId="{0C1D6D91-647C-FC45-96E4-A603D973B164}" srcOrd="1" destOrd="0" presId="urn:microsoft.com/office/officeart/2005/8/layout/cycle7"/>
    <dgm:cxn modelId="{D72FA0AA-BBBD-E446-A84D-1068270647F7}" type="presParOf" srcId="{0C1D6D91-647C-FC45-96E4-A603D973B164}" destId="{E0629D9B-6E1B-E54C-91D7-731EE593ABEA}" srcOrd="0" destOrd="0" presId="urn:microsoft.com/office/officeart/2005/8/layout/cycle7"/>
    <dgm:cxn modelId="{A9D907FD-F34F-AD40-9D8B-D2D07CC8F838}" type="presParOf" srcId="{F3D7FE4E-9859-8A41-90BC-07729FFA693C}" destId="{2D2B68FB-A537-DB4F-AA52-72951582DD4B}" srcOrd="2" destOrd="0" presId="urn:microsoft.com/office/officeart/2005/8/layout/cycle7"/>
    <dgm:cxn modelId="{BE76E8FE-D2DF-E34A-AE0E-F1C979511170}" type="presParOf" srcId="{F3D7FE4E-9859-8A41-90BC-07729FFA693C}" destId="{99D208E4-6707-2F48-8293-5578CAB3F5EB}" srcOrd="3" destOrd="0" presId="urn:microsoft.com/office/officeart/2005/8/layout/cycle7"/>
    <dgm:cxn modelId="{981B6F7E-52DA-E04A-9982-94BDF20627D5}" type="presParOf" srcId="{99D208E4-6707-2F48-8293-5578CAB3F5EB}" destId="{B23BF650-7BC7-3843-A7F8-7B014713507C}" srcOrd="0" destOrd="0" presId="urn:microsoft.com/office/officeart/2005/8/layout/cycle7"/>
    <dgm:cxn modelId="{0946BBBA-CC1E-D045-80CF-8D7644B33AD8}" type="presParOf" srcId="{F3D7FE4E-9859-8A41-90BC-07729FFA693C}" destId="{BE7DDA72-D58D-FC43-A003-B9DBD1068DE0}" srcOrd="4" destOrd="0" presId="urn:microsoft.com/office/officeart/2005/8/layout/cycle7"/>
    <dgm:cxn modelId="{9C63ECB3-6FE0-034B-B2EC-440BFB22E6CE}" type="presParOf" srcId="{F3D7FE4E-9859-8A41-90BC-07729FFA693C}" destId="{27B4803B-2DC9-DA4E-9AE1-C326957C5350}" srcOrd="5" destOrd="0" presId="urn:microsoft.com/office/officeart/2005/8/layout/cycle7"/>
    <dgm:cxn modelId="{FAA78E33-B5AA-E040-A1B7-6C5FC1D298AF}" type="presParOf" srcId="{27B4803B-2DC9-DA4E-9AE1-C326957C5350}" destId="{5A7D5A83-2B99-A64E-9F7C-A916B0F2D97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069600-44D6-4D4B-BEDC-16506CCF7912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EFC9D-2BB8-664A-BB72-C2B635D1EFEA}">
      <dgm:prSet custT="1"/>
      <dgm:spPr>
        <a:ln>
          <a:solidFill>
            <a:srgbClr val="000090"/>
          </a:solidFill>
        </a:ln>
      </dgm:spPr>
      <dgm:t>
        <a:bodyPr/>
        <a:lstStyle/>
        <a:p>
          <a:pPr algn="ctr" rtl="0"/>
          <a:r>
            <a:rPr lang="en-US" sz="1800" b="1" u="sng" dirty="0" smtClean="0">
              <a:solidFill>
                <a:srgbClr val="000090"/>
              </a:solidFill>
            </a:rPr>
            <a:t>Data Structures</a:t>
          </a:r>
        </a:p>
        <a:p>
          <a:pPr algn="ctr" rtl="0"/>
          <a:r>
            <a:rPr lang="en-US" sz="1200" b="0" dirty="0" smtClean="0">
              <a:solidFill>
                <a:srgbClr val="000090"/>
              </a:solidFill>
            </a:rPr>
            <a:t>RequiresDecl</a:t>
          </a:r>
        </a:p>
        <a:p>
          <a:pPr algn="ctr" rtl="0"/>
          <a:r>
            <a:rPr lang="en-US" sz="1200" b="0" dirty="0" smtClean="0">
              <a:solidFill>
                <a:srgbClr val="000090"/>
              </a:solidFill>
            </a:rPr>
            <a:t>DummyAssocDecl</a:t>
          </a:r>
        </a:p>
        <a:p>
          <a:pPr algn="ctr" rtl="0"/>
          <a:r>
            <a:rPr lang="en-US" sz="1200" b="0" dirty="0" smtClean="0">
              <a:solidFill>
                <a:srgbClr val="000090"/>
              </a:solidFill>
            </a:rPr>
            <a:t>UsePatternDecl</a:t>
          </a:r>
        </a:p>
      </dgm:t>
    </dgm:pt>
    <dgm:pt modelId="{E47DDAA5-F554-7549-90D1-AD6A29E9BA3D}" type="parTrans" cxnId="{F9175A58-D34C-4C40-8A4C-FE818F92F529}">
      <dgm:prSet/>
      <dgm:spPr/>
      <dgm:t>
        <a:bodyPr/>
        <a:lstStyle/>
        <a:p>
          <a:endParaRPr lang="en-US"/>
        </a:p>
      </dgm:t>
    </dgm:pt>
    <dgm:pt modelId="{16136496-44D1-CF47-AF09-5F8671563E03}" type="sibTrans" cxnId="{F9175A58-D34C-4C40-8A4C-FE818F92F529}">
      <dgm:prSet/>
      <dgm:spPr/>
      <dgm:t>
        <a:bodyPr/>
        <a:lstStyle/>
        <a:p>
          <a:endParaRPr lang="en-US" dirty="0"/>
        </a:p>
      </dgm:t>
    </dgm:pt>
    <dgm:pt modelId="{57F3C838-F2ED-CC46-BAEF-E7E1723DBD5D}">
      <dgm:prSet custT="1"/>
      <dgm:spPr>
        <a:ln>
          <a:solidFill>
            <a:srgbClr val="000090"/>
          </a:solidFill>
        </a:ln>
      </dgm:spPr>
      <dgm:t>
        <a:bodyPr anchor="t"/>
        <a:lstStyle/>
        <a:p>
          <a:pPr rtl="0"/>
          <a:r>
            <a:rPr lang="en-US" sz="1800" b="1" u="sng" dirty="0" smtClean="0">
              <a:solidFill>
                <a:srgbClr val="000090"/>
              </a:solidFill>
            </a:rPr>
            <a:t>Parser</a:t>
          </a:r>
          <a:endParaRPr lang="en-US" sz="1800" b="1" dirty="0" smtClean="0">
            <a:solidFill>
              <a:srgbClr val="000090"/>
            </a:solidFill>
          </a:endParaRPr>
        </a:p>
        <a:p>
          <a:pPr rtl="0"/>
          <a:r>
            <a:rPr lang="en-US" sz="1200" b="0" dirty="0" smtClean="0">
              <a:solidFill>
                <a:srgbClr val="000090"/>
              </a:solidFill>
            </a:rPr>
            <a:t>PaloAltoConceptsDesignParser.cpp</a:t>
          </a:r>
          <a:endParaRPr lang="en-US" sz="1200" b="0" dirty="0">
            <a:solidFill>
              <a:srgbClr val="000090"/>
            </a:solidFill>
          </a:endParaRPr>
        </a:p>
      </dgm:t>
    </dgm:pt>
    <dgm:pt modelId="{A9A31109-E547-DF4E-B889-30BE5CC632ED}" type="parTrans" cxnId="{DBEE9855-1B5E-CE44-8016-4F8AC93C18B6}">
      <dgm:prSet/>
      <dgm:spPr/>
      <dgm:t>
        <a:bodyPr/>
        <a:lstStyle/>
        <a:p>
          <a:endParaRPr lang="en-US"/>
        </a:p>
      </dgm:t>
    </dgm:pt>
    <dgm:pt modelId="{B6840E5A-E590-4747-B872-70A794AD02D8}" type="sibTrans" cxnId="{DBEE9855-1B5E-CE44-8016-4F8AC93C18B6}">
      <dgm:prSet/>
      <dgm:spPr/>
      <dgm:t>
        <a:bodyPr/>
        <a:lstStyle/>
        <a:p>
          <a:endParaRPr lang="en-US" dirty="0"/>
        </a:p>
      </dgm:t>
    </dgm:pt>
    <dgm:pt modelId="{B74A9B15-7332-7C4C-9753-95759192BC30}">
      <dgm:prSet custT="1"/>
      <dgm:spPr>
        <a:ln>
          <a:solidFill>
            <a:srgbClr val="000090"/>
          </a:solidFill>
        </a:ln>
      </dgm:spPr>
      <dgm:t>
        <a:bodyPr anchor="t"/>
        <a:lstStyle/>
        <a:p>
          <a:pPr algn="ctr" rtl="0"/>
          <a:r>
            <a:rPr lang="en-US" sz="1800" b="1" u="sng" dirty="0" smtClean="0">
              <a:solidFill>
                <a:srgbClr val="000090"/>
              </a:solidFill>
            </a:rPr>
            <a:t>Sema</a:t>
          </a:r>
          <a:endParaRPr lang="en-US" sz="1800" b="1" dirty="0" smtClean="0">
            <a:solidFill>
              <a:srgbClr val="000090"/>
            </a:solidFill>
          </a:endParaRPr>
        </a:p>
        <a:p>
          <a:pPr algn="ctr" rtl="0"/>
          <a:r>
            <a:rPr lang="en-US" sz="1200" b="0" dirty="0" smtClean="0">
              <a:solidFill>
                <a:srgbClr val="000090"/>
              </a:solidFill>
            </a:rPr>
            <a:t>PaloAltoConceptsDesignSema.cpp</a:t>
          </a:r>
        </a:p>
      </dgm:t>
    </dgm:pt>
    <dgm:pt modelId="{EAF41280-17F6-5548-AEDB-B2ECE5211022}" type="parTrans" cxnId="{28BF2741-CFF0-E74B-9B1D-277D113E6A94}">
      <dgm:prSet/>
      <dgm:spPr/>
      <dgm:t>
        <a:bodyPr/>
        <a:lstStyle/>
        <a:p>
          <a:endParaRPr lang="en-US"/>
        </a:p>
      </dgm:t>
    </dgm:pt>
    <dgm:pt modelId="{135B4126-E8B7-134B-9B0B-4DDFD8944065}" type="sibTrans" cxnId="{28BF2741-CFF0-E74B-9B1D-277D113E6A94}">
      <dgm:prSet/>
      <dgm:spPr/>
      <dgm:t>
        <a:bodyPr/>
        <a:lstStyle/>
        <a:p>
          <a:endParaRPr lang="en-US" dirty="0"/>
        </a:p>
      </dgm:t>
    </dgm:pt>
    <dgm:pt modelId="{F3D7FE4E-9859-8A41-90BC-07729FFA693C}" type="pres">
      <dgm:prSet presAssocID="{0F069600-44D6-4D4B-BEDC-16506CCF791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30209-98BB-FF4A-930A-651A485CAF53}" type="pres">
      <dgm:prSet presAssocID="{6BFEFC9D-2BB8-664A-BB72-C2B635D1EFEA}" presName="node" presStyleLbl="node1" presStyleIdx="0" presStyleCnt="3" custScaleX="84193" custScaleY="112600" custRadScaleRad="84558" custRadScaleInc="-2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D6D91-647C-FC45-96E4-A603D973B164}" type="pres">
      <dgm:prSet presAssocID="{16136496-44D1-CF47-AF09-5F8671563E03}" presName="sibTrans" presStyleLbl="sibTrans2D1" presStyleIdx="0" presStyleCnt="3" custAng="21332309" custScaleX="104921" custScaleY="100121" custLinFactNeighborX="-21631" custLinFactNeighborY="-29471"/>
      <dgm:spPr/>
      <dgm:t>
        <a:bodyPr/>
        <a:lstStyle/>
        <a:p>
          <a:endParaRPr lang="en-US"/>
        </a:p>
      </dgm:t>
    </dgm:pt>
    <dgm:pt modelId="{E0629D9B-6E1B-E54C-91D7-731EE593ABEA}" type="pres">
      <dgm:prSet presAssocID="{16136496-44D1-CF47-AF09-5F8671563E0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2B68FB-A537-DB4F-AA52-72951582DD4B}" type="pres">
      <dgm:prSet presAssocID="{57F3C838-F2ED-CC46-BAEF-E7E1723DBD5D}" presName="node" presStyleLbl="node1" presStyleIdx="1" presStyleCnt="3" custScaleX="119992" custScaleY="69752" custRadScaleRad="146731" custRadScaleInc="16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208E4-6707-2F48-8293-5578CAB3F5EB}" type="pres">
      <dgm:prSet presAssocID="{B6840E5A-E590-4747-B872-70A794AD02D8}" presName="sibTrans" presStyleLbl="sibTrans2D1" presStyleIdx="1" presStyleCnt="3" custScaleX="108993" custScaleY="11373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B23BF650-7BC7-3843-A7F8-7B014713507C}" type="pres">
      <dgm:prSet presAssocID="{B6840E5A-E590-4747-B872-70A794AD02D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E7DDA72-D58D-FC43-A003-B9DBD1068DE0}" type="pres">
      <dgm:prSet presAssocID="{B74A9B15-7332-7C4C-9753-95759192BC30}" presName="node" presStyleLbl="node1" presStyleIdx="2" presStyleCnt="3" custScaleX="115514" custScaleY="61791" custRadScaleRad="142215" custRadScaleInc="-15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4803B-2DC9-DA4E-9AE1-C326957C5350}" type="pres">
      <dgm:prSet presAssocID="{135B4126-E8B7-134B-9B0B-4DDFD8944065}" presName="sibTrans" presStyleLbl="sibTrans2D1" presStyleIdx="2" presStyleCnt="3" custAng="334323" custScaleX="104344" custScaleY="90472" custLinFactNeighborX="18639" custLinFactNeighborY="-28169"/>
      <dgm:spPr/>
      <dgm:t>
        <a:bodyPr/>
        <a:lstStyle/>
        <a:p>
          <a:endParaRPr lang="en-US"/>
        </a:p>
      </dgm:t>
    </dgm:pt>
    <dgm:pt modelId="{5A7D5A83-2B99-A64E-9F7C-A916B0F2D970}" type="pres">
      <dgm:prSet presAssocID="{135B4126-E8B7-134B-9B0B-4DDFD8944065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8BF2741-CFF0-E74B-9B1D-277D113E6A94}" srcId="{0F069600-44D6-4D4B-BEDC-16506CCF7912}" destId="{B74A9B15-7332-7C4C-9753-95759192BC30}" srcOrd="2" destOrd="0" parTransId="{EAF41280-17F6-5548-AEDB-B2ECE5211022}" sibTransId="{135B4126-E8B7-134B-9B0B-4DDFD8944065}"/>
    <dgm:cxn modelId="{C7DFADED-5B37-3940-B085-1A5058422BBF}" type="presOf" srcId="{0F069600-44D6-4D4B-BEDC-16506CCF7912}" destId="{F3D7FE4E-9859-8A41-90BC-07729FFA693C}" srcOrd="0" destOrd="0" presId="urn:microsoft.com/office/officeart/2005/8/layout/cycle7"/>
    <dgm:cxn modelId="{A56F7457-2997-F145-B8AB-09A4AA621009}" type="presOf" srcId="{16136496-44D1-CF47-AF09-5F8671563E03}" destId="{E0629D9B-6E1B-E54C-91D7-731EE593ABEA}" srcOrd="1" destOrd="0" presId="urn:microsoft.com/office/officeart/2005/8/layout/cycle7"/>
    <dgm:cxn modelId="{4CE34E52-9AF6-044D-A220-9470F0D1ED0A}" type="presOf" srcId="{135B4126-E8B7-134B-9B0B-4DDFD8944065}" destId="{27B4803B-2DC9-DA4E-9AE1-C326957C5350}" srcOrd="0" destOrd="0" presId="urn:microsoft.com/office/officeart/2005/8/layout/cycle7"/>
    <dgm:cxn modelId="{DBEE9855-1B5E-CE44-8016-4F8AC93C18B6}" srcId="{0F069600-44D6-4D4B-BEDC-16506CCF7912}" destId="{57F3C838-F2ED-CC46-BAEF-E7E1723DBD5D}" srcOrd="1" destOrd="0" parTransId="{A9A31109-E547-DF4E-B889-30BE5CC632ED}" sibTransId="{B6840E5A-E590-4747-B872-70A794AD02D8}"/>
    <dgm:cxn modelId="{AA732402-767A-DD48-8508-DF44F7C9DDD7}" type="presOf" srcId="{6BFEFC9D-2BB8-664A-BB72-C2B635D1EFEA}" destId="{DB030209-98BB-FF4A-930A-651A485CAF53}" srcOrd="0" destOrd="0" presId="urn:microsoft.com/office/officeart/2005/8/layout/cycle7"/>
    <dgm:cxn modelId="{78197631-4424-4C43-BFFD-D20AF417C949}" type="presOf" srcId="{B74A9B15-7332-7C4C-9753-95759192BC30}" destId="{BE7DDA72-D58D-FC43-A003-B9DBD1068DE0}" srcOrd="0" destOrd="0" presId="urn:microsoft.com/office/officeart/2005/8/layout/cycle7"/>
    <dgm:cxn modelId="{F9175A58-D34C-4C40-8A4C-FE818F92F529}" srcId="{0F069600-44D6-4D4B-BEDC-16506CCF7912}" destId="{6BFEFC9D-2BB8-664A-BB72-C2B635D1EFEA}" srcOrd="0" destOrd="0" parTransId="{E47DDAA5-F554-7549-90D1-AD6A29E9BA3D}" sibTransId="{16136496-44D1-CF47-AF09-5F8671563E03}"/>
    <dgm:cxn modelId="{9A059D32-08C6-1B47-9540-71C91C396EA2}" type="presOf" srcId="{B6840E5A-E590-4747-B872-70A794AD02D8}" destId="{99D208E4-6707-2F48-8293-5578CAB3F5EB}" srcOrd="0" destOrd="0" presId="urn:microsoft.com/office/officeart/2005/8/layout/cycle7"/>
    <dgm:cxn modelId="{A37932B2-1E7E-9D45-BDE1-B04245FC01D8}" type="presOf" srcId="{135B4126-E8B7-134B-9B0B-4DDFD8944065}" destId="{5A7D5A83-2B99-A64E-9F7C-A916B0F2D970}" srcOrd="1" destOrd="0" presId="urn:microsoft.com/office/officeart/2005/8/layout/cycle7"/>
    <dgm:cxn modelId="{44245AE7-C049-FE4D-9889-4550606A10B2}" type="presOf" srcId="{B6840E5A-E590-4747-B872-70A794AD02D8}" destId="{B23BF650-7BC7-3843-A7F8-7B014713507C}" srcOrd="1" destOrd="0" presId="urn:microsoft.com/office/officeart/2005/8/layout/cycle7"/>
    <dgm:cxn modelId="{88637D23-AC05-5444-9B5C-30957EE97868}" type="presOf" srcId="{57F3C838-F2ED-CC46-BAEF-E7E1723DBD5D}" destId="{2D2B68FB-A537-DB4F-AA52-72951582DD4B}" srcOrd="0" destOrd="0" presId="urn:microsoft.com/office/officeart/2005/8/layout/cycle7"/>
    <dgm:cxn modelId="{72822AD9-42F9-3845-963F-58D2996DA95A}" type="presOf" srcId="{16136496-44D1-CF47-AF09-5F8671563E03}" destId="{0C1D6D91-647C-FC45-96E4-A603D973B164}" srcOrd="0" destOrd="0" presId="urn:microsoft.com/office/officeart/2005/8/layout/cycle7"/>
    <dgm:cxn modelId="{AF160A10-3AB7-114E-AE86-E6B9F2F687BF}" type="presParOf" srcId="{F3D7FE4E-9859-8A41-90BC-07729FFA693C}" destId="{DB030209-98BB-FF4A-930A-651A485CAF53}" srcOrd="0" destOrd="0" presId="urn:microsoft.com/office/officeart/2005/8/layout/cycle7"/>
    <dgm:cxn modelId="{A6EBE9B0-C5A1-2140-A554-B53E96CFB437}" type="presParOf" srcId="{F3D7FE4E-9859-8A41-90BC-07729FFA693C}" destId="{0C1D6D91-647C-FC45-96E4-A603D973B164}" srcOrd="1" destOrd="0" presId="urn:microsoft.com/office/officeart/2005/8/layout/cycle7"/>
    <dgm:cxn modelId="{07C121C8-BC13-A141-B9AD-C246F5F72400}" type="presParOf" srcId="{0C1D6D91-647C-FC45-96E4-A603D973B164}" destId="{E0629D9B-6E1B-E54C-91D7-731EE593ABEA}" srcOrd="0" destOrd="0" presId="urn:microsoft.com/office/officeart/2005/8/layout/cycle7"/>
    <dgm:cxn modelId="{0E9822AE-1E07-5240-A73D-DEF6532B5525}" type="presParOf" srcId="{F3D7FE4E-9859-8A41-90BC-07729FFA693C}" destId="{2D2B68FB-A537-DB4F-AA52-72951582DD4B}" srcOrd="2" destOrd="0" presId="urn:microsoft.com/office/officeart/2005/8/layout/cycle7"/>
    <dgm:cxn modelId="{80D8A59C-725F-354E-90DC-BB72354866F9}" type="presParOf" srcId="{F3D7FE4E-9859-8A41-90BC-07729FFA693C}" destId="{99D208E4-6707-2F48-8293-5578CAB3F5EB}" srcOrd="3" destOrd="0" presId="urn:microsoft.com/office/officeart/2005/8/layout/cycle7"/>
    <dgm:cxn modelId="{5DF0D7C8-ECA0-E94E-AB6A-1D06DFACD47F}" type="presParOf" srcId="{99D208E4-6707-2F48-8293-5578CAB3F5EB}" destId="{B23BF650-7BC7-3843-A7F8-7B014713507C}" srcOrd="0" destOrd="0" presId="urn:microsoft.com/office/officeart/2005/8/layout/cycle7"/>
    <dgm:cxn modelId="{215629CF-0A71-F446-9356-631EF2777640}" type="presParOf" srcId="{F3D7FE4E-9859-8A41-90BC-07729FFA693C}" destId="{BE7DDA72-D58D-FC43-A003-B9DBD1068DE0}" srcOrd="4" destOrd="0" presId="urn:microsoft.com/office/officeart/2005/8/layout/cycle7"/>
    <dgm:cxn modelId="{12C2A314-CB7D-A646-B697-787A6EC24ABE}" type="presParOf" srcId="{F3D7FE4E-9859-8A41-90BC-07729FFA693C}" destId="{27B4803B-2DC9-DA4E-9AE1-C326957C5350}" srcOrd="5" destOrd="0" presId="urn:microsoft.com/office/officeart/2005/8/layout/cycle7"/>
    <dgm:cxn modelId="{F9EC9123-060D-F448-A0D8-4C5F0FA09EB6}" type="presParOf" srcId="{27B4803B-2DC9-DA4E-9AE1-C326957C5350}" destId="{5A7D5A83-2B99-A64E-9F7C-A916B0F2D97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30209-98BB-FF4A-930A-651A485CAF53}">
      <dsp:nvSpPr>
        <dsp:cNvPr id="0" name=""/>
        <dsp:cNvSpPr/>
      </dsp:nvSpPr>
      <dsp:spPr>
        <a:xfrm>
          <a:off x="2238040" y="-73619"/>
          <a:ext cx="3386645" cy="1105267"/>
        </a:xfrm>
        <a:prstGeom prst="roundRect">
          <a:avLst>
            <a:gd name="adj" fmla="val 10000"/>
          </a:avLst>
        </a:prstGeom>
        <a:solidFill>
          <a:srgbClr val="EEECE1"/>
        </a:solidFill>
        <a:ln>
          <a:solidFill>
            <a:srgbClr val="00009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solidFill>
                <a:srgbClr val="000090"/>
              </a:solidFill>
            </a:rPr>
            <a:t>Data Structures</a:t>
          </a:r>
          <a:endParaRPr lang="en-US" sz="2000" b="1" u="sng" kern="1200" dirty="0">
            <a:solidFill>
              <a:srgbClr val="000090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90"/>
              </a:solidFill>
            </a:rPr>
            <a:t>AST  </a:t>
          </a:r>
          <a:r>
            <a:rPr lang="en-US" sz="1600" b="0" kern="1200" dirty="0" smtClean="0">
              <a:solidFill>
                <a:srgbClr val="000090"/>
              </a:solidFill>
            </a:rPr>
            <a:t>-- new AST nodes</a:t>
          </a:r>
          <a:endParaRPr lang="en-US" sz="1600" b="0" kern="1200" dirty="0">
            <a:solidFill>
              <a:srgbClr val="000090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90"/>
              </a:solidFill>
            </a:rPr>
            <a:t>Basic  </a:t>
          </a:r>
          <a:r>
            <a:rPr lang="en-US" sz="1600" b="0" kern="1200" dirty="0" smtClean="0">
              <a:solidFill>
                <a:srgbClr val="000090"/>
              </a:solidFill>
            </a:rPr>
            <a:t>-- Data structures extensions. </a:t>
          </a:r>
          <a:endParaRPr lang="en-US" sz="1600" b="0" kern="1200" dirty="0">
            <a:solidFill>
              <a:srgbClr val="000090"/>
            </a:solidFill>
          </a:endParaRPr>
        </a:p>
      </dsp:txBody>
      <dsp:txXfrm>
        <a:off x="2270412" y="-41247"/>
        <a:ext cx="3321901" cy="1040523"/>
      </dsp:txXfrm>
    </dsp:sp>
    <dsp:sp modelId="{0C1D6D91-647C-FC45-96E4-A603D973B164}">
      <dsp:nvSpPr>
        <dsp:cNvPr id="0" name=""/>
        <dsp:cNvSpPr/>
      </dsp:nvSpPr>
      <dsp:spPr>
        <a:xfrm rot="7549732">
          <a:off x="1873488" y="1538325"/>
          <a:ext cx="1400752" cy="28303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rgbClr val="4F81B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1958398" y="1594932"/>
        <a:ext cx="1230932" cy="169819"/>
      </dsp:txXfrm>
    </dsp:sp>
    <dsp:sp modelId="{2D2B68FB-A537-DB4F-AA52-72951582DD4B}">
      <dsp:nvSpPr>
        <dsp:cNvPr id="0" name=""/>
        <dsp:cNvSpPr/>
      </dsp:nvSpPr>
      <dsp:spPr>
        <a:xfrm>
          <a:off x="1183602" y="2384483"/>
          <a:ext cx="1615380" cy="807690"/>
        </a:xfrm>
        <a:prstGeom prst="roundRect">
          <a:avLst>
            <a:gd name="adj" fmla="val 10000"/>
          </a:avLst>
        </a:prstGeom>
        <a:solidFill>
          <a:srgbClr val="EEECE1"/>
        </a:solidFill>
        <a:ln>
          <a:solidFill>
            <a:srgbClr val="00009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90"/>
              </a:solidFill>
            </a:rPr>
            <a:t>Parse</a:t>
          </a:r>
          <a:endParaRPr lang="en-US" sz="2000" b="1" kern="1200" dirty="0">
            <a:solidFill>
              <a:srgbClr val="000090"/>
            </a:solidFill>
          </a:endParaRPr>
        </a:p>
      </dsp:txBody>
      <dsp:txXfrm>
        <a:off x="1207258" y="2408139"/>
        <a:ext cx="1568068" cy="760378"/>
      </dsp:txXfrm>
    </dsp:sp>
    <dsp:sp modelId="{99D208E4-6707-2F48-8293-5578CAB3F5EB}">
      <dsp:nvSpPr>
        <dsp:cNvPr id="0" name=""/>
        <dsp:cNvSpPr/>
      </dsp:nvSpPr>
      <dsp:spPr>
        <a:xfrm>
          <a:off x="3071902" y="2612093"/>
          <a:ext cx="1803557" cy="352471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rgbClr val="4F81B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3177643" y="2682587"/>
        <a:ext cx="1592075" cy="211483"/>
      </dsp:txXfrm>
    </dsp:sp>
    <dsp:sp modelId="{BE7DDA72-D58D-FC43-A003-B9DBD1068DE0}">
      <dsp:nvSpPr>
        <dsp:cNvPr id="0" name=""/>
        <dsp:cNvSpPr/>
      </dsp:nvSpPr>
      <dsp:spPr>
        <a:xfrm>
          <a:off x="5148379" y="2384483"/>
          <a:ext cx="1615380" cy="807690"/>
        </a:xfrm>
        <a:prstGeom prst="roundRect">
          <a:avLst>
            <a:gd name="adj" fmla="val 10000"/>
          </a:avLst>
        </a:prstGeom>
        <a:solidFill>
          <a:srgbClr val="EEECE1"/>
        </a:solidFill>
        <a:ln>
          <a:solidFill>
            <a:srgbClr val="00009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90"/>
              </a:solidFill>
            </a:rPr>
            <a:t>Sema</a:t>
          </a:r>
          <a:endParaRPr lang="en-US" sz="2000" b="1" kern="1200" dirty="0">
            <a:solidFill>
              <a:srgbClr val="000090"/>
            </a:solidFill>
          </a:endParaRPr>
        </a:p>
      </dsp:txBody>
      <dsp:txXfrm>
        <a:off x="5172035" y="2408139"/>
        <a:ext cx="1568068" cy="760378"/>
      </dsp:txXfrm>
    </dsp:sp>
    <dsp:sp modelId="{27B4803B-2DC9-DA4E-9AE1-C326957C5350}">
      <dsp:nvSpPr>
        <dsp:cNvPr id="0" name=""/>
        <dsp:cNvSpPr/>
      </dsp:nvSpPr>
      <dsp:spPr>
        <a:xfrm rot="14071558">
          <a:off x="4664189" y="1551963"/>
          <a:ext cx="1474904" cy="25575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rgbClr val="4F81B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10800000">
        <a:off x="4740916" y="1603114"/>
        <a:ext cx="1321450" cy="153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30209-98BB-FF4A-930A-651A485CAF53}">
      <dsp:nvSpPr>
        <dsp:cNvPr id="0" name=""/>
        <dsp:cNvSpPr/>
      </dsp:nvSpPr>
      <dsp:spPr>
        <a:xfrm>
          <a:off x="2135780" y="294590"/>
          <a:ext cx="2657244" cy="1130634"/>
        </a:xfrm>
        <a:prstGeom prst="roundRect">
          <a:avLst>
            <a:gd name="adj" fmla="val 10000"/>
          </a:avLst>
        </a:prstGeom>
        <a:solidFill>
          <a:srgbClr val="EEECE1"/>
        </a:solidFill>
        <a:ln>
          <a:solidFill>
            <a:srgbClr val="00009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none" kern="1200" dirty="0" smtClean="0">
              <a:solidFill>
                <a:srgbClr val="000090"/>
              </a:solidFill>
            </a:rPr>
            <a:t>The Data Structures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90"/>
              </a:solidFill>
            </a:rPr>
            <a:t>* AST nodes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90"/>
              </a:solidFill>
            </a:rPr>
            <a:t>* Data structures extensions</a:t>
          </a:r>
        </a:p>
      </dsp:txBody>
      <dsp:txXfrm>
        <a:off x="2168895" y="327705"/>
        <a:ext cx="2591014" cy="1064404"/>
      </dsp:txXfrm>
    </dsp:sp>
    <dsp:sp modelId="{0C1D6D91-647C-FC45-96E4-A603D973B164}">
      <dsp:nvSpPr>
        <dsp:cNvPr id="0" name=""/>
        <dsp:cNvSpPr/>
      </dsp:nvSpPr>
      <dsp:spPr>
        <a:xfrm rot="7324499">
          <a:off x="165112" y="2427076"/>
          <a:ext cx="2132029" cy="44401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rgbClr val="4F81B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10800000">
        <a:off x="298317" y="2515880"/>
        <a:ext cx="1865619" cy="266410"/>
      </dsp:txXfrm>
    </dsp:sp>
    <dsp:sp modelId="{2D2B68FB-A537-DB4F-AA52-72951582DD4B}">
      <dsp:nvSpPr>
        <dsp:cNvPr id="0" name=""/>
        <dsp:cNvSpPr/>
      </dsp:nvSpPr>
      <dsp:spPr>
        <a:xfrm>
          <a:off x="58709" y="4041117"/>
          <a:ext cx="1339426" cy="516770"/>
        </a:xfrm>
        <a:prstGeom prst="roundRect">
          <a:avLst>
            <a:gd name="adj" fmla="val 10000"/>
          </a:avLst>
        </a:prstGeom>
        <a:solidFill>
          <a:srgbClr val="EEECE1"/>
        </a:solidFill>
        <a:ln>
          <a:solidFill>
            <a:srgbClr val="00009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none" kern="1200" dirty="0" smtClean="0">
              <a:solidFill>
                <a:srgbClr val="000090"/>
              </a:solidFill>
            </a:rPr>
            <a:t>Parser</a:t>
          </a:r>
        </a:p>
      </dsp:txBody>
      <dsp:txXfrm>
        <a:off x="73845" y="4056253"/>
        <a:ext cx="1309154" cy="486498"/>
      </dsp:txXfrm>
    </dsp:sp>
    <dsp:sp modelId="{99D208E4-6707-2F48-8293-5578CAB3F5EB}">
      <dsp:nvSpPr>
        <dsp:cNvPr id="0" name=""/>
        <dsp:cNvSpPr/>
      </dsp:nvSpPr>
      <dsp:spPr>
        <a:xfrm rot="21599316">
          <a:off x="2121568" y="4031214"/>
          <a:ext cx="2771242" cy="535471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rgbClr val="4F81B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282209" y="4138308"/>
        <a:ext cx="2449960" cy="321283"/>
      </dsp:txXfrm>
    </dsp:sp>
    <dsp:sp modelId="{BE7DDA72-D58D-FC43-A003-B9DBD1068DE0}">
      <dsp:nvSpPr>
        <dsp:cNvPr id="0" name=""/>
        <dsp:cNvSpPr/>
      </dsp:nvSpPr>
      <dsp:spPr>
        <a:xfrm>
          <a:off x="5616243" y="3263084"/>
          <a:ext cx="3042334" cy="2070284"/>
        </a:xfrm>
        <a:prstGeom prst="roundRect">
          <a:avLst>
            <a:gd name="adj" fmla="val 10000"/>
          </a:avLst>
        </a:prstGeom>
        <a:solidFill>
          <a:srgbClr val="EEECE1"/>
        </a:solidFill>
        <a:ln>
          <a:solidFill>
            <a:srgbClr val="00009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none" kern="1200" dirty="0" smtClean="0">
              <a:solidFill>
                <a:srgbClr val="000090"/>
              </a:solidFill>
            </a:rPr>
            <a:t>Sema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90"/>
              </a:solidFill>
            </a:rPr>
            <a:t>* Entities instances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90"/>
              </a:solidFill>
            </a:rPr>
            <a:t>* Entity references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90"/>
              </a:solidFill>
            </a:rPr>
            <a:t>* Name lookup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90"/>
              </a:solidFill>
            </a:rPr>
            <a:t>* Type-checking + instantiation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90"/>
              </a:solidFill>
            </a:rPr>
            <a:t>* Template argument deduction</a:t>
          </a:r>
          <a:endParaRPr lang="en-US" sz="1600" b="1" kern="1200" dirty="0">
            <a:solidFill>
              <a:srgbClr val="000090"/>
            </a:solidFill>
          </a:endParaRPr>
        </a:p>
      </dsp:txBody>
      <dsp:txXfrm>
        <a:off x="5676880" y="3323721"/>
        <a:ext cx="2921060" cy="1949010"/>
      </dsp:txXfrm>
    </dsp:sp>
    <dsp:sp modelId="{27B4803B-2DC9-DA4E-9AE1-C326957C5350}">
      <dsp:nvSpPr>
        <dsp:cNvPr id="0" name=""/>
        <dsp:cNvSpPr/>
      </dsp:nvSpPr>
      <dsp:spPr>
        <a:xfrm rot="13758956">
          <a:off x="4620274" y="1946663"/>
          <a:ext cx="2244893" cy="4223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rgbClr val="4F81B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10800000">
        <a:off x="4746986" y="2031138"/>
        <a:ext cx="1991468" cy="253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A05C8-C861-E545-AE33-DAB6FB1162C2}" type="datetimeFigureOut">
              <a:rPr lang="en-US" smtClean="0"/>
              <a:t>5/13/12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23DF6-C3A0-6B45-B782-7FBBF66E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0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11754-D813-7746-89EC-B815C02F2186}" type="datetimeFigureOut">
              <a:rPr lang="en-US" smtClean="0"/>
              <a:t>5/13/12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0309B-5B1E-2247-B73D-E237526A4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5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1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1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1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9.xml"/></Relationships>
</file>

<file path=ppt/notesSlides/_rels/notesSlide1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1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_rels/notesSlide1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3.xml"/></Relationships>
</file>

<file path=ppt/notesSlides/_rels/notesSlide1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4.xml"/></Relationships>
</file>

<file path=ppt/notesSlides/_rels/notesSlide1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5.xml"/></Relationships>
</file>

<file path=ppt/notesSlides/_rels/notesSlide1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6.xml"/></Relationships>
</file>

<file path=ppt/notesSlides/_rels/notesSlide1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7.xml"/></Relationships>
</file>

<file path=ppt/notesSlides/_rels/notesSlide1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8.xml"/></Relationships>
</file>

<file path=ppt/notesSlides/_rels/notesSlide1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9.xml"/></Relationships>
</file>

<file path=ppt/notesSlides/_rels/notesSlide1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0.xml"/></Relationships>
</file>

<file path=ppt/notesSlides/_rels/notesSlide1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1.xml"/></Relationships>
</file>

<file path=ppt/notesSlides/_rels/notesSlide1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3.xml"/></Relationships>
</file>

<file path=ppt/notesSlides/_rels/notesSlide1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4.xml"/></Relationships>
</file>

<file path=ppt/notesSlides/_rels/notesSlide1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5.xml"/></Relationships>
</file>

<file path=ppt/notesSlides/_rels/notesSlide1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6.xml"/></Relationships>
</file>

<file path=ppt/notesSlides/_rels/notesSlide1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7.xml"/></Relationships>
</file>

<file path=ppt/notesSlides/_rels/notesSlide1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8.xml"/></Relationships>
</file>

<file path=ppt/notesSlides/_rels/notesSlide1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for:</a:t>
            </a:r>
            <a:r>
              <a:rPr lang="en-US" baseline="0" dirty="0" smtClean="0"/>
              <a:t> C++ developers with interest in concepts design.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Abstractly, they both do the same thing: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Their main purpose is to traverse a sequence of numbers and accumulate them on a given initial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they are kept in different implementations because of added unnecessary requirements, for that main purpose:</a:t>
            </a:r>
          </a:p>
          <a:p>
            <a:r>
              <a:rPr lang="en-US" baseline="0" dirty="0" smtClean="0"/>
              <a:t>the types of the elements.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would like to express this process of summation in a more concise fashion...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… potential ambiguity errors that must be handled. </a:t>
            </a:r>
          </a:p>
          <a:p>
            <a:r>
              <a:rPr lang="en-US" baseline="0" dirty="0" smtClean="0"/>
              <a:t>So, while we’re able to guarantee the success of instantiation for most cases, there are still </a:t>
            </a:r>
          </a:p>
          <a:p>
            <a:r>
              <a:rPr lang="en-US" baseline="0" dirty="0" smtClean="0"/>
              <a:t>A few cases for which things may not go perfectly well, depending on the definitions of the models, </a:t>
            </a:r>
          </a:p>
          <a:p>
            <a:r>
              <a:rPr lang="en-US" baseline="0" dirty="0" smtClean="0"/>
              <a:t>Or of how we relate the type-checking components…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Just to give you a bit more context and refresher, </a:t>
            </a:r>
          </a:p>
          <a:p>
            <a:r>
              <a:rPr lang="en-US" baseline="0" dirty="0" smtClean="0"/>
              <a:t>We want to go from this… in Clang…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… to this… in </a:t>
            </a:r>
            <a:r>
              <a:rPr lang="en-US" baseline="0" dirty="0" err="1" smtClean="0"/>
              <a:t>ConceptClang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It’s gets pretty clear that there are 3 main steps that we’ll need to go through…</a:t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The parsing of expressions is the same way in which template uses are parsed…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are several which in which can go, depending on the kind of expression.</a:t>
            </a:r>
          </a:p>
          <a:p>
            <a:r>
              <a:rPr lang="en-US" baseline="0" dirty="0" smtClean="0"/>
              <a:t>For example for references to types, we go through </a:t>
            </a:r>
            <a:r>
              <a:rPr lang="en-US" baseline="0" dirty="0" err="1" smtClean="0"/>
              <a:t>ParseDeclarator,which</a:t>
            </a:r>
            <a:r>
              <a:rPr lang="en-US" baseline="0" dirty="0" smtClean="0"/>
              <a:t> eventually leads to 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ckecking</a:t>
            </a:r>
            <a:r>
              <a:rPr lang="en-US" baseline="0" dirty="0" smtClean="0"/>
              <a:t> of the type reference…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Parsing call expressions, we read </a:t>
            </a:r>
            <a:r>
              <a:rPr lang="en-US" baseline="0" dirty="0" err="1" smtClean="0"/>
              <a:t>ParseExpression</a:t>
            </a:r>
            <a:r>
              <a:rPr lang="en-US" baseline="0" dirty="0" smtClean="0"/>
              <a:t>(), which leads to </a:t>
            </a:r>
            <a:r>
              <a:rPr lang="en-US" baseline="0" dirty="0" err="1" smtClean="0"/>
              <a:t>ParsePostfixExpressionSuffix</a:t>
            </a:r>
            <a:r>
              <a:rPr lang="en-US" baseline="0" dirty="0" smtClean="0"/>
              <a:t>(), </a:t>
            </a:r>
          </a:p>
          <a:p>
            <a:r>
              <a:rPr lang="en-US" baseline="0" dirty="0" smtClean="0"/>
              <a:t>And which eventually leads to the checking of the call expression.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cover uses of !=, ++, or *,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ParseExpression</a:t>
            </a:r>
            <a:r>
              <a:rPr lang="en-US" baseline="0" dirty="0" smtClean="0"/>
              <a:t>() also eventually leads </a:t>
            </a:r>
          </a:p>
          <a:p>
            <a:r>
              <a:rPr lang="en-US" baseline="0" dirty="0" smtClean="0"/>
              <a:t>To the checking of overload unary and binary operators, which may go through </a:t>
            </a:r>
          </a:p>
          <a:p>
            <a:r>
              <a:rPr lang="en-US" baseline="0" dirty="0" err="1" smtClean="0"/>
              <a:t>CreateOverloadedUnaryOperator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CreateOverloadedBinaryOperator</a:t>
            </a:r>
            <a:r>
              <a:rPr lang="en-US" baseline="0" dirty="0" smtClean="0"/>
              <a:t>(), etc…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check a call expression, the parser calls </a:t>
            </a:r>
            <a:r>
              <a:rPr lang="en-US" baseline="0" dirty="0" err="1" smtClean="0"/>
              <a:t>ActOnCallExpr</a:t>
            </a:r>
            <a:r>
              <a:rPr lang="en-US" baseline="0" dirty="0" smtClean="0"/>
              <a:t>(), </a:t>
            </a:r>
          </a:p>
          <a:p>
            <a:r>
              <a:rPr lang="en-US" baseline="0" dirty="0" smtClean="0"/>
              <a:t>Which makes a decision based on the kind of call expression…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Overload resolution consists of two main steps: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Building candidate sets, based on the results of name lookup, and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Selecting the best viable candidate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aseline="0" dirty="0" smtClean="0"/>
              <a:t>The building of a candidate set goes though functions like …</a:t>
            </a:r>
          </a:p>
          <a:p>
            <a:r>
              <a:rPr lang="en-US" baseline="0" dirty="0" err="1" smtClean="0"/>
              <a:t>AddFunctionOverloadcandidates</a:t>
            </a:r>
            <a:r>
              <a:rPr lang="en-US" baseline="0" dirty="0" smtClean="0"/>
              <a:t>()</a:t>
            </a:r>
          </a:p>
          <a:p>
            <a:r>
              <a:rPr lang="en-US" baseline="0" dirty="0" err="1" smtClean="0"/>
              <a:t>AddMemberOverloadCandidates</a:t>
            </a:r>
            <a:r>
              <a:rPr lang="en-US" baseline="0" dirty="0" smtClean="0"/>
              <a:t>()</a:t>
            </a:r>
          </a:p>
          <a:p>
            <a:r>
              <a:rPr lang="en-US" baseline="0" dirty="0" err="1" smtClean="0"/>
              <a:t>AddConversioncandidates</a:t>
            </a:r>
            <a:r>
              <a:rPr lang="en-US" baseline="0" dirty="0" smtClean="0"/>
              <a:t>()</a:t>
            </a:r>
          </a:p>
          <a:p>
            <a:r>
              <a:rPr lang="en-US" baseline="0" dirty="0" err="1" smtClean="0"/>
              <a:t>AddSurrogateCandidates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 depending on the kind of overloaded </a:t>
            </a:r>
            <a:r>
              <a:rPr lang="en-US" baseline="0" dirty="0" err="1" smtClean="0"/>
              <a:t>expr</a:t>
            </a:r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Some of which eventually lead to some form of template argument deduction…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function call expressions, it essentially consists of going through each result of name lookup, </a:t>
            </a:r>
          </a:p>
          <a:p>
            <a:r>
              <a:rPr lang="en-US" baseline="0" dirty="0" smtClean="0"/>
              <a:t>Collected during the parsing of the expression, and performing template argument deduction on the result.</a:t>
            </a:r>
          </a:p>
          <a:p>
            <a:r>
              <a:rPr lang="en-US" baseline="0" dirty="0" smtClean="0"/>
              <a:t>Each result for for which template argument deduction succeeds is added to the candidate set, as applicable…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Template argument deduction is performed via </a:t>
            </a:r>
            <a:r>
              <a:rPr lang="en-US" baseline="0" dirty="0" err="1" smtClean="0"/>
              <a:t>DeduceTemplateArguments</a:t>
            </a:r>
            <a:r>
              <a:rPr lang="en-US" baseline="0" dirty="0" smtClean="0"/>
              <a:t> in the file </a:t>
            </a:r>
            <a:r>
              <a:rPr lang="en-US" baseline="0" dirty="0" err="1" smtClean="0"/>
              <a:t>SemeTemplateDeduction.cpp</a:t>
            </a:r>
            <a:endParaRPr lang="en-US" baseline="0" dirty="0" smtClean="0"/>
          </a:p>
          <a:p>
            <a:r>
              <a:rPr lang="en-US" baseline="0" dirty="0" smtClean="0"/>
              <a:t>It too consists of two parts…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Checking the template arguments against the template parameters, and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Creating the specialized code stub if it succeeds.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Creating a template specialization code stub is done via</a:t>
            </a:r>
          </a:p>
          <a:p>
            <a:r>
              <a:rPr lang="en-US" baseline="0" dirty="0" err="1" smtClean="0"/>
              <a:t>SubstDecl</a:t>
            </a:r>
            <a:r>
              <a:rPr lang="en-US" baseline="0" dirty="0" smtClean="0"/>
              <a:t>, which, for function calls, simply creates a new </a:t>
            </a:r>
            <a:r>
              <a:rPr lang="en-US" baseline="0" dirty="0" err="1" smtClean="0"/>
              <a:t>FunctionDecl</a:t>
            </a:r>
            <a:r>
              <a:rPr lang="en-US" baseline="0" dirty="0" smtClean="0"/>
              <a:t> object, </a:t>
            </a:r>
          </a:p>
          <a:p>
            <a:r>
              <a:rPr lang="en-US" baseline="0" dirty="0" smtClean="0"/>
              <a:t>Such that the type signature consists of a type-substituted copy of the type of the </a:t>
            </a:r>
            <a:r>
              <a:rPr lang="en-US" baseline="0" dirty="0" err="1" smtClean="0"/>
              <a:t>templated</a:t>
            </a:r>
            <a:r>
              <a:rPr lang="en-US" baseline="0" dirty="0" smtClean="0"/>
              <a:t> function.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we are done with this,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aseline="0" dirty="0" smtClean="0"/>
              <a:t>So, we start by grouping these two </a:t>
            </a:r>
          </a:p>
          <a:p>
            <a:r>
              <a:rPr lang="en-US" baseline="0" dirty="0" smtClean="0"/>
              <a:t>Implementations into a single generic one, abstracting over the type of the elements…</a:t>
            </a:r>
          </a:p>
          <a:p>
            <a:r>
              <a:rPr lang="en-US" baseline="0" dirty="0" smtClean="0"/>
              <a:t>The abstraction requires that for any abstract type T, there exists a valid implementation of the + operator </a:t>
            </a:r>
          </a:p>
          <a:p>
            <a:r>
              <a:rPr lang="en-US" baseline="0" dirty="0" smtClean="0"/>
              <a:t>for elements of type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… and done with template argument deduction for each name lookup result, we now have candidate set, </a:t>
            </a:r>
          </a:p>
          <a:p>
            <a:r>
              <a:rPr lang="en-US" baseline="0" dirty="0" smtClean="0"/>
              <a:t>And need to select the best viable candidate…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do this, we go through template argument deduction again. </a:t>
            </a:r>
          </a:p>
          <a:p>
            <a:r>
              <a:rPr lang="en-US" baseline="0" dirty="0" smtClean="0"/>
              <a:t>Once we have the best viable candidate, we mark it for instantiation, </a:t>
            </a:r>
          </a:p>
          <a:p>
            <a:r>
              <a:rPr lang="en-US" baseline="0" dirty="0" smtClean="0"/>
              <a:t>And return to the parser with a resolved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this point, we’ve finished parsing all out template definitions and uses, in a given translation unit, </a:t>
            </a:r>
          </a:p>
          <a:p>
            <a:r>
              <a:rPr lang="en-US" baseline="0" dirty="0" smtClean="0"/>
              <a:t>And are now getting ready to generate the specialized implementation for the pending declarations.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this point, we’ve finished parsing all out template definitions and uses, in a given translation unit, </a:t>
            </a:r>
          </a:p>
          <a:p>
            <a:r>
              <a:rPr lang="en-US" baseline="0" dirty="0" smtClean="0"/>
              <a:t>And are now getting ready to generate the specialized implementation for the pending declarations.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Transforming the entities in each statement is a recursive process </a:t>
            </a:r>
          </a:p>
          <a:p>
            <a:r>
              <a:rPr lang="en-US" baseline="0" dirty="0" smtClean="0"/>
              <a:t>that attempts to transform each declaration, statement, expressions or </a:t>
            </a:r>
          </a:p>
          <a:p>
            <a:r>
              <a:rPr lang="en-US" baseline="0" dirty="0" smtClean="0"/>
              <a:t>type that it finds in the way of transforming each statement in the body of </a:t>
            </a:r>
          </a:p>
          <a:p>
            <a:r>
              <a:rPr lang="en-US" baseline="0" dirty="0" smtClean="0"/>
              <a:t>the template declaration that we are instantiating.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general scheme of this translation is to </a:t>
            </a:r>
          </a:p>
          <a:p>
            <a:r>
              <a:rPr lang="en-US" baseline="0" dirty="0" smtClean="0"/>
              <a:t>Perform the appropriate type substitutions on the pattern, and </a:t>
            </a:r>
          </a:p>
          <a:p>
            <a:r>
              <a:rPr lang="en-US" baseline="0" dirty="0" smtClean="0"/>
              <a:t>Rebuild the entity with the result of the substitution.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for call expression, again,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Transforming the entities in each statement is a recursive process </a:t>
            </a:r>
          </a:p>
          <a:p>
            <a:r>
              <a:rPr lang="en-US" baseline="0" dirty="0" smtClean="0"/>
              <a:t>that attempts to transform each declaration, statement, expressions or </a:t>
            </a:r>
          </a:p>
          <a:p>
            <a:r>
              <a:rPr lang="en-US" baseline="0" dirty="0" smtClean="0"/>
              <a:t>type that it finds in the way of transforming each statement in the body of </a:t>
            </a:r>
          </a:p>
          <a:p>
            <a:r>
              <a:rPr lang="en-US" baseline="0" dirty="0" smtClean="0"/>
              <a:t>the template declaration that we are instantiating.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general scheme of this translation is to </a:t>
            </a:r>
          </a:p>
          <a:p>
            <a:r>
              <a:rPr lang="en-US" baseline="0" dirty="0" smtClean="0"/>
              <a:t>Perform the appropriate type substitutions on the pattern, and </a:t>
            </a:r>
          </a:p>
          <a:p>
            <a:r>
              <a:rPr lang="en-US" baseline="0" dirty="0" smtClean="0"/>
              <a:t>Rebuild the entity with the result of the substitution.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for call expression, again,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Clang first attempts to transform the </a:t>
            </a:r>
            <a:r>
              <a:rPr lang="en-US" baseline="0" dirty="0" err="1" smtClean="0"/>
              <a:t>subexpression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That consists of the expression representation of the </a:t>
            </a:r>
            <a:r>
              <a:rPr lang="en-US" baseline="0" dirty="0" err="1" smtClean="0"/>
              <a:t>callee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As well as the expression representations of the call’s arguments.</a:t>
            </a:r>
          </a:p>
          <a:p>
            <a:r>
              <a:rPr lang="en-US" baseline="0" dirty="0" smtClean="0"/>
              <a:t>If the call </a:t>
            </a:r>
            <a:r>
              <a:rPr lang="en-US" baseline="0" dirty="0" err="1" smtClean="0"/>
              <a:t>expr</a:t>
            </a:r>
            <a:r>
              <a:rPr lang="en-US" baseline="0" dirty="0" smtClean="0"/>
              <a:t> is a delayed dependent call expressions, </a:t>
            </a:r>
          </a:p>
          <a:p>
            <a:r>
              <a:rPr lang="en-US" baseline="0" dirty="0" smtClean="0"/>
              <a:t>Clang simply type-substitutes in the results from name lookup that are stored in </a:t>
            </a:r>
          </a:p>
          <a:p>
            <a:r>
              <a:rPr lang="en-US" baseline="0" dirty="0" smtClean="0"/>
              <a:t>expression representation of the </a:t>
            </a:r>
            <a:r>
              <a:rPr lang="en-US" baseline="0" dirty="0" err="1" smtClean="0"/>
              <a:t>callee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once all is done well, Clang now attempts to rebuild the call </a:t>
            </a:r>
            <a:r>
              <a:rPr lang="en-US" baseline="0" dirty="0" err="1" smtClean="0"/>
              <a:t>expr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This is done via nothing other than a reusing the checking of call expressions, </a:t>
            </a:r>
          </a:p>
          <a:p>
            <a:r>
              <a:rPr lang="en-US" baseline="0" dirty="0" smtClean="0"/>
              <a:t>Which, as we’ve seen, has the potential of going through overload resolution, then template argument deduction, </a:t>
            </a:r>
          </a:p>
          <a:p>
            <a:r>
              <a:rPr lang="en-US" baseline="0" dirty="0" smtClean="0"/>
              <a:t>Then creating the specialized code, etc…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when dependent calls get checked.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A general picture of all that we just described looks a bit like this:.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A general picture of all that we just described looks a bit like this:.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are fours possible entity references: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either associated to a concept in the specified constraints, and thus found in the constrains environment by name lookup, 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Or constrained template,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Or in template parameter scope, 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Or non-dependent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Then, we come across another variation of the summation that acts on a different type of collection for the elements…</a:t>
            </a:r>
          </a:p>
          <a:p>
            <a:r>
              <a:rPr lang="en-US" baseline="0" dirty="0" smtClean="0"/>
              <a:t>In this case, a list of floating point numbers…(and probably several other implementations along this trend of extension…)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are fours possible entity references: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either associated to a concept in the specified constraints, and thus found in the constrains environment by name lookup, 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Or constrained template,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Or in template parameter scope, 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Or non-dependent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Repeats the checking of template uses as well, but for </a:t>
            </a:r>
            <a:r>
              <a:rPr lang="en-US" baseline="0" smtClean="0"/>
              <a:t>different reasons…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Repeats the checking of template uses as well, but for different reasons…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Rebuilds entities or their references based on implementation in the models.</a:t>
            </a:r>
          </a:p>
          <a:p>
            <a:r>
              <a:rPr lang="en-US" baseline="0" dirty="0" smtClean="0"/>
              <a:t>Declarations need to be replaced with corresponding declarations in the model</a:t>
            </a:r>
          </a:p>
          <a:p>
            <a:r>
              <a:rPr lang="en-US" baseline="0" dirty="0" smtClean="0"/>
              <a:t>Call </a:t>
            </a:r>
            <a:r>
              <a:rPr lang="en-US" baseline="0" dirty="0" err="1" smtClean="0"/>
              <a:t>exprs</a:t>
            </a:r>
            <a:r>
              <a:rPr lang="en-US" baseline="0" dirty="0" smtClean="0"/>
              <a:t> need to be rebuilt, since the name needs to be re-looked up from the model.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goes through the checking of template uses, essentially making it a repetition over </a:t>
            </a:r>
          </a:p>
          <a:p>
            <a:r>
              <a:rPr lang="en-US" baseline="0" dirty="0" smtClean="0"/>
              <a:t>The upcoming checking in step 3 (step 2 of the  procedure for unconstrained templates).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calls to constrained template, we simply redo name lookup, and check the call expression with the concrete models acting as </a:t>
            </a:r>
          </a:p>
          <a:p>
            <a:r>
              <a:rPr lang="en-US" baseline="0" dirty="0" smtClean="0"/>
              <a:t>constrained environment.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probably should simply perform type substitution like is generally the case for overloaded call expressions, </a:t>
            </a:r>
          </a:p>
          <a:p>
            <a:r>
              <a:rPr lang="en-US" baseline="0" dirty="0" smtClean="0"/>
              <a:t>But that is dependent on telling clang to substitute constraints environments while transforming template declarations as well…</a:t>
            </a:r>
          </a:p>
          <a:p>
            <a:r>
              <a:rPr lang="en-US" baseline="0" dirty="0" smtClean="0"/>
              <a:t>But that is a mechanism that we have yet to implement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rebuilding reference, use either one of these as constraints environment: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The models in the current instantiation, or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The updated models with the “place-holders”… </a:t>
            </a:r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recap … Here’s the general picture, updated.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No delayed dependent reference.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Components get extended with the fact that we now have constraints specifications to parse and satisfy.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Mots importantly, we do a “repointing” of references with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	respect to the models gotten from constraints satisfaction during template instantiation.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There are several other extensions like this that we do on Clang, in order to implement our infrastructure layer…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is in the spirit of implementing constrained template checking that we have implemented these essential procedures, and various extensions…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have put the implementation details of most of these procedures in the distributed slides, as additional content…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With all these extensions, we already come down to a number of design questions, that would necessitate further exploration, independently of any proposed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Separate type checking:</a:t>
            </a:r>
          </a:p>
          <a:p>
            <a:pPr marL="171450" indent="-171450">
              <a:buFont typeface="Wingdings" charset="0"/>
              <a:buChar char="ç"/>
            </a:pPr>
            <a:r>
              <a:rPr lang="en-US" baseline="0" dirty="0" smtClean="0">
                <a:sym typeface="Wingdings"/>
              </a:rPr>
              <a:t>No overloaded function in concept models ?</a:t>
            </a:r>
          </a:p>
          <a:p>
            <a:pPr marL="171450" indent="-171450">
              <a:buFont typeface="Wingdings" charset="0"/>
              <a:buChar char="ç"/>
            </a:pPr>
            <a:endParaRPr lang="en-US" baseline="0" dirty="0" smtClean="0">
              <a:sym typeface="Wingdings"/>
            </a:endParaRPr>
          </a:p>
          <a:p>
            <a:pPr marL="0" indent="0">
              <a:buFont typeface="Wingdings" charset="0"/>
              <a:buNone/>
            </a:pPr>
            <a:r>
              <a:rPr lang="en-US" baseline="0" dirty="0" smtClean="0">
                <a:sym typeface="Wingdings"/>
              </a:rPr>
              <a:t>There are several other observations like these that we have made with respect to design-specific implementation… But, </a:t>
            </a:r>
          </a:p>
          <a:p>
            <a:pPr marL="0" indent="0">
              <a:buFont typeface="Wingdings" charset="0"/>
              <a:buNone/>
            </a:pPr>
            <a:r>
              <a:rPr lang="en-US" baseline="0" dirty="0" smtClean="0">
                <a:sym typeface="Wingdings"/>
              </a:rPr>
              <a:t>Their concrete formulation is awaiting for more evaluation …</a:t>
            </a:r>
          </a:p>
          <a:p>
            <a:pPr marL="0" indent="0">
              <a:buFont typeface="Wingdings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With all these extensions, we already come down to a number of design questions, that would necessitate further exploration, independently of any proposed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Separate type checking:</a:t>
            </a:r>
          </a:p>
          <a:p>
            <a:pPr marL="171450" indent="-171450">
              <a:buFont typeface="Wingdings" charset="0"/>
              <a:buChar char="ç"/>
            </a:pPr>
            <a:r>
              <a:rPr lang="en-US" baseline="0" dirty="0" smtClean="0">
                <a:sym typeface="Wingdings"/>
              </a:rPr>
              <a:t>No overloaded function in concept models ?</a:t>
            </a:r>
          </a:p>
          <a:p>
            <a:pPr marL="171450" indent="-171450">
              <a:buFont typeface="Wingdings" charset="0"/>
              <a:buChar char="ç"/>
            </a:pPr>
            <a:endParaRPr lang="en-US" baseline="0" dirty="0" smtClean="0">
              <a:sym typeface="Wingdings"/>
            </a:endParaRPr>
          </a:p>
          <a:p>
            <a:pPr marL="0" indent="0">
              <a:buFont typeface="Wingdings" charset="0"/>
              <a:buNone/>
            </a:pPr>
            <a:r>
              <a:rPr lang="en-US" baseline="0" dirty="0" smtClean="0">
                <a:sym typeface="Wingdings"/>
              </a:rPr>
              <a:t>Summary of issue w/ concept-based overloading  in additional slides provided…</a:t>
            </a:r>
          </a:p>
          <a:p>
            <a:pPr marL="0" indent="0">
              <a:buFont typeface="Wingdings" charset="0"/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Font typeface="Wingdings" charset="0"/>
              <a:buNone/>
            </a:pPr>
            <a:r>
              <a:rPr lang="en-US" baseline="0" dirty="0" smtClean="0">
                <a:sym typeface="Wingdings"/>
              </a:rPr>
              <a:t>There are several other observations like these that we have made with respect to design-specific implementation… But, </a:t>
            </a:r>
          </a:p>
          <a:p>
            <a:pPr marL="0" indent="0">
              <a:buFont typeface="Wingdings" charset="0"/>
              <a:buNone/>
            </a:pPr>
            <a:r>
              <a:rPr lang="en-US" baseline="0" dirty="0" smtClean="0">
                <a:sym typeface="Wingdings"/>
              </a:rPr>
              <a:t>Their concrete formulation is awaiting for more evaluation …</a:t>
            </a:r>
          </a:p>
          <a:p>
            <a:pPr marL="0" indent="0">
              <a:buFont typeface="Wingdings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lift up that implementation as well, this time abstracting over the type of the container…</a:t>
            </a:r>
          </a:p>
          <a:p>
            <a:r>
              <a:rPr lang="en-US" baseline="0" dirty="0" smtClean="0"/>
              <a:t>The abstraction now requires an iterator range as input to the generic function, in addition </a:t>
            </a:r>
          </a:p>
          <a:p>
            <a:r>
              <a:rPr lang="en-US" baseline="0" dirty="0" smtClean="0"/>
              <a:t>to the lower abstractions’ + operator.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there’s still a way in which this could be expressed more concisely, especially with respect to the binary operator in use.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example, instead of adding the numbers together, another variation of these implementations could multiply them together…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With all these extensions, we already come down to a number of design questions, that would necessitate further exploration, independently of any proposed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With all these extensions, we already come down to a number of design questions, that would necessitate further exploration, independently of any proposed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</a:t>
            </a:r>
            <a:r>
              <a:rPr lang="en-US" baseline="0" dirty="0" smtClean="0"/>
              <a:t> some initial observation…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</a:t>
            </a:r>
            <a:r>
              <a:rPr lang="en-US" baseline="0" dirty="0" smtClean="0"/>
              <a:t> some initial observation…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530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bundle the notions of model lookup and implicit concept model generation into a single notion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Of model lookup, This goes fairly well with the description given in the pre-Frankfurt standard…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come back to the generation of concrete models from templates in a few…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extend our lifting process through those different operations and get a more generalized form of summation called </a:t>
            </a:r>
          </a:p>
          <a:p>
            <a:r>
              <a:rPr lang="en-US" baseline="0" dirty="0" smtClean="0"/>
              <a:t>Accumulate.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this lifting process, we’re not only expressing algorithms in terms of their most essential characteristics, </a:t>
            </a:r>
          </a:p>
          <a:p>
            <a:r>
              <a:rPr lang="en-US" baseline="0" dirty="0" smtClean="0"/>
              <a:t>independently of the data structures they act upon, but </a:t>
            </a:r>
          </a:p>
          <a:p>
            <a:r>
              <a:rPr lang="en-US" baseline="0" dirty="0" smtClean="0"/>
              <a:t>we are also avoiding repetitive implementations in some multiplicative order.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abstract forms represent different levels of generic implementations.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validate bottom-up so we can get a good handle on</a:t>
            </a:r>
            <a:r>
              <a:rPr lang="en-US" baseline="0" dirty="0" smtClean="0"/>
              <a:t> </a:t>
            </a:r>
            <a:r>
              <a:rPr lang="en-US" dirty="0" smtClean="0"/>
              <a:t>cases under which the validation fails,</a:t>
            </a:r>
            <a:r>
              <a:rPr lang="en-US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most importantly, avoid unnecessary repetitions…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e.g. If all sub-expressions fail, return failure. No need to validate the current expression.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Comparing expression</a:t>
            </a:r>
            <a:r>
              <a:rPr lang="en-US" baseline="0" dirty="0" smtClean="0"/>
              <a:t> trees: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no direct way in Clang,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there is a profiling scheme that allows to uniquely identity entities, based on particular parameters (salient attributes?).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scheme happens to be defined on expressions. So we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Simply attempt to profile both E and U and compare their profile Id’s.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seems to be the way that clang compares expressions tree anyway…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e.g. checking non-type template parameters (?).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Rebuilding 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* call expressions, unary and binary operators, … for now.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* This is where sub-expressions get updated.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type checking consists of checking the definition and use of generic</a:t>
            </a:r>
            <a:r>
              <a:rPr lang="en-US" baseline="0" dirty="0" smtClean="0"/>
              <a:t> components, separately.</a:t>
            </a:r>
          </a:p>
          <a:p>
            <a:r>
              <a:rPr lang="en-US" baseline="0" dirty="0" smtClean="0"/>
              <a:t>Only when both checks succeed does the instantiation of the generic component succeed.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Checking things separately guarantees the the success of the instantiation.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should be no more checking needed during instantiation.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c++</a:t>
            </a:r>
            <a:r>
              <a:rPr lang="en-US" baseline="0" dirty="0" smtClean="0"/>
              <a:t> syntax, the checking of the definition consists of checking the </a:t>
            </a:r>
            <a:r>
              <a:rPr lang="en-US" baseline="0" dirty="0" err="1" smtClean="0"/>
              <a:t>stmts</a:t>
            </a:r>
            <a:r>
              <a:rPr lang="en-US" baseline="0" dirty="0" smtClean="0"/>
              <a:t> in the body against </a:t>
            </a:r>
          </a:p>
          <a:p>
            <a:r>
              <a:rPr lang="en-US" baseline="0" dirty="0" smtClean="0"/>
              <a:t>the requirements that the type parameters must satisfy.</a:t>
            </a:r>
          </a:p>
          <a:p>
            <a:r>
              <a:rPr lang="en-US" baseline="0" dirty="0" smtClean="0"/>
              <a:t>If there is any name, type, or operations that is not allowed based on the requirements, the definition of the generic component must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Checking the uses of a generic component consists of checking the type arguments </a:t>
            </a:r>
          </a:p>
          <a:p>
            <a:r>
              <a:rPr lang="en-US" baseline="0" dirty="0" smtClean="0"/>
              <a:t>against the generic component’s type parameters as well as the requirements on the type parameters.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what goes on with templates in C++ ? </a:t>
            </a:r>
          </a:p>
          <a:p>
            <a:r>
              <a:rPr lang="en-US" baseline="0" dirty="0" smtClean="0"/>
              <a:t>(It’s little bit of a different flavor…)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this picture that we saw earlier, when describing how generic components are used in </a:t>
            </a:r>
            <a:r>
              <a:rPr lang="en-US" dirty="0" err="1" smtClean="0"/>
              <a:t>c++</a:t>
            </a:r>
            <a:r>
              <a:rPr lang="en-US" dirty="0" smtClean="0"/>
              <a:t>, and what that means to the compiler….</a:t>
            </a:r>
          </a:p>
          <a:p>
            <a:endParaRPr lang="en-US" dirty="0" smtClean="0"/>
          </a:p>
          <a:p>
            <a:r>
              <a:rPr lang="en-US" dirty="0" smtClean="0"/>
              <a:t>The idea was that, </a:t>
            </a:r>
          </a:p>
          <a:p>
            <a:r>
              <a:rPr lang="en-US" dirty="0" smtClean="0"/>
              <a:t>when</a:t>
            </a:r>
            <a:r>
              <a:rPr lang="en-US" baseline="0" dirty="0" smtClean="0"/>
              <a:t> type checking succeeds, a specialized code stub is generated to avoid repetitions of, and sometimes unnecessary, code generation, and </a:t>
            </a:r>
          </a:p>
          <a:p>
            <a:r>
              <a:rPr lang="en-US" baseline="0" dirty="0" smtClean="0"/>
              <a:t>the actual generation of the code happens only once, at the end of the translation unit.</a:t>
            </a:r>
          </a:p>
          <a:p>
            <a:endParaRPr lang="en-US" baseline="0" dirty="0" smtClean="0"/>
          </a:p>
          <a:p>
            <a:r>
              <a:rPr lang="en-US" dirty="0" smtClean="0"/>
              <a:t>To</a:t>
            </a:r>
            <a:r>
              <a:rPr lang="en-US" baseline="0" dirty="0" smtClean="0"/>
              <a:t> describe how this works with respect to separate type-checking, I have to introduce a bit of terminology, which necessitates </a:t>
            </a:r>
          </a:p>
          <a:p>
            <a:r>
              <a:rPr lang="en-US" baseline="0" dirty="0" smtClean="0"/>
              <a:t>A closer look at the body of template definitions…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body of a template definition, there is this notion of dependent or non-dependent entity reference. </a:t>
            </a:r>
          </a:p>
          <a:p>
            <a:r>
              <a:rPr lang="en-US" baseline="0" dirty="0" smtClean="0"/>
              <a:t>A good example, that might be more relatable to some is its application to function calls, which leads to </a:t>
            </a:r>
          </a:p>
          <a:p>
            <a:r>
              <a:rPr lang="en-US" baseline="0" dirty="0" smtClean="0"/>
              <a:t>this notion of dependent or non-dependent call expressions.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entity is anything that can be used to represent a node in the abstract syntax tree: </a:t>
            </a:r>
          </a:p>
          <a:p>
            <a:r>
              <a:rPr lang="en-US" baseline="0" dirty="0" smtClean="0"/>
              <a:t>Expressions, declarations, etc…</a:t>
            </a:r>
          </a:p>
          <a:p>
            <a:r>
              <a:rPr lang="en-US" baseline="0" dirty="0" smtClean="0"/>
              <a:t>An entity reference is anything that refers to an entity, such as</a:t>
            </a:r>
          </a:p>
          <a:p>
            <a:r>
              <a:rPr lang="en-US" baseline="0" dirty="0" smtClean="0"/>
              <a:t> a function call expression, which refers to a function declaration, or </a:t>
            </a:r>
          </a:p>
          <a:p>
            <a:r>
              <a:rPr lang="en-US" baseline="0" dirty="0" smtClean="0"/>
              <a:t>The use of a type to when declaring a variable, which refers to a type declaration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dependent entity reference depends on a template parameter, while a </a:t>
            </a:r>
          </a:p>
          <a:p>
            <a:r>
              <a:rPr lang="en-US" baseline="0" dirty="0" smtClean="0"/>
              <a:t>non-dependent entity reference does not refer to a template parameter.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in our definition of accumulate(), there are no non-dependent entity reference:</a:t>
            </a:r>
          </a:p>
          <a:p>
            <a:r>
              <a:rPr lang="en-US" baseline="0" dirty="0" smtClean="0"/>
              <a:t>first, last: refer to the input parameters of type </a:t>
            </a:r>
            <a:r>
              <a:rPr lang="en-US" baseline="0" dirty="0" err="1" smtClean="0"/>
              <a:t>InputIterator</a:t>
            </a:r>
            <a:endParaRPr lang="en-US" baseline="0" dirty="0" smtClean="0"/>
          </a:p>
          <a:p>
            <a:r>
              <a:rPr lang="en-US" baseline="0" dirty="0" err="1" smtClean="0"/>
              <a:t>init</a:t>
            </a:r>
            <a:r>
              <a:rPr lang="en-US" baseline="0" dirty="0" smtClean="0"/>
              <a:t>: refers to the input parameter of type T</a:t>
            </a:r>
          </a:p>
          <a:p>
            <a:r>
              <a:rPr lang="en-US" baseline="0" dirty="0" err="1" smtClean="0"/>
              <a:t>Bin_op</a:t>
            </a:r>
            <a:r>
              <a:rPr lang="en-US" baseline="0" dirty="0" smtClean="0"/>
              <a:t>…. Type </a:t>
            </a:r>
            <a:r>
              <a:rPr lang="en-US" baseline="0" dirty="0" err="1" smtClean="0"/>
              <a:t>BinaryFunction</a:t>
            </a:r>
            <a:endParaRPr lang="en-US" baseline="0" dirty="0" smtClean="0"/>
          </a:p>
          <a:p>
            <a:r>
              <a:rPr lang="en-US" baseline="0" dirty="0" smtClean="0"/>
              <a:t>The application of the operators ++, *, !=, = ….  All have arguments that are type-dependent on the template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modified form of accumulate, however, where we add elements of type int, independently of the container, </a:t>
            </a:r>
          </a:p>
          <a:p>
            <a:r>
              <a:rPr lang="en-US" baseline="0" dirty="0" smtClean="0"/>
              <a:t>We actually have a mix of dependent and non-dependent entity references: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last: still refer to a name of type that is dependent on Container. So it is a dependent reference.</a:t>
            </a:r>
          </a:p>
          <a:p>
            <a:r>
              <a:rPr lang="en-US" baseline="0" dirty="0" smtClean="0"/>
              <a:t>But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bin_op</a:t>
            </a:r>
            <a:r>
              <a:rPr lang="en-US" baseline="0" dirty="0" smtClean="0"/>
              <a:t> are now non-</a:t>
            </a:r>
            <a:r>
              <a:rPr lang="en-US" baseline="0" dirty="0" err="1" smtClean="0"/>
              <a:t>dependant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Which makes the call to </a:t>
            </a:r>
            <a:r>
              <a:rPr lang="en-US" baseline="0" dirty="0" err="1" smtClean="0"/>
              <a:t>bin_op</a:t>
            </a:r>
            <a:r>
              <a:rPr lang="en-US" baseline="0" dirty="0" smtClean="0"/>
              <a:t>() and the = operator non-</a:t>
            </a:r>
            <a:r>
              <a:rPr lang="en-US" baseline="0" dirty="0" err="1" smtClean="0"/>
              <a:t>depenent</a:t>
            </a:r>
            <a:r>
              <a:rPr lang="en-US" baseline="0" dirty="0" smtClean="0"/>
              <a:t> as well..</a:t>
            </a:r>
          </a:p>
          <a:p>
            <a:r>
              <a:rPr lang="en-US" baseline="0" dirty="0" smtClean="0"/>
              <a:t>Note that </a:t>
            </a:r>
            <a:r>
              <a:rPr lang="en-US" baseline="0" dirty="0" err="1" smtClean="0"/>
              <a:t>bin_op</a:t>
            </a:r>
            <a:r>
              <a:rPr lang="en-US" baseline="0" dirty="0" smtClean="0"/>
              <a:t> expects it’s input to be of type int, so the result of *first has to be convertible to int.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[when is this conversion handled ?]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this example, I can now describe how the checking of templates relates to separate type-checking…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modified form of accumulate, however, where we add elements of type int, independently of the container, </a:t>
            </a:r>
          </a:p>
          <a:p>
            <a:r>
              <a:rPr lang="en-US" baseline="0" dirty="0" smtClean="0"/>
              <a:t>We actually have a mix of dependent and non-dependent entity references: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last: still refer to a name of type that is dependent on Container. So it is a dependent reference.</a:t>
            </a:r>
          </a:p>
          <a:p>
            <a:r>
              <a:rPr lang="en-US" baseline="0" dirty="0" smtClean="0"/>
              <a:t>But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bin_op</a:t>
            </a:r>
            <a:r>
              <a:rPr lang="en-US" baseline="0" dirty="0" smtClean="0"/>
              <a:t> are now non-</a:t>
            </a:r>
            <a:r>
              <a:rPr lang="en-US" baseline="0" dirty="0" err="1" smtClean="0"/>
              <a:t>dependant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Which makes the call to </a:t>
            </a:r>
            <a:r>
              <a:rPr lang="en-US" baseline="0" dirty="0" err="1" smtClean="0"/>
              <a:t>bin_op</a:t>
            </a:r>
            <a:r>
              <a:rPr lang="en-US" baseline="0" dirty="0" smtClean="0"/>
              <a:t>() and the = operator non-</a:t>
            </a:r>
            <a:r>
              <a:rPr lang="en-US" baseline="0" dirty="0" err="1" smtClean="0"/>
              <a:t>depenent</a:t>
            </a:r>
            <a:r>
              <a:rPr lang="en-US" baseline="0" dirty="0" smtClean="0"/>
              <a:t> as well..</a:t>
            </a:r>
          </a:p>
          <a:p>
            <a:r>
              <a:rPr lang="en-US" baseline="0" dirty="0" smtClean="0"/>
              <a:t>Note that </a:t>
            </a:r>
            <a:r>
              <a:rPr lang="en-US" baseline="0" dirty="0" err="1" smtClean="0"/>
              <a:t>bin_op</a:t>
            </a:r>
            <a:r>
              <a:rPr lang="en-US" baseline="0" dirty="0" smtClean="0"/>
              <a:t> expects it’s input to be of type int, so the result of *first has to be convertible to int.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[when is this conversion handled ?]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this example, I can now describe how the checking of templates relates to separate type-checking…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</a:t>
            </a:r>
            <a:r>
              <a:rPr lang="en-US" baseline="0" dirty="0" smtClean="0"/>
              <a:t> the parsing of template definitions, non-dependent entity references are checked, while </a:t>
            </a:r>
          </a:p>
          <a:p>
            <a:r>
              <a:rPr lang="en-US" baseline="0" dirty="0" smtClean="0"/>
              <a:t>the checking of dependent entity references is delayed. </a:t>
            </a:r>
          </a:p>
          <a:p>
            <a:r>
              <a:rPr lang="en-US" baseline="0" dirty="0" smtClean="0"/>
              <a:t>While parsing the template use, the arguments are checked against the parameters as we stated before, </a:t>
            </a:r>
          </a:p>
          <a:p>
            <a:r>
              <a:rPr lang="en-US" baseline="0" dirty="0" smtClean="0"/>
              <a:t>and the specialization is generated.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not until the compiler is attempting to generate the specialized code that it checks the remaining part of the definition body, </a:t>
            </a:r>
          </a:p>
          <a:p>
            <a:r>
              <a:rPr lang="en-US" baseline="0" dirty="0" smtClean="0"/>
              <a:t>the part consisting of dependent entity references…</a:t>
            </a:r>
          </a:p>
          <a:p>
            <a:r>
              <a:rPr lang="en-US" baseline="0" dirty="0" smtClean="0"/>
              <a:t>And this is usually where late instantiation errors occur.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function call expressions, for example, the compiler substitutes the type arguments into the call’s candidates, </a:t>
            </a:r>
          </a:p>
          <a:p>
            <a:r>
              <a:rPr lang="en-US" baseline="0" dirty="0" smtClean="0"/>
              <a:t>which was formed during the parsing of the  expression, </a:t>
            </a:r>
          </a:p>
          <a:p>
            <a:r>
              <a:rPr lang="en-US" baseline="0" dirty="0" smtClean="0"/>
              <a:t>and repeats overload resolution…</a:t>
            </a:r>
          </a:p>
          <a:p>
            <a:r>
              <a:rPr lang="en-US" baseline="0" dirty="0" smtClean="0"/>
              <a:t>(this is in addition to the first time during parsing…)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Essentially, the checking of the definition and of the use span through instantiation time, and </a:t>
            </a:r>
          </a:p>
          <a:p>
            <a:r>
              <a:rPr lang="en-US" baseline="0" dirty="0" smtClean="0"/>
              <a:t>the definitions and uses are not checked separately.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causes some issues with the usability of templates, and is an area in where </a:t>
            </a:r>
          </a:p>
          <a:p>
            <a:r>
              <a:rPr lang="en-US" baseline="0" dirty="0" smtClean="0"/>
              <a:t>allowing the compiler to check concepts, explicitly, is considered to be potentially helpful.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In C++ we express such generic algorithms using templates…</a:t>
            </a:r>
          </a:p>
          <a:p>
            <a:r>
              <a:rPr lang="en-US" baseline="0" dirty="0" smtClean="0"/>
              <a:t>For example, our more general accumulate algorithm will take this 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syntax consists of augmenting function signatures with an abstraction over the types of the input arguments.</a:t>
            </a:r>
          </a:p>
          <a:p>
            <a:r>
              <a:rPr lang="en-US" baseline="0" dirty="0" smtClean="0"/>
              <a:t>We specify the abstract types with what is called template parameters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in doing so, we can now reuse the algorithm for varying purposes like..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rest of the work, such as the selection of the right specialization, is done by the compiler…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When the checking of the arguments against the parameters succeeds,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Constraints satisfaction attempts to find al the models matching the specified constraints,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based on the arguments.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the found models are then considered along side the specialized code to be instantiated.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With respect to separate type-checking, </a:t>
            </a:r>
          </a:p>
          <a:p>
            <a:r>
              <a:rPr lang="en-US" baseline="0" dirty="0" smtClean="0"/>
              <a:t>All non-dependent entity references are now treated as dependent, due to the requirement that </a:t>
            </a:r>
          </a:p>
          <a:p>
            <a:r>
              <a:rPr lang="en-US" baseline="0" dirty="0" smtClean="0"/>
              <a:t>the referred entities either be associated to the concepts in the specified constraints, </a:t>
            </a:r>
          </a:p>
          <a:p>
            <a:r>
              <a:rPr lang="en-US" baseline="0" dirty="0" smtClean="0"/>
              <a:t>or be constrained templates themselves.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compiler checks all entity references, and there are no delay.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checking of the use is relatively the same, extended with constraints satisfaction.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we have the models from constraints satisfaction, which we didn’t have at the time of parsing </a:t>
            </a:r>
          </a:p>
          <a:p>
            <a:r>
              <a:rPr lang="en-US" baseline="0" dirty="0" smtClean="0"/>
              <a:t>the constrained template definition, </a:t>
            </a:r>
          </a:p>
          <a:p>
            <a:r>
              <a:rPr lang="en-US" baseline="0" dirty="0" smtClean="0"/>
              <a:t>the dependent entity references need to be updated to match the models…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process may involve re-performing name lookup, and for function call expressions, </a:t>
            </a:r>
          </a:p>
          <a:p>
            <a:r>
              <a:rPr lang="en-US" baseline="0" dirty="0" smtClean="0"/>
              <a:t>repeating overload resolution…</a:t>
            </a:r>
          </a:p>
          <a:p>
            <a:r>
              <a:rPr lang="en-US" baseline="0" dirty="0" smtClean="0"/>
              <a:t>yielding to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… potential ambiguity errors that must be handled. </a:t>
            </a:r>
          </a:p>
          <a:p>
            <a:r>
              <a:rPr lang="en-US" baseline="0" dirty="0" smtClean="0"/>
              <a:t>So, while we’re able to guarantee the success of instantiation for most cases, there are still </a:t>
            </a:r>
          </a:p>
          <a:p>
            <a:r>
              <a:rPr lang="en-US" baseline="0" dirty="0" smtClean="0"/>
              <a:t>A few cases for which things may not go perfectly well, depending on the definitions of the models, </a:t>
            </a:r>
          </a:p>
          <a:p>
            <a:r>
              <a:rPr lang="en-US" baseline="0" dirty="0" smtClean="0"/>
              <a:t>Or of how we relate the type-checking components…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Implicit</a:t>
            </a:r>
            <a:r>
              <a:rPr lang="en-US" baseline="0" dirty="0" smtClean="0"/>
              <a:t> concepts was the name given one original proposal for concepts in </a:t>
            </a:r>
            <a:r>
              <a:rPr lang="en-US" baseline="0" dirty="0" err="1" smtClean="0"/>
              <a:t>c++</a:t>
            </a:r>
            <a:r>
              <a:rPr lang="en-US" baseline="0" dirty="0" smtClean="0"/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Considerations given to axioms as they relate to educational reasoning…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Accidental conformance: some use in the context of overloaded operators…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While checking the body against constraints environment, expressions must be matches against the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use-patterns in the constraints environment.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mention associated types, associated functions,</a:t>
            </a:r>
            <a:r>
              <a:rPr lang="en-US" baseline="0" dirty="0" smtClean="0"/>
              <a:t> and associated requirements…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proposal was eventually the one that made it into the standard, which at the time was known</a:t>
            </a:r>
            <a:r>
              <a:rPr lang="en-US" baseline="0" dirty="0" smtClean="0"/>
              <a:t> as C++11.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ConceptGCC</a:t>
            </a:r>
            <a:r>
              <a:rPr lang="en-US" sz="1200" dirty="0" smtClean="0">
                <a:solidFill>
                  <a:schemeClr val="tx1"/>
                </a:solidFill>
              </a:rPr>
              <a:t>: A prototype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sz="1600" dirty="0" smtClean="0">
                <a:solidFill>
                  <a:schemeClr val="tx1"/>
                </a:solidFill>
              </a:rPr>
              <a:t>Designed for the STL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Serving as general guideline.</a:t>
            </a:r>
          </a:p>
          <a:p>
            <a:pPr lvl="0" algn="l"/>
            <a:r>
              <a:rPr lang="en-US" sz="1600" b="1" dirty="0" smtClean="0">
                <a:solidFill>
                  <a:schemeClr val="tx1"/>
                </a:solidFill>
              </a:rPr>
              <a:t>Language mechanics not yet addressed.</a:t>
            </a:r>
          </a:p>
          <a:p>
            <a:pPr lvl="1" algn="l"/>
            <a:r>
              <a:rPr lang="en-US" sz="1600" b="0" dirty="0" smtClean="0">
                <a:solidFill>
                  <a:schemeClr val="tx1"/>
                </a:solidFill>
              </a:rPr>
              <a:t>though minimized.</a:t>
            </a:r>
          </a:p>
          <a:p>
            <a:pPr lvl="0" algn="l"/>
            <a:r>
              <a:rPr lang="en-US" sz="1600" dirty="0" smtClean="0">
                <a:solidFill>
                  <a:schemeClr val="tx1"/>
                </a:solidFill>
              </a:rPr>
              <a:t>Fewer concepts, with semantics.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most recent proposal, actually, was developed as a result of a meeting that took place in Palo Alto</a:t>
            </a:r>
            <a:r>
              <a:rPr lang="en-US" baseline="0" dirty="0" smtClean="0"/>
              <a:t> a few months ago.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While the language mechanisms are not discussed in the proposal, and it is only designed for the STL,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we can at least speculate about implementation alternatives, Which is what </a:t>
            </a:r>
            <a:r>
              <a:rPr lang="en-US" baseline="0" dirty="0" err="1" smtClean="0"/>
              <a:t>ConceptClang</a:t>
            </a:r>
            <a:r>
              <a:rPr lang="en-US" baseline="0" dirty="0" smtClean="0"/>
              <a:t> is doing at the moment..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So.. This proposal takes us back to using implicit concepts with use patterns. Only, this time, use-patterns are extended with type annotations.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compile time, upon parsing</a:t>
            </a:r>
            <a:r>
              <a:rPr lang="en-US" baseline="0" dirty="0" smtClean="0"/>
              <a:t> a call to the generic function accumulate(), </a:t>
            </a:r>
          </a:p>
          <a:p>
            <a:r>
              <a:rPr lang="en-US" baseline="0" dirty="0" smtClean="0"/>
              <a:t>The compiler deduces the appropriate type  arguments, corresponding to the </a:t>
            </a:r>
          </a:p>
          <a:p>
            <a:r>
              <a:rPr lang="en-US" baseline="0" dirty="0" smtClean="0"/>
              <a:t>generic function’s template parameters, </a:t>
            </a:r>
          </a:p>
          <a:p>
            <a:r>
              <a:rPr lang="en-US" baseline="0" dirty="0" smtClean="0"/>
              <a:t>checks the arguments against the parameters, </a:t>
            </a:r>
          </a:p>
          <a:p>
            <a:r>
              <a:rPr lang="en-US" baseline="0" dirty="0" smtClean="0"/>
              <a:t>selecting the most specialized form of the template definition if necessary, </a:t>
            </a:r>
          </a:p>
          <a:p>
            <a:r>
              <a:rPr lang="en-US" baseline="0" dirty="0" smtClean="0"/>
              <a:t>and generates the specialized code if the type-checking succeeds.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reality, for most compilers, at the point of template use, only a stub of the specialized code is generated.</a:t>
            </a:r>
          </a:p>
          <a:p>
            <a:r>
              <a:rPr lang="en-US" baseline="0" dirty="0" smtClean="0"/>
              <a:t>The generation of the actual implementation does not occur until much later in the process, at the end of a translation unit.</a:t>
            </a:r>
          </a:p>
          <a:p>
            <a:endParaRPr lang="en-US" dirty="0" smtClean="0"/>
          </a:p>
          <a:p>
            <a:r>
              <a:rPr lang="en-US" dirty="0" smtClean="0"/>
              <a:t>Both</a:t>
            </a:r>
            <a:r>
              <a:rPr lang="en-US" baseline="0" dirty="0" smtClean="0"/>
              <a:t> these processes of generating the specialized code stub and its implementation is </a:t>
            </a:r>
            <a:r>
              <a:rPr lang="en-US" baseline="0" dirty="0" err="1" smtClean="0"/>
              <a:t>refered</a:t>
            </a:r>
            <a:r>
              <a:rPr lang="en-US" baseline="0" dirty="0" smtClean="0"/>
              <a:t> to as template instantiation.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To </a:t>
            </a:r>
            <a:r>
              <a:rPr lang="en-US" baseline="0" dirty="0" err="1" smtClean="0"/>
              <a:t>implemente</a:t>
            </a:r>
            <a:r>
              <a:rPr lang="en-US" baseline="0" dirty="0" smtClean="0"/>
              <a:t> our infrastructure layer, we’ve extended the components of our compilation models, more or less as </a:t>
            </a:r>
          </a:p>
          <a:p>
            <a:r>
              <a:rPr lang="en-US" baseline="0" dirty="0" smtClean="0"/>
              <a:t>herein illustrated.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Entities instances:</a:t>
            </a:r>
          </a:p>
          <a:p>
            <a:r>
              <a:rPr lang="en-US" baseline="0" dirty="0" smtClean="0"/>
              <a:t>   Directly linked with the parser. </a:t>
            </a:r>
          </a:p>
          <a:p>
            <a:r>
              <a:rPr lang="en-US" baseline="0" dirty="0" smtClean="0"/>
              <a:t>   Usually checks for validity and creates new instances of related data structures. </a:t>
            </a:r>
          </a:p>
          <a:p>
            <a:r>
              <a:rPr lang="en-US" baseline="0" dirty="0" smtClean="0"/>
              <a:t>   e.g. Concept Models: check arguments, creates ConceptMapDecl, then CheckConceptMap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Entity references</a:t>
            </a:r>
          </a:p>
          <a:p>
            <a:r>
              <a:rPr lang="en-US" baseline="0" dirty="0" smtClean="0"/>
              <a:t>   When an already defined entities are referred to by other entities…</a:t>
            </a:r>
          </a:p>
          <a:p>
            <a:r>
              <a:rPr lang="en-US" baseline="0" dirty="0" smtClean="0"/>
              <a:t>   e.g. Call Expressions, type references, etc…</a:t>
            </a:r>
          </a:p>
          <a:p>
            <a:r>
              <a:rPr lang="en-US" baseline="0" dirty="0" smtClean="0"/>
              <a:t>   Makes more sense when explored in relation to Type-checking, instantiation, or template argument deduction.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Name Lookup: </a:t>
            </a:r>
          </a:p>
          <a:p>
            <a:r>
              <a:rPr lang="en-US" baseline="0" dirty="0" smtClean="0"/>
              <a:t>   For all name lookup need, including concept map lookup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Type-checking + instantiation:</a:t>
            </a:r>
          </a:p>
          <a:p>
            <a:r>
              <a:rPr lang="en-US" baseline="0" dirty="0" smtClean="0"/>
              <a:t>   For all type checking needed: Constraints satisfaction, concept map checking, etc…</a:t>
            </a:r>
          </a:p>
          <a:p>
            <a:r>
              <a:rPr lang="en-US" baseline="0" dirty="0" smtClean="0"/>
              <a:t>    type-substitutions, and eventually, instantiations.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Template argument deductions:</a:t>
            </a:r>
          </a:p>
          <a:p>
            <a:r>
              <a:rPr lang="en-US" baseline="0" dirty="0" smtClean="0"/>
              <a:t>   Useful for concept-based overloading </a:t>
            </a:r>
          </a:p>
          <a:p>
            <a:r>
              <a:rPr lang="en-US" baseline="0" dirty="0" smtClean="0"/>
              <a:t>   related to entity references…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We’ll start with the pre-</a:t>
            </a:r>
            <a:r>
              <a:rPr lang="en-US" baseline="0" dirty="0" err="1" smtClean="0"/>
              <a:t>frankfurt</a:t>
            </a:r>
            <a:r>
              <a:rPr lang="en-US" baseline="0" dirty="0" smtClean="0"/>
              <a:t> instantiation…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Although the proposal does not cover implementation yet, </a:t>
            </a:r>
          </a:p>
          <a:p>
            <a:r>
              <a:rPr lang="en-US" baseline="0" dirty="0" smtClean="0"/>
              <a:t>Here a version we where able to put together…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We’ve added more data structures</a:t>
            </a:r>
          </a:p>
          <a:p>
            <a:r>
              <a:rPr lang="en-US" baseline="0" dirty="0" smtClean="0"/>
              <a:t>RequiresDecl – requires clauses</a:t>
            </a:r>
          </a:p>
          <a:p>
            <a:r>
              <a:rPr lang="en-US" baseline="0" dirty="0" smtClean="0"/>
              <a:t>DummyAssocDecl – helping parsing use patterns</a:t>
            </a:r>
          </a:p>
          <a:p>
            <a:r>
              <a:rPr lang="en-US" baseline="0" dirty="0" smtClean="0"/>
              <a:t>UsePatternDecl – since ConceptClang expects associate requirements to be represented as declarations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Subtle extensions not mentioned in the standard…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substitution complexity must take into account the rebuilding of the dummy </a:t>
            </a:r>
            <a:r>
              <a:rPr lang="en-US" baseline="0" dirty="0" err="1" smtClean="0"/>
              <a:t>decls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Replacing them with valid candidates… </a:t>
            </a:r>
          </a:p>
          <a:p>
            <a:r>
              <a:rPr lang="en-US" baseline="0" dirty="0" smtClean="0"/>
              <a:t>(So, there is at least one level of lookup being performed here...)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Paper authored by (Jeremy?) Gibbons provides this classifications…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Concepts == structure +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Now, back to our example…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some implicit assumptions that we are making here… </a:t>
            </a:r>
          </a:p>
          <a:p>
            <a:r>
              <a:rPr lang="en-US" baseline="0" dirty="0" smtClean="0"/>
              <a:t>These are requirements for successful execution of a call to the generic function.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requirements can quickly get tedious to keep track of, and </a:t>
            </a:r>
          </a:p>
          <a:p>
            <a:r>
              <a:rPr lang="en-US" baseline="0" dirty="0" smtClean="0"/>
              <a:t>expressing them as input parameters cannot always be a favorable option.</a:t>
            </a:r>
          </a:p>
          <a:p>
            <a:r>
              <a:rPr lang="en-US" baseline="0" dirty="0" smtClean="0"/>
              <a:t>Besides, they also tend to be repetitive across various algorithms.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use concepts to express and group them.</a:t>
            </a:r>
          </a:p>
          <a:p>
            <a:r>
              <a:rPr lang="en-US" baseline="0" dirty="0" smtClean="0"/>
              <a:t>When a type covers all the requirements expressed by a concepts, we say that the type satisfied the requirements of the concepts.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example…</a:t>
            </a:r>
          </a:p>
          <a:p>
            <a:r>
              <a:rPr lang="en-US" baseline="0" dirty="0" smtClean="0"/>
              <a:t>In this example still, we assume that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we have essentially done here is … </a:t>
            </a:r>
          </a:p>
          <a:p>
            <a:r>
              <a:rPr lang="en-US" baseline="0" dirty="0" smtClean="0"/>
              <a:t>we’ve moved from abstracting over the types of the inputs to abstracting over particular properties of those types.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properties can be syntactical, such as whether values can be dereferenced or pre-incremented, </a:t>
            </a:r>
          </a:p>
          <a:p>
            <a:r>
              <a:rPr lang="en-US" baseline="0" dirty="0" err="1" smtClean="0"/>
              <a:t>semantical</a:t>
            </a:r>
            <a:r>
              <a:rPr lang="en-US" baseline="0" dirty="0" smtClean="0"/>
              <a:t>, stating the conditions under which operations are to be applied (pre/post-conditions), </a:t>
            </a:r>
          </a:p>
          <a:p>
            <a:r>
              <a:rPr lang="en-US" baseline="0" dirty="0" smtClean="0"/>
              <a:t>and simply specifying some complexity guarantees.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example, here,</a:t>
            </a:r>
          </a:p>
          <a:p>
            <a:r>
              <a:rPr lang="en-US" baseline="0" dirty="0" smtClean="0"/>
              <a:t>there is an implicit assumption that the type </a:t>
            </a:r>
            <a:r>
              <a:rPr lang="en-US" baseline="0" dirty="0" err="1" smtClean="0"/>
              <a:t>Iter</a:t>
            </a:r>
            <a:r>
              <a:rPr lang="en-US" baseline="0" dirty="0" smtClean="0"/>
              <a:t> would satisfy the requirements of an input iterator, </a:t>
            </a:r>
          </a:p>
          <a:p>
            <a:r>
              <a:rPr lang="en-US" baseline="0" dirty="0" smtClean="0"/>
              <a:t>that that </a:t>
            </a:r>
            <a:r>
              <a:rPr lang="en-US" baseline="0" dirty="0" err="1" smtClean="0"/>
              <a:t>BinOp</a:t>
            </a:r>
            <a:r>
              <a:rPr lang="en-US" baseline="0" dirty="0" smtClean="0"/>
              <a:t> would satisfy the requirements of a </a:t>
            </a:r>
            <a:r>
              <a:rPr lang="en-US" baseline="0" dirty="0" err="1" smtClean="0"/>
              <a:t>BinaryFunction</a:t>
            </a:r>
            <a:r>
              <a:rPr lang="en-US" baseline="0" dirty="0" smtClean="0"/>
              <a:t>, and </a:t>
            </a:r>
          </a:p>
          <a:p>
            <a:r>
              <a:rPr lang="en-US" baseline="0" dirty="0" smtClean="0"/>
              <a:t>that the result of applying </a:t>
            </a:r>
            <a:r>
              <a:rPr lang="en-US" baseline="0" dirty="0" err="1" smtClean="0"/>
              <a:t>bin_op</a:t>
            </a:r>
            <a:r>
              <a:rPr lang="en-US" baseline="0" dirty="0" smtClean="0"/>
              <a:t>() can be assigned to things of type the type of the elements in the sequence.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requirement for an input iterator are that …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Values can be copied and copy-constructed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Values can be compared for equality or inequality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Values can be dereferenced as an </a:t>
            </a:r>
            <a:r>
              <a:rPr lang="en-US" baseline="0" dirty="0" err="1" smtClean="0"/>
              <a:t>rvalue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Values can be pre- and post- incremented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Some equivalence relations between pre- and post- increment: ++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==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++,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All operations are amortized constant time.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r>
              <a:rPr lang="en-US" baseline="0" dirty="0" smtClean="0"/>
              <a:t>Those of a binary function are that: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Takes two element as input, and return results with appropriate types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Copy constructible, assigned, etc… default constructible…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say that a value is  assignable or convertible to another value implies that </a:t>
            </a:r>
          </a:p>
          <a:p>
            <a:r>
              <a:rPr lang="en-US" baseline="0" dirty="0" smtClean="0"/>
              <a:t>The value can be copy constructed or assigned into the type of the other value.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intended for library developers</a:t>
            </a:r>
            <a:r>
              <a:rPr lang="en-US" baseline="0" dirty="0" smtClean="0"/>
              <a:t> with an interest in concepts design.</a:t>
            </a:r>
          </a:p>
          <a:p>
            <a:r>
              <a:rPr lang="en-US" baseline="0" dirty="0" smtClean="0"/>
              <a:t>5 min break depending on how the talk is progressing…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this point we can start defining what concepts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we’ve just seen, concepts are a mechanism for abstraction…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are an essential component of generic programming.</a:t>
            </a:r>
          </a:p>
          <a:p>
            <a:r>
              <a:rPr lang="en-US" baseline="0" dirty="0" smtClean="0"/>
              <a:t>Some people like to think of them as constraints on types, or type predicates.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note that generic programming aims at increasing the reuse of software components, all in </a:t>
            </a:r>
          </a:p>
          <a:p>
            <a:r>
              <a:rPr lang="en-US" baseline="0" dirty="0" smtClean="0"/>
              <a:t>an efficient and safe manner…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general, there tends to be a tradeoff between the level of abstraction and the efficiency of the reuse, since </a:t>
            </a:r>
          </a:p>
          <a:p>
            <a:r>
              <a:rPr lang="en-US" baseline="0" dirty="0" smtClean="0"/>
              <a:t>one needs to consider the cost of instantiating a template.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our case, the instantiation is done by the compiler, generating code with no runtime overhead. </a:t>
            </a:r>
          </a:p>
          <a:p>
            <a:r>
              <a:rPr lang="en-US" baseline="0" dirty="0" smtClean="0"/>
              <a:t>So for the point of view of the user, we do not worry about the cost.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far as the safety goes… it essentially consists of supporting this notion of separate typing…</a:t>
            </a:r>
          </a:p>
          <a:p>
            <a:r>
              <a:rPr lang="en-US" baseline="0" dirty="0" smtClean="0"/>
              <a:t>The discussion of which leads to another motivation for concepts in </a:t>
            </a:r>
            <a:r>
              <a:rPr lang="en-US" baseline="0" dirty="0" err="1" smtClean="0"/>
              <a:t>c++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in the next few slides, we are going to define separate type checking, </a:t>
            </a:r>
          </a:p>
          <a:p>
            <a:r>
              <a:rPr lang="en-US" baseline="0" dirty="0" smtClean="0"/>
              <a:t>show how templates do not support the feature, show the problems we encounter with this lack of separate type checking, </a:t>
            </a:r>
          </a:p>
          <a:p>
            <a:r>
              <a:rPr lang="en-US" baseline="0" dirty="0" smtClean="0"/>
              <a:t>And show how the situation can be improved with a language support for concepts.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Different languages support concepts in varying capacities…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table is from a study that was carried on between 2005 and 2007 by Garcia and several other people from our group at </a:t>
            </a:r>
          </a:p>
          <a:p>
            <a:r>
              <a:rPr lang="en-US" baseline="0" dirty="0" smtClean="0"/>
              <a:t>Indiana University and </a:t>
            </a:r>
          </a:p>
          <a:p>
            <a:r>
              <a:rPr lang="en-US" baseline="0" dirty="0" smtClean="0"/>
              <a:t>Shows the extent to which various languages support concepts, at least at the time.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C++, ML, Haskell, almost </a:t>
            </a:r>
            <a:r>
              <a:rPr lang="en-US" baseline="0" dirty="0" err="1" smtClean="0"/>
              <a:t>Ocaml</a:t>
            </a:r>
            <a:r>
              <a:rPr lang="en-US" baseline="0" dirty="0" smtClean="0"/>
              <a:t> – support concepts at least almost fully, and other languages in some varying capacity.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C++ in particular, covered nearly all features excepts for separate compilation. However, most of its support was not explicit within the language…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err="1" smtClean="0"/>
              <a:t>Cconcepts</a:t>
            </a:r>
            <a:r>
              <a:rPr lang="en-US" baseline="0" dirty="0" smtClean="0"/>
              <a:t> have been a part of C++, since at least the development of </a:t>
            </a:r>
          </a:p>
          <a:p>
            <a:r>
              <a:rPr lang="en-US" baseline="0" dirty="0" smtClean="0"/>
              <a:t>The Standard Template Library. </a:t>
            </a:r>
          </a:p>
          <a:p>
            <a:r>
              <a:rPr lang="en-US" baseline="0" dirty="0" smtClean="0"/>
              <a:t>Practical C++ libraries are designed with concepts in mind: MTL, STL, Boost, Boost Concept checking library.</a:t>
            </a:r>
          </a:p>
          <a:p>
            <a:r>
              <a:rPr lang="en-US" baseline="0" dirty="0" smtClean="0"/>
              <a:t>And concepts are defined in documentation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times, library developers use suggestive names to indicate the properties that types must satisfy.</a:t>
            </a:r>
          </a:p>
          <a:p>
            <a:r>
              <a:rPr lang="en-US" baseline="0" dirty="0" smtClean="0"/>
              <a:t>However, this method is only useful to the user of a library and not so much to the compiler, since </a:t>
            </a:r>
          </a:p>
          <a:p>
            <a:r>
              <a:rPr lang="en-US" baseline="0" dirty="0" smtClean="0"/>
              <a:t>The difference in template parameter names means nothing to the compiler…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addition, there is only so much that once can express using suggestive names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Over the years …</a:t>
            </a:r>
          </a:p>
          <a:p>
            <a:r>
              <a:rPr lang="en-US" baseline="0" dirty="0" smtClean="0"/>
              <a:t>Library developers have developed a number of mostly-meta-programming idioms designed to aid the expression and checking of </a:t>
            </a:r>
          </a:p>
          <a:p>
            <a:r>
              <a:rPr lang="en-US" baseline="0" dirty="0" smtClean="0"/>
              <a:t>Concepts a bit. </a:t>
            </a:r>
          </a:p>
          <a:p>
            <a:r>
              <a:rPr lang="en-US" baseline="0" dirty="0" smtClean="0"/>
              <a:t>Things like type-traits or tag dispatching allow to express the properties of types that form concepts…</a:t>
            </a:r>
          </a:p>
          <a:p>
            <a:r>
              <a:rPr lang="en-US" baseline="0" dirty="0" smtClean="0"/>
              <a:t>But this checking is only partial. </a:t>
            </a:r>
          </a:p>
          <a:p>
            <a:r>
              <a:rPr lang="en-US" baseline="0" dirty="0" smtClean="0"/>
              <a:t>The Boost concept checking library actually pushes the boundaries of what how much can be done </a:t>
            </a:r>
          </a:p>
          <a:p>
            <a:r>
              <a:rPr lang="en-US" baseline="0" dirty="0" smtClean="0"/>
              <a:t>exclusively reusing features of the language.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But, all these methods have limitations.</a:t>
            </a:r>
          </a:p>
          <a:p>
            <a:r>
              <a:rPr lang="en-US" baseline="0" dirty="0" smtClean="0"/>
              <a:t>We run into usability and incompleteness issues.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one thing, as we saw earlier, the use of suggestive names is not expressive enough.</a:t>
            </a:r>
          </a:p>
          <a:p>
            <a:r>
              <a:rPr lang="en-US" baseline="0" dirty="0" smtClean="0"/>
              <a:t>The extended methods like tag dispatching and type traits tend be too complex, at least for novices of the language to use.</a:t>
            </a:r>
          </a:p>
          <a:p>
            <a:r>
              <a:rPr lang="en-US" baseline="0" dirty="0" smtClean="0"/>
              <a:t>Moreover, once one figures out how to use them, it leads to highly verbose implementations, just to do simple things…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a language perspective, concepts are not checked by the compiler, and the lack of separate type checking </a:t>
            </a:r>
          </a:p>
          <a:p>
            <a:r>
              <a:rPr lang="en-US" baseline="0" dirty="0" smtClean="0"/>
              <a:t>Leads to late or no error detection and lengthy and hard-to-understand error messages…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because of  the</a:t>
            </a:r>
            <a:r>
              <a:rPr lang="en-US" baseline="0" dirty="0" smtClean="0"/>
              <a:t> lack of separate type checking, </a:t>
            </a:r>
          </a:p>
          <a:p>
            <a:r>
              <a:rPr lang="en-US" baseline="0" dirty="0" smtClean="0"/>
              <a:t>We get into trouble with our error detection and diagnoses mechanism.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Either errors are detected late, occasionally not until run-time, </a:t>
            </a:r>
          </a:p>
          <a:p>
            <a:r>
              <a:rPr lang="en-US" baseline="0" dirty="0" smtClean="0"/>
              <a:t>Or the diagnosis is too long and  complex to understand without some expert knowledge, </a:t>
            </a:r>
          </a:p>
          <a:p>
            <a:r>
              <a:rPr lang="en-US" baseline="0" dirty="0" smtClean="0"/>
              <a:t>Or the errors go completely unnoticed.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example, let us consider some faulty implementations and how they are currently handled in C++….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13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 err="1" smtClean="0"/>
              <a:t>msg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file included from test.cpp:10:</a:t>
            </a:r>
          </a:p>
          <a:p>
            <a:r>
              <a:rPr lang="en-US" dirty="0" smtClean="0"/>
              <a:t>In file included from /</a:t>
            </a:r>
            <a:r>
              <a:rPr lang="en-US" dirty="0" err="1" smtClean="0"/>
              <a:t>usr</a:t>
            </a:r>
            <a:r>
              <a:rPr lang="en-US" dirty="0" smtClean="0"/>
              <a:t>/include/</a:t>
            </a:r>
            <a:r>
              <a:rPr lang="en-US" dirty="0" err="1" smtClean="0"/>
              <a:t>c++</a:t>
            </a:r>
            <a:r>
              <a:rPr lang="en-US" dirty="0" smtClean="0"/>
              <a:t>/4.2.1/numeric:68:</a:t>
            </a:r>
          </a:p>
          <a:p>
            <a:endParaRPr lang="en-US" dirty="0" smtClean="0"/>
          </a:p>
          <a:p>
            <a:r>
              <a:rPr lang="en-US" dirty="0" smtClean="0"/>
              <a:t>In this example,</a:t>
            </a:r>
            <a:r>
              <a:rPr lang="en-US" baseline="0" dirty="0" smtClean="0"/>
              <a:t> perhaps the author of accumulate 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-implemented it, or the use of accumulate 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-used it.</a:t>
            </a:r>
          </a:p>
          <a:p>
            <a:r>
              <a:rPr lang="en-US" baseline="0" dirty="0" smtClean="0"/>
              <a:t>Either way, we have the addition of integers being passed in as binary operator </a:t>
            </a:r>
          </a:p>
          <a:p>
            <a:r>
              <a:rPr lang="en-US" baseline="0" dirty="0" smtClean="0"/>
              <a:t>to accumulate the elements of types void* in the given range.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error message has actually gotten better over the course of the years.</a:t>
            </a:r>
          </a:p>
          <a:p>
            <a:r>
              <a:rPr lang="en-US" baseline="0" dirty="0" smtClean="0"/>
              <a:t>We get this, which points to the implementation of accumulate within the STL implementation, </a:t>
            </a:r>
          </a:p>
          <a:p>
            <a:r>
              <a:rPr lang="en-US" baseline="0" dirty="0" smtClean="0"/>
              <a:t>And immediately after, tells us which part of the code caused the problem, </a:t>
            </a:r>
          </a:p>
          <a:p>
            <a:r>
              <a:rPr lang="en-US" baseline="0" dirty="0" smtClean="0"/>
              <a:t>And, while still pointing to library internals, tells us that we can’t convert from void* to 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doesn’t tells us what the immediate problem is, but at a less-than-expert can quickly figure out that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binary operator is incompatible for the type of the elements in the collection.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13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 err="1" smtClean="0"/>
              <a:t>msg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file included from test.cpp:13:</a:t>
            </a:r>
          </a:p>
          <a:p>
            <a:r>
              <a:rPr lang="en-US" dirty="0" smtClean="0"/>
              <a:t>In file included from /</a:t>
            </a:r>
            <a:r>
              <a:rPr lang="en-US" dirty="0" err="1" smtClean="0"/>
              <a:t>usr</a:t>
            </a:r>
            <a:r>
              <a:rPr lang="en-US" dirty="0" smtClean="0"/>
              <a:t>/local/include/boost/bind.hpp:22:</a:t>
            </a:r>
          </a:p>
          <a:p>
            <a:endParaRPr lang="en-US" dirty="0" smtClean="0"/>
          </a:p>
          <a:p>
            <a:r>
              <a:rPr lang="en-US" dirty="0" smtClean="0"/>
              <a:t>We complicate our example a little bit, and pass in the operator via another template…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the error diagnosis is starting to get a little bit more complex, and pointing to more library internals…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still eventually get an indication of the location in our code that created the problem, but </a:t>
            </a:r>
          </a:p>
          <a:p>
            <a:r>
              <a:rPr lang="en-US" baseline="0" dirty="0" smtClean="0"/>
              <a:t>That happens much later…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Again, all we want this to tell us, is that the binary Operator is incompatible…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13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 err="1" smtClean="0"/>
              <a:t>msg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file included from test.cpp:13:</a:t>
            </a:r>
          </a:p>
          <a:p>
            <a:r>
              <a:rPr lang="en-US" dirty="0" smtClean="0"/>
              <a:t>In file included from /</a:t>
            </a:r>
            <a:r>
              <a:rPr lang="en-US" dirty="0" err="1" smtClean="0"/>
              <a:t>usr</a:t>
            </a:r>
            <a:r>
              <a:rPr lang="en-US" dirty="0" smtClean="0"/>
              <a:t>/local/include/boost/bind.hpp:22:</a:t>
            </a:r>
          </a:p>
          <a:p>
            <a:endParaRPr lang="en-US" dirty="0" smtClean="0"/>
          </a:p>
          <a:p>
            <a:r>
              <a:rPr lang="en-US" dirty="0" smtClean="0"/>
              <a:t>Now we change to</a:t>
            </a:r>
            <a:r>
              <a:rPr lang="en-US" baseline="0" dirty="0" smtClean="0"/>
              <a:t> bit more complex algorithm, sorting elements in the collection, </a:t>
            </a:r>
          </a:p>
          <a:p>
            <a:r>
              <a:rPr lang="en-US" dirty="0" smtClean="0"/>
              <a:t>And we do</a:t>
            </a:r>
            <a:r>
              <a:rPr lang="en-US" baseline="0" dirty="0" smtClean="0"/>
              <a:t> not even have our first user-code indicator by this point yet…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error messages can in fact get even worse, depending on how deeply nested calls to polymorphic functions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in general, we want then to tell us very simple things, that could have been determined at the interface between the author and user of </a:t>
            </a:r>
          </a:p>
          <a:p>
            <a:r>
              <a:rPr lang="en-US" baseline="0" dirty="0" smtClean="0"/>
              <a:t>A generic code.</a:t>
            </a:r>
          </a:p>
          <a:p>
            <a:endParaRPr lang="en-US" baseline="0" dirty="0" smtClean="0"/>
          </a:p>
          <a:p>
            <a:r>
              <a:rPr lang="en-US" dirty="0" smtClean="0"/>
              <a:t>Now, there is an</a:t>
            </a:r>
            <a:r>
              <a:rPr lang="en-US" baseline="0" dirty="0" smtClean="0"/>
              <a:t> even worse problem…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13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to sort with another</a:t>
            </a:r>
            <a:r>
              <a:rPr lang="en-US" baseline="0" dirty="0" smtClean="0"/>
              <a:t> kind of incompatible binary operator. </a:t>
            </a:r>
          </a:p>
          <a:p>
            <a:r>
              <a:rPr lang="en-US" baseline="0" dirty="0" smtClean="0"/>
              <a:t>A post-condition on sorting algorithms is that the container be sorted after application.</a:t>
            </a:r>
          </a:p>
          <a:p>
            <a:r>
              <a:rPr lang="en-US" baseline="0" dirty="0" smtClean="0"/>
              <a:t>In fact, by definition in the STL, the comparator that is passed in must satisfy the semantic requirements of </a:t>
            </a:r>
          </a:p>
          <a:p>
            <a:r>
              <a:rPr lang="en-US" baseline="0" dirty="0" err="1" smtClean="0"/>
              <a:t>StrictWeakOrdering</a:t>
            </a:r>
            <a:r>
              <a:rPr lang="en-US" baseline="0" dirty="0" smtClean="0"/>
              <a:t>, which </a:t>
            </a:r>
            <a:r>
              <a:rPr lang="en-US" baseline="0" dirty="0" err="1" smtClean="0"/>
              <a:t>not_equal_to</a:t>
            </a:r>
            <a:r>
              <a:rPr lang="en-US" baseline="0" dirty="0" smtClean="0"/>
              <a:t>() does not satisfy.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we run this piece of code, and we get… nothing.</a:t>
            </a:r>
          </a:p>
          <a:p>
            <a:r>
              <a:rPr lang="en-US" baseline="0" dirty="0" smtClean="0"/>
              <a:t>It’s needless to say that this should not be happening…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proper support for concepts, semantic errors like this should be caught and diagnosed.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Objective of this</a:t>
            </a:r>
            <a:r>
              <a:rPr lang="en-US" baseline="0" dirty="0" smtClean="0"/>
              <a:t> project are to, essentially, implement concepts for C++. </a:t>
            </a:r>
          </a:p>
          <a:p>
            <a:r>
              <a:rPr lang="en-US" baseline="0" dirty="0" smtClean="0"/>
              <a:t>We want to explore ways in which one can define an abstract layer to help reason about concepts designs.</a:t>
            </a:r>
          </a:p>
          <a:p>
            <a:r>
              <a:rPr lang="en-US" baseline="0" dirty="0" smtClean="0"/>
              <a:t>Ultimately, we want our implementation to be as independent from any design alternative as possible. </a:t>
            </a:r>
          </a:p>
          <a:p>
            <a:r>
              <a:rPr lang="en-US" baseline="0" dirty="0" smtClean="0"/>
              <a:t>Further, we want it to be extensible to any design choice.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result of this goal, we hope to concretely assess the implications of concepts designs, in both general and particular cases, </a:t>
            </a:r>
          </a:p>
          <a:p>
            <a:r>
              <a:rPr lang="en-US" baseline="0" dirty="0" smtClean="0"/>
              <a:t>on either implementers or users. For case in particular, we find it might be helpful to clearly separate any concept related implementation from </a:t>
            </a:r>
          </a:p>
          <a:p>
            <a:r>
              <a:rPr lang="en-US" baseline="0" dirty="0" smtClean="0"/>
              <a:t>C++ standard-based implementations.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Pushing further, we hope to highlight similarities and subtle differences between alternative designs.</a:t>
            </a:r>
          </a:p>
          <a:p>
            <a:r>
              <a:rPr lang="en-US" baseline="0" dirty="0" smtClean="0"/>
              <a:t>For that, we distinguish between two principal layers: an infrastructure and instantiations.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me point out here that the word instantiation shows up in two different contexts: template instantiation, and </a:t>
            </a:r>
          </a:p>
          <a:p>
            <a:r>
              <a:rPr lang="en-US" baseline="0" dirty="0" smtClean="0"/>
              <a:t>Design-specific implementations of concepts, as instantiations of our infrastructure layer…</a:t>
            </a:r>
          </a:p>
          <a:p>
            <a:r>
              <a:rPr lang="en-US" baseline="0" dirty="0" smtClean="0"/>
              <a:t>I hope that I will make it clear which is which throughout this talk, but again, please feel free to stop me whenever it gets confusing…</a:t>
            </a:r>
          </a:p>
          <a:p>
            <a:r>
              <a:rPr lang="en-US" baseline="0" dirty="0" smtClean="0"/>
              <a:t>In this particular case, I mean the later: instantiation of our infrastructure layer for design-specific extensions of our infrastructure layer…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</a:t>
            </a:r>
            <a:r>
              <a:rPr lang="en-US" baseline="0" dirty="0" smtClean="0"/>
              <a:t> currently deployed</a:t>
            </a:r>
            <a:r>
              <a:rPr lang="en-US" dirty="0" smtClean="0"/>
              <a:t> version of </a:t>
            </a:r>
            <a:r>
              <a:rPr lang="en-US" dirty="0" err="1" smtClean="0"/>
              <a:t>ConceptClang</a:t>
            </a:r>
            <a:r>
              <a:rPr lang="en-US" dirty="0" smtClean="0"/>
              <a:t>, we are actually able to catch and diagnose those errors</a:t>
            </a:r>
          </a:p>
          <a:p>
            <a:r>
              <a:rPr lang="en-US" dirty="0" smtClean="0"/>
              <a:t> right at the point</a:t>
            </a:r>
            <a:r>
              <a:rPr lang="en-US" baseline="0" dirty="0" smtClean="0"/>
              <a:t> of use of the generic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….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60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Essentially, a language support for concepts would improve C++ in terms of usability and safety, </a:t>
            </a:r>
          </a:p>
          <a:p>
            <a:r>
              <a:rPr lang="en-US" baseline="0" dirty="0" smtClean="0"/>
              <a:t>The current tricky library practices will be simplified by a great deal, reducing verbosity </a:t>
            </a:r>
          </a:p>
          <a:p>
            <a:r>
              <a:rPr lang="en-US" baseline="0" dirty="0" smtClean="0"/>
              <a:t>and making things more accessible to novices…</a:t>
            </a:r>
          </a:p>
          <a:p>
            <a:r>
              <a:rPr lang="en-US" baseline="0" dirty="0" smtClean="0"/>
              <a:t>Our semantic errors will be detected, and diagnostic message will improve a little bit, </a:t>
            </a:r>
          </a:p>
          <a:p>
            <a:r>
              <a:rPr lang="en-US" baseline="0" dirty="0" smtClean="0"/>
              <a:t>To the extend that we can make separate type checking lack less…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language feature, this implies adding new syntactic constructs to express and check the </a:t>
            </a:r>
          </a:p>
          <a:p>
            <a:r>
              <a:rPr lang="en-US" baseline="0" dirty="0" smtClean="0"/>
              <a:t>requirements on algorithms…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general, use simple form whenever possible, and use requires clause for complex requirements…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order to even begin to parse a constrained template,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We’d need a way to define concepts. Each definition must come with a name and some parameters.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Example based on SGI STL Documentation.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Requirements are expressed in terms of associated types, valid expressions, expression semantics, etc….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the input iterator concept 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Value type 	The type of the value obtained by dereferencing an Input Iterator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Distance type 	A signed integral type used to represent the distance from one iterator to another, or the number of elements in a range.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Once we have concepts defined,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order to use a constrained template, we’d need a way to state which types satisfy the requirements of which concepts, and how.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a.k.a</a:t>
            </a:r>
            <a:r>
              <a:rPr lang="en-US" baseline="0" dirty="0" smtClean="0"/>
              <a:t> a Modeling mechanism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express modeling mechanisms via concept models </a:t>
            </a:r>
          </a:p>
          <a:p>
            <a:r>
              <a:rPr lang="en-US" baseline="0" dirty="0" smtClean="0"/>
              <a:t>Which, in turn must have a name, arguments corresponding to concept parameters, </a:t>
            </a:r>
          </a:p>
          <a:p>
            <a:r>
              <a:rPr lang="en-US" baseline="0" dirty="0" smtClean="0"/>
              <a:t>And descriptions of how the types in the arguments are matching the requirements in the concept.</a:t>
            </a:r>
          </a:p>
          <a:p>
            <a:r>
              <a:rPr lang="en-US" baseline="0" dirty="0" smtClean="0"/>
              <a:t>We call those requirement satisfactions.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Concept models can be expressed generically as well, in the form of concept model templates and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Concepts can extend the requirements of other concepts – a mechanism known as concept refinement.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other words, there is a certain hierarchy that can be established on the requirements imposed by algorithms.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parallel, for each refinement of a given concept, a concept model must satisfy the requirements of that refinement as well…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Concept models can be expressed generically as well, in the form of concept model templates and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Concepts can extend the requirements of other concepts – a mechanism known as concept refinement.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other words, there is a certain hierarchy that can be established on the requirements imposed by algorithms.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parallel, for each refinement of a given concept, a concept model must satisfy the requirements of that refinement as well…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Concept models can be expressed generically as well, in the form of concept model templates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Example: </a:t>
            </a:r>
            <a:r>
              <a:rPr lang="en-US" baseline="0" dirty="0" err="1" smtClean="0"/>
              <a:t>my_type</a:t>
            </a:r>
            <a:r>
              <a:rPr lang="en-US" baseline="0" dirty="0" smtClean="0"/>
              <a:t> represents some abstract type…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project is called </a:t>
            </a:r>
            <a:r>
              <a:rPr lang="en-US" dirty="0" err="1" smtClean="0"/>
              <a:t>ConceptClang</a:t>
            </a:r>
            <a:r>
              <a:rPr lang="en-US" dirty="0" smtClean="0"/>
              <a:t> and it</a:t>
            </a:r>
            <a:r>
              <a:rPr lang="en-US" baseline="0" dirty="0" smtClean="0"/>
              <a:t> is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Pre-Frankfurt == draft of C++ standard before the committee came to the conclusion that the feature was not quite ready for the </a:t>
            </a:r>
          </a:p>
          <a:p>
            <a:r>
              <a:rPr lang="en-US" baseline="0" dirty="0" smtClean="0"/>
              <a:t>What is not the current revision the standard, C++11.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complete our elementary components with the use of constrained templates,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Which triggers the compiler to performs some constraints satisfaction…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now, to recap…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going to go over some implementation considerations and review some alternative proposed designs </a:t>
            </a:r>
          </a:p>
          <a:p>
            <a:r>
              <a:rPr lang="en-US" baseline="0" dirty="0" smtClean="0"/>
              <a:t>out there, which plays a major part on why this project exists in the fist place…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we’re going to start diving into </a:t>
            </a:r>
            <a:r>
              <a:rPr lang="en-US" baseline="0" dirty="0" err="1" smtClean="0"/>
              <a:t>ConceptClang</a:t>
            </a:r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Given a constrained template like this, we can use it like we do with normal/unconstrained templates.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the type-checking of the use requires that we check the deduced template arguments against the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constraints specified on the generic component…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other words,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When the checking of the arguments against the parameters succeeds,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Constraints satisfaction attempts to find al the models matching the specified constraints,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based on the arguments.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the found models are then considered along side the specialized code to be instantiated.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refer to the code generation with respect to the models returned by constraints satisfaction</a:t>
            </a:r>
          </a:p>
          <a:p>
            <a:r>
              <a:rPr lang="en-US" baseline="0" dirty="0" smtClean="0"/>
              <a:t>As “entity (reference) rebuilding”.</a:t>
            </a:r>
          </a:p>
          <a:p>
            <a:r>
              <a:rPr lang="en-US" baseline="0" dirty="0" smtClean="0"/>
              <a:t>The basic idea is to repoint references to entities in the constraints environment to their corresponding implementation in the </a:t>
            </a:r>
          </a:p>
          <a:p>
            <a:r>
              <a:rPr lang="en-US" baseline="0" dirty="0" smtClean="0"/>
              <a:t>Models returned from constraints satisfaction.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idea of rebuilding entity references extends to references to constrained templates, but with a little bit of a different flavor…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calls to constrained template, we simply redo name lookup, and check the call expression with the concrete models acting as </a:t>
            </a:r>
          </a:p>
          <a:p>
            <a:r>
              <a:rPr lang="en-US" baseline="0" dirty="0" smtClean="0"/>
              <a:t>constrained environment.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probably should simply perform type substitution like is generally the case for overloaded call expressions, </a:t>
            </a:r>
          </a:p>
          <a:p>
            <a:r>
              <a:rPr lang="en-US" baseline="0" dirty="0" smtClean="0"/>
              <a:t>But that is dependent on telling clang to substitute constraints environments while transforming template declarations as well…</a:t>
            </a:r>
          </a:p>
          <a:p>
            <a:r>
              <a:rPr lang="en-US" baseline="0" dirty="0" smtClean="0"/>
              <a:t>But that is a mechanism that we have yet to implement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License: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Illinois Open Source License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choose to work with Clang, which is an LLVM front-end…. because…</a:t>
            </a:r>
          </a:p>
          <a:p>
            <a:r>
              <a:rPr lang="en-US" baseline="0" dirty="0" smtClean="0">
                <a:sym typeface="Wingdings"/>
              </a:rPr>
              <a:t>Of four reasons:</a:t>
            </a:r>
          </a:p>
          <a:p>
            <a:r>
              <a:rPr lang="en-US" baseline="0" dirty="0" smtClean="0">
                <a:sym typeface="Wingdings"/>
              </a:rPr>
              <a:t>1 - it inherits from  LLVM’s carefully designed coding guideline, and</a:t>
            </a:r>
          </a:p>
          <a:p>
            <a:r>
              <a:rPr lang="en-US" baseline="0" dirty="0" smtClean="0">
                <a:sym typeface="Wingdings"/>
              </a:rPr>
              <a:t>2 – is designed based on modern C++ implementation technology</a:t>
            </a:r>
          </a:p>
          <a:p>
            <a:r>
              <a:rPr lang="en-US" baseline="0" dirty="0" smtClean="0">
                <a:sym typeface="Wingdings"/>
              </a:rPr>
              <a:t>    which makes it highly structured, modular and easy to work with, especially for non-experts. Third,</a:t>
            </a:r>
          </a:p>
          <a:p>
            <a:r>
              <a:rPr lang="en-US" baseline="0" dirty="0" smtClean="0">
                <a:sym typeface="Wingdings"/>
              </a:rPr>
              <a:t>3 – Attempts to follow the C++ standard strictly to improve code portability. Fourth,</a:t>
            </a:r>
          </a:p>
          <a:p>
            <a:r>
              <a:rPr lang="en-US" baseline="0" dirty="0" smtClean="0">
                <a:sym typeface="Wingdings"/>
              </a:rPr>
              <a:t>4 – The license that it is based on allows for the kinds of extensions and experimentations that we need.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Parsing depending on the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Axioms, when supported, are usually parsed, but not checked.</a:t>
            </a:r>
          </a:p>
          <a:p>
            <a:r>
              <a:rPr lang="en-US" baseline="0" dirty="0" smtClean="0"/>
              <a:t>The difference is in the kinds of logical sentences that are expressible…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going to be giving a broad picture of the recurring topics in matters of these differences, </a:t>
            </a:r>
          </a:p>
          <a:p>
            <a:r>
              <a:rPr lang="en-US" baseline="0" dirty="0" smtClean="0"/>
              <a:t>And then connect them to a listing of design </a:t>
            </a:r>
            <a:r>
              <a:rPr lang="en-US" baseline="0" dirty="0" err="1" smtClean="0"/>
              <a:t>aleternatives</a:t>
            </a:r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First, for axioms… whenever supported, the differences have tended to be more syntactic that semantics-related.</a:t>
            </a:r>
          </a:p>
          <a:p>
            <a:r>
              <a:rPr lang="en-US" baseline="0" dirty="0" smtClean="0"/>
              <a:t>In essence…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ym typeface="Wingdings"/>
              </a:rPr>
              <a:t>structural conformance</a:t>
            </a:r>
            <a:r>
              <a:rPr lang="en-US" sz="1600" dirty="0" smtClean="0">
                <a:sym typeface="Wingdings"/>
              </a:rPr>
              <a:t>:  Structurally matching types to concepts, by compiler…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ym typeface="Wingdings"/>
              </a:rPr>
              <a:t>	Checks</a:t>
            </a:r>
            <a:r>
              <a:rPr lang="en-US" sz="1600" baseline="0" dirty="0" smtClean="0">
                <a:sym typeface="Wingdings"/>
              </a:rPr>
              <a:t> syntax, not semantics.</a:t>
            </a:r>
            <a:endParaRPr lang="en-US" sz="1600" dirty="0" smtClean="0">
              <a:sym typeface="Wingdings"/>
            </a:endParaRPr>
          </a:p>
          <a:p>
            <a:r>
              <a:rPr lang="en-US" sz="1200" b="1" dirty="0" smtClean="0">
                <a:sym typeface="Wingdings"/>
              </a:rPr>
              <a:t>named conformance</a:t>
            </a:r>
            <a:r>
              <a:rPr lang="en-US" sz="1200" dirty="0" smtClean="0">
                <a:sym typeface="Wingdings"/>
              </a:rPr>
              <a:t>: Nominally matching types to concepts by finding</a:t>
            </a:r>
            <a:r>
              <a:rPr lang="en-US" sz="1200" baseline="0" dirty="0" smtClean="0">
                <a:sym typeface="Wingdings"/>
              </a:rPr>
              <a:t> a model defined by a user.</a:t>
            </a:r>
          </a:p>
          <a:p>
            <a:r>
              <a:rPr lang="en-US" sz="1200" baseline="0" dirty="0" smtClean="0">
                <a:sym typeface="Wingdings"/>
              </a:rPr>
              <a:t>	Semantics can be encoded in the name.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representation of requirements can come in two main flavors:…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Representation is tied to satisfaction and body-checking of the constrained template definitions.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[clarify]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 is an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</a:t>
            </a:r>
            <a:r>
              <a:rPr lang="en-US" baseline="0" smtClean="0"/>
              <a:t> </a:t>
            </a:r>
            <a:r>
              <a:rPr lang="en-US" baseline="0" dirty="0" smtClean="0"/>
              <a:t>is </a:t>
            </a:r>
            <a:r>
              <a:rPr lang="en-US" baseline="0" smtClean="0"/>
              <a:t>an expression.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were also some considerations given to axioms in all designs, except for the explicit one…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general, whenever supported, they were only supported at the parsing level, and not semantically…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PreFrankfurt</a:t>
            </a:r>
            <a:r>
              <a:rPr lang="en-US" baseline="0" dirty="0" smtClean="0"/>
              <a:t> design proposal came with a prototype, </a:t>
            </a:r>
            <a:r>
              <a:rPr lang="en-US" baseline="0" dirty="0" err="1" smtClean="0"/>
              <a:t>ConceptGCC</a:t>
            </a:r>
            <a:r>
              <a:rPr lang="en-US" baseline="0" dirty="0" smtClean="0"/>
              <a:t>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implementation of which has a different basis than </a:t>
            </a:r>
            <a:r>
              <a:rPr lang="en-US" baseline="0" dirty="0" err="1" smtClean="0"/>
              <a:t>ConceptClang</a:t>
            </a:r>
            <a:r>
              <a:rPr lang="en-US" baseline="0" dirty="0" smtClean="0"/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</a:t>
            </a:r>
            <a:r>
              <a:rPr lang="en-US" baseline="0" dirty="0" err="1" smtClean="0"/>
              <a:t>ConceptClang</a:t>
            </a:r>
            <a:r>
              <a:rPr lang="en-US" baseline="0" dirty="0" smtClean="0"/>
              <a:t> will eventually be utilizing some of the ideas from </a:t>
            </a:r>
            <a:r>
              <a:rPr lang="en-US" baseline="0" dirty="0" err="1" smtClean="0"/>
              <a:t>ConcetGCC</a:t>
            </a:r>
            <a:r>
              <a:rPr lang="en-US" baseline="0" dirty="0" smtClean="0"/>
              <a:t> for completion…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Yes, </a:t>
            </a:r>
            <a:r>
              <a:rPr lang="en-US" baseline="0" dirty="0" err="1" smtClean="0"/>
              <a:t>ext’d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 extended with more logical connectives: implication and double implication.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Yes.  minimal. Only simple form of if statements.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 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Since axioms are only parsed and not checked in these cases (and most cases), we are only going to focus on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first forth areas of differences throughout the rest of this talk.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Name concept models: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resolve ambiguity in modeling hierarchy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we move to abstracting over all these differences, </a:t>
            </a:r>
            <a:r>
              <a:rPr lang="en-US" baseline="0" dirty="0" err="1" smtClean="0"/>
              <a:t>ConceptClang</a:t>
            </a:r>
            <a:r>
              <a:rPr lang="en-US" baseline="0" dirty="0" smtClean="0"/>
              <a:t> requires that, at the infrastructure layer…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another project in this area that was developed by our group, at IU, in the past: </a:t>
            </a:r>
            <a:r>
              <a:rPr lang="en-US" baseline="0" dirty="0" err="1" smtClean="0"/>
              <a:t>ConceptGCC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ConceptGCC</a:t>
            </a:r>
            <a:r>
              <a:rPr lang="en-US" sz="1200" dirty="0" smtClean="0"/>
              <a:t> is a prototype implementation of concepts, developed for the pre-Frankfurt design.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Then, for design-specific extensions of </a:t>
            </a:r>
            <a:r>
              <a:rPr lang="en-US" baseline="0" dirty="0" err="1" smtClean="0"/>
              <a:t>ConceptClang’s</a:t>
            </a:r>
            <a:r>
              <a:rPr lang="en-US" baseline="0" dirty="0" smtClean="0"/>
              <a:t> infrastructure layer, </a:t>
            </a:r>
          </a:p>
          <a:p>
            <a:r>
              <a:rPr lang="en-US" baseline="0" dirty="0" smtClean="0"/>
              <a:t>We note that…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Palo Alto: what concepts are, how to use them, not how o </a:t>
            </a:r>
            <a:r>
              <a:rPr lang="en-US" baseline="0" smtClean="0"/>
              <a:t>implement them…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reminder of the objectives of </a:t>
            </a:r>
            <a:r>
              <a:rPr lang="en-US" baseline="0" dirty="0" err="1" smtClean="0"/>
              <a:t>ConceptClang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section, we will focus on the preliminary results from explorations and </a:t>
            </a:r>
          </a:p>
          <a:p>
            <a:r>
              <a:rPr lang="en-US" baseline="0" dirty="0" smtClean="0"/>
              <a:t>highlight implementation only as it is directly related to our assessments.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Essentially, we want to emphasize that it is possible to reason about concepts at an abstract layer.</a:t>
            </a:r>
          </a:p>
          <a:p>
            <a:r>
              <a:rPr lang="en-US" baseline="0" dirty="0" smtClean="0"/>
              <a:t>That layers comes with a lot of functionality that have their own set of problems.</a:t>
            </a:r>
          </a:p>
          <a:p>
            <a:r>
              <a:rPr lang="en-US" baseline="0" dirty="0" smtClean="0"/>
              <a:t>Then extensions of the infrastructure layer into design-specific implementations give us some</a:t>
            </a:r>
          </a:p>
          <a:p>
            <a:r>
              <a:rPr lang="en-US" baseline="0" dirty="0" smtClean="0"/>
              <a:t>concrete  idea about what really sets a given design apart from another…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by the end of the talk, we will go over the implementation details of </a:t>
            </a:r>
          </a:p>
          <a:p>
            <a:r>
              <a:rPr lang="en-US" baseline="0" dirty="0" smtClean="0"/>
              <a:t>extending the checking of templates in clang  into checking constrained templates</a:t>
            </a:r>
          </a:p>
          <a:p>
            <a:r>
              <a:rPr lang="en-US" baseline="0" dirty="0" smtClean="0"/>
              <a:t> in Concept Clang, just to get a bit of flavor of how we approach our implementations and needed extensions.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hope is that ideas from here can be adapted to extensions in other C++ compilers…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There are three components in </a:t>
            </a:r>
            <a:r>
              <a:rPr lang="en-US" baseline="0" dirty="0" err="1" smtClean="0"/>
              <a:t>ConceptClang</a:t>
            </a:r>
            <a:r>
              <a:rPr lang="en-US" baseline="0" dirty="0" smtClean="0"/>
              <a:t>, and </a:t>
            </a:r>
          </a:p>
          <a:p>
            <a:r>
              <a:rPr lang="en-US" baseline="0" dirty="0" smtClean="0"/>
              <a:t>These were essential derived from the kind of extensions that we made from the Clang implementation base…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We’ve organized our Semantic components into 5 subcomponents, mostly for structural reasons…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To performed the following extensions, from clang to the concept clang infrastructure, and then </a:t>
            </a:r>
          </a:p>
          <a:p>
            <a:r>
              <a:rPr lang="en-US" baseline="0" dirty="0" smtClean="0"/>
              <a:t>From the concept clang infrastructure to its design specific extensions, </a:t>
            </a:r>
          </a:p>
          <a:p>
            <a:r>
              <a:rPr lang="en-US" baseline="0" dirty="0" smtClean="0"/>
              <a:t>We defines several procedures, however, understanding the goal of those procedures as well as how they are connected to </a:t>
            </a:r>
          </a:p>
          <a:p>
            <a:r>
              <a:rPr lang="en-US" baseline="0" dirty="0" smtClean="0"/>
              <a:t>one another necessitates that </a:t>
            </a:r>
          </a:p>
          <a:p>
            <a:r>
              <a:rPr lang="en-US" baseline="0" dirty="0" smtClean="0"/>
              <a:t>we first go through the essential data structures… </a:t>
            </a:r>
          </a:p>
          <a:p>
            <a:r>
              <a:rPr lang="en-US" baseline="0" dirty="0" smtClean="0"/>
              <a:t>Then, we will navigate our way to the procedures via a description of how requirements are parsed and satisfied, as well as how </a:t>
            </a:r>
          </a:p>
          <a:p>
            <a:r>
              <a:rPr lang="en-US" baseline="0" dirty="0" smtClean="0"/>
              <a:t>constrained template definitions are parsed.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essentially giving you a broad picture of our implementation, which will be followed by some ongoing analysis.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the infrastructure layer, </a:t>
            </a:r>
          </a:p>
          <a:p>
            <a:r>
              <a:rPr lang="en-US" baseline="0" dirty="0" smtClean="0"/>
              <a:t>First a preliminary setup…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Concept maps are not visible by name lookup: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For reduced complexity.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This lookup is really only needed whenever we have information about the mapped concept.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It is simpler to search within a specific list, than within all the names in the environment. 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They are additional bookkeeping flags stored in the concept model structures, that help their varying uses: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E.g. isNegative, isArchetype,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Once we’re done parsing a concept model into a </a:t>
            </a:r>
            <a:r>
              <a:rPr lang="en-US" baseline="0" dirty="0" err="1" smtClean="0"/>
              <a:t>ConceptMapDecl</a:t>
            </a:r>
            <a:r>
              <a:rPr lang="en-US" baseline="0" dirty="0" smtClean="0"/>
              <a:t> instance, we </a:t>
            </a:r>
          </a:p>
          <a:p>
            <a:r>
              <a:rPr lang="en-US" baseline="0" dirty="0" smtClean="0"/>
              <a:t>Must satisfy the requirements in the modeled concept. This essentially consists of collecting all valid candidates for use of those </a:t>
            </a:r>
            <a:r>
              <a:rPr lang="en-US" baseline="0" dirty="0" err="1" smtClean="0"/>
              <a:t>requriements</a:t>
            </a:r>
            <a:r>
              <a:rPr lang="en-US" baseline="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Introducing from the perspective of generic programming…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my_type</a:t>
            </a:r>
            <a:r>
              <a:rPr lang="en-US" baseline="0" dirty="0" smtClean="0"/>
              <a:t> is a type that we made up, denoting a concept argument that should normally be abstract…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that we have the data structures, we can talk about parsing and checking the requirements, starting from the pre-Frankfurt implementation…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declarations correspond to declarations that already exist in C++. Hence… reuse Clang…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Now, we have parsed and checked requirements for both the Pre-Frankfurt and Palo Alto extensions,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the parsing of constrained template definitions starts from a uniform ground between the two alternatives…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are fours possible entity references: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either associated to a concept in the specified constraints, and thus found in the constrains environment by name lookup, 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Or constrained template,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Or in template parameter scope, 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Or non-dependent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Lifting from concrete to abstract implementation must preserve the efficiency of the concrete implementation.</a:t>
            </a:r>
          </a:p>
          <a:p>
            <a:r>
              <a:rPr lang="en-US" baseline="0" dirty="0" smtClean="0"/>
              <a:t>Always provides all possible abstractions to cover all input.</a:t>
            </a:r>
          </a:p>
          <a:p>
            <a:r>
              <a:rPr lang="en-US" baseline="0" dirty="0" smtClean="0"/>
              <a:t>Provided that, for abstractions at the same level, none dominates the other in efficiency for all input,.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So.. I think that by now, we’ve covered enough to be able to list the following essential procedures…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the infrastructure layer, all of these procedures are defined, with the exception of expression validation.</a:t>
            </a:r>
          </a:p>
          <a:p>
            <a:r>
              <a:rPr lang="en-US" baseline="0" dirty="0" smtClean="0"/>
              <a:t>However, the implementation is parameterized over the parsing and checking of requirements, </a:t>
            </a:r>
          </a:p>
          <a:p>
            <a:r>
              <a:rPr lang="en-US" baseline="0" dirty="0" smtClean="0"/>
              <a:t>Which have design-</a:t>
            </a:r>
            <a:r>
              <a:rPr lang="en-US" baseline="0" smtClean="0"/>
              <a:t>specific implementations…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can put all this in the form of a picture and describe the interaction with the design specific interactions as follows…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Here are the components displayed, in some capacity, with respect to our semantic analysis component,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more specifically, it looks at the type-checking, instantiation, and name lookup subcomponents…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Constraints satisfaction consists of …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model lookup…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Model checking…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Model generation from template…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Talk about the effect of explicit modeling…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During our instantiation for the </a:t>
            </a:r>
            <a:r>
              <a:rPr lang="en-US" baseline="0" dirty="0" err="1" smtClean="0"/>
              <a:t>PreFranfurt</a:t>
            </a:r>
            <a:r>
              <a:rPr lang="en-US" baseline="0" dirty="0" smtClean="0"/>
              <a:t> design, nothing changes,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Except for codes related to satisfying and building requirements…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When we moved to the Palo Alto design, We get a reduction in complexity, due to the fact that explicit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mechanism is not supported.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we have an added complexity that is due to the use of use-patterns.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use of use-patterns essentially extends our parsing mechanisms, data structures, and semantic analysis components in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various ways. More particular in this layer, is the addition of a new procedure, used when parsing constrained template definitions.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More specifically, 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act that we now have to validate expression, i.e.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Check expressions against use-patterns.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mechanism essentially causes an extension of C++’s expression parsing mechanism, as well as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Introduces new data structures, and affects our instantiation code even further…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 are the various ways in which the Palo Alto design affects the essential components from the infrastructure layer…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Name lookup in restricted scope, for concept definitions, </a:t>
            </a:r>
          </a:p>
          <a:p>
            <a:r>
              <a:rPr lang="en-US" baseline="0" dirty="0" smtClean="0"/>
              <a:t>Generates dummy declarations for each name it encounters while parsing use-patterns…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case of types, and just for now, until we understand the implications of using </a:t>
            </a:r>
          </a:p>
          <a:p>
            <a:r>
              <a:rPr lang="en-US" baseline="0" dirty="0" smtClean="0"/>
              <a:t>These dummy declarations better, we assume that types are defined in context the the concept definition.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parsing and checking of requirements has been added, requirement satisfaction replacing dummy declarations with valid candidates, </a:t>
            </a:r>
          </a:p>
          <a:p>
            <a:r>
              <a:rPr lang="en-US" baseline="0" dirty="0" smtClean="0"/>
              <a:t>Or requirement substitution copying them over to the model, which extends the rebuilding of entity references.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the dummy declarations in the concept model archetypes that are used to represent the constraints, </a:t>
            </a:r>
          </a:p>
          <a:p>
            <a:r>
              <a:rPr lang="en-US" baseline="0" dirty="0" smtClean="0"/>
              <a:t>Name lookup follows the same pattern as in the infrastructure layer. However, </a:t>
            </a:r>
          </a:p>
          <a:p>
            <a:r>
              <a:rPr lang="en-US" baseline="0" dirty="0" smtClean="0"/>
              <a:t>Each encountered call expression must be marked for validation, and each expression is validated against the constraints environment.</a:t>
            </a:r>
          </a:p>
          <a:p>
            <a:r>
              <a:rPr lang="en-US" baseline="0" dirty="0" smtClean="0"/>
              <a:t>This essentially consists of checking the expression against the use-patterns in the constraints…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there is no generation of models from model templates…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contrast, the pre-Frankfurt design affects the infrastructure in the following ways…</a:t>
            </a:r>
          </a:p>
          <a:p>
            <a:r>
              <a:rPr lang="en-US" baseline="0" dirty="0" smtClean="0"/>
              <a:t>First, we again implement procedures for parsing and checking requirements.</a:t>
            </a:r>
          </a:p>
          <a:p>
            <a:r>
              <a:rPr lang="en-US" baseline="0" dirty="0" smtClean="0"/>
              <a:t>However, the way we satisfy requirements has changed a bit.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substituting the use-expressions, we perform a name lookup in 3 stages: </a:t>
            </a:r>
          </a:p>
          <a:p>
            <a:r>
              <a:rPr lang="en-US" baseline="0" dirty="0" smtClean="0"/>
              <a:t>Inside the model, in the surrounding scope, or inside the modeled concept.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treat associated types as template parameters, and nothing else really changes in this extension…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Nevertheless we put together a quick summary of the ways in which these instantiations different for each component of the compilation model: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A sketchy assessment of the differences… </a:t>
            </a:r>
          </a:p>
          <a:p>
            <a:r>
              <a:rPr lang="en-US" baseline="0" dirty="0" smtClean="0"/>
              <a:t>For completeness reasons. </a:t>
            </a:r>
          </a:p>
          <a:p>
            <a:r>
              <a:rPr lang="en-US" baseline="0" dirty="0" smtClean="0"/>
              <a:t>We are actually still in the process of assessing the meaning of these observations, but </a:t>
            </a:r>
          </a:p>
          <a:p>
            <a:r>
              <a:rPr lang="en-US" baseline="0" dirty="0" smtClean="0"/>
              <a:t>I though some might find it worthwhile to simply highlight them over here…</a:t>
            </a:r>
          </a:p>
          <a:p>
            <a:r>
              <a:rPr lang="en-US" baseline="0" dirty="0" smtClean="0"/>
              <a:t>Those who are interested in more detailed evaluations, I’d be happy to talk about it off </a:t>
            </a:r>
          </a:p>
          <a:p>
            <a:r>
              <a:rPr lang="en-US" baseline="0" dirty="0" smtClean="0"/>
              <a:t>presentation (after the talk)…</a:t>
            </a:r>
          </a:p>
          <a:p>
            <a:endParaRPr lang="en-US" sz="1400" u="none" baseline="0" dirty="0" smtClean="0">
              <a:solidFill>
                <a:schemeClr val="tx1"/>
              </a:solidFill>
            </a:endParaRPr>
          </a:p>
          <a:p>
            <a:r>
              <a:rPr lang="en-US" sz="1400" u="none" baseline="0" dirty="0" smtClean="0">
                <a:solidFill>
                  <a:schemeClr val="tx1"/>
                </a:solidFill>
              </a:rPr>
              <a:t>Well, just to give you an idea of the kind of differences we’ve gathered…</a:t>
            </a:r>
          </a:p>
          <a:p>
            <a:r>
              <a:rPr lang="en-US" sz="1400" u="none" baseline="0" dirty="0" smtClean="0">
                <a:solidFill>
                  <a:schemeClr val="tx1"/>
                </a:solidFill>
              </a:rPr>
              <a:t>Things to keep in mind when extending these ideas to different platforms…</a:t>
            </a:r>
          </a:p>
          <a:p>
            <a:r>
              <a:rPr lang="en-US" sz="1400" u="none" baseline="0" dirty="0" smtClean="0">
                <a:solidFill>
                  <a:schemeClr val="tx1"/>
                </a:solidFill>
              </a:rPr>
              <a:t>In the Parse component of our compilation model, </a:t>
            </a:r>
            <a:endParaRPr lang="en-US" sz="1400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The parser got extended with functions to parse concept declarations, concept model declarations, constraints specifications and anything related, as needed…</a:t>
            </a:r>
          </a:p>
          <a:p>
            <a:endParaRPr lang="en-US" baseline="0" dirty="0" smtClean="0"/>
          </a:p>
          <a:p>
            <a:pPr lvl="0" algn="l"/>
            <a:r>
              <a:rPr lang="en-US" sz="1600" u="none" dirty="0" smtClean="0">
                <a:solidFill>
                  <a:schemeClr val="tx1"/>
                </a:solidFill>
              </a:rPr>
              <a:t>The concept scope flags are:</a:t>
            </a:r>
          </a:p>
          <a:p>
            <a:pPr lvl="1"/>
            <a:r>
              <a:rPr lang="en-US" sz="1400" b="1" u="none" dirty="0" err="1" smtClean="0">
                <a:solidFill>
                  <a:schemeClr val="tx1"/>
                </a:solidFill>
              </a:rPr>
              <a:t>DeclScope</a:t>
            </a:r>
            <a:r>
              <a:rPr lang="en-US" sz="1400" u="none" dirty="0" smtClean="0">
                <a:solidFill>
                  <a:schemeClr val="tx1"/>
                </a:solidFill>
              </a:rPr>
              <a:t>, </a:t>
            </a:r>
            <a:r>
              <a:rPr lang="en-US" sz="1400" b="1" u="none" dirty="0" err="1" smtClean="0">
                <a:solidFill>
                  <a:schemeClr val="tx1"/>
                </a:solidFill>
              </a:rPr>
              <a:t>ConceptDefnScope</a:t>
            </a:r>
            <a:r>
              <a:rPr lang="en-US" sz="1400" u="none" dirty="0" smtClean="0">
                <a:solidFill>
                  <a:schemeClr val="tx1"/>
                </a:solidFill>
              </a:rPr>
              <a:t>, </a:t>
            </a:r>
            <a:r>
              <a:rPr lang="en-US" sz="1400" b="1" u="none" dirty="0" err="1" smtClean="0">
                <a:solidFill>
                  <a:schemeClr val="tx1"/>
                </a:solidFill>
              </a:rPr>
              <a:t>RestrictedScope</a:t>
            </a:r>
            <a:r>
              <a:rPr lang="en-US" sz="1400" u="none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sz="1600" u="none" dirty="0" smtClean="0">
                <a:solidFill>
                  <a:schemeClr val="tx1"/>
                </a:solidFill>
              </a:rPr>
              <a:t>The requires and axiom clauses flags are:</a:t>
            </a:r>
          </a:p>
          <a:p>
            <a:pPr lvl="1"/>
            <a:r>
              <a:rPr lang="en-US" sz="1400" b="1" u="none" dirty="0" err="1" smtClean="0">
                <a:solidFill>
                  <a:schemeClr val="tx1"/>
                </a:solidFill>
              </a:rPr>
              <a:t>DeclScope</a:t>
            </a:r>
            <a:r>
              <a:rPr lang="en-US" sz="1400" u="none" dirty="0" smtClean="0">
                <a:solidFill>
                  <a:schemeClr val="tx1"/>
                </a:solidFill>
              </a:rPr>
              <a:t>, </a:t>
            </a:r>
            <a:r>
              <a:rPr lang="en-US" sz="1400" b="1" u="none" dirty="0" err="1" smtClean="0">
                <a:solidFill>
                  <a:schemeClr val="tx1"/>
                </a:solidFill>
              </a:rPr>
              <a:t>RestrictedScope</a:t>
            </a:r>
            <a:r>
              <a:rPr lang="en-US" sz="1400" u="none" dirty="0" smtClean="0">
                <a:solidFill>
                  <a:schemeClr val="tx1"/>
                </a:solidFill>
              </a:rPr>
              <a:t>.</a:t>
            </a:r>
            <a:endParaRPr lang="en-US" sz="1400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Deciding on which alternative is easier on the compilation depends also on how </a:t>
            </a:r>
          </a:p>
          <a:p>
            <a:r>
              <a:rPr lang="en-US" baseline="0" dirty="0" smtClean="0"/>
              <a:t>easier their implications are with respect to one another…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Lets add some numbers together. Stored in arrays…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Subtle extensions not mentioned in the standard…</a:t>
            </a:r>
          </a:p>
          <a:p>
            <a:r>
              <a:rPr lang="en-US" baseline="0" dirty="0" smtClean="0"/>
              <a:t>So.. Implementers might want to keep this in mind…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give you an idea of the implementation workload, here is </a:t>
            </a:r>
            <a:r>
              <a:rPr lang="en-US" baseline="0" dirty="0" err="1" smtClean="0"/>
              <a:t>Doxygen</a:t>
            </a:r>
            <a:r>
              <a:rPr lang="en-US" baseline="0" dirty="0" smtClean="0"/>
              <a:t> generated UML diagram from the ongoing implementation…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# Functions </a:t>
            </a:r>
            <a:r>
              <a:rPr lang="en-US" baseline="0" dirty="0" smtClean="0">
                <a:sym typeface="Wingdings"/>
              </a:rPr>
              <a:t> how much functionality had to be extended? What aspects of the design are affected by the extension ?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There are also some interesting design questions, some more interesting than others,  that we have gathered.</a:t>
            </a:r>
          </a:p>
          <a:p>
            <a:r>
              <a:rPr lang="en-US" baseline="0" dirty="0" smtClean="0"/>
              <a:t>We will go over those later, by the end of this presentation… Well, after the next section…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illustrate our extensions from clang, let us take a look at the type-checking of templates…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help developers port ideas to other C++ compilers.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309B-5B1E-2247-B73D-E237526A4E82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226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this picture that we saw earlier, when describing how generic components are used in </a:t>
            </a:r>
            <a:r>
              <a:rPr lang="en-US" dirty="0" err="1" smtClean="0"/>
              <a:t>c++</a:t>
            </a:r>
            <a:r>
              <a:rPr lang="en-US" dirty="0" smtClean="0"/>
              <a:t>, and what that means to the compiler….</a:t>
            </a:r>
          </a:p>
          <a:p>
            <a:endParaRPr lang="en-US" dirty="0" smtClean="0"/>
          </a:p>
          <a:p>
            <a:r>
              <a:rPr lang="en-US" dirty="0" smtClean="0"/>
              <a:t>The idea was that, </a:t>
            </a:r>
          </a:p>
          <a:p>
            <a:r>
              <a:rPr lang="en-US" dirty="0" smtClean="0"/>
              <a:t>when</a:t>
            </a:r>
            <a:r>
              <a:rPr lang="en-US" baseline="0" dirty="0" smtClean="0"/>
              <a:t> type checking succeeds, a specialized code stub is generated to avoid repetitions of, and sometimes unnecessary, code generation, and </a:t>
            </a:r>
          </a:p>
          <a:p>
            <a:r>
              <a:rPr lang="en-US" baseline="0" dirty="0" smtClean="0"/>
              <a:t>the actual generation of the code happens only once, at the end of the translation unit.</a:t>
            </a:r>
          </a:p>
          <a:p>
            <a:endParaRPr lang="en-US" baseline="0" dirty="0" smtClean="0"/>
          </a:p>
          <a:p>
            <a:r>
              <a:rPr lang="en-US" dirty="0" smtClean="0"/>
              <a:t>To</a:t>
            </a:r>
            <a:r>
              <a:rPr lang="en-US" baseline="0" dirty="0" smtClean="0"/>
              <a:t> describe how this works with respect to separate type-checking, I have to introduce a bit of terminology, which necessitates </a:t>
            </a:r>
          </a:p>
          <a:p>
            <a:r>
              <a:rPr lang="en-US" baseline="0" dirty="0" smtClean="0"/>
              <a:t>A closer look at the body of template definitions…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When the checking of the arguments against the parameters succeeds,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Constraints satisfaction attempts to find al the models matching the specified constraints,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based on the arguments.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the found models are then considered along side the specialized code to be instantiated.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body of a template definition, there is this notion of dependent or non-dependent entity reference. </a:t>
            </a:r>
          </a:p>
          <a:p>
            <a:r>
              <a:rPr lang="en-US" baseline="0" dirty="0" smtClean="0"/>
              <a:t>A good example, that might be more relatable to some is its application to function calls, which leads to </a:t>
            </a:r>
          </a:p>
          <a:p>
            <a:r>
              <a:rPr lang="en-US" baseline="0" dirty="0" smtClean="0"/>
              <a:t>this notion of dependent or non-dependent call expressions.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entity is anything that can be used to represent a node in the abstract syntax tree: </a:t>
            </a:r>
          </a:p>
          <a:p>
            <a:r>
              <a:rPr lang="en-US" baseline="0" dirty="0" smtClean="0"/>
              <a:t>Expressions, declarations, etc…</a:t>
            </a:r>
          </a:p>
          <a:p>
            <a:r>
              <a:rPr lang="en-US" baseline="0" dirty="0" smtClean="0"/>
              <a:t>An entity reference is anything that refers to an entity, such as</a:t>
            </a:r>
          </a:p>
          <a:p>
            <a:r>
              <a:rPr lang="en-US" baseline="0" dirty="0" smtClean="0"/>
              <a:t> a function call expression, which refers to a function declaration, or </a:t>
            </a:r>
          </a:p>
          <a:p>
            <a:r>
              <a:rPr lang="en-US" baseline="0" dirty="0" smtClean="0"/>
              <a:t>The use of a type to when declaring a variable, which refers to a type declaration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dependent entity reference depends on a template parameter, while a </a:t>
            </a:r>
          </a:p>
          <a:p>
            <a:r>
              <a:rPr lang="en-US" baseline="0" dirty="0" smtClean="0"/>
              <a:t>non-dependent entity reference does not refer to a template parameter.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in our definition of accumulate(), there are no non-dependent entity reference:</a:t>
            </a:r>
          </a:p>
          <a:p>
            <a:r>
              <a:rPr lang="en-US" baseline="0" dirty="0" smtClean="0"/>
              <a:t>first, last: refer to the input parameters of type </a:t>
            </a:r>
            <a:r>
              <a:rPr lang="en-US" baseline="0" dirty="0" err="1" smtClean="0"/>
              <a:t>InputIterator</a:t>
            </a:r>
            <a:endParaRPr lang="en-US" baseline="0" dirty="0" smtClean="0"/>
          </a:p>
          <a:p>
            <a:r>
              <a:rPr lang="en-US" baseline="0" dirty="0" err="1" smtClean="0"/>
              <a:t>init</a:t>
            </a:r>
            <a:r>
              <a:rPr lang="en-US" baseline="0" dirty="0" smtClean="0"/>
              <a:t>: refers to the input parameter of type T</a:t>
            </a:r>
          </a:p>
          <a:p>
            <a:r>
              <a:rPr lang="en-US" baseline="0" dirty="0" err="1" smtClean="0"/>
              <a:t>Bin_op</a:t>
            </a:r>
            <a:r>
              <a:rPr lang="en-US" baseline="0" dirty="0" smtClean="0"/>
              <a:t>…. Type </a:t>
            </a:r>
            <a:r>
              <a:rPr lang="en-US" baseline="0" dirty="0" err="1" smtClean="0"/>
              <a:t>BinaryFunction</a:t>
            </a:r>
            <a:endParaRPr lang="en-US" baseline="0" dirty="0" smtClean="0"/>
          </a:p>
          <a:p>
            <a:r>
              <a:rPr lang="en-US" baseline="0" dirty="0" smtClean="0"/>
              <a:t>The application of the operators ++, *, !=, = ….  All have arguments that are type-dependent on the template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modified form of accumulate, however, where we add elements of type int, independently of the container, </a:t>
            </a:r>
          </a:p>
          <a:p>
            <a:r>
              <a:rPr lang="en-US" baseline="0" dirty="0" smtClean="0"/>
              <a:t>We actually have a mix of dependent and non-dependent entity references: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last: still refer to a name of type that is dependent on Container. So it is a dependent reference.</a:t>
            </a:r>
          </a:p>
          <a:p>
            <a:r>
              <a:rPr lang="en-US" baseline="0" dirty="0" smtClean="0"/>
              <a:t>But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bin_op</a:t>
            </a:r>
            <a:r>
              <a:rPr lang="en-US" baseline="0" dirty="0" smtClean="0"/>
              <a:t> are now non-</a:t>
            </a:r>
            <a:r>
              <a:rPr lang="en-US" baseline="0" dirty="0" err="1" smtClean="0"/>
              <a:t>dependant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Which makes the call to </a:t>
            </a:r>
            <a:r>
              <a:rPr lang="en-US" baseline="0" dirty="0" err="1" smtClean="0"/>
              <a:t>bin_op</a:t>
            </a:r>
            <a:r>
              <a:rPr lang="en-US" baseline="0" dirty="0" smtClean="0"/>
              <a:t>() and the = operator non-</a:t>
            </a:r>
            <a:r>
              <a:rPr lang="en-US" baseline="0" dirty="0" err="1" smtClean="0"/>
              <a:t>depenent</a:t>
            </a:r>
            <a:r>
              <a:rPr lang="en-US" baseline="0" dirty="0" smtClean="0"/>
              <a:t> as well..</a:t>
            </a:r>
          </a:p>
          <a:p>
            <a:r>
              <a:rPr lang="en-US" baseline="0" dirty="0" smtClean="0"/>
              <a:t>Note that </a:t>
            </a:r>
            <a:r>
              <a:rPr lang="en-US" baseline="0" dirty="0" err="1" smtClean="0"/>
              <a:t>bin_op</a:t>
            </a:r>
            <a:r>
              <a:rPr lang="en-US" baseline="0" dirty="0" smtClean="0"/>
              <a:t> expects it’s input to be of type int, so the result of *first has to be convertible to int.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[when is this conversion handled ?]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this example, I can now describe how the checking of templates relates to separate type-checking…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</a:t>
            </a:r>
            <a:r>
              <a:rPr lang="en-US" baseline="0" dirty="0" smtClean="0"/>
              <a:t> the parsing of template definitions, non-dependent entity references are checked, while </a:t>
            </a:r>
          </a:p>
          <a:p>
            <a:r>
              <a:rPr lang="en-US" baseline="0" dirty="0" smtClean="0"/>
              <a:t>the checking of dependent entity references is delayed. </a:t>
            </a:r>
          </a:p>
          <a:p>
            <a:r>
              <a:rPr lang="en-US" baseline="0" dirty="0" smtClean="0"/>
              <a:t>While parsing the template use, the arguments are checked against the parameters as we stated before, </a:t>
            </a:r>
          </a:p>
          <a:p>
            <a:r>
              <a:rPr lang="en-US" baseline="0" dirty="0" smtClean="0"/>
              <a:t>and the specialization is generated.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not until the compiler is attempting to generate the specialized code that it checks the remaining part of the definition body, </a:t>
            </a:r>
          </a:p>
          <a:p>
            <a:r>
              <a:rPr lang="en-US" baseline="0" dirty="0" smtClean="0"/>
              <a:t>the part consisting of dependent entity references…</a:t>
            </a:r>
          </a:p>
          <a:p>
            <a:r>
              <a:rPr lang="en-US" baseline="0" dirty="0" smtClean="0"/>
              <a:t>And this is usually where late instantiation errors occur.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function call expressions, for example, the compiler substitutes the type arguments into the call’s candidates, </a:t>
            </a:r>
          </a:p>
          <a:p>
            <a:r>
              <a:rPr lang="en-US" baseline="0" dirty="0" smtClean="0"/>
              <a:t>which was formed during the parsing of the  expression, </a:t>
            </a:r>
          </a:p>
          <a:p>
            <a:r>
              <a:rPr lang="en-US" baseline="0" dirty="0" smtClean="0"/>
              <a:t>and repeats overload resolution…</a:t>
            </a:r>
          </a:p>
          <a:p>
            <a:r>
              <a:rPr lang="en-US" baseline="0" dirty="0" smtClean="0"/>
              <a:t>(this is in addition to the first time during parsing…)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Essentially, the checking of the definition and of the use span through instantiation time, and </a:t>
            </a:r>
          </a:p>
          <a:p>
            <a:r>
              <a:rPr lang="en-US" baseline="0" dirty="0" smtClean="0"/>
              <a:t>the definitions and uses are not checked separately.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causes some issues with the usability of templates, and is an area in where </a:t>
            </a:r>
          </a:p>
          <a:p>
            <a:r>
              <a:rPr lang="en-US" baseline="0" dirty="0" smtClean="0"/>
              <a:t>allowing the compiler to check concepts, explicitly, is considered to be potentially helpful.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When the checking of the arguments against the parameters succeeds,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Constraints satisfaction attempts to find al the models matching the specified constraints,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based on the arguments.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the found models are then considered along side the specialized code to be instantiated.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With respect to separate type-checking, </a:t>
            </a:r>
          </a:p>
          <a:p>
            <a:r>
              <a:rPr lang="en-US" baseline="0" dirty="0" smtClean="0"/>
              <a:t>All non-dependent entity references are now treated as dependent, due to the requirement that </a:t>
            </a:r>
          </a:p>
          <a:p>
            <a:r>
              <a:rPr lang="en-US" baseline="0" dirty="0" smtClean="0"/>
              <a:t>the referred entities either be associated to the concepts in the specified constraints, </a:t>
            </a:r>
          </a:p>
          <a:p>
            <a:r>
              <a:rPr lang="en-US" baseline="0" dirty="0" smtClean="0"/>
              <a:t>or be constrained templates themselves.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compiler checks all entity references, and there are no delay.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checking of the use is relatively the same, extended with constraints satisfaction.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we have the models from constraints satisfaction, which we didn’t have at the time of parsing </a:t>
            </a:r>
          </a:p>
          <a:p>
            <a:r>
              <a:rPr lang="en-US" baseline="0" dirty="0" smtClean="0"/>
              <a:t>the constrained template definition, </a:t>
            </a:r>
          </a:p>
          <a:p>
            <a:r>
              <a:rPr lang="en-US" baseline="0" dirty="0" smtClean="0"/>
              <a:t>the dependent entity references need to be updated to match the models…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process may involve re-performing name lookup, and for function call expressions, </a:t>
            </a:r>
          </a:p>
          <a:p>
            <a:r>
              <a:rPr lang="en-US" baseline="0" dirty="0" smtClean="0"/>
              <a:t>repeating overload resolution…</a:t>
            </a:r>
          </a:p>
          <a:p>
            <a:r>
              <a:rPr lang="en-US" baseline="0" dirty="0" smtClean="0"/>
              <a:t>yielding to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99D90-D3E6-4479-9C1B-2E3BF1DB28C4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750DF8-2450-414B-A83C-5532E01FD148}" type="datetime1">
              <a:rPr lang="en-US" smtClean="0"/>
              <a:t>5/13/12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1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128741-7CC6-6C48-A5DA-5A42433A1F70}" type="datetime1">
              <a:rPr lang="en-US" smtClean="0"/>
              <a:t>5/13/12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8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C8B054-F011-5446-9961-57E04F26697B}" type="datetime1">
              <a:rPr lang="en-US" smtClean="0"/>
              <a:t>5/13/12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6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7DA253-40C1-F34B-8FE5-DE095F4E6D30}" type="datetime1">
              <a:rPr lang="en-US" smtClean="0"/>
              <a:t>5/13/12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4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B576AA-F860-8544-ACFF-0F80BFAFF7B7}" type="datetime1">
              <a:rPr lang="en-US" smtClean="0"/>
              <a:t>5/13/12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4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114535-00AF-FC42-AD41-2618E4F35A77}" type="datetime1">
              <a:rPr lang="en-US" smtClean="0"/>
              <a:t>5/13/12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2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8BD362-6D0D-5B4D-BFA9-5A881106BC1C}" type="datetime1">
              <a:rPr lang="en-US" smtClean="0"/>
              <a:t>5/13/12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0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7A6A47-A607-804D-89F9-77109E28E838}" type="datetime1">
              <a:rPr lang="en-US" smtClean="0"/>
              <a:t>5/13/12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0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C613CB-D086-794C-88DD-680194E7869E}" type="datetime1">
              <a:rPr lang="en-US" smtClean="0"/>
              <a:t>5/13/12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3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EC5FBF-9983-954B-B655-9907499D8204}" type="datetime1">
              <a:rPr lang="en-US" smtClean="0"/>
              <a:t>5/13/12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C380BD-5E7E-6C44-8C48-439E9E0A16F9}" type="datetime1">
              <a:rPr lang="en-US" smtClean="0"/>
              <a:t>5/13/12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7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77035"/>
            <a:ext cx="9144000" cy="980966"/>
          </a:xfrm>
          <a:prstGeom prst="rect">
            <a:avLst/>
          </a:prstGeom>
          <a:solidFill>
            <a:srgbClr val="DFC9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REST_Signature_small.psd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9" y="5973599"/>
            <a:ext cx="2274940" cy="78783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5657221"/>
            <a:ext cx="9152881" cy="219814"/>
          </a:xfrm>
          <a:prstGeom prst="rect">
            <a:avLst/>
          </a:prstGeom>
          <a:solidFill>
            <a:srgbClr val="83141D"/>
          </a:solidFill>
          <a:ln>
            <a:noFill/>
          </a:ln>
          <a:effectLst>
            <a:outerShdw blurRad="25400" dist="12700" dir="630000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828508" y="6334469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fld id="{75390E8C-5DE5-4460-AB5D-036E8D6FC694}" type="slidenum">
              <a:rPr lang="en-US" sz="1000">
                <a:solidFill>
                  <a:srgbClr val="800000"/>
                </a:solidFill>
                <a:latin typeface="Arial"/>
                <a:ea typeface="Georgia" pitchFamily="54" charset="0"/>
                <a:cs typeface="Arial"/>
              </a:rPr>
              <a:pPr algn="r"/>
              <a:t>‹#›</a:t>
            </a:fld>
            <a:endParaRPr lang="en-US" sz="1000" dirty="0">
              <a:solidFill>
                <a:srgbClr val="800000"/>
              </a:solidFill>
              <a:latin typeface="Arial"/>
              <a:ea typeface="Georgia" pitchFamily="5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5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Relationship Id="rId3" Type="http://schemas.openxmlformats.org/officeDocument/2006/relationships/hyperlink" Target="https://www.crest.iu.edu/projects/conceptcpp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9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0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rest.iu.edu/projects/conceptcpp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1512762.1512765" TargetMode="External"/><Relationship Id="rId4" Type="http://schemas.openxmlformats.org/officeDocument/2006/relationships/hyperlink" Target="https://parasol.tamu.edu/groups/pttlgroup/concept-based-optimiz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026388"/>
            <a:ext cx="9144000" cy="1831612"/>
          </a:xfrm>
          <a:prstGeom prst="rect">
            <a:avLst/>
          </a:prstGeom>
          <a:solidFill>
            <a:srgbClr val="DFC9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910941"/>
            <a:ext cx="9144000" cy="346341"/>
          </a:xfrm>
          <a:prstGeom prst="rect">
            <a:avLst/>
          </a:prstGeom>
          <a:solidFill>
            <a:srgbClr val="83141D"/>
          </a:solidFill>
          <a:ln>
            <a:noFill/>
          </a:ln>
          <a:effectLst>
            <a:outerShdw blurRad="400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805" y="764441"/>
            <a:ext cx="579996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3141D"/>
                </a:solidFill>
                <a:latin typeface="Arial"/>
                <a:cs typeface="Arial"/>
              </a:rPr>
              <a:t>ConceptClang: </a:t>
            </a:r>
          </a:p>
          <a:p>
            <a:r>
              <a:rPr lang="en-US" sz="2400" dirty="0" smtClean="0">
                <a:solidFill>
                  <a:srgbClr val="83141D"/>
                </a:solidFill>
                <a:latin typeface="Arial"/>
                <a:cs typeface="Arial"/>
              </a:rPr>
              <a:t>Towards A Compilation Model for C++ Concepts</a:t>
            </a:r>
            <a:endParaRPr lang="en-US" sz="2400" dirty="0">
              <a:solidFill>
                <a:srgbClr val="83141D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804" y="2186968"/>
            <a:ext cx="5943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3141D"/>
                </a:solidFill>
                <a:latin typeface="Arial"/>
                <a:cs typeface="Arial"/>
              </a:rPr>
              <a:t>Andrew Lumsdaine, </a:t>
            </a:r>
            <a:r>
              <a:rPr lang="en-US" sz="1600" b="1" dirty="0" smtClean="0">
                <a:solidFill>
                  <a:srgbClr val="83141D"/>
                </a:solidFill>
                <a:latin typeface="Arial"/>
                <a:cs typeface="Arial"/>
              </a:rPr>
              <a:t>Larisse Voufo</a:t>
            </a:r>
            <a:endParaRPr lang="en-US" sz="1600" dirty="0" smtClean="0">
              <a:solidFill>
                <a:srgbClr val="83141D"/>
              </a:solidFill>
              <a:latin typeface="Arial"/>
              <a:cs typeface="Arial"/>
            </a:endParaRPr>
          </a:p>
          <a:p>
            <a:r>
              <a:rPr lang="en-US" sz="1600" dirty="0" smtClean="0">
                <a:solidFill>
                  <a:srgbClr val="83141D"/>
                </a:solidFill>
                <a:latin typeface="Arial"/>
                <a:cs typeface="Arial"/>
              </a:rPr>
              <a:t>Center for Research in Extreme Scale Technologies (CREST)</a:t>
            </a:r>
          </a:p>
          <a:p>
            <a:r>
              <a:rPr lang="en-US" sz="1600" dirty="0" smtClean="0">
                <a:solidFill>
                  <a:srgbClr val="83141D"/>
                </a:solidFill>
                <a:latin typeface="Arial"/>
                <a:cs typeface="Arial"/>
              </a:rPr>
              <a:t>Pervasive Technology Institute at Indiana University</a:t>
            </a:r>
          </a:p>
          <a:p>
            <a:endParaRPr lang="en-US" sz="1600" dirty="0" smtClean="0">
              <a:solidFill>
                <a:srgbClr val="83141D"/>
              </a:solidFill>
              <a:latin typeface="Arial"/>
              <a:cs typeface="Arial"/>
            </a:endParaRPr>
          </a:p>
          <a:p>
            <a:r>
              <a:rPr lang="en-US" sz="1600" dirty="0" smtClean="0">
                <a:solidFill>
                  <a:srgbClr val="83141D"/>
                </a:solidFill>
                <a:latin typeface="Arial"/>
                <a:cs typeface="Arial"/>
              </a:rPr>
              <a:t>C++Now 2012</a:t>
            </a:r>
            <a:endParaRPr lang="en-US" sz="1600" dirty="0">
              <a:solidFill>
                <a:srgbClr val="83141D"/>
              </a:solidFill>
              <a:latin typeface="Arial"/>
              <a:cs typeface="Arial"/>
            </a:endParaRPr>
          </a:p>
        </p:txBody>
      </p:sp>
      <p:pic>
        <p:nvPicPr>
          <p:cNvPr id="11" name="Picture 10" descr="CREST_Signature_small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0" y="5541811"/>
            <a:ext cx="2974848" cy="10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3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Generic Programming: Motivation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78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971781"/>
            <a:ext cx="8229600" cy="45259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Adding Numbers</a:t>
            </a:r>
          </a:p>
          <a:p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// Array of integers:</a:t>
            </a: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sum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* array,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n) {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 = 0;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for 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0;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&lt; n; ++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s = s + array[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];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s;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//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Array of floating-point numbers:</a:t>
            </a:r>
          </a:p>
          <a:p>
            <a:endParaRPr lang="en-US" sz="5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float sum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float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*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array,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n) {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float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 = 0;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for 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0;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&lt; n; ++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s = s + array[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];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s;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pic>
        <p:nvPicPr>
          <p:cNvPr id="7" name="Picture 7" descr="lift-sum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9266" y="4964466"/>
            <a:ext cx="31877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327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45" y="199604"/>
            <a:ext cx="8494888" cy="1143000"/>
          </a:xfrm>
          <a:effectLst/>
        </p:spPr>
        <p:txBody>
          <a:bodyPr/>
          <a:lstStyle/>
          <a:p>
            <a:r>
              <a:rPr lang="en-US" sz="4000" dirty="0" smtClean="0"/>
              <a:t>Separate </a:t>
            </a:r>
            <a:r>
              <a:rPr lang="en-US" sz="4000" dirty="0"/>
              <a:t>T</a:t>
            </a:r>
            <a:r>
              <a:rPr lang="en-US" sz="4000" dirty="0" smtClean="0"/>
              <a:t>ype-</a:t>
            </a:r>
            <a:r>
              <a:rPr lang="en-US" sz="4000" dirty="0"/>
              <a:t>c</a:t>
            </a:r>
            <a:r>
              <a:rPr lang="en-US" sz="4000" dirty="0" smtClean="0"/>
              <a:t>hecking ?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66511" y="1378622"/>
            <a:ext cx="4245487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Constrained Template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Constrained 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2" y="1378622"/>
            <a:ext cx="4324877" cy="478793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	Code Generation:</a:t>
            </a: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Specialization + Models: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555" y="1833332"/>
            <a:ext cx="4120445" cy="152511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nt accumulate(...)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for (; first != last; ++first)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26" name="Down Arrow 25"/>
          <p:cNvSpPr/>
          <p:nvPr/>
        </p:nvSpPr>
        <p:spPr>
          <a:xfrm rot="16200000">
            <a:off x="4500828" y="4314651"/>
            <a:ext cx="398490" cy="731632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44800" y="1812362"/>
            <a:ext cx="4267199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 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requires(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&lt;I&gt;,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    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&lt;Op&gt;, ...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 accumulate(...) { ...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65484" y="3144276"/>
            <a:ext cx="1751476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a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ll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65889" y="4494162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int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plus&lt;int&gt;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27" name="Right Arrow Callout 26"/>
          <p:cNvSpPr/>
          <p:nvPr/>
        </p:nvSpPr>
        <p:spPr>
          <a:xfrm rot="18879216">
            <a:off x="4461500" y="2926414"/>
            <a:ext cx="969265" cy="1526674"/>
          </a:xfrm>
          <a:prstGeom prst="rightArrowCallout">
            <a:avLst>
              <a:gd name="adj1" fmla="val 16099"/>
              <a:gd name="adj2" fmla="val 15284"/>
              <a:gd name="adj3" fmla="val 12531"/>
              <a:gd name="adj4" fmla="val 16731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31355" y="1942852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73688" y="2416986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44799" y="4323969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94798" y="4904826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1" y="4422248"/>
            <a:ext cx="281025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3111" y="4898988"/>
            <a:ext cx="343114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Constraints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-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65889" y="5703257"/>
            <a:ext cx="3951111" cy="839051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iterator&gt;,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&gt;, ...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65889" y="5703257"/>
            <a:ext cx="3951111" cy="82894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94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45" y="199604"/>
            <a:ext cx="8494888" cy="1143000"/>
          </a:xfrm>
          <a:effectLst/>
        </p:spPr>
        <p:txBody>
          <a:bodyPr/>
          <a:lstStyle/>
          <a:p>
            <a:r>
              <a:rPr lang="en-US" sz="4000" dirty="0" smtClean="0"/>
              <a:t>Not Quite Separate </a:t>
            </a:r>
            <a:r>
              <a:rPr lang="en-US" sz="4000" dirty="0"/>
              <a:t>T</a:t>
            </a:r>
            <a:r>
              <a:rPr lang="en-US" sz="4000" dirty="0" smtClean="0"/>
              <a:t>ype-</a:t>
            </a:r>
            <a:r>
              <a:rPr lang="en-US" sz="4000" dirty="0"/>
              <a:t>c</a:t>
            </a:r>
            <a:r>
              <a:rPr lang="en-US" sz="4000" dirty="0" smtClean="0"/>
              <a:t>hecking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66511" y="1378622"/>
            <a:ext cx="4245487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Constrained Template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Constrained 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2" y="1378622"/>
            <a:ext cx="4324877" cy="478793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	Code Generation:</a:t>
            </a: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Specialization + Models: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555" y="1833332"/>
            <a:ext cx="4120445" cy="152511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nt accumulate(...)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for (; first != last; ++first)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26" name="Down Arrow 25"/>
          <p:cNvSpPr/>
          <p:nvPr/>
        </p:nvSpPr>
        <p:spPr>
          <a:xfrm rot="16200000">
            <a:off x="4500828" y="4314651"/>
            <a:ext cx="398490" cy="731632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44800" y="1812362"/>
            <a:ext cx="4267199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 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requires(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&lt;I&gt;,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 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&lt;Op&gt;, ...)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 accumulate(...) { ...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65484" y="3144276"/>
            <a:ext cx="1751476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all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65889" y="4494162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int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plus&lt;int&gt;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27" name="Right Arrow Callout 26"/>
          <p:cNvSpPr/>
          <p:nvPr/>
        </p:nvSpPr>
        <p:spPr>
          <a:xfrm rot="18879216">
            <a:off x="4461500" y="2926414"/>
            <a:ext cx="969265" cy="1526674"/>
          </a:xfrm>
          <a:prstGeom prst="rightArrowCallout">
            <a:avLst>
              <a:gd name="adj1" fmla="val 16099"/>
              <a:gd name="adj2" fmla="val 15284"/>
              <a:gd name="adj3" fmla="val 12531"/>
              <a:gd name="adj4" fmla="val 16731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31355" y="1942852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73688" y="2416986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44799" y="4323969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94798" y="4904826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1" y="4422248"/>
            <a:ext cx="281025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72138" y="2917290"/>
            <a:ext cx="2527640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Potential ambiguities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3111" y="4898988"/>
            <a:ext cx="343114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Constraints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-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65889" y="5703257"/>
            <a:ext cx="3951111" cy="839051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iterator&gt;,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&gt;, ...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65889" y="5703257"/>
            <a:ext cx="3951111" cy="82894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00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45" y="199604"/>
            <a:ext cx="8494888" cy="1143000"/>
          </a:xfrm>
          <a:effectLst/>
        </p:spPr>
        <p:txBody>
          <a:bodyPr/>
          <a:lstStyle/>
          <a:p>
            <a:r>
              <a:rPr lang="en-US" sz="4000" dirty="0" smtClean="0"/>
              <a:t>Type-checking Templates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15734" y="1378622"/>
            <a:ext cx="4038600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Template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2" y="1378622"/>
            <a:ext cx="4324877" cy="478793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	Code Generation:</a:t>
            </a: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Specialization: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555" y="1833332"/>
            <a:ext cx="4120445" cy="152511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nt accumulate(...)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for 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01008" y="2958332"/>
            <a:ext cx="281025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dependent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6" name="Down Arrow 25"/>
          <p:cNvSpPr/>
          <p:nvPr/>
        </p:nvSpPr>
        <p:spPr>
          <a:xfrm rot="16200000">
            <a:off x="4500828" y="4314651"/>
            <a:ext cx="398490" cy="731632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44800" y="1812362"/>
            <a:ext cx="4267199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 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accumulate(...) {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first != last; ++first)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7245" y="1919109"/>
            <a:ext cx="2816720" cy="451555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1302" y="3144276"/>
            <a:ext cx="3159839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non-dependent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4799" y="4323969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94798" y="4904826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1" y="4422248"/>
            <a:ext cx="281025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65889" y="4494162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plus&lt;int&gt;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27" name="Right Arrow Callout 26"/>
          <p:cNvSpPr/>
          <p:nvPr/>
        </p:nvSpPr>
        <p:spPr>
          <a:xfrm rot="18879216">
            <a:off x="4461500" y="2926414"/>
            <a:ext cx="969265" cy="1526674"/>
          </a:xfrm>
          <a:prstGeom prst="rightArrowCallout">
            <a:avLst>
              <a:gd name="adj1" fmla="val 16099"/>
              <a:gd name="adj2" fmla="val 15284"/>
              <a:gd name="adj3" fmla="val 12531"/>
              <a:gd name="adj4" fmla="val 16731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3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45" y="199604"/>
            <a:ext cx="8494888" cy="1143000"/>
          </a:xfrm>
          <a:effectLst/>
        </p:spPr>
        <p:txBody>
          <a:bodyPr/>
          <a:lstStyle/>
          <a:p>
            <a:r>
              <a:rPr lang="en-US" sz="4000" dirty="0" smtClean="0"/>
              <a:t>Type-</a:t>
            </a:r>
            <a:r>
              <a:rPr lang="en-US" sz="4000" dirty="0"/>
              <a:t>c</a:t>
            </a:r>
            <a:r>
              <a:rPr lang="en-US" sz="4000" dirty="0" smtClean="0"/>
              <a:t>hecking Constrained Templates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66511" y="1350400"/>
            <a:ext cx="4245487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Constrained Template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Constrained 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2" y="1350400"/>
            <a:ext cx="4324877" cy="478793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	Code Generation:</a:t>
            </a: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Specialization + Models: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555" y="1805110"/>
            <a:ext cx="4120445" cy="152511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nt accumulate(...)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for (; first != last; ++first)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26" name="Down Arrow 25"/>
          <p:cNvSpPr/>
          <p:nvPr/>
        </p:nvSpPr>
        <p:spPr>
          <a:xfrm rot="16200000">
            <a:off x="4500828" y="4286429"/>
            <a:ext cx="398490" cy="731632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44800" y="1784140"/>
            <a:ext cx="4267199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 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requires(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&lt;I&gt;,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 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&lt;Op&gt;, ...)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 accumulate(...)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{ ...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65484" y="3116054"/>
            <a:ext cx="1751476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a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ll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65889" y="4465940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plus&lt;int&gt;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27" name="Right Arrow Callout 26"/>
          <p:cNvSpPr/>
          <p:nvPr/>
        </p:nvSpPr>
        <p:spPr>
          <a:xfrm rot="18879216">
            <a:off x="4461500" y="2898192"/>
            <a:ext cx="969265" cy="1526674"/>
          </a:xfrm>
          <a:prstGeom prst="rightArrowCallout">
            <a:avLst>
              <a:gd name="adj1" fmla="val 16099"/>
              <a:gd name="adj2" fmla="val 15284"/>
              <a:gd name="adj3" fmla="val 12531"/>
              <a:gd name="adj4" fmla="val 16731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31355" y="1914630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73688" y="2388764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44799" y="4295747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94798" y="4876604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1" y="4394026"/>
            <a:ext cx="281025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72138" y="2889068"/>
            <a:ext cx="2358306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Handle ambiguities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3111" y="4870766"/>
            <a:ext cx="343114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Constraints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-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65889" y="5703257"/>
            <a:ext cx="3951111" cy="839051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iterator&gt;,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&gt;, ...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65889" y="5703257"/>
            <a:ext cx="3951111" cy="82894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67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Type-checking Templates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31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Parsing </a:t>
            </a:r>
            <a:r>
              <a:rPr lang="en-US" sz="2400" dirty="0"/>
              <a:t>t</a:t>
            </a:r>
            <a:r>
              <a:rPr lang="en-US" sz="2400" dirty="0" smtClean="0"/>
              <a:t>emplate definitions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Parsing template uses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Generating specialized implementations</a:t>
            </a:r>
          </a:p>
          <a:p>
            <a:pPr marL="914400" lvl="1" indent="-514350"/>
            <a:r>
              <a:rPr lang="en-US" sz="2000" dirty="0" smtClean="0"/>
              <a:t>At the end of parsing a translation unit.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807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Parsing A Template Definition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179968"/>
            <a:ext cx="8229600" cy="4525963"/>
          </a:xfrm>
        </p:spPr>
        <p:txBody>
          <a:bodyPr/>
          <a:lstStyle/>
          <a:p>
            <a:pPr>
              <a:buFont typeface="Lucida Grande"/>
              <a:buChar char="↳"/>
            </a:pPr>
            <a:r>
              <a:rPr lang="en-US" sz="2400" dirty="0" smtClean="0"/>
              <a:t>Parse the template declaration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Lucida Grande"/>
              <a:buChar char="↳"/>
            </a:pPr>
            <a:r>
              <a:rPr lang="en-US" sz="2400" dirty="0" smtClean="0"/>
              <a:t>Parse the body</a:t>
            </a:r>
          </a:p>
          <a:p>
            <a:pPr marL="0" indent="0">
              <a:buNone/>
            </a:pPr>
            <a:endParaRPr lang="en-US" sz="1000" dirty="0" smtClean="0"/>
          </a:p>
          <a:p>
            <a:pPr>
              <a:buFont typeface="Lucida Grande"/>
              <a:buChar char="↳"/>
            </a:pPr>
            <a:r>
              <a:rPr lang="en-US" sz="2400" dirty="0" smtClean="0"/>
              <a:t>Parse the statements in the body</a:t>
            </a:r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Lucida Grande"/>
              <a:buChar char="↳"/>
            </a:pPr>
            <a:r>
              <a:rPr lang="en-US" sz="2400" dirty="0" smtClean="0"/>
              <a:t>Parse the expressions in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each statement</a:t>
            </a:r>
          </a:p>
          <a:p>
            <a:pPr>
              <a:buFontTx/>
              <a:buChar char="•"/>
            </a:pPr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678356" y="3919235"/>
            <a:ext cx="4267199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template&lt;...&gt;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accumulate(...) { 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*first)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2689" y="4013200"/>
            <a:ext cx="4112866" cy="146191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85089" y="4487333"/>
            <a:ext cx="3960466" cy="790224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5089" y="4487333"/>
            <a:ext cx="3960466" cy="493889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32689" y="1429567"/>
            <a:ext cx="4228576" cy="822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>
                <a:latin typeface="Courier"/>
                <a:cs typeface="Courier"/>
              </a:rPr>
              <a:t>ParseTemplate.cpp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/>
              <a:t>ParseTemplateDeclarationOrSpecialization</a:t>
            </a:r>
            <a:r>
              <a:rPr lang="en-US" sz="1600" dirty="0"/>
              <a:t>()</a:t>
            </a:r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sz="1600" dirty="0" err="1"/>
              <a:t>ParseSingleDeclarationAfterTemplate</a:t>
            </a:r>
            <a:r>
              <a:rPr lang="en-US" sz="1600" dirty="0"/>
              <a:t>(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915424" y="2920349"/>
            <a:ext cx="4145841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ParseStmt.cpp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 smtClean="0"/>
              <a:t>ParseStatementOrDeclaration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658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Parsing A Template Use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179968"/>
            <a:ext cx="8229600" cy="4525963"/>
          </a:xfrm>
        </p:spPr>
        <p:txBody>
          <a:bodyPr/>
          <a:lstStyle/>
          <a:p>
            <a:pPr>
              <a:buFont typeface="Lucida Grande"/>
              <a:buChar char="↳"/>
            </a:pPr>
            <a:r>
              <a:rPr lang="en-US" sz="2400" dirty="0" smtClean="0"/>
              <a:t>Parse </a:t>
            </a:r>
            <a:r>
              <a:rPr lang="en-US" sz="2400" dirty="0"/>
              <a:t>the expressions in </a:t>
            </a:r>
            <a:r>
              <a:rPr lang="en-US" sz="2400" dirty="0" smtClean="0"/>
              <a:t>each statement: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 lvl="1">
              <a:buFont typeface="Lucida Grande"/>
              <a:buChar char="↦"/>
            </a:pPr>
            <a:r>
              <a:rPr lang="en-US" sz="2400" dirty="0" smtClean="0"/>
              <a:t>Parse a call expression:</a:t>
            </a:r>
          </a:p>
          <a:p>
            <a:pPr marL="857250" lvl="3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b="1" dirty="0" smtClean="0">
              <a:solidFill>
                <a:srgbClr val="000000"/>
              </a:solidFill>
              <a:sym typeface="Wingdings"/>
            </a:endParaRPr>
          </a:p>
          <a:p>
            <a:pPr marL="1143000" lvl="3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b="1" dirty="0" smtClean="0">
                <a:solidFill>
                  <a:srgbClr val="000000"/>
                </a:solidFill>
                <a:sym typeface="Wingdings"/>
              </a:rPr>
              <a:t>Check call expression</a:t>
            </a:r>
            <a:endParaRPr lang="en-US" b="1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>
              <a:buFont typeface="Lucida Grande"/>
              <a:buChar char="↦"/>
            </a:pPr>
            <a:r>
              <a:rPr lang="en-US" sz="2400" dirty="0" smtClean="0"/>
              <a:t>Parse a type reference:</a:t>
            </a:r>
          </a:p>
          <a:p>
            <a:pPr marL="857250" lvl="3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 smtClean="0">
              <a:solidFill>
                <a:srgbClr val="000000"/>
              </a:solidFill>
              <a:sym typeface="Wingdings"/>
            </a:endParaRPr>
          </a:p>
          <a:p>
            <a:pPr marL="1143000" lvl="3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Check type reference</a:t>
            </a:r>
            <a:endParaRPr lang="en-US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62293" y="4369215"/>
            <a:ext cx="4133666" cy="1626432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emplate&lt;...&gt;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accumulate(...) { 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*first)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5181" y="5163091"/>
            <a:ext cx="2520245" cy="310444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28445" y="4758186"/>
            <a:ext cx="4317110" cy="768141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v.end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(), 0,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plus&lt;</a:t>
            </a:r>
            <a:r>
              <a:rPr lang="fr-FR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&gt;())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98066" y="5100172"/>
            <a:ext cx="2909712" cy="383822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32689" y="1935395"/>
            <a:ext cx="4228576" cy="792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ParseExpr.cpp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sz="1600" dirty="0" err="1" smtClean="0"/>
              <a:t>ParseExpression</a:t>
            </a:r>
            <a:r>
              <a:rPr lang="en-US" sz="1600" dirty="0"/>
              <a:t>()</a:t>
            </a:r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sz="1600" dirty="0" err="1" smtClean="0"/>
              <a:t>ParsePostfixExpressionSuffix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1889" y="3305694"/>
            <a:ext cx="4228576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ParseExpr.cpp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sz="1600" dirty="0" err="1" smtClean="0"/>
              <a:t>ParseDeclarator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350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Checking A Call Expression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179968"/>
            <a:ext cx="8229600" cy="4525963"/>
          </a:xfrm>
        </p:spPr>
        <p:txBody>
          <a:bodyPr/>
          <a:lstStyle/>
          <a:p>
            <a:pPr>
              <a:buFont typeface="Lucida Grande"/>
              <a:buChar char="↳"/>
            </a:pPr>
            <a:r>
              <a:rPr lang="en-US" sz="2400" dirty="0" smtClean="0"/>
              <a:t>Check call expression: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>
              <a:buFont typeface="Lucida Grande"/>
              <a:buChar char="↦"/>
            </a:pPr>
            <a:r>
              <a:rPr lang="en-US" sz="2400" dirty="0" smtClean="0"/>
              <a:t>If dependent: 				Delay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Lucida Grande"/>
              <a:buChar char="↦"/>
            </a:pPr>
            <a:r>
              <a:rPr lang="en-US" sz="2400" dirty="0" smtClean="0"/>
              <a:t>If direct: 					Resolve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Lucida Grande"/>
              <a:buChar char="↦"/>
            </a:pPr>
            <a:r>
              <a:rPr lang="en-US" sz="2400" dirty="0" smtClean="0"/>
              <a:t>If object or overloaded:		</a:t>
            </a:r>
            <a:r>
              <a:rPr lang="en-US" sz="2400" b="1" dirty="0" smtClean="0"/>
              <a:t>Overload resolution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74112" y="2507559"/>
            <a:ext cx="4133666" cy="1626432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emplate&lt;...&gt;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accumulate(...) { 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*first)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7000" y="3301435"/>
            <a:ext cx="2520245" cy="310444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74112" y="5539840"/>
            <a:ext cx="4317110" cy="768141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v.end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(), 0,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plus&lt;</a:t>
            </a:r>
            <a:r>
              <a:rPr lang="fr-FR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&gt;())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3733" y="5885145"/>
            <a:ext cx="2909712" cy="383822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32689" y="1429567"/>
            <a:ext cx="4228576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SemaExpr.cpp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 smtClean="0"/>
              <a:t>ActOnCallExpr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832689" y="4307015"/>
            <a:ext cx="4228576" cy="10505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latin typeface="Courier"/>
                <a:cs typeface="Courier"/>
              </a:rPr>
              <a:t>SemaOverload.cpp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↦"/>
            </a:pPr>
            <a:r>
              <a:rPr lang="en-US" sz="1600" dirty="0" err="1"/>
              <a:t>BuildCallToObjectOfClassType</a:t>
            </a:r>
            <a:r>
              <a:rPr lang="en-US" sz="1600" dirty="0"/>
              <a:t>()</a:t>
            </a:r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↦"/>
            </a:pPr>
            <a:r>
              <a:rPr lang="en-US" sz="1600" dirty="0" err="1"/>
              <a:t>BuildCallToMemberFunction</a:t>
            </a:r>
            <a:r>
              <a:rPr lang="en-US" sz="1600" dirty="0"/>
              <a:t>()</a:t>
            </a:r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↦"/>
            </a:pPr>
            <a:r>
              <a:rPr lang="en-US" sz="1600" b="1" dirty="0" err="1"/>
              <a:t>BuildOverloadedCallExpr</a:t>
            </a:r>
            <a:r>
              <a:rPr lang="en-US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98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Overload Resolution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179968"/>
            <a:ext cx="8229600" cy="4525963"/>
          </a:xfrm>
        </p:spPr>
        <p:txBody>
          <a:bodyPr/>
          <a:lstStyle/>
          <a:p>
            <a:pPr>
              <a:buFont typeface="Lucida Grande"/>
              <a:buChar char="↳"/>
            </a:pPr>
            <a:r>
              <a:rPr lang="en-US" sz="2400" dirty="0" smtClean="0"/>
              <a:t>Overload resolution:</a:t>
            </a:r>
            <a:endParaRPr lang="en-US" sz="1000" dirty="0" smtClean="0"/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dirty="0" smtClean="0"/>
          </a:p>
          <a:p>
            <a:pPr marL="857250" lvl="2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Build candidate </a:t>
            </a:r>
            <a:r>
              <a:rPr lang="en-US" dirty="0"/>
              <a:t>s</a:t>
            </a:r>
            <a:r>
              <a:rPr lang="en-US" dirty="0" smtClean="0"/>
              <a:t>ets</a:t>
            </a:r>
          </a:p>
          <a:p>
            <a:pPr marL="857250" lvl="3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 smtClean="0"/>
          </a:p>
          <a:p>
            <a:pPr marL="1314450" lvl="3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dirty="0" smtClean="0"/>
              <a:t> </a:t>
            </a:r>
            <a:r>
              <a:rPr lang="en-US" b="1" dirty="0" smtClean="0"/>
              <a:t>Template Argument </a:t>
            </a:r>
          </a:p>
          <a:p>
            <a:pPr marL="857250" lvl="3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b="1" dirty="0"/>
              <a:t>	 </a:t>
            </a:r>
            <a:r>
              <a:rPr lang="en-US" b="1" dirty="0" smtClean="0"/>
              <a:t>   Deduction</a:t>
            </a:r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 smtClean="0"/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dirty="0" smtClean="0"/>
          </a:p>
          <a:p>
            <a:pPr marL="857250" lvl="2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best viable </a:t>
            </a:r>
            <a:r>
              <a:rPr lang="en-US" dirty="0" smtClean="0"/>
              <a:t>candidate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28445" y="4167926"/>
            <a:ext cx="4317110" cy="768141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v.end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(), 0,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plus&lt;</a:t>
            </a:r>
            <a:r>
              <a:rPr lang="fr-FR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&gt;())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98066" y="4513231"/>
            <a:ext cx="2909712" cy="383822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32689" y="1551651"/>
            <a:ext cx="4228576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SemaOverload.cpp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 smtClean="0"/>
              <a:t>BuildOverloadedCallExpr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32689" y="2261551"/>
            <a:ext cx="4228576" cy="109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↦"/>
            </a:pPr>
            <a:r>
              <a:rPr lang="en-US" sz="1600" dirty="0" err="1"/>
              <a:t>AddFunctionOverloadcandidates</a:t>
            </a:r>
            <a:r>
              <a:rPr lang="en-US" sz="1600" dirty="0"/>
              <a:t>()</a:t>
            </a:r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↦"/>
            </a:pPr>
            <a:r>
              <a:rPr lang="en-US" sz="1600" dirty="0" err="1"/>
              <a:t>AddMemberOverloadCandidates</a:t>
            </a:r>
            <a:r>
              <a:rPr lang="en-US" sz="1600" dirty="0"/>
              <a:t>()</a:t>
            </a:r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↦"/>
            </a:pPr>
            <a:r>
              <a:rPr lang="en-US" sz="1600" dirty="0" err="1"/>
              <a:t>AddConversioncandidates</a:t>
            </a:r>
            <a:r>
              <a:rPr lang="en-US" sz="1600" dirty="0"/>
              <a:t>()</a:t>
            </a:r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↦"/>
            </a:pPr>
            <a:r>
              <a:rPr lang="en-US" sz="1600" dirty="0" err="1"/>
              <a:t>AddSurrogateCandidates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6182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Template Argument Deduction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179968"/>
            <a:ext cx="8229600" cy="4525963"/>
          </a:xfrm>
        </p:spPr>
        <p:txBody>
          <a:bodyPr/>
          <a:lstStyle/>
          <a:p>
            <a:pPr>
              <a:buFont typeface="Lucida Grande"/>
              <a:buChar char="↳"/>
            </a:pPr>
            <a:r>
              <a:rPr lang="en-US" sz="2400" dirty="0" smtClean="0"/>
              <a:t>Template Argument Deduction:</a:t>
            </a:r>
            <a:endParaRPr lang="en-US" sz="1000" dirty="0" smtClean="0"/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dirty="0" smtClean="0"/>
          </a:p>
          <a:p>
            <a:pPr marL="857250" lvl="2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Deduce the template arguments, if necessary</a:t>
            </a:r>
            <a:endParaRPr lang="en-US" sz="500" dirty="0" smtClean="0"/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 smtClean="0"/>
          </a:p>
          <a:p>
            <a:pPr marL="857250" lvl="2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Check the template arguments</a:t>
            </a:r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 smtClean="0"/>
          </a:p>
          <a:p>
            <a:pPr marL="857250" lvl="2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Create the template specialization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058" y="3871985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8835" y="4438731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4500828" y="4004209"/>
            <a:ext cx="398490" cy="731632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065889" y="4183720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plus&lt;int&gt;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5888" y="1364663"/>
            <a:ext cx="3951111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SemaTemplateDeduction.cpp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 smtClean="0"/>
              <a:t>DeduceTemplateArguments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519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Generic Programming: Motivation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78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971781"/>
            <a:ext cx="8229600" cy="45259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Lifting Summation</a:t>
            </a:r>
          </a:p>
          <a:p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// Array of integers:</a:t>
            </a: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emplate&lt;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T&gt;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sum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*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array,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n) {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 = 0;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for 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0;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&lt; n; ++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s = s + array[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];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s;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pic>
        <p:nvPicPr>
          <p:cNvPr id="8" name="Picture 8" descr="lift-sum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9266" y="3859566"/>
            <a:ext cx="3187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263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3800" dirty="0" smtClean="0"/>
              <a:t>Creating A Template Specialization in Clang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179968"/>
            <a:ext cx="8229600" cy="4525963"/>
          </a:xfrm>
        </p:spPr>
        <p:txBody>
          <a:bodyPr/>
          <a:lstStyle/>
          <a:p>
            <a:pPr>
              <a:buFont typeface="Lucida Grande"/>
              <a:buChar char="↳"/>
            </a:pPr>
            <a:r>
              <a:rPr lang="en-US" sz="2400" dirty="0" smtClean="0"/>
              <a:t>Create the template specialization:</a:t>
            </a:r>
            <a:endParaRPr lang="en-US" sz="1000" dirty="0" smtClean="0"/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dirty="0" smtClean="0"/>
          </a:p>
          <a:p>
            <a:pPr marL="857250" lvl="2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smtClean="0"/>
              <a:t>Type-substitute the type signature</a:t>
            </a:r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dirty="0" smtClean="0"/>
          </a:p>
          <a:p>
            <a:pPr marL="857250" lvl="2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smtClean="0"/>
              <a:t>Create a new </a:t>
            </a:r>
            <a:r>
              <a:rPr lang="en-US" b="1" dirty="0" err="1" smtClean="0"/>
              <a:t>FunctionDecl</a:t>
            </a:r>
            <a:r>
              <a:rPr lang="en-US" dirty="0" smtClean="0"/>
              <a:t> instance</a:t>
            </a:r>
            <a:endParaRPr lang="en-US" sz="5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7058" y="3871985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8835" y="4438731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4500828" y="4004209"/>
            <a:ext cx="398490" cy="731632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065889" y="4183720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plus&lt;int&gt;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9889" y="1408368"/>
            <a:ext cx="3697111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SemaTemplateInstantiateDecl.cpp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 smtClean="0"/>
              <a:t>SubstDecl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582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Overload Resolution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179968"/>
            <a:ext cx="8229600" cy="4525963"/>
          </a:xfrm>
        </p:spPr>
        <p:txBody>
          <a:bodyPr/>
          <a:lstStyle/>
          <a:p>
            <a:pPr>
              <a:buFont typeface="Lucida Grande"/>
              <a:buChar char="↳"/>
            </a:pPr>
            <a:r>
              <a:rPr lang="en-US" sz="2400" dirty="0" smtClean="0"/>
              <a:t>Overload Resolution:</a:t>
            </a:r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 smtClean="0"/>
          </a:p>
          <a:p>
            <a:pPr marL="857250" lvl="2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Build Candidate Sets</a:t>
            </a:r>
          </a:p>
          <a:p>
            <a:pPr marL="857250" lvl="3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 smtClean="0"/>
          </a:p>
          <a:p>
            <a:pPr marL="1314450" lvl="3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dirty="0" smtClean="0"/>
              <a:t> </a:t>
            </a:r>
            <a:r>
              <a:rPr lang="en-US" b="1" dirty="0" smtClean="0"/>
              <a:t>Template Argument Deduction</a:t>
            </a:r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 smtClean="0"/>
          </a:p>
          <a:p>
            <a:pPr marL="857250" lvl="2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best viable </a:t>
            </a:r>
            <a:r>
              <a:rPr lang="en-US" dirty="0" smtClean="0"/>
              <a:t>candidate</a:t>
            </a:r>
          </a:p>
          <a:p>
            <a:pPr marL="857250" lvl="3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/>
          </a:p>
          <a:p>
            <a:pPr marL="1314450" lvl="3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dirty="0"/>
              <a:t> </a:t>
            </a:r>
            <a:r>
              <a:rPr lang="en-US" b="1" dirty="0"/>
              <a:t>Template Argument </a:t>
            </a:r>
            <a:r>
              <a:rPr lang="en-US" b="1" dirty="0" smtClean="0"/>
              <a:t>Deduction</a:t>
            </a:r>
            <a:endParaRPr lang="en-US" dirty="0" smtClean="0"/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 smtClean="0"/>
          </a:p>
          <a:p>
            <a:pPr marL="857250" lvl="2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Mark for instantiation</a:t>
            </a:r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 smtClean="0"/>
          </a:p>
          <a:p>
            <a:pPr marL="857250" lvl="2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Resolve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65889" y="3866493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plus&lt;int&gt;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88424" y="5247593"/>
            <a:ext cx="4228576" cy="768141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v.end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(), 0,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plus&lt;</a:t>
            </a:r>
            <a:r>
              <a:rPr lang="fr-FR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&gt;())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8045" y="5592898"/>
            <a:ext cx="2909712" cy="383822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99890" y="1401631"/>
            <a:ext cx="4228576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SemaOverload.cpp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 smtClean="0"/>
              <a:t>BuildOverloadedCallExpr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769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54988"/>
            <a:ext cx="8683262" cy="840140"/>
          </a:xfrm>
        </p:spPr>
        <p:txBody>
          <a:bodyPr/>
          <a:lstStyle/>
          <a:p>
            <a:r>
              <a:rPr lang="en-US" sz="4000" dirty="0" smtClean="0"/>
              <a:t>Type-checking Templates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386"/>
            <a:ext cx="8229600" cy="5077503"/>
          </a:xfrm>
          <a:solidFill>
            <a:schemeClr val="bg1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Parsing </a:t>
            </a:r>
            <a:r>
              <a:rPr lang="en-US" sz="2400" dirty="0"/>
              <a:t>t</a:t>
            </a:r>
            <a:r>
              <a:rPr lang="en-US" sz="2400" dirty="0" smtClean="0"/>
              <a:t>emplate definitions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Parsing template declarations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Parsing template uses</a:t>
            </a:r>
            <a:endParaRPr lang="en-US" sz="5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Parsing template uses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Parsing expressions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Overload resolution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Template </a:t>
            </a:r>
            <a:r>
              <a:rPr lang="en-US" sz="2000" dirty="0"/>
              <a:t>a</a:t>
            </a:r>
            <a:r>
              <a:rPr lang="en-US" sz="2000" dirty="0" smtClean="0"/>
              <a:t>rgument deduction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Creating template specialization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Selecting best viable candidate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Marking selected candidate </a:t>
            </a:r>
          </a:p>
          <a:p>
            <a:pPr marL="40005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for instantiation</a:t>
            </a:r>
            <a:endParaRPr lang="en-US" sz="5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Generating specialized implementations</a:t>
            </a:r>
          </a:p>
          <a:p>
            <a:pPr marL="914400" lvl="1" indent="-514350"/>
            <a:r>
              <a:rPr lang="en-US" sz="2000" dirty="0" smtClean="0"/>
              <a:t>At the end of parsing a translation unit. 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27260" y="3713840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plus&lt;int&gt;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23721" y="1220906"/>
            <a:ext cx="4120445" cy="1334835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nt accumulate(...)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for (; first != last; ++first)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6" name="Down Arrow 5"/>
          <p:cNvSpPr/>
          <p:nvPr/>
        </p:nvSpPr>
        <p:spPr>
          <a:xfrm rot="9967830">
            <a:off x="8148687" y="2589643"/>
            <a:ext cx="471090" cy="1083529"/>
          </a:xfrm>
          <a:prstGeom prst="downArrow">
            <a:avLst>
              <a:gd name="adj1" fmla="val 36932"/>
              <a:gd name="adj2" fmla="val 47359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1189703">
            <a:off x="8094167" y="2997410"/>
            <a:ext cx="815723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Once!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522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54988"/>
            <a:ext cx="8683262" cy="840140"/>
          </a:xfrm>
        </p:spPr>
        <p:txBody>
          <a:bodyPr/>
          <a:lstStyle/>
          <a:p>
            <a:r>
              <a:rPr lang="en-US" sz="4000" dirty="0" smtClean="0"/>
              <a:t>Template Instantiation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386"/>
            <a:ext cx="8229600" cy="4525963"/>
          </a:xfrm>
        </p:spPr>
        <p:txBody>
          <a:bodyPr/>
          <a:lstStyle/>
          <a:p>
            <a:pPr>
              <a:buFont typeface="Lucida Grande"/>
              <a:buChar char="↳"/>
            </a:pPr>
            <a:r>
              <a:rPr lang="en-US" sz="2400" dirty="0" smtClean="0"/>
              <a:t>Instantiate Specialization:</a:t>
            </a:r>
            <a:endParaRPr lang="en-US" sz="2400" dirty="0"/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1000" dirty="0" smtClean="0"/>
          </a:p>
          <a:p>
            <a:pPr marL="685800" lvl="2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 smtClean="0"/>
              <a:t>Body of template </a:t>
            </a:r>
          </a:p>
          <a:p>
            <a:pPr marL="400050" lvl="2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2000" dirty="0"/>
              <a:t>	 </a:t>
            </a:r>
            <a:r>
              <a:rPr lang="en-US" sz="2000" dirty="0" smtClean="0"/>
              <a:t> == pattern for body of specialization</a:t>
            </a:r>
          </a:p>
          <a:p>
            <a:pPr marL="0" lvl="1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500" dirty="0" smtClean="0"/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sz="2400" dirty="0" smtClean="0"/>
              <a:t>Type-substitute the </a:t>
            </a:r>
          </a:p>
          <a:p>
            <a:pPr marL="0" lvl="1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2400" dirty="0"/>
              <a:t>	</a:t>
            </a:r>
            <a:r>
              <a:rPr lang="en-US" sz="2400" dirty="0" smtClean="0"/>
              <a:t>statements in the body</a:t>
            </a:r>
            <a:endParaRPr lang="en-US" sz="1000" dirty="0"/>
          </a:p>
          <a:p>
            <a:pPr marL="0" lvl="1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sz="500" dirty="0" smtClean="0"/>
          </a:p>
          <a:p>
            <a:pPr marL="34290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sz="2400" dirty="0" smtClean="0"/>
              <a:t>Transform the </a:t>
            </a:r>
          </a:p>
          <a:p>
            <a:pPr marL="0" lvl="1" indent="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2400" dirty="0"/>
              <a:t>	</a:t>
            </a:r>
            <a:r>
              <a:rPr lang="en-US" sz="2400" dirty="0" smtClean="0"/>
              <a:t>statements in </a:t>
            </a:r>
            <a:r>
              <a:rPr lang="en-US" sz="2400" dirty="0"/>
              <a:t>the </a:t>
            </a:r>
            <a:r>
              <a:rPr lang="en-US" sz="2400" dirty="0" smtClean="0"/>
              <a:t>body</a:t>
            </a:r>
          </a:p>
          <a:p>
            <a:pPr marL="0" indent="0">
              <a:buNone/>
            </a:pPr>
            <a:endParaRPr lang="en-US" sz="500" dirty="0" smtClean="0"/>
          </a:p>
          <a:p>
            <a:pPr>
              <a:buFont typeface="Lucida Grande"/>
              <a:buChar char="↳"/>
            </a:pPr>
            <a:r>
              <a:rPr lang="en-US" sz="2400" dirty="0" smtClean="0"/>
              <a:t>Transform entities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in each statement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78356" y="4150055"/>
            <a:ext cx="4267199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I, ...&gt;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accumulate(I first, ...) { 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*first)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2689" y="4244020"/>
            <a:ext cx="4112866" cy="146191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85089" y="4718153"/>
            <a:ext cx="3960466" cy="790224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85089" y="4718153"/>
            <a:ext cx="3960466" cy="493889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85089" y="4718153"/>
            <a:ext cx="3960466" cy="790224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979" y="1196702"/>
            <a:ext cx="4228576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SemaTemplateInstantiateDecl.cpp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sz="1600" dirty="0" err="1" smtClean="0"/>
              <a:t>InstantiateFunctionDefinition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8356" y="2270517"/>
            <a:ext cx="4228576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SemaTemplateInstantiate.cpp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 smtClean="0"/>
              <a:t>SubstStmt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6979" y="3126667"/>
            <a:ext cx="4228576" cy="748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SemaTemplateInstantiate.cpp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TreeTransform.cpp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 smtClean="0"/>
              <a:t>TransformStmt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98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75860"/>
            <a:ext cx="8683262" cy="840140"/>
          </a:xfrm>
        </p:spPr>
        <p:txBody>
          <a:bodyPr/>
          <a:lstStyle/>
          <a:p>
            <a:r>
              <a:rPr lang="en-US" sz="4000" dirty="0" smtClean="0"/>
              <a:t>Transforming Entities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82" y="996524"/>
            <a:ext cx="8229600" cy="4525963"/>
          </a:xfrm>
        </p:spPr>
        <p:txBody>
          <a:bodyPr/>
          <a:lstStyle/>
          <a:p>
            <a:pPr>
              <a:buFont typeface="Lucida Grande"/>
              <a:buChar char="↳"/>
            </a:pPr>
            <a:r>
              <a:rPr lang="en-US" sz="2400" dirty="0" smtClean="0"/>
              <a:t>Transform entities </a:t>
            </a:r>
            <a:r>
              <a:rPr lang="en-US" sz="2400" dirty="0"/>
              <a:t>in </a:t>
            </a:r>
            <a:r>
              <a:rPr lang="en-US" sz="2400" dirty="0" smtClean="0"/>
              <a:t>each statement:</a:t>
            </a:r>
          </a:p>
          <a:p>
            <a:pPr marL="457200" lvl="1" indent="0">
              <a:buNone/>
            </a:pPr>
            <a:endParaRPr lang="en-US" sz="500" dirty="0" smtClean="0"/>
          </a:p>
          <a:p>
            <a:pPr lvl="1">
              <a:buFont typeface="Lucida Grande"/>
              <a:buChar char="↦"/>
            </a:pPr>
            <a:r>
              <a:rPr lang="en-US" sz="2000" dirty="0" smtClean="0"/>
              <a:t>Expressions	</a:t>
            </a:r>
          </a:p>
          <a:p>
            <a:pPr lvl="1">
              <a:buFont typeface="Lucida Grande"/>
              <a:buChar char="↦"/>
            </a:pPr>
            <a:r>
              <a:rPr lang="en-US" sz="2000" dirty="0" smtClean="0"/>
              <a:t>Statements	</a:t>
            </a:r>
          </a:p>
          <a:p>
            <a:pPr lvl="1">
              <a:buFont typeface="Lucida Grande"/>
              <a:buChar char="↦"/>
            </a:pPr>
            <a:r>
              <a:rPr lang="en-US" sz="2000" dirty="0" smtClean="0"/>
              <a:t>Declarations	</a:t>
            </a:r>
          </a:p>
          <a:p>
            <a:pPr lvl="1">
              <a:buFont typeface="Lucida Grande"/>
              <a:buChar char="↦"/>
            </a:pPr>
            <a:r>
              <a:rPr lang="en-US" sz="2000" dirty="0" smtClean="0"/>
              <a:t>Types 		</a:t>
            </a:r>
          </a:p>
          <a:p>
            <a:pPr lvl="1">
              <a:buFont typeface="Lucida Grande"/>
              <a:buChar char="↦"/>
            </a:pPr>
            <a:r>
              <a:rPr lang="en-US" sz="2000" dirty="0" smtClean="0"/>
              <a:t>…</a:t>
            </a:r>
          </a:p>
          <a:p>
            <a:pPr lvl="1">
              <a:buFont typeface="Lucida Grande"/>
              <a:buChar char="↦"/>
            </a:pPr>
            <a:r>
              <a:rPr lang="en-US" sz="2000" b="1" dirty="0" smtClean="0"/>
              <a:t>Call expressions</a:t>
            </a:r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General idea: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Type-substitute (components)</a:t>
            </a:r>
          </a:p>
          <a:p>
            <a:pPr marL="1314450" lvl="2" indent="-457200"/>
            <a:r>
              <a:rPr lang="en-US" sz="1600" dirty="0" smtClean="0"/>
              <a:t>Pick up specialized implementations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Return (rebuild)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4800" y="1489778"/>
            <a:ext cx="4228576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SemaTemplateInstantiate.cpp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TreeTransform.cpp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>
              <a:buFont typeface="Lucida Grande"/>
              <a:buChar char="↦"/>
            </a:pPr>
            <a:r>
              <a:rPr lang="en-US" sz="1600" dirty="0" smtClean="0"/>
              <a:t> </a:t>
            </a:r>
            <a:r>
              <a:rPr lang="en-US" sz="1600" dirty="0" err="1" smtClean="0"/>
              <a:t>TransformExpr</a:t>
            </a:r>
            <a:r>
              <a:rPr lang="en-US" sz="1600" dirty="0"/>
              <a:t>()</a:t>
            </a:r>
          </a:p>
          <a:p>
            <a:pPr>
              <a:buFont typeface="Lucida Grande"/>
              <a:buChar char="↦"/>
            </a:pPr>
            <a:r>
              <a:rPr lang="en-US" sz="1600" dirty="0" smtClean="0"/>
              <a:t> </a:t>
            </a:r>
            <a:r>
              <a:rPr lang="en-US" sz="1600" dirty="0" err="1" smtClean="0"/>
              <a:t>TransformStmt</a:t>
            </a:r>
            <a:r>
              <a:rPr lang="en-US" sz="1600" dirty="0"/>
              <a:t>()</a:t>
            </a:r>
          </a:p>
          <a:p>
            <a:pPr>
              <a:buFont typeface="Lucida Grande"/>
              <a:buChar char="↦"/>
            </a:pPr>
            <a:r>
              <a:rPr lang="en-US" sz="1600" dirty="0" smtClean="0"/>
              <a:t> </a:t>
            </a:r>
            <a:r>
              <a:rPr lang="en-US" sz="1600" dirty="0" err="1" smtClean="0"/>
              <a:t>TransformDecl</a:t>
            </a:r>
            <a:r>
              <a:rPr lang="en-US" sz="1600" dirty="0"/>
              <a:t>()</a:t>
            </a:r>
          </a:p>
          <a:p>
            <a:pPr>
              <a:buFont typeface="Lucida Grande"/>
              <a:buChar char="↦"/>
            </a:pPr>
            <a:r>
              <a:rPr lang="en-US" sz="1600" dirty="0" smtClean="0"/>
              <a:t> </a:t>
            </a:r>
            <a:r>
              <a:rPr lang="en-US" sz="1600" dirty="0" err="1" smtClean="0"/>
              <a:t>TransformType</a:t>
            </a:r>
            <a:r>
              <a:rPr lang="en-US" sz="1600" dirty="0"/>
              <a:t>()</a:t>
            </a:r>
          </a:p>
          <a:p>
            <a:pPr>
              <a:buFont typeface="Lucida Grande"/>
              <a:buChar char="↦"/>
            </a:pPr>
            <a:r>
              <a:rPr lang="en-US" sz="1600" dirty="0" smtClean="0"/>
              <a:t> …</a:t>
            </a:r>
            <a:endParaRPr lang="en-US" sz="1600" dirty="0"/>
          </a:p>
          <a:p>
            <a:pPr>
              <a:buFont typeface="Lucida Grande"/>
              <a:buChar char="↦"/>
            </a:pPr>
            <a:r>
              <a:rPr lang="en-US" sz="1600" b="1" dirty="0" smtClean="0"/>
              <a:t> </a:t>
            </a:r>
            <a:r>
              <a:rPr lang="en-US" sz="1600" b="1" dirty="0" err="1" smtClean="0"/>
              <a:t>TransformCallExpr</a:t>
            </a:r>
            <a:r>
              <a:rPr lang="en-US" sz="1600" b="1" dirty="0"/>
              <a:t>(</a:t>
            </a:r>
            <a:r>
              <a:rPr lang="en-US" sz="1600" b="1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74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75860"/>
            <a:ext cx="8683262" cy="840140"/>
          </a:xfrm>
        </p:spPr>
        <p:txBody>
          <a:bodyPr/>
          <a:lstStyle/>
          <a:p>
            <a:r>
              <a:rPr lang="en-US" sz="4000" dirty="0" smtClean="0"/>
              <a:t>Transforming Entities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82" y="996524"/>
            <a:ext cx="8229600" cy="4525963"/>
          </a:xfrm>
        </p:spPr>
        <p:txBody>
          <a:bodyPr/>
          <a:lstStyle/>
          <a:p>
            <a:pPr>
              <a:buFont typeface="Lucida Grande"/>
              <a:buChar char="↳"/>
            </a:pPr>
            <a:r>
              <a:rPr lang="en-US" sz="2400" dirty="0" smtClean="0"/>
              <a:t>Transform entities </a:t>
            </a:r>
            <a:r>
              <a:rPr lang="en-US" sz="2400" dirty="0"/>
              <a:t>in </a:t>
            </a:r>
            <a:r>
              <a:rPr lang="en-US" sz="2400" dirty="0" smtClean="0"/>
              <a:t>each statement:</a:t>
            </a:r>
          </a:p>
          <a:p>
            <a:pPr marL="457200" lvl="1" indent="0">
              <a:buNone/>
            </a:pPr>
            <a:endParaRPr lang="en-US" sz="500" dirty="0" smtClean="0"/>
          </a:p>
          <a:p>
            <a:pPr lvl="1">
              <a:buFont typeface="Lucida Grande"/>
              <a:buChar char="↦"/>
            </a:pPr>
            <a:r>
              <a:rPr lang="en-US" sz="2000" dirty="0" smtClean="0"/>
              <a:t>Expressions	</a:t>
            </a:r>
          </a:p>
          <a:p>
            <a:pPr lvl="1">
              <a:buFont typeface="Lucida Grande"/>
              <a:buChar char="↦"/>
            </a:pPr>
            <a:r>
              <a:rPr lang="en-US" sz="2000" dirty="0" smtClean="0"/>
              <a:t>Statements	</a:t>
            </a:r>
          </a:p>
          <a:p>
            <a:pPr lvl="1">
              <a:buFont typeface="Lucida Grande"/>
              <a:buChar char="↦"/>
            </a:pPr>
            <a:r>
              <a:rPr lang="en-US" sz="2000" dirty="0" smtClean="0"/>
              <a:t>Declarations	</a:t>
            </a:r>
          </a:p>
          <a:p>
            <a:pPr lvl="1">
              <a:buFont typeface="Lucida Grande"/>
              <a:buChar char="↦"/>
            </a:pPr>
            <a:r>
              <a:rPr lang="en-US" sz="2000" dirty="0" smtClean="0"/>
              <a:t>Types 		</a:t>
            </a:r>
          </a:p>
          <a:p>
            <a:pPr lvl="1">
              <a:buFont typeface="Lucida Grande"/>
              <a:buChar char="↦"/>
            </a:pPr>
            <a:r>
              <a:rPr lang="en-US" sz="2000" dirty="0" smtClean="0"/>
              <a:t>…</a:t>
            </a:r>
          </a:p>
          <a:p>
            <a:pPr lvl="1">
              <a:buFont typeface="Lucida Grande"/>
              <a:buChar char="↦"/>
            </a:pPr>
            <a:r>
              <a:rPr lang="en-US" sz="2000" b="1" dirty="0" smtClean="0"/>
              <a:t>Call expressions</a:t>
            </a:r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General idea: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Type-substitute (components)</a:t>
            </a:r>
          </a:p>
          <a:p>
            <a:pPr marL="1314450" lvl="2" indent="-457200"/>
            <a:r>
              <a:rPr lang="en-US" sz="1600" dirty="0" smtClean="0"/>
              <a:t>Pick up specialized implementations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Return (rebuild)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02622" y="5052193"/>
            <a:ext cx="4842933" cy="1330095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accumulate(…iterator first, ...) { 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first != last; ++first)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*first);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72494" y="5354938"/>
            <a:ext cx="3960466" cy="790224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34800" y="1489778"/>
            <a:ext cx="4228576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SemaTemplateInstantiate.cpp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TreeTransform.cpp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>
              <a:buFont typeface="Lucida Grande"/>
              <a:buChar char="↦"/>
            </a:pPr>
            <a:r>
              <a:rPr lang="en-US" sz="1600" dirty="0" smtClean="0"/>
              <a:t> </a:t>
            </a:r>
            <a:r>
              <a:rPr lang="en-US" sz="1600" dirty="0" err="1" smtClean="0"/>
              <a:t>TransformExpr</a:t>
            </a:r>
            <a:r>
              <a:rPr lang="en-US" sz="1600" dirty="0"/>
              <a:t>()</a:t>
            </a:r>
          </a:p>
          <a:p>
            <a:pPr>
              <a:buFont typeface="Lucida Grande"/>
              <a:buChar char="↦"/>
            </a:pPr>
            <a:r>
              <a:rPr lang="en-US" sz="1600" dirty="0" smtClean="0"/>
              <a:t> </a:t>
            </a:r>
            <a:r>
              <a:rPr lang="en-US" sz="1600" dirty="0" err="1" smtClean="0"/>
              <a:t>TransformStmt</a:t>
            </a:r>
            <a:r>
              <a:rPr lang="en-US" sz="1600" dirty="0"/>
              <a:t>()</a:t>
            </a:r>
          </a:p>
          <a:p>
            <a:pPr>
              <a:buFont typeface="Lucida Grande"/>
              <a:buChar char="↦"/>
            </a:pPr>
            <a:r>
              <a:rPr lang="en-US" sz="1600" dirty="0" smtClean="0"/>
              <a:t> </a:t>
            </a:r>
            <a:r>
              <a:rPr lang="en-US" sz="1600" dirty="0" err="1" smtClean="0"/>
              <a:t>TransformDecl</a:t>
            </a:r>
            <a:r>
              <a:rPr lang="en-US" sz="1600" dirty="0"/>
              <a:t>()</a:t>
            </a:r>
          </a:p>
          <a:p>
            <a:pPr>
              <a:buFont typeface="Lucida Grande"/>
              <a:buChar char="↦"/>
            </a:pPr>
            <a:r>
              <a:rPr lang="en-US" sz="1600" dirty="0" smtClean="0"/>
              <a:t> </a:t>
            </a:r>
            <a:r>
              <a:rPr lang="en-US" sz="1600" dirty="0" err="1" smtClean="0"/>
              <a:t>TransformType</a:t>
            </a:r>
            <a:r>
              <a:rPr lang="en-US" sz="1600" dirty="0"/>
              <a:t>()</a:t>
            </a:r>
          </a:p>
          <a:p>
            <a:pPr>
              <a:buFont typeface="Lucida Grande"/>
              <a:buChar char="↦"/>
            </a:pPr>
            <a:r>
              <a:rPr lang="en-US" sz="1600" dirty="0" smtClean="0"/>
              <a:t> …</a:t>
            </a:r>
            <a:endParaRPr lang="en-US" sz="1600" dirty="0"/>
          </a:p>
          <a:p>
            <a:pPr>
              <a:buFont typeface="Lucida Grande"/>
              <a:buChar char="↦"/>
            </a:pPr>
            <a:r>
              <a:rPr lang="en-US" sz="1600" b="1" dirty="0" smtClean="0"/>
              <a:t> </a:t>
            </a:r>
            <a:r>
              <a:rPr lang="en-US" sz="1600" b="1" dirty="0" err="1" smtClean="0"/>
              <a:t>TransformCallExpr</a:t>
            </a:r>
            <a:r>
              <a:rPr lang="en-US" sz="1600" b="1" dirty="0"/>
              <a:t>(</a:t>
            </a:r>
            <a:r>
              <a:rPr lang="en-US" sz="1600" b="1" dirty="0" smtClean="0"/>
              <a:t>)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4696177" y="1706288"/>
            <a:ext cx="4267199" cy="1638878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I, ...&gt;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accumulate(I first, ...) { 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*first)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2910" y="2267679"/>
            <a:ext cx="3960466" cy="790224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20872677">
            <a:off x="7099059" y="3263428"/>
            <a:ext cx="361833" cy="1804847"/>
          </a:xfrm>
          <a:prstGeom prst="downArrow">
            <a:avLst>
              <a:gd name="adj1" fmla="val 36932"/>
              <a:gd name="adj2" fmla="val 47359"/>
            </a:avLst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9" grpId="0" animBg="1"/>
      <p:bldP spid="13" grpId="0" animBg="1"/>
      <p:bldP spid="1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75860"/>
            <a:ext cx="8683262" cy="840140"/>
          </a:xfrm>
        </p:spPr>
        <p:txBody>
          <a:bodyPr/>
          <a:lstStyle/>
          <a:p>
            <a:r>
              <a:rPr lang="en-US" sz="4000" dirty="0" smtClean="0"/>
              <a:t>Transforming Call Expressions in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82" y="996524"/>
            <a:ext cx="8229600" cy="4525963"/>
          </a:xfrm>
        </p:spPr>
        <p:txBody>
          <a:bodyPr/>
          <a:lstStyle/>
          <a:p>
            <a:pPr>
              <a:buFont typeface="Lucida Grande"/>
              <a:buChar char="↳"/>
            </a:pPr>
            <a:r>
              <a:rPr lang="en-US" sz="2400" dirty="0" smtClean="0"/>
              <a:t>Transform call expressions: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Transform sub-expressions</a:t>
            </a:r>
          </a:p>
          <a:p>
            <a:pPr marL="1314450" lvl="2" indent="-457200"/>
            <a:r>
              <a:rPr lang="en-US" sz="1600" dirty="0" err="1" smtClean="0"/>
              <a:t>Callee</a:t>
            </a:r>
            <a:endParaRPr lang="en-US" sz="1600" dirty="0" smtClean="0"/>
          </a:p>
          <a:p>
            <a:pPr marL="1314450" lvl="2" indent="-457200"/>
            <a:r>
              <a:rPr lang="en-US" sz="1600" dirty="0" smtClean="0"/>
              <a:t>Call Arguments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Rebuild call expression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== Check call expression</a:t>
            </a:r>
            <a:endParaRPr lang="en-US" sz="2000" dirty="0"/>
          </a:p>
          <a:p>
            <a:pPr marL="1314450" lvl="2" indent="-514350">
              <a:buFont typeface="Lucida Grande"/>
              <a:buChar char="↦"/>
            </a:pPr>
            <a:r>
              <a:rPr lang="en-US" sz="1600" dirty="0" smtClean="0"/>
              <a:t>Resolve</a:t>
            </a:r>
          </a:p>
          <a:p>
            <a:pPr marL="1314450" lvl="2" indent="-514350">
              <a:buFont typeface="Lucida Grande"/>
              <a:buChar char="↦"/>
            </a:pPr>
            <a:r>
              <a:rPr lang="en-US" sz="1600" dirty="0" smtClean="0"/>
              <a:t>Overload resolution</a:t>
            </a:r>
          </a:p>
          <a:p>
            <a:pPr marL="857250" lvl="2" indent="0">
              <a:buNone/>
            </a:pPr>
            <a:endParaRPr lang="en-US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120444" y="4630269"/>
            <a:ext cx="4881555" cy="1330095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accumulate(…iterator first, ...) { 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first != last; ++first)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*first);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96177" y="2055891"/>
            <a:ext cx="4267199" cy="1638879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I, ...&gt;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accumulate(I first, ...) { 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*first)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3822" y="2867281"/>
            <a:ext cx="2441222" cy="296334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20872677">
            <a:off x="7457496" y="3680224"/>
            <a:ext cx="361833" cy="931620"/>
          </a:xfrm>
          <a:prstGeom prst="downArrow">
            <a:avLst>
              <a:gd name="adj1" fmla="val 36932"/>
              <a:gd name="adj2" fmla="val 47359"/>
            </a:avLst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0159" y="5197931"/>
            <a:ext cx="2441222" cy="296334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16979" y="1139278"/>
            <a:ext cx="4228576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SemaTemplateInstantiate.cpp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TreeTransform.cpp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>
              <a:buFont typeface="Lucida Grande"/>
              <a:buChar char="↦"/>
            </a:pPr>
            <a:r>
              <a:rPr lang="en-US" sz="1600" dirty="0" err="1" smtClean="0"/>
              <a:t>TransformCallExpr</a:t>
            </a:r>
            <a:r>
              <a:rPr lang="en-US" sz="1600" dirty="0"/>
              <a:t>(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501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Type-checking Templates in Clang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462403" y="1377792"/>
            <a:ext cx="1371198" cy="916094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7" name="Rounded Rectangle 6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rgbClr val="000090"/>
                  </a:solidFill>
                </a:rPr>
                <a:t>Parsing Template </a:t>
              </a:r>
              <a:r>
                <a:rPr lang="en-US" sz="2000" dirty="0">
                  <a:solidFill>
                    <a:srgbClr val="000090"/>
                  </a:solidFill>
                </a:rPr>
                <a:t>D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efinitions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7191" y="4118109"/>
            <a:ext cx="1206714" cy="925973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11" name="Rounded Rectangle 10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rgbClr val="000090"/>
                  </a:solidFill>
                </a:rPr>
                <a:t>Parsing </a:t>
              </a:r>
              <a:r>
                <a:rPr lang="en-US" sz="2000" dirty="0">
                  <a:solidFill>
                    <a:srgbClr val="000090"/>
                  </a:solidFill>
                </a:rPr>
                <a:t>T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emplate uses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>
            <a:off x="833685" y="2368436"/>
            <a:ext cx="350932" cy="1706876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195663" y="4324850"/>
            <a:ext cx="2302549" cy="1447986"/>
            <a:chOff x="5296194" y="2135689"/>
            <a:chExt cx="2227682" cy="1354044"/>
          </a:xfrm>
        </p:grpSpPr>
        <p:sp>
          <p:nvSpPr>
            <p:cNvPr id="25" name="Rectangle 24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5296194" y="2153458"/>
              <a:ext cx="2210415" cy="133627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F81B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dirty="0" smtClean="0">
                <a:solidFill>
                  <a:srgbClr val="000000"/>
                </a:solidFill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dirty="0" smtClean="0">
                  <a:solidFill>
                    <a:srgbClr val="000000"/>
                  </a:solidFill>
                </a:rPr>
                <a:t>D</a:t>
              </a:r>
              <a:r>
                <a:rPr lang="en-US" sz="1600" kern="1200" dirty="0" smtClean="0">
                  <a:solidFill>
                    <a:srgbClr val="000000"/>
                  </a:solidFill>
                </a:rPr>
                <a:t>ependent:</a:t>
              </a:r>
              <a:r>
                <a:rPr lang="en-US" sz="1600" dirty="0" smtClean="0">
                  <a:solidFill>
                    <a:srgbClr val="000000"/>
                  </a:solidFill>
                  <a:sym typeface="Wingdings"/>
                </a:rPr>
                <a:t>  </a:t>
              </a:r>
              <a:r>
                <a:rPr lang="en-US" sz="1600" kern="1200" dirty="0" smtClean="0">
                  <a:solidFill>
                    <a:srgbClr val="000000"/>
                  </a:solidFill>
                  <a:sym typeface="Wingdings"/>
                </a:rPr>
                <a:t>Delay</a:t>
              </a:r>
              <a:r>
                <a:rPr lang="en-US" sz="1600" kern="1200" dirty="0" smtClean="0">
                  <a:solidFill>
                    <a:srgbClr val="000000"/>
                  </a:solidFill>
                </a:rPr>
                <a:t>.</a:t>
              </a:r>
              <a:endParaRPr lang="en-US" sz="1600" b="1" dirty="0">
                <a:solidFill>
                  <a:srgbClr val="000000"/>
                </a:solidFill>
              </a:endParaRP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b="1" dirty="0" smtClean="0">
                <a:solidFill>
                  <a:srgbClr val="000000"/>
                </a:solidFill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dirty="0" smtClean="0">
                  <a:solidFill>
                    <a:srgbClr val="000000"/>
                  </a:solidFill>
                </a:rPr>
                <a:t>Direct:</a:t>
              </a:r>
              <a:r>
                <a:rPr lang="en-US" sz="1600" dirty="0" smtClean="0">
                  <a:solidFill>
                    <a:srgbClr val="000000"/>
                  </a:solidFill>
                  <a:sym typeface="Wingdings"/>
                </a:rPr>
                <a:t>           Resolve.</a:t>
              </a: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dirty="0" smtClean="0">
                <a:solidFill>
                  <a:srgbClr val="000000"/>
                </a:solidFill>
                <a:sym typeface="Wingdings"/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dirty="0" smtClean="0">
                  <a:solidFill>
                    <a:srgbClr val="000000"/>
                  </a:solidFill>
                  <a:sym typeface="Wingdings"/>
                </a:rPr>
                <a:t>Object or Overloaded: </a:t>
              </a:r>
              <a:endParaRPr lang="en-US" sz="1600" dirty="0">
                <a:solidFill>
                  <a:srgbClr val="000000"/>
                </a:solidFill>
                <a:sym typeface="Wingdings"/>
              </a:endParaRP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sym typeface="Wingdings"/>
                </a:rPr>
                <a:t>     Overload resolution</a:t>
              </a:r>
              <a:endParaRPr lang="en-US" sz="1600" dirty="0" smtClean="0">
                <a:solidFill>
                  <a:srgbClr val="000000"/>
                </a:solidFill>
                <a:sym typeface="Wingdings"/>
              </a:endParaRPr>
            </a:p>
          </p:txBody>
        </p:sp>
      </p:grpSp>
      <p:sp>
        <p:nvSpPr>
          <p:cNvPr id="28" name="Down Arrow 27"/>
          <p:cNvSpPr/>
          <p:nvPr/>
        </p:nvSpPr>
        <p:spPr>
          <a:xfrm rot="16200000">
            <a:off x="2167396" y="3946189"/>
            <a:ext cx="350932" cy="1297914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Down Arrow 69"/>
          <p:cNvSpPr/>
          <p:nvPr/>
        </p:nvSpPr>
        <p:spPr>
          <a:xfrm rot="10800000">
            <a:off x="7898405" y="4154755"/>
            <a:ext cx="350932" cy="978267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033506" y="4112402"/>
            <a:ext cx="1162157" cy="916159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41" name="Rounded Rectangle 40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Check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ing </a:t>
              </a:r>
              <a:r>
                <a:rPr lang="en-US" sz="2000" dirty="0">
                  <a:solidFill>
                    <a:srgbClr val="000090"/>
                  </a:solidFill>
                </a:rPr>
                <a:t>T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emplate Uses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 rot="16200000">
            <a:off x="6631741" y="5003014"/>
            <a:ext cx="350932" cy="1014776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314595" y="5133025"/>
            <a:ext cx="1437113" cy="651117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45" name="Rounded Rectangle 44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Overload Resolution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35640" y="3288030"/>
            <a:ext cx="1437113" cy="863281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48" name="Rounded Rectangle 47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Template Argument Deduction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50" name="Down Arrow 49"/>
          <p:cNvSpPr/>
          <p:nvPr/>
        </p:nvSpPr>
        <p:spPr>
          <a:xfrm rot="10800000">
            <a:off x="7898405" y="2293886"/>
            <a:ext cx="350932" cy="968860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7261267" y="1411493"/>
            <a:ext cx="1655685" cy="863281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52" name="Rounded Rectangle 51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Creating Template Specialization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09114" y="1430605"/>
            <a:ext cx="1655685" cy="863281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55" name="Rounded Rectangle 54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Instantiating Template Specialization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57" name="Down Arrow 56"/>
          <p:cNvSpPr/>
          <p:nvPr/>
        </p:nvSpPr>
        <p:spPr>
          <a:xfrm>
            <a:off x="3551354" y="2369621"/>
            <a:ext cx="350932" cy="1706876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own Arrow 57"/>
          <p:cNvSpPr/>
          <p:nvPr/>
        </p:nvSpPr>
        <p:spPr>
          <a:xfrm rot="5400000">
            <a:off x="5995996" y="833782"/>
            <a:ext cx="243754" cy="2103968"/>
          </a:xfrm>
          <a:prstGeom prst="downArrow">
            <a:avLst>
              <a:gd name="adj1" fmla="val 77082"/>
              <a:gd name="adj2" fmla="val 44433"/>
            </a:avLst>
          </a:prstGeom>
          <a:solidFill>
            <a:schemeClr val="bg1">
              <a:lumMod val="85000"/>
            </a:schemeClr>
          </a:solidFill>
          <a:ln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Prototype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 rot="16200000">
            <a:off x="2441493" y="1260018"/>
            <a:ext cx="243752" cy="1251493"/>
          </a:xfrm>
          <a:prstGeom prst="downArrow">
            <a:avLst>
              <a:gd name="adj1" fmla="val 69100"/>
              <a:gd name="adj2" fmla="val 44433"/>
            </a:avLst>
          </a:prstGeom>
          <a:solidFill>
            <a:schemeClr val="bg1">
              <a:lumMod val="85000"/>
            </a:schemeClr>
          </a:solidFill>
          <a:ln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Pattern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Type-checking Templates in </a:t>
            </a:r>
            <a:r>
              <a:rPr lang="en-US" sz="4000" dirty="0" err="1" smtClean="0"/>
              <a:t>ConceptClang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462403" y="1377792"/>
            <a:ext cx="1371198" cy="916094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7" name="Rounded Rectangle 6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rgbClr val="000090"/>
                  </a:solidFill>
                </a:rPr>
                <a:t>Parsing Template </a:t>
              </a:r>
              <a:r>
                <a:rPr lang="en-US" sz="2000" dirty="0">
                  <a:solidFill>
                    <a:srgbClr val="000090"/>
                  </a:solidFill>
                </a:rPr>
                <a:t>D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efinitions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7191" y="4118109"/>
            <a:ext cx="1206714" cy="925973"/>
            <a:chOff x="1183602" y="2354724"/>
            <a:chExt cx="1615380" cy="807690"/>
          </a:xfrm>
          <a:solidFill>
            <a:schemeClr val="bg1">
              <a:lumMod val="5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accent1">
                      <a:lumMod val="50000"/>
                    </a:schemeClr>
                  </a:solidFill>
                </a:rPr>
                <a:t>Parsing </a:t>
              </a: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T</a:t>
              </a:r>
              <a:r>
                <a:rPr lang="en-US" sz="2000" kern="1200" dirty="0" smtClean="0">
                  <a:solidFill>
                    <a:schemeClr val="accent1">
                      <a:lumMod val="50000"/>
                    </a:schemeClr>
                  </a:solidFill>
                </a:rPr>
                <a:t>emplate uses</a:t>
              </a:r>
              <a:endParaRPr lang="en-US" sz="2000" kern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>
            <a:off x="833685" y="2368436"/>
            <a:ext cx="350932" cy="1706876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2167396" y="3946189"/>
            <a:ext cx="350932" cy="1297914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Down Arrow 69"/>
          <p:cNvSpPr/>
          <p:nvPr/>
        </p:nvSpPr>
        <p:spPr>
          <a:xfrm rot="10800000">
            <a:off x="7898405" y="4154755"/>
            <a:ext cx="350932" cy="978267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314595" y="5133025"/>
            <a:ext cx="1437113" cy="651117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45" name="Rounded Rectangle 44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Overload Resolution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35640" y="3288030"/>
            <a:ext cx="1437113" cy="863281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48" name="Rounded Rectangle 47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Template Argument Deduction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50" name="Down Arrow 49"/>
          <p:cNvSpPr/>
          <p:nvPr/>
        </p:nvSpPr>
        <p:spPr>
          <a:xfrm rot="10800000">
            <a:off x="7898405" y="2293886"/>
            <a:ext cx="350932" cy="968860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7261267" y="1411493"/>
            <a:ext cx="1655685" cy="863281"/>
            <a:chOff x="1183602" y="2354724"/>
            <a:chExt cx="1615380" cy="807690"/>
          </a:xfrm>
          <a:solidFill>
            <a:srgbClr val="7F7F7F"/>
          </a:solidFill>
        </p:grpSpPr>
        <p:sp>
          <p:nvSpPr>
            <p:cNvPr id="52" name="Rounded Rectangle 51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254061"/>
                  </a:solidFill>
                </a:rPr>
                <a:t>Creating Template Specialization</a:t>
              </a:r>
              <a:endParaRPr lang="en-US" sz="2000" kern="1200" dirty="0">
                <a:solidFill>
                  <a:srgbClr val="25406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09114" y="1430605"/>
            <a:ext cx="1655685" cy="863281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55" name="Rounded Rectangle 54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Instantiating Template Specialization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57" name="Down Arrow 56"/>
          <p:cNvSpPr/>
          <p:nvPr/>
        </p:nvSpPr>
        <p:spPr>
          <a:xfrm>
            <a:off x="3551354" y="2369621"/>
            <a:ext cx="350932" cy="1706876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own Arrow 57"/>
          <p:cNvSpPr/>
          <p:nvPr/>
        </p:nvSpPr>
        <p:spPr>
          <a:xfrm rot="5400000">
            <a:off x="5995996" y="833782"/>
            <a:ext cx="243754" cy="2103968"/>
          </a:xfrm>
          <a:prstGeom prst="downArrow">
            <a:avLst>
              <a:gd name="adj1" fmla="val 77082"/>
              <a:gd name="adj2" fmla="val 44433"/>
            </a:avLst>
          </a:prstGeom>
          <a:solidFill>
            <a:schemeClr val="bg1">
              <a:lumMod val="85000"/>
            </a:schemeClr>
          </a:solidFill>
          <a:ln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Prototype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 rot="16200000">
            <a:off x="2441493" y="1260018"/>
            <a:ext cx="243752" cy="1251493"/>
          </a:xfrm>
          <a:prstGeom prst="downArrow">
            <a:avLst>
              <a:gd name="adj1" fmla="val 69100"/>
              <a:gd name="adj2" fmla="val 44433"/>
            </a:avLst>
          </a:prstGeom>
          <a:solidFill>
            <a:schemeClr val="bg1">
              <a:lumMod val="85000"/>
            </a:schemeClr>
          </a:solidFill>
          <a:ln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Pattern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195663" y="4324850"/>
            <a:ext cx="2302549" cy="1447986"/>
            <a:chOff x="5296194" y="2135689"/>
            <a:chExt cx="2227682" cy="1354044"/>
          </a:xfrm>
        </p:grpSpPr>
        <p:sp>
          <p:nvSpPr>
            <p:cNvPr id="36" name="Rectangle 35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5296194" y="2153458"/>
              <a:ext cx="2210415" cy="133627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F81B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dirty="0" smtClean="0">
                <a:solidFill>
                  <a:srgbClr val="000000"/>
                </a:solidFill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dirty="0" smtClean="0">
                  <a:solidFill>
                    <a:srgbClr val="000000"/>
                  </a:solidFill>
                </a:rPr>
                <a:t>D</a:t>
              </a:r>
              <a:r>
                <a:rPr lang="en-US" sz="1600" kern="1200" dirty="0" smtClean="0">
                  <a:solidFill>
                    <a:srgbClr val="000000"/>
                  </a:solidFill>
                </a:rPr>
                <a:t>ependent:</a:t>
              </a:r>
              <a:r>
                <a:rPr lang="en-US" sz="1600" dirty="0" smtClean="0">
                  <a:solidFill>
                    <a:srgbClr val="000000"/>
                  </a:solidFill>
                  <a:sym typeface="Wingdings"/>
                </a:rPr>
                <a:t>  </a:t>
              </a:r>
              <a:r>
                <a:rPr lang="en-US" sz="1600" kern="1200" dirty="0" smtClean="0">
                  <a:solidFill>
                    <a:srgbClr val="000000"/>
                  </a:solidFill>
                  <a:sym typeface="Wingdings"/>
                </a:rPr>
                <a:t>Delay</a:t>
              </a:r>
              <a:r>
                <a:rPr lang="en-US" sz="1600" kern="1200" dirty="0" smtClean="0">
                  <a:solidFill>
                    <a:srgbClr val="000000"/>
                  </a:solidFill>
                </a:rPr>
                <a:t>.</a:t>
              </a:r>
              <a:endParaRPr lang="en-US" sz="1600" b="1" dirty="0">
                <a:solidFill>
                  <a:srgbClr val="000000"/>
                </a:solidFill>
              </a:endParaRP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b="1" dirty="0" smtClean="0">
                <a:solidFill>
                  <a:srgbClr val="000000"/>
                </a:solidFill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dirty="0" smtClean="0">
                  <a:solidFill>
                    <a:srgbClr val="000000"/>
                  </a:solidFill>
                </a:rPr>
                <a:t>Direct:</a:t>
              </a:r>
              <a:r>
                <a:rPr lang="en-US" sz="1600" dirty="0" smtClean="0">
                  <a:solidFill>
                    <a:srgbClr val="000000"/>
                  </a:solidFill>
                  <a:sym typeface="Wingdings"/>
                </a:rPr>
                <a:t>           Resolve.</a:t>
              </a: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dirty="0" smtClean="0">
                <a:solidFill>
                  <a:srgbClr val="000000"/>
                </a:solidFill>
                <a:sym typeface="Wingdings"/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dirty="0" smtClean="0">
                  <a:solidFill>
                    <a:srgbClr val="000000"/>
                  </a:solidFill>
                  <a:sym typeface="Wingdings"/>
                </a:rPr>
                <a:t>Object or Overloaded: </a:t>
              </a:r>
              <a:endParaRPr lang="en-US" sz="1600" dirty="0">
                <a:solidFill>
                  <a:srgbClr val="000000"/>
                </a:solidFill>
                <a:sym typeface="Wingdings"/>
              </a:endParaRP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sym typeface="Wingdings"/>
                </a:rPr>
                <a:t>     Overload resolution</a:t>
              </a:r>
              <a:endParaRPr lang="en-US" sz="1600" dirty="0" smtClean="0">
                <a:solidFill>
                  <a:srgbClr val="000000"/>
                </a:solidFill>
                <a:sym typeface="Wingdings"/>
              </a:endParaRPr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6631741" y="5003014"/>
            <a:ext cx="350932" cy="1014776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033506" y="4112402"/>
            <a:ext cx="1162157" cy="916159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60" name="Rounded Rectangle 59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Check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ing </a:t>
              </a:r>
              <a:r>
                <a:rPr lang="en-US" sz="2000" dirty="0">
                  <a:solidFill>
                    <a:srgbClr val="000090"/>
                  </a:solidFill>
                </a:rPr>
                <a:t>T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emplate </a:t>
              </a:r>
              <a:r>
                <a:rPr lang="en-US" sz="2000" dirty="0">
                  <a:solidFill>
                    <a:srgbClr val="000090"/>
                  </a:solidFill>
                </a:rPr>
                <a:t>U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ses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13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Type-checking Templates in </a:t>
            </a:r>
            <a:r>
              <a:rPr lang="en-US" sz="4000" dirty="0" err="1" smtClean="0"/>
              <a:t>ConceptClang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31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Parsing constrained template definitions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Checking template uses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Overload resolution and template argument deduction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Generating specialized implementations</a:t>
            </a:r>
          </a:p>
          <a:p>
            <a:pPr marL="914400" lvl="1" indent="-514350"/>
            <a:r>
              <a:rPr lang="en-US" sz="2000" dirty="0" smtClean="0"/>
              <a:t>At the end of parsing a translation unit.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01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Generic Programming: </a:t>
            </a:r>
            <a:r>
              <a:rPr lang="en-US" sz="40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78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971782"/>
            <a:ext cx="8229600" cy="4525963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  <a:r>
              <a:rPr lang="en-US" b="1" cap="small" dirty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: Lifting </a:t>
            </a:r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Summation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int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sum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* array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n)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{ ...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float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sum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float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*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array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n) { ... }</a:t>
            </a:r>
            <a:endParaRPr lang="en-US" sz="5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// List of floating-point numbers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double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sum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list_node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* 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list_node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*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last)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{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double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 = 0;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while (first != last) {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s = s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+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first-&gt;data;			first = first-&gt;next; }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return s;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5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... </a:t>
            </a:r>
            <a:endParaRPr lang="en-US" sz="16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</p:txBody>
      </p:sp>
      <p:pic>
        <p:nvPicPr>
          <p:cNvPr id="10" name="Picture 9" descr="lift-sum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9266" y="3859566"/>
            <a:ext cx="4648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448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Type-checking Templates in </a:t>
            </a:r>
            <a:r>
              <a:rPr lang="en-US" sz="4000" dirty="0" err="1" smtClean="0"/>
              <a:t>ConceptClang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44" y="109443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Parsing constrained template definitions</a:t>
            </a:r>
          </a:p>
          <a:p>
            <a:pPr marL="0" indent="0">
              <a:buNone/>
            </a:pPr>
            <a:r>
              <a:rPr lang="en-US" sz="1000" dirty="0" smtClean="0"/>
              <a:t>	</a:t>
            </a:r>
          </a:p>
          <a:p>
            <a:pPr marL="914400" lvl="1" indent="-514350"/>
            <a:r>
              <a:rPr lang="en-US" sz="2000" dirty="0" smtClean="0"/>
              <a:t>Parsing constraints specifications</a:t>
            </a:r>
          </a:p>
          <a:p>
            <a:pPr marL="1314450" lvl="2" indent="-514350"/>
            <a:r>
              <a:rPr lang="en-US" sz="2000" dirty="0"/>
              <a:t>i</a:t>
            </a:r>
            <a:r>
              <a:rPr lang="en-US" sz="2000" dirty="0" smtClean="0"/>
              <a:t>nto concept model archetypes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914400" lvl="1" indent="-514350"/>
            <a:r>
              <a:rPr lang="en-US" sz="2000" dirty="0"/>
              <a:t>Two-stage </a:t>
            </a:r>
            <a:r>
              <a:rPr lang="en-US" sz="2000" dirty="0" smtClean="0"/>
              <a:t>name lookup:</a:t>
            </a:r>
            <a:endParaRPr lang="en-US" sz="2000" dirty="0"/>
          </a:p>
          <a:p>
            <a:pPr marL="1314450" lvl="2" indent="-514350">
              <a:buFont typeface="+mj-lt"/>
              <a:buAutoNum type="arabicPeriod"/>
            </a:pPr>
            <a:r>
              <a:rPr lang="en-US" sz="1600" dirty="0"/>
              <a:t>L</a:t>
            </a:r>
            <a:r>
              <a:rPr lang="en-US" sz="1600" dirty="0" smtClean="0"/>
              <a:t>ookup in </a:t>
            </a:r>
            <a:r>
              <a:rPr lang="en-US" sz="1600" dirty="0"/>
              <a:t>restricted scope</a:t>
            </a:r>
            <a:endParaRPr lang="en-US" sz="600" dirty="0"/>
          </a:p>
          <a:p>
            <a:pPr marL="1314450" lvl="2" indent="-514350">
              <a:buFont typeface="+mj-lt"/>
              <a:buAutoNum type="arabicPeriod"/>
            </a:pPr>
            <a:r>
              <a:rPr lang="en-US" sz="1600" dirty="0" smtClean="0"/>
              <a:t>Lookup in parent </a:t>
            </a:r>
            <a:r>
              <a:rPr lang="en-US" sz="1600" dirty="0"/>
              <a:t>scope of</a:t>
            </a:r>
          </a:p>
          <a:p>
            <a:pPr marL="1257300" lvl="3" indent="0">
              <a:buNone/>
            </a:pPr>
            <a:r>
              <a:rPr lang="en-US" sz="1600" dirty="0" smtClean="0"/>
              <a:t> outermost </a:t>
            </a:r>
            <a:r>
              <a:rPr lang="en-US" sz="1600" dirty="0"/>
              <a:t>restricted </a:t>
            </a:r>
            <a:r>
              <a:rPr lang="en-US" sz="1600" dirty="0" smtClean="0"/>
              <a:t>scope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4830601" y="4738926"/>
            <a:ext cx="4129955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I, ...&gt;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equires (I first, ...)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accumulate(...) { 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first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!=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first);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5424" y="5087054"/>
            <a:ext cx="3753400" cy="26811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15424" y="2020061"/>
            <a:ext cx="4228576" cy="822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>
                <a:latin typeface="Courier"/>
                <a:cs typeface="Courier"/>
              </a:rPr>
              <a:t>ParseTemplate.cpp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/>
              <a:t>ParseTemplateDeclarationOrSpecialization</a:t>
            </a:r>
            <a:r>
              <a:rPr lang="en-US" sz="1600" dirty="0"/>
              <a:t>()</a:t>
            </a:r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sz="1600" dirty="0" err="1"/>
              <a:t>ParseSingleDeclarationAfterTemplate</a:t>
            </a:r>
            <a:r>
              <a:rPr lang="en-US" sz="1600" dirty="0"/>
              <a:t>(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15424" y="3142925"/>
            <a:ext cx="4228576" cy="792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SemaLookup.cpp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 smtClean="0"/>
              <a:t>CppLookupName</a:t>
            </a:r>
            <a:r>
              <a:rPr lang="en-US" sz="1600" dirty="0" smtClean="0"/>
              <a:t>(</a:t>
            </a:r>
            <a:r>
              <a:rPr lang="en-US" sz="1600" dirty="0"/>
              <a:t>)</a:t>
            </a:r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↳"/>
            </a:pPr>
            <a:r>
              <a:rPr lang="en-US" sz="1600" dirty="0" err="1" smtClean="0"/>
              <a:t>LookupQualifiedName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37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Type-checking Templates in </a:t>
            </a:r>
            <a:r>
              <a:rPr lang="en-US" sz="4000" dirty="0" err="1" smtClean="0"/>
              <a:t>ConceptClang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106311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Checking template uses</a:t>
            </a:r>
          </a:p>
          <a:p>
            <a:pPr marL="914400" lvl="1" indent="-514350"/>
            <a:r>
              <a:rPr lang="en-US" sz="2000" dirty="0" smtClean="0"/>
              <a:t>No delay of dependent entity references</a:t>
            </a:r>
          </a:p>
          <a:p>
            <a:pPr marL="914400" lvl="1" indent="-514350"/>
            <a:r>
              <a:rPr lang="en-US" sz="2000" dirty="0" smtClean="0"/>
              <a:t>Two-stage entity reference checking: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 smtClean="0"/>
              <a:t>Entities in restricted scope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 smtClean="0"/>
              <a:t>Entities out of restricted scope</a:t>
            </a:r>
          </a:p>
          <a:p>
            <a:pPr marL="800100" lvl="2" indent="0">
              <a:buNone/>
            </a:pPr>
            <a:r>
              <a:rPr lang="en-US" sz="1800" dirty="0"/>
              <a:t>		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 </a:t>
            </a:r>
            <a:r>
              <a:rPr lang="en-US" sz="1600" dirty="0" smtClean="0"/>
              <a:t>Repeat from parent scope of</a:t>
            </a:r>
          </a:p>
          <a:p>
            <a:pPr marL="1257300" lvl="3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outermost restricted scope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830601" y="4738926"/>
            <a:ext cx="4129955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emplate&lt;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I, ...&gt;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equires (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&lt;I&gt;, ...)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accumulate(I first, ...) { 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first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!=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first);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5423" y="5087054"/>
            <a:ext cx="3889909" cy="26811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658007" y="2691678"/>
            <a:ext cx="2302549" cy="1447986"/>
            <a:chOff x="5296194" y="2135689"/>
            <a:chExt cx="2227682" cy="1354044"/>
          </a:xfrm>
        </p:grpSpPr>
        <p:sp>
          <p:nvSpPr>
            <p:cNvPr id="14" name="Rectangle 13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296194" y="2153458"/>
              <a:ext cx="2210415" cy="1336275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dirty="0" smtClean="0">
                <a:solidFill>
                  <a:srgbClr val="000000"/>
                </a:solidFill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strike="dblStrike" dirty="0" smtClean="0">
                  <a:solidFill>
                    <a:srgbClr val="000000"/>
                  </a:solidFill>
                </a:rPr>
                <a:t>D</a:t>
              </a:r>
              <a:r>
                <a:rPr lang="en-US" sz="1600" strike="dblStrike" kern="1200" dirty="0" smtClean="0">
                  <a:solidFill>
                    <a:srgbClr val="000000"/>
                  </a:solidFill>
                </a:rPr>
                <a:t>ependent:</a:t>
              </a:r>
              <a:r>
                <a:rPr lang="en-US" sz="1600" strike="dblStrike" dirty="0" smtClean="0">
                  <a:solidFill>
                    <a:srgbClr val="000000"/>
                  </a:solidFill>
                  <a:sym typeface="Wingdings"/>
                </a:rPr>
                <a:t>  </a:t>
              </a:r>
              <a:r>
                <a:rPr lang="en-US" sz="1600" strike="dblStrike" kern="1200" dirty="0" smtClean="0">
                  <a:solidFill>
                    <a:srgbClr val="000000"/>
                  </a:solidFill>
                  <a:sym typeface="Wingdings"/>
                </a:rPr>
                <a:t>Delay</a:t>
              </a:r>
              <a:r>
                <a:rPr lang="en-US" sz="1600" strike="dblStrike" kern="1200" dirty="0" smtClean="0">
                  <a:solidFill>
                    <a:srgbClr val="000000"/>
                  </a:solidFill>
                </a:rPr>
                <a:t>.</a:t>
              </a:r>
              <a:endParaRPr lang="en-US" sz="1600" b="1" strike="dblStrike" dirty="0">
                <a:solidFill>
                  <a:srgbClr val="000000"/>
                </a:solidFill>
              </a:endParaRP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b="1" dirty="0" smtClean="0">
                <a:solidFill>
                  <a:srgbClr val="000000"/>
                </a:solidFill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dirty="0" smtClean="0">
                  <a:solidFill>
                    <a:srgbClr val="000000"/>
                  </a:solidFill>
                </a:rPr>
                <a:t>Direct:</a:t>
              </a:r>
              <a:r>
                <a:rPr lang="en-US" sz="1600" dirty="0" smtClean="0">
                  <a:solidFill>
                    <a:srgbClr val="000000"/>
                  </a:solidFill>
                  <a:sym typeface="Wingdings"/>
                </a:rPr>
                <a:t>           Resolve.</a:t>
              </a: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dirty="0" smtClean="0">
                <a:solidFill>
                  <a:srgbClr val="000000"/>
                </a:solidFill>
                <a:sym typeface="Wingdings"/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dirty="0" smtClean="0">
                  <a:solidFill>
                    <a:srgbClr val="000000"/>
                  </a:solidFill>
                  <a:sym typeface="Wingdings"/>
                </a:rPr>
                <a:t>Object or Overloaded: </a:t>
              </a:r>
              <a:endParaRPr lang="en-US" sz="1600" dirty="0">
                <a:solidFill>
                  <a:srgbClr val="000000"/>
                </a:solidFill>
                <a:sym typeface="Wingdings"/>
              </a:endParaRP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sym typeface="Wingdings"/>
                </a:rPr>
                <a:t>     Overload resolution</a:t>
              </a:r>
              <a:endParaRPr lang="en-US" sz="1600" dirty="0" smtClean="0">
                <a:solidFill>
                  <a:srgbClr val="000000"/>
                </a:solidFill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29111" y="1217646"/>
            <a:ext cx="3414889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SemaExpr.cpp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 smtClean="0"/>
              <a:t>ActOnCallExpr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478831" y="2404978"/>
            <a:ext cx="1162157" cy="916159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18" name="Rounded Rectangle 17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Check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ing </a:t>
              </a:r>
              <a:r>
                <a:rPr lang="en-US" sz="2000" dirty="0">
                  <a:solidFill>
                    <a:srgbClr val="000090"/>
                  </a:solidFill>
                </a:rPr>
                <a:t>T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emplate Uses [*2]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36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Type-checking Templates in </a:t>
            </a:r>
            <a:r>
              <a:rPr lang="en-US" sz="4000" dirty="0" err="1" smtClean="0"/>
              <a:t>ConceptClang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4" y="1106311"/>
            <a:ext cx="8503356" cy="4525963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Overload resolution and template argument deduction</a:t>
            </a:r>
          </a:p>
          <a:p>
            <a:pPr marL="400050" lvl="1" indent="0">
              <a:buNone/>
            </a:pPr>
            <a:endParaRPr lang="en-US" sz="1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Template argument deduction, extended</a:t>
            </a:r>
          </a:p>
          <a:p>
            <a:pPr marL="400050" lvl="1" indent="0">
              <a:buNone/>
            </a:pPr>
            <a:endParaRPr lang="en-US" sz="1000" dirty="0" smtClean="0"/>
          </a:p>
          <a:p>
            <a:pPr marL="1257300" lvl="2" indent="-457200"/>
            <a:r>
              <a:rPr lang="en-US" sz="2000" b="1" dirty="0" smtClean="0"/>
              <a:t>Constraints satisfaction</a:t>
            </a:r>
            <a:r>
              <a:rPr lang="en-US" sz="2000" dirty="0" smtClean="0"/>
              <a:t>  </a:t>
            </a:r>
          </a:p>
          <a:p>
            <a:pPr marL="800100" lvl="2" indent="0">
              <a:buNone/>
            </a:pPr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	generates models</a:t>
            </a:r>
            <a:endParaRPr lang="en-US" sz="10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Selecting best viable candidate, extended</a:t>
            </a:r>
          </a:p>
          <a:p>
            <a:pPr marL="1314450" lvl="2" indent="-514350"/>
            <a:r>
              <a:rPr lang="en-US" sz="2000" b="1" dirty="0" smtClean="0"/>
              <a:t>Compare constraints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1112" y="2106646"/>
            <a:ext cx="3922888" cy="1854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SematemplateDeduction.cpp</a:t>
            </a:r>
            <a:r>
              <a:rPr lang="en-US" sz="1400" dirty="0">
                <a:latin typeface="Courier"/>
                <a:cs typeface="Courier"/>
              </a:rPr>
              <a:t>:</a:t>
            </a:r>
            <a:endParaRPr lang="en-US" sz="1400" dirty="0"/>
          </a:p>
          <a:p>
            <a:pPr marL="285750" lvl="1" indent="-3429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Lucida Grande"/>
              <a:buChar char="→"/>
            </a:pPr>
            <a:r>
              <a:rPr lang="en-US" sz="1600" dirty="0" err="1" smtClean="0"/>
              <a:t>DeduceTemplateArguments</a:t>
            </a:r>
            <a:r>
              <a:rPr lang="en-US" sz="1600" dirty="0" smtClean="0"/>
              <a:t>()</a:t>
            </a:r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000" dirty="0"/>
          </a:p>
          <a:p>
            <a:pPr marL="400050" lvl="1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Deduce the template arguments…</a:t>
            </a:r>
          </a:p>
          <a:p>
            <a:pPr marL="400050" lvl="1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Check the template arguments</a:t>
            </a:r>
          </a:p>
          <a:p>
            <a:pPr marL="400050" lvl="1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b="1" dirty="0" smtClean="0"/>
              <a:t>Satisfy constraints</a:t>
            </a:r>
          </a:p>
          <a:p>
            <a:pPr marL="400050" lvl="1"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dirty="0" smtClean="0"/>
              <a:t>Create the template specialization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809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Type-checking Templates in </a:t>
            </a:r>
            <a:r>
              <a:rPr lang="en-US" sz="4000" dirty="0" err="1" smtClean="0"/>
              <a:t>ConceptClang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106311"/>
            <a:ext cx="8503356" cy="4525963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smtClean="0"/>
              <a:t>Generating specialized implementations</a:t>
            </a:r>
          </a:p>
          <a:p>
            <a:pPr marL="400050" lvl="1" indent="0">
              <a:buNone/>
            </a:pPr>
            <a:endParaRPr lang="en-US" sz="1000" dirty="0" smtClean="0"/>
          </a:p>
          <a:p>
            <a:pPr marL="400050" lvl="1" indent="0">
              <a:buNone/>
            </a:pPr>
            <a:r>
              <a:rPr lang="en-US" sz="2000" dirty="0" smtClean="0"/>
              <a:t>Code transformations, extended</a:t>
            </a:r>
          </a:p>
          <a:p>
            <a:pPr marL="914400" lvl="1" indent="-514350"/>
            <a:r>
              <a:rPr lang="en-US" sz="2000" b="1" dirty="0"/>
              <a:t>E</a:t>
            </a:r>
            <a:r>
              <a:rPr lang="en-US" sz="2000" b="1" dirty="0" smtClean="0"/>
              <a:t>ntity or reference rebuilding, </a:t>
            </a:r>
          </a:p>
          <a:p>
            <a:pPr marL="400050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model-based</a:t>
            </a:r>
            <a:r>
              <a:rPr lang="en-US" sz="2000" dirty="0" smtClean="0"/>
              <a:t> </a:t>
            </a:r>
          </a:p>
          <a:p>
            <a:pPr lvl="2" indent="-342900"/>
            <a:r>
              <a:rPr lang="en-US" sz="1600" dirty="0" err="1" smtClean="0"/>
              <a:t>w.r.t</a:t>
            </a:r>
            <a:r>
              <a:rPr lang="en-US" sz="1600" dirty="0" smtClean="0"/>
              <a:t>. models from constraints satisfaction.</a:t>
            </a:r>
          </a:p>
          <a:p>
            <a:pPr lvl="2" indent="-342900"/>
            <a:r>
              <a:rPr lang="en-US" sz="1600" dirty="0" smtClean="0"/>
              <a:t>Picks up implementation in the models.</a:t>
            </a:r>
          </a:p>
          <a:p>
            <a:pPr marL="800100" lvl="2" indent="0">
              <a:buNone/>
            </a:pPr>
            <a:r>
              <a:rPr lang="en-US" sz="1600" dirty="0" smtClean="0"/>
              <a:t> </a:t>
            </a:r>
          </a:p>
          <a:p>
            <a:pPr marL="914400" lvl="1" indent="-514350"/>
            <a:r>
              <a:rPr lang="en-US" sz="2000" dirty="0" smtClean="0"/>
              <a:t>Repeats the checking of template</a:t>
            </a:r>
          </a:p>
          <a:p>
            <a:pPr marL="40005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uses</a:t>
            </a:r>
          </a:p>
          <a:p>
            <a:pPr lvl="2" indent="-342900"/>
            <a:r>
              <a:rPr lang="en-US" sz="1600" dirty="0" smtClean="0"/>
              <a:t>i.e. </a:t>
            </a:r>
            <a:r>
              <a:rPr lang="en-US" sz="1600" dirty="0" err="1" smtClean="0"/>
              <a:t>ActOnCallExpr</a:t>
            </a:r>
            <a:r>
              <a:rPr lang="en-US" sz="1600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1112" y="1598646"/>
            <a:ext cx="3922888" cy="3978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SemaTemplateInstantiate.cpp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indent="-57150"/>
            <a:r>
              <a:rPr lang="en-US" sz="1400" u="sng" dirty="0" err="1" smtClean="0">
                <a:latin typeface="Courier"/>
                <a:cs typeface="Courier"/>
              </a:rPr>
              <a:t>TreeTransform.cpp</a:t>
            </a:r>
            <a:endParaRPr lang="en-US" sz="1400" dirty="0"/>
          </a:p>
          <a:p>
            <a:pPr>
              <a:buFont typeface="Lucida Grande"/>
              <a:buChar char="↦"/>
            </a:pPr>
            <a:r>
              <a:rPr lang="en-US" dirty="0" smtClean="0"/>
              <a:t> Expressions</a:t>
            </a:r>
            <a:r>
              <a:rPr lang="en-US" dirty="0"/>
              <a:t>:	</a:t>
            </a:r>
            <a:r>
              <a:rPr lang="en-US" dirty="0" smtClean="0"/>
              <a:t> 	</a:t>
            </a:r>
            <a:r>
              <a:rPr lang="en-US" dirty="0" err="1" smtClean="0"/>
              <a:t>TransformExpr</a:t>
            </a:r>
            <a:r>
              <a:rPr lang="en-US" dirty="0"/>
              <a:t>()</a:t>
            </a:r>
          </a:p>
          <a:p>
            <a:pPr>
              <a:buFont typeface="Lucida Grande"/>
              <a:buChar char="↦"/>
            </a:pPr>
            <a:r>
              <a:rPr lang="en-US" dirty="0" smtClean="0"/>
              <a:t> Statements</a:t>
            </a:r>
            <a:r>
              <a:rPr lang="en-US" dirty="0"/>
              <a:t>:	</a:t>
            </a:r>
            <a:r>
              <a:rPr lang="en-US" dirty="0" smtClean="0"/>
              <a:t>	</a:t>
            </a:r>
            <a:r>
              <a:rPr lang="en-US" dirty="0" err="1" smtClean="0"/>
              <a:t>TransformStmt</a:t>
            </a:r>
            <a:r>
              <a:rPr lang="en-US" dirty="0"/>
              <a:t>()</a:t>
            </a:r>
          </a:p>
          <a:p>
            <a:pPr>
              <a:buFont typeface="Lucida Grande"/>
              <a:buChar char="↦"/>
            </a:pPr>
            <a:r>
              <a:rPr lang="en-US" dirty="0" smtClean="0"/>
              <a:t> Declarations</a:t>
            </a:r>
            <a:r>
              <a:rPr lang="en-US" dirty="0"/>
              <a:t>:	</a:t>
            </a:r>
            <a:r>
              <a:rPr lang="en-US" dirty="0" err="1"/>
              <a:t>TransformDecl</a:t>
            </a:r>
            <a:r>
              <a:rPr lang="en-US" dirty="0"/>
              <a:t>()</a:t>
            </a:r>
          </a:p>
          <a:p>
            <a:pPr>
              <a:buFont typeface="Lucida Grande"/>
              <a:buChar char="↦"/>
            </a:pPr>
            <a:r>
              <a:rPr lang="en-US" dirty="0" smtClean="0"/>
              <a:t> Types</a:t>
            </a:r>
            <a:r>
              <a:rPr lang="en-US" dirty="0"/>
              <a:t>: 		</a:t>
            </a:r>
            <a:r>
              <a:rPr lang="en-US" dirty="0" smtClean="0"/>
              <a:t>	</a:t>
            </a:r>
            <a:r>
              <a:rPr lang="en-US" dirty="0" err="1" smtClean="0"/>
              <a:t>TransformType</a:t>
            </a:r>
            <a:r>
              <a:rPr lang="en-US" dirty="0"/>
              <a:t>()</a:t>
            </a:r>
          </a:p>
          <a:p>
            <a:pPr>
              <a:buFont typeface="Lucida Grande"/>
              <a:buChar char="↦"/>
            </a:pPr>
            <a:r>
              <a:rPr lang="en-US" dirty="0" smtClean="0"/>
              <a:t> …</a:t>
            </a:r>
            <a:endParaRPr lang="en-US" dirty="0"/>
          </a:p>
          <a:p>
            <a:pPr>
              <a:buFont typeface="Lucida Grande"/>
              <a:buChar char="↦"/>
            </a:pPr>
            <a:r>
              <a:rPr lang="en-US" b="1" dirty="0" smtClean="0"/>
              <a:t> Call </a:t>
            </a:r>
            <a:r>
              <a:rPr lang="en-US" b="1" dirty="0"/>
              <a:t>expressions:	</a:t>
            </a:r>
            <a:r>
              <a:rPr lang="en-US" b="1" dirty="0" err="1"/>
              <a:t>TransformCallExpr</a:t>
            </a:r>
            <a:r>
              <a:rPr lang="en-US" b="1" dirty="0"/>
              <a:t>()</a:t>
            </a:r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General </a:t>
            </a:r>
            <a:r>
              <a:rPr lang="en-US" sz="2000" dirty="0" smtClean="0"/>
              <a:t>idea: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Rebuild entity, model-based.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Type</a:t>
            </a:r>
            <a:r>
              <a:rPr lang="en-US" dirty="0"/>
              <a:t>-substitute </a:t>
            </a:r>
            <a:r>
              <a:rPr lang="en-US" dirty="0" smtClean="0"/>
              <a:t>(components)</a:t>
            </a:r>
          </a:p>
          <a:p>
            <a:pPr marL="1257300" lvl="2" indent="-342900">
              <a:buFont typeface="Arial"/>
              <a:buChar char="•"/>
            </a:pPr>
            <a:r>
              <a:rPr lang="en-US" sz="1600" dirty="0" smtClean="0"/>
              <a:t>Pick up specialized  implementations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(rebuild)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209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Entity Reference Rebuilding: Example</a:t>
            </a:r>
            <a:endParaRPr lang="en-US" sz="4000" dirty="0"/>
          </a:p>
        </p:txBody>
      </p:sp>
      <p:sp>
        <p:nvSpPr>
          <p:cNvPr id="33" name="Rectangle 32"/>
          <p:cNvSpPr/>
          <p:nvPr/>
        </p:nvSpPr>
        <p:spPr>
          <a:xfrm>
            <a:off x="0" y="1044222"/>
            <a:ext cx="4547724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01" y="104422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		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sz="2000" dirty="0"/>
              <a:t> 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Concept </a:t>
            </a:r>
            <a:r>
              <a:rPr lang="en-US" sz="2000" b="1" dirty="0">
                <a:solidFill>
                  <a:schemeClr val="tx1"/>
                </a:solidFill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</a:rPr>
              <a:t>odel Archetypes: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Constrained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Template </a:t>
            </a:r>
            <a:r>
              <a:rPr lang="en-US" sz="2000" b="1" dirty="0">
                <a:solidFill>
                  <a:schemeClr val="tx1"/>
                </a:solidFill>
              </a:rPr>
              <a:t>Definition: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29132" y="4617654"/>
            <a:ext cx="3449996" cy="193804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template&lt;typename T,…&gt;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requires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(C&lt;T,…&gt;,…)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void func(T a,…) 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foo(…)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45749" y="104422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		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</a:p>
          <a:p>
            <a:endParaRPr lang="en-US" sz="2000" b="1" dirty="0" smtClean="0">
              <a:solidFill>
                <a:srgbClr val="000000"/>
              </a:solidFill>
            </a:endParaRPr>
          </a:p>
          <a:p>
            <a:r>
              <a:rPr lang="en-US" sz="2000" b="1" dirty="0" smtClean="0">
                <a:solidFill>
                  <a:srgbClr val="000000"/>
                </a:solidFill>
              </a:rPr>
              <a:t>	Concrete Concept Models: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Constrained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rgbClr val="000000"/>
                </a:solidFill>
              </a:rPr>
              <a:t>	Template </a:t>
            </a:r>
            <a:r>
              <a:rPr lang="en-US" sz="2000" b="1" dirty="0">
                <a:solidFill>
                  <a:srgbClr val="000000"/>
                </a:solidFill>
              </a:rPr>
              <a:t>Specialization:</a:t>
            </a:r>
          </a:p>
          <a:p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094736" y="4627771"/>
            <a:ext cx="3449996" cy="394088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void func(int a,…);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9220" y="2143838"/>
            <a:ext cx="3445868" cy="1293384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>
            <a:glow rad="101600">
              <a:schemeClr val="accent2">
                <a:lumMod val="50000"/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29132" y="2142787"/>
            <a:ext cx="2851055" cy="129338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oncept_map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C&lt;T,…&gt;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void foo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(…)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80275" y="2142787"/>
            <a:ext cx="627272" cy="129338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…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094736" y="2162016"/>
            <a:ext cx="3614951" cy="129338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>
            <a:glow rad="101600">
              <a:schemeClr val="accent2">
                <a:lumMod val="50000"/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02872" y="2148874"/>
            <a:ext cx="2979543" cy="129338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oncept_map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&lt;int,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…&gt;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void foo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(…)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082415" y="2143838"/>
            <a:ext cx="627272" cy="129338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…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4" name="Bent Arrow 43"/>
          <p:cNvSpPr/>
          <p:nvPr/>
        </p:nvSpPr>
        <p:spPr>
          <a:xfrm rot="5763154" flipH="1">
            <a:off x="2127756" y="4181671"/>
            <a:ext cx="1769854" cy="343681"/>
          </a:xfrm>
          <a:prstGeom prst="ben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094736" y="5088010"/>
            <a:ext cx="3449996" cy="1467683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void func(int a,…) 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foo(…)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46" name="Curved Right Arrow 45"/>
          <p:cNvSpPr/>
          <p:nvPr/>
        </p:nvSpPr>
        <p:spPr>
          <a:xfrm flipV="1">
            <a:off x="180837" y="2751666"/>
            <a:ext cx="470454" cy="3109678"/>
          </a:xfrm>
          <a:prstGeom prst="curved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flipV="1">
            <a:off x="4841904" y="2751667"/>
            <a:ext cx="511050" cy="3123790"/>
          </a:xfrm>
          <a:prstGeom prst="curved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723148" y="5709396"/>
            <a:ext cx="3371588" cy="242510"/>
          </a:xfrm>
          <a:prstGeom prst="rightArrow">
            <a:avLst/>
          </a:prstGeom>
          <a:pattFill prst="dkVert">
            <a:fgClr>
              <a:srgbClr val="000090"/>
            </a:fgClr>
            <a:bgClr>
              <a:prstClr val="white"/>
            </a:bgClr>
          </a:pattFill>
          <a:ln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29220" y="2162016"/>
            <a:ext cx="3478327" cy="1293384"/>
          </a:xfrm>
          <a:prstGeom prst="rect">
            <a:avLst/>
          </a:prstGeom>
          <a:solidFill>
            <a:srgbClr val="DCE6F2">
              <a:alpha val="15000"/>
            </a:srgb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  <a:cs typeface="Courier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94736" y="2148874"/>
            <a:ext cx="3650103" cy="1293384"/>
          </a:xfrm>
          <a:prstGeom prst="rect">
            <a:avLst/>
          </a:prstGeom>
          <a:solidFill>
            <a:srgbClr val="EEECE1">
              <a:alpha val="15000"/>
            </a:srgb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  <a:cs typeface="Courier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22509" y="4939843"/>
            <a:ext cx="1220611" cy="296334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5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Entity Reference Rebuilding: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06310"/>
            <a:ext cx="8229600" cy="5116689"/>
          </a:xfrm>
          <a:solidFill>
            <a:srgbClr val="FFFFFF"/>
          </a:solidFill>
        </p:spPr>
        <p:txBody>
          <a:bodyPr/>
          <a:lstStyle/>
          <a:p>
            <a:r>
              <a:rPr lang="en-US" sz="2400" dirty="0" smtClean="0"/>
              <a:t>Entities associated to concepts:</a:t>
            </a:r>
          </a:p>
          <a:p>
            <a:pPr lvl="1"/>
            <a:r>
              <a:rPr lang="en-US" sz="2000" dirty="0" smtClean="0"/>
              <a:t>Parsing constrained template definition:</a:t>
            </a:r>
          </a:p>
          <a:p>
            <a:pPr lvl="2"/>
            <a:r>
              <a:rPr lang="en-US" sz="2000" b="1" dirty="0" smtClean="0"/>
              <a:t>++ 	</a:t>
            </a:r>
            <a:r>
              <a:rPr lang="en-US" sz="2000" dirty="0" smtClean="0"/>
              <a:t>found in concept model archetype </a:t>
            </a:r>
            <a:r>
              <a:rPr lang="en-US" sz="2000" b="1" dirty="0" err="1" smtClean="0"/>
              <a:t>InputIterator</a:t>
            </a:r>
            <a:r>
              <a:rPr lang="en-US" sz="2000" b="1" dirty="0" smtClean="0"/>
              <a:t>&lt;I&gt;</a:t>
            </a:r>
          </a:p>
          <a:p>
            <a:pPr lvl="1"/>
            <a:r>
              <a:rPr lang="en-US" sz="2000" dirty="0" smtClean="0"/>
              <a:t>Checking constrained template use:</a:t>
            </a:r>
          </a:p>
          <a:p>
            <a:pPr lvl="2"/>
            <a:r>
              <a:rPr lang="en-US" sz="2000" dirty="0" smtClean="0"/>
              <a:t>Model </a:t>
            </a:r>
            <a:r>
              <a:rPr lang="en-US" sz="2000" b="1" dirty="0" err="1" smtClean="0"/>
              <a:t>InputIterator</a:t>
            </a:r>
            <a:r>
              <a:rPr lang="en-US" sz="2000" b="1" dirty="0" smtClean="0"/>
              <a:t>&lt;int&gt; </a:t>
            </a:r>
            <a:r>
              <a:rPr lang="en-US" sz="2000" dirty="0" smtClean="0"/>
              <a:t>is found</a:t>
            </a:r>
          </a:p>
          <a:p>
            <a:pPr lvl="3"/>
            <a:r>
              <a:rPr lang="en-US" sz="1600" dirty="0" smtClean="0"/>
              <a:t>Model contains implementation of </a:t>
            </a:r>
            <a:r>
              <a:rPr lang="en-US" sz="1600" b="1" dirty="0" smtClean="0"/>
              <a:t>++ </a:t>
            </a:r>
            <a:r>
              <a:rPr lang="en-US" sz="1600" dirty="0" smtClean="0"/>
              <a:t>for element type </a:t>
            </a:r>
            <a:r>
              <a:rPr lang="en-US" sz="1600" b="1" dirty="0" smtClean="0"/>
              <a:t>int</a:t>
            </a:r>
            <a:r>
              <a:rPr lang="en-US" sz="1600" dirty="0" smtClean="0"/>
              <a:t>.</a:t>
            </a:r>
          </a:p>
          <a:p>
            <a:pPr lvl="1"/>
            <a:r>
              <a:rPr lang="en-US" sz="2000" dirty="0" smtClean="0"/>
              <a:t>Instantiating  constrained template:</a:t>
            </a:r>
          </a:p>
          <a:p>
            <a:pPr lvl="2"/>
            <a:r>
              <a:rPr lang="en-US" sz="2000" dirty="0" smtClean="0"/>
              <a:t>Reference to </a:t>
            </a:r>
            <a:r>
              <a:rPr lang="en-US" sz="2000" b="1" dirty="0" smtClean="0"/>
              <a:t>++ </a:t>
            </a:r>
            <a:r>
              <a:rPr lang="en-US" sz="2000" dirty="0" smtClean="0"/>
              <a:t>must point to implementation in </a:t>
            </a:r>
            <a:r>
              <a:rPr lang="en-US" sz="2000" b="1" dirty="0" err="1" smtClean="0"/>
              <a:t>InputIterator</a:t>
            </a:r>
            <a:r>
              <a:rPr lang="en-US" sz="2000" b="1" dirty="0" smtClean="0"/>
              <a:t>&lt;int&gt;</a:t>
            </a:r>
          </a:p>
          <a:p>
            <a:pPr lvl="2"/>
            <a:r>
              <a:rPr lang="en-US" sz="2000" dirty="0" smtClean="0"/>
              <a:t>Repeat name lookup</a:t>
            </a:r>
          </a:p>
          <a:p>
            <a:pPr lvl="3"/>
            <a:r>
              <a:rPr lang="en-US" sz="1600" dirty="0" smtClean="0"/>
              <a:t>In model  </a:t>
            </a:r>
            <a:r>
              <a:rPr lang="en-US" sz="1600" b="1" dirty="0" err="1"/>
              <a:t>InputIterator</a:t>
            </a:r>
            <a:r>
              <a:rPr lang="en-US" sz="1600" b="1" dirty="0"/>
              <a:t>&lt;int&gt;</a:t>
            </a:r>
          </a:p>
          <a:p>
            <a:pPr lvl="2"/>
            <a:r>
              <a:rPr lang="en-US" sz="2000" dirty="0" smtClean="0"/>
              <a:t>Rebuild entity reference</a:t>
            </a:r>
          </a:p>
          <a:p>
            <a:pPr lvl="3"/>
            <a:r>
              <a:rPr lang="en-US" sz="1600" dirty="0" smtClean="0"/>
              <a:t>Potential ambiguity!</a:t>
            </a:r>
          </a:p>
          <a:p>
            <a:pPr lvl="2"/>
            <a:r>
              <a:rPr lang="en-US" sz="2000" dirty="0" smtClean="0"/>
              <a:t>Mark model for instantiation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224867" y="4106326"/>
            <a:ext cx="4806244" cy="2638779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cap="small" dirty="0" smtClean="0">
                <a:solidFill>
                  <a:srgbClr val="000090"/>
                </a:solidFill>
                <a:latin typeface="Courier New"/>
                <a:cs typeface="Courier New"/>
              </a:rPr>
              <a:t>Example: </a:t>
            </a:r>
            <a:r>
              <a:rPr lang="en-US" sz="1600" b="1" cap="small" dirty="0" err="1" smtClean="0">
                <a:solidFill>
                  <a:srgbClr val="000090"/>
                </a:solidFill>
                <a:latin typeface="Courier New"/>
                <a:cs typeface="Courier New"/>
              </a:rPr>
              <a:t>Fake_Add</a:t>
            </a:r>
            <a:r>
              <a:rPr lang="en-US" sz="1600" b="1" cap="small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</a:p>
          <a:p>
            <a:pPr algn="ctr"/>
            <a:endParaRPr lang="en-US" sz="500" b="1" cap="small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template&lt;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I,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T&gt;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 add(I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first,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last,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(; first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!=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last;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++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first)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plus&lt;T&gt;(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nt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= add(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v.begin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(),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v.end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(), 0);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49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Updating Entity References: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06311"/>
            <a:ext cx="8455378" cy="5074356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Constrained templates:</a:t>
            </a:r>
          </a:p>
          <a:p>
            <a:pPr lvl="1"/>
            <a:r>
              <a:rPr lang="en-US" sz="2000" dirty="0" smtClean="0"/>
              <a:t>Parsing constrained template definition:</a:t>
            </a:r>
          </a:p>
          <a:p>
            <a:pPr lvl="2"/>
            <a:r>
              <a:rPr lang="en-US" sz="2000" dirty="0" smtClean="0"/>
              <a:t>Constrained template </a:t>
            </a:r>
            <a:r>
              <a:rPr lang="en-US" sz="2000" b="1" dirty="0" smtClean="0"/>
              <a:t>plus() :</a:t>
            </a:r>
          </a:p>
          <a:p>
            <a:pPr marL="914400" lvl="2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F</a:t>
            </a:r>
            <a:r>
              <a:rPr lang="en-US" sz="2000" dirty="0" smtClean="0"/>
              <a:t>ound in parent scope of outermost restricted scope.</a:t>
            </a:r>
          </a:p>
          <a:p>
            <a:pPr lvl="2"/>
            <a:r>
              <a:rPr lang="en-US" sz="2000" dirty="0" smtClean="0"/>
              <a:t>Constraints satisfaction (in overload resolution):</a:t>
            </a:r>
          </a:p>
          <a:p>
            <a:pPr marL="914400" lvl="2" indent="0">
              <a:buNone/>
            </a:pPr>
            <a:r>
              <a:rPr lang="en-US" sz="2000" dirty="0" smtClean="0"/>
              <a:t>	Generates “place-holder” model archetypes</a:t>
            </a:r>
          </a:p>
          <a:p>
            <a:pPr lvl="1"/>
            <a:r>
              <a:rPr lang="en-US" sz="2000" dirty="0" smtClean="0"/>
              <a:t>Checking constrained template use:</a:t>
            </a:r>
          </a:p>
          <a:p>
            <a:pPr lvl="2"/>
            <a:r>
              <a:rPr lang="en-US" sz="2000" dirty="0" smtClean="0"/>
              <a:t>N/A</a:t>
            </a:r>
          </a:p>
          <a:p>
            <a:pPr lvl="1"/>
            <a:r>
              <a:rPr lang="en-US" sz="2000" dirty="0" smtClean="0"/>
              <a:t>Instantiating  constrained template:</a:t>
            </a:r>
          </a:p>
          <a:p>
            <a:pPr lvl="2"/>
            <a:r>
              <a:rPr lang="en-US" sz="2000" dirty="0" smtClean="0"/>
              <a:t>Reference to </a:t>
            </a:r>
            <a:r>
              <a:rPr lang="en-US" sz="2000" b="1" dirty="0" smtClean="0"/>
              <a:t>plus() </a:t>
            </a:r>
            <a:r>
              <a:rPr lang="en-US" sz="2000" dirty="0" smtClean="0"/>
              <a:t>must be rebuilt with concrete type argument </a:t>
            </a:r>
            <a:r>
              <a:rPr lang="en-US" sz="2000" b="1" dirty="0" smtClean="0"/>
              <a:t>int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Repeat name lookup in surrounding scope, or</a:t>
            </a:r>
          </a:p>
          <a:p>
            <a:pPr lvl="3"/>
            <a:r>
              <a:rPr lang="en-US" sz="1600" dirty="0" smtClean="0"/>
              <a:t>Simply update “place-holder” models from constraints satisfaction</a:t>
            </a:r>
          </a:p>
          <a:p>
            <a:pPr lvl="2"/>
            <a:r>
              <a:rPr lang="en-US" sz="2000" dirty="0" smtClean="0"/>
              <a:t>Rebuild entity reference…</a:t>
            </a:r>
          </a:p>
          <a:p>
            <a:pPr lvl="3"/>
            <a:r>
              <a:rPr lang="en-US" sz="1600" dirty="0" smtClean="0"/>
              <a:t>Potential ambiguity</a:t>
            </a:r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224867" y="4106326"/>
            <a:ext cx="4806244" cy="2638779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cap="small" dirty="0" smtClean="0">
                <a:solidFill>
                  <a:srgbClr val="000090"/>
                </a:solidFill>
                <a:latin typeface="Courier New"/>
                <a:cs typeface="Courier New"/>
              </a:rPr>
              <a:t>Example: </a:t>
            </a:r>
            <a:r>
              <a:rPr lang="en-US" sz="1600" b="1" cap="small" dirty="0" err="1" smtClean="0">
                <a:solidFill>
                  <a:srgbClr val="000090"/>
                </a:solidFill>
                <a:latin typeface="Courier New"/>
                <a:cs typeface="Courier New"/>
              </a:rPr>
              <a:t>Fake_Add</a:t>
            </a:r>
            <a:r>
              <a:rPr lang="en-US" sz="1600" b="1" cap="small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</a:p>
          <a:p>
            <a:pPr algn="ctr"/>
            <a:endParaRPr lang="en-US" sz="500" b="1" cap="small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template&lt;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I,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T&gt;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 add(I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first,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last,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for (; first != last; ++first)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plus&lt;T&gt;(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*first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nt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= add(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v.begin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(),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v.end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(), 0);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796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Type-checking Templates in </a:t>
            </a:r>
            <a:r>
              <a:rPr lang="en-US" sz="4000" dirty="0" err="1" smtClean="0"/>
              <a:t>ConceptClang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462403" y="1377792"/>
            <a:ext cx="1371198" cy="916094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7" name="Rounded Rectangle 6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rgbClr val="000090"/>
                  </a:solidFill>
                </a:rPr>
                <a:t>Parsing Template </a:t>
              </a:r>
              <a:r>
                <a:rPr lang="en-US" sz="2000" dirty="0">
                  <a:solidFill>
                    <a:srgbClr val="000090"/>
                  </a:solidFill>
                </a:rPr>
                <a:t>D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efinitions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7191" y="4118109"/>
            <a:ext cx="1206714" cy="925973"/>
            <a:chOff x="1183602" y="2354724"/>
            <a:chExt cx="1615380" cy="807690"/>
          </a:xfrm>
          <a:solidFill>
            <a:schemeClr val="bg1">
              <a:lumMod val="5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rgbClr val="254061"/>
                  </a:solidFill>
                </a:rPr>
                <a:t>Parsing </a:t>
              </a:r>
              <a:r>
                <a:rPr lang="en-US" sz="2000" dirty="0">
                  <a:solidFill>
                    <a:srgbClr val="254061"/>
                  </a:solidFill>
                </a:rPr>
                <a:t>T</a:t>
              </a:r>
              <a:r>
                <a:rPr lang="en-US" sz="2000" kern="1200" dirty="0" smtClean="0">
                  <a:solidFill>
                    <a:srgbClr val="254061"/>
                  </a:solidFill>
                </a:rPr>
                <a:t>emplate uses</a:t>
              </a:r>
              <a:endParaRPr lang="en-US" sz="2000" kern="1200" dirty="0">
                <a:solidFill>
                  <a:srgbClr val="254061"/>
                </a:solidFill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>
            <a:off x="833685" y="2368436"/>
            <a:ext cx="350932" cy="1706876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177816" y="4324850"/>
            <a:ext cx="2302549" cy="1447986"/>
            <a:chOff x="5296194" y="2135689"/>
            <a:chExt cx="2227682" cy="1354044"/>
          </a:xfrm>
        </p:grpSpPr>
        <p:sp>
          <p:nvSpPr>
            <p:cNvPr id="25" name="Rectangle 24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5296194" y="2153458"/>
              <a:ext cx="2210415" cy="133627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F81B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dirty="0" smtClean="0">
                <a:solidFill>
                  <a:srgbClr val="000000"/>
                </a:solidFill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strike="dblStrike" dirty="0" smtClean="0">
                  <a:solidFill>
                    <a:srgbClr val="000000"/>
                  </a:solidFill>
                </a:rPr>
                <a:t>D</a:t>
              </a:r>
              <a:r>
                <a:rPr lang="en-US" sz="1600" strike="dblStrike" kern="1200" dirty="0" smtClean="0">
                  <a:solidFill>
                    <a:srgbClr val="000000"/>
                  </a:solidFill>
                </a:rPr>
                <a:t>ependent:</a:t>
              </a:r>
              <a:r>
                <a:rPr lang="en-US" sz="1600" strike="dblStrike" dirty="0" smtClean="0">
                  <a:solidFill>
                    <a:srgbClr val="000000"/>
                  </a:solidFill>
                  <a:sym typeface="Wingdings"/>
                </a:rPr>
                <a:t>  </a:t>
              </a:r>
              <a:r>
                <a:rPr lang="en-US" sz="1600" strike="dblStrike" kern="1200" dirty="0" smtClean="0">
                  <a:solidFill>
                    <a:srgbClr val="000000"/>
                  </a:solidFill>
                  <a:sym typeface="Wingdings"/>
                </a:rPr>
                <a:t>Delay</a:t>
              </a:r>
              <a:r>
                <a:rPr lang="en-US" sz="1600" strike="dblStrike" kern="1200" dirty="0" smtClean="0">
                  <a:solidFill>
                    <a:srgbClr val="000000"/>
                  </a:solidFill>
                </a:rPr>
                <a:t>.</a:t>
              </a:r>
              <a:endParaRPr lang="en-US" sz="1600" b="1" strike="dblStrike" dirty="0">
                <a:solidFill>
                  <a:srgbClr val="000000"/>
                </a:solidFill>
              </a:endParaRP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b="1" dirty="0" smtClean="0">
                <a:solidFill>
                  <a:srgbClr val="000000"/>
                </a:solidFill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dirty="0" smtClean="0">
                  <a:solidFill>
                    <a:srgbClr val="000000"/>
                  </a:solidFill>
                </a:rPr>
                <a:t>Direct:</a:t>
              </a:r>
              <a:r>
                <a:rPr lang="en-US" sz="1600" dirty="0" smtClean="0">
                  <a:solidFill>
                    <a:srgbClr val="000000"/>
                  </a:solidFill>
                  <a:sym typeface="Wingdings"/>
                </a:rPr>
                <a:t>           Resolve.</a:t>
              </a: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500" dirty="0" smtClean="0">
                <a:solidFill>
                  <a:srgbClr val="000000"/>
                </a:solidFill>
                <a:sym typeface="Wingdings"/>
              </a:endParaRPr>
            </a:p>
            <a:p>
              <a:pPr marL="166878" lvl="1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Lucida Grande"/>
                <a:buChar char="↦"/>
              </a:pPr>
              <a:r>
                <a:rPr lang="en-US" sz="1600" dirty="0" smtClean="0">
                  <a:solidFill>
                    <a:srgbClr val="000000"/>
                  </a:solidFill>
                  <a:sym typeface="Wingdings"/>
                </a:rPr>
                <a:t>Object or Overloaded: </a:t>
              </a:r>
              <a:endParaRPr lang="en-US" sz="1600" dirty="0">
                <a:solidFill>
                  <a:srgbClr val="000000"/>
                </a:solidFill>
                <a:sym typeface="Wingdings"/>
              </a:endParaRP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sym typeface="Wingdings"/>
                </a:rPr>
                <a:t>     Overload resolution</a:t>
              </a:r>
              <a:endParaRPr lang="en-US" sz="1600" dirty="0" smtClean="0">
                <a:solidFill>
                  <a:srgbClr val="000000"/>
                </a:solidFill>
                <a:sym typeface="Wingdings"/>
              </a:endParaRPr>
            </a:p>
          </p:txBody>
        </p:sp>
      </p:grpSp>
      <p:sp>
        <p:nvSpPr>
          <p:cNvPr id="28" name="Down Arrow 27"/>
          <p:cNvSpPr/>
          <p:nvPr/>
        </p:nvSpPr>
        <p:spPr>
          <a:xfrm rot="16200000">
            <a:off x="2167396" y="3946189"/>
            <a:ext cx="350932" cy="1297914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Down Arrow 69"/>
          <p:cNvSpPr/>
          <p:nvPr/>
        </p:nvSpPr>
        <p:spPr>
          <a:xfrm rot="10800000">
            <a:off x="7898405" y="4154755"/>
            <a:ext cx="350932" cy="978267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91819" y="4127923"/>
            <a:ext cx="1162157" cy="916159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41" name="Rounded Rectangle 40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Check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ing </a:t>
              </a:r>
              <a:r>
                <a:rPr lang="en-US" sz="2000" dirty="0">
                  <a:solidFill>
                    <a:srgbClr val="000090"/>
                  </a:solidFill>
                </a:rPr>
                <a:t>T</a:t>
              </a:r>
              <a:r>
                <a:rPr lang="en-US" sz="2000" kern="1200" dirty="0" smtClean="0">
                  <a:solidFill>
                    <a:srgbClr val="000090"/>
                  </a:solidFill>
                </a:rPr>
                <a:t>emplate Uses [*2]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 rot="16200000">
            <a:off x="6631741" y="5003014"/>
            <a:ext cx="350932" cy="1014776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314595" y="5133025"/>
            <a:ext cx="1437113" cy="651117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45" name="Rounded Rectangle 44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Overload Resolution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35640" y="3288030"/>
            <a:ext cx="1437113" cy="863281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48" name="Rounded Rectangle 47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Template Argument Deduction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50" name="Down Arrow 49"/>
          <p:cNvSpPr/>
          <p:nvPr/>
        </p:nvSpPr>
        <p:spPr>
          <a:xfrm rot="10800000">
            <a:off x="7898405" y="2293886"/>
            <a:ext cx="350932" cy="968860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7261267" y="1411493"/>
            <a:ext cx="1655685" cy="863281"/>
            <a:chOff x="1183602" y="2354724"/>
            <a:chExt cx="1615380" cy="807690"/>
          </a:xfrm>
          <a:solidFill>
            <a:srgbClr val="7F7F7F"/>
          </a:solidFill>
        </p:grpSpPr>
        <p:sp>
          <p:nvSpPr>
            <p:cNvPr id="52" name="Rounded Rectangle 51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254061"/>
                  </a:solidFill>
                </a:rPr>
                <a:t>Creating Template Specialization</a:t>
              </a:r>
              <a:endParaRPr lang="en-US" sz="2000" kern="1200" dirty="0">
                <a:solidFill>
                  <a:srgbClr val="25406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09114" y="1430605"/>
            <a:ext cx="1655685" cy="863281"/>
            <a:chOff x="1183602" y="2354724"/>
            <a:chExt cx="1615380" cy="807690"/>
          </a:xfrm>
          <a:solidFill>
            <a:srgbClr val="EEECE1"/>
          </a:solidFill>
        </p:grpSpPr>
        <p:sp>
          <p:nvSpPr>
            <p:cNvPr id="55" name="Rounded Rectangle 54"/>
            <p:cNvSpPr/>
            <p:nvPr/>
          </p:nvSpPr>
          <p:spPr>
            <a:xfrm>
              <a:off x="1183602" y="2354724"/>
              <a:ext cx="1615380" cy="80769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4"/>
            <p:cNvSpPr/>
            <p:nvPr/>
          </p:nvSpPr>
          <p:spPr>
            <a:xfrm>
              <a:off x="1207258" y="2378380"/>
              <a:ext cx="1568068" cy="760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rgbClr val="000090"/>
                  </a:solidFill>
                </a:rPr>
                <a:t>Instantiating Template Specialization</a:t>
              </a:r>
              <a:endParaRPr lang="en-US" sz="2000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57" name="Down Arrow 56"/>
          <p:cNvSpPr/>
          <p:nvPr/>
        </p:nvSpPr>
        <p:spPr>
          <a:xfrm>
            <a:off x="3551354" y="2369621"/>
            <a:ext cx="350932" cy="1706876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own Arrow 57"/>
          <p:cNvSpPr/>
          <p:nvPr/>
        </p:nvSpPr>
        <p:spPr>
          <a:xfrm rot="5400000">
            <a:off x="5995996" y="833782"/>
            <a:ext cx="243754" cy="2103968"/>
          </a:xfrm>
          <a:prstGeom prst="downArrow">
            <a:avLst>
              <a:gd name="adj1" fmla="val 77082"/>
              <a:gd name="adj2" fmla="val 44433"/>
            </a:avLst>
          </a:prstGeom>
          <a:solidFill>
            <a:schemeClr val="bg1">
              <a:lumMod val="85000"/>
            </a:schemeClr>
          </a:solidFill>
          <a:ln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Prototype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 rot="16200000">
            <a:off x="2441493" y="1260018"/>
            <a:ext cx="243752" cy="1251493"/>
          </a:xfrm>
          <a:prstGeom prst="downArrow">
            <a:avLst>
              <a:gd name="adj1" fmla="val 69100"/>
              <a:gd name="adj2" fmla="val 44433"/>
            </a:avLst>
          </a:prstGeom>
          <a:solidFill>
            <a:schemeClr val="bg1">
              <a:lumMod val="85000"/>
            </a:schemeClr>
          </a:solidFill>
          <a:ln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Pattern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840140"/>
          </a:xfrm>
        </p:spPr>
        <p:txBody>
          <a:bodyPr/>
          <a:lstStyle/>
          <a:p>
            <a:r>
              <a:rPr lang="en-US" sz="4000" dirty="0" smtClean="0"/>
              <a:t>Essential Procedures, Implemented</a:t>
            </a:r>
            <a:endParaRPr lang="en-US" sz="4000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69333" y="984955"/>
            <a:ext cx="8818555" cy="5492045"/>
          </a:xfrm>
          <a:solidFill>
            <a:srgbClr val="FFFFFF"/>
          </a:solidFill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dirty="0" smtClean="0"/>
              <a:t>Concept Definition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Refinement parsing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 parsing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charset="2"/>
              <a:buChar char="²"/>
            </a:pPr>
            <a:r>
              <a:rPr lang="en-US" sz="2400" dirty="0" smtClean="0"/>
              <a:t>Constrained </a:t>
            </a:r>
            <a:r>
              <a:rPr lang="en-US" sz="2400" dirty="0"/>
              <a:t>Template </a:t>
            </a:r>
            <a:r>
              <a:rPr lang="en-US" sz="2400" dirty="0" smtClean="0"/>
              <a:t>Definition</a:t>
            </a:r>
            <a:endParaRPr lang="en-US" sz="2400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specification parsing</a:t>
            </a:r>
          </a:p>
          <a:p>
            <a:pPr lvl="2"/>
            <a:r>
              <a:rPr lang="en-US" sz="1600" dirty="0" smtClean="0"/>
              <a:t>Concept model archetypes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Expression validation</a:t>
            </a: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dirty="0" smtClean="0"/>
              <a:t>Concept Model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Refinement satisfaction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 satisfaction:</a:t>
            </a:r>
          </a:p>
          <a:p>
            <a:pPr lvl="2"/>
            <a:r>
              <a:rPr lang="en-US" sz="1600" dirty="0" smtClean="0"/>
              <a:t>Collect valid candidates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 substitution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Concept model checking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Model generation from </a:t>
            </a:r>
            <a:r>
              <a:rPr lang="en-US" sz="2000" dirty="0"/>
              <a:t>model template</a:t>
            </a:r>
          </a:p>
          <a:p>
            <a:pPr lvl="2"/>
            <a:r>
              <a:rPr lang="en-US" sz="1600" dirty="0" smtClean="0"/>
              <a:t>Requirement building</a:t>
            </a:r>
          </a:p>
          <a:p>
            <a:pPr marL="0" indent="0">
              <a:buNone/>
            </a:pPr>
            <a:endParaRPr lang="en-US" sz="500" dirty="0" smtClean="0"/>
          </a:p>
          <a:p>
            <a:pPr>
              <a:buFont typeface="Wingdings" charset="2"/>
              <a:buChar char="²"/>
            </a:pPr>
            <a:r>
              <a:rPr lang="en-US" sz="2400" dirty="0" smtClean="0"/>
              <a:t>Constrained Template Use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satisfaction</a:t>
            </a:r>
          </a:p>
          <a:p>
            <a:pPr lvl="2"/>
            <a:r>
              <a:rPr lang="en-US" sz="1600" dirty="0" smtClean="0"/>
              <a:t>Concept model lookup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Entity or reference rebuilding</a:t>
            </a:r>
          </a:p>
          <a:p>
            <a:pPr lvl="2"/>
            <a:r>
              <a:rPr lang="en-US" sz="1600" dirty="0" smtClean="0"/>
              <a:t>Extension for requirement satisfaction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308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Some General Design Observations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14778"/>
            <a:ext cx="8235244" cy="5319889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Should concept parameter lists include </a:t>
            </a:r>
            <a:r>
              <a:rPr lang="en-US" sz="2400" dirty="0"/>
              <a:t>constrained template </a:t>
            </a:r>
            <a:r>
              <a:rPr lang="en-US" sz="2400" dirty="0" smtClean="0"/>
              <a:t>parameters?</a:t>
            </a:r>
          </a:p>
          <a:p>
            <a:pPr lvl="1"/>
            <a:r>
              <a:rPr lang="en-US" sz="2000" dirty="0" smtClean="0"/>
              <a:t>Not supported in Pre-Frankfurt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design.</a:t>
            </a:r>
          </a:p>
          <a:p>
            <a:pPr lvl="1"/>
            <a:r>
              <a:rPr lang="en-US" sz="2000" dirty="0" smtClean="0"/>
              <a:t>Supported in Palo </a:t>
            </a:r>
            <a:r>
              <a:rPr lang="en-US" sz="2000" dirty="0"/>
              <a:t>A</a:t>
            </a:r>
            <a:r>
              <a:rPr lang="en-US" sz="2000" dirty="0" smtClean="0"/>
              <a:t>lto design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and </a:t>
            </a:r>
            <a:r>
              <a:rPr lang="en-US" sz="2000" dirty="0" err="1" smtClean="0"/>
              <a:t>ConceptClang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Should </a:t>
            </a:r>
            <a:r>
              <a:rPr lang="en-US" sz="2400" dirty="0"/>
              <a:t>concept </a:t>
            </a:r>
            <a:r>
              <a:rPr lang="en-US" sz="2400" dirty="0" smtClean="0"/>
              <a:t>model declarations </a:t>
            </a:r>
            <a:r>
              <a:rPr lang="en-US" sz="2400" dirty="0"/>
              <a:t>be inserted into the scope in which </a:t>
            </a:r>
            <a:r>
              <a:rPr lang="en-US" sz="2400" dirty="0" smtClean="0"/>
              <a:t>they </a:t>
            </a:r>
            <a:r>
              <a:rPr lang="en-US" sz="2400" dirty="0"/>
              <a:t>are </a:t>
            </a:r>
            <a:r>
              <a:rPr lang="en-US" sz="2400" dirty="0" smtClean="0"/>
              <a:t>created?</a:t>
            </a:r>
          </a:p>
          <a:p>
            <a:pPr lvl="1"/>
            <a:r>
              <a:rPr lang="en-US" sz="2000" dirty="0" err="1" smtClean="0"/>
              <a:t>ConceptClang</a:t>
            </a:r>
            <a:r>
              <a:rPr lang="en-US" sz="2000" dirty="0"/>
              <a:t> </a:t>
            </a:r>
            <a:r>
              <a:rPr lang="en-US" sz="2000" dirty="0" smtClean="0"/>
              <a:t>models are not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visible by name lookup.</a:t>
            </a:r>
          </a:p>
          <a:p>
            <a:pPr marL="457200" lvl="1" indent="0">
              <a:buNone/>
            </a:pPr>
            <a:endParaRPr lang="en-US" sz="500" dirty="0"/>
          </a:p>
        </p:txBody>
      </p:sp>
      <p:sp>
        <p:nvSpPr>
          <p:cNvPr id="5" name="Rounded Rectangle 4"/>
          <p:cNvSpPr/>
          <p:nvPr/>
        </p:nvSpPr>
        <p:spPr>
          <a:xfrm>
            <a:off x="4670778" y="1862666"/>
            <a:ext cx="4274777" cy="1636890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oncept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ForwardIterator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I&gt; { ...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oncept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ForwardIterator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	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I&gt;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: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&lt;I&gt;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{ ... 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70778" y="4752621"/>
            <a:ext cx="4274777" cy="11740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// Parse, insert C in scope.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concept_map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C&lt;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my_type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 { ...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// Lookup(C) = {...,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C&lt;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my_type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?}</a:t>
            </a:r>
          </a:p>
        </p:txBody>
      </p:sp>
    </p:spTree>
    <p:extLst>
      <p:ext uri="{BB962C8B-B14F-4D97-AF65-F5344CB8AC3E}">
        <p14:creationId xmlns:p14="http://schemas.microsoft.com/office/powerpoint/2010/main" val="376965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Generic Programming: </a:t>
            </a:r>
            <a:r>
              <a:rPr lang="en-US" sz="40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78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971782"/>
            <a:ext cx="8229600" cy="4525963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: Lifting Summation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emplate&lt;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T&gt;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sum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{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first != last; ++first)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+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5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</p:txBody>
      </p:sp>
      <p:pic>
        <p:nvPicPr>
          <p:cNvPr id="6" name="Picture 8" descr="lift-sum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9266" y="2754666"/>
            <a:ext cx="4648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560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Some General Design Observations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14778"/>
            <a:ext cx="8235244" cy="5319889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Is </a:t>
            </a:r>
            <a:r>
              <a:rPr lang="en-US" sz="2400" dirty="0"/>
              <a:t>there any way to </a:t>
            </a:r>
            <a:r>
              <a:rPr lang="en-US" sz="2400" dirty="0" smtClean="0"/>
              <a:t>complete </a:t>
            </a:r>
            <a:r>
              <a:rPr lang="en-US" sz="2400" dirty="0"/>
              <a:t>separate type-</a:t>
            </a:r>
            <a:r>
              <a:rPr lang="en-US" sz="2400" dirty="0" smtClean="0"/>
              <a:t>checking?</a:t>
            </a:r>
          </a:p>
          <a:p>
            <a:pPr lvl="1"/>
            <a:r>
              <a:rPr lang="en-US" sz="2000" dirty="0" smtClean="0"/>
              <a:t>Open question.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How to order template specializations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constraints?</a:t>
            </a:r>
          </a:p>
          <a:p>
            <a:pPr lvl="1"/>
            <a:r>
              <a:rPr lang="en-US" sz="2000" dirty="0" smtClean="0"/>
              <a:t>Open question: Concept-based overloading issues.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410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Some pre-Frankfurt Design Questions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14778"/>
            <a:ext cx="8319912" cy="4525963"/>
          </a:xfrm>
        </p:spPr>
        <p:txBody>
          <a:bodyPr/>
          <a:lstStyle/>
          <a:p>
            <a:r>
              <a:rPr lang="en-US" sz="2400" dirty="0" smtClean="0"/>
              <a:t>Entering a </a:t>
            </a:r>
            <a:r>
              <a:rPr lang="en-US" sz="2400" dirty="0"/>
              <a:t>new </a:t>
            </a:r>
            <a:r>
              <a:rPr lang="en-US" sz="2400" dirty="0" smtClean="0"/>
              <a:t>scope for concept definitions or models: </a:t>
            </a:r>
          </a:p>
          <a:p>
            <a:pPr marL="457200" lvl="1" indent="0">
              <a:buNone/>
            </a:pPr>
            <a:r>
              <a:rPr lang="en-US" sz="2400" dirty="0" smtClean="0"/>
              <a:t>at </a:t>
            </a:r>
            <a:r>
              <a:rPr lang="en-US" sz="2400" dirty="0"/>
              <a:t>open brace or before concept </a:t>
            </a:r>
            <a:r>
              <a:rPr lang="en-US" sz="2400" dirty="0" smtClean="0"/>
              <a:t>refinements?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tandard is unclear.</a:t>
            </a:r>
          </a:p>
          <a:p>
            <a:pPr lvl="1"/>
            <a:r>
              <a:rPr lang="en-US" sz="2000" dirty="0" err="1" smtClean="0"/>
              <a:t>ConceptClang</a:t>
            </a:r>
            <a:r>
              <a:rPr lang="en-US" sz="2000" dirty="0" smtClean="0"/>
              <a:t> enters at open brace.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Satisfying associated function requirements: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How necessary is the generation of dummy expressions?</a:t>
            </a:r>
          </a:p>
          <a:p>
            <a:pPr lvl="1"/>
            <a:r>
              <a:rPr lang="en-US" sz="2000" dirty="0" smtClean="0"/>
              <a:t>Facilitates the implicit  deduction of values for  associated types.</a:t>
            </a:r>
          </a:p>
          <a:p>
            <a:pPr lvl="1"/>
            <a:r>
              <a:rPr lang="en-US" sz="2000" dirty="0" smtClean="0"/>
              <a:t>Currently not supported by </a:t>
            </a:r>
            <a:r>
              <a:rPr lang="en-US" sz="2000" dirty="0" err="1" smtClean="0"/>
              <a:t>ConceptClang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6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Some Palo Alto Design Questions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1556" y="1114778"/>
            <a:ext cx="8339666" cy="4525963"/>
          </a:xfrm>
        </p:spPr>
        <p:txBody>
          <a:bodyPr/>
          <a:lstStyle/>
          <a:p>
            <a:r>
              <a:rPr lang="en-US" sz="2400" dirty="0" smtClean="0"/>
              <a:t>Could </a:t>
            </a:r>
            <a:r>
              <a:rPr lang="en-US" sz="2400" dirty="0"/>
              <a:t>we gain from a lighter-weight approach to concepts? </a:t>
            </a:r>
          </a:p>
          <a:p>
            <a:pPr lvl="1"/>
            <a:r>
              <a:rPr lang="en-US" sz="2400" dirty="0" smtClean="0"/>
              <a:t>e.g</a:t>
            </a:r>
            <a:r>
              <a:rPr lang="en-US" sz="2400" dirty="0"/>
              <a:t>. </a:t>
            </a:r>
            <a:r>
              <a:rPr lang="en-US" sz="2000" dirty="0"/>
              <a:t>Checking a constrained template body without binding dependent call expressions</a:t>
            </a:r>
            <a:r>
              <a:rPr lang="en-US" sz="2000" dirty="0" smtClean="0"/>
              <a:t>?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.g. Assume all names are visible when parsing concept definitions?</a:t>
            </a:r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sz="2400" dirty="0"/>
              <a:t>Could we gain from a heavier-weight approach to concepts? </a:t>
            </a:r>
          </a:p>
          <a:p>
            <a:pPr lvl="1"/>
            <a:r>
              <a:rPr lang="en-US" sz="2400" dirty="0" smtClean="0"/>
              <a:t>e.g</a:t>
            </a:r>
            <a:r>
              <a:rPr lang="en-US" sz="2400" dirty="0"/>
              <a:t>. </a:t>
            </a:r>
            <a:r>
              <a:rPr lang="en-US" sz="2000" dirty="0"/>
              <a:t>Parse use patterns immediately into </a:t>
            </a:r>
            <a:r>
              <a:rPr lang="en-US" sz="2000" dirty="0" smtClean="0"/>
              <a:t>pseudo-signatures?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.g. Make no assumption about name visibility when parsing concept definitions?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0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Recap: Objective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226"/>
            <a:ext cx="8229600" cy="4525963"/>
          </a:xfrm>
        </p:spPr>
        <p:txBody>
          <a:bodyPr/>
          <a:lstStyle/>
          <a:p>
            <a:r>
              <a:rPr lang="en-US" sz="2000" dirty="0" smtClean="0"/>
              <a:t>Implement concepts for C++</a:t>
            </a:r>
          </a:p>
          <a:p>
            <a:pPr lvl="1"/>
            <a:r>
              <a:rPr lang="en-US" sz="1600" dirty="0" smtClean="0"/>
              <a:t>in a modular and generic fashion.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000" dirty="0" smtClean="0"/>
              <a:t>Define an abstract layer for reasoning about concepts designs.</a:t>
            </a:r>
          </a:p>
          <a:p>
            <a:pPr lvl="1"/>
            <a:r>
              <a:rPr lang="en-US" sz="1600" dirty="0" smtClean="0"/>
              <a:t>Its</a:t>
            </a:r>
            <a:r>
              <a:rPr lang="en-US" sz="1600" baseline="0" dirty="0" smtClean="0"/>
              <a:t> implementation should be independent</a:t>
            </a:r>
            <a:r>
              <a:rPr lang="en-US" sz="1600" dirty="0" smtClean="0"/>
              <a:t> from design alternatives.</a:t>
            </a:r>
          </a:p>
          <a:p>
            <a:pPr lvl="1"/>
            <a:r>
              <a:rPr lang="en-US" sz="1600" baseline="0" dirty="0" smtClean="0"/>
              <a:t>Its implementation should be extensible to design alternatives.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000" dirty="0" smtClean="0"/>
              <a:t>Concretely investigate the implications of concepts designs on both implementation and usability.</a:t>
            </a:r>
          </a:p>
          <a:p>
            <a:pPr lvl="1"/>
            <a:r>
              <a:rPr lang="en-US" sz="1600" dirty="0"/>
              <a:t>e</a:t>
            </a:r>
            <a:r>
              <a:rPr lang="en-US" sz="1600" baseline="0" dirty="0" smtClean="0"/>
              <a:t>.g. </a:t>
            </a:r>
            <a:r>
              <a:rPr lang="en-US" sz="1600" dirty="0" smtClean="0"/>
              <a:t>The implementation of concepts must be clearly separated from that of the C++ standard. </a:t>
            </a:r>
          </a:p>
          <a:p>
            <a:pPr marL="457200" lvl="1" indent="0">
              <a:buNone/>
            </a:pPr>
            <a:endParaRPr lang="en-US" sz="1000" baseline="0" dirty="0" smtClean="0"/>
          </a:p>
          <a:p>
            <a:r>
              <a:rPr lang="en-US" sz="2000" dirty="0" smtClean="0"/>
              <a:t>Highlight the similarities and subtle differences between alternative designs</a:t>
            </a:r>
          </a:p>
          <a:p>
            <a:pPr lvl="1"/>
            <a:r>
              <a:rPr lang="en-US" sz="1600" dirty="0" smtClean="0"/>
              <a:t>The implementation must clearly distinguish between an </a:t>
            </a:r>
            <a:r>
              <a:rPr lang="en-US" sz="1600" b="1" dirty="0" smtClean="0"/>
              <a:t>infrastructure</a:t>
            </a:r>
            <a:r>
              <a:rPr lang="en-US" sz="1600" dirty="0" smtClean="0"/>
              <a:t> layer and </a:t>
            </a:r>
            <a:r>
              <a:rPr lang="en-US" sz="1600" b="1" dirty="0" smtClean="0"/>
              <a:t>instantiations</a:t>
            </a:r>
            <a:r>
              <a:rPr lang="en-US" sz="1600" dirty="0" smtClean="0"/>
              <a:t> layer. 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906000" y="1220872"/>
            <a:ext cx="5005819" cy="741590"/>
            <a:chOff x="201624" y="3243570"/>
            <a:chExt cx="3037234" cy="9035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>
            <a:xfrm>
              <a:off x="201624" y="3243570"/>
              <a:ext cx="3037234" cy="903568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28089" y="3270035"/>
              <a:ext cx="2984304" cy="8506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rgbClr val="000090"/>
                  </a:solidFill>
                </a:rPr>
                <a:t>ConceptsDesign.{h,cpp}</a:t>
              </a:r>
            </a:p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000090"/>
                  </a:solidFill>
                </a:rPr>
                <a:t>Classes ConceptsDesign*Impl</a:t>
              </a:r>
              <a:endParaRPr lang="en-US" sz="1600" b="1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02166" y="2259981"/>
            <a:ext cx="5009651" cy="741590"/>
            <a:chOff x="201624" y="3243570"/>
            <a:chExt cx="3037234" cy="903568"/>
          </a:xfrm>
          <a:solidFill>
            <a:srgbClr val="DCE6F2"/>
          </a:solidFill>
        </p:grpSpPr>
        <p:sp>
          <p:nvSpPr>
            <p:cNvPr id="8" name="Rounded Rectangle 7"/>
            <p:cNvSpPr/>
            <p:nvPr/>
          </p:nvSpPr>
          <p:spPr>
            <a:xfrm>
              <a:off x="201624" y="3243570"/>
              <a:ext cx="3037234" cy="903568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28089" y="3270034"/>
              <a:ext cx="2984304" cy="8506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rgbClr val="000090"/>
                  </a:solidFill>
                </a:rPr>
                <a:t>*ConceptsDesign.{h,cpp}</a:t>
              </a:r>
            </a:p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000090"/>
                  </a:solidFill>
                </a:rPr>
                <a:t>Classes *ConceptsDesign*Impl</a:t>
              </a:r>
              <a:endParaRPr lang="en-US" sz="1600" b="1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06000" y="3447809"/>
            <a:ext cx="5005817" cy="741590"/>
            <a:chOff x="201624" y="3243570"/>
            <a:chExt cx="3037234" cy="903568"/>
          </a:xfrm>
        </p:grpSpPr>
        <p:sp>
          <p:nvSpPr>
            <p:cNvPr id="11" name="Rounded Rectangle 10"/>
            <p:cNvSpPr/>
            <p:nvPr/>
          </p:nvSpPr>
          <p:spPr>
            <a:xfrm>
              <a:off x="201624" y="3243570"/>
              <a:ext cx="3037234" cy="903568"/>
            </a:xfrm>
            <a:prstGeom prst="roundRect">
              <a:avLst>
                <a:gd name="adj" fmla="val 10000"/>
              </a:avLst>
            </a:prstGeom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12349" y="3270035"/>
              <a:ext cx="3010769" cy="850637"/>
            </a:xfrm>
            <a:prstGeom prst="rect">
              <a:avLst/>
            </a:prstGeom>
            <a:solidFill>
              <a:srgbClr val="DCE6F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rgbClr val="000090"/>
                  </a:solidFill>
                </a:rPr>
                <a:t>Underway… Our testing bedframe is still very minimal.</a:t>
              </a:r>
            </a:p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000090"/>
                  </a:solidFill>
                </a:rPr>
                <a:t>Connections to other C++ features need to be examined.</a:t>
              </a:r>
              <a:endParaRPr lang="en-US" sz="1600" b="1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09832" y="4806071"/>
            <a:ext cx="5005819" cy="540929"/>
            <a:chOff x="201624" y="3243570"/>
            <a:chExt cx="3037234" cy="903568"/>
          </a:xfrm>
        </p:grpSpPr>
        <p:sp>
          <p:nvSpPr>
            <p:cNvPr id="14" name="Rounded Rectangle 13"/>
            <p:cNvSpPr/>
            <p:nvPr/>
          </p:nvSpPr>
          <p:spPr>
            <a:xfrm>
              <a:off x="201624" y="3243570"/>
              <a:ext cx="3037234" cy="903568"/>
            </a:xfrm>
            <a:prstGeom prst="roundRect">
              <a:avLst>
                <a:gd name="adj" fmla="val 10000"/>
              </a:avLst>
            </a:prstGeom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219526" y="3270036"/>
              <a:ext cx="3008443" cy="850638"/>
            </a:xfrm>
            <a:prstGeom prst="rect">
              <a:avLst/>
            </a:prstGeom>
            <a:solidFill>
              <a:srgbClr val="DCE6F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rgbClr val="000090"/>
                  </a:solidFill>
                </a:rPr>
                <a:t>Pending concrete and throughout testing…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2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83445" y="1127004"/>
            <a:ext cx="8833556" cy="4525963"/>
          </a:xfrm>
        </p:spPr>
        <p:txBody>
          <a:bodyPr/>
          <a:lstStyle/>
          <a:p>
            <a:r>
              <a:rPr lang="en-US" sz="2400" dirty="0" smtClean="0"/>
              <a:t>Concepts </a:t>
            </a:r>
          </a:p>
          <a:p>
            <a:pPr lvl="1"/>
            <a:r>
              <a:rPr lang="en-US" sz="2000" dirty="0" smtClean="0"/>
              <a:t>are an essential component of generic programming.</a:t>
            </a:r>
          </a:p>
          <a:p>
            <a:pPr lvl="1"/>
            <a:r>
              <a:rPr lang="en-US" sz="2000" dirty="0" smtClean="0"/>
              <a:t>Improve the safety of C++ templates.</a:t>
            </a:r>
          </a:p>
          <a:p>
            <a:r>
              <a:rPr lang="en-US" sz="2400" dirty="0" smtClean="0"/>
              <a:t>ConceptClang </a:t>
            </a:r>
          </a:p>
          <a:p>
            <a:pPr lvl="1"/>
            <a:r>
              <a:rPr lang="en-US" sz="2000" dirty="0" smtClean="0"/>
              <a:t>implements C++ concepts in Clang.</a:t>
            </a:r>
          </a:p>
          <a:p>
            <a:pPr lvl="2"/>
            <a:r>
              <a:rPr lang="en-US" sz="1600" dirty="0" smtClean="0"/>
              <a:t>Clang facilitates the implementation.</a:t>
            </a:r>
          </a:p>
          <a:p>
            <a:pPr lvl="1"/>
            <a:r>
              <a:rPr lang="en-US" sz="2000" dirty="0" smtClean="0"/>
              <a:t>is independent from alternative designs.</a:t>
            </a:r>
          </a:p>
          <a:p>
            <a:pPr lvl="1"/>
            <a:r>
              <a:rPr lang="en-US" sz="2000" dirty="0" smtClean="0"/>
              <a:t>is extensible to alternative design.</a:t>
            </a:r>
          </a:p>
          <a:p>
            <a:pPr lvl="1"/>
            <a:r>
              <a:rPr lang="en-US" sz="2000" dirty="0" smtClean="0"/>
              <a:t>highlights the (subtle) implications of design alternatives on the language mechanics. </a:t>
            </a:r>
          </a:p>
          <a:p>
            <a:pPr lvl="1"/>
            <a:r>
              <a:rPr lang="en-US" sz="2000" dirty="0" smtClean="0"/>
              <a:t>is still under development and undergoing testing.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0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Thank You! Questions?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7015" y="1171709"/>
            <a:ext cx="8428789" cy="5559291"/>
            <a:chOff x="347015" y="1171709"/>
            <a:chExt cx="8428789" cy="5559291"/>
          </a:xfrm>
        </p:grpSpPr>
        <p:grpSp>
          <p:nvGrpSpPr>
            <p:cNvPr id="205" name="Group 204"/>
            <p:cNvGrpSpPr/>
            <p:nvPr/>
          </p:nvGrpSpPr>
          <p:grpSpPr>
            <a:xfrm>
              <a:off x="1532602" y="1171709"/>
              <a:ext cx="3006871" cy="523355"/>
              <a:chOff x="2263410" y="251284"/>
              <a:chExt cx="3006871" cy="672310"/>
            </a:xfrm>
          </p:grpSpPr>
          <p:sp>
            <p:nvSpPr>
              <p:cNvPr id="206" name="Rounded Rectangle 205"/>
              <p:cNvSpPr/>
              <p:nvPr/>
            </p:nvSpPr>
            <p:spPr>
              <a:xfrm>
                <a:off x="2263410" y="251284"/>
                <a:ext cx="3006871" cy="672310"/>
              </a:xfrm>
              <a:prstGeom prst="roundRect">
                <a:avLst>
                  <a:gd name="adj" fmla="val 16670"/>
                </a:avLst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7" name="Rounded Rectangle 5"/>
              <p:cNvSpPr/>
              <p:nvPr/>
            </p:nvSpPr>
            <p:spPr>
              <a:xfrm>
                <a:off x="2296235" y="284109"/>
                <a:ext cx="2941221" cy="60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Constraints Satisfaction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3018701" y="2990235"/>
              <a:ext cx="2300546" cy="528138"/>
              <a:chOff x="4413789" y="1296819"/>
              <a:chExt cx="2300546" cy="954846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4413789" y="1296819"/>
                <a:ext cx="2300546" cy="843829"/>
              </a:xfrm>
              <a:prstGeom prst="roundRect">
                <a:avLst>
                  <a:gd name="adj" fmla="val 16670"/>
                </a:avLst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0" name="Rounded Rectangle 8"/>
              <p:cNvSpPr/>
              <p:nvPr/>
            </p:nvSpPr>
            <p:spPr>
              <a:xfrm>
                <a:off x="4454989" y="1296819"/>
                <a:ext cx="2218146" cy="9548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Model Lookup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3175000" y="3406395"/>
              <a:ext cx="2105312" cy="1038605"/>
              <a:chOff x="5313460" y="1959750"/>
              <a:chExt cx="2210416" cy="1512215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3" name="Rectangle 212"/>
              <p:cNvSpPr/>
              <p:nvPr/>
            </p:nvSpPr>
            <p:spPr>
              <a:xfrm>
                <a:off x="5313460" y="1959750"/>
                <a:ext cx="2210415" cy="15122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Find Model</a:t>
                </a:r>
                <a:endParaRPr lang="en-US" sz="1600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 smtClean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Find Model Template</a:t>
                </a:r>
                <a:endParaRPr lang="en-US" sz="1600" b="1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Generate Model</a:t>
                </a:r>
                <a:endParaRPr lang="en-US" sz="16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18154" y="4552041"/>
              <a:ext cx="2300546" cy="535977"/>
              <a:chOff x="4413789" y="1296819"/>
              <a:chExt cx="2300546" cy="843829"/>
            </a:xfrm>
          </p:grpSpPr>
          <p:sp>
            <p:nvSpPr>
              <p:cNvPr id="215" name="Rounded Rectangle 214"/>
              <p:cNvSpPr/>
              <p:nvPr/>
            </p:nvSpPr>
            <p:spPr>
              <a:xfrm>
                <a:off x="4413789" y="1296819"/>
                <a:ext cx="2300546" cy="843829"/>
              </a:xfrm>
              <a:prstGeom prst="roundRect">
                <a:avLst>
                  <a:gd name="adj" fmla="val 16670"/>
                </a:avLst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6" name="Rounded Rectangle 8"/>
              <p:cNvSpPr/>
              <p:nvPr/>
            </p:nvSpPr>
            <p:spPr>
              <a:xfrm>
                <a:off x="4454989" y="1338019"/>
                <a:ext cx="2218146" cy="7614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Model Checking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17" name="Bent-Up Arrow 216"/>
            <p:cNvSpPr/>
            <p:nvPr/>
          </p:nvSpPr>
          <p:spPr>
            <a:xfrm rot="16200000" flipH="1">
              <a:off x="3350883" y="4042263"/>
              <a:ext cx="619033" cy="1283397"/>
            </a:xfrm>
            <a:prstGeom prst="bentUpArrow">
              <a:avLst>
                <a:gd name="adj1" fmla="val 19863"/>
                <a:gd name="adj2" fmla="val 25000"/>
                <a:gd name="adj3" fmla="val 3578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18" name="Group 217"/>
            <p:cNvGrpSpPr/>
            <p:nvPr/>
          </p:nvGrpSpPr>
          <p:grpSpPr>
            <a:xfrm>
              <a:off x="1665111" y="1647199"/>
              <a:ext cx="2107726" cy="963357"/>
              <a:chOff x="5313460" y="2135687"/>
              <a:chExt cx="2210416" cy="1336278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0" name="Rectangle 219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Filter out constraints environment: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>
                  <a:solidFill>
                    <a:srgbClr val="000000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Satisfy Constraint</a:t>
                </a:r>
                <a:endParaRPr lang="en-US" sz="1600" b="1" kern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1" name="Bent-Up Arrow 220"/>
            <p:cNvSpPr/>
            <p:nvPr/>
          </p:nvSpPr>
          <p:spPr>
            <a:xfrm rot="10800000" flipH="1">
              <a:off x="3564311" y="2356556"/>
              <a:ext cx="626690" cy="584950"/>
            </a:xfrm>
            <a:prstGeom prst="bentUpArrow">
              <a:avLst>
                <a:gd name="adj1" fmla="val 18472"/>
                <a:gd name="adj2" fmla="val 25000"/>
                <a:gd name="adj3" fmla="val 25919"/>
              </a:avLst>
            </a:prstGeom>
            <a:solidFill>
              <a:srgbClr val="C6D9F1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22" name="Group 221"/>
            <p:cNvGrpSpPr/>
            <p:nvPr/>
          </p:nvGrpSpPr>
          <p:grpSpPr>
            <a:xfrm>
              <a:off x="4773334" y="4689004"/>
              <a:ext cx="2890514" cy="683800"/>
              <a:chOff x="6098263" y="3625246"/>
              <a:chExt cx="2890514" cy="54305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6098263" y="3625246"/>
                <a:ext cx="2890514" cy="543054"/>
              </a:xfrm>
              <a:prstGeom prst="roundRect">
                <a:avLst>
                  <a:gd name="adj" fmla="val 16670"/>
                </a:avLst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4" name="Rounded Rectangle 12"/>
              <p:cNvSpPr/>
              <p:nvPr/>
            </p:nvSpPr>
            <p:spPr>
              <a:xfrm>
                <a:off x="6124777" y="3651760"/>
                <a:ext cx="2837486" cy="490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b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Model Generation from Model template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25" name="Bent-Up Arrow 224"/>
            <p:cNvSpPr/>
            <p:nvPr/>
          </p:nvSpPr>
          <p:spPr>
            <a:xfrm rot="10800000" flipH="1">
              <a:off x="5220918" y="3875392"/>
              <a:ext cx="834263" cy="799500"/>
            </a:xfrm>
            <a:prstGeom prst="bentUpArrow">
              <a:avLst>
                <a:gd name="adj1" fmla="val 13096"/>
                <a:gd name="adj2" fmla="val 13609"/>
                <a:gd name="adj3" fmla="val 19073"/>
              </a:avLst>
            </a:prstGeom>
            <a:solidFill>
              <a:srgbClr val="C6D9F1"/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26" name="Group 225"/>
            <p:cNvGrpSpPr/>
            <p:nvPr/>
          </p:nvGrpSpPr>
          <p:grpSpPr>
            <a:xfrm>
              <a:off x="5319247" y="5337306"/>
              <a:ext cx="2935753" cy="1393694"/>
              <a:chOff x="5313460" y="2135687"/>
              <a:chExt cx="2210416" cy="1336278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8" name="Rectangle 227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Deduce template arguments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dirty="0" smtClean="0">
                    <a:solidFill>
                      <a:srgbClr val="000000"/>
                    </a:solidFill>
                  </a:rPr>
                  <a:t>Create model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Build Content</a:t>
                </a:r>
              </a:p>
              <a:p>
                <a:pPr marL="365760" lvl="2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Refinements</a:t>
                </a:r>
                <a:endParaRPr lang="en-US" sz="1600" b="1" dirty="0">
                  <a:solidFill>
                    <a:srgbClr val="000000"/>
                  </a:solidFill>
                </a:endParaRPr>
              </a:p>
              <a:p>
                <a:pPr marL="365760" lvl="2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Requirements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4506648" y="1340554"/>
              <a:ext cx="4269156" cy="5004873"/>
              <a:chOff x="4506648" y="1340553"/>
              <a:chExt cx="4269156" cy="5004873"/>
            </a:xfrm>
          </p:grpSpPr>
          <p:sp>
            <p:nvSpPr>
              <p:cNvPr id="230" name="Bent-Up Arrow 229"/>
              <p:cNvSpPr/>
              <p:nvPr/>
            </p:nvSpPr>
            <p:spPr>
              <a:xfrm rot="10800000" flipH="1" flipV="1">
                <a:off x="7295444" y="5021701"/>
                <a:ext cx="1480360" cy="1323725"/>
              </a:xfrm>
              <a:prstGeom prst="bentUpArrow">
                <a:avLst>
                  <a:gd name="adj1" fmla="val 8832"/>
                  <a:gd name="adj2" fmla="val 4015"/>
                  <a:gd name="adj3" fmla="val 0"/>
                </a:avLst>
              </a:prstGeom>
              <a:solidFill>
                <a:srgbClr val="C6D9F1"/>
              </a:solidFill>
              <a:ln>
                <a:solidFill>
                  <a:srgbClr val="000090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1" name="Bent-Up Arrow 111"/>
              <p:cNvSpPr/>
              <p:nvPr/>
            </p:nvSpPr>
            <p:spPr>
              <a:xfrm rot="10800000" flipH="1" flipV="1">
                <a:off x="8142111" y="4244824"/>
                <a:ext cx="633693" cy="1323728"/>
              </a:xfrm>
              <a:custGeom>
                <a:avLst/>
                <a:gdLst>
                  <a:gd name="connsiteX0" fmla="*/ 0 w 633693"/>
                  <a:gd name="connsiteY0" fmla="*/ 1208801 h 1323728"/>
                  <a:gd name="connsiteX1" fmla="*/ 550787 w 633693"/>
                  <a:gd name="connsiteY1" fmla="*/ 1208801 h 1323728"/>
                  <a:gd name="connsiteX2" fmla="*/ 550787 w 633693"/>
                  <a:gd name="connsiteY2" fmla="*/ 0 h 1323728"/>
                  <a:gd name="connsiteX3" fmla="*/ 582807 w 633693"/>
                  <a:gd name="connsiteY3" fmla="*/ 0 h 1323728"/>
                  <a:gd name="connsiteX4" fmla="*/ 608250 w 633693"/>
                  <a:gd name="connsiteY4" fmla="*/ 0 h 1323728"/>
                  <a:gd name="connsiteX5" fmla="*/ 633693 w 633693"/>
                  <a:gd name="connsiteY5" fmla="*/ 0 h 1323728"/>
                  <a:gd name="connsiteX6" fmla="*/ 665714 w 633693"/>
                  <a:gd name="connsiteY6" fmla="*/ 0 h 1323728"/>
                  <a:gd name="connsiteX7" fmla="*/ 665714 w 633693"/>
                  <a:gd name="connsiteY7" fmla="*/ 1323728 h 1323728"/>
                  <a:gd name="connsiteX8" fmla="*/ 0 w 633693"/>
                  <a:gd name="connsiteY8" fmla="*/ 1323728 h 1323728"/>
                  <a:gd name="connsiteX9" fmla="*/ 0 w 633693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608250 w 665714"/>
                  <a:gd name="connsiteY4" fmla="*/ 0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65714 w 665714"/>
                  <a:gd name="connsiteY7" fmla="*/ 1323728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608250 w 665714"/>
                  <a:gd name="connsiteY4" fmla="*/ 0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23381 w 665714"/>
                  <a:gd name="connsiteY7" fmla="*/ 1309617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594138 w 665714"/>
                  <a:gd name="connsiteY4" fmla="*/ 14112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23381 w 665714"/>
                  <a:gd name="connsiteY7" fmla="*/ 1309617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33693"/>
                  <a:gd name="connsiteY0" fmla="*/ 1208801 h 1323728"/>
                  <a:gd name="connsiteX1" fmla="*/ 494343 w 633693"/>
                  <a:gd name="connsiteY1" fmla="*/ 1208801 h 1323728"/>
                  <a:gd name="connsiteX2" fmla="*/ 550787 w 633693"/>
                  <a:gd name="connsiteY2" fmla="*/ 0 h 1323728"/>
                  <a:gd name="connsiteX3" fmla="*/ 582807 w 633693"/>
                  <a:gd name="connsiteY3" fmla="*/ 0 h 1323728"/>
                  <a:gd name="connsiteX4" fmla="*/ 594138 w 633693"/>
                  <a:gd name="connsiteY4" fmla="*/ 14112 h 1323728"/>
                  <a:gd name="connsiteX5" fmla="*/ 633693 w 633693"/>
                  <a:gd name="connsiteY5" fmla="*/ 0 h 1323728"/>
                  <a:gd name="connsiteX6" fmla="*/ 609270 w 633693"/>
                  <a:gd name="connsiteY6" fmla="*/ 0 h 1323728"/>
                  <a:gd name="connsiteX7" fmla="*/ 623381 w 633693"/>
                  <a:gd name="connsiteY7" fmla="*/ 1309617 h 1323728"/>
                  <a:gd name="connsiteX8" fmla="*/ 0 w 633693"/>
                  <a:gd name="connsiteY8" fmla="*/ 1323728 h 1323728"/>
                  <a:gd name="connsiteX9" fmla="*/ 0 w 633693"/>
                  <a:gd name="connsiteY9" fmla="*/ 1208801 h 1323728"/>
                  <a:gd name="connsiteX0" fmla="*/ 0 w 633693"/>
                  <a:gd name="connsiteY0" fmla="*/ 1208801 h 1323728"/>
                  <a:gd name="connsiteX1" fmla="*/ 494343 w 633693"/>
                  <a:gd name="connsiteY1" fmla="*/ 1208801 h 1323728"/>
                  <a:gd name="connsiteX2" fmla="*/ 508000 w 633693"/>
                  <a:gd name="connsiteY2" fmla="*/ 16732 h 1323728"/>
                  <a:gd name="connsiteX3" fmla="*/ 550787 w 633693"/>
                  <a:gd name="connsiteY3" fmla="*/ 0 h 1323728"/>
                  <a:gd name="connsiteX4" fmla="*/ 582807 w 633693"/>
                  <a:gd name="connsiteY4" fmla="*/ 0 h 1323728"/>
                  <a:gd name="connsiteX5" fmla="*/ 594138 w 633693"/>
                  <a:gd name="connsiteY5" fmla="*/ 14112 h 1323728"/>
                  <a:gd name="connsiteX6" fmla="*/ 633693 w 633693"/>
                  <a:gd name="connsiteY6" fmla="*/ 0 h 1323728"/>
                  <a:gd name="connsiteX7" fmla="*/ 609270 w 633693"/>
                  <a:gd name="connsiteY7" fmla="*/ 0 h 1323728"/>
                  <a:gd name="connsiteX8" fmla="*/ 623381 w 633693"/>
                  <a:gd name="connsiteY8" fmla="*/ 1309617 h 1323728"/>
                  <a:gd name="connsiteX9" fmla="*/ 0 w 633693"/>
                  <a:gd name="connsiteY9" fmla="*/ 1323728 h 1323728"/>
                  <a:gd name="connsiteX10" fmla="*/ 0 w 633693"/>
                  <a:gd name="connsiteY10" fmla="*/ 1208801 h 132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3693" h="1323728">
                    <a:moveTo>
                      <a:pt x="0" y="1208801"/>
                    </a:moveTo>
                    <a:lnTo>
                      <a:pt x="494343" y="1208801"/>
                    </a:lnTo>
                    <a:cubicBezTo>
                      <a:pt x="513006" y="825556"/>
                      <a:pt x="489337" y="399977"/>
                      <a:pt x="508000" y="16732"/>
                    </a:cubicBezTo>
                    <a:lnTo>
                      <a:pt x="550787" y="0"/>
                    </a:lnTo>
                    <a:lnTo>
                      <a:pt x="582807" y="0"/>
                    </a:lnTo>
                    <a:lnTo>
                      <a:pt x="594138" y="14112"/>
                    </a:lnTo>
                    <a:lnTo>
                      <a:pt x="633693" y="0"/>
                    </a:lnTo>
                    <a:lnTo>
                      <a:pt x="609270" y="0"/>
                    </a:lnTo>
                    <a:lnTo>
                      <a:pt x="623381" y="1309617"/>
                    </a:lnTo>
                    <a:lnTo>
                      <a:pt x="0" y="1323728"/>
                    </a:lnTo>
                    <a:lnTo>
                      <a:pt x="0" y="1208801"/>
                    </a:lnTo>
                    <a:close/>
                  </a:path>
                </a:pathLst>
              </a:custGeom>
              <a:solidFill>
                <a:srgbClr val="C6D9F1"/>
              </a:solidFill>
              <a:ln>
                <a:solidFill>
                  <a:srgbClr val="000090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2" name="Bent-Up Arrow 231"/>
              <p:cNvSpPr/>
              <p:nvPr/>
            </p:nvSpPr>
            <p:spPr>
              <a:xfrm rot="16200000">
                <a:off x="4138789" y="1708412"/>
                <a:ext cx="5004873" cy="4269156"/>
              </a:xfrm>
              <a:prstGeom prst="bentUpArrow">
                <a:avLst>
                  <a:gd name="adj1" fmla="val 3306"/>
                  <a:gd name="adj2" fmla="val 3195"/>
                  <a:gd name="adj3" fmla="val 5303"/>
                </a:avLst>
              </a:prstGeom>
              <a:solidFill>
                <a:srgbClr val="C6D9F1"/>
              </a:solidFill>
              <a:ln>
                <a:solidFill>
                  <a:srgbClr val="000090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33" name="Group 232"/>
            <p:cNvGrpSpPr/>
            <p:nvPr/>
          </p:nvGrpSpPr>
          <p:grpSpPr>
            <a:xfrm>
              <a:off x="6047306" y="2287959"/>
              <a:ext cx="2166874" cy="716387"/>
              <a:chOff x="4413789" y="1568707"/>
              <a:chExt cx="2300546" cy="623278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4413789" y="1568707"/>
                <a:ext cx="2300546" cy="571941"/>
              </a:xfrm>
              <a:prstGeom prst="roundRect">
                <a:avLst>
                  <a:gd name="adj" fmla="val 16670"/>
                </a:avLst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5" name="Rounded Rectangle 8"/>
              <p:cNvSpPr/>
              <p:nvPr/>
            </p:nvSpPr>
            <p:spPr>
              <a:xfrm>
                <a:off x="4454989" y="1568707"/>
                <a:ext cx="2218146" cy="6232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Rebuilding Entity </a:t>
                </a:r>
                <a:r>
                  <a:rPr lang="en-US" sz="2000" b="1" dirty="0" smtClean="0">
                    <a:solidFill>
                      <a:srgbClr val="000090"/>
                    </a:solidFill>
                  </a:rPr>
                  <a:t>R</a:t>
                </a: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eferences</a:t>
                </a:r>
              </a:p>
            </p:txBody>
          </p:sp>
        </p:grpSp>
        <p:sp>
          <p:nvSpPr>
            <p:cNvPr id="236" name="Bent-Up Arrow 235"/>
            <p:cNvSpPr/>
            <p:nvPr/>
          </p:nvSpPr>
          <p:spPr>
            <a:xfrm rot="19174599" flipH="1">
              <a:off x="4969760" y="1342775"/>
              <a:ext cx="581355" cy="1986215"/>
            </a:xfrm>
            <a:prstGeom prst="bentUpArrow">
              <a:avLst>
                <a:gd name="adj1" fmla="val 18290"/>
                <a:gd name="adj2" fmla="val 13609"/>
                <a:gd name="adj3" fmla="val 19073"/>
              </a:avLst>
            </a:prstGeom>
            <a:solidFill>
              <a:srgbClr val="C6D9F1"/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37" name="Group 236"/>
            <p:cNvGrpSpPr/>
            <p:nvPr/>
          </p:nvGrpSpPr>
          <p:grpSpPr>
            <a:xfrm>
              <a:off x="347015" y="5021701"/>
              <a:ext cx="2138223" cy="1526642"/>
              <a:chOff x="5313460" y="2135687"/>
              <a:chExt cx="2210416" cy="1336278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9" name="Rectangle 238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Refinements:</a:t>
                </a:r>
                <a:endParaRPr lang="en-US" sz="1600" b="1" kern="1200" dirty="0">
                  <a:solidFill>
                    <a:srgbClr val="000000"/>
                  </a:solidFill>
                </a:endParaRPr>
              </a:p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en-US" sz="1000" b="1" kern="1200" dirty="0">
                  <a:solidFill>
                    <a:srgbClr val="000000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Requirements: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marL="365760" lvl="3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If Archetype:    </a:t>
                </a:r>
              </a:p>
              <a:p>
                <a:pPr marL="182880" lvl="3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  Then: </a:t>
                </a:r>
                <a:r>
                  <a:rPr lang="en-US" sz="1600" kern="1200" dirty="0" smtClean="0">
                    <a:solidFill>
                      <a:srgbClr val="000000"/>
                    </a:solidFill>
                  </a:rPr>
                  <a:t>Substitute</a:t>
                </a:r>
              </a:p>
              <a:p>
                <a:pPr marL="182880" lvl="3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  Else:</a:t>
                </a:r>
                <a:r>
                  <a:rPr lang="en-US" sz="1600" kern="1200" dirty="0" smtClean="0">
                    <a:solidFill>
                      <a:srgbClr val="000000"/>
                    </a:solidFill>
                  </a:rPr>
                  <a:t> Satisfy</a:t>
                </a:r>
                <a:endParaRPr lang="en-US" sz="1600" kern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0" name="Bent-Up Arrow 239"/>
            <p:cNvSpPr/>
            <p:nvPr/>
          </p:nvSpPr>
          <p:spPr>
            <a:xfrm rot="16200000" flipV="1">
              <a:off x="-825332" y="2671099"/>
              <a:ext cx="3721296" cy="1060203"/>
            </a:xfrm>
            <a:prstGeom prst="bentUpArrow">
              <a:avLst>
                <a:gd name="adj1" fmla="val 11314"/>
                <a:gd name="adj2" fmla="val 11672"/>
                <a:gd name="adj3" fmla="val 13932"/>
              </a:avLst>
            </a:prstGeom>
            <a:solidFill>
              <a:srgbClr val="C6D9F1"/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77" name="Group 276"/>
          <p:cNvGrpSpPr/>
          <p:nvPr/>
        </p:nvGrpSpPr>
        <p:grpSpPr>
          <a:xfrm>
            <a:off x="347015" y="1177204"/>
            <a:ext cx="8428789" cy="5559291"/>
            <a:chOff x="329677" y="1178236"/>
            <a:chExt cx="8428789" cy="5559291"/>
          </a:xfrm>
        </p:grpSpPr>
        <p:grpSp>
          <p:nvGrpSpPr>
            <p:cNvPr id="241" name="Group 240"/>
            <p:cNvGrpSpPr/>
            <p:nvPr/>
          </p:nvGrpSpPr>
          <p:grpSpPr>
            <a:xfrm>
              <a:off x="1515264" y="1178236"/>
              <a:ext cx="3006871" cy="523355"/>
              <a:chOff x="2263410" y="251284"/>
              <a:chExt cx="3006871" cy="672310"/>
            </a:xfrm>
            <a:solidFill>
              <a:schemeClr val="bg1">
                <a:lumMod val="50000"/>
              </a:schemeClr>
            </a:solidFill>
          </p:grpSpPr>
          <p:sp>
            <p:nvSpPr>
              <p:cNvPr id="242" name="Rounded Rectangle 241"/>
              <p:cNvSpPr/>
              <p:nvPr/>
            </p:nvSpPr>
            <p:spPr>
              <a:xfrm>
                <a:off x="2263410" y="251284"/>
                <a:ext cx="3006871" cy="672310"/>
              </a:xfrm>
              <a:prstGeom prst="roundRect">
                <a:avLst>
                  <a:gd name="adj" fmla="val 16670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3" name="Rounded Rectangle 5"/>
              <p:cNvSpPr/>
              <p:nvPr/>
            </p:nvSpPr>
            <p:spPr>
              <a:xfrm>
                <a:off x="2296235" y="284109"/>
                <a:ext cx="2941221" cy="60666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Constraints Satisfaction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244" name="Group 243"/>
            <p:cNvGrpSpPr/>
            <p:nvPr/>
          </p:nvGrpSpPr>
          <p:grpSpPr>
            <a:xfrm>
              <a:off x="3001363" y="2996762"/>
              <a:ext cx="2300546" cy="528138"/>
              <a:chOff x="4413789" y="1296819"/>
              <a:chExt cx="2300546" cy="954846"/>
            </a:xfrm>
            <a:solidFill>
              <a:schemeClr val="bg1">
                <a:lumMod val="50000"/>
              </a:schemeClr>
            </a:solidFill>
          </p:grpSpPr>
          <p:sp>
            <p:nvSpPr>
              <p:cNvPr id="245" name="Rounded Rectangle 244"/>
              <p:cNvSpPr/>
              <p:nvPr/>
            </p:nvSpPr>
            <p:spPr>
              <a:xfrm>
                <a:off x="4413789" y="1296819"/>
                <a:ext cx="2300546" cy="843829"/>
              </a:xfrm>
              <a:prstGeom prst="roundRect">
                <a:avLst>
                  <a:gd name="adj" fmla="val 16670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6" name="Rounded Rectangle 8"/>
              <p:cNvSpPr/>
              <p:nvPr/>
            </p:nvSpPr>
            <p:spPr>
              <a:xfrm>
                <a:off x="4454989" y="1296819"/>
                <a:ext cx="2218146" cy="95484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Model Lookup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3157662" y="3412922"/>
              <a:ext cx="2105312" cy="1038605"/>
              <a:chOff x="5313460" y="1959750"/>
              <a:chExt cx="2210416" cy="1512215"/>
            </a:xfrm>
            <a:solidFill>
              <a:schemeClr val="bg1">
                <a:lumMod val="50000"/>
              </a:schemeClr>
            </a:solidFill>
          </p:grpSpPr>
          <p:sp>
            <p:nvSpPr>
              <p:cNvPr id="248" name="Rectangle 247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9" name="Rectangle 248"/>
              <p:cNvSpPr/>
              <p:nvPr/>
            </p:nvSpPr>
            <p:spPr>
              <a:xfrm>
                <a:off x="5313460" y="1959750"/>
                <a:ext cx="2210415" cy="151221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Find Model</a:t>
                </a:r>
                <a:endParaRPr lang="en-US" sz="1600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 smtClean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Find Model Template</a:t>
                </a:r>
                <a:endParaRPr lang="en-US" sz="1600" b="1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Generate Model</a:t>
                </a:r>
                <a:endParaRPr lang="en-US" sz="16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700816" y="4558568"/>
              <a:ext cx="2300546" cy="535977"/>
              <a:chOff x="4413789" y="1296819"/>
              <a:chExt cx="2300546" cy="843829"/>
            </a:xfrm>
            <a:solidFill>
              <a:schemeClr val="bg1">
                <a:lumMod val="50000"/>
              </a:schemeClr>
            </a:solidFill>
          </p:grpSpPr>
          <p:sp>
            <p:nvSpPr>
              <p:cNvPr id="251" name="Rounded Rectangle 250"/>
              <p:cNvSpPr/>
              <p:nvPr/>
            </p:nvSpPr>
            <p:spPr>
              <a:xfrm>
                <a:off x="4413789" y="1296819"/>
                <a:ext cx="2300546" cy="843829"/>
              </a:xfrm>
              <a:prstGeom prst="roundRect">
                <a:avLst>
                  <a:gd name="adj" fmla="val 16670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2" name="Rounded Rectangle 8"/>
              <p:cNvSpPr/>
              <p:nvPr/>
            </p:nvSpPr>
            <p:spPr>
              <a:xfrm>
                <a:off x="4454989" y="1338019"/>
                <a:ext cx="2218146" cy="76142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Model Checking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53" name="Bent-Up Arrow 252"/>
            <p:cNvSpPr/>
            <p:nvPr/>
          </p:nvSpPr>
          <p:spPr>
            <a:xfrm rot="16200000" flipH="1">
              <a:off x="3333545" y="4048790"/>
              <a:ext cx="619033" cy="1283397"/>
            </a:xfrm>
            <a:prstGeom prst="bentUpArrow">
              <a:avLst>
                <a:gd name="adj1" fmla="val 19863"/>
                <a:gd name="adj2" fmla="val 25000"/>
                <a:gd name="adj3" fmla="val 3578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4" name="Group 253"/>
            <p:cNvGrpSpPr/>
            <p:nvPr/>
          </p:nvGrpSpPr>
          <p:grpSpPr>
            <a:xfrm>
              <a:off x="1647773" y="1653726"/>
              <a:ext cx="2107726" cy="963357"/>
              <a:chOff x="5313460" y="2135687"/>
              <a:chExt cx="2210416" cy="1336278"/>
            </a:xfrm>
            <a:solidFill>
              <a:schemeClr val="bg1">
                <a:lumMod val="50000"/>
              </a:schemeClr>
            </a:solidFill>
          </p:grpSpPr>
          <p:sp>
            <p:nvSpPr>
              <p:cNvPr id="255" name="Rectangle 254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6" name="Rectangle 255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Filter out constraints environment: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>
                  <a:solidFill>
                    <a:srgbClr val="000000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Satisfy Constraint</a:t>
                </a:r>
                <a:endParaRPr lang="en-US" sz="1600" b="1" kern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7" name="Bent-Up Arrow 256"/>
            <p:cNvSpPr/>
            <p:nvPr/>
          </p:nvSpPr>
          <p:spPr>
            <a:xfrm rot="10800000" flipH="1">
              <a:off x="3546973" y="2363083"/>
              <a:ext cx="626690" cy="584950"/>
            </a:xfrm>
            <a:prstGeom prst="bentUpArrow">
              <a:avLst>
                <a:gd name="adj1" fmla="val 18472"/>
                <a:gd name="adj2" fmla="val 25000"/>
                <a:gd name="adj3" fmla="val 259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8" name="Group 257"/>
            <p:cNvGrpSpPr/>
            <p:nvPr/>
          </p:nvGrpSpPr>
          <p:grpSpPr>
            <a:xfrm>
              <a:off x="4755996" y="4695531"/>
              <a:ext cx="2890514" cy="683800"/>
              <a:chOff x="6098263" y="3625246"/>
              <a:chExt cx="2890514" cy="543054"/>
            </a:xfrm>
            <a:solidFill>
              <a:schemeClr val="bg1">
                <a:lumMod val="50000"/>
              </a:schemeClr>
            </a:solidFill>
          </p:grpSpPr>
          <p:sp>
            <p:nvSpPr>
              <p:cNvPr id="259" name="Rounded Rectangle 258"/>
              <p:cNvSpPr/>
              <p:nvPr/>
            </p:nvSpPr>
            <p:spPr>
              <a:xfrm>
                <a:off x="6098263" y="3625246"/>
                <a:ext cx="2890514" cy="543054"/>
              </a:xfrm>
              <a:prstGeom prst="roundRect">
                <a:avLst>
                  <a:gd name="adj" fmla="val 16670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0" name="Rounded Rectangle 12"/>
              <p:cNvSpPr/>
              <p:nvPr/>
            </p:nvSpPr>
            <p:spPr>
              <a:xfrm>
                <a:off x="6124777" y="3651760"/>
                <a:ext cx="2837486" cy="49002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b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Model Generation from Model template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61" name="Bent-Up Arrow 260"/>
            <p:cNvSpPr/>
            <p:nvPr/>
          </p:nvSpPr>
          <p:spPr>
            <a:xfrm rot="10800000" flipH="1">
              <a:off x="5203580" y="3881919"/>
              <a:ext cx="834263" cy="799500"/>
            </a:xfrm>
            <a:prstGeom prst="bentUpArrow">
              <a:avLst>
                <a:gd name="adj1" fmla="val 13096"/>
                <a:gd name="adj2" fmla="val 13609"/>
                <a:gd name="adj3" fmla="val 1907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62" name="Group 261"/>
            <p:cNvGrpSpPr/>
            <p:nvPr/>
          </p:nvGrpSpPr>
          <p:grpSpPr>
            <a:xfrm>
              <a:off x="5301909" y="5343833"/>
              <a:ext cx="2935753" cy="1393694"/>
              <a:chOff x="5313460" y="2135687"/>
              <a:chExt cx="2210416" cy="1336278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4" name="Rectangle 263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Deduce template arguments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dirty="0" smtClean="0">
                    <a:solidFill>
                      <a:srgbClr val="000000"/>
                    </a:solidFill>
                  </a:rPr>
                  <a:t>Create model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Build Content</a:t>
                </a:r>
              </a:p>
              <a:p>
                <a:pPr marL="365760" lvl="2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Refinements</a:t>
                </a:r>
                <a:endParaRPr lang="en-US" sz="1600" b="1" dirty="0">
                  <a:solidFill>
                    <a:srgbClr val="000000"/>
                  </a:solidFill>
                </a:endParaRPr>
              </a:p>
              <a:p>
                <a:pPr marL="365760" lvl="2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90"/>
                    </a:solidFill>
                  </a:rPr>
                  <a:t>Requirements</a:t>
                </a:r>
                <a:endParaRPr lang="en-US" sz="1600" b="1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4489310" y="1347081"/>
              <a:ext cx="4269156" cy="5004873"/>
              <a:chOff x="4506648" y="1340553"/>
              <a:chExt cx="4269156" cy="5004873"/>
            </a:xfrm>
            <a:solidFill>
              <a:srgbClr val="7F7F7F"/>
            </a:solidFill>
          </p:grpSpPr>
          <p:sp>
            <p:nvSpPr>
              <p:cNvPr id="266" name="Bent-Up Arrow 265"/>
              <p:cNvSpPr/>
              <p:nvPr/>
            </p:nvSpPr>
            <p:spPr>
              <a:xfrm rot="10800000" flipH="1" flipV="1">
                <a:off x="7295444" y="5021701"/>
                <a:ext cx="1480360" cy="1323725"/>
              </a:xfrm>
              <a:prstGeom prst="bentUpArrow">
                <a:avLst>
                  <a:gd name="adj1" fmla="val 8832"/>
                  <a:gd name="adj2" fmla="val 4015"/>
                  <a:gd name="adj3" fmla="val 0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7" name="Bent-Up Arrow 111"/>
              <p:cNvSpPr/>
              <p:nvPr/>
            </p:nvSpPr>
            <p:spPr>
              <a:xfrm rot="10800000" flipH="1" flipV="1">
                <a:off x="8142111" y="4244824"/>
                <a:ext cx="633693" cy="1323728"/>
              </a:xfrm>
              <a:custGeom>
                <a:avLst/>
                <a:gdLst>
                  <a:gd name="connsiteX0" fmla="*/ 0 w 633693"/>
                  <a:gd name="connsiteY0" fmla="*/ 1208801 h 1323728"/>
                  <a:gd name="connsiteX1" fmla="*/ 550787 w 633693"/>
                  <a:gd name="connsiteY1" fmla="*/ 1208801 h 1323728"/>
                  <a:gd name="connsiteX2" fmla="*/ 550787 w 633693"/>
                  <a:gd name="connsiteY2" fmla="*/ 0 h 1323728"/>
                  <a:gd name="connsiteX3" fmla="*/ 582807 w 633693"/>
                  <a:gd name="connsiteY3" fmla="*/ 0 h 1323728"/>
                  <a:gd name="connsiteX4" fmla="*/ 608250 w 633693"/>
                  <a:gd name="connsiteY4" fmla="*/ 0 h 1323728"/>
                  <a:gd name="connsiteX5" fmla="*/ 633693 w 633693"/>
                  <a:gd name="connsiteY5" fmla="*/ 0 h 1323728"/>
                  <a:gd name="connsiteX6" fmla="*/ 665714 w 633693"/>
                  <a:gd name="connsiteY6" fmla="*/ 0 h 1323728"/>
                  <a:gd name="connsiteX7" fmla="*/ 665714 w 633693"/>
                  <a:gd name="connsiteY7" fmla="*/ 1323728 h 1323728"/>
                  <a:gd name="connsiteX8" fmla="*/ 0 w 633693"/>
                  <a:gd name="connsiteY8" fmla="*/ 1323728 h 1323728"/>
                  <a:gd name="connsiteX9" fmla="*/ 0 w 633693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608250 w 665714"/>
                  <a:gd name="connsiteY4" fmla="*/ 0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65714 w 665714"/>
                  <a:gd name="connsiteY7" fmla="*/ 1323728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608250 w 665714"/>
                  <a:gd name="connsiteY4" fmla="*/ 0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23381 w 665714"/>
                  <a:gd name="connsiteY7" fmla="*/ 1309617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594138 w 665714"/>
                  <a:gd name="connsiteY4" fmla="*/ 14112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23381 w 665714"/>
                  <a:gd name="connsiteY7" fmla="*/ 1309617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33693"/>
                  <a:gd name="connsiteY0" fmla="*/ 1208801 h 1323728"/>
                  <a:gd name="connsiteX1" fmla="*/ 494343 w 633693"/>
                  <a:gd name="connsiteY1" fmla="*/ 1208801 h 1323728"/>
                  <a:gd name="connsiteX2" fmla="*/ 550787 w 633693"/>
                  <a:gd name="connsiteY2" fmla="*/ 0 h 1323728"/>
                  <a:gd name="connsiteX3" fmla="*/ 582807 w 633693"/>
                  <a:gd name="connsiteY3" fmla="*/ 0 h 1323728"/>
                  <a:gd name="connsiteX4" fmla="*/ 594138 w 633693"/>
                  <a:gd name="connsiteY4" fmla="*/ 14112 h 1323728"/>
                  <a:gd name="connsiteX5" fmla="*/ 633693 w 633693"/>
                  <a:gd name="connsiteY5" fmla="*/ 0 h 1323728"/>
                  <a:gd name="connsiteX6" fmla="*/ 609270 w 633693"/>
                  <a:gd name="connsiteY6" fmla="*/ 0 h 1323728"/>
                  <a:gd name="connsiteX7" fmla="*/ 623381 w 633693"/>
                  <a:gd name="connsiteY7" fmla="*/ 1309617 h 1323728"/>
                  <a:gd name="connsiteX8" fmla="*/ 0 w 633693"/>
                  <a:gd name="connsiteY8" fmla="*/ 1323728 h 1323728"/>
                  <a:gd name="connsiteX9" fmla="*/ 0 w 633693"/>
                  <a:gd name="connsiteY9" fmla="*/ 1208801 h 1323728"/>
                  <a:gd name="connsiteX0" fmla="*/ 0 w 633693"/>
                  <a:gd name="connsiteY0" fmla="*/ 1208801 h 1323728"/>
                  <a:gd name="connsiteX1" fmla="*/ 494343 w 633693"/>
                  <a:gd name="connsiteY1" fmla="*/ 1208801 h 1323728"/>
                  <a:gd name="connsiteX2" fmla="*/ 508000 w 633693"/>
                  <a:gd name="connsiteY2" fmla="*/ 16732 h 1323728"/>
                  <a:gd name="connsiteX3" fmla="*/ 550787 w 633693"/>
                  <a:gd name="connsiteY3" fmla="*/ 0 h 1323728"/>
                  <a:gd name="connsiteX4" fmla="*/ 582807 w 633693"/>
                  <a:gd name="connsiteY4" fmla="*/ 0 h 1323728"/>
                  <a:gd name="connsiteX5" fmla="*/ 594138 w 633693"/>
                  <a:gd name="connsiteY5" fmla="*/ 14112 h 1323728"/>
                  <a:gd name="connsiteX6" fmla="*/ 633693 w 633693"/>
                  <a:gd name="connsiteY6" fmla="*/ 0 h 1323728"/>
                  <a:gd name="connsiteX7" fmla="*/ 609270 w 633693"/>
                  <a:gd name="connsiteY7" fmla="*/ 0 h 1323728"/>
                  <a:gd name="connsiteX8" fmla="*/ 623381 w 633693"/>
                  <a:gd name="connsiteY8" fmla="*/ 1309617 h 1323728"/>
                  <a:gd name="connsiteX9" fmla="*/ 0 w 633693"/>
                  <a:gd name="connsiteY9" fmla="*/ 1323728 h 1323728"/>
                  <a:gd name="connsiteX10" fmla="*/ 0 w 633693"/>
                  <a:gd name="connsiteY10" fmla="*/ 1208801 h 132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3693" h="1323728">
                    <a:moveTo>
                      <a:pt x="0" y="1208801"/>
                    </a:moveTo>
                    <a:lnTo>
                      <a:pt x="494343" y="1208801"/>
                    </a:lnTo>
                    <a:cubicBezTo>
                      <a:pt x="513006" y="825556"/>
                      <a:pt x="489337" y="399977"/>
                      <a:pt x="508000" y="16732"/>
                    </a:cubicBezTo>
                    <a:lnTo>
                      <a:pt x="550787" y="0"/>
                    </a:lnTo>
                    <a:lnTo>
                      <a:pt x="582807" y="0"/>
                    </a:lnTo>
                    <a:lnTo>
                      <a:pt x="594138" y="14112"/>
                    </a:lnTo>
                    <a:lnTo>
                      <a:pt x="633693" y="0"/>
                    </a:lnTo>
                    <a:lnTo>
                      <a:pt x="609270" y="0"/>
                    </a:lnTo>
                    <a:lnTo>
                      <a:pt x="623381" y="1309617"/>
                    </a:lnTo>
                    <a:lnTo>
                      <a:pt x="0" y="1323728"/>
                    </a:lnTo>
                    <a:lnTo>
                      <a:pt x="0" y="1208801"/>
                    </a:lnTo>
                    <a:close/>
                  </a:path>
                </a:pathLst>
              </a:cu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8" name="Bent-Up Arrow 267"/>
              <p:cNvSpPr/>
              <p:nvPr/>
            </p:nvSpPr>
            <p:spPr>
              <a:xfrm rot="16200000">
                <a:off x="4138789" y="1708412"/>
                <a:ext cx="5004873" cy="4269156"/>
              </a:xfrm>
              <a:prstGeom prst="bentUpArrow">
                <a:avLst>
                  <a:gd name="adj1" fmla="val 3306"/>
                  <a:gd name="adj2" fmla="val 3195"/>
                  <a:gd name="adj3" fmla="val 5303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69" name="Group 268"/>
            <p:cNvGrpSpPr/>
            <p:nvPr/>
          </p:nvGrpSpPr>
          <p:grpSpPr>
            <a:xfrm>
              <a:off x="6029968" y="2288991"/>
              <a:ext cx="2166874" cy="662881"/>
              <a:chOff x="4413789" y="1563923"/>
              <a:chExt cx="2300546" cy="576725"/>
            </a:xfrm>
            <a:solidFill>
              <a:schemeClr val="bg1">
                <a:lumMod val="50000"/>
              </a:schemeClr>
            </a:solidFill>
          </p:grpSpPr>
          <p:sp>
            <p:nvSpPr>
              <p:cNvPr id="270" name="Rounded Rectangle 269"/>
              <p:cNvSpPr/>
              <p:nvPr/>
            </p:nvSpPr>
            <p:spPr>
              <a:xfrm>
                <a:off x="4413789" y="1563923"/>
                <a:ext cx="2300546" cy="576725"/>
              </a:xfrm>
              <a:prstGeom prst="roundRect">
                <a:avLst>
                  <a:gd name="adj" fmla="val 16670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1" name="Rounded Rectangle 8"/>
              <p:cNvSpPr/>
              <p:nvPr/>
            </p:nvSpPr>
            <p:spPr>
              <a:xfrm>
                <a:off x="4497002" y="1579277"/>
                <a:ext cx="2176133" cy="47220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Rebuilding Entity </a:t>
                </a:r>
                <a:r>
                  <a:rPr lang="en-US" sz="2000" b="1" dirty="0" smtClean="0">
                    <a:solidFill>
                      <a:srgbClr val="000090"/>
                    </a:solidFill>
                  </a:rPr>
                  <a:t>R</a:t>
                </a: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eferences</a:t>
                </a:r>
              </a:p>
            </p:txBody>
          </p:sp>
        </p:grpSp>
        <p:sp>
          <p:nvSpPr>
            <p:cNvPr id="272" name="Bent-Up Arrow 271"/>
            <p:cNvSpPr/>
            <p:nvPr/>
          </p:nvSpPr>
          <p:spPr>
            <a:xfrm rot="19174599" flipH="1">
              <a:off x="4952422" y="1349302"/>
              <a:ext cx="581355" cy="1986215"/>
            </a:xfrm>
            <a:prstGeom prst="bentUpArrow">
              <a:avLst>
                <a:gd name="adj1" fmla="val 18290"/>
                <a:gd name="adj2" fmla="val 13609"/>
                <a:gd name="adj3" fmla="val 1907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73" name="Group 272"/>
            <p:cNvGrpSpPr/>
            <p:nvPr/>
          </p:nvGrpSpPr>
          <p:grpSpPr>
            <a:xfrm>
              <a:off x="329677" y="5028228"/>
              <a:ext cx="2138223" cy="1526642"/>
              <a:chOff x="5313460" y="2135687"/>
              <a:chExt cx="2210416" cy="1336278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5" name="Rectangle 274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Refinements:</a:t>
                </a:r>
                <a:endParaRPr lang="en-US" sz="1600" b="1" kern="1200" dirty="0">
                  <a:solidFill>
                    <a:srgbClr val="000000"/>
                  </a:solidFill>
                </a:endParaRPr>
              </a:p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en-US" sz="1000" b="1" kern="1200" dirty="0">
                  <a:solidFill>
                    <a:srgbClr val="000000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Requirements: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marL="365760" lvl="3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If Archetype:    </a:t>
                </a:r>
              </a:p>
              <a:p>
                <a:pPr marL="182880" lvl="3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  Then: </a:t>
                </a:r>
                <a:r>
                  <a:rPr lang="en-US" sz="1600" b="1" kern="1200" dirty="0" smtClean="0">
                    <a:solidFill>
                      <a:srgbClr val="000090"/>
                    </a:solidFill>
                  </a:rPr>
                  <a:t>Substitute</a:t>
                </a:r>
              </a:p>
              <a:p>
                <a:pPr marL="182880" lvl="3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  Else:</a:t>
                </a:r>
                <a:r>
                  <a:rPr lang="en-US" sz="1600" kern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1600" b="1" kern="1200" dirty="0" smtClean="0">
                    <a:solidFill>
                      <a:srgbClr val="000090"/>
                    </a:solidFill>
                  </a:rPr>
                  <a:t>Satisfy</a:t>
                </a:r>
                <a:endParaRPr lang="en-US" sz="1600" b="1" kern="12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76" name="Bent-Up Arrow 275"/>
            <p:cNvSpPr/>
            <p:nvPr/>
          </p:nvSpPr>
          <p:spPr>
            <a:xfrm rot="16200000" flipV="1">
              <a:off x="-842670" y="2677626"/>
              <a:ext cx="3721296" cy="1060203"/>
            </a:xfrm>
            <a:prstGeom prst="bentUpArrow">
              <a:avLst>
                <a:gd name="adj1" fmla="val 11314"/>
                <a:gd name="adj2" fmla="val 11672"/>
                <a:gd name="adj3" fmla="val 1393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17" name="Group 316"/>
          <p:cNvGrpSpPr/>
          <p:nvPr/>
        </p:nvGrpSpPr>
        <p:grpSpPr>
          <a:xfrm>
            <a:off x="325078" y="1159764"/>
            <a:ext cx="8428789" cy="5559291"/>
            <a:chOff x="347015" y="1171709"/>
            <a:chExt cx="8428789" cy="5559291"/>
          </a:xfrm>
        </p:grpSpPr>
        <p:grpSp>
          <p:nvGrpSpPr>
            <p:cNvPr id="278" name="Group 277"/>
            <p:cNvGrpSpPr/>
            <p:nvPr/>
          </p:nvGrpSpPr>
          <p:grpSpPr>
            <a:xfrm>
              <a:off x="1532602" y="1171709"/>
              <a:ext cx="3006871" cy="523355"/>
              <a:chOff x="2263410" y="251284"/>
              <a:chExt cx="3006871" cy="672310"/>
            </a:xfrm>
            <a:solidFill>
              <a:schemeClr val="bg1">
                <a:lumMod val="50000"/>
              </a:schemeClr>
            </a:solidFill>
          </p:grpSpPr>
          <p:sp>
            <p:nvSpPr>
              <p:cNvPr id="279" name="Rounded Rectangle 278"/>
              <p:cNvSpPr/>
              <p:nvPr/>
            </p:nvSpPr>
            <p:spPr>
              <a:xfrm>
                <a:off x="2263410" y="251284"/>
                <a:ext cx="3006871" cy="672310"/>
              </a:xfrm>
              <a:prstGeom prst="roundRect">
                <a:avLst>
                  <a:gd name="adj" fmla="val 16670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0" name="Rounded Rectangle 5"/>
              <p:cNvSpPr/>
              <p:nvPr/>
            </p:nvSpPr>
            <p:spPr>
              <a:xfrm>
                <a:off x="2296235" y="284109"/>
                <a:ext cx="2941221" cy="60666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Constraints Satisfaction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018701" y="2990235"/>
              <a:ext cx="2300546" cy="528138"/>
              <a:chOff x="4413789" y="1296819"/>
              <a:chExt cx="2300546" cy="954846"/>
            </a:xfrm>
            <a:solidFill>
              <a:schemeClr val="bg1">
                <a:lumMod val="50000"/>
              </a:schemeClr>
            </a:solidFill>
          </p:grpSpPr>
          <p:sp>
            <p:nvSpPr>
              <p:cNvPr id="282" name="Rounded Rectangle 281"/>
              <p:cNvSpPr/>
              <p:nvPr/>
            </p:nvSpPr>
            <p:spPr>
              <a:xfrm>
                <a:off x="4413789" y="1296819"/>
                <a:ext cx="2300546" cy="843829"/>
              </a:xfrm>
              <a:prstGeom prst="roundRect">
                <a:avLst>
                  <a:gd name="adj" fmla="val 16670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3" name="Rounded Rectangle 8"/>
              <p:cNvSpPr/>
              <p:nvPr/>
            </p:nvSpPr>
            <p:spPr>
              <a:xfrm>
                <a:off x="4454989" y="1296819"/>
                <a:ext cx="2218146" cy="95484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Model Lookup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3175000" y="3406395"/>
              <a:ext cx="2105312" cy="1038605"/>
              <a:chOff x="5313460" y="1959750"/>
              <a:chExt cx="2210416" cy="1512215"/>
            </a:xfrm>
            <a:solidFill>
              <a:schemeClr val="bg1">
                <a:lumMod val="50000"/>
              </a:schemeClr>
            </a:solidFill>
          </p:grpSpPr>
          <p:sp>
            <p:nvSpPr>
              <p:cNvPr id="285" name="Rectangle 284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6" name="Rectangle 285"/>
              <p:cNvSpPr/>
              <p:nvPr/>
            </p:nvSpPr>
            <p:spPr>
              <a:xfrm>
                <a:off x="5313460" y="1959750"/>
                <a:ext cx="2210415" cy="151221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Find Model</a:t>
                </a:r>
                <a:endParaRPr lang="en-US" sz="1600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 smtClean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strike="dblStrike" kern="1200" dirty="0" smtClean="0">
                    <a:solidFill>
                      <a:schemeClr val="tx1"/>
                    </a:solidFill>
                  </a:rPr>
                  <a:t>Find Model Template</a:t>
                </a:r>
                <a:endParaRPr lang="en-US" sz="1600" b="1" strike="dblStrike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Generate Model</a:t>
                </a:r>
                <a:endParaRPr lang="en-US" sz="16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718154" y="4552041"/>
              <a:ext cx="2300546" cy="535977"/>
              <a:chOff x="4413789" y="1296819"/>
              <a:chExt cx="2300546" cy="843829"/>
            </a:xfrm>
            <a:solidFill>
              <a:schemeClr val="bg1">
                <a:lumMod val="50000"/>
              </a:schemeClr>
            </a:solidFill>
          </p:grpSpPr>
          <p:sp>
            <p:nvSpPr>
              <p:cNvPr id="288" name="Rounded Rectangle 287"/>
              <p:cNvSpPr/>
              <p:nvPr/>
            </p:nvSpPr>
            <p:spPr>
              <a:xfrm>
                <a:off x="4413789" y="1296819"/>
                <a:ext cx="2300546" cy="843829"/>
              </a:xfrm>
              <a:prstGeom prst="roundRect">
                <a:avLst>
                  <a:gd name="adj" fmla="val 16670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9" name="Rounded Rectangle 8"/>
              <p:cNvSpPr/>
              <p:nvPr/>
            </p:nvSpPr>
            <p:spPr>
              <a:xfrm>
                <a:off x="4454989" y="1338019"/>
                <a:ext cx="2218146" cy="76142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Model Checking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90" name="Bent-Up Arrow 289"/>
            <p:cNvSpPr/>
            <p:nvPr/>
          </p:nvSpPr>
          <p:spPr>
            <a:xfrm rot="16200000" flipH="1">
              <a:off x="3350883" y="4042263"/>
              <a:ext cx="619033" cy="1283397"/>
            </a:xfrm>
            <a:prstGeom prst="bentUpArrow">
              <a:avLst>
                <a:gd name="adj1" fmla="val 19863"/>
                <a:gd name="adj2" fmla="val 25000"/>
                <a:gd name="adj3" fmla="val 3578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91" name="Group 290"/>
            <p:cNvGrpSpPr/>
            <p:nvPr/>
          </p:nvGrpSpPr>
          <p:grpSpPr>
            <a:xfrm>
              <a:off x="1665111" y="1647199"/>
              <a:ext cx="2107726" cy="963357"/>
              <a:chOff x="5313460" y="2135687"/>
              <a:chExt cx="2210416" cy="1336278"/>
            </a:xfrm>
            <a:solidFill>
              <a:schemeClr val="bg1">
                <a:lumMod val="50000"/>
              </a:schemeClr>
            </a:solidFill>
          </p:grpSpPr>
          <p:sp>
            <p:nvSpPr>
              <p:cNvPr id="292" name="Rectangle 291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3" name="Rectangle 292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Filter out constraints environment: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>
                  <a:solidFill>
                    <a:srgbClr val="000000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Satisfy Constraint</a:t>
                </a:r>
                <a:endParaRPr lang="en-US" sz="1600" b="1" kern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94" name="Bent-Up Arrow 293"/>
            <p:cNvSpPr/>
            <p:nvPr/>
          </p:nvSpPr>
          <p:spPr>
            <a:xfrm rot="10800000" flipH="1">
              <a:off x="3564311" y="2356556"/>
              <a:ext cx="626690" cy="584950"/>
            </a:xfrm>
            <a:prstGeom prst="bentUpArrow">
              <a:avLst>
                <a:gd name="adj1" fmla="val 18472"/>
                <a:gd name="adj2" fmla="val 25000"/>
                <a:gd name="adj3" fmla="val 2591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95" name="Group 294"/>
            <p:cNvGrpSpPr/>
            <p:nvPr/>
          </p:nvGrpSpPr>
          <p:grpSpPr>
            <a:xfrm>
              <a:off x="4773334" y="4689004"/>
              <a:ext cx="2890514" cy="683800"/>
              <a:chOff x="6098263" y="3625246"/>
              <a:chExt cx="2890514" cy="543054"/>
            </a:xfrm>
            <a:solidFill>
              <a:srgbClr val="000000"/>
            </a:solidFill>
          </p:grpSpPr>
          <p:sp>
            <p:nvSpPr>
              <p:cNvPr id="296" name="Rounded Rectangle 295"/>
              <p:cNvSpPr/>
              <p:nvPr/>
            </p:nvSpPr>
            <p:spPr>
              <a:xfrm>
                <a:off x="6098263" y="3625246"/>
                <a:ext cx="2890514" cy="543054"/>
              </a:xfrm>
              <a:prstGeom prst="roundRect">
                <a:avLst>
                  <a:gd name="adj" fmla="val 16670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7" name="Rounded Rectangle 12"/>
              <p:cNvSpPr/>
              <p:nvPr/>
            </p:nvSpPr>
            <p:spPr>
              <a:xfrm>
                <a:off x="6124777" y="3651760"/>
                <a:ext cx="2837486" cy="49002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b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chemeClr val="tx1"/>
                    </a:solidFill>
                  </a:rPr>
                  <a:t>Model Generation from Model template</a:t>
                </a:r>
                <a:endParaRPr lang="en-US" sz="2000" b="1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8" name="Bent-Up Arrow 297"/>
            <p:cNvSpPr/>
            <p:nvPr/>
          </p:nvSpPr>
          <p:spPr>
            <a:xfrm rot="10800000" flipH="1">
              <a:off x="5220918" y="3875392"/>
              <a:ext cx="834263" cy="799500"/>
            </a:xfrm>
            <a:prstGeom prst="bentUpArrow">
              <a:avLst>
                <a:gd name="adj1" fmla="val 13096"/>
                <a:gd name="adj2" fmla="val 13609"/>
                <a:gd name="adj3" fmla="val 19073"/>
              </a:avLst>
            </a:prstGeom>
            <a:solidFill>
              <a:srgbClr val="000000"/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99" name="Group 298"/>
            <p:cNvGrpSpPr/>
            <p:nvPr/>
          </p:nvGrpSpPr>
          <p:grpSpPr>
            <a:xfrm>
              <a:off x="5319247" y="5337306"/>
              <a:ext cx="2935753" cy="1393694"/>
              <a:chOff x="5313460" y="2135687"/>
              <a:chExt cx="2210416" cy="1336278"/>
            </a:xfrm>
            <a:solidFill>
              <a:srgbClr val="000000"/>
            </a:solidFill>
          </p:grpSpPr>
          <p:sp>
            <p:nvSpPr>
              <p:cNvPr id="300" name="Rectangle 299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1" name="Rectangle 300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Deduce template arguments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Create model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Build Content</a:t>
                </a:r>
              </a:p>
              <a:p>
                <a:pPr marL="365760" lvl="2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Refinements</a:t>
                </a:r>
                <a:endParaRPr lang="en-US" sz="1600" b="1" dirty="0">
                  <a:solidFill>
                    <a:schemeClr val="tx1"/>
                  </a:solidFill>
                </a:endParaRPr>
              </a:p>
              <a:p>
                <a:pPr marL="365760" lvl="2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Requirements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4506648" y="1340554"/>
              <a:ext cx="4269156" cy="5004873"/>
              <a:chOff x="4506648" y="1340553"/>
              <a:chExt cx="4269156" cy="5004873"/>
            </a:xfrm>
            <a:solidFill>
              <a:schemeClr val="tx1"/>
            </a:solidFill>
          </p:grpSpPr>
          <p:sp>
            <p:nvSpPr>
              <p:cNvPr id="303" name="Bent-Up Arrow 302"/>
              <p:cNvSpPr/>
              <p:nvPr/>
            </p:nvSpPr>
            <p:spPr>
              <a:xfrm rot="10800000" flipH="1" flipV="1">
                <a:off x="7295444" y="5021701"/>
                <a:ext cx="1480360" cy="1323725"/>
              </a:xfrm>
              <a:prstGeom prst="bentUpArrow">
                <a:avLst>
                  <a:gd name="adj1" fmla="val 8832"/>
                  <a:gd name="adj2" fmla="val 4015"/>
                  <a:gd name="adj3" fmla="val 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4" name="Bent-Up Arrow 111"/>
              <p:cNvSpPr/>
              <p:nvPr/>
            </p:nvSpPr>
            <p:spPr>
              <a:xfrm rot="10800000" flipH="1" flipV="1">
                <a:off x="8142111" y="4244824"/>
                <a:ext cx="633693" cy="1323728"/>
              </a:xfrm>
              <a:custGeom>
                <a:avLst/>
                <a:gdLst>
                  <a:gd name="connsiteX0" fmla="*/ 0 w 633693"/>
                  <a:gd name="connsiteY0" fmla="*/ 1208801 h 1323728"/>
                  <a:gd name="connsiteX1" fmla="*/ 550787 w 633693"/>
                  <a:gd name="connsiteY1" fmla="*/ 1208801 h 1323728"/>
                  <a:gd name="connsiteX2" fmla="*/ 550787 w 633693"/>
                  <a:gd name="connsiteY2" fmla="*/ 0 h 1323728"/>
                  <a:gd name="connsiteX3" fmla="*/ 582807 w 633693"/>
                  <a:gd name="connsiteY3" fmla="*/ 0 h 1323728"/>
                  <a:gd name="connsiteX4" fmla="*/ 608250 w 633693"/>
                  <a:gd name="connsiteY4" fmla="*/ 0 h 1323728"/>
                  <a:gd name="connsiteX5" fmla="*/ 633693 w 633693"/>
                  <a:gd name="connsiteY5" fmla="*/ 0 h 1323728"/>
                  <a:gd name="connsiteX6" fmla="*/ 665714 w 633693"/>
                  <a:gd name="connsiteY6" fmla="*/ 0 h 1323728"/>
                  <a:gd name="connsiteX7" fmla="*/ 665714 w 633693"/>
                  <a:gd name="connsiteY7" fmla="*/ 1323728 h 1323728"/>
                  <a:gd name="connsiteX8" fmla="*/ 0 w 633693"/>
                  <a:gd name="connsiteY8" fmla="*/ 1323728 h 1323728"/>
                  <a:gd name="connsiteX9" fmla="*/ 0 w 633693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608250 w 665714"/>
                  <a:gd name="connsiteY4" fmla="*/ 0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65714 w 665714"/>
                  <a:gd name="connsiteY7" fmla="*/ 1323728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608250 w 665714"/>
                  <a:gd name="connsiteY4" fmla="*/ 0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23381 w 665714"/>
                  <a:gd name="connsiteY7" fmla="*/ 1309617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594138 w 665714"/>
                  <a:gd name="connsiteY4" fmla="*/ 14112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23381 w 665714"/>
                  <a:gd name="connsiteY7" fmla="*/ 1309617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33693"/>
                  <a:gd name="connsiteY0" fmla="*/ 1208801 h 1323728"/>
                  <a:gd name="connsiteX1" fmla="*/ 494343 w 633693"/>
                  <a:gd name="connsiteY1" fmla="*/ 1208801 h 1323728"/>
                  <a:gd name="connsiteX2" fmla="*/ 550787 w 633693"/>
                  <a:gd name="connsiteY2" fmla="*/ 0 h 1323728"/>
                  <a:gd name="connsiteX3" fmla="*/ 582807 w 633693"/>
                  <a:gd name="connsiteY3" fmla="*/ 0 h 1323728"/>
                  <a:gd name="connsiteX4" fmla="*/ 594138 w 633693"/>
                  <a:gd name="connsiteY4" fmla="*/ 14112 h 1323728"/>
                  <a:gd name="connsiteX5" fmla="*/ 633693 w 633693"/>
                  <a:gd name="connsiteY5" fmla="*/ 0 h 1323728"/>
                  <a:gd name="connsiteX6" fmla="*/ 609270 w 633693"/>
                  <a:gd name="connsiteY6" fmla="*/ 0 h 1323728"/>
                  <a:gd name="connsiteX7" fmla="*/ 623381 w 633693"/>
                  <a:gd name="connsiteY7" fmla="*/ 1309617 h 1323728"/>
                  <a:gd name="connsiteX8" fmla="*/ 0 w 633693"/>
                  <a:gd name="connsiteY8" fmla="*/ 1323728 h 1323728"/>
                  <a:gd name="connsiteX9" fmla="*/ 0 w 633693"/>
                  <a:gd name="connsiteY9" fmla="*/ 1208801 h 1323728"/>
                  <a:gd name="connsiteX0" fmla="*/ 0 w 633693"/>
                  <a:gd name="connsiteY0" fmla="*/ 1208801 h 1323728"/>
                  <a:gd name="connsiteX1" fmla="*/ 494343 w 633693"/>
                  <a:gd name="connsiteY1" fmla="*/ 1208801 h 1323728"/>
                  <a:gd name="connsiteX2" fmla="*/ 508000 w 633693"/>
                  <a:gd name="connsiteY2" fmla="*/ 16732 h 1323728"/>
                  <a:gd name="connsiteX3" fmla="*/ 550787 w 633693"/>
                  <a:gd name="connsiteY3" fmla="*/ 0 h 1323728"/>
                  <a:gd name="connsiteX4" fmla="*/ 582807 w 633693"/>
                  <a:gd name="connsiteY4" fmla="*/ 0 h 1323728"/>
                  <a:gd name="connsiteX5" fmla="*/ 594138 w 633693"/>
                  <a:gd name="connsiteY5" fmla="*/ 14112 h 1323728"/>
                  <a:gd name="connsiteX6" fmla="*/ 633693 w 633693"/>
                  <a:gd name="connsiteY6" fmla="*/ 0 h 1323728"/>
                  <a:gd name="connsiteX7" fmla="*/ 609270 w 633693"/>
                  <a:gd name="connsiteY7" fmla="*/ 0 h 1323728"/>
                  <a:gd name="connsiteX8" fmla="*/ 623381 w 633693"/>
                  <a:gd name="connsiteY8" fmla="*/ 1309617 h 1323728"/>
                  <a:gd name="connsiteX9" fmla="*/ 0 w 633693"/>
                  <a:gd name="connsiteY9" fmla="*/ 1323728 h 1323728"/>
                  <a:gd name="connsiteX10" fmla="*/ 0 w 633693"/>
                  <a:gd name="connsiteY10" fmla="*/ 1208801 h 132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3693" h="1323728">
                    <a:moveTo>
                      <a:pt x="0" y="1208801"/>
                    </a:moveTo>
                    <a:lnTo>
                      <a:pt x="494343" y="1208801"/>
                    </a:lnTo>
                    <a:cubicBezTo>
                      <a:pt x="513006" y="825556"/>
                      <a:pt x="489337" y="399977"/>
                      <a:pt x="508000" y="16732"/>
                    </a:cubicBezTo>
                    <a:lnTo>
                      <a:pt x="550787" y="0"/>
                    </a:lnTo>
                    <a:lnTo>
                      <a:pt x="582807" y="0"/>
                    </a:lnTo>
                    <a:lnTo>
                      <a:pt x="594138" y="14112"/>
                    </a:lnTo>
                    <a:lnTo>
                      <a:pt x="633693" y="0"/>
                    </a:lnTo>
                    <a:lnTo>
                      <a:pt x="609270" y="0"/>
                    </a:lnTo>
                    <a:lnTo>
                      <a:pt x="623381" y="1309617"/>
                    </a:lnTo>
                    <a:lnTo>
                      <a:pt x="0" y="1323728"/>
                    </a:lnTo>
                    <a:lnTo>
                      <a:pt x="0" y="120880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5" name="Bent-Up Arrow 304"/>
              <p:cNvSpPr/>
              <p:nvPr/>
            </p:nvSpPr>
            <p:spPr>
              <a:xfrm rot="16200000">
                <a:off x="4138789" y="1708412"/>
                <a:ext cx="5004873" cy="4269156"/>
              </a:xfrm>
              <a:prstGeom prst="bentUpArrow">
                <a:avLst>
                  <a:gd name="adj1" fmla="val 3306"/>
                  <a:gd name="adj2" fmla="val 3195"/>
                  <a:gd name="adj3" fmla="val 530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6" name="Group 305"/>
            <p:cNvGrpSpPr/>
            <p:nvPr/>
          </p:nvGrpSpPr>
          <p:grpSpPr>
            <a:xfrm>
              <a:off x="6047306" y="2299906"/>
              <a:ext cx="2166874" cy="645434"/>
              <a:chOff x="4413789" y="1579102"/>
              <a:chExt cx="2300546" cy="561547"/>
            </a:xfrm>
            <a:solidFill>
              <a:srgbClr val="EEECE1"/>
            </a:solidFill>
          </p:grpSpPr>
          <p:sp>
            <p:nvSpPr>
              <p:cNvPr id="307" name="Rounded Rectangle 306"/>
              <p:cNvSpPr/>
              <p:nvPr/>
            </p:nvSpPr>
            <p:spPr>
              <a:xfrm>
                <a:off x="4413789" y="1579102"/>
                <a:ext cx="2300546" cy="561547"/>
              </a:xfrm>
              <a:prstGeom prst="roundRect">
                <a:avLst>
                  <a:gd name="adj" fmla="val 16670"/>
                </a:avLst>
              </a:prstGeom>
              <a:grpFill/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8" name="Rounded Rectangle 8"/>
              <p:cNvSpPr/>
              <p:nvPr/>
            </p:nvSpPr>
            <p:spPr>
              <a:xfrm>
                <a:off x="4484977" y="1587628"/>
                <a:ext cx="2176133" cy="47209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Rebuilding Entity </a:t>
                </a:r>
                <a:r>
                  <a:rPr lang="en-US" sz="2000" b="1" dirty="0" smtClean="0">
                    <a:solidFill>
                      <a:srgbClr val="000090"/>
                    </a:solidFill>
                  </a:rPr>
                  <a:t>R</a:t>
                </a: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eferences</a:t>
                </a:r>
              </a:p>
            </p:txBody>
          </p:sp>
        </p:grpSp>
        <p:sp>
          <p:nvSpPr>
            <p:cNvPr id="309" name="Bent-Up Arrow 308"/>
            <p:cNvSpPr/>
            <p:nvPr/>
          </p:nvSpPr>
          <p:spPr>
            <a:xfrm rot="19174599" flipH="1">
              <a:off x="4969760" y="1342775"/>
              <a:ext cx="581355" cy="1986215"/>
            </a:xfrm>
            <a:prstGeom prst="bentUpArrow">
              <a:avLst>
                <a:gd name="adj1" fmla="val 18290"/>
                <a:gd name="adj2" fmla="val 13609"/>
                <a:gd name="adj3" fmla="val 19073"/>
              </a:avLst>
            </a:prstGeom>
            <a:solidFill>
              <a:srgbClr val="EEECE1"/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10" name="Group 309"/>
            <p:cNvGrpSpPr/>
            <p:nvPr/>
          </p:nvGrpSpPr>
          <p:grpSpPr>
            <a:xfrm>
              <a:off x="347015" y="5021701"/>
              <a:ext cx="2138223" cy="1526642"/>
              <a:chOff x="5313460" y="2135687"/>
              <a:chExt cx="2210416" cy="1336278"/>
            </a:xfrm>
          </p:grpSpPr>
          <p:sp>
            <p:nvSpPr>
              <p:cNvPr id="311" name="Rectangle 310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2" name="Rectangle 311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Refinements:</a:t>
                </a:r>
                <a:endParaRPr lang="en-US" sz="1600" b="1" kern="1200" dirty="0">
                  <a:solidFill>
                    <a:srgbClr val="000000"/>
                  </a:solidFill>
                </a:endParaRPr>
              </a:p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en-US" sz="1000" b="1" kern="1200" dirty="0">
                  <a:solidFill>
                    <a:srgbClr val="000000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Requirements: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marL="365760" lvl="3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If Archetype:    </a:t>
                </a:r>
              </a:p>
              <a:p>
                <a:pPr marL="182880" lvl="3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  Then: </a:t>
                </a:r>
                <a:r>
                  <a:rPr lang="en-US" sz="1600" b="1" kern="1200" dirty="0" smtClean="0">
                    <a:solidFill>
                      <a:srgbClr val="000090"/>
                    </a:solidFill>
                  </a:rPr>
                  <a:t>Substitute</a:t>
                </a:r>
              </a:p>
              <a:p>
                <a:pPr marL="182880" lvl="3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  Else:</a:t>
                </a:r>
                <a:r>
                  <a:rPr lang="en-US" sz="1600" kern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1600" b="1" kern="1200" dirty="0" smtClean="0">
                    <a:solidFill>
                      <a:srgbClr val="000090"/>
                    </a:solidFill>
                  </a:rPr>
                  <a:t>Satisfy</a:t>
                </a:r>
                <a:endParaRPr lang="en-US" sz="1600" b="1" kern="12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313" name="Bent-Up Arrow 312"/>
            <p:cNvSpPr/>
            <p:nvPr/>
          </p:nvSpPr>
          <p:spPr>
            <a:xfrm rot="16200000" flipV="1">
              <a:off x="-825332" y="2671099"/>
              <a:ext cx="3721296" cy="1060203"/>
            </a:xfrm>
            <a:prstGeom prst="bentUpArrow">
              <a:avLst>
                <a:gd name="adj1" fmla="val 11314"/>
                <a:gd name="adj2" fmla="val 11672"/>
                <a:gd name="adj3" fmla="val 1393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14" name="Group 313"/>
            <p:cNvGrpSpPr/>
            <p:nvPr/>
          </p:nvGrpSpPr>
          <p:grpSpPr>
            <a:xfrm>
              <a:off x="6694072" y="3450898"/>
              <a:ext cx="1415046" cy="701618"/>
              <a:chOff x="4413789" y="1296819"/>
              <a:chExt cx="2300546" cy="954847"/>
            </a:xfrm>
          </p:grpSpPr>
          <p:sp>
            <p:nvSpPr>
              <p:cNvPr id="315" name="Rounded Rectangle 314"/>
              <p:cNvSpPr/>
              <p:nvPr/>
            </p:nvSpPr>
            <p:spPr>
              <a:xfrm>
                <a:off x="4413789" y="1296819"/>
                <a:ext cx="2300546" cy="843829"/>
              </a:xfrm>
              <a:prstGeom prst="roundRect">
                <a:avLst>
                  <a:gd name="adj" fmla="val 16670"/>
                </a:avLst>
              </a:prstGeom>
              <a:solidFill>
                <a:srgbClr val="EEECE1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6" name="Rounded Rectangle 8"/>
              <p:cNvSpPr/>
              <p:nvPr/>
            </p:nvSpPr>
            <p:spPr>
              <a:xfrm>
                <a:off x="4454989" y="1296820"/>
                <a:ext cx="2218146" cy="9548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Expression Validation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</p:grpSp>
      <p:grpSp>
        <p:nvGrpSpPr>
          <p:cNvPr id="354" name="Group 353"/>
          <p:cNvGrpSpPr/>
          <p:nvPr/>
        </p:nvGrpSpPr>
        <p:grpSpPr>
          <a:xfrm>
            <a:off x="347016" y="1171709"/>
            <a:ext cx="8428789" cy="5559291"/>
            <a:chOff x="499415" y="1324109"/>
            <a:chExt cx="8428789" cy="5559291"/>
          </a:xfrm>
        </p:grpSpPr>
        <p:grpSp>
          <p:nvGrpSpPr>
            <p:cNvPr id="318" name="Group 317"/>
            <p:cNvGrpSpPr/>
            <p:nvPr/>
          </p:nvGrpSpPr>
          <p:grpSpPr>
            <a:xfrm>
              <a:off x="1685002" y="1324109"/>
              <a:ext cx="3006871" cy="523355"/>
              <a:chOff x="2263410" y="251285"/>
              <a:chExt cx="3006871" cy="672310"/>
            </a:xfrm>
          </p:grpSpPr>
          <p:sp>
            <p:nvSpPr>
              <p:cNvPr id="319" name="Rounded Rectangle 318"/>
              <p:cNvSpPr/>
              <p:nvPr/>
            </p:nvSpPr>
            <p:spPr>
              <a:xfrm>
                <a:off x="2263410" y="251285"/>
                <a:ext cx="3006871" cy="672310"/>
              </a:xfrm>
              <a:prstGeom prst="roundRect">
                <a:avLst>
                  <a:gd name="adj" fmla="val 16670"/>
                </a:avLst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0" name="Rounded Rectangle 5"/>
              <p:cNvSpPr/>
              <p:nvPr/>
            </p:nvSpPr>
            <p:spPr>
              <a:xfrm>
                <a:off x="2296235" y="284109"/>
                <a:ext cx="2941221" cy="60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Constraints Satisfaction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3171101" y="3142635"/>
              <a:ext cx="2300546" cy="528138"/>
              <a:chOff x="4413789" y="1296819"/>
              <a:chExt cx="2300546" cy="954846"/>
            </a:xfrm>
          </p:grpSpPr>
          <p:sp>
            <p:nvSpPr>
              <p:cNvPr id="322" name="Rounded Rectangle 321"/>
              <p:cNvSpPr/>
              <p:nvPr/>
            </p:nvSpPr>
            <p:spPr>
              <a:xfrm>
                <a:off x="4413789" y="1296819"/>
                <a:ext cx="2300546" cy="843829"/>
              </a:xfrm>
              <a:prstGeom prst="roundRect">
                <a:avLst>
                  <a:gd name="adj" fmla="val 16670"/>
                </a:avLst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3" name="Rounded Rectangle 8"/>
              <p:cNvSpPr/>
              <p:nvPr/>
            </p:nvSpPr>
            <p:spPr>
              <a:xfrm>
                <a:off x="4454989" y="1296819"/>
                <a:ext cx="2218146" cy="9548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Model Lookup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3327400" y="3558795"/>
              <a:ext cx="2105312" cy="1038605"/>
              <a:chOff x="5313460" y="1959750"/>
              <a:chExt cx="2210416" cy="1512215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6" name="Rectangle 325"/>
              <p:cNvSpPr/>
              <p:nvPr/>
            </p:nvSpPr>
            <p:spPr>
              <a:xfrm>
                <a:off x="5313460" y="1959750"/>
                <a:ext cx="2210415" cy="15122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Find Model</a:t>
                </a:r>
                <a:endParaRPr lang="en-US" sz="1600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 smtClean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Find Model Template</a:t>
                </a:r>
                <a:endParaRPr lang="en-US" sz="1600" b="1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chemeClr val="tx1"/>
                    </a:solidFill>
                  </a:rPr>
                  <a:t>Generate Model</a:t>
                </a:r>
                <a:endParaRPr lang="en-US" sz="16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70554" y="4704441"/>
              <a:ext cx="2300546" cy="535977"/>
              <a:chOff x="4413789" y="1296819"/>
              <a:chExt cx="2300546" cy="843829"/>
            </a:xfrm>
          </p:grpSpPr>
          <p:sp>
            <p:nvSpPr>
              <p:cNvPr id="328" name="Rounded Rectangle 327"/>
              <p:cNvSpPr/>
              <p:nvPr/>
            </p:nvSpPr>
            <p:spPr>
              <a:xfrm>
                <a:off x="4413789" y="1296819"/>
                <a:ext cx="2300546" cy="843829"/>
              </a:xfrm>
              <a:prstGeom prst="roundRect">
                <a:avLst>
                  <a:gd name="adj" fmla="val 16670"/>
                </a:avLst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9" name="Rounded Rectangle 8"/>
              <p:cNvSpPr/>
              <p:nvPr/>
            </p:nvSpPr>
            <p:spPr>
              <a:xfrm>
                <a:off x="4454989" y="1338019"/>
                <a:ext cx="2218146" cy="7614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Model Checking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330" name="Bent-Up Arrow 329"/>
            <p:cNvSpPr/>
            <p:nvPr/>
          </p:nvSpPr>
          <p:spPr>
            <a:xfrm rot="16200000" flipH="1">
              <a:off x="3503283" y="4194663"/>
              <a:ext cx="619033" cy="1283397"/>
            </a:xfrm>
            <a:prstGeom prst="bentUpArrow">
              <a:avLst>
                <a:gd name="adj1" fmla="val 19863"/>
                <a:gd name="adj2" fmla="val 25000"/>
                <a:gd name="adj3" fmla="val 3578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31" name="Group 330"/>
            <p:cNvGrpSpPr/>
            <p:nvPr/>
          </p:nvGrpSpPr>
          <p:grpSpPr>
            <a:xfrm>
              <a:off x="1817511" y="1799599"/>
              <a:ext cx="2107726" cy="963357"/>
              <a:chOff x="5313460" y="2135687"/>
              <a:chExt cx="2210416" cy="1336278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3" name="Rectangle 332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Filter out constraints environment: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500" b="1" kern="1200" dirty="0">
                  <a:solidFill>
                    <a:srgbClr val="000000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Satisfy Constraint</a:t>
                </a:r>
                <a:endParaRPr lang="en-US" sz="1600" b="1" kern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4" name="Bent-Up Arrow 333"/>
            <p:cNvSpPr/>
            <p:nvPr/>
          </p:nvSpPr>
          <p:spPr>
            <a:xfrm rot="10800000" flipH="1">
              <a:off x="3716711" y="2508956"/>
              <a:ext cx="626690" cy="584950"/>
            </a:xfrm>
            <a:prstGeom prst="bentUpArrow">
              <a:avLst>
                <a:gd name="adj1" fmla="val 18472"/>
                <a:gd name="adj2" fmla="val 25000"/>
                <a:gd name="adj3" fmla="val 25919"/>
              </a:avLst>
            </a:prstGeom>
            <a:solidFill>
              <a:srgbClr val="C6D9F1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35" name="Group 334"/>
            <p:cNvGrpSpPr/>
            <p:nvPr/>
          </p:nvGrpSpPr>
          <p:grpSpPr>
            <a:xfrm>
              <a:off x="4925734" y="4841404"/>
              <a:ext cx="2890514" cy="683800"/>
              <a:chOff x="6098263" y="3625246"/>
              <a:chExt cx="2890514" cy="543054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6098263" y="3625246"/>
                <a:ext cx="2890514" cy="543054"/>
              </a:xfrm>
              <a:prstGeom prst="roundRect">
                <a:avLst>
                  <a:gd name="adj" fmla="val 16670"/>
                </a:avLst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7" name="Rounded Rectangle 12"/>
              <p:cNvSpPr/>
              <p:nvPr/>
            </p:nvSpPr>
            <p:spPr>
              <a:xfrm>
                <a:off x="6124777" y="3651760"/>
                <a:ext cx="2837486" cy="490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b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Model Generation from Model template</a:t>
                </a:r>
                <a:endParaRPr lang="en-US" sz="2000" b="1" kern="12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338" name="Bent-Up Arrow 337"/>
            <p:cNvSpPr/>
            <p:nvPr/>
          </p:nvSpPr>
          <p:spPr>
            <a:xfrm rot="10800000" flipH="1">
              <a:off x="5373318" y="4027792"/>
              <a:ext cx="834263" cy="799500"/>
            </a:xfrm>
            <a:prstGeom prst="bentUpArrow">
              <a:avLst>
                <a:gd name="adj1" fmla="val 13096"/>
                <a:gd name="adj2" fmla="val 13609"/>
                <a:gd name="adj3" fmla="val 19073"/>
              </a:avLst>
            </a:prstGeom>
            <a:solidFill>
              <a:srgbClr val="C6D9F1"/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39" name="Group 338"/>
            <p:cNvGrpSpPr/>
            <p:nvPr/>
          </p:nvGrpSpPr>
          <p:grpSpPr>
            <a:xfrm>
              <a:off x="5471647" y="5489706"/>
              <a:ext cx="2935753" cy="1393694"/>
              <a:chOff x="5313460" y="2135687"/>
              <a:chExt cx="2210416" cy="1336278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1" name="Rectangle 340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Deduce template arguments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dirty="0" smtClean="0">
                    <a:solidFill>
                      <a:srgbClr val="000000"/>
                    </a:solidFill>
                  </a:rPr>
                  <a:t>Create model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Build Content</a:t>
                </a:r>
              </a:p>
              <a:p>
                <a:pPr marL="365760" lvl="2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Refinements</a:t>
                </a:r>
                <a:endParaRPr lang="en-US" sz="1600" b="1" dirty="0">
                  <a:solidFill>
                    <a:srgbClr val="000000"/>
                  </a:solidFill>
                </a:endParaRPr>
              </a:p>
              <a:p>
                <a:pPr marL="365760" lvl="2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Requirements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4659048" y="1492954"/>
              <a:ext cx="4269156" cy="5004873"/>
              <a:chOff x="4506648" y="1340553"/>
              <a:chExt cx="4269156" cy="5004873"/>
            </a:xfrm>
          </p:grpSpPr>
          <p:sp>
            <p:nvSpPr>
              <p:cNvPr id="343" name="Bent-Up Arrow 342"/>
              <p:cNvSpPr/>
              <p:nvPr/>
            </p:nvSpPr>
            <p:spPr>
              <a:xfrm rot="10800000" flipH="1" flipV="1">
                <a:off x="7295444" y="5021701"/>
                <a:ext cx="1480360" cy="1323725"/>
              </a:xfrm>
              <a:prstGeom prst="bentUpArrow">
                <a:avLst>
                  <a:gd name="adj1" fmla="val 8832"/>
                  <a:gd name="adj2" fmla="val 4015"/>
                  <a:gd name="adj3" fmla="val 0"/>
                </a:avLst>
              </a:prstGeom>
              <a:solidFill>
                <a:srgbClr val="C6D9F1"/>
              </a:solidFill>
              <a:ln>
                <a:solidFill>
                  <a:srgbClr val="000090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4" name="Bent-Up Arrow 111"/>
              <p:cNvSpPr/>
              <p:nvPr/>
            </p:nvSpPr>
            <p:spPr>
              <a:xfrm rot="10800000" flipH="1" flipV="1">
                <a:off x="8142111" y="4244824"/>
                <a:ext cx="633693" cy="1323728"/>
              </a:xfrm>
              <a:custGeom>
                <a:avLst/>
                <a:gdLst>
                  <a:gd name="connsiteX0" fmla="*/ 0 w 633693"/>
                  <a:gd name="connsiteY0" fmla="*/ 1208801 h 1323728"/>
                  <a:gd name="connsiteX1" fmla="*/ 550787 w 633693"/>
                  <a:gd name="connsiteY1" fmla="*/ 1208801 h 1323728"/>
                  <a:gd name="connsiteX2" fmla="*/ 550787 w 633693"/>
                  <a:gd name="connsiteY2" fmla="*/ 0 h 1323728"/>
                  <a:gd name="connsiteX3" fmla="*/ 582807 w 633693"/>
                  <a:gd name="connsiteY3" fmla="*/ 0 h 1323728"/>
                  <a:gd name="connsiteX4" fmla="*/ 608250 w 633693"/>
                  <a:gd name="connsiteY4" fmla="*/ 0 h 1323728"/>
                  <a:gd name="connsiteX5" fmla="*/ 633693 w 633693"/>
                  <a:gd name="connsiteY5" fmla="*/ 0 h 1323728"/>
                  <a:gd name="connsiteX6" fmla="*/ 665714 w 633693"/>
                  <a:gd name="connsiteY6" fmla="*/ 0 h 1323728"/>
                  <a:gd name="connsiteX7" fmla="*/ 665714 w 633693"/>
                  <a:gd name="connsiteY7" fmla="*/ 1323728 h 1323728"/>
                  <a:gd name="connsiteX8" fmla="*/ 0 w 633693"/>
                  <a:gd name="connsiteY8" fmla="*/ 1323728 h 1323728"/>
                  <a:gd name="connsiteX9" fmla="*/ 0 w 633693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608250 w 665714"/>
                  <a:gd name="connsiteY4" fmla="*/ 0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65714 w 665714"/>
                  <a:gd name="connsiteY7" fmla="*/ 1323728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608250 w 665714"/>
                  <a:gd name="connsiteY4" fmla="*/ 0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23381 w 665714"/>
                  <a:gd name="connsiteY7" fmla="*/ 1309617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65714"/>
                  <a:gd name="connsiteY0" fmla="*/ 1208801 h 1323728"/>
                  <a:gd name="connsiteX1" fmla="*/ 494343 w 665714"/>
                  <a:gd name="connsiteY1" fmla="*/ 1208801 h 1323728"/>
                  <a:gd name="connsiteX2" fmla="*/ 550787 w 665714"/>
                  <a:gd name="connsiteY2" fmla="*/ 0 h 1323728"/>
                  <a:gd name="connsiteX3" fmla="*/ 582807 w 665714"/>
                  <a:gd name="connsiteY3" fmla="*/ 0 h 1323728"/>
                  <a:gd name="connsiteX4" fmla="*/ 594138 w 665714"/>
                  <a:gd name="connsiteY4" fmla="*/ 14112 h 1323728"/>
                  <a:gd name="connsiteX5" fmla="*/ 633693 w 665714"/>
                  <a:gd name="connsiteY5" fmla="*/ 0 h 1323728"/>
                  <a:gd name="connsiteX6" fmla="*/ 665714 w 665714"/>
                  <a:gd name="connsiteY6" fmla="*/ 0 h 1323728"/>
                  <a:gd name="connsiteX7" fmla="*/ 623381 w 665714"/>
                  <a:gd name="connsiteY7" fmla="*/ 1309617 h 1323728"/>
                  <a:gd name="connsiteX8" fmla="*/ 0 w 665714"/>
                  <a:gd name="connsiteY8" fmla="*/ 1323728 h 1323728"/>
                  <a:gd name="connsiteX9" fmla="*/ 0 w 665714"/>
                  <a:gd name="connsiteY9" fmla="*/ 1208801 h 1323728"/>
                  <a:gd name="connsiteX0" fmla="*/ 0 w 633693"/>
                  <a:gd name="connsiteY0" fmla="*/ 1208801 h 1323728"/>
                  <a:gd name="connsiteX1" fmla="*/ 494343 w 633693"/>
                  <a:gd name="connsiteY1" fmla="*/ 1208801 h 1323728"/>
                  <a:gd name="connsiteX2" fmla="*/ 550787 w 633693"/>
                  <a:gd name="connsiteY2" fmla="*/ 0 h 1323728"/>
                  <a:gd name="connsiteX3" fmla="*/ 582807 w 633693"/>
                  <a:gd name="connsiteY3" fmla="*/ 0 h 1323728"/>
                  <a:gd name="connsiteX4" fmla="*/ 594138 w 633693"/>
                  <a:gd name="connsiteY4" fmla="*/ 14112 h 1323728"/>
                  <a:gd name="connsiteX5" fmla="*/ 633693 w 633693"/>
                  <a:gd name="connsiteY5" fmla="*/ 0 h 1323728"/>
                  <a:gd name="connsiteX6" fmla="*/ 609270 w 633693"/>
                  <a:gd name="connsiteY6" fmla="*/ 0 h 1323728"/>
                  <a:gd name="connsiteX7" fmla="*/ 623381 w 633693"/>
                  <a:gd name="connsiteY7" fmla="*/ 1309617 h 1323728"/>
                  <a:gd name="connsiteX8" fmla="*/ 0 w 633693"/>
                  <a:gd name="connsiteY8" fmla="*/ 1323728 h 1323728"/>
                  <a:gd name="connsiteX9" fmla="*/ 0 w 633693"/>
                  <a:gd name="connsiteY9" fmla="*/ 1208801 h 1323728"/>
                  <a:gd name="connsiteX0" fmla="*/ 0 w 633693"/>
                  <a:gd name="connsiteY0" fmla="*/ 1208801 h 1323728"/>
                  <a:gd name="connsiteX1" fmla="*/ 494343 w 633693"/>
                  <a:gd name="connsiteY1" fmla="*/ 1208801 h 1323728"/>
                  <a:gd name="connsiteX2" fmla="*/ 508000 w 633693"/>
                  <a:gd name="connsiteY2" fmla="*/ 16732 h 1323728"/>
                  <a:gd name="connsiteX3" fmla="*/ 550787 w 633693"/>
                  <a:gd name="connsiteY3" fmla="*/ 0 h 1323728"/>
                  <a:gd name="connsiteX4" fmla="*/ 582807 w 633693"/>
                  <a:gd name="connsiteY4" fmla="*/ 0 h 1323728"/>
                  <a:gd name="connsiteX5" fmla="*/ 594138 w 633693"/>
                  <a:gd name="connsiteY5" fmla="*/ 14112 h 1323728"/>
                  <a:gd name="connsiteX6" fmla="*/ 633693 w 633693"/>
                  <a:gd name="connsiteY6" fmla="*/ 0 h 1323728"/>
                  <a:gd name="connsiteX7" fmla="*/ 609270 w 633693"/>
                  <a:gd name="connsiteY7" fmla="*/ 0 h 1323728"/>
                  <a:gd name="connsiteX8" fmla="*/ 623381 w 633693"/>
                  <a:gd name="connsiteY8" fmla="*/ 1309617 h 1323728"/>
                  <a:gd name="connsiteX9" fmla="*/ 0 w 633693"/>
                  <a:gd name="connsiteY9" fmla="*/ 1323728 h 1323728"/>
                  <a:gd name="connsiteX10" fmla="*/ 0 w 633693"/>
                  <a:gd name="connsiteY10" fmla="*/ 1208801 h 132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3693" h="1323728">
                    <a:moveTo>
                      <a:pt x="0" y="1208801"/>
                    </a:moveTo>
                    <a:lnTo>
                      <a:pt x="494343" y="1208801"/>
                    </a:lnTo>
                    <a:cubicBezTo>
                      <a:pt x="513006" y="825556"/>
                      <a:pt x="489337" y="399977"/>
                      <a:pt x="508000" y="16732"/>
                    </a:cubicBezTo>
                    <a:lnTo>
                      <a:pt x="550787" y="0"/>
                    </a:lnTo>
                    <a:lnTo>
                      <a:pt x="582807" y="0"/>
                    </a:lnTo>
                    <a:lnTo>
                      <a:pt x="594138" y="14112"/>
                    </a:lnTo>
                    <a:lnTo>
                      <a:pt x="633693" y="0"/>
                    </a:lnTo>
                    <a:lnTo>
                      <a:pt x="609270" y="0"/>
                    </a:lnTo>
                    <a:lnTo>
                      <a:pt x="623381" y="1309617"/>
                    </a:lnTo>
                    <a:lnTo>
                      <a:pt x="0" y="1323728"/>
                    </a:lnTo>
                    <a:lnTo>
                      <a:pt x="0" y="1208801"/>
                    </a:lnTo>
                    <a:close/>
                  </a:path>
                </a:pathLst>
              </a:custGeom>
              <a:solidFill>
                <a:srgbClr val="C6D9F1"/>
              </a:solidFill>
              <a:ln>
                <a:solidFill>
                  <a:srgbClr val="000090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5" name="Bent-Up Arrow 344"/>
              <p:cNvSpPr/>
              <p:nvPr/>
            </p:nvSpPr>
            <p:spPr>
              <a:xfrm rot="16200000">
                <a:off x="4138789" y="1708412"/>
                <a:ext cx="5004873" cy="4269156"/>
              </a:xfrm>
              <a:prstGeom prst="bentUpArrow">
                <a:avLst>
                  <a:gd name="adj1" fmla="val 3306"/>
                  <a:gd name="adj2" fmla="val 3195"/>
                  <a:gd name="adj3" fmla="val 5303"/>
                </a:avLst>
              </a:prstGeom>
              <a:solidFill>
                <a:srgbClr val="C6D9F1"/>
              </a:solidFill>
              <a:ln>
                <a:solidFill>
                  <a:srgbClr val="000090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46" name="Group 345"/>
            <p:cNvGrpSpPr/>
            <p:nvPr/>
          </p:nvGrpSpPr>
          <p:grpSpPr>
            <a:xfrm>
              <a:off x="6199706" y="2440361"/>
              <a:ext cx="2166874" cy="657382"/>
              <a:chOff x="4413789" y="1568707"/>
              <a:chExt cx="2300546" cy="571941"/>
            </a:xfrm>
          </p:grpSpPr>
          <p:sp>
            <p:nvSpPr>
              <p:cNvPr id="347" name="Rounded Rectangle 346"/>
              <p:cNvSpPr/>
              <p:nvPr/>
            </p:nvSpPr>
            <p:spPr>
              <a:xfrm>
                <a:off x="4413789" y="1568707"/>
                <a:ext cx="2300546" cy="571941"/>
              </a:xfrm>
              <a:prstGeom prst="roundRect">
                <a:avLst>
                  <a:gd name="adj" fmla="val 16670"/>
                </a:avLst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8" name="Rounded Rectangle 8"/>
              <p:cNvSpPr/>
              <p:nvPr/>
            </p:nvSpPr>
            <p:spPr>
              <a:xfrm>
                <a:off x="4431449" y="1583464"/>
                <a:ext cx="2218146" cy="543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Rebuilding Entity </a:t>
                </a:r>
                <a:r>
                  <a:rPr lang="en-US" sz="2000" b="1" dirty="0" smtClean="0">
                    <a:solidFill>
                      <a:srgbClr val="000090"/>
                    </a:solidFill>
                  </a:rPr>
                  <a:t>R</a:t>
                </a:r>
                <a:r>
                  <a:rPr lang="en-US" sz="2000" b="1" kern="1200" dirty="0" smtClean="0">
                    <a:solidFill>
                      <a:srgbClr val="000090"/>
                    </a:solidFill>
                  </a:rPr>
                  <a:t>eferences</a:t>
                </a:r>
              </a:p>
            </p:txBody>
          </p:sp>
        </p:grpSp>
        <p:sp>
          <p:nvSpPr>
            <p:cNvPr id="349" name="Bent-Up Arrow 348"/>
            <p:cNvSpPr/>
            <p:nvPr/>
          </p:nvSpPr>
          <p:spPr>
            <a:xfrm rot="19174599" flipH="1">
              <a:off x="5122160" y="1495175"/>
              <a:ext cx="581355" cy="1986215"/>
            </a:xfrm>
            <a:prstGeom prst="bentUpArrow">
              <a:avLst>
                <a:gd name="adj1" fmla="val 18290"/>
                <a:gd name="adj2" fmla="val 13609"/>
                <a:gd name="adj3" fmla="val 19073"/>
              </a:avLst>
            </a:prstGeom>
            <a:solidFill>
              <a:srgbClr val="C6D9F1"/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50" name="Group 349"/>
            <p:cNvGrpSpPr/>
            <p:nvPr/>
          </p:nvGrpSpPr>
          <p:grpSpPr>
            <a:xfrm>
              <a:off x="499415" y="5174101"/>
              <a:ext cx="2138223" cy="1526642"/>
              <a:chOff x="5313460" y="2135687"/>
              <a:chExt cx="2210416" cy="1336278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313461" y="2135689"/>
                <a:ext cx="2210415" cy="133627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9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2" name="Rectangle 351"/>
              <p:cNvSpPr/>
              <p:nvPr/>
            </p:nvSpPr>
            <p:spPr>
              <a:xfrm>
                <a:off x="5313460" y="2135687"/>
                <a:ext cx="2210415" cy="1336275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b="1" kern="1200" dirty="0" smtClean="0">
                    <a:solidFill>
                      <a:srgbClr val="000000"/>
                    </a:solidFill>
                  </a:rPr>
                  <a:t>Refinements:</a:t>
                </a:r>
                <a:endParaRPr lang="en-US" sz="1600" b="1" kern="1200" dirty="0">
                  <a:solidFill>
                    <a:srgbClr val="000000"/>
                  </a:solidFill>
                </a:endParaRPr>
              </a:p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en-US" sz="1000" b="1" kern="1200" dirty="0">
                  <a:solidFill>
                    <a:srgbClr val="000000"/>
                  </a:solidFill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Requirements: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marL="365760" lvl="3" indent="-18288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>
                    <a:solidFill>
                      <a:srgbClr val="000000"/>
                    </a:solidFill>
                  </a:rPr>
                  <a:t>If Archetype:    </a:t>
                </a:r>
              </a:p>
              <a:p>
                <a:pPr marL="182880" lvl="3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  Then: </a:t>
                </a:r>
                <a:r>
                  <a:rPr lang="en-US" sz="1600" kern="1200" dirty="0" smtClean="0">
                    <a:solidFill>
                      <a:srgbClr val="000000"/>
                    </a:solidFill>
                  </a:rPr>
                  <a:t>Substitute</a:t>
                </a:r>
              </a:p>
              <a:p>
                <a:pPr marL="182880" lvl="3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  Else:</a:t>
                </a:r>
                <a:r>
                  <a:rPr lang="en-US" sz="1600" kern="1200" dirty="0" smtClean="0">
                    <a:solidFill>
                      <a:srgbClr val="000000"/>
                    </a:solidFill>
                  </a:rPr>
                  <a:t> Satisfy</a:t>
                </a:r>
                <a:endParaRPr lang="en-US" sz="1600" kern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3" name="Bent-Up Arrow 352"/>
            <p:cNvSpPr/>
            <p:nvPr/>
          </p:nvSpPr>
          <p:spPr>
            <a:xfrm rot="16200000" flipV="1">
              <a:off x="-672932" y="2823499"/>
              <a:ext cx="3721296" cy="1060203"/>
            </a:xfrm>
            <a:prstGeom prst="bentUpArrow">
              <a:avLst>
                <a:gd name="adj1" fmla="val 11314"/>
                <a:gd name="adj2" fmla="val 11672"/>
                <a:gd name="adj3" fmla="val 13932"/>
              </a:avLst>
            </a:prstGeom>
            <a:solidFill>
              <a:srgbClr val="C6D9F1"/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8" name="TextBox 167"/>
          <p:cNvSpPr txBox="1"/>
          <p:nvPr/>
        </p:nvSpPr>
        <p:spPr>
          <a:xfrm>
            <a:off x="507594" y="6007276"/>
            <a:ext cx="5771849" cy="446276"/>
          </a:xfrm>
          <a:prstGeom prst="rect">
            <a:avLst/>
          </a:prstGeom>
          <a:solidFill>
            <a:schemeClr val="bg1"/>
          </a:solidFill>
          <a:ln w="50800">
            <a:solidFill>
              <a:srgbClr val="83141D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rgbClr val="F2F2F2"/>
                </a:solidFill>
                <a:hlinkClick r:id="rId3"/>
              </a:rPr>
              <a:t>https://www.crest.iu.edu/projects/conceptcpp</a:t>
            </a:r>
            <a:r>
              <a:rPr lang="en-US" b="1" dirty="0" smtClean="0">
                <a:solidFill>
                  <a:srgbClr val="F2F2F2"/>
                </a:solidFill>
                <a:hlinkClick r:id="rId3"/>
              </a:rPr>
              <a:t>/</a:t>
            </a:r>
            <a:endParaRPr lang="en-US" b="1" dirty="0" smtClean="0">
              <a:solidFill>
                <a:srgbClr val="F2F2F2"/>
              </a:solidFill>
            </a:endParaRPr>
          </a:p>
          <a:p>
            <a:pPr lvl="1"/>
            <a:endParaRPr lang="en-US" sz="5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4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Concept-based overloading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753" y="1047926"/>
            <a:ext cx="8229600" cy="4525963"/>
          </a:xfrm>
        </p:spPr>
        <p:txBody>
          <a:bodyPr/>
          <a:lstStyle/>
          <a:p>
            <a:r>
              <a:rPr lang="en-US" sz="2300" dirty="0" smtClean="0"/>
              <a:t>Function Overloading:</a:t>
            </a:r>
          </a:p>
          <a:p>
            <a:pPr lvl="1"/>
            <a:r>
              <a:rPr lang="en-US" sz="2000" dirty="0" smtClean="0"/>
              <a:t>Partial order on functions</a:t>
            </a:r>
          </a:p>
          <a:p>
            <a:pPr lvl="1"/>
            <a:r>
              <a:rPr lang="en-US" sz="2000" dirty="0" smtClean="0"/>
              <a:t>Select </a:t>
            </a:r>
            <a:r>
              <a:rPr lang="en-US" sz="2000" b="1" dirty="0" smtClean="0"/>
              <a:t>most specialized </a:t>
            </a:r>
            <a:r>
              <a:rPr lang="en-US" sz="2000" dirty="0" smtClean="0"/>
              <a:t>function</a:t>
            </a:r>
          </a:p>
          <a:p>
            <a:pPr marL="274638" lvl="1" indent="0">
              <a:buNone/>
            </a:pPr>
            <a:endParaRPr lang="en-US" sz="1000" dirty="0" smtClean="0"/>
          </a:p>
          <a:p>
            <a:r>
              <a:rPr lang="en-US" sz="2300" dirty="0" smtClean="0"/>
              <a:t>Concept-based Overloading:</a:t>
            </a:r>
          </a:p>
          <a:p>
            <a:pPr lvl="1"/>
            <a:r>
              <a:rPr lang="en-US" sz="2000" dirty="0" smtClean="0"/>
              <a:t>Constraints resolve ambiguities</a:t>
            </a:r>
          </a:p>
          <a:p>
            <a:pPr lvl="1"/>
            <a:r>
              <a:rPr lang="en-US" sz="2000" dirty="0" smtClean="0"/>
              <a:t>Select </a:t>
            </a:r>
            <a:r>
              <a:rPr lang="en-US" sz="2000" b="1" dirty="0" smtClean="0"/>
              <a:t>most constrained</a:t>
            </a:r>
            <a:r>
              <a:rPr lang="en-US" sz="2000" dirty="0" smtClean="0"/>
              <a:t> as well</a:t>
            </a:r>
          </a:p>
          <a:p>
            <a:pPr marL="274638" lvl="1" indent="0">
              <a:buNone/>
            </a:pPr>
            <a:endParaRPr lang="en-US" sz="1000" dirty="0" smtClean="0"/>
          </a:p>
          <a:p>
            <a:r>
              <a:rPr lang="en-US" sz="2300" b="1" dirty="0" smtClean="0">
                <a:solidFill>
                  <a:srgbClr val="000090"/>
                </a:solidFill>
              </a:rPr>
              <a:t>Question:</a:t>
            </a:r>
          </a:p>
          <a:p>
            <a:pPr marL="274638" lvl="1" indent="0">
              <a:buNone/>
            </a:pPr>
            <a:r>
              <a:rPr lang="en-US" sz="2000" dirty="0" smtClean="0"/>
              <a:t>Given functions A and B, when: </a:t>
            </a:r>
          </a:p>
          <a:p>
            <a:pPr lvl="1"/>
            <a:r>
              <a:rPr lang="en-US" sz="2000" b="1" dirty="0" smtClean="0"/>
              <a:t>A</a:t>
            </a:r>
            <a:r>
              <a:rPr lang="en-US" sz="2000" dirty="0" smtClean="0"/>
              <a:t> is</a:t>
            </a:r>
            <a:r>
              <a:rPr lang="en-US" sz="2000" b="1" dirty="0" smtClean="0"/>
              <a:t> more constrained</a:t>
            </a:r>
            <a:r>
              <a:rPr lang="en-US" sz="2000" dirty="0" smtClean="0"/>
              <a:t> than </a:t>
            </a:r>
            <a:r>
              <a:rPr lang="en-US" sz="2000" b="1" dirty="0" smtClean="0"/>
              <a:t>B</a:t>
            </a:r>
            <a:r>
              <a:rPr lang="en-US" sz="2000" dirty="0" smtClean="0"/>
              <a:t>, and</a:t>
            </a:r>
          </a:p>
          <a:p>
            <a:pPr lvl="1"/>
            <a:r>
              <a:rPr lang="en-US" sz="2000" b="1" dirty="0" smtClean="0"/>
              <a:t>B</a:t>
            </a:r>
            <a:r>
              <a:rPr lang="en-US" sz="2000" dirty="0" smtClean="0"/>
              <a:t> is </a:t>
            </a:r>
            <a:r>
              <a:rPr lang="en-US" sz="2000" b="1" dirty="0" smtClean="0"/>
              <a:t>more specialized</a:t>
            </a:r>
            <a:r>
              <a:rPr lang="en-US" sz="2000" dirty="0" smtClean="0"/>
              <a:t> than </a:t>
            </a:r>
            <a:r>
              <a:rPr lang="en-US" sz="2000" b="1" dirty="0" smtClean="0"/>
              <a:t>A</a:t>
            </a:r>
          </a:p>
          <a:p>
            <a:pPr lvl="1"/>
            <a:r>
              <a:rPr lang="en-US" sz="2000" b="1" dirty="0" smtClean="0">
                <a:solidFill>
                  <a:srgbClr val="008100"/>
                </a:solidFill>
              </a:rPr>
              <a:t>Select which one?</a:t>
            </a:r>
            <a:endParaRPr lang="en-US" sz="2000" b="1" dirty="0">
              <a:solidFill>
                <a:srgbClr val="008100"/>
              </a:solidFill>
            </a:endParaRPr>
          </a:p>
        </p:txBody>
      </p:sp>
      <p:sp>
        <p:nvSpPr>
          <p:cNvPr id="6" name="Left Arrow Callout 5"/>
          <p:cNvSpPr/>
          <p:nvPr/>
        </p:nvSpPr>
        <p:spPr>
          <a:xfrm>
            <a:off x="4419600" y="762000"/>
            <a:ext cx="4724400" cy="2590800"/>
          </a:xfrm>
          <a:prstGeom prst="leftArrowCallout">
            <a:avLst>
              <a:gd name="adj1" fmla="val 8041"/>
              <a:gd name="adj2" fmla="val 9058"/>
              <a:gd name="adj3" fmla="val 8444"/>
              <a:gd name="adj4" fmla="val 91665"/>
            </a:avLst>
          </a:prstGeom>
          <a:solidFill>
            <a:srgbClr val="E7FFE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//#1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template &lt;class 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FI&gt; 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FI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min_element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(FI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first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, FI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last)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8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/#2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template &lt;class T&gt;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T* min_element(T* first, T* last);</a:t>
            </a:r>
          </a:p>
          <a:p>
            <a:endParaRPr lang="en-US" sz="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//Instantiation chooses #2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int *p1, *p2;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int* p = min_element(p1, p2); 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4264874" y="1066800"/>
            <a:ext cx="4876800" cy="4724400"/>
          </a:xfrm>
          <a:prstGeom prst="leftArrowCallout">
            <a:avLst>
              <a:gd name="adj1" fmla="val 4648"/>
              <a:gd name="adj2" fmla="val 4952"/>
              <a:gd name="adj3" fmla="val 8444"/>
              <a:gd name="adj4" fmla="val 89348"/>
            </a:avLst>
          </a:prstGeom>
          <a:solidFill>
            <a:srgbClr val="E7FFE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//#1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template &lt;class FI&gt;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FI min_element(FI first, FI last);</a:t>
            </a:r>
          </a:p>
          <a:p>
            <a:endParaRPr lang="en-US" sz="8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#2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template &lt;class 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FI&gt;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requires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ForwardIterator&lt;FI&gt; 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FI min_element(FI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first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, FI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last)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8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#3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template &lt;class 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RI&gt;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requires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RandomAccessIterator&lt;RI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&gt;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RI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min_element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(RI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first, 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RI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last);</a:t>
            </a:r>
          </a:p>
          <a:p>
            <a:endParaRPr lang="en-US" sz="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concept_map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ForwardIterator&lt;int*&gt;;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concept_map 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RandomAccessIterator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&lt;int*&gt;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endParaRPr lang="en-US" sz="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/Instantiation chooses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#3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int *p1, *p2;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int* p = min_element(p1, p2); </a:t>
            </a:r>
          </a:p>
        </p:txBody>
      </p:sp>
      <p:sp>
        <p:nvSpPr>
          <p:cNvPr id="10" name="Left Arrow Callout 9"/>
          <p:cNvSpPr/>
          <p:nvPr/>
        </p:nvSpPr>
        <p:spPr>
          <a:xfrm>
            <a:off x="4419600" y="2880360"/>
            <a:ext cx="4700472" cy="3276600"/>
          </a:xfrm>
          <a:prstGeom prst="leftArrowCallout">
            <a:avLst>
              <a:gd name="adj1" fmla="val 5500"/>
              <a:gd name="adj2" fmla="val 7934"/>
              <a:gd name="adj3" fmla="val 8444"/>
              <a:gd name="adj4" fmla="val 92548"/>
            </a:avLst>
          </a:prstGeom>
          <a:solidFill>
            <a:srgbClr val="E7FFE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/#B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template &lt;class T&gt;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T* min_element(T* first, T* last);</a:t>
            </a:r>
          </a:p>
          <a:p>
            <a:endParaRPr lang="en-US" sz="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//#A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template &lt;class FI&gt;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requires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ForwardIterator&lt;FI&gt;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FI min_element(FI first, FI last);</a:t>
            </a:r>
          </a:p>
          <a:p>
            <a:endParaRPr lang="en-US" sz="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concept_map ForwardIterator&lt;int*&gt;;</a:t>
            </a:r>
          </a:p>
          <a:p>
            <a:endParaRPr lang="en-US" sz="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//Instantiation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chooses ??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?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int *p1, *p2;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int* p = min_element(p1, p2); </a:t>
            </a:r>
          </a:p>
        </p:txBody>
      </p:sp>
    </p:spTree>
    <p:extLst>
      <p:ext uri="{BB962C8B-B14F-4D97-AF65-F5344CB8AC3E}">
        <p14:creationId xmlns:p14="http://schemas.microsoft.com/office/powerpoint/2010/main" val="14185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Concept-based overloading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1666" y="1219200"/>
            <a:ext cx="8229600" cy="4525963"/>
          </a:xfrm>
        </p:spPr>
        <p:txBody>
          <a:bodyPr/>
          <a:lstStyle/>
          <a:p>
            <a:r>
              <a:rPr lang="en-US" sz="2300" b="1" dirty="0">
                <a:solidFill>
                  <a:srgbClr val="000090"/>
                </a:solidFill>
              </a:rPr>
              <a:t>Question:</a:t>
            </a:r>
          </a:p>
          <a:p>
            <a:pPr marL="274638" lvl="1" indent="0">
              <a:buNone/>
            </a:pPr>
            <a:r>
              <a:rPr lang="en-US" sz="2000" dirty="0"/>
              <a:t>Given functions A and B, when: </a:t>
            </a:r>
          </a:p>
          <a:p>
            <a:pPr lvl="1"/>
            <a:r>
              <a:rPr lang="en-US" sz="2000" b="1" dirty="0"/>
              <a:t>A</a:t>
            </a:r>
            <a:r>
              <a:rPr lang="en-US" sz="2000" dirty="0"/>
              <a:t> is</a:t>
            </a:r>
            <a:r>
              <a:rPr lang="en-US" sz="2000" b="1" dirty="0"/>
              <a:t> more constrained</a:t>
            </a:r>
            <a:r>
              <a:rPr lang="en-US" sz="2000" dirty="0"/>
              <a:t> than </a:t>
            </a:r>
            <a:r>
              <a:rPr lang="en-US" sz="2000" b="1" dirty="0"/>
              <a:t>B</a:t>
            </a:r>
            <a:r>
              <a:rPr lang="en-US" sz="2000" dirty="0"/>
              <a:t>, and</a:t>
            </a:r>
          </a:p>
          <a:p>
            <a:pPr lvl="1"/>
            <a:r>
              <a:rPr lang="en-US" sz="2000" b="1" dirty="0"/>
              <a:t>B</a:t>
            </a:r>
            <a:r>
              <a:rPr lang="en-US" sz="2000" dirty="0"/>
              <a:t> is </a:t>
            </a:r>
            <a:r>
              <a:rPr lang="en-US" sz="2000" b="1" dirty="0"/>
              <a:t>more specialized</a:t>
            </a:r>
            <a:r>
              <a:rPr lang="en-US" sz="2000" dirty="0"/>
              <a:t> than </a:t>
            </a:r>
            <a:r>
              <a:rPr lang="en-US" sz="2000" b="1" dirty="0"/>
              <a:t>A</a:t>
            </a:r>
          </a:p>
          <a:p>
            <a:pPr lvl="1"/>
            <a:r>
              <a:rPr lang="en-US" sz="2000" b="1" dirty="0">
                <a:solidFill>
                  <a:srgbClr val="008100"/>
                </a:solidFill>
              </a:rPr>
              <a:t>Select which </a:t>
            </a:r>
            <a:r>
              <a:rPr lang="en-US" sz="2000" b="1" dirty="0" smtClean="0">
                <a:solidFill>
                  <a:srgbClr val="008100"/>
                </a:solidFill>
              </a:rPr>
              <a:t>one?</a:t>
            </a:r>
          </a:p>
          <a:p>
            <a:pPr marL="274638" lvl="1" indent="0">
              <a:buNone/>
            </a:pPr>
            <a:endParaRPr lang="en-US" sz="3200" b="1" dirty="0">
              <a:solidFill>
                <a:srgbClr val="008100"/>
              </a:solidFill>
            </a:endParaRPr>
          </a:p>
          <a:p>
            <a:r>
              <a:rPr lang="en-US" sz="2300" b="1" dirty="0" smtClean="0">
                <a:solidFill>
                  <a:srgbClr val="000090"/>
                </a:solidFill>
              </a:rPr>
              <a:t>Answer:</a:t>
            </a:r>
          </a:p>
          <a:p>
            <a:pPr lvl="1"/>
            <a:r>
              <a:rPr lang="en-US" sz="2000" dirty="0" smtClean="0"/>
              <a:t>Pre-Frankfurt C++: 		</a:t>
            </a:r>
            <a:r>
              <a:rPr lang="en-US" sz="2000" b="1" dirty="0" smtClean="0"/>
              <a:t>B</a:t>
            </a:r>
          </a:p>
          <a:p>
            <a:pPr lvl="1"/>
            <a:r>
              <a:rPr lang="en-US" sz="2000" dirty="0" smtClean="0"/>
              <a:t>ConceptClang:		</a:t>
            </a:r>
            <a:r>
              <a:rPr lang="en-US" sz="2000" b="1" dirty="0" smtClean="0"/>
              <a:t>A (by default, options available)</a:t>
            </a:r>
          </a:p>
          <a:p>
            <a:pPr lvl="1"/>
            <a:r>
              <a:rPr lang="en-US" sz="2000" b="1" dirty="0" smtClean="0">
                <a:solidFill>
                  <a:srgbClr val="008000"/>
                </a:solidFill>
              </a:rPr>
              <a:t>Right answer?		Open question!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1219200"/>
            <a:ext cx="4343400" cy="3259464"/>
          </a:xfrm>
          <a:prstGeom prst="rect">
            <a:avLst/>
          </a:prstGeom>
          <a:solidFill>
            <a:srgbClr val="E7FF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//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#B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template &lt;class T&gt;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T* min_element(T* first, T* last);</a:t>
            </a:r>
          </a:p>
          <a:p>
            <a:endParaRPr lang="en-US" sz="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//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#A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template &lt;class FI&gt;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requires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ForwardIterator&lt;FI&gt;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FI min_element(FI first, FI last);</a:t>
            </a:r>
          </a:p>
          <a:p>
            <a:endParaRPr lang="en-US" sz="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concept_map ForwardIterator&lt;int*&gt;;</a:t>
            </a:r>
          </a:p>
          <a:p>
            <a:endParaRPr lang="en-US" sz="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//Instantiation chooses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???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int *p1, *p2;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int* p = min_element(p1, p2); </a:t>
            </a:r>
          </a:p>
        </p:txBody>
      </p:sp>
    </p:spTree>
    <p:extLst>
      <p:ext uri="{BB962C8B-B14F-4D97-AF65-F5344CB8AC3E}">
        <p14:creationId xmlns:p14="http://schemas.microsoft.com/office/powerpoint/2010/main" val="50961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75286"/>
            <a:ext cx="8683262" cy="1143000"/>
          </a:xfrm>
          <a:solidFill>
            <a:srgbClr val="95B3D7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US" sz="4000" u="sng" dirty="0" err="1" smtClean="0">
                <a:solidFill>
                  <a:srgbClr val="000090"/>
                </a:solidFill>
              </a:rPr>
              <a:t>ConceptClang</a:t>
            </a:r>
            <a:r>
              <a:rPr lang="en-US" sz="4000" u="sng" dirty="0" smtClean="0">
                <a:solidFill>
                  <a:srgbClr val="000090"/>
                </a:solidFill>
              </a:rPr>
              <a:t>: Essential Procedures</a:t>
            </a:r>
            <a:endParaRPr lang="en-US" sz="4000" u="sng" dirty="0">
              <a:solidFill>
                <a:srgbClr val="00009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960" y="1179369"/>
            <a:ext cx="4380263" cy="5078313"/>
          </a:xfrm>
          <a:prstGeom prst="rect">
            <a:avLst/>
          </a:prstGeom>
          <a:solidFill>
            <a:srgbClr val="FFFFFF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Constraints Satisfaction</a:t>
            </a:r>
            <a:r>
              <a:rPr lang="en-US" sz="2400" dirty="0" smtClean="0"/>
              <a:t>:</a:t>
            </a:r>
          </a:p>
          <a:p>
            <a:endParaRPr lang="en-US" sz="1000" dirty="0" smtClean="0"/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/>
              <a:t>Takes In: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Template arguments -- @use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Template parameters -- @defn 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Constraints on parameters -- @defn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Constraints environment -- @use</a:t>
            </a:r>
          </a:p>
          <a:p>
            <a:pPr marL="182880" lvl="1"/>
            <a:endParaRPr lang="en-US" sz="1000" dirty="0" smtClean="0"/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/>
              <a:t>Returns: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Concrete concept models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Concept model archetypes, only if 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dirty="0" smtClean="0"/>
              <a:t>the constraints environment contains archetypes. </a:t>
            </a:r>
          </a:p>
          <a:p>
            <a:pPr marL="365760" lvl="2"/>
            <a:endParaRPr lang="en-US" sz="1000" dirty="0" smtClean="0"/>
          </a:p>
          <a:p>
            <a:pPr marL="251460" lvl="1" indent="-342900">
              <a:buFont typeface="Wingdings" charset="2"/>
              <a:buChar char="²"/>
            </a:pPr>
            <a:r>
              <a:rPr lang="en-US" sz="2000" dirty="0" smtClean="0"/>
              <a:t>Extends SFINAE:</a:t>
            </a:r>
          </a:p>
          <a:p>
            <a:pPr marL="365760" lvl="2" indent="-182880">
              <a:buFont typeface="Arial"/>
              <a:buChar char="•"/>
            </a:pPr>
            <a:r>
              <a:rPr lang="en-US" sz="2000" dirty="0" smtClean="0"/>
              <a:t>Constraints satisfaction failure is a substitution failure.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4889" y="1919058"/>
            <a:ext cx="4302999" cy="3462486"/>
          </a:xfrm>
          <a:prstGeom prst="rect">
            <a:avLst/>
          </a:prstGeom>
          <a:solidFill>
            <a:srgbClr val="FFFFFF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The Procedure</a:t>
            </a:r>
            <a:r>
              <a:rPr lang="en-US" sz="2400" dirty="0" smtClean="0"/>
              <a:t>:</a:t>
            </a:r>
          </a:p>
          <a:p>
            <a:endParaRPr lang="en-US" sz="1000" dirty="0" smtClean="0"/>
          </a:p>
          <a:p>
            <a:pPr indent="-182880">
              <a:buFont typeface="Arial"/>
              <a:buChar char="•"/>
            </a:pPr>
            <a:r>
              <a:rPr lang="en-US" sz="2000" dirty="0" smtClean="0"/>
              <a:t>For each constraint </a:t>
            </a:r>
            <a:r>
              <a:rPr lang="en-US" sz="2000" b="1" dirty="0" smtClean="0"/>
              <a:t>C</a:t>
            </a:r>
            <a:r>
              <a:rPr lang="en-US" sz="2000" dirty="0" smtClean="0"/>
              <a:t> on parameters:</a:t>
            </a:r>
          </a:p>
          <a:p>
            <a:pPr marL="182880" lvl="1"/>
            <a:endParaRPr lang="en-US" sz="500" dirty="0" smtClean="0"/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Let </a:t>
            </a:r>
            <a:r>
              <a:rPr lang="en-US" sz="2000" b="1" dirty="0" smtClean="0"/>
              <a:t>C</a:t>
            </a:r>
            <a:r>
              <a:rPr lang="en-US" sz="2000" dirty="0" smtClean="0"/>
              <a:t> = type-substituted </a:t>
            </a:r>
            <a:r>
              <a:rPr lang="en-US" sz="2000" b="1" dirty="0" smtClean="0"/>
              <a:t>C</a:t>
            </a:r>
            <a:r>
              <a:rPr lang="en-US" sz="2000" dirty="0" smtClean="0"/>
              <a:t>. </a:t>
            </a:r>
          </a:p>
          <a:p>
            <a:pPr marL="182880" lvl="1"/>
            <a:endParaRPr lang="en-US" sz="500" dirty="0" smtClean="0"/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C</a:t>
            </a:r>
            <a:r>
              <a:rPr lang="en-US" sz="2000" dirty="0" smtClean="0"/>
              <a:t> has a copy </a:t>
            </a:r>
            <a:r>
              <a:rPr lang="en-US" sz="2000" b="1" dirty="0" smtClean="0"/>
              <a:t>CC</a:t>
            </a:r>
            <a:r>
              <a:rPr lang="en-US" sz="2000" dirty="0" smtClean="0"/>
              <a:t> in the constraints environment, 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b="1" dirty="0" smtClean="0"/>
              <a:t>CC</a:t>
            </a:r>
            <a:r>
              <a:rPr lang="en-US" sz="2000" dirty="0" smtClean="0"/>
              <a:t> to the returned models.</a:t>
            </a:r>
          </a:p>
          <a:p>
            <a:pPr marL="365760" lvl="2"/>
            <a:endParaRPr lang="en-US" sz="500" dirty="0"/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Otherwise,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dirty="0" smtClean="0"/>
              <a:t>Satisfy </a:t>
            </a:r>
            <a:r>
              <a:rPr lang="en-US" sz="2000" b="1" dirty="0" smtClean="0"/>
              <a:t>C</a:t>
            </a:r>
            <a:r>
              <a:rPr lang="en-US" sz="2000" dirty="0" smtClean="0"/>
              <a:t>. </a:t>
            </a:r>
          </a:p>
          <a:p>
            <a:pPr marL="731520" lvl="3" indent="-182880">
              <a:buFont typeface="Arial"/>
              <a:buChar char="•"/>
            </a:pPr>
            <a:r>
              <a:rPr lang="en-US" sz="2000" dirty="0" smtClean="0"/>
              <a:t>via </a:t>
            </a:r>
            <a:r>
              <a:rPr lang="en-US" sz="2000" b="1" dirty="0" smtClean="0"/>
              <a:t>concept model lookup</a:t>
            </a:r>
            <a:r>
              <a:rPr lang="en-US" sz="2000" dirty="0" smtClean="0"/>
              <a:t>. </a:t>
            </a:r>
          </a:p>
          <a:p>
            <a:pPr marL="548640" lvl="3"/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0348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75286"/>
            <a:ext cx="8683262" cy="1143000"/>
          </a:xfrm>
          <a:solidFill>
            <a:srgbClr val="95B3D7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US" sz="4000" u="sng" dirty="0" err="1" smtClean="0">
                <a:solidFill>
                  <a:srgbClr val="000090"/>
                </a:solidFill>
              </a:rPr>
              <a:t>ConceptClang</a:t>
            </a:r>
            <a:r>
              <a:rPr lang="en-US" sz="4000" u="sng" dirty="0" smtClean="0">
                <a:solidFill>
                  <a:srgbClr val="000090"/>
                </a:solidFill>
              </a:rPr>
              <a:t>: Essential Procedures</a:t>
            </a:r>
            <a:endParaRPr lang="en-US" sz="4000" u="sng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999" y="1218286"/>
            <a:ext cx="5334890" cy="4154983"/>
          </a:xfrm>
          <a:prstGeom prst="rect">
            <a:avLst/>
          </a:prstGeom>
          <a:solidFill>
            <a:srgbClr val="FFFFFF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solidFill>
                  <a:srgbClr val="000090"/>
                </a:solidFill>
              </a:rPr>
              <a:t>Concept Model Lookup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lvl="0"/>
            <a:endParaRPr lang="en-US" sz="1000" dirty="0" smtClean="0">
              <a:solidFill>
                <a:srgbClr val="000000"/>
              </a:solidFill>
            </a:endParaRPr>
          </a:p>
          <a:p>
            <a:pPr marL="182880" lvl="0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Try </a:t>
            </a:r>
            <a:r>
              <a:rPr lang="en-US" sz="2000" dirty="0">
                <a:solidFill>
                  <a:srgbClr val="000000"/>
                </a:solidFill>
              </a:rPr>
              <a:t>to find a model, or 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0"/>
            <a:endParaRPr lang="en-US" sz="1000" dirty="0" smtClean="0">
              <a:solidFill>
                <a:srgbClr val="000000"/>
              </a:solidFill>
            </a:endParaRPr>
          </a:p>
          <a:p>
            <a:pPr marL="182880" lvl="0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try </a:t>
            </a:r>
            <a:r>
              <a:rPr lang="en-US" sz="2000" dirty="0">
                <a:solidFill>
                  <a:srgbClr val="000000"/>
                </a:solidFill>
              </a:rPr>
              <a:t>to find  a model template,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applicable.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u="dashHeavy" dirty="0" smtClean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</a:rPr>
              <a:t>Generate </a:t>
            </a:r>
            <a:r>
              <a:rPr lang="en-US" sz="2000" u="dashHeavy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</a:rPr>
              <a:t>a concrete model from it.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Or</a:t>
            </a:r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pPr marL="182880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generate </a:t>
            </a:r>
            <a:r>
              <a:rPr lang="en-US" sz="2000" dirty="0">
                <a:solidFill>
                  <a:srgbClr val="000000"/>
                </a:solidFill>
              </a:rPr>
              <a:t>a model,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</a:t>
            </a:r>
            <a:r>
              <a:rPr lang="en-US" sz="2000" dirty="0">
                <a:solidFill>
                  <a:srgbClr val="000000"/>
                </a:solidFill>
              </a:rPr>
              <a:t>the mapped concept is considered </a:t>
            </a:r>
            <a:r>
              <a:rPr lang="en-US" sz="2000" dirty="0" smtClean="0">
                <a:solidFill>
                  <a:srgbClr val="000000"/>
                </a:solidFill>
              </a:rPr>
              <a:t>implicit.</a:t>
            </a:r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pPr marL="182880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Reverse </a:t>
            </a:r>
            <a:r>
              <a:rPr lang="en-US" sz="2000" dirty="0">
                <a:solidFill>
                  <a:srgbClr val="000000"/>
                </a:solidFill>
              </a:rPr>
              <a:t>the lookup result,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</a:t>
            </a:r>
            <a:r>
              <a:rPr lang="en-US" sz="2000" dirty="0">
                <a:solidFill>
                  <a:srgbClr val="000000"/>
                </a:solidFill>
              </a:rPr>
              <a:t>the constraint is </a:t>
            </a:r>
            <a:r>
              <a:rPr lang="en-US" sz="2000" dirty="0" smtClean="0">
                <a:solidFill>
                  <a:srgbClr val="000000"/>
                </a:solidFill>
              </a:rPr>
              <a:t>negative, and 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f the result is not ambiguous</a:t>
            </a:r>
          </a:p>
          <a:p>
            <a:pPr marL="182880" lvl="1"/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4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Generic Programming: </a:t>
            </a:r>
            <a:r>
              <a:rPr lang="en-US" sz="40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78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971783"/>
            <a:ext cx="8229600" cy="521188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Accumulating elements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int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sum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* array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n)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{ ...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float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sum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float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*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array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n) { ... }</a:t>
            </a:r>
            <a:endParaRPr lang="en-US" sz="5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double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sum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list_node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* 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list_node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*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last)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{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double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 = 0;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while (first != last) {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s = s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+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first-&gt;data;			first = first-&gt;next; }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return s;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5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... </a:t>
            </a:r>
            <a:endParaRPr lang="en-US" sz="16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prod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list_node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* first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list_node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*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last)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 =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1;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while (first != last) {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s = s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*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first-&gt;data;			first = first-&gt;next; }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s;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5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</p:txBody>
      </p:sp>
      <p:pic>
        <p:nvPicPr>
          <p:cNvPr id="7" name="Picture 10" descr="lift-s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9266" y="1662466"/>
            <a:ext cx="61087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680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75286"/>
            <a:ext cx="8683262" cy="1143000"/>
          </a:xfrm>
          <a:solidFill>
            <a:srgbClr val="95B3D7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US" sz="4000" u="sng" dirty="0" err="1" smtClean="0">
                <a:solidFill>
                  <a:srgbClr val="000090"/>
                </a:solidFill>
              </a:rPr>
              <a:t>ConceptClang</a:t>
            </a:r>
            <a:r>
              <a:rPr lang="en-US" sz="4000" u="sng" dirty="0" smtClean="0">
                <a:solidFill>
                  <a:srgbClr val="000090"/>
                </a:solidFill>
              </a:rPr>
              <a:t>: Essential Procedures</a:t>
            </a:r>
            <a:endParaRPr lang="en-US" sz="4000" u="sng" dirty="0">
              <a:solidFill>
                <a:srgbClr val="00009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1069" y="1223016"/>
            <a:ext cx="7344487" cy="4970591"/>
          </a:xfrm>
          <a:prstGeom prst="rect">
            <a:avLst/>
          </a:prstGeom>
          <a:solidFill>
            <a:srgbClr val="FFFFFF"/>
          </a:solidFill>
          <a:ln>
            <a:solidFill>
              <a:srgbClr val="00009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Concept Model From Concept Model Template</a:t>
            </a:r>
            <a:r>
              <a:rPr lang="en-US" sz="2400" dirty="0" smtClean="0"/>
              <a:t>:</a:t>
            </a:r>
          </a:p>
          <a:p>
            <a:endParaRPr lang="en-US" sz="800" dirty="0" smtClean="0"/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Given: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concrete </a:t>
            </a:r>
            <a:r>
              <a:rPr lang="en-US" sz="2000" dirty="0"/>
              <a:t>concept </a:t>
            </a:r>
            <a:r>
              <a:rPr lang="en-US" sz="2000" dirty="0" smtClean="0"/>
              <a:t>model -- say </a:t>
            </a:r>
            <a:r>
              <a:rPr lang="en-US" sz="2000" b="1" dirty="0" smtClean="0"/>
              <a:t>CM</a:t>
            </a:r>
            <a:r>
              <a:rPr lang="en-US" sz="2000" dirty="0" smtClean="0"/>
              <a:t>’s arguments, and</a:t>
            </a:r>
            <a:endParaRPr lang="en-US" sz="2000" dirty="0"/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concept model </a:t>
            </a:r>
            <a:r>
              <a:rPr lang="en-US" sz="2000" dirty="0" smtClean="0"/>
              <a:t>template -- say </a:t>
            </a:r>
            <a:r>
              <a:rPr lang="en-US" sz="2000" b="1" dirty="0" smtClean="0"/>
              <a:t>CMT</a:t>
            </a:r>
            <a:r>
              <a:rPr lang="en-US" sz="2000" dirty="0" smtClean="0"/>
              <a:t>.</a:t>
            </a:r>
          </a:p>
          <a:p>
            <a:pPr marL="182880" lvl="1"/>
            <a:endParaRPr lang="en-US" sz="1000" dirty="0" smtClean="0"/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Deduce the template arguments for </a:t>
            </a:r>
            <a:r>
              <a:rPr lang="en-US" sz="2000" b="1" dirty="0" smtClean="0"/>
              <a:t>CMT</a:t>
            </a:r>
            <a:r>
              <a:rPr lang="en-US" sz="2000" dirty="0" smtClean="0"/>
              <a:t>’s parameters.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The process satisfies the constraints on  </a:t>
            </a:r>
            <a:r>
              <a:rPr lang="en-US" sz="2000" b="1" dirty="0" smtClean="0"/>
              <a:t>CMT</a:t>
            </a:r>
            <a:r>
              <a:rPr lang="en-US" sz="2000" dirty="0" smtClean="0"/>
              <a:t>’s parameters.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Let </a:t>
            </a:r>
            <a:r>
              <a:rPr lang="en-US" sz="2000" b="1" dirty="0" smtClean="0"/>
              <a:t>IC_models</a:t>
            </a:r>
            <a:r>
              <a:rPr lang="en-US" sz="2000" dirty="0" smtClean="0"/>
              <a:t> = the models generated. </a:t>
            </a:r>
          </a:p>
          <a:p>
            <a:pPr marL="182880" lvl="1"/>
            <a:endParaRPr lang="en-US" sz="1000" dirty="0" smtClean="0"/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Create </a:t>
            </a:r>
            <a:r>
              <a:rPr lang="en-US" sz="2000" b="1" dirty="0" smtClean="0"/>
              <a:t>CM</a:t>
            </a:r>
            <a:r>
              <a:rPr lang="en-US" sz="2000" dirty="0" smtClean="0"/>
              <a:t>.</a:t>
            </a:r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Build the content of </a:t>
            </a:r>
            <a:r>
              <a:rPr lang="en-US" sz="2000" b="1" dirty="0" smtClean="0"/>
              <a:t>CM</a:t>
            </a:r>
            <a:r>
              <a:rPr lang="en-US" sz="2000" dirty="0" smtClean="0"/>
              <a:t> from that of </a:t>
            </a:r>
            <a:r>
              <a:rPr lang="en-US" sz="2000" b="1" dirty="0" smtClean="0"/>
              <a:t>CMT</a:t>
            </a:r>
            <a:r>
              <a:rPr lang="en-US" sz="2000" dirty="0" smtClean="0"/>
              <a:t>:</a:t>
            </a:r>
            <a:endParaRPr lang="en-US" sz="2000" dirty="0"/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For refinements,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dirty="0" smtClean="0"/>
              <a:t>Reuse </a:t>
            </a:r>
            <a:r>
              <a:rPr lang="en-US" sz="2000" b="1" dirty="0" smtClean="0"/>
              <a:t>constraints satisfaction</a:t>
            </a:r>
            <a:r>
              <a:rPr lang="en-US" sz="2000" dirty="0" smtClean="0"/>
              <a:t>, 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dirty="0" smtClean="0"/>
              <a:t>With </a:t>
            </a:r>
            <a:r>
              <a:rPr lang="en-US" sz="2000" b="1" dirty="0" smtClean="0"/>
              <a:t>IC_models</a:t>
            </a:r>
            <a:r>
              <a:rPr lang="en-US" sz="2000" dirty="0" smtClean="0"/>
              <a:t> as the constraints environment.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For requirements,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dirty="0" smtClean="0"/>
              <a:t>Use design-specific implementation</a:t>
            </a:r>
          </a:p>
          <a:p>
            <a:pPr marL="365760" lvl="2"/>
            <a:endParaRPr lang="en-US" sz="500" dirty="0" smtClean="0"/>
          </a:p>
        </p:txBody>
      </p:sp>
    </p:spTree>
    <p:extLst>
      <p:ext uri="{BB962C8B-B14F-4D97-AF65-F5344CB8AC3E}">
        <p14:creationId xmlns:p14="http://schemas.microsoft.com/office/powerpoint/2010/main" val="142094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75286"/>
            <a:ext cx="8683262" cy="1143000"/>
          </a:xfrm>
          <a:solidFill>
            <a:srgbClr val="95B3D7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US" sz="4000" u="sng" dirty="0" err="1" smtClean="0">
                <a:solidFill>
                  <a:srgbClr val="000090"/>
                </a:solidFill>
              </a:rPr>
              <a:t>ConceptClang</a:t>
            </a:r>
            <a:r>
              <a:rPr lang="en-US" sz="4000" u="sng" dirty="0" smtClean="0">
                <a:solidFill>
                  <a:srgbClr val="000090"/>
                </a:solidFill>
              </a:rPr>
              <a:t>: Essential Procedures</a:t>
            </a:r>
            <a:endParaRPr lang="en-US" sz="4000" u="sng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294" y="1207178"/>
            <a:ext cx="4507262" cy="4770537"/>
          </a:xfrm>
          <a:prstGeom prst="rect">
            <a:avLst/>
          </a:prstGeom>
          <a:solidFill>
            <a:srgbClr val="FFFFFF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Concept Model Checking</a:t>
            </a:r>
            <a:r>
              <a:rPr lang="en-US" sz="2400" dirty="0" smtClean="0"/>
              <a:t>:</a:t>
            </a:r>
          </a:p>
          <a:p>
            <a:endParaRPr lang="en-US" sz="1000" dirty="0" smtClean="0"/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Check refinements: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Find or generate models 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dirty="0" smtClean="0"/>
              <a:t>Reuses </a:t>
            </a:r>
            <a:r>
              <a:rPr lang="en-US" sz="2000" b="1" dirty="0" smtClean="0"/>
              <a:t>constraints satisfaction</a:t>
            </a:r>
            <a:r>
              <a:rPr lang="en-US" sz="2000" dirty="0" smtClean="0"/>
              <a:t>.</a:t>
            </a:r>
          </a:p>
          <a:p>
            <a:pPr marL="365760" lvl="2"/>
            <a:endParaRPr lang="en-US" sz="1000" dirty="0" smtClean="0"/>
          </a:p>
          <a:p>
            <a:pPr marL="182880" indent="-182880">
              <a:buFont typeface="Arial"/>
              <a:buChar char="•"/>
            </a:pPr>
            <a:r>
              <a:rPr lang="en-US" sz="2000" dirty="0"/>
              <a:t>Design-specific </a:t>
            </a:r>
            <a:r>
              <a:rPr lang="en-US" sz="2000" dirty="0" smtClean="0"/>
              <a:t>pre-</a:t>
            </a:r>
            <a:r>
              <a:rPr lang="en-US" sz="2000" dirty="0"/>
              <a:t>processing </a:t>
            </a:r>
            <a:r>
              <a:rPr lang="en-US" sz="2000" dirty="0" smtClean="0"/>
              <a:t>function </a:t>
            </a:r>
            <a:endParaRPr lang="en-US" sz="2000" dirty="0"/>
          </a:p>
          <a:p>
            <a:pPr marL="365760" lvl="1" indent="-182880">
              <a:buFont typeface="Arial"/>
              <a:buChar char="•"/>
            </a:pPr>
            <a:r>
              <a:rPr lang="en-US" sz="1600" dirty="0"/>
              <a:t>Provided for </a:t>
            </a:r>
            <a:r>
              <a:rPr lang="en-US" sz="1600" dirty="0" err="1"/>
              <a:t>genericity</a:t>
            </a:r>
            <a:endParaRPr lang="en-US" sz="1600" dirty="0"/>
          </a:p>
          <a:p>
            <a:pPr marL="365760" lvl="2"/>
            <a:endParaRPr lang="en-US" sz="1000" dirty="0" smtClean="0"/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Check requirement declarations:</a:t>
            </a:r>
            <a:endParaRPr lang="en-US" sz="2000" dirty="0"/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If the model is an archetype,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b="1" dirty="0" smtClean="0"/>
              <a:t>Substitute</a:t>
            </a:r>
            <a:r>
              <a:rPr lang="en-US" sz="2000" dirty="0" smtClean="0"/>
              <a:t> – design-specific 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/>
              <a:t>Otherwise,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b="1" dirty="0" smtClean="0"/>
              <a:t>Satisfy</a:t>
            </a:r>
            <a:r>
              <a:rPr lang="en-US" sz="2000" dirty="0" smtClean="0"/>
              <a:t> -- design-specific</a:t>
            </a:r>
          </a:p>
          <a:p>
            <a:pPr marL="365760" lvl="2"/>
            <a:endParaRPr lang="en-US" sz="1000" dirty="0"/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Design-specific post-processing function </a:t>
            </a:r>
          </a:p>
          <a:p>
            <a:pPr marL="365760" lvl="1" indent="-182880">
              <a:buFont typeface="Arial"/>
              <a:buChar char="•"/>
            </a:pPr>
            <a:r>
              <a:rPr lang="en-US" sz="1600" dirty="0" smtClean="0"/>
              <a:t>Provided for </a:t>
            </a:r>
            <a:r>
              <a:rPr lang="en-US" sz="1600" dirty="0" err="1" smtClean="0"/>
              <a:t>genericity</a:t>
            </a: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896556" y="1222132"/>
            <a:ext cx="4048999" cy="3139321"/>
          </a:xfrm>
          <a:prstGeom prst="rect">
            <a:avLst/>
          </a:prstGeom>
          <a:solidFill>
            <a:srgbClr val="FFFFFF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Concept Model Template Checking</a:t>
            </a:r>
            <a:r>
              <a:rPr lang="en-US" sz="2400" dirty="0" smtClean="0"/>
              <a:t>:</a:t>
            </a:r>
          </a:p>
          <a:p>
            <a:endParaRPr lang="en-US" sz="1000" dirty="0" smtClean="0"/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Follow concept model checking</a:t>
            </a:r>
          </a:p>
          <a:p>
            <a:endParaRPr lang="en-US" sz="1000" dirty="0" smtClean="0"/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Use model archetypes as placeholders</a:t>
            </a:r>
            <a:endParaRPr lang="en-US" sz="2000" dirty="0"/>
          </a:p>
          <a:p>
            <a:pPr marL="365760" lvl="1" indent="-182880">
              <a:buFont typeface="Arial"/>
              <a:buChar char="•"/>
            </a:pPr>
            <a:r>
              <a:rPr lang="en-US" sz="2000" dirty="0"/>
              <a:t>w</a:t>
            </a:r>
            <a:r>
              <a:rPr lang="en-US" sz="2000" dirty="0" smtClean="0"/>
              <a:t>henever constraints satisfaction cannot find a concrete concept model.</a:t>
            </a:r>
          </a:p>
          <a:p>
            <a:pPr marL="182880" lvl="1"/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42094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75286"/>
            <a:ext cx="8683262" cy="1143000"/>
          </a:xfrm>
          <a:solidFill>
            <a:srgbClr val="95B3D7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US" sz="4000" u="sng" dirty="0" err="1" smtClean="0">
                <a:solidFill>
                  <a:srgbClr val="000090"/>
                </a:solidFill>
              </a:rPr>
              <a:t>ConceptClang</a:t>
            </a:r>
            <a:r>
              <a:rPr lang="en-US" sz="4000" u="sng" dirty="0" smtClean="0">
                <a:solidFill>
                  <a:srgbClr val="000090"/>
                </a:solidFill>
              </a:rPr>
              <a:t>: Essential Procedures</a:t>
            </a:r>
            <a:endParaRPr lang="en-US" sz="4000" u="sng" dirty="0">
              <a:solidFill>
                <a:srgbClr val="00009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553" y="1223016"/>
            <a:ext cx="6155114" cy="3847207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Rebuilding Entity References</a:t>
            </a:r>
            <a:r>
              <a:rPr lang="en-US" sz="2400" dirty="0" smtClean="0"/>
              <a:t>: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182880" indent="-182880">
              <a:buFont typeface="Arial"/>
              <a:buChar char="•"/>
            </a:pPr>
            <a:endParaRPr lang="en-US" sz="500" dirty="0" smtClean="0">
              <a:solidFill>
                <a:srgbClr val="000000"/>
              </a:solidFill>
            </a:endParaRPr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pPr marL="182880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Let </a:t>
            </a:r>
            <a:r>
              <a:rPr lang="en-US" sz="2000" b="1" dirty="0">
                <a:solidFill>
                  <a:srgbClr val="000000"/>
                </a:solidFill>
              </a:rPr>
              <a:t>CS_models</a:t>
            </a:r>
            <a:r>
              <a:rPr lang="en-US" sz="2000" dirty="0">
                <a:solidFill>
                  <a:srgbClr val="000000"/>
                </a:solidFill>
              </a:rPr>
              <a:t> =  the result of constraints satisfaction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pPr marL="182880" lvl="0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For </a:t>
            </a:r>
            <a:r>
              <a:rPr lang="en-US" sz="2000" dirty="0">
                <a:solidFill>
                  <a:srgbClr val="000000"/>
                </a:solidFill>
              </a:rPr>
              <a:t>an entity associated to a </a:t>
            </a:r>
            <a:r>
              <a:rPr lang="en-US" sz="2000" dirty="0" smtClean="0">
                <a:solidFill>
                  <a:srgbClr val="000000"/>
                </a:solidFill>
              </a:rPr>
              <a:t>concept </a:t>
            </a:r>
            <a:r>
              <a:rPr lang="en-US" sz="2000" dirty="0">
                <a:solidFill>
                  <a:srgbClr val="000000"/>
                </a:solidFill>
              </a:rPr>
              <a:t>-- say </a:t>
            </a:r>
            <a:r>
              <a:rPr lang="en-US" sz="2000" b="1" dirty="0">
                <a:solidFill>
                  <a:srgbClr val="000000"/>
                </a:solidFill>
              </a:rPr>
              <a:t>CD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Let </a:t>
            </a:r>
            <a:r>
              <a:rPr lang="en-US" sz="2000" b="1" dirty="0">
                <a:solidFill>
                  <a:srgbClr val="000000"/>
                </a:solidFill>
              </a:rPr>
              <a:t>CM</a:t>
            </a:r>
            <a:r>
              <a:rPr lang="en-US" sz="2000" dirty="0">
                <a:solidFill>
                  <a:srgbClr val="000000"/>
                </a:solidFill>
              </a:rPr>
              <a:t> = the concept model for </a:t>
            </a:r>
            <a:r>
              <a:rPr lang="en-US" sz="2000" b="1" dirty="0">
                <a:solidFill>
                  <a:srgbClr val="000000"/>
                </a:solidFill>
              </a:rPr>
              <a:t>CD</a:t>
            </a:r>
            <a:r>
              <a:rPr lang="en-US" sz="2000" dirty="0">
                <a:solidFill>
                  <a:srgbClr val="000000"/>
                </a:solidFill>
              </a:rPr>
              <a:t> in </a:t>
            </a:r>
            <a:r>
              <a:rPr lang="en-US" sz="2000" b="1" dirty="0" smtClean="0">
                <a:solidFill>
                  <a:srgbClr val="000000"/>
                </a:solidFill>
              </a:rPr>
              <a:t>CS_models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Find </a:t>
            </a:r>
            <a:r>
              <a:rPr lang="en-US" sz="2000" dirty="0">
                <a:solidFill>
                  <a:srgbClr val="000000"/>
                </a:solidFill>
              </a:rPr>
              <a:t>the entity’s implementation in </a:t>
            </a:r>
            <a:r>
              <a:rPr lang="en-US" sz="2000" b="1" dirty="0" smtClean="0">
                <a:solidFill>
                  <a:srgbClr val="000000"/>
                </a:solidFill>
              </a:rPr>
              <a:t>CM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Rebuild </a:t>
            </a:r>
            <a:r>
              <a:rPr lang="en-US" sz="2000" dirty="0">
                <a:solidFill>
                  <a:srgbClr val="000000"/>
                </a:solidFill>
              </a:rPr>
              <a:t>the reference with the </a:t>
            </a:r>
            <a:r>
              <a:rPr lang="en-US" sz="2000" dirty="0" smtClean="0">
                <a:solidFill>
                  <a:srgbClr val="000000"/>
                </a:solidFill>
              </a:rPr>
              <a:t>implementation.</a:t>
            </a:r>
          </a:p>
          <a:p>
            <a:pPr marL="182880" lvl="1"/>
            <a:endParaRPr lang="en-US" sz="1000" dirty="0" smtClean="0">
              <a:solidFill>
                <a:srgbClr val="000000"/>
              </a:solidFill>
            </a:endParaRPr>
          </a:p>
          <a:p>
            <a:pPr marL="182880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For </a:t>
            </a:r>
            <a:r>
              <a:rPr lang="en-US" sz="2000" dirty="0">
                <a:solidFill>
                  <a:srgbClr val="000000"/>
                </a:solidFill>
              </a:rPr>
              <a:t>a constrained </a:t>
            </a:r>
            <a:r>
              <a:rPr lang="en-US" sz="2000" dirty="0" smtClean="0">
                <a:solidFill>
                  <a:srgbClr val="000000"/>
                </a:solidFill>
              </a:rPr>
              <a:t>template </a:t>
            </a:r>
            <a:r>
              <a:rPr lang="en-US" sz="2000" dirty="0">
                <a:solidFill>
                  <a:srgbClr val="000000"/>
                </a:solidFill>
              </a:rPr>
              <a:t>use</a:t>
            </a:r>
            <a:r>
              <a:rPr lang="en-US" sz="2000" dirty="0" smtClean="0">
                <a:solidFill>
                  <a:srgbClr val="000000"/>
                </a:solidFill>
              </a:rPr>
              <a:t>,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</a:t>
            </a:r>
            <a:r>
              <a:rPr lang="en-US" sz="2000" dirty="0" smtClean="0">
                <a:solidFill>
                  <a:srgbClr val="000000"/>
                </a:solidFill>
              </a:rPr>
              <a:t>ebuild the reference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</a:t>
            </a:r>
            <a:r>
              <a:rPr lang="en-US" sz="2000" dirty="0" smtClean="0">
                <a:solidFill>
                  <a:srgbClr val="000000"/>
                </a:solidFill>
              </a:rPr>
              <a:t>ith </a:t>
            </a:r>
            <a:r>
              <a:rPr lang="en-US" sz="2000" b="1" dirty="0">
                <a:solidFill>
                  <a:srgbClr val="000000"/>
                </a:solidFill>
              </a:rPr>
              <a:t>CS_models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serving as the constraints </a:t>
            </a:r>
            <a:r>
              <a:rPr lang="en-US" sz="2000" dirty="0">
                <a:solidFill>
                  <a:srgbClr val="000000"/>
                </a:solidFill>
              </a:rPr>
              <a:t>environment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marL="182880" lvl="1"/>
            <a:endParaRPr lang="en-US" sz="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4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75286"/>
            <a:ext cx="8683262" cy="1143000"/>
          </a:xfrm>
          <a:solidFill>
            <a:srgbClr val="95B3D7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US" sz="4000" u="sng" dirty="0" err="1" smtClean="0">
                <a:solidFill>
                  <a:srgbClr val="000090"/>
                </a:solidFill>
              </a:rPr>
              <a:t>ConceptClang</a:t>
            </a:r>
            <a:r>
              <a:rPr lang="en-US" sz="4000" u="sng" dirty="0" smtClean="0">
                <a:solidFill>
                  <a:srgbClr val="000090"/>
                </a:solidFill>
              </a:rPr>
              <a:t>: Essential Procedures</a:t>
            </a:r>
            <a:endParaRPr lang="en-US" sz="4000" u="sng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181" y="1218286"/>
            <a:ext cx="6384041" cy="5001369"/>
          </a:xfrm>
          <a:prstGeom prst="rect">
            <a:avLst/>
          </a:prstGeom>
          <a:solidFill>
            <a:srgbClr val="FFFFFF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Expression Validation</a:t>
            </a:r>
            <a:r>
              <a:rPr lang="en-US" sz="2400" dirty="0" smtClean="0"/>
              <a:t>: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182880" indent="-182880">
              <a:buFont typeface="Arial"/>
              <a:buChar char="•"/>
            </a:pPr>
            <a:endParaRPr lang="en-US" sz="500" dirty="0" smtClean="0">
              <a:solidFill>
                <a:srgbClr val="000000"/>
              </a:solidFill>
            </a:endParaRPr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pPr marL="182880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Given:</a:t>
            </a:r>
            <a:endParaRPr lang="en-US" sz="2000" dirty="0"/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An expression to validate – say </a:t>
            </a:r>
            <a:r>
              <a:rPr lang="en-US" sz="2000" b="1" dirty="0" smtClean="0">
                <a:solidFill>
                  <a:srgbClr val="000000"/>
                </a:solidFill>
              </a:rPr>
              <a:t>E</a:t>
            </a:r>
            <a:r>
              <a:rPr lang="en-US" sz="2000" dirty="0" smtClean="0">
                <a:solidFill>
                  <a:srgbClr val="000000"/>
                </a:solidFill>
              </a:rPr>
              <a:t>, and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constraints environment – say </a:t>
            </a:r>
            <a:r>
              <a:rPr lang="en-US" sz="2000" b="1" dirty="0" smtClean="0">
                <a:solidFill>
                  <a:srgbClr val="000000"/>
                </a:solidFill>
              </a:rPr>
              <a:t>Cs_env</a:t>
            </a:r>
            <a:r>
              <a:rPr lang="en-US" sz="2000" dirty="0" smtClean="0">
                <a:solidFill>
                  <a:srgbClr val="000000"/>
                </a:solidFill>
              </a:rPr>
              <a:t>. </a:t>
            </a:r>
          </a:p>
          <a:p>
            <a:pPr marL="182880" lvl="1"/>
            <a:endParaRPr lang="en-US" sz="1000" dirty="0" smtClean="0">
              <a:solidFill>
                <a:srgbClr val="000000"/>
              </a:solidFill>
            </a:endParaRPr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Validate </a:t>
            </a:r>
            <a:r>
              <a:rPr lang="en-US" sz="2000" b="1" dirty="0" smtClean="0"/>
              <a:t>E</a:t>
            </a:r>
            <a:r>
              <a:rPr lang="en-US" sz="2000" dirty="0" smtClean="0"/>
              <a:t>’s sub-expressions with </a:t>
            </a:r>
            <a:r>
              <a:rPr lang="en-US" sz="2000" b="1" dirty="0" smtClean="0">
                <a:solidFill>
                  <a:srgbClr val="000000"/>
                </a:solidFill>
              </a:rPr>
              <a:t>Cs_env</a:t>
            </a:r>
            <a:r>
              <a:rPr lang="en-US" sz="2000" dirty="0" smtClean="0"/>
              <a:t>.</a:t>
            </a:r>
            <a:endParaRPr lang="en-US" sz="2000" dirty="0"/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Fail if the process fails for any sub-expression. </a:t>
            </a:r>
          </a:p>
          <a:p>
            <a:pPr marL="182880" lvl="1"/>
            <a:endParaRPr lang="en-US" sz="1000" dirty="0" smtClean="0"/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Validate  </a:t>
            </a:r>
            <a:r>
              <a:rPr lang="en-US" sz="2000" b="1" dirty="0" smtClean="0"/>
              <a:t>E</a:t>
            </a:r>
            <a:r>
              <a:rPr lang="en-US" sz="2000" dirty="0" smtClean="0"/>
              <a:t> against </a:t>
            </a:r>
            <a:r>
              <a:rPr lang="en-US" sz="2000" b="1" dirty="0" smtClean="0"/>
              <a:t>Cs_env</a:t>
            </a:r>
            <a:r>
              <a:rPr lang="en-US" sz="2000" dirty="0" smtClean="0"/>
              <a:t>:</a:t>
            </a:r>
            <a:endParaRPr lang="en-US" sz="2000" dirty="0"/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For each use-pattern </a:t>
            </a:r>
            <a:r>
              <a:rPr lang="en-US" sz="2000" b="1" dirty="0" smtClean="0">
                <a:solidFill>
                  <a:srgbClr val="000000"/>
                </a:solidFill>
              </a:rPr>
              <a:t>U</a:t>
            </a:r>
            <a:r>
              <a:rPr lang="en-US" sz="2000" dirty="0" smtClean="0">
                <a:solidFill>
                  <a:srgbClr val="000000"/>
                </a:solidFill>
              </a:rPr>
              <a:t> in  </a:t>
            </a:r>
            <a:r>
              <a:rPr lang="en-US" sz="2000" b="1" dirty="0" smtClean="0">
                <a:solidFill>
                  <a:srgbClr val="000000"/>
                </a:solidFill>
              </a:rPr>
              <a:t>Cs_env</a:t>
            </a:r>
            <a:r>
              <a:rPr lang="en-US" sz="2000" dirty="0" smtClean="0">
                <a:solidFill>
                  <a:srgbClr val="000000"/>
                </a:solidFill>
              </a:rPr>
              <a:t>: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dirty="0" smtClean="0"/>
              <a:t>Compare expression trees for </a:t>
            </a:r>
            <a:r>
              <a:rPr lang="en-US" sz="2000" b="1" dirty="0" smtClean="0"/>
              <a:t>E</a:t>
            </a:r>
            <a:r>
              <a:rPr lang="en-US" sz="2000" dirty="0" smtClean="0"/>
              <a:t> and </a:t>
            </a:r>
            <a:r>
              <a:rPr lang="en-US" sz="2000" b="1" dirty="0" smtClean="0"/>
              <a:t>U</a:t>
            </a:r>
            <a:r>
              <a:rPr lang="en-US" sz="2000" dirty="0" smtClean="0"/>
              <a:t>.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dirty="0" smtClean="0"/>
              <a:t>Return success when a match is found.</a:t>
            </a:r>
          </a:p>
          <a:p>
            <a:pPr marL="365760" lvl="2"/>
            <a:endParaRPr lang="en-US" sz="1000" dirty="0" smtClean="0"/>
          </a:p>
          <a:p>
            <a:pPr marL="182880" indent="-182880">
              <a:buFont typeface="Arial"/>
              <a:buChar char="•"/>
            </a:pPr>
            <a:r>
              <a:rPr lang="en-US" sz="2000" dirty="0" smtClean="0"/>
              <a:t>If the validation fails: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Rebuild </a:t>
            </a:r>
            <a:r>
              <a:rPr lang="en-US" sz="2000" b="1" dirty="0" smtClean="0">
                <a:solidFill>
                  <a:srgbClr val="000000"/>
                </a:solidFill>
              </a:rPr>
              <a:t>E</a:t>
            </a:r>
            <a:r>
              <a:rPr lang="en-US" sz="2000" dirty="0" smtClean="0">
                <a:solidFill>
                  <a:srgbClr val="000000"/>
                </a:solidFill>
              </a:rPr>
              <a:t> with the updated sub-expressions. </a:t>
            </a: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Return success if the rebuilding succeeds.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75286"/>
            <a:ext cx="8683262" cy="1143000"/>
          </a:xfrm>
          <a:solidFill>
            <a:srgbClr val="95B3D7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US" sz="4000" u="sng" dirty="0" err="1" smtClean="0">
                <a:solidFill>
                  <a:srgbClr val="000090"/>
                </a:solidFill>
              </a:rPr>
              <a:t>ConceptClang</a:t>
            </a:r>
            <a:r>
              <a:rPr lang="en-US" sz="4000" u="sng" dirty="0" smtClean="0">
                <a:solidFill>
                  <a:srgbClr val="000090"/>
                </a:solidFill>
              </a:rPr>
              <a:t>: Essential Procedures</a:t>
            </a:r>
            <a:endParaRPr lang="en-US" sz="4000" u="sng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666" y="1218286"/>
            <a:ext cx="5714111" cy="3600986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Rebuilding Entity References – </a:t>
            </a:r>
          </a:p>
          <a:p>
            <a:r>
              <a:rPr lang="en-US" sz="2400" b="1" dirty="0" smtClean="0">
                <a:solidFill>
                  <a:srgbClr val="000090"/>
                </a:solidFill>
              </a:rPr>
              <a:t>Extension for Concept Model Checking</a:t>
            </a:r>
            <a:r>
              <a:rPr lang="en-US" sz="2400" dirty="0" smtClean="0"/>
              <a:t>: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182880" indent="-182880">
              <a:buFont typeface="Arial"/>
              <a:buChar char="•"/>
            </a:pPr>
            <a:endParaRPr lang="en-US" sz="500" dirty="0" smtClean="0">
              <a:solidFill>
                <a:srgbClr val="000000"/>
              </a:solidFill>
            </a:endParaRPr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pPr marL="182880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For each reference to a </a:t>
            </a:r>
            <a:r>
              <a:rPr lang="en-US" sz="2000" b="1" dirty="0" smtClean="0">
                <a:solidFill>
                  <a:srgbClr val="000000"/>
                </a:solidFill>
              </a:rPr>
              <a:t>DummyAssocDecl</a:t>
            </a:r>
            <a:r>
              <a:rPr lang="en-US" sz="2000" dirty="0" smtClean="0"/>
              <a:t>: </a:t>
            </a:r>
          </a:p>
          <a:p>
            <a:pPr marL="182880" lvl="1"/>
            <a:endParaRPr lang="en-US" sz="500" dirty="0" smtClean="0">
              <a:solidFill>
                <a:srgbClr val="000000"/>
              </a:solidFill>
            </a:endParaRPr>
          </a:p>
          <a:p>
            <a:pPr marL="36576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the concept model is concrete, 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Collect valid candidates, and </a:t>
            </a:r>
          </a:p>
          <a:p>
            <a:pPr marL="548640" lvl="2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Add </a:t>
            </a:r>
            <a:r>
              <a:rPr lang="en-US" sz="2000" dirty="0">
                <a:solidFill>
                  <a:srgbClr val="000000"/>
                </a:solidFill>
              </a:rPr>
              <a:t>the candidates to the model </a:t>
            </a:r>
            <a:r>
              <a:rPr lang="en-US" sz="2000" dirty="0" smtClean="0">
                <a:solidFill>
                  <a:srgbClr val="000000"/>
                </a:solidFill>
              </a:rPr>
              <a:t>context.</a:t>
            </a:r>
          </a:p>
          <a:p>
            <a:pPr marL="731520" lvl="3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Intersecting </a:t>
            </a:r>
            <a:r>
              <a:rPr lang="en-US" sz="2000" dirty="0">
                <a:solidFill>
                  <a:srgbClr val="000000"/>
                </a:solidFill>
              </a:rPr>
              <a:t>with pre-existing </a:t>
            </a:r>
            <a:r>
              <a:rPr lang="en-US" sz="2000" dirty="0" smtClean="0">
                <a:solidFill>
                  <a:srgbClr val="000000"/>
                </a:solidFill>
              </a:rPr>
              <a:t>candidates.</a:t>
            </a:r>
          </a:p>
          <a:p>
            <a:pPr marL="548640" lvl="3"/>
            <a:endParaRPr lang="en-US" sz="1000" dirty="0" smtClean="0">
              <a:solidFill>
                <a:srgbClr val="000000"/>
              </a:solidFill>
            </a:endParaRPr>
          </a:p>
          <a:p>
            <a:pPr marL="365760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the </a:t>
            </a:r>
            <a:r>
              <a:rPr lang="en-US" sz="2000" dirty="0">
                <a:solidFill>
                  <a:srgbClr val="000000"/>
                </a:solidFill>
              </a:rPr>
              <a:t>concept model </a:t>
            </a:r>
            <a:r>
              <a:rPr lang="en-US" sz="2000" dirty="0" smtClean="0">
                <a:solidFill>
                  <a:srgbClr val="000000"/>
                </a:solidFill>
              </a:rPr>
              <a:t>is an archetype:</a:t>
            </a:r>
          </a:p>
          <a:p>
            <a:pPr marL="548640" lvl="1" indent="-18288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Simply </a:t>
            </a:r>
            <a:r>
              <a:rPr lang="en-US" sz="2000" dirty="0">
                <a:solidFill>
                  <a:srgbClr val="000000"/>
                </a:solidFill>
              </a:rPr>
              <a:t>substitute and rebuild </a:t>
            </a: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reference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marL="365760" lvl="1"/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 Separate Type-checking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59045" y="1378622"/>
            <a:ext cx="4038600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Generic Component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300" dirty="0" smtClean="0"/>
              <a:t>Generic Component Use: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3" y="1378622"/>
            <a:ext cx="4038600" cy="4943153"/>
          </a:xfrm>
          <a:effectLst/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300" dirty="0" smtClean="0"/>
              <a:t>	Instantiation:</a:t>
            </a: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1163" y="5094109"/>
            <a:ext cx="4300836" cy="122766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= accumulate(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v.begin(), v.end(), 0, 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plus&lt;int&gt;()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14444" y="3575460"/>
            <a:ext cx="3830778" cy="1629755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nt accumulate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iterator first,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vector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iterator last,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 init, plus&lt;int&gt; bin_op) { ... }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27" name="Right Arrow Callout 26"/>
          <p:cNvSpPr/>
          <p:nvPr/>
        </p:nvSpPr>
        <p:spPr>
          <a:xfrm>
            <a:off x="3267169" y="3022148"/>
            <a:ext cx="1939809" cy="2071961"/>
          </a:xfrm>
          <a:prstGeom prst="rightArrowCallout">
            <a:avLst>
              <a:gd name="adj1" fmla="val 12584"/>
              <a:gd name="adj2" fmla="val 15284"/>
              <a:gd name="adj3" fmla="val 12531"/>
              <a:gd name="adj4" fmla="val 14269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81497" y="5094109"/>
            <a:ext cx="1411339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4800" y="1812364"/>
            <a:ext cx="4267199" cy="1235634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template&lt;typename InputIterator,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typename 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typename BinaryFunction&gt;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 accumulate( ... ) { ... }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54874" y="2622038"/>
            <a:ext cx="1411339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95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1"/>
          </p:nvPr>
        </p:nvSpPr>
        <p:spPr>
          <a:xfrm>
            <a:off x="159045" y="1350400"/>
            <a:ext cx="4038600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Generic Component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300" dirty="0" smtClean="0"/>
              <a:t>Generic Component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Type-checking Definitions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3" y="1350400"/>
            <a:ext cx="4038600" cy="4943153"/>
          </a:xfrm>
          <a:effectLst/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300" dirty="0" smtClean="0"/>
              <a:t>	Instantiation:</a:t>
            </a: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1163" y="5065887"/>
            <a:ext cx="4300836" cy="122766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= accumulate(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v.begin(), v.end(), 0, 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plus&lt;int&gt;()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14444" y="3547238"/>
            <a:ext cx="3732000" cy="1629755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nt</a:t>
            </a:r>
            <a:r>
              <a:rPr lang="en-US" sz="1400" dirty="0" smtClean="0">
                <a:solidFill>
                  <a:srgbClr val="000090"/>
                </a:solidFill>
                <a:latin typeface="Courier New"/>
                <a:cs typeface="Courier New"/>
              </a:rPr>
              <a:t> accumulate</a:t>
            </a:r>
          </a:p>
          <a:p>
            <a:r>
              <a:rPr lang="en-US" sz="14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400" dirty="0" smtClean="0">
                <a:solidFill>
                  <a:srgbClr val="000090"/>
                </a:solidFill>
                <a:latin typeface="Courier New"/>
                <a:cs typeface="Courier New"/>
              </a:rPr>
              <a:t>first, </a:t>
            </a:r>
          </a:p>
          <a:p>
            <a:r>
              <a:rPr lang="en-US" sz="14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vector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400" dirty="0" smtClean="0">
                <a:solidFill>
                  <a:srgbClr val="000090"/>
                </a:solidFill>
                <a:latin typeface="Courier New"/>
                <a:cs typeface="Courier New"/>
              </a:rPr>
              <a:t>last, </a:t>
            </a:r>
          </a:p>
          <a:p>
            <a:r>
              <a:rPr lang="en-US" sz="14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90"/>
                </a:solidFill>
                <a:latin typeface="Courier New"/>
                <a:cs typeface="Courier New"/>
              </a:rPr>
              <a:t> init,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plus&lt;int&gt;</a:t>
            </a:r>
            <a:r>
              <a:rPr lang="en-US" sz="1400" dirty="0" smtClean="0">
                <a:solidFill>
                  <a:srgbClr val="000090"/>
                </a:solidFill>
                <a:latin typeface="Courier New"/>
                <a:cs typeface="Courier New"/>
              </a:rPr>
              <a:t> bin_op) </a:t>
            </a:r>
            <a:r>
              <a:rPr lang="en-US" sz="1400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 smtClean="0">
                <a:solidFill>
                  <a:srgbClr val="000090"/>
                </a:solidFill>
                <a:latin typeface="Courier New"/>
                <a:cs typeface="Courier New"/>
              </a:rPr>
              <a:t>  ...</a:t>
            </a:r>
            <a:endParaRPr lang="en-US" sz="14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2" name="Right Arrow Callout 21"/>
          <p:cNvSpPr/>
          <p:nvPr/>
        </p:nvSpPr>
        <p:spPr>
          <a:xfrm>
            <a:off x="3267169" y="2993926"/>
            <a:ext cx="1939809" cy="2071961"/>
          </a:xfrm>
          <a:prstGeom prst="rightArrowCallout">
            <a:avLst>
              <a:gd name="adj1" fmla="val 12584"/>
              <a:gd name="adj2" fmla="val 15284"/>
              <a:gd name="adj3" fmla="val 12531"/>
              <a:gd name="adj4" fmla="val 14269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4800" y="1784141"/>
            <a:ext cx="4267199" cy="2059273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template&lt;typename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typename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typename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 accumulate(...) 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for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(; first != last; ++first)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  init = bin_op(init, *first);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return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41965" y="3443304"/>
            <a:ext cx="1411339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81497" y="5065887"/>
            <a:ext cx="1411339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9577" y="1801742"/>
            <a:ext cx="2973757" cy="8382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159045" y="1378622"/>
            <a:ext cx="4038600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Generic Component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Generic Component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9" name="Right Arrow Callout 18"/>
          <p:cNvSpPr/>
          <p:nvPr/>
        </p:nvSpPr>
        <p:spPr>
          <a:xfrm>
            <a:off x="3267169" y="3022148"/>
            <a:ext cx="1784609" cy="2071961"/>
          </a:xfrm>
          <a:prstGeom prst="rightArrowCallout">
            <a:avLst>
              <a:gd name="adj1" fmla="val 12584"/>
              <a:gd name="adj2" fmla="val 15284"/>
              <a:gd name="adj3" fmla="val 12531"/>
              <a:gd name="adj4" fmla="val 14269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Type-checking Uses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3" y="1378622"/>
            <a:ext cx="4038600" cy="4943153"/>
          </a:xfrm>
          <a:effectLst/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300" dirty="0" smtClean="0"/>
              <a:t>	Instantiation:</a:t>
            </a: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778" y="3575460"/>
            <a:ext cx="3894666" cy="1629755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nt accumulate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iterator first,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vector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iterator last,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 init, plus&lt;int&gt; bin_op)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...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44799" y="4403163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80687" y="4973327"/>
            <a:ext cx="279033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41965" y="4417627"/>
            <a:ext cx="1411339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4800" y="1812364"/>
            <a:ext cx="4267199" cy="1362634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template&lt;typename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typename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typename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 accumulate( ... ) { ... }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54874" y="2774888"/>
            <a:ext cx="1411339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45466" y="1829964"/>
            <a:ext cx="3025556" cy="8382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4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Type-</a:t>
            </a:r>
            <a:r>
              <a:rPr lang="en-US" sz="4000" smtClean="0"/>
              <a:t>checking Templates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15734" y="1378622"/>
            <a:ext cx="4038600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Template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3" y="1378622"/>
            <a:ext cx="4038600" cy="4525963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Code </a:t>
            </a:r>
            <a:r>
              <a:rPr lang="en-US" sz="2300" dirty="0" smtClean="0"/>
              <a:t>Generation</a:t>
            </a:r>
            <a:r>
              <a:rPr lang="en-US" sz="2300" dirty="0"/>
              <a:t>: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300" dirty="0" smtClean="0"/>
              <a:t>	Specialization: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4800" y="1812363"/>
            <a:ext cx="4267199" cy="1165079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template&lt;typename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typename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 accumulate(...) { ... }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99" y="4403163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4687" y="4784163"/>
            <a:ext cx="374980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nt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accumulate(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int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 plus&lt;int&gt;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bin_op);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65889" y="1812362"/>
            <a:ext cx="3878599" cy="1517857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nt accumulate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iterator first,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vector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iterator last,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 init, plus&lt;int&gt; bin_op)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{ ...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4798" y="4973327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31355" y="1829964"/>
            <a:ext cx="2973757" cy="8382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Callout 26"/>
          <p:cNvSpPr/>
          <p:nvPr/>
        </p:nvSpPr>
        <p:spPr>
          <a:xfrm rot="1556093">
            <a:off x="2730987" y="3255571"/>
            <a:ext cx="2514217" cy="2032294"/>
          </a:xfrm>
          <a:prstGeom prst="rightArrowCallout">
            <a:avLst>
              <a:gd name="adj1" fmla="val 12584"/>
              <a:gd name="adj2" fmla="val 12196"/>
              <a:gd name="adj3" fmla="val 12531"/>
              <a:gd name="adj4" fmla="val 11254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20936937">
            <a:off x="2682032" y="3643230"/>
            <a:ext cx="817602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2" name="Down Arrow 21"/>
          <p:cNvSpPr/>
          <p:nvPr/>
        </p:nvSpPr>
        <p:spPr>
          <a:xfrm rot="10053170">
            <a:off x="7803131" y="3250209"/>
            <a:ext cx="563949" cy="1579111"/>
          </a:xfrm>
          <a:prstGeom prst="downArrow">
            <a:avLst>
              <a:gd name="adj1" fmla="val 36932"/>
              <a:gd name="adj2" fmla="val 47359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20936937">
            <a:off x="7657332" y="3823417"/>
            <a:ext cx="815723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Once!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93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(Non)Dependent Entity References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959556"/>
            <a:ext cx="8390467" cy="5166608"/>
          </a:xfrm>
        </p:spPr>
        <p:txBody>
          <a:bodyPr/>
          <a:lstStyle/>
          <a:p>
            <a:r>
              <a:rPr lang="en-US" sz="2400" dirty="0" smtClean="0"/>
              <a:t>An entity reference: refers to an entity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.g. A </a:t>
            </a:r>
            <a:r>
              <a:rPr lang="en-US" sz="2000" b="1" dirty="0" smtClean="0"/>
              <a:t>function call expression</a:t>
            </a:r>
            <a:r>
              <a:rPr lang="en-US" sz="2000" dirty="0" smtClean="0"/>
              <a:t>: refers to a function declaration</a:t>
            </a:r>
          </a:p>
          <a:p>
            <a:pPr lvl="1"/>
            <a:r>
              <a:rPr lang="en-US" sz="2000" dirty="0" smtClean="0"/>
              <a:t>e.g. The </a:t>
            </a:r>
            <a:r>
              <a:rPr lang="en-US" sz="2000" b="1" dirty="0" smtClean="0"/>
              <a:t>use of a type</a:t>
            </a:r>
            <a:r>
              <a:rPr lang="en-US" sz="2000" dirty="0" smtClean="0"/>
              <a:t> to declare a variable</a:t>
            </a:r>
          </a:p>
          <a:p>
            <a:r>
              <a:rPr lang="en-US" sz="2400" dirty="0" smtClean="0"/>
              <a:t>A dependent entity reference:</a:t>
            </a:r>
          </a:p>
          <a:p>
            <a:pPr lvl="1"/>
            <a:r>
              <a:rPr lang="en-US" sz="2000" dirty="0" smtClean="0"/>
              <a:t> depends on a template parameter</a:t>
            </a:r>
          </a:p>
          <a:p>
            <a:r>
              <a:rPr lang="en-US" sz="2400" dirty="0" smtClean="0"/>
              <a:t>A non-dependent entity reference: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oes not depend on a template parameter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9887" y="3892783"/>
            <a:ext cx="8607779" cy="240077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Accumulate – All dependent Entity References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template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&lt;typename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typename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T,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T accumulate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first,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last, 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 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for (;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++first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, *first)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return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4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Generic Programming: </a:t>
            </a:r>
            <a:r>
              <a:rPr lang="en-US" sz="40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78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2221" y="971783"/>
            <a:ext cx="8607779" cy="5349996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Accumulate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285750" indent="-285750"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Define a generic function:</a:t>
            </a:r>
          </a:p>
          <a:p>
            <a:endParaRPr lang="en-US" sz="5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template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for (; first != last; ++first)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5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Simply reuse the </a:t>
            </a:r>
            <a:r>
              <a:rPr lang="en-US" sz="2000" dirty="0" smtClean="0">
                <a:solidFill>
                  <a:schemeClr val="tx1"/>
                </a:solidFill>
              </a:rPr>
              <a:t>generic function for varying purposes: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500" dirty="0">
              <a:solidFill>
                <a:schemeClr val="tx1"/>
              </a:solidFill>
            </a:endParaRPr>
          </a:p>
          <a:p>
            <a:endParaRPr lang="en-US" sz="5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// Adding integers stored in vectors:</a:t>
            </a:r>
            <a:endParaRPr lang="en-US" sz="5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&lt;int&gt; v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v.begin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v.end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(), 0,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plus&lt;</a:t>
            </a:r>
            <a:r>
              <a:rPr lang="fr-FR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&gt;());</a:t>
            </a:r>
          </a:p>
          <a:p>
            <a:endParaRPr lang="fr-FR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// 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Multiplying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floating-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point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numbers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stored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 in sets:</a:t>
            </a:r>
            <a:endParaRPr lang="fr-FR" sz="5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set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&lt;double&gt;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s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double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s.begin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s.end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(), 0, 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multiplies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&lt;double&gt;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())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3918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(Non)Dependent Entity References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959556"/>
            <a:ext cx="8390467" cy="5166608"/>
          </a:xfrm>
        </p:spPr>
        <p:txBody>
          <a:bodyPr/>
          <a:lstStyle/>
          <a:p>
            <a:r>
              <a:rPr lang="en-US" sz="2400" dirty="0" smtClean="0"/>
              <a:t>An entity reference: refers to an entity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.g. A </a:t>
            </a:r>
            <a:r>
              <a:rPr lang="en-US" sz="2000" b="1" dirty="0" smtClean="0"/>
              <a:t>function call expression</a:t>
            </a:r>
            <a:r>
              <a:rPr lang="en-US" sz="2000" dirty="0" smtClean="0"/>
              <a:t>: refers to a function declaration</a:t>
            </a:r>
          </a:p>
          <a:p>
            <a:pPr lvl="1"/>
            <a:r>
              <a:rPr lang="en-US" sz="2000" dirty="0" smtClean="0"/>
              <a:t>e.g. The </a:t>
            </a:r>
            <a:r>
              <a:rPr lang="en-US" sz="2000" b="1" dirty="0" smtClean="0"/>
              <a:t>use of a type</a:t>
            </a:r>
            <a:r>
              <a:rPr lang="en-US" sz="2000" dirty="0" smtClean="0"/>
              <a:t> to declare a variable</a:t>
            </a:r>
          </a:p>
          <a:p>
            <a:r>
              <a:rPr lang="en-US" sz="2400" dirty="0" smtClean="0"/>
              <a:t>A dependent entity reference:</a:t>
            </a:r>
          </a:p>
          <a:p>
            <a:pPr lvl="1"/>
            <a:r>
              <a:rPr lang="en-US" sz="2000" dirty="0" smtClean="0"/>
              <a:t> depends on a template parameter</a:t>
            </a:r>
          </a:p>
          <a:p>
            <a:r>
              <a:rPr lang="en-US" sz="2400" dirty="0" smtClean="0"/>
              <a:t>A non-dependent entity reference: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oes not depend on a template parameter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9887" y="3892783"/>
            <a:ext cx="8607779" cy="241488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Accumulate_int – Some dependent Entity References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template&lt;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 accumulate_int(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first,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last,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         int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&lt;int&gt;&amp;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for (;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first != last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++first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*first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43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(Non)Dependent Entity References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959556"/>
            <a:ext cx="8390467" cy="5166608"/>
          </a:xfrm>
        </p:spPr>
        <p:txBody>
          <a:bodyPr/>
          <a:lstStyle/>
          <a:p>
            <a:r>
              <a:rPr lang="en-US" sz="2400" dirty="0" smtClean="0"/>
              <a:t>An entity reference: refers to an entity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.g. A </a:t>
            </a:r>
            <a:r>
              <a:rPr lang="en-US" sz="2000" b="1" dirty="0" smtClean="0"/>
              <a:t>function call expression</a:t>
            </a:r>
            <a:r>
              <a:rPr lang="en-US" sz="2000" dirty="0" smtClean="0"/>
              <a:t>: refers to a function declaration</a:t>
            </a:r>
          </a:p>
          <a:p>
            <a:pPr lvl="1"/>
            <a:r>
              <a:rPr lang="en-US" sz="2000" dirty="0" smtClean="0"/>
              <a:t>e.g. The </a:t>
            </a:r>
            <a:r>
              <a:rPr lang="en-US" sz="2000" b="1" dirty="0" smtClean="0"/>
              <a:t>use of a type</a:t>
            </a:r>
            <a:r>
              <a:rPr lang="en-US" sz="2000" dirty="0" smtClean="0"/>
              <a:t> to declare a variable</a:t>
            </a:r>
          </a:p>
          <a:p>
            <a:r>
              <a:rPr lang="en-US" sz="2400" dirty="0" smtClean="0"/>
              <a:t>A dependent entity reference:</a:t>
            </a:r>
          </a:p>
          <a:p>
            <a:pPr lvl="1"/>
            <a:r>
              <a:rPr lang="en-US" sz="2000" dirty="0" smtClean="0"/>
              <a:t> depends on a template parameter</a:t>
            </a:r>
          </a:p>
          <a:p>
            <a:r>
              <a:rPr lang="en-US" sz="2400" dirty="0" smtClean="0"/>
              <a:t>A non-dependent entity reference: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oes not depend on a template parameter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9887" y="3892783"/>
            <a:ext cx="8607779" cy="279588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Accumulate_int – Some dependent Entity References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template&lt;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template&lt;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T,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A = allocator&lt;T&gt; &gt; 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class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Container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 accumulate_int(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Container&lt;int&gt;::iterator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first,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Container&lt;int&gt;::iterator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last,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         int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&lt;int&gt;&amp;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for (;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first != last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++first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*first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07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45" y="199604"/>
            <a:ext cx="8494888" cy="1143000"/>
          </a:xfrm>
          <a:effectLst/>
        </p:spPr>
        <p:txBody>
          <a:bodyPr/>
          <a:lstStyle/>
          <a:p>
            <a:r>
              <a:rPr lang="en-US" sz="4000" dirty="0" smtClean="0"/>
              <a:t>Templates: No Separate </a:t>
            </a:r>
            <a:r>
              <a:rPr lang="en-US" sz="4000" dirty="0"/>
              <a:t>T</a:t>
            </a:r>
            <a:r>
              <a:rPr lang="en-US" sz="4000" dirty="0" smtClean="0"/>
              <a:t>ype-checking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15734" y="1378622"/>
            <a:ext cx="4038600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Template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2" y="1378622"/>
            <a:ext cx="4324877" cy="478793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	Code Generation:</a:t>
            </a: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Specialization: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555" y="1833332"/>
            <a:ext cx="4120445" cy="152511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nt accumulate_int(...)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for (;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++first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*first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01008" y="2958332"/>
            <a:ext cx="281025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dependent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6" name="Down Arrow 25"/>
          <p:cNvSpPr/>
          <p:nvPr/>
        </p:nvSpPr>
        <p:spPr>
          <a:xfrm rot="16200000">
            <a:off x="4500828" y="4314651"/>
            <a:ext cx="398490" cy="731632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44800" y="1812362"/>
            <a:ext cx="4267199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emplate&lt;...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c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lass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Container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accumulate_int(...) { 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(; first != last; ++first)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=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*first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7245" y="1904998"/>
            <a:ext cx="2674010" cy="239889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1302" y="3144276"/>
            <a:ext cx="3159839" cy="40011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non-dependent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44799" y="4403163"/>
            <a:ext cx="4267199" cy="1501422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= accumulate_int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&lt;vector&gt;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v.begin(), v.end(), 0, </a:t>
            </a:r>
            <a:r>
              <a:rPr lang="fr-FR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add_int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31698" y="5050099"/>
            <a:ext cx="1030111" cy="261893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1" y="4422248"/>
            <a:ext cx="281025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65889" y="4494162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 accumulate_int(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&lt;int&gt;&amp;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27" name="Right Arrow Callout 26"/>
          <p:cNvSpPr/>
          <p:nvPr/>
        </p:nvSpPr>
        <p:spPr>
          <a:xfrm rot="18879216">
            <a:off x="4461500" y="2926414"/>
            <a:ext cx="969265" cy="1526674"/>
          </a:xfrm>
          <a:prstGeom prst="rightArrowCallout">
            <a:avLst>
              <a:gd name="adj1" fmla="val 16099"/>
              <a:gd name="adj2" fmla="val 15284"/>
              <a:gd name="adj3" fmla="val 12531"/>
              <a:gd name="adj4" fmla="val 16731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1" grpId="0" animBg="1"/>
      <p:bldP spid="19" grpId="0" animBg="1"/>
      <p:bldP spid="27" grpId="0" animBg="1"/>
      <p:bldP spid="27" grpId="1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Type-checking Constrained Templates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44800" y="1378622"/>
            <a:ext cx="4267198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Constrained Template Definition: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300" dirty="0" smtClean="0"/>
              <a:t>Constrained </a:t>
            </a:r>
          </a:p>
          <a:p>
            <a:pPr marL="0" indent="0">
              <a:buNone/>
            </a:pPr>
            <a:r>
              <a:rPr lang="en-US" sz="2300" dirty="0" smtClean="0"/>
              <a:t>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3" y="1378622"/>
            <a:ext cx="4038600" cy="4525963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Code </a:t>
            </a:r>
            <a:r>
              <a:rPr lang="en-US" sz="2300" dirty="0" smtClean="0"/>
              <a:t>Generation</a:t>
            </a:r>
            <a:r>
              <a:rPr lang="en-US" sz="2300" dirty="0"/>
              <a:t>: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300" dirty="0" smtClean="0"/>
              <a:t>	Specialization </a:t>
            </a:r>
            <a:r>
              <a:rPr lang="en-US" sz="2300" b="1" dirty="0" smtClean="0"/>
              <a:t>+ Models</a:t>
            </a:r>
            <a:r>
              <a:rPr lang="en-US" sz="2300" dirty="0" smtClean="0"/>
              <a:t>: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4799" y="4403163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4687" y="4784163"/>
            <a:ext cx="374980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nt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accumulate(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int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 plus&lt;int&gt;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bin_op);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65889" y="1812362"/>
            <a:ext cx="3878599" cy="1517857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nt accumulate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iterator first,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vector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iterator last,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 init, plus&lt;int&gt; bin_op)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{ ...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4798" y="4973327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10053170">
            <a:off x="7803131" y="3250209"/>
            <a:ext cx="563949" cy="1579111"/>
          </a:xfrm>
          <a:prstGeom prst="downArrow">
            <a:avLst>
              <a:gd name="adj1" fmla="val 36932"/>
              <a:gd name="adj2" fmla="val 47359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20936937">
            <a:off x="7657332" y="3823417"/>
            <a:ext cx="815723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Once!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44800" y="1812363"/>
            <a:ext cx="4267199" cy="1395627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template&lt;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     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requires(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&gt;,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   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&lt;Op&gt;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 ...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T accumulate(...) { ... }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31355" y="1942852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73688" y="2416986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Callout 29"/>
          <p:cNvSpPr/>
          <p:nvPr/>
        </p:nvSpPr>
        <p:spPr>
          <a:xfrm rot="1556093">
            <a:off x="2694270" y="3442908"/>
            <a:ext cx="2450477" cy="1849702"/>
          </a:xfrm>
          <a:prstGeom prst="rightArrowCallout">
            <a:avLst>
              <a:gd name="adj1" fmla="val 12584"/>
              <a:gd name="adj2" fmla="val 12196"/>
              <a:gd name="adj3" fmla="val 12531"/>
              <a:gd name="adj4" fmla="val 11254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20936937">
            <a:off x="2588258" y="3461774"/>
            <a:ext cx="817602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Check</a:t>
            </a:r>
          </a:p>
        </p:txBody>
      </p:sp>
      <p:sp>
        <p:nvSpPr>
          <p:cNvPr id="29" name="Rectangle 28"/>
          <p:cNvSpPr/>
          <p:nvPr/>
        </p:nvSpPr>
        <p:spPr>
          <a:xfrm rot="20936937">
            <a:off x="2092153" y="3822107"/>
            <a:ext cx="2108269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Constraints-Check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065889" y="5904585"/>
            <a:ext cx="3951111" cy="839051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iterator&gt;,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&gt;, ...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65889" y="5904585"/>
            <a:ext cx="3951111" cy="82894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45" y="199604"/>
            <a:ext cx="8494888" cy="1143000"/>
          </a:xfrm>
          <a:effectLst/>
        </p:spPr>
        <p:txBody>
          <a:bodyPr/>
          <a:lstStyle/>
          <a:p>
            <a:r>
              <a:rPr lang="en-US" sz="4000" dirty="0" smtClean="0"/>
              <a:t>Separate </a:t>
            </a:r>
            <a:r>
              <a:rPr lang="en-US" sz="4000" dirty="0"/>
              <a:t>T</a:t>
            </a:r>
            <a:r>
              <a:rPr lang="en-US" sz="4000" dirty="0" smtClean="0"/>
              <a:t>ype-</a:t>
            </a:r>
            <a:r>
              <a:rPr lang="en-US" sz="4000" dirty="0"/>
              <a:t>c</a:t>
            </a:r>
            <a:r>
              <a:rPr lang="en-US" sz="4000" dirty="0" smtClean="0"/>
              <a:t>hecking ?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66511" y="1378622"/>
            <a:ext cx="4245487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Constrained Template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Constrained 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2" y="1378622"/>
            <a:ext cx="4324877" cy="478793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	Code Generation:</a:t>
            </a: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Specialization + Models: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555" y="1833332"/>
            <a:ext cx="4120445" cy="152511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nt accumulate(...)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for (; first != last; ++first)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, 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6" name="Down Arrow 25"/>
          <p:cNvSpPr/>
          <p:nvPr/>
        </p:nvSpPr>
        <p:spPr>
          <a:xfrm rot="16200000">
            <a:off x="4500828" y="4314651"/>
            <a:ext cx="398490" cy="731632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44800" y="1812362"/>
            <a:ext cx="4267199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template&lt;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BinOp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requires(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&lt;I&gt;,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      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&lt;Op&gt;, ...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T accumulate(...) { ...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65484" y="3144276"/>
            <a:ext cx="1751476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a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ll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65889" y="4494162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 accumulate(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int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, plus&lt;int&gt;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27" name="Right Arrow Callout 26"/>
          <p:cNvSpPr/>
          <p:nvPr/>
        </p:nvSpPr>
        <p:spPr>
          <a:xfrm rot="18879216">
            <a:off x="4461500" y="2926414"/>
            <a:ext cx="969265" cy="1526674"/>
          </a:xfrm>
          <a:prstGeom prst="rightArrowCallout">
            <a:avLst>
              <a:gd name="adj1" fmla="val 16099"/>
              <a:gd name="adj2" fmla="val 15284"/>
              <a:gd name="adj3" fmla="val 12531"/>
              <a:gd name="adj4" fmla="val 16731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31355" y="1942852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73688" y="2416986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44799" y="4323969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94798" y="4904826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1" y="4422248"/>
            <a:ext cx="281025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3111" y="4898988"/>
            <a:ext cx="343114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Constraints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-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65889" y="5703257"/>
            <a:ext cx="3951111" cy="839051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iterator&gt;,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&gt;, ...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65889" y="5703257"/>
            <a:ext cx="3951111" cy="82894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45" y="199604"/>
            <a:ext cx="8494888" cy="1143000"/>
          </a:xfrm>
          <a:effectLst/>
        </p:spPr>
        <p:txBody>
          <a:bodyPr/>
          <a:lstStyle/>
          <a:p>
            <a:r>
              <a:rPr lang="en-US" sz="4000" dirty="0" smtClean="0"/>
              <a:t>Not Quite Separate </a:t>
            </a:r>
            <a:r>
              <a:rPr lang="en-US" sz="4000" dirty="0"/>
              <a:t>T</a:t>
            </a:r>
            <a:r>
              <a:rPr lang="en-US" sz="4000" dirty="0" smtClean="0"/>
              <a:t>ype-</a:t>
            </a:r>
            <a:r>
              <a:rPr lang="en-US" sz="4000" dirty="0"/>
              <a:t>c</a:t>
            </a:r>
            <a:r>
              <a:rPr lang="en-US" sz="4000" dirty="0" smtClean="0"/>
              <a:t>hecking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66511" y="1378622"/>
            <a:ext cx="4245487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Constrained Template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Constrained 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2" y="1378622"/>
            <a:ext cx="4324877" cy="478793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	Code Generation:</a:t>
            </a: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Specialization + Models: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555" y="1833332"/>
            <a:ext cx="4120445" cy="152511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nt accumulate(...)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for (; first != last; ++first)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, 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6" name="Down Arrow 25"/>
          <p:cNvSpPr/>
          <p:nvPr/>
        </p:nvSpPr>
        <p:spPr>
          <a:xfrm rot="16200000">
            <a:off x="4500828" y="4314651"/>
            <a:ext cx="398490" cy="731632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44800" y="1812362"/>
            <a:ext cx="4267199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template&lt;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BinOp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requires(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&lt;I&gt;,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&lt;Op&gt;, ...)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T accumulate(...) { ...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65484" y="3144276"/>
            <a:ext cx="1751476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all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65889" y="4494162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 accumulate(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int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, plus&lt;int&gt; </a:t>
            </a:r>
            <a:r>
              <a:rPr lang="en-US" sz="1600" dirty="0" err="1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27" name="Right Arrow Callout 26"/>
          <p:cNvSpPr/>
          <p:nvPr/>
        </p:nvSpPr>
        <p:spPr>
          <a:xfrm rot="18879216">
            <a:off x="4461500" y="2926414"/>
            <a:ext cx="969265" cy="1526674"/>
          </a:xfrm>
          <a:prstGeom prst="rightArrowCallout">
            <a:avLst>
              <a:gd name="adj1" fmla="val 16099"/>
              <a:gd name="adj2" fmla="val 15284"/>
              <a:gd name="adj3" fmla="val 12531"/>
              <a:gd name="adj4" fmla="val 16731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31355" y="1942852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73688" y="2416986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44799" y="4323969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94798" y="4904826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1" y="4422248"/>
            <a:ext cx="281025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72138" y="2917290"/>
            <a:ext cx="2527640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Potential ambiguities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3111" y="4898988"/>
            <a:ext cx="343114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Constraints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-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65889" y="5703257"/>
            <a:ext cx="3951111" cy="839051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iterator&gt;,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&gt;, ...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65889" y="5703257"/>
            <a:ext cx="3951111" cy="82894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Implicit Concepts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55511"/>
            <a:ext cx="8348133" cy="4617156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Use-patterns</a:t>
            </a:r>
          </a:p>
          <a:p>
            <a:pPr lvl="2"/>
            <a:r>
              <a:rPr lang="en-US" sz="1600" dirty="0" smtClean="0"/>
              <a:t>To specify requirements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Axioms</a:t>
            </a:r>
          </a:p>
          <a:p>
            <a:pPr lvl="2"/>
            <a:r>
              <a:rPr lang="en-US" sz="1600" dirty="0" smtClean="0"/>
              <a:t>Not checked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Match expression trees against use-patterns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Model: 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Implicit modeling, only.</a:t>
            </a:r>
          </a:p>
          <a:p>
            <a:pPr lvl="2"/>
            <a:r>
              <a:rPr lang="en-US" sz="1600" b="1" dirty="0" smtClean="0"/>
              <a:t>== Structural conformance</a:t>
            </a:r>
            <a:r>
              <a:rPr lang="en-US" sz="1600" dirty="0" smtClean="0"/>
              <a:t> 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 satisfaction:</a:t>
            </a:r>
          </a:p>
          <a:p>
            <a:pPr lvl="2"/>
            <a:r>
              <a:rPr lang="en-US" sz="1600" dirty="0" smtClean="0"/>
              <a:t>Find valid expressions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charset="2"/>
              <a:buChar char="²"/>
            </a:pPr>
            <a:endParaRPr lang="en-US" sz="5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Unchanged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071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Implicit Concepts: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04"/>
            <a:ext cx="8229600" cy="4525963"/>
          </a:xfrm>
        </p:spPr>
        <p:txBody>
          <a:bodyPr anchor="b"/>
          <a:lstStyle/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Reference:</a:t>
            </a:r>
          </a:p>
          <a:p>
            <a:pPr lvl="1"/>
            <a:r>
              <a:rPr lang="en-US" sz="1300" dirty="0"/>
              <a:t>G. Dos Reis and B. Stroustrup. </a:t>
            </a:r>
            <a:r>
              <a:rPr lang="en-US" sz="1300" i="1" dirty="0"/>
              <a:t>Specifying C++ concepts</a:t>
            </a:r>
            <a:r>
              <a:rPr lang="en-US" sz="1300" dirty="0"/>
              <a:t>. In Proc. 33rd ACM SIGPLANSIGACT Symposium on Principles of Programming Languages (POPL), pages 295–308. ACM Press, 2006. </a:t>
            </a:r>
            <a:endParaRPr lang="en-US" sz="13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804" y="1264149"/>
            <a:ext cx="8106996" cy="312440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</a:p>
          <a:p>
            <a:endParaRPr lang="en-US" sz="10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concept InputIterator&lt;TrivialIterator Iter&gt;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		where EqualityComparable&lt;Iter&gt;	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Refinements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			  &amp;&amp; Assignable&lt;Iter&gt;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			  &amp;&amp; Arrow&lt;Iter&gt; {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Integer difference_type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; 	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// the type of distance between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								/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/ two input iterators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&lt;Iter&gt; p;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const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Iter::value_type&amp; v = *p;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	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/ converts to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const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Iter::value_type&amp; v2 = *p++; // converts to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Explicit Concepts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55511"/>
            <a:ext cx="8348133" cy="4617156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Pseudo-signatures</a:t>
            </a:r>
          </a:p>
          <a:p>
            <a:pPr lvl="2"/>
            <a:r>
              <a:rPr lang="en-US" sz="1600" dirty="0" smtClean="0"/>
              <a:t>To specify requirements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Axioms</a:t>
            </a:r>
          </a:p>
          <a:p>
            <a:pPr lvl="2"/>
            <a:r>
              <a:rPr lang="en-US" sz="1600" dirty="0" smtClean="0"/>
              <a:t>Not Supported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Name-lookup in constraints environment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Model (Template):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Explicit modeling, only.</a:t>
            </a:r>
          </a:p>
          <a:p>
            <a:pPr lvl="2"/>
            <a:r>
              <a:rPr lang="en-US" sz="1600" b="1" dirty="0" smtClean="0"/>
              <a:t>== Named conformance</a:t>
            </a:r>
            <a:r>
              <a:rPr lang="en-US" sz="1600" dirty="0" smtClean="0"/>
              <a:t> 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 satisfaction:</a:t>
            </a:r>
          </a:p>
          <a:p>
            <a:pPr lvl="2"/>
            <a:r>
              <a:rPr lang="en-US" sz="1600" dirty="0" smtClean="0"/>
              <a:t>Build candidate set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charset="2"/>
              <a:buChar char="²"/>
            </a:pPr>
            <a:endParaRPr lang="en-US" sz="5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Unchanged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896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416"/>
            <a:ext cx="8229600" cy="1143000"/>
          </a:xfrm>
        </p:spPr>
        <p:txBody>
          <a:bodyPr/>
          <a:lstStyle/>
          <a:p>
            <a:r>
              <a:rPr lang="en-US" sz="4000" dirty="0" smtClean="0"/>
              <a:t>Explicit Concepts: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04"/>
            <a:ext cx="8229600" cy="4525963"/>
          </a:xfrm>
        </p:spPr>
        <p:txBody>
          <a:bodyPr anchor="b"/>
          <a:lstStyle/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Reference:</a:t>
            </a:r>
          </a:p>
          <a:p>
            <a:pPr lvl="1"/>
            <a:r>
              <a:rPr lang="en-US" sz="1300" dirty="0" smtClean="0"/>
              <a:t>Douglas </a:t>
            </a:r>
            <a:r>
              <a:rPr lang="en-US" sz="1300" dirty="0"/>
              <a:t>Gregor, Jeremy Siek Douglas, </a:t>
            </a:r>
            <a:r>
              <a:rPr lang="en-US" sz="1300" dirty="0" smtClean="0"/>
              <a:t>Jeremiah Willcock</a:t>
            </a:r>
            <a:r>
              <a:rPr lang="en-US" sz="1300" dirty="0"/>
              <a:t>, Jaakko Järvi, Ronald Garcia, </a:t>
            </a:r>
            <a:r>
              <a:rPr lang="en-US" sz="1300" dirty="0" smtClean="0"/>
              <a:t>and Andrew Lumsdaine. Concepts </a:t>
            </a:r>
            <a:r>
              <a:rPr lang="en-US" sz="1300" dirty="0"/>
              <a:t>for c++0x revision 1</a:t>
            </a:r>
            <a:r>
              <a:rPr lang="en-US" sz="1300" dirty="0" smtClean="0"/>
              <a:t>. Technical </a:t>
            </a:r>
            <a:r>
              <a:rPr lang="en-US" sz="1300" dirty="0"/>
              <a:t>Report N1849=05-0109, ISO/IEC </a:t>
            </a:r>
            <a:r>
              <a:rPr lang="en-US" sz="1300" dirty="0" smtClean="0"/>
              <a:t>JTC 1</a:t>
            </a:r>
            <a:r>
              <a:rPr lang="en-US" sz="1300" dirty="0"/>
              <a:t>, Information Technology, Subcommittee SC 22</a:t>
            </a:r>
            <a:r>
              <a:rPr lang="en-US" sz="1300" dirty="0" smtClean="0"/>
              <a:t>, Programming </a:t>
            </a:r>
            <a:r>
              <a:rPr lang="en-US" sz="1300" dirty="0"/>
              <a:t>Language C++, august 2005.</a:t>
            </a:r>
            <a:endParaRPr lang="en-US" sz="13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556" y="889000"/>
            <a:ext cx="8537222" cy="3838222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</a:p>
          <a:p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template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&lt;typename X&gt;</a:t>
            </a:r>
            <a:endParaRPr lang="en-US" sz="15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concept InputIterator: IteratorAssociatedTypes&lt;X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&gt;,	</a:t>
            </a:r>
            <a:r>
              <a:rPr lang="en-US" sz="15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Refinements</a:t>
            </a:r>
          </a:p>
          <a:p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			   CopyConstructible&lt;X&gt;,</a:t>
            </a:r>
          </a:p>
          <a:p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					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   Assignable&lt;X&gt;, EqualityComparable&lt;X&gt; {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where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SignedIntegral&lt;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difference_type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		</a:t>
            </a:r>
            <a:r>
              <a:rPr lang="en-US" sz="15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Associated</a:t>
            </a:r>
            <a:endParaRPr lang="en-US" sz="15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where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Convertible&lt;reference, 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value_type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	</a:t>
            </a:r>
            <a:r>
              <a:rPr lang="en-US" sz="15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 requirements</a:t>
            </a:r>
            <a:endParaRPr lang="en-US" sz="15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where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Arrowable&lt;pointer, 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value_type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5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endParaRPr lang="en-US" sz="10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typename postincrement_result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= X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			</a:t>
            </a:r>
            <a:r>
              <a:rPr lang="en-US" sz="15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Associated type</a:t>
            </a:r>
            <a:endParaRPr lang="en-US" sz="15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where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Dereferenceable&lt;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postincrement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_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result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value_type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endParaRPr lang="en-US" sz="10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pointer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operator−&gt;(X)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						</a:t>
            </a:r>
            <a:r>
              <a:rPr lang="en-US" sz="15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Associated </a:t>
            </a:r>
            <a:endParaRPr lang="en-US" sz="15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X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&amp; operator++(X&amp;)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							</a:t>
            </a:r>
            <a:r>
              <a:rPr lang="en-US" sz="15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 functions</a:t>
            </a:r>
            <a:endParaRPr lang="en-US" sz="15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postincrement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_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result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operator++(X&amp;, int);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reference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operator(const X&amp;)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};</a:t>
            </a:r>
            <a:endParaRPr lang="en-US" sz="15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556" y="889000"/>
            <a:ext cx="8537222" cy="3838222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emplate&lt;&gt;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concept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InputIterator&lt;vector&lt;int&gt;::iterator&gt; {</a:t>
            </a:r>
          </a:p>
          <a:p>
            <a:endParaRPr lang="en-US" sz="10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// Associated type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satisfactions – implicit in this case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	//typedef postincrement_result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vector&lt;int&gt;::iterator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; 	</a:t>
            </a:r>
          </a:p>
          <a:p>
            <a:endParaRPr lang="en-US" sz="10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// Associated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function satisfactions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	pointer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operator−&gt;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vector&lt;int&gt;::iterator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 { … }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vector&lt;int&gt;::iterator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&amp;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operator++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vector&lt;int&gt;::iterator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&amp;)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{ … }</a:t>
            </a:r>
            <a:endParaRPr lang="en-US" sz="16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	postincrement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_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result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operator++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vector&lt;int&gt;::iterator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&amp;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, int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{ … }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reference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operator(const vector&lt;int&gt;::iterator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&amp;)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{ … }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};</a:t>
            </a:r>
          </a:p>
          <a:p>
            <a:endParaRPr lang="en-US" sz="10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Refinements and associated requirements are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satisfied by defining models for them.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84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975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Templates: Compiler Mechanism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15734" y="1378622"/>
            <a:ext cx="4038600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Template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3" y="1378622"/>
            <a:ext cx="4038600" cy="4525963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Code </a:t>
            </a:r>
            <a:r>
              <a:rPr lang="en-US" sz="2300" dirty="0" smtClean="0"/>
              <a:t>Generation</a:t>
            </a:r>
            <a:r>
              <a:rPr lang="en-US" sz="2300" dirty="0"/>
              <a:t>: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300" dirty="0" smtClean="0"/>
              <a:t>	Specialization: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4800" y="1812363"/>
            <a:ext cx="4267199" cy="1165079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typename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accumulate(…) { …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4799" y="4403163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= accumulate(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99" y="4403163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4687" y="4784163"/>
            <a:ext cx="374980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nt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int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plus&lt;int&gt;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bin_op);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65889" y="1812362"/>
            <a:ext cx="3878599" cy="1517857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nt accumulate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 first,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 last,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init, plus&lt;int&gt; bin_op)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{ ...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7131" y="4973327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87799" y="1829964"/>
            <a:ext cx="2973757" cy="8382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Callout 26"/>
          <p:cNvSpPr/>
          <p:nvPr/>
        </p:nvSpPr>
        <p:spPr>
          <a:xfrm rot="1556093">
            <a:off x="2730987" y="3255571"/>
            <a:ext cx="2514217" cy="2032294"/>
          </a:xfrm>
          <a:prstGeom prst="rightArrowCallout">
            <a:avLst>
              <a:gd name="adj1" fmla="val 12584"/>
              <a:gd name="adj2" fmla="val 12196"/>
              <a:gd name="adj3" fmla="val 12531"/>
              <a:gd name="adj4" fmla="val 11254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20936937">
            <a:off x="2682032" y="3643230"/>
            <a:ext cx="817602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2" name="Down Arrow 21"/>
          <p:cNvSpPr/>
          <p:nvPr/>
        </p:nvSpPr>
        <p:spPr>
          <a:xfrm rot="10053170">
            <a:off x="7803131" y="3250209"/>
            <a:ext cx="563949" cy="1579111"/>
          </a:xfrm>
          <a:prstGeom prst="downArrow">
            <a:avLst>
              <a:gd name="adj1" fmla="val 36932"/>
              <a:gd name="adj2" fmla="val 47359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20936937">
            <a:off x="7657332" y="3823417"/>
            <a:ext cx="815723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Once!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0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5" grpId="0" animBg="1"/>
      <p:bldP spid="16" grpId="0" animBg="1"/>
      <p:bldP spid="17" grpId="0" animBg="1"/>
      <p:bldP spid="27" grpId="0" animBg="1"/>
      <p:bldP spid="21" grpId="0" animBg="1"/>
      <p:bldP spid="22" grpId="0" animBg="1"/>
      <p:bldP spid="24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/>
              <a:t>Pre-Frankfurt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24466"/>
            <a:ext cx="8348133" cy="3730978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Pseudo-signatures</a:t>
            </a:r>
          </a:p>
          <a:p>
            <a:pPr lvl="2"/>
            <a:r>
              <a:rPr lang="en-US" sz="1600" dirty="0" smtClean="0"/>
              <a:t>To specify requirements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Axioms</a:t>
            </a:r>
          </a:p>
          <a:p>
            <a:pPr lvl="2"/>
            <a:r>
              <a:rPr lang="en-US" sz="1600" dirty="0" smtClean="0"/>
              <a:t>Not checked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Name</a:t>
            </a:r>
            <a:r>
              <a:rPr lang="en-US" sz="2000" dirty="0"/>
              <a:t>-lookup in constraints </a:t>
            </a:r>
            <a:r>
              <a:rPr lang="en-US" sz="2000" dirty="0" smtClean="0"/>
              <a:t>environment</a:t>
            </a: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Model (Template):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Implicit and explicit modeling</a:t>
            </a:r>
          </a:p>
          <a:p>
            <a:pPr lvl="2"/>
            <a:r>
              <a:rPr lang="en-US" sz="1600" dirty="0" smtClean="0"/>
              <a:t>Explicit, by default</a:t>
            </a:r>
          </a:p>
          <a:p>
            <a:pPr lvl="2"/>
            <a:r>
              <a:rPr lang="en-US" sz="1600" dirty="0" smtClean="0"/>
              <a:t>Implicit under “auto” keyword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 satisfaction:</a:t>
            </a:r>
          </a:p>
          <a:p>
            <a:pPr lvl="2"/>
            <a:r>
              <a:rPr lang="en-US" sz="1600" dirty="0" smtClean="0"/>
              <a:t>Build candidate set</a:t>
            </a:r>
            <a:endParaRPr lang="en-US" sz="2400" dirty="0" smtClean="0"/>
          </a:p>
          <a:p>
            <a:pPr marL="0" indent="0">
              <a:buNone/>
            </a:pPr>
            <a:endParaRPr lang="en-US" sz="10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Unchanged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4755444"/>
            <a:ext cx="8348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0"/>
              <a:buChar char="è"/>
            </a:pPr>
            <a:r>
              <a:rPr lang="en-US" sz="2400" dirty="0" smtClean="0">
                <a:sym typeface="Wingdings"/>
              </a:rPr>
              <a:t>Implementation prototype available: </a:t>
            </a:r>
            <a:r>
              <a:rPr lang="en-US" sz="2400" dirty="0" err="1" smtClean="0"/>
              <a:t>ConceptGCC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23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/>
              <a:t>Pre-Frankfurt Design</a:t>
            </a:r>
            <a:r>
              <a:rPr lang="en-US" sz="4000" dirty="0" smtClean="0"/>
              <a:t>: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04"/>
            <a:ext cx="8229600" cy="4525963"/>
          </a:xfrm>
        </p:spPr>
        <p:txBody>
          <a:bodyPr anchor="b"/>
          <a:lstStyle/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  <a:p>
            <a:pPr lvl="1"/>
            <a:r>
              <a:rPr lang="en-US" sz="1300" dirty="0"/>
              <a:t>C++ Standards Committee. </a:t>
            </a:r>
            <a:r>
              <a:rPr lang="en-US" sz="1300" i="1" dirty="0"/>
              <a:t>Working Draft, Standard for Programming Language C++. Technical Report N2914=09-0104</a:t>
            </a:r>
            <a:r>
              <a:rPr lang="en-US" sz="1300" dirty="0"/>
              <a:t>, ISO/IEC JTC1/SC22/WG21—The C++ Standards Committee, June </a:t>
            </a:r>
            <a:r>
              <a:rPr lang="en-US" sz="1300" dirty="0" smtClean="0"/>
              <a:t>2009.</a:t>
            </a:r>
            <a:endParaRPr lang="en-US" sz="13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556" y="903110"/>
            <a:ext cx="8537222" cy="383822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</a:p>
          <a:p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concept InputIterator&lt;typename X&gt; </a:t>
            </a:r>
            <a:endParaRPr lang="en-US" sz="15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 :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Iterator&lt;X&gt;, EqualityComparable&lt;X&gt; 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{	</a:t>
            </a:r>
            <a:r>
              <a:rPr lang="en-US" sz="15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Refinements</a:t>
            </a:r>
          </a:p>
          <a:p>
            <a:endParaRPr lang="en-US" sz="10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ObjectType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value_type = typename X::value_type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	 </a:t>
            </a:r>
            <a:r>
              <a:rPr lang="en-US" sz="15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Associated types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MoveConstructible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 pointer = typename X::pointer; </a:t>
            </a:r>
            <a:r>
              <a:rPr lang="en-US" sz="15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and requirements</a:t>
            </a:r>
            <a:endParaRPr lang="en-US" sz="15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 smtClean="0">
                <a:solidFill>
                  <a:srgbClr val="000090"/>
                </a:solidFill>
                <a:latin typeface="Courier New"/>
                <a:cs typeface="Courier New"/>
              </a:rPr>
              <a:t>SignedIntegralLike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difference_type = typename X::difference_type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endParaRPr lang="en-US" sz="10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requires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IntegralType&lt;difference_type&gt;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			&amp;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&amp; Convertible&lt;reference, const value_type &amp;&gt;;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			&amp;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&amp; Convertible&lt;pointer, const value_type*&gt;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requires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Convertible&lt;HasDereference&lt;postincrement_result&gt;::result_type, 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						const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value_type&amp;&gt;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endParaRPr lang="en-US" sz="10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	pointer </a:t>
            </a:r>
            <a:r>
              <a:rPr lang="en-US" sz="1500" dirty="0">
                <a:solidFill>
                  <a:srgbClr val="000090"/>
                </a:solidFill>
                <a:latin typeface="Courier New"/>
                <a:cs typeface="Courier New"/>
              </a:rPr>
              <a:t>operator-&gt;(const X&amp;)</a:t>
            </a:r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;			</a:t>
            </a:r>
            <a:r>
              <a:rPr lang="en-US" sz="15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Associated function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 New"/>
                <a:cs typeface="Courier New"/>
              </a:rPr>
              <a:t>};</a:t>
            </a:r>
            <a:endParaRPr lang="en-US" sz="1500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556" y="903110"/>
            <a:ext cx="8537222" cy="3894667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concept_map InputIterator&lt;vector&lt;int&gt;::iterator&gt; {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/ Associated type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satisfactions – implicit in this case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//typedef value_type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iterator::value_type;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// . . . 	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/ Associated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function satisfactions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 pointer operator−&gt;(const vector&lt;int&gt;::iterator&amp;) { … }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};</a:t>
            </a:r>
          </a:p>
          <a:p>
            <a:endParaRPr lang="en-US" sz="10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Refinements and associated requirements are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satisfied by defining models for them.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350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Palo Alto Design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942622"/>
            <a:ext cx="8348133" cy="4066822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Use-Patterns</a:t>
            </a:r>
          </a:p>
          <a:p>
            <a:pPr lvl="2"/>
            <a:r>
              <a:rPr lang="en-US" sz="1600" dirty="0" smtClean="0"/>
              <a:t>To specify requirements</a:t>
            </a:r>
          </a:p>
          <a:p>
            <a:pPr lvl="2"/>
            <a:r>
              <a:rPr lang="en-US" sz="1600" dirty="0" smtClean="0"/>
              <a:t>Extended type annotations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Axioms</a:t>
            </a:r>
          </a:p>
          <a:p>
            <a:pPr lvl="2"/>
            <a:r>
              <a:rPr lang="en-US" sz="1600" dirty="0" smtClean="0"/>
              <a:t>Not checked</a:t>
            </a:r>
          </a:p>
          <a:p>
            <a:pPr marL="914400" lvl="2" indent="0">
              <a:buNone/>
            </a:pPr>
            <a:endParaRPr lang="en-US" sz="5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Match expression trees against use-patterns 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TBD</a:t>
            </a: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Model: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Implicit modeling, only.</a:t>
            </a:r>
          </a:p>
          <a:p>
            <a:pPr lvl="2"/>
            <a:r>
              <a:rPr lang="en-US" sz="1600" b="1" dirty="0" smtClean="0"/>
              <a:t>== Structural conformance</a:t>
            </a:r>
            <a:r>
              <a:rPr lang="en-US" sz="1600" dirty="0" smtClean="0"/>
              <a:t> 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 satisfaction:</a:t>
            </a:r>
          </a:p>
          <a:p>
            <a:pPr lvl="2"/>
            <a:r>
              <a:rPr lang="en-US" sz="1600" dirty="0" smtClean="0"/>
              <a:t>Find valid expressions</a:t>
            </a:r>
          </a:p>
          <a:p>
            <a:pPr marL="0" indent="0">
              <a:buNone/>
            </a:pPr>
            <a:endParaRPr lang="en-US" sz="1000" dirty="0"/>
          </a:p>
          <a:p>
            <a:pPr>
              <a:buFont typeface="Wingdings" charset="2"/>
              <a:buChar char="²"/>
            </a:pPr>
            <a:endParaRPr lang="en-US" sz="5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TBD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5122333"/>
            <a:ext cx="8348133" cy="1200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charset="0"/>
              <a:buChar char="è"/>
            </a:pPr>
            <a:r>
              <a:rPr lang="en-US" sz="2400" dirty="0" smtClean="0">
                <a:sym typeface="Wingdings"/>
              </a:rPr>
              <a:t>Focal points: What are concepts? How to use them?</a:t>
            </a:r>
            <a:endParaRPr lang="en-US" sz="2400" dirty="0">
              <a:sym typeface="Wingdings"/>
            </a:endParaRPr>
          </a:p>
          <a:p>
            <a:pPr marL="342900" indent="-342900">
              <a:buFont typeface="Wingdings" charset="0"/>
              <a:buChar char="è"/>
            </a:pPr>
            <a:r>
              <a:rPr lang="en-US" sz="2400" dirty="0">
                <a:sym typeface="Wingdings"/>
              </a:rPr>
              <a:t>Language mechanics not addressed </a:t>
            </a:r>
            <a:r>
              <a:rPr lang="en-US" sz="2400" dirty="0" smtClean="0">
                <a:sym typeface="Wingdings"/>
              </a:rPr>
              <a:t>yet</a:t>
            </a:r>
          </a:p>
          <a:p>
            <a:pPr marL="342900" indent="-342900">
              <a:buFont typeface="Wingdings" charset="0"/>
              <a:buChar char="è"/>
            </a:pPr>
            <a:r>
              <a:rPr lang="en-US" sz="2400" dirty="0" smtClean="0">
                <a:sym typeface="Wingdings"/>
              </a:rPr>
              <a:t>Designed for the Standard Template Library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1229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804" y="1264148"/>
            <a:ext cx="8106996" cy="3138519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concept 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InputIterator&lt;WeakInputIterator I&gt; =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		EqualityComparable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&lt;I&gt; &amp;&amp;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 New"/>
                <a:cs typeface="Courier New"/>
              </a:rPr>
              <a:t>		Derived</a:t>
            </a:r>
            <a:r>
              <a:rPr lang="en-US" sz="1600" dirty="0">
                <a:solidFill>
                  <a:srgbClr val="000090"/>
                </a:solidFill>
                <a:latin typeface="Courier New"/>
                <a:cs typeface="Courier New"/>
              </a:rPr>
              <a:t>&lt;IteratorCategory&lt;I&gt;, input_iterator_tag&gt;;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804" y="784634"/>
            <a:ext cx="8106996" cy="4148666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concept EqualityComparable&lt;typename T&gt; =</a:t>
            </a: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requires </a:t>
            </a:r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(T a, T b, T c</a:t>
            </a:r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) {			</a:t>
            </a:r>
            <a:r>
              <a:rPr lang="en-US" sz="13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</a:t>
            </a:r>
            <a:r>
              <a:rPr lang="en-US" sz="1300" b="1" dirty="0">
                <a:solidFill>
                  <a:srgbClr val="000090"/>
                </a:solidFill>
                <a:latin typeface="Courier New"/>
                <a:cs typeface="Courier New"/>
              </a:rPr>
              <a:t>r</a:t>
            </a:r>
            <a:r>
              <a:rPr lang="en-US" sz="1300" b="1" dirty="0" smtClean="0">
                <a:solidFill>
                  <a:srgbClr val="000090"/>
                </a:solidFill>
                <a:latin typeface="Courier New"/>
                <a:cs typeface="Courier New"/>
              </a:rPr>
              <a:t>equires clause</a:t>
            </a:r>
            <a:endParaRPr lang="en-US" sz="13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nl-NL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bool </a:t>
            </a:r>
            <a:r>
              <a:rPr lang="nl-NL" sz="1300" dirty="0">
                <a:solidFill>
                  <a:srgbClr val="000090"/>
                </a:solidFill>
                <a:latin typeface="Courier New"/>
                <a:cs typeface="Courier New"/>
              </a:rPr>
              <a:t>{ a == b }</a:t>
            </a:r>
            <a:r>
              <a:rPr lang="nl-NL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;					</a:t>
            </a:r>
            <a:r>
              <a:rPr lang="nl-NL" sz="13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expression requirements</a:t>
            </a:r>
            <a:r>
              <a:rPr lang="nl-NL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endParaRPr lang="nl-NL" sz="13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nl-NL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bool </a:t>
            </a:r>
            <a:r>
              <a:rPr lang="nl-NL" sz="1300" dirty="0">
                <a:solidFill>
                  <a:srgbClr val="000090"/>
                </a:solidFill>
                <a:latin typeface="Courier New"/>
                <a:cs typeface="Courier New"/>
              </a:rPr>
              <a:t>{ a != b };</a:t>
            </a: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axiom </a:t>
            </a:r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{ a == b &lt;=&gt; eq(a, b); </a:t>
            </a:r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}	</a:t>
            </a:r>
            <a:r>
              <a:rPr lang="en-US" sz="13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axiom clauses</a:t>
            </a:r>
            <a:endParaRPr lang="en-US" sz="13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axiom {						</a:t>
            </a:r>
            <a:endParaRPr lang="en-US" sz="13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	a </a:t>
            </a:r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== a</a:t>
            </a:r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;						</a:t>
            </a:r>
            <a:r>
              <a:rPr lang="en-US" sz="1300" b="1" dirty="0" smtClean="0">
                <a:solidFill>
                  <a:srgbClr val="000090"/>
                </a:solidFill>
                <a:latin typeface="Courier New"/>
                <a:cs typeface="Courier New"/>
              </a:rPr>
              <a:t>/</a:t>
            </a:r>
            <a:r>
              <a:rPr lang="en-US" sz="1300" b="1" dirty="0">
                <a:solidFill>
                  <a:srgbClr val="000090"/>
                </a:solidFill>
                <a:latin typeface="Courier New"/>
                <a:cs typeface="Courier New"/>
              </a:rPr>
              <a:t>/ axioms</a:t>
            </a:r>
            <a:endParaRPr lang="en-US" sz="13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	a </a:t>
            </a:r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== b =&gt; b == a</a:t>
            </a:r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;				</a:t>
            </a:r>
            <a:endParaRPr lang="en-US" sz="13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	a </a:t>
            </a:r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== b &amp;&amp; b == c =&gt; a == c;</a:t>
            </a: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}</a:t>
            </a:r>
            <a:endParaRPr lang="en-US" sz="13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axiom </a:t>
            </a:r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{ a != b &lt;=&gt; !(a == b); </a:t>
            </a:r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};</a:t>
            </a:r>
            <a:endParaRPr lang="en-US" sz="1300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concept WeakInputIterator&lt;WeaklyIncrementable I&gt; =</a:t>
            </a: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Readable</a:t>
            </a:r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&lt;I&gt; &amp;</a:t>
            </a:r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&amp;					</a:t>
            </a:r>
            <a:r>
              <a:rPr lang="en-US" sz="13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refinement</a:t>
            </a:r>
            <a:endParaRPr lang="en-US" sz="13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requires </a:t>
            </a:r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(I i) {</a:t>
            </a: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IteratorCategory</a:t>
            </a:r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&lt;I&gt;</a:t>
            </a:r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;			</a:t>
            </a:r>
            <a:r>
              <a:rPr lang="en-US" sz="1300" b="1" dirty="0" smtClean="0">
                <a:solidFill>
                  <a:srgbClr val="000090"/>
                </a:solidFill>
                <a:latin typeface="Courier New"/>
                <a:cs typeface="Courier New"/>
              </a:rPr>
              <a:t>// type requirements</a:t>
            </a:r>
            <a:endParaRPr lang="en-US" sz="13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Derived</a:t>
            </a:r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&lt;IteratorCategory&lt;I&gt;, weak_input_iterator_tag&gt;;</a:t>
            </a: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	Readable</a:t>
            </a:r>
            <a:r>
              <a:rPr lang="en-US" sz="1300" dirty="0">
                <a:solidFill>
                  <a:srgbClr val="000090"/>
                </a:solidFill>
                <a:latin typeface="Courier New"/>
                <a:cs typeface="Courier New"/>
              </a:rPr>
              <a:t>&lt;decltype(i++)&gt;;</a:t>
            </a:r>
          </a:p>
          <a:p>
            <a:r>
              <a:rPr lang="en-US" sz="1300" dirty="0" smtClean="0">
                <a:solidFill>
                  <a:srgbClr val="000090"/>
                </a:solidFill>
                <a:latin typeface="Courier New"/>
                <a:cs typeface="Courier New"/>
              </a:rPr>
              <a:t>	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75"/>
            <a:ext cx="8229600" cy="1143000"/>
          </a:xfrm>
        </p:spPr>
        <p:txBody>
          <a:bodyPr/>
          <a:lstStyle/>
          <a:p>
            <a:r>
              <a:rPr lang="en-US" sz="4000" dirty="0" smtClean="0"/>
              <a:t>Palo Alto </a:t>
            </a:r>
            <a:r>
              <a:rPr lang="en-US" sz="4000" dirty="0"/>
              <a:t>Design</a:t>
            </a:r>
            <a:r>
              <a:rPr lang="en-US" sz="4000" dirty="0" smtClean="0"/>
              <a:t>: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04"/>
            <a:ext cx="8229600" cy="4525963"/>
          </a:xfrm>
        </p:spPr>
        <p:txBody>
          <a:bodyPr anchor="b"/>
          <a:lstStyle/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  <a:p>
            <a:pPr lvl="1"/>
            <a:r>
              <a:rPr lang="en-US" sz="1300" dirty="0"/>
              <a:t>C++ Standards Committee. </a:t>
            </a:r>
            <a:r>
              <a:rPr lang="en-US" sz="1300" i="1" dirty="0"/>
              <a:t>A Concept Design for the STL. Technical Report  </a:t>
            </a:r>
            <a:r>
              <a:rPr lang="en-US" sz="1300" i="1" dirty="0" smtClean="0"/>
              <a:t>N3351=12-0041</a:t>
            </a:r>
            <a:r>
              <a:rPr lang="en-US" sz="1300" dirty="0" smtClean="0"/>
              <a:t>, </a:t>
            </a:r>
            <a:r>
              <a:rPr lang="en-US" sz="1300" dirty="0"/>
              <a:t>ISO/IEC JTC1/SC22/WG21—The C++ Standards Committee, Jan 2012. </a:t>
            </a:r>
            <a:endParaRPr lang="en-US" sz="13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1114778"/>
            <a:ext cx="8229600" cy="501138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Interface d</a:t>
            </a:r>
            <a:r>
              <a:rPr lang="en-US" sz="1600" kern="1200" dirty="0" smtClean="0">
                <a:solidFill>
                  <a:schemeClr val="tx1"/>
                </a:solidFill>
                <a:effectLst/>
              </a:rPr>
              <a:t>efined in: Basic/ConceptsDesign.{h,cpp}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The Infrastructure layer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181811"/>
              </p:ext>
            </p:extLst>
          </p:nvPr>
        </p:nvGraphicFramePr>
        <p:xfrm>
          <a:off x="485422" y="1622778"/>
          <a:ext cx="8229600" cy="4078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4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1114778"/>
            <a:ext cx="8229600" cy="501138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Interface d</a:t>
            </a:r>
            <a:r>
              <a:rPr lang="en-US" sz="1600" kern="1200" dirty="0" smtClean="0">
                <a:solidFill>
                  <a:schemeClr val="tx1"/>
                </a:solidFill>
                <a:effectLst/>
              </a:rPr>
              <a:t>efined in: Basic/PreFrankfurtConceptsDesign.{h,cpp}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The pre-Frankfurt Instantiation layer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484730"/>
              </p:ext>
            </p:extLst>
          </p:nvPr>
        </p:nvGraphicFramePr>
        <p:xfrm>
          <a:off x="0" y="1580445"/>
          <a:ext cx="9045221" cy="4078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95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1114778"/>
            <a:ext cx="8229600" cy="501138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Interface d</a:t>
            </a:r>
            <a:r>
              <a:rPr lang="en-US" sz="2000" kern="1200" dirty="0" smtClean="0">
                <a:solidFill>
                  <a:schemeClr val="tx1"/>
                </a:solidFill>
                <a:effectLst/>
              </a:rPr>
              <a:t>efined in: Basic/PaloAltoConceptsDesign.{h,cpp}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The Palo Alto Instantiation layer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511663"/>
              </p:ext>
            </p:extLst>
          </p:nvPr>
        </p:nvGraphicFramePr>
        <p:xfrm>
          <a:off x="0" y="1580446"/>
          <a:ext cx="9045221" cy="392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76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1114778"/>
            <a:ext cx="8229600" cy="5011386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Start with the interface file:</a:t>
            </a:r>
          </a:p>
          <a:p>
            <a:pPr lvl="1"/>
            <a:r>
              <a:rPr lang="en-US" sz="1600" dirty="0" smtClean="0"/>
              <a:t>Basic/ConceptsDesign.h</a:t>
            </a:r>
          </a:p>
          <a:p>
            <a:r>
              <a:rPr lang="en-US" sz="2000" dirty="0" smtClean="0"/>
              <a:t>Define subclasses of </a:t>
            </a:r>
            <a:r>
              <a:rPr lang="en-US" sz="2000" b="1" dirty="0" smtClean="0"/>
              <a:t>ConceptsDesignParserImpl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b="1" dirty="0" smtClean="0"/>
              <a:t>ConceptsDesignSemaImpl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Define all necessary data structures.</a:t>
            </a:r>
          </a:p>
          <a:p>
            <a:r>
              <a:rPr lang="en-US" sz="2000" dirty="0" smtClean="0"/>
              <a:t>Inform ConceptClang about the new additions</a:t>
            </a:r>
          </a:p>
          <a:p>
            <a:pPr lvl="1"/>
            <a:r>
              <a:rPr lang="en-US" sz="1600" dirty="0" smtClean="0"/>
              <a:t>In Basic/ConceptsDesign.cpp, update </a:t>
            </a:r>
          </a:p>
          <a:p>
            <a:pPr lvl="2"/>
            <a:r>
              <a:rPr lang="en-US" sz="1400" dirty="0" smtClean="0"/>
              <a:t>Sema::CreateUniqueConceptDesignObject()</a:t>
            </a:r>
          </a:p>
          <a:p>
            <a:pPr lvl="2"/>
            <a:r>
              <a:rPr lang="en-US" sz="1400" dirty="0" smtClean="0"/>
              <a:t>Parser:</a:t>
            </a:r>
            <a:r>
              <a:rPr lang="en-US" sz="1400" dirty="0"/>
              <a:t>:</a:t>
            </a:r>
            <a:r>
              <a:rPr lang="en-US" sz="1400" dirty="0" smtClean="0"/>
              <a:t>CreateUniqueConceptDesignObject()</a:t>
            </a:r>
            <a:endParaRPr lang="en-US" sz="1400" dirty="0"/>
          </a:p>
          <a:p>
            <a:pPr lvl="1"/>
            <a:r>
              <a:rPr lang="en-US" sz="1600" dirty="0" smtClean="0"/>
              <a:t>Update Basic</a:t>
            </a:r>
            <a:r>
              <a:rPr lang="en-US" sz="1600" dirty="0"/>
              <a:t>/</a:t>
            </a:r>
            <a:r>
              <a:rPr lang="en-US" sz="1600" dirty="0" smtClean="0"/>
              <a:t>PaloAltoConceptsDesignInstances.h</a:t>
            </a:r>
          </a:p>
          <a:p>
            <a:pPr lvl="1"/>
            <a:r>
              <a:rPr lang="en-US" sz="1600" dirty="0" smtClean="0"/>
              <a:t>Update AST/</a:t>
            </a:r>
            <a:r>
              <a:rPr lang="en-US" sz="1600" dirty="0"/>
              <a:t>TraverseConceptsDesignNodes.h </a:t>
            </a:r>
            <a:endParaRPr lang="en-US" sz="1600" dirty="0" smtClean="0"/>
          </a:p>
          <a:p>
            <a:pPr lvl="2"/>
            <a:r>
              <a:rPr lang="en-US" sz="1400" dirty="0" smtClean="0"/>
              <a:t>If any new node were added to the AST.</a:t>
            </a:r>
          </a:p>
          <a:p>
            <a:r>
              <a:rPr lang="en-US" sz="2000" dirty="0" smtClean="0"/>
              <a:t>Compile and …. Happy Hacking!</a:t>
            </a:r>
          </a:p>
          <a:p>
            <a:pPr lvl="2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Instantiating A Concepts Design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876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526"/>
            <a:ext cx="9045222" cy="840140"/>
          </a:xfrm>
        </p:spPr>
        <p:txBody>
          <a:bodyPr/>
          <a:lstStyle/>
          <a:p>
            <a:r>
              <a:rPr lang="en-US" sz="4000" dirty="0" smtClean="0"/>
              <a:t>Pre-Frankfurt Instantiation: Summary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8111" y="973666"/>
            <a:ext cx="8677443" cy="5616223"/>
          </a:xfrm>
          <a:solidFill>
            <a:srgbClr val="FFFFFF"/>
          </a:solidFill>
        </p:spPr>
        <p:txBody>
          <a:bodyPr/>
          <a:lstStyle/>
          <a:p>
            <a:r>
              <a:rPr lang="en-US" sz="2400" dirty="0" smtClean="0"/>
              <a:t>Pseudo-signatures: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Probably complicate the satisfaction of concept requirements, </a:t>
            </a:r>
            <a:r>
              <a:rPr lang="en-US" sz="2000" dirty="0" err="1" smtClean="0"/>
              <a:t>esp</a:t>
            </a:r>
            <a:r>
              <a:rPr lang="en-US" sz="2000" dirty="0" smtClean="0"/>
              <a:t> since 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The satisfaction of associated functions must collect candidates via</a:t>
            </a:r>
          </a:p>
          <a:p>
            <a:pPr lvl="2"/>
            <a:r>
              <a:rPr lang="en-US" sz="1600" dirty="0" smtClean="0"/>
              <a:t>Generating dummy expressions,  name lookup, then overload resolution, or</a:t>
            </a:r>
          </a:p>
          <a:p>
            <a:pPr lvl="2"/>
            <a:r>
              <a:rPr lang="en-US" sz="1600" dirty="0" smtClean="0"/>
              <a:t>Name lookup, then filtering-out less cv-qualified.</a:t>
            </a:r>
            <a:endParaRPr lang="en-US" sz="500" dirty="0" smtClean="0"/>
          </a:p>
          <a:p>
            <a:r>
              <a:rPr lang="en-US" sz="2400" dirty="0" smtClean="0">
                <a:solidFill>
                  <a:srgbClr val="000000"/>
                </a:solidFill>
              </a:rPr>
              <a:t>	Explicit </a:t>
            </a:r>
            <a:r>
              <a:rPr lang="en-US" sz="2400" u="sng" dirty="0" smtClean="0">
                <a:solidFill>
                  <a:srgbClr val="000000"/>
                </a:solidFill>
              </a:rPr>
              <a:t>and</a:t>
            </a:r>
            <a:r>
              <a:rPr lang="en-US" sz="2400" dirty="0" smtClean="0">
                <a:solidFill>
                  <a:srgbClr val="000000"/>
                </a:solidFill>
              </a:rPr>
              <a:t> implicit modeling mechanisms: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A complete reuse of </a:t>
            </a:r>
            <a:r>
              <a:rPr lang="en-US" sz="2000" dirty="0" err="1" smtClean="0">
                <a:solidFill>
                  <a:srgbClr val="000000"/>
                </a:solidFill>
              </a:rPr>
              <a:t>ConceptClang</a:t>
            </a:r>
            <a:r>
              <a:rPr lang="en-US" sz="2000" dirty="0" smtClean="0">
                <a:solidFill>
                  <a:srgbClr val="000000"/>
                </a:solidFill>
              </a:rPr>
              <a:t> infrastructure, mostly.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No concept </a:t>
            </a:r>
            <a:r>
              <a:rPr lang="en-US" sz="2400" dirty="0">
                <a:solidFill>
                  <a:srgbClr val="000000"/>
                </a:solidFill>
              </a:rPr>
              <a:t>overloading: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Reduces </a:t>
            </a:r>
            <a:r>
              <a:rPr lang="en-US" sz="2000" dirty="0">
                <a:solidFill>
                  <a:srgbClr val="000000"/>
                </a:solidFill>
              </a:rPr>
              <a:t>the preliminary checking for each concept </a:t>
            </a:r>
            <a:r>
              <a:rPr lang="en-US" sz="2000" dirty="0" smtClean="0">
                <a:solidFill>
                  <a:srgbClr val="000000"/>
                </a:solidFill>
              </a:rPr>
              <a:t>definition.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Some subtle </a:t>
            </a:r>
            <a:r>
              <a:rPr lang="en-US" sz="2400" dirty="0">
                <a:solidFill>
                  <a:srgbClr val="000000"/>
                </a:solidFill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xtensions: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Allow the shadowing of associated </a:t>
            </a:r>
            <a:r>
              <a:rPr lang="en-US" sz="2000" dirty="0"/>
              <a:t>type </a:t>
            </a:r>
            <a:r>
              <a:rPr lang="en-US" sz="2000" dirty="0" smtClean="0"/>
              <a:t>declarations:</a:t>
            </a:r>
          </a:p>
          <a:p>
            <a:pPr lvl="2"/>
            <a:r>
              <a:rPr lang="en-US" sz="1600" dirty="0" smtClean="0"/>
              <a:t>Only over </a:t>
            </a:r>
            <a:r>
              <a:rPr lang="en-US" sz="1600" dirty="0"/>
              <a:t>associated type declarations of refinements</a:t>
            </a:r>
          </a:p>
          <a:p>
            <a:pPr lvl="2"/>
            <a:r>
              <a:rPr lang="en-US" sz="1600" dirty="0"/>
              <a:t>To override default implementations</a:t>
            </a:r>
            <a:r>
              <a:rPr lang="en-US" sz="1600" dirty="0" smtClean="0"/>
              <a:t>.</a:t>
            </a:r>
            <a:endParaRPr lang="en-US" sz="1600" dirty="0"/>
          </a:p>
          <a:p>
            <a:pPr lvl="1">
              <a:buFont typeface="Lucida Grande"/>
              <a:buChar char="+"/>
            </a:pPr>
            <a:r>
              <a:rPr lang="en-US" sz="2000" dirty="0" smtClean="0"/>
              <a:t>Allow the redefinition </a:t>
            </a:r>
            <a:r>
              <a:rPr lang="en-US" sz="2000" dirty="0"/>
              <a:t>of pre-defined functions, including </a:t>
            </a:r>
            <a:r>
              <a:rPr lang="en-US" sz="2000" dirty="0" err="1"/>
              <a:t>builtins</a:t>
            </a:r>
            <a:r>
              <a:rPr lang="en-US" sz="2000" dirty="0"/>
              <a:t>: </a:t>
            </a:r>
            <a:endParaRPr lang="en-US" sz="2000" dirty="0" smtClean="0"/>
          </a:p>
          <a:p>
            <a:pPr lvl="2"/>
            <a:r>
              <a:rPr lang="en-US" sz="1600" dirty="0" smtClean="0"/>
              <a:t>Once, </a:t>
            </a:r>
            <a:r>
              <a:rPr lang="en-US" sz="1600" dirty="0"/>
              <a:t>in the scope of concept definitions or models</a:t>
            </a:r>
            <a:r>
              <a:rPr lang="en-US" sz="1600" dirty="0" smtClean="0"/>
              <a:t>.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526"/>
            <a:ext cx="9045222" cy="840140"/>
          </a:xfrm>
        </p:spPr>
        <p:txBody>
          <a:bodyPr/>
          <a:lstStyle/>
          <a:p>
            <a:r>
              <a:rPr lang="en-US" sz="4000" dirty="0" smtClean="0"/>
              <a:t>Palo Alto Instantiation: Summary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8111" y="790221"/>
            <a:ext cx="8677443" cy="5870223"/>
          </a:xfrm>
          <a:solidFill>
            <a:srgbClr val="FFFFFF"/>
          </a:solidFill>
        </p:spPr>
        <p:txBody>
          <a:bodyPr/>
          <a:lstStyle/>
          <a:p>
            <a:r>
              <a:rPr lang="en-US" sz="2400" dirty="0"/>
              <a:t>U</a:t>
            </a:r>
            <a:r>
              <a:rPr lang="en-US" sz="2400" dirty="0" smtClean="0"/>
              <a:t>se-patterns: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Extend expression parsing mechanism.</a:t>
            </a:r>
          </a:p>
          <a:p>
            <a:pPr lvl="2"/>
            <a:r>
              <a:rPr lang="en-US" sz="1600" dirty="0" smtClean="0"/>
              <a:t>New expression nodes, parsing contexts, and markers for validation.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Extend name lookup mechanism.</a:t>
            </a:r>
          </a:p>
          <a:p>
            <a:pPr lvl="2"/>
            <a:r>
              <a:rPr lang="en-US" sz="1600" dirty="0" smtClean="0"/>
              <a:t>Generate dummy associated declarations for concept definitions.</a:t>
            </a:r>
            <a:endParaRPr lang="en-US" sz="2000" dirty="0" smtClean="0"/>
          </a:p>
          <a:p>
            <a:pPr lvl="1"/>
            <a:r>
              <a:rPr lang="en-US" sz="2000" dirty="0" smtClean="0"/>
              <a:t>Probably simplify the satisfaction of concept requirements, but 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Extend template instantiation mechanism.</a:t>
            </a:r>
          </a:p>
          <a:p>
            <a:pPr lvl="2"/>
            <a:r>
              <a:rPr lang="en-US" sz="1600" dirty="0" smtClean="0"/>
              <a:t>Replace  dummy associated declarations with function candidates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Require an additional procedure: Expression validation.</a:t>
            </a:r>
          </a:p>
          <a:p>
            <a:pPr lvl="1"/>
            <a:r>
              <a:rPr lang="en-US" sz="2000" dirty="0" smtClean="0"/>
              <a:t>Eliminate references to associated types.</a:t>
            </a:r>
            <a:endParaRPr lang="en-US" sz="500" dirty="0" smtClean="0"/>
          </a:p>
          <a:p>
            <a:r>
              <a:rPr lang="en-US" sz="2400" dirty="0" smtClean="0">
                <a:solidFill>
                  <a:srgbClr val="000000"/>
                </a:solidFill>
              </a:rPr>
              <a:t>	Implicit modeling mechanism only: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Eliminates the parsing of models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And checking of model templates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Eliminates two areas of reuse of constraints satisfaction</a:t>
            </a:r>
            <a:endParaRPr lang="en-US" sz="5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Concept overloading:</a:t>
            </a:r>
          </a:p>
          <a:p>
            <a:pPr lvl="1">
              <a:buFont typeface="Lucida Grande"/>
              <a:buChar char="+"/>
            </a:pPr>
            <a:r>
              <a:rPr lang="en-US" sz="2000" dirty="0" smtClean="0">
                <a:solidFill>
                  <a:srgbClr val="000000"/>
                </a:solidFill>
              </a:rPr>
              <a:t>Increases the preliminary checking for each concept definition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Generic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971782"/>
            <a:ext cx="8551333" cy="5025440"/>
          </a:xfrm>
          <a:solidFill>
            <a:srgbClr val="FFFFFF"/>
          </a:solidFill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Different languages support it in various capacities: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u="sng" dirty="0" smtClean="0"/>
              <a:t>Genericity by …</a:t>
            </a:r>
          </a:p>
          <a:p>
            <a:pPr lvl="1"/>
            <a:r>
              <a:rPr lang="en-US" sz="2000" dirty="0" smtClean="0"/>
              <a:t>Value:			e.g. function </a:t>
            </a:r>
            <a:r>
              <a:rPr lang="en-US" sz="2000" dirty="0"/>
              <a:t>abstraction</a:t>
            </a:r>
          </a:p>
          <a:p>
            <a:pPr lvl="1"/>
            <a:r>
              <a:rPr lang="en-US" sz="2000" dirty="0" smtClean="0"/>
              <a:t>Type:				e.g. (</a:t>
            </a:r>
            <a:r>
              <a:rPr lang="en-US" sz="2000" dirty="0"/>
              <a:t>parametric or </a:t>
            </a:r>
            <a:r>
              <a:rPr lang="en-US" sz="2000" dirty="0" err="1"/>
              <a:t>adhoc</a:t>
            </a:r>
            <a:r>
              <a:rPr lang="en-US" sz="2000" dirty="0"/>
              <a:t>) polymorphism</a:t>
            </a:r>
          </a:p>
          <a:p>
            <a:pPr lvl="1"/>
            <a:r>
              <a:rPr lang="en-US" sz="2000" dirty="0" smtClean="0"/>
              <a:t>Function:			e.g. functions </a:t>
            </a:r>
            <a:r>
              <a:rPr lang="en-US" sz="2000" dirty="0"/>
              <a:t>as values</a:t>
            </a:r>
          </a:p>
          <a:p>
            <a:pPr lvl="1"/>
            <a:r>
              <a:rPr lang="en-US" sz="2000" dirty="0" smtClean="0"/>
              <a:t>Structure:			e.g. requirements </a:t>
            </a:r>
            <a:r>
              <a:rPr lang="en-US" sz="2000" dirty="0"/>
              <a:t>and operations on types</a:t>
            </a:r>
          </a:p>
          <a:p>
            <a:pPr lvl="1"/>
            <a:r>
              <a:rPr lang="en-US" sz="2000" dirty="0" smtClean="0"/>
              <a:t>Property:			e.g. properties </a:t>
            </a:r>
            <a:r>
              <a:rPr lang="en-US" sz="2000" dirty="0"/>
              <a:t>on type</a:t>
            </a:r>
          </a:p>
          <a:p>
            <a:pPr lvl="1"/>
            <a:r>
              <a:rPr lang="en-US" sz="2000" dirty="0" smtClean="0"/>
              <a:t>Stage: 			e.g. meta-programming</a:t>
            </a:r>
            <a:endParaRPr lang="en-US" sz="2000" dirty="0"/>
          </a:p>
          <a:p>
            <a:pPr lvl="1"/>
            <a:r>
              <a:rPr lang="en-US" sz="2000" dirty="0" smtClean="0"/>
              <a:t>Shape:			e.g.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-</a:t>
            </a:r>
            <a:r>
              <a:rPr lang="en-US" sz="2000" dirty="0"/>
              <a:t>g</a:t>
            </a:r>
            <a:r>
              <a:rPr lang="en-US" sz="2000" dirty="0" smtClean="0"/>
              <a:t>eneric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r>
              <a:rPr lang="en-US" sz="2000" dirty="0" smtClean="0"/>
              <a:t>cf. </a:t>
            </a:r>
            <a:r>
              <a:rPr lang="en-US" sz="2000" b="1" dirty="0"/>
              <a:t>"</a:t>
            </a:r>
            <a:r>
              <a:rPr lang="en-US" sz="2000" b="1" dirty="0" err="1"/>
              <a:t>Datatype</a:t>
            </a:r>
            <a:r>
              <a:rPr lang="en-US" sz="2000" b="1" dirty="0"/>
              <a:t> Generic </a:t>
            </a:r>
            <a:r>
              <a:rPr lang="en-US" sz="2000" b="1" dirty="0" smtClean="0"/>
              <a:t>Programming”</a:t>
            </a:r>
            <a:r>
              <a:rPr lang="en-US" sz="2000" dirty="0" smtClean="0"/>
              <a:t>. Gibbons. </a:t>
            </a:r>
            <a:r>
              <a:rPr lang="en-US" sz="1600" dirty="0" smtClean="0"/>
              <a:t>[In </a:t>
            </a:r>
            <a:r>
              <a:rPr lang="en-US" sz="1600" dirty="0"/>
              <a:t>Spring School on </a:t>
            </a:r>
            <a:r>
              <a:rPr lang="en-US" sz="1600" dirty="0" err="1"/>
              <a:t>Datatype</a:t>
            </a:r>
            <a:r>
              <a:rPr lang="en-US" sz="1600" dirty="0"/>
              <a:t>-</a:t>
            </a:r>
            <a:r>
              <a:rPr lang="en-US" sz="1600" dirty="0" smtClean="0"/>
              <a:t>Generic Programming</a:t>
            </a:r>
            <a:r>
              <a:rPr lang="en-US" sz="1600" dirty="0"/>
              <a:t>, volume 4719 of Lecture Notes </a:t>
            </a:r>
            <a:r>
              <a:rPr lang="en-US" sz="1600" dirty="0" smtClean="0"/>
              <a:t>in Computer </a:t>
            </a:r>
            <a:r>
              <a:rPr lang="en-US" sz="1600" dirty="0"/>
              <a:t>Science. Springer-</a:t>
            </a:r>
            <a:r>
              <a:rPr lang="en-US" sz="1600" dirty="0" err="1"/>
              <a:t>Verlag</a:t>
            </a:r>
            <a:r>
              <a:rPr lang="en-US" sz="1600" dirty="0" smtClean="0"/>
              <a:t>.]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>
              <a:buFontTx/>
              <a:buChar char="•"/>
            </a:pPr>
            <a:r>
              <a:rPr lang="en-US" sz="2400" dirty="0" smtClean="0"/>
              <a:t>C++ supports generic programming via </a:t>
            </a:r>
            <a:r>
              <a:rPr lang="en-US" sz="2400" b="1" dirty="0" smtClean="0"/>
              <a:t>templates</a:t>
            </a:r>
            <a:r>
              <a:rPr lang="en-US" sz="2400" dirty="0" smtClean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02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/>
              <a:t>Concepts: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78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2221" y="971782"/>
            <a:ext cx="8607779" cy="496899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Accumulate</a:t>
            </a:r>
          </a:p>
          <a:p>
            <a:endParaRPr lang="en-US" sz="10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285750" indent="-285750"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Define a generic function:</a:t>
            </a:r>
          </a:p>
          <a:p>
            <a:endParaRPr lang="en-US" sz="5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template&lt;typename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typename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for (; first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!=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*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Requirements: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Used operators are defined: 					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!=, ++, *, =</a:t>
            </a:r>
            <a:r>
              <a:rPr lang="en-US" sz="16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uses of operators are</a:t>
            </a:r>
            <a:r>
              <a:rPr lang="en-US" sz="1600" dirty="0">
                <a:solidFill>
                  <a:schemeClr val="tx1"/>
                </a:solidFill>
              </a:rPr>
              <a:t> valid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Some </a:t>
            </a:r>
            <a:r>
              <a:rPr lang="en-US" sz="1600" dirty="0">
                <a:solidFill>
                  <a:srgbClr val="000000"/>
                </a:solidFill>
              </a:rPr>
              <a:t>operations are amortized constant </a:t>
            </a:r>
            <a:r>
              <a:rPr lang="en-US" sz="1600" dirty="0" smtClean="0">
                <a:solidFill>
                  <a:srgbClr val="000000"/>
                </a:solidFill>
              </a:rPr>
              <a:t>time: 	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!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=, ++, *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Input parameter values can be copied and copy-constructed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Concepts</a:t>
            </a:r>
            <a:r>
              <a:rPr lang="en-US" sz="2000" dirty="0" smtClean="0">
                <a:solidFill>
                  <a:schemeClr val="tx1"/>
                </a:solidFill>
              </a:rPr>
              <a:t> express and group the above requirements.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Types must satisfy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49852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/>
              <a:t>Concepts: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78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2221" y="971782"/>
            <a:ext cx="8607779" cy="4968996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Accumulate</a:t>
            </a:r>
          </a:p>
          <a:p>
            <a:endParaRPr lang="en-US" sz="10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285750" indent="-285750"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Define a generic function:</a:t>
            </a:r>
          </a:p>
          <a:p>
            <a:endParaRPr lang="en-US" sz="5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template&lt;typename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typename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for (; first != last; ++first)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Requirements: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chemeClr val="tx1"/>
                </a:solidFill>
              </a:rPr>
              <a:t> 					satisfies the requirements of an </a:t>
            </a:r>
            <a:r>
              <a:rPr lang="en-US" sz="1600" b="1" dirty="0" smtClean="0">
                <a:solidFill>
                  <a:schemeClr val="tx1"/>
                </a:solidFill>
              </a:rPr>
              <a:t>input iterator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e.g.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!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=, ++,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*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chemeClr val="tx1"/>
                </a:solidFill>
              </a:rPr>
              <a:t> 				satisfies the requirements of a </a:t>
            </a:r>
            <a:r>
              <a:rPr lang="en-US" sz="1600" b="1" dirty="0" smtClean="0">
                <a:solidFill>
                  <a:schemeClr val="tx1"/>
                </a:solidFill>
              </a:rPr>
              <a:t>binary function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b="1" dirty="0" smtClean="0">
                <a:solidFill>
                  <a:schemeClr val="tx1"/>
                </a:solidFill>
              </a:rPr>
              <a:t>result of </a:t>
            </a:r>
            <a:r>
              <a:rPr lang="en-US" sz="1600" b="1" dirty="0" err="1" smtClean="0">
                <a:solidFill>
                  <a:schemeClr val="tx1"/>
                </a:solidFill>
                <a:latin typeface="Courier"/>
                <a:cs typeface="Courier"/>
              </a:rPr>
              <a:t>bin_op</a:t>
            </a:r>
            <a:r>
              <a:rPr lang="en-US" sz="1600" b="1" dirty="0" smtClean="0">
                <a:solidFill>
                  <a:schemeClr val="tx1"/>
                </a:solidFill>
                <a:latin typeface="Courier"/>
                <a:cs typeface="Courier"/>
              </a:rPr>
              <a:t>()</a:t>
            </a:r>
            <a:r>
              <a:rPr lang="en-US" sz="1600" b="1" dirty="0" smtClean="0">
                <a:solidFill>
                  <a:schemeClr val="tx1"/>
                </a:solidFill>
              </a:rPr>
              <a:t> 	</a:t>
            </a:r>
            <a:r>
              <a:rPr lang="en-US" sz="1600" dirty="0" smtClean="0">
                <a:solidFill>
                  <a:schemeClr val="tx1"/>
                </a:solidFill>
              </a:rPr>
              <a:t>is </a:t>
            </a:r>
            <a:r>
              <a:rPr lang="en-US" sz="1600" b="1" dirty="0" smtClean="0">
                <a:solidFill>
                  <a:schemeClr val="tx1"/>
                </a:solidFill>
              </a:rPr>
              <a:t>convertible to </a:t>
            </a:r>
            <a:r>
              <a:rPr lang="en-US" sz="1600" dirty="0" smtClean="0">
                <a:solidFill>
                  <a:schemeClr val="tx1"/>
                </a:solidFill>
              </a:rPr>
              <a:t>the type of the elements.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 the STL: Input Iterator, Binary Function, Assignable. </a:t>
            </a:r>
          </a:p>
        </p:txBody>
      </p:sp>
    </p:spTree>
    <p:extLst>
      <p:ext uri="{BB962C8B-B14F-4D97-AF65-F5344CB8AC3E}">
        <p14:creationId xmlns:p14="http://schemas.microsoft.com/office/powerpoint/2010/main" val="195533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12893"/>
            <a:ext cx="8229600" cy="4926663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sz="2000" dirty="0" smtClean="0">
                <a:solidFill>
                  <a:srgbClr val="000000"/>
                </a:solidFill>
              </a:rPr>
              <a:t>Concepts: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An Introduction</a:t>
            </a:r>
          </a:p>
          <a:p>
            <a:pPr lvl="2">
              <a:buFont typeface="Lucida Grande"/>
              <a:buChar char="-"/>
            </a:pPr>
            <a:r>
              <a:rPr lang="en-US" sz="1600" dirty="0" smtClean="0">
                <a:solidFill>
                  <a:srgbClr val="000000"/>
                </a:solidFill>
              </a:rPr>
              <a:t>For generic programming, in C++</a:t>
            </a:r>
          </a:p>
          <a:p>
            <a:pPr lvl="2">
              <a:buFont typeface="Lucida Grande"/>
              <a:buChar char="-"/>
            </a:pPr>
            <a:r>
              <a:rPr lang="en-US" sz="1600" dirty="0" smtClean="0">
                <a:solidFill>
                  <a:srgbClr val="000000"/>
                </a:solidFill>
              </a:rPr>
              <a:t>The elementary components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857250" lvl="1" indent="-457200">
              <a:buFont typeface="+mj-ea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Implementing Concepts</a:t>
            </a:r>
          </a:p>
          <a:p>
            <a:pPr lvl="2">
              <a:buFont typeface="Lucida Grande"/>
              <a:buChar char="-"/>
            </a:pPr>
            <a:r>
              <a:rPr lang="en-US" sz="1600" dirty="0">
                <a:solidFill>
                  <a:srgbClr val="000000"/>
                </a:solidFill>
              </a:rPr>
              <a:t>Implementation considerations</a:t>
            </a:r>
          </a:p>
          <a:p>
            <a:pPr lvl="2">
              <a:buFont typeface="Lucida Grande"/>
              <a:buChar char="-"/>
            </a:pPr>
            <a:r>
              <a:rPr lang="en-US" sz="1600" dirty="0">
                <a:solidFill>
                  <a:srgbClr val="000000"/>
                </a:solidFill>
              </a:rPr>
              <a:t>Design </a:t>
            </a:r>
            <a:r>
              <a:rPr lang="en-US" sz="1600" dirty="0" smtClean="0">
                <a:solidFill>
                  <a:srgbClr val="000000"/>
                </a:solidFill>
              </a:rPr>
              <a:t>alternatives</a:t>
            </a:r>
          </a:p>
          <a:p>
            <a:pPr lvl="2">
              <a:buFont typeface="Lucida Grande"/>
              <a:buChar char="-"/>
            </a:pPr>
            <a:r>
              <a:rPr lang="en-US" sz="1600" dirty="0" smtClean="0">
                <a:solidFill>
                  <a:srgbClr val="000000"/>
                </a:solidFill>
              </a:rPr>
              <a:t>Towards </a:t>
            </a:r>
            <a:r>
              <a:rPr lang="en-US" sz="1600" dirty="0" err="1" smtClean="0">
                <a:solidFill>
                  <a:srgbClr val="000000"/>
                </a:solidFill>
              </a:rPr>
              <a:t>ConceptClang</a:t>
            </a:r>
            <a:endParaRPr lang="en-US" sz="1600" dirty="0">
              <a:solidFill>
                <a:srgbClr val="00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sz="2000" dirty="0" err="1">
                <a:solidFill>
                  <a:srgbClr val="000000"/>
                </a:solidFill>
              </a:rPr>
              <a:t>ConceptClang</a:t>
            </a:r>
            <a:r>
              <a:rPr lang="en-US" sz="2000" dirty="0">
                <a:solidFill>
                  <a:srgbClr val="000000"/>
                </a:solidFill>
              </a:rPr>
              <a:t>: The Compilation Model</a:t>
            </a:r>
          </a:p>
          <a:p>
            <a:pPr marL="857250" lvl="1" indent="-457200"/>
            <a:r>
              <a:rPr lang="en-US" sz="1600" dirty="0">
                <a:solidFill>
                  <a:srgbClr val="000000"/>
                </a:solidFill>
              </a:rPr>
              <a:t>The components</a:t>
            </a:r>
          </a:p>
          <a:p>
            <a:pPr marL="857250" lvl="1" indent="-457200"/>
            <a:r>
              <a:rPr lang="en-US" sz="1600" dirty="0" smtClean="0">
                <a:solidFill>
                  <a:srgbClr val="000000"/>
                </a:solidFill>
              </a:rPr>
              <a:t>Essential data structures and procedures</a:t>
            </a:r>
          </a:p>
          <a:p>
            <a:pPr marL="857250" lvl="1" indent="-457200"/>
            <a:r>
              <a:rPr lang="en-US" sz="1600" dirty="0" smtClean="0">
                <a:solidFill>
                  <a:srgbClr val="000000"/>
                </a:solidFill>
              </a:rPr>
              <a:t>Preliminary observations</a:t>
            </a:r>
          </a:p>
          <a:p>
            <a:pPr marL="857250" lvl="1" indent="-457200"/>
            <a:r>
              <a:rPr lang="en-US" sz="1600" dirty="0" smtClean="0">
                <a:solidFill>
                  <a:srgbClr val="000000"/>
                </a:solidFill>
              </a:rPr>
              <a:t>Case study: Type-checking </a:t>
            </a:r>
            <a:r>
              <a:rPr lang="en-US" sz="1600" dirty="0">
                <a:solidFill>
                  <a:srgbClr val="000000"/>
                </a:solidFill>
              </a:rPr>
              <a:t>(constrained) </a:t>
            </a:r>
            <a:r>
              <a:rPr lang="en-US" sz="1600" dirty="0" smtClean="0">
                <a:solidFill>
                  <a:srgbClr val="000000"/>
                </a:solidFill>
              </a:rPr>
              <a:t>templates</a:t>
            </a:r>
          </a:p>
          <a:p>
            <a:pPr marL="857250" lvl="1" indent="-457200"/>
            <a:r>
              <a:rPr lang="en-US" sz="1600" dirty="0" smtClean="0">
                <a:solidFill>
                  <a:srgbClr val="000000"/>
                </a:solidFill>
              </a:rPr>
              <a:t>Open questions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8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/>
              <a:t>Concepts: </a:t>
            </a:r>
            <a:r>
              <a:rPr lang="en-US" sz="4000" dirty="0" smtClean="0"/>
              <a:t>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3" y="971782"/>
            <a:ext cx="8565444" cy="467266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Concepts are </a:t>
            </a:r>
            <a:r>
              <a:rPr lang="en-US" sz="2400" dirty="0" smtClean="0"/>
              <a:t>an abstraction mechanism:</a:t>
            </a:r>
          </a:p>
          <a:p>
            <a:pPr lvl="1">
              <a:buFontTx/>
              <a:buChar char="•"/>
            </a:pPr>
            <a:r>
              <a:rPr lang="en-US" sz="2000" dirty="0" smtClean="0"/>
              <a:t>Group </a:t>
            </a:r>
            <a:r>
              <a:rPr lang="en-US" sz="2000" dirty="0"/>
              <a:t>requirements that generic components impose on their types:</a:t>
            </a:r>
          </a:p>
          <a:p>
            <a:pPr lvl="2">
              <a:buFontTx/>
              <a:buChar char="•"/>
            </a:pPr>
            <a:r>
              <a:rPr lang="en-US" sz="1600" dirty="0"/>
              <a:t>Syntactic properties: e.g. types, name declarations, </a:t>
            </a:r>
            <a:r>
              <a:rPr lang="en-US" sz="1600" dirty="0" smtClean="0"/>
              <a:t>valid expressions</a:t>
            </a:r>
            <a:endParaRPr lang="en-US" sz="1600" dirty="0"/>
          </a:p>
          <a:p>
            <a:pPr lvl="2">
              <a:buFontTx/>
              <a:buChar char="•"/>
            </a:pPr>
            <a:r>
              <a:rPr lang="en-US" sz="1600" dirty="0"/>
              <a:t>Semantic properties: e.g. axioms</a:t>
            </a:r>
          </a:p>
          <a:p>
            <a:pPr lvl="2">
              <a:buFontTx/>
              <a:buChar char="•"/>
            </a:pPr>
            <a:r>
              <a:rPr lang="en-US" sz="1600" dirty="0"/>
              <a:t>Complexity </a:t>
            </a:r>
            <a:r>
              <a:rPr lang="en-US" sz="1600" dirty="0" smtClean="0"/>
              <a:t>guarantees</a:t>
            </a:r>
          </a:p>
          <a:p>
            <a:pPr lvl="1">
              <a:buFontTx/>
              <a:buChar char="•"/>
            </a:pPr>
            <a:r>
              <a:rPr lang="en-US" sz="2000" dirty="0" smtClean="0"/>
              <a:t>Express algorithms in terms of the properties on their types.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>
              <a:buFontTx/>
              <a:buChar char="•"/>
            </a:pPr>
            <a:r>
              <a:rPr lang="en-US" sz="2400" dirty="0"/>
              <a:t>Concepts are an essential component of generic </a:t>
            </a:r>
            <a:r>
              <a:rPr lang="en-US" sz="2400" dirty="0" smtClean="0"/>
              <a:t>programming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buFontTx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onstraints </a:t>
            </a:r>
            <a:r>
              <a:rPr lang="en-US" sz="2000" dirty="0"/>
              <a:t>on </a:t>
            </a:r>
            <a:r>
              <a:rPr lang="en-US" sz="2000" dirty="0" smtClean="0"/>
              <a:t>types, or type predicates.</a:t>
            </a:r>
          </a:p>
          <a:p>
            <a:pPr lvl="1">
              <a:buFontTx/>
              <a:buChar char="•"/>
            </a:pPr>
            <a:r>
              <a:rPr lang="en-US" sz="2000" dirty="0" smtClean="0"/>
              <a:t>Aim: </a:t>
            </a:r>
            <a:r>
              <a:rPr lang="en-US" sz="2000" b="1" dirty="0" smtClean="0"/>
              <a:t>Safe and efficiency-preserving </a:t>
            </a:r>
            <a:r>
              <a:rPr lang="en-US" sz="2000" b="1" dirty="0"/>
              <a:t>reusability</a:t>
            </a:r>
            <a:r>
              <a:rPr lang="en-US" sz="2000" dirty="0"/>
              <a:t> of software </a:t>
            </a:r>
            <a:r>
              <a:rPr lang="en-US" sz="2000" dirty="0" smtClean="0"/>
              <a:t>components.</a:t>
            </a:r>
          </a:p>
          <a:p>
            <a:pPr lvl="2">
              <a:buFontTx/>
              <a:buChar char="•"/>
            </a:pPr>
            <a:r>
              <a:rPr lang="en-US" sz="1600" b="1" dirty="0" smtClean="0"/>
              <a:t>Efficiency-preserving</a:t>
            </a:r>
            <a:r>
              <a:rPr lang="en-US" sz="1600" dirty="0" smtClean="0"/>
              <a:t>: 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Instantiated generic component vs. initial concrete algorithm</a:t>
            </a:r>
          </a:p>
          <a:p>
            <a:pPr lvl="2">
              <a:buFontTx/>
              <a:buChar char="•"/>
            </a:pPr>
            <a:r>
              <a:rPr lang="en-US" sz="1600" b="1" dirty="0" smtClean="0"/>
              <a:t>Safety</a:t>
            </a:r>
            <a:r>
              <a:rPr lang="en-US" sz="1600" dirty="0" smtClean="0"/>
              <a:t>: 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Guaranteed instantiation </a:t>
            </a:r>
            <a:r>
              <a:rPr lang="en-US" sz="1600" dirty="0" smtClean="0">
                <a:sym typeface="Wingdings"/>
              </a:rPr>
              <a:t></a:t>
            </a:r>
            <a:r>
              <a:rPr lang="en-US" sz="1600" dirty="0" smtClean="0"/>
              <a:t> Separate type checking</a:t>
            </a:r>
          </a:p>
          <a:p>
            <a:pPr lvl="2">
              <a:buFontTx/>
              <a:buChar char="•"/>
            </a:pPr>
            <a:endParaRPr lang="en-US" sz="1600" dirty="0"/>
          </a:p>
          <a:p>
            <a:pPr lvl="1">
              <a:buFontTx/>
              <a:buChar char="•"/>
            </a:pPr>
            <a:endParaRPr lang="en-US" sz="2000" dirty="0" smtClean="0"/>
          </a:p>
          <a:p>
            <a:pPr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9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Concepts in Programming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985893"/>
            <a:ext cx="8621889" cy="537821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000" dirty="0"/>
          </a:p>
          <a:p>
            <a:pPr>
              <a:buFont typeface="Lucida Grande"/>
              <a:buChar char="-"/>
            </a:pPr>
            <a:r>
              <a:rPr lang="en-US" sz="2000" dirty="0" smtClean="0"/>
              <a:t>“</a:t>
            </a:r>
            <a:r>
              <a:rPr lang="en-US" sz="2000" b="1" dirty="0"/>
              <a:t>An extended Comparative Study of Language Support for </a:t>
            </a:r>
            <a:r>
              <a:rPr lang="en-US" sz="2000" b="1" dirty="0" smtClean="0"/>
              <a:t>Generic 		Programming</a:t>
            </a:r>
            <a:r>
              <a:rPr lang="en-US" sz="2000" dirty="0"/>
              <a:t>”</a:t>
            </a:r>
            <a:r>
              <a:rPr lang="en-US" sz="2000" dirty="0" smtClean="0"/>
              <a:t>. </a:t>
            </a:r>
            <a:r>
              <a:rPr lang="es-ES_tradnl" sz="2000" dirty="0" err="1" smtClean="0"/>
              <a:t>Garcia</a:t>
            </a:r>
            <a:r>
              <a:rPr lang="es-ES_tradnl" sz="2000" dirty="0" smtClean="0"/>
              <a:t> et. Al. [</a:t>
            </a:r>
            <a:r>
              <a:rPr lang="en-US" sz="2000" dirty="0" smtClean="0"/>
              <a:t>J</a:t>
            </a:r>
            <a:r>
              <a:rPr lang="en-US" sz="2000" dirty="0"/>
              <a:t>. </a:t>
            </a:r>
            <a:r>
              <a:rPr lang="en-US" sz="2000" dirty="0" err="1"/>
              <a:t>Funct</a:t>
            </a:r>
            <a:r>
              <a:rPr lang="en-US" sz="2000" dirty="0"/>
              <a:t>. Program., 17(2):145–205, Mar. </a:t>
            </a:r>
            <a:r>
              <a:rPr lang="en-US" sz="2000" dirty="0" smtClean="0"/>
              <a:t>2007].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1" y="927101"/>
            <a:ext cx="7112000" cy="44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7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Concepts in C++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782"/>
            <a:ext cx="8229600" cy="5434662"/>
          </a:xfrm>
          <a:solidFill>
            <a:schemeClr val="bg1"/>
          </a:solidFill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Concepts are supported as library feature:</a:t>
            </a:r>
          </a:p>
          <a:p>
            <a:pPr lvl="1">
              <a:buFontTx/>
              <a:buChar char="•"/>
            </a:pPr>
            <a:r>
              <a:rPr lang="en-US" sz="2000" dirty="0" smtClean="0"/>
              <a:t>Standard Template Library: 			Designed based on concepts</a:t>
            </a:r>
          </a:p>
          <a:p>
            <a:pPr lvl="2">
              <a:buFontTx/>
              <a:buChar char="•"/>
            </a:pPr>
            <a:r>
              <a:rPr lang="en-US" sz="1600" dirty="0" smtClean="0"/>
              <a:t>Defines concepts in documentation</a:t>
            </a:r>
          </a:p>
          <a:p>
            <a:pPr lvl="1">
              <a:buFontTx/>
              <a:buChar char="•"/>
            </a:pPr>
            <a:r>
              <a:rPr lang="en-US" sz="2000" dirty="0" smtClean="0"/>
              <a:t>Suggestive names:					Express some properties on types</a:t>
            </a:r>
          </a:p>
          <a:p>
            <a:pPr lvl="2">
              <a:buFontTx/>
              <a:buChar char="•"/>
            </a:pPr>
            <a:r>
              <a:rPr lang="en-US" sz="1600" dirty="0" smtClean="0"/>
              <a:t>Not checked by the compiler</a:t>
            </a:r>
          </a:p>
          <a:p>
            <a:pPr lvl="2">
              <a:buFontTx/>
              <a:buChar char="•"/>
            </a:pPr>
            <a:r>
              <a:rPr lang="en-US" sz="1600" dirty="0" smtClean="0"/>
              <a:t>Cannot express complex requirements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221" y="3640667"/>
            <a:ext cx="8607779" cy="2721560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Suggestive N</a:t>
            </a:r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ames Example: Accumulate 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// Assignable ?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typename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  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for (; first != last; ++first)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33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Concepts in C++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6" y="971782"/>
            <a:ext cx="8692444" cy="5434662"/>
          </a:xfrm>
          <a:solidFill>
            <a:schemeClr val="bg1"/>
          </a:solidFill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Concepts are supported as library feature:</a:t>
            </a:r>
          </a:p>
          <a:p>
            <a:pPr lvl="1">
              <a:buFontTx/>
              <a:buChar char="•"/>
            </a:pPr>
            <a:r>
              <a:rPr lang="en-US" sz="2000" dirty="0" smtClean="0"/>
              <a:t>Standard Template Library: 			Designed based on concepts</a:t>
            </a:r>
          </a:p>
          <a:p>
            <a:pPr lvl="1">
              <a:buFontTx/>
              <a:buChar char="•"/>
            </a:pPr>
            <a:r>
              <a:rPr lang="en-US" sz="2000" dirty="0" smtClean="0"/>
              <a:t>Suggestive names:					Express some properties on types</a:t>
            </a:r>
          </a:p>
          <a:p>
            <a:pPr lvl="1">
              <a:buFontTx/>
              <a:buChar char="•"/>
            </a:pPr>
            <a:r>
              <a:rPr lang="en-US" sz="2000" dirty="0" smtClean="0"/>
              <a:t>Type-traits, tag dispatching, etc…:	Express properties on types</a:t>
            </a:r>
          </a:p>
          <a:p>
            <a:pPr lvl="1">
              <a:buFontTx/>
              <a:buChar char="•"/>
            </a:pPr>
            <a:r>
              <a:rPr lang="en-US" sz="2000" dirty="0" smtClean="0"/>
              <a:t>Boost Concept Checking Library: 	Emulates concepts-based approaches</a:t>
            </a:r>
          </a:p>
          <a:p>
            <a:pPr marL="0" indent="0">
              <a:buNone/>
            </a:pPr>
            <a:endParaRPr lang="en-US" sz="1000" dirty="0" smtClean="0"/>
          </a:p>
          <a:p>
            <a:pPr>
              <a:buFontTx/>
              <a:buChar char="•"/>
            </a:pPr>
            <a:r>
              <a:rPr lang="en-US" sz="2400" dirty="0" smtClean="0"/>
              <a:t>Library support: Issues </a:t>
            </a:r>
            <a:r>
              <a:rPr lang="en-US" sz="2400" dirty="0"/>
              <a:t>with usability</a:t>
            </a:r>
          </a:p>
          <a:p>
            <a:pPr lvl="1">
              <a:buFontTx/>
              <a:buChar char="•"/>
            </a:pPr>
            <a:endParaRPr lang="en-US" sz="2000" dirty="0" smtClean="0"/>
          </a:p>
          <a:p>
            <a:pPr lvl="1">
              <a:buFontTx/>
              <a:buChar char="•"/>
            </a:pPr>
            <a:endParaRPr lang="en-US" sz="2000" dirty="0"/>
          </a:p>
          <a:p>
            <a:pPr lvl="1">
              <a:buFontTx/>
              <a:buChar char="•"/>
            </a:pPr>
            <a:endParaRPr lang="en-US" sz="2000" dirty="0" smtClean="0"/>
          </a:p>
          <a:p>
            <a:pPr marL="457200" lvl="1" indent="0">
              <a:buNone/>
            </a:pPr>
            <a:endParaRPr lang="en-US" sz="1000" dirty="0" smtClean="0"/>
          </a:p>
          <a:p>
            <a:pPr>
              <a:buFontTx/>
              <a:buChar char="•"/>
            </a:pPr>
            <a:r>
              <a:rPr lang="en-US" sz="2400" dirty="0" smtClean="0"/>
              <a:t>Library support: insufficient</a:t>
            </a:r>
          </a:p>
        </p:txBody>
      </p:sp>
    </p:spTree>
    <p:extLst>
      <p:ext uri="{BB962C8B-B14F-4D97-AF65-F5344CB8AC3E}">
        <p14:creationId xmlns:p14="http://schemas.microsoft.com/office/powerpoint/2010/main" val="89729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Concepts in C++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71782"/>
            <a:ext cx="8715022" cy="5434662"/>
          </a:xfrm>
          <a:solidFill>
            <a:schemeClr val="bg1"/>
          </a:solidFill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Concepts are supported as a library feature:</a:t>
            </a:r>
          </a:p>
          <a:p>
            <a:pPr lvl="1">
              <a:buFontTx/>
              <a:buChar char="•"/>
            </a:pPr>
            <a:r>
              <a:rPr lang="en-US" sz="2000" dirty="0" smtClean="0"/>
              <a:t>Standard Template Library: 			Designed based on concepts</a:t>
            </a:r>
          </a:p>
          <a:p>
            <a:pPr lvl="1">
              <a:buFontTx/>
              <a:buChar char="•"/>
            </a:pPr>
            <a:r>
              <a:rPr lang="en-US" sz="2000" dirty="0" smtClean="0"/>
              <a:t>Suggestive names:					Express some properties on types</a:t>
            </a:r>
          </a:p>
          <a:p>
            <a:pPr lvl="1">
              <a:buFontTx/>
              <a:buChar char="•"/>
            </a:pPr>
            <a:r>
              <a:rPr lang="en-US" sz="2000" dirty="0" smtClean="0"/>
              <a:t>Type-traits, tag dispatching, etc…:	Express properties on types</a:t>
            </a:r>
          </a:p>
          <a:p>
            <a:pPr lvl="1">
              <a:buFontTx/>
              <a:buChar char="•"/>
            </a:pPr>
            <a:r>
              <a:rPr lang="en-US" sz="2000" dirty="0" smtClean="0"/>
              <a:t>Boost Concept Checking Library: 	Emulates concepts-based approaches</a:t>
            </a:r>
          </a:p>
          <a:p>
            <a:pPr marL="0" indent="0">
              <a:buNone/>
            </a:pPr>
            <a:endParaRPr lang="en-US" sz="1000" dirty="0" smtClean="0"/>
          </a:p>
          <a:p>
            <a:pPr>
              <a:buFontTx/>
              <a:buChar char="•"/>
            </a:pPr>
            <a:r>
              <a:rPr lang="en-US" sz="2400" dirty="0" smtClean="0"/>
              <a:t>Library </a:t>
            </a:r>
            <a:r>
              <a:rPr lang="en-US" sz="2400" dirty="0"/>
              <a:t>support: I</a:t>
            </a:r>
            <a:r>
              <a:rPr lang="en-US" sz="2400" dirty="0" smtClean="0"/>
              <a:t>ssues with usability</a:t>
            </a:r>
          </a:p>
          <a:p>
            <a:pPr lvl="1">
              <a:buFontTx/>
              <a:buChar char="•"/>
            </a:pPr>
            <a:r>
              <a:rPr lang="en-US" sz="2000" dirty="0" smtClean="0"/>
              <a:t>Suggestive names: not expressive enough</a:t>
            </a:r>
          </a:p>
          <a:p>
            <a:pPr lvl="1">
              <a:buFontTx/>
              <a:buChar char="•"/>
            </a:pPr>
            <a:r>
              <a:rPr lang="en-US" sz="2000" dirty="0" smtClean="0"/>
              <a:t>Other methods: too verbose and complex</a:t>
            </a:r>
          </a:p>
          <a:p>
            <a:pPr lvl="1">
              <a:buFontTx/>
              <a:buChar char="•"/>
            </a:pPr>
            <a:r>
              <a:rPr lang="en-US" sz="2000" dirty="0" smtClean="0"/>
              <a:t>A language for experts ?</a:t>
            </a:r>
          </a:p>
          <a:p>
            <a:pPr marL="0" indent="0">
              <a:buNone/>
            </a:pPr>
            <a:endParaRPr lang="en-US" sz="1000" dirty="0"/>
          </a:p>
          <a:p>
            <a:pPr>
              <a:buFontTx/>
              <a:buChar char="•"/>
            </a:pPr>
            <a:r>
              <a:rPr lang="en-US" sz="2400" dirty="0"/>
              <a:t>Library support: </a:t>
            </a:r>
            <a:r>
              <a:rPr lang="en-US" sz="2400" dirty="0" smtClean="0"/>
              <a:t>Insufficient</a:t>
            </a:r>
          </a:p>
          <a:p>
            <a:pPr lvl="1">
              <a:buFontTx/>
              <a:buChar char="•"/>
            </a:pPr>
            <a:r>
              <a:rPr lang="en-US" sz="2000" dirty="0" smtClean="0"/>
              <a:t>Concepts are not checked by the compiler</a:t>
            </a:r>
          </a:p>
          <a:p>
            <a:pPr lvl="1">
              <a:buFontTx/>
              <a:buChar char="•"/>
            </a:pPr>
            <a:r>
              <a:rPr lang="en-US" sz="2000" b="1" dirty="0" smtClean="0"/>
              <a:t>Templates are not separately type-checked</a:t>
            </a:r>
          </a:p>
          <a:p>
            <a:pPr marL="914400" lvl="2" indent="0">
              <a:buNone/>
            </a:pPr>
            <a:r>
              <a:rPr lang="en-US" sz="2000" dirty="0" smtClean="0">
                <a:sym typeface="Wingdings"/>
              </a:rPr>
              <a:t> </a:t>
            </a:r>
            <a:r>
              <a:rPr lang="en-US" sz="2000" dirty="0" smtClean="0"/>
              <a:t>Faulty error detection and diagnosis</a:t>
            </a:r>
          </a:p>
        </p:txBody>
      </p:sp>
    </p:spTree>
    <p:extLst>
      <p:ext uri="{BB962C8B-B14F-4D97-AF65-F5344CB8AC3E}">
        <p14:creationId xmlns:p14="http://schemas.microsoft.com/office/powerpoint/2010/main" val="356790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65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64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ＭＳ Ｐゴシック" pitchFamily="-88" charset="-128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64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pitchFamily="-88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64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64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64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00000"/>
              <a:buFont typeface="Arial"/>
              <a:buChar char="•"/>
            </a:pPr>
            <a:r>
              <a:rPr lang="en-US" dirty="0" smtClean="0"/>
              <a:t>Late detection</a:t>
            </a:r>
          </a:p>
          <a:p>
            <a:pPr lvl="1">
              <a:buClrTx/>
              <a:buSzPct val="100000"/>
              <a:buFont typeface="Arial"/>
              <a:buChar char="•"/>
            </a:pPr>
            <a:r>
              <a:rPr lang="en-US" sz="1900" dirty="0" smtClean="0">
                <a:solidFill>
                  <a:schemeClr val="tx1"/>
                </a:solidFill>
              </a:rPr>
              <a:t>During instantiation</a:t>
            </a:r>
          </a:p>
          <a:p>
            <a:pPr marL="319088" lvl="1" indent="0">
              <a:buClrTx/>
              <a:buSzPct val="100000"/>
              <a:buNone/>
            </a:pPr>
            <a:endParaRPr lang="en-US" sz="1300" dirty="0" smtClean="0">
              <a:solidFill>
                <a:schemeClr val="tx1"/>
              </a:solidFill>
            </a:endParaRPr>
          </a:p>
          <a:p>
            <a:pPr>
              <a:buClrTx/>
              <a:buSzPct val="100000"/>
              <a:buFont typeface="Arial"/>
              <a:buChar char="•"/>
            </a:pPr>
            <a:r>
              <a:rPr lang="en-US" dirty="0" smtClean="0"/>
              <a:t>Complex and lengthy diagnoses</a:t>
            </a:r>
          </a:p>
          <a:p>
            <a:pPr lvl="1">
              <a:buClrTx/>
              <a:buSzPct val="100000"/>
              <a:buFont typeface="Arial"/>
              <a:buChar char="•"/>
            </a:pPr>
            <a:r>
              <a:rPr lang="en-US" sz="1900" dirty="0" smtClean="0">
                <a:solidFill>
                  <a:schemeClr val="tx1"/>
                </a:solidFill>
              </a:rPr>
              <a:t>Encapsulation breaks</a:t>
            </a:r>
          </a:p>
          <a:p>
            <a:pPr lvl="1">
              <a:buClrTx/>
              <a:buSzPct val="100000"/>
              <a:buFont typeface="Arial"/>
              <a:buChar char="•"/>
            </a:pPr>
            <a:r>
              <a:rPr lang="en-US" sz="1900" dirty="0" smtClean="0">
                <a:solidFill>
                  <a:schemeClr val="tx1"/>
                </a:solidFill>
              </a:rPr>
              <a:t>Library internals leak to users space</a:t>
            </a:r>
          </a:p>
          <a:p>
            <a:pPr marL="319088" lvl="1" indent="0">
              <a:buClrTx/>
              <a:buSzPct val="100000"/>
              <a:buNone/>
            </a:pPr>
            <a:endParaRPr lang="en-US" sz="1300" dirty="0" smtClean="0">
              <a:solidFill>
                <a:schemeClr val="tx1"/>
              </a:solidFill>
            </a:endParaRPr>
          </a:p>
          <a:p>
            <a:pPr>
              <a:buClrTx/>
              <a:buSzPct val="100000"/>
              <a:buFont typeface="Arial"/>
              <a:buChar char="•"/>
            </a:pPr>
            <a:r>
              <a:rPr lang="en-US" dirty="0" smtClean="0"/>
              <a:t>Worse: Non-detected semantic errors</a:t>
            </a:r>
          </a:p>
          <a:p>
            <a:pPr marL="0" indent="0">
              <a:buFont typeface="Wingdings 3" pitchFamily="64" charset="2"/>
              <a:buNone/>
            </a:pPr>
            <a:endParaRPr lang="en-US" sz="20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445" y="199604"/>
            <a:ext cx="8494888" cy="1143000"/>
          </a:xfrm>
          <a:effectLst/>
        </p:spPr>
        <p:txBody>
          <a:bodyPr/>
          <a:lstStyle/>
          <a:p>
            <a:r>
              <a:rPr lang="en-US" sz="4000" dirty="0"/>
              <a:t>Problem: Error detection and diagnosis</a:t>
            </a:r>
          </a:p>
        </p:txBody>
      </p:sp>
    </p:spTree>
    <p:extLst>
      <p:ext uri="{BB962C8B-B14F-4D97-AF65-F5344CB8AC3E}">
        <p14:creationId xmlns:p14="http://schemas.microsoft.com/office/powerpoint/2010/main" val="20462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Templates: Problem – Example</a:t>
            </a:r>
            <a:r>
              <a:rPr lang="en-US" baseline="0" dirty="0" smtClean="0"/>
              <a:t> 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64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ＭＳ Ｐゴシック" pitchFamily="-88" charset="-128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64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pitchFamily="-88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64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64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64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>Template Use:</a:t>
            </a:r>
          </a:p>
          <a:p>
            <a:pPr marL="0" indent="0">
              <a:buFont typeface="Wingdings 3" pitchFamily="64" charset="2"/>
              <a:buNone/>
            </a:pPr>
            <a:endParaRPr lang="en-US" sz="20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r>
              <a:rPr lang="en-US" sz="2300" dirty="0" smtClean="0"/>
              <a:t>Compiler error:</a:t>
            </a:r>
          </a:p>
          <a:p>
            <a:pPr marL="0" indent="0">
              <a:buFont typeface="Wingdings 3" pitchFamily="64" charset="2"/>
              <a:buNone/>
            </a:pPr>
            <a:endParaRPr lang="en-US" sz="32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8094" y="1676400"/>
            <a:ext cx="8957061" cy="7620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ector&lt;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void*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=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(v.begin()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v.end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0, 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b="1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094" y="2927350"/>
            <a:ext cx="8957061" cy="3429000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$ clang+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test.cpp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-o example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usr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include/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c++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/4.2.1/bits/stl_numeric.h:115:11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 error: no matching function for call to object of </a:t>
            </a:r>
            <a:r>
              <a:rPr lang="en-US" sz="1400" dirty="0" smtClean="0">
                <a:solidFill>
                  <a:srgbClr val="000090"/>
                </a:solidFill>
                <a:latin typeface="Courier"/>
                <a:cs typeface="Courier"/>
              </a:rPr>
              <a:t>type 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::plus&lt;int&gt;'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  __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__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binary_op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(__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, *__first);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           ^~~~~~~~~~~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test.cpp:221:10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 note: in instantiation of function template specialization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'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::accumulate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&lt;__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gnu_cxx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::__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normal_iterator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&lt;void **,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::vector&lt;void *,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::allocator&lt;void *&gt; &gt; &gt;, int</a:t>
            </a:r>
            <a:r>
              <a:rPr lang="en-US" sz="14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::plus&lt;int&gt; &gt;' requested here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  int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v.begin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v.end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(), 0, plus&lt;int&gt;());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          ^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usr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/include/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c++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/4.2.1/bits/stl_function.h:137:7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 note: candidate function not viable: cannot convert argument </a:t>
            </a:r>
            <a:r>
              <a:rPr lang="en-US" sz="1400" dirty="0" smtClean="0">
                <a:solidFill>
                  <a:srgbClr val="000090"/>
                </a:solidFill>
                <a:latin typeface="Courier"/>
                <a:cs typeface="Courier"/>
              </a:rPr>
              <a:t>of 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incomplete type 'void *' to '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const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int'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operator()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const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_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Tp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&amp; __x,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const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_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Tp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&amp; __y)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const</a:t>
            </a:r>
            <a:endParaRPr lang="en-US" sz="14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^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1 error generated.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689" y="4106332"/>
            <a:ext cx="1844867" cy="2540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Templates: Problem – Example</a:t>
            </a:r>
            <a:r>
              <a:rPr lang="en-US" baseline="0" dirty="0" smtClean="0"/>
              <a:t> 0.5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64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ＭＳ Ｐゴシック" pitchFamily="-88" charset="-128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64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pitchFamily="-88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64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64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64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>Template Use:</a:t>
            </a:r>
          </a:p>
          <a:p>
            <a:pPr marL="0" indent="0">
              <a:buFont typeface="Wingdings 3" pitchFamily="64" charset="2"/>
              <a:buNone/>
            </a:pPr>
            <a:endParaRPr lang="en-US" sz="20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r>
              <a:rPr lang="en-US" sz="2300" dirty="0" smtClean="0"/>
              <a:t>Compiler error:</a:t>
            </a:r>
          </a:p>
          <a:p>
            <a:pPr marL="0" indent="0">
              <a:buFont typeface="Wingdings 3" pitchFamily="64" charset="2"/>
              <a:buNone/>
            </a:pPr>
            <a:endParaRPr lang="en-US" sz="32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8094" y="1676400"/>
            <a:ext cx="8957061" cy="7620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ector&lt;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void*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=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(v.begin()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v.end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0,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        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boost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::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bind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(plus</a:t>
            </a:r>
            <a:r>
              <a:rPr lang="fr-FR" sz="1600" b="1" dirty="0">
                <a:solidFill>
                  <a:srgbClr val="000090"/>
                </a:solidFill>
                <a:latin typeface="Courier"/>
                <a:cs typeface="Courier"/>
              </a:rPr>
              <a:t>&lt;int&gt;(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),_1,_2)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094" y="2927350"/>
            <a:ext cx="8957061" cy="3831872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$ clang+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+ 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test.cpp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 -o example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usr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/local/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include/boost/bind/bind.hpp:303:16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 error: no matching function for call to object of type '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::plus&lt;int&gt;'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return 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unwrapper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&lt;F&gt;::unwrap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(f, 0)(a[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base_type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::a1_], a[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base_type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::a2_]);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       ^~~~~~~~~~~~~~~~~~~~~~~~~~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usr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/local/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include/boost/bind/bind_template.hpp:61:27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 note: in instantiation of function template specialization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'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boost::_bi::list2&lt;boost::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arg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&lt;1&gt;, boost::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arg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&lt;2&gt; &gt;::operator()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&lt;int, 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::plus&lt;int&gt;, boost::_bi::list2&lt;int &amp;, </a:t>
            </a:r>
            <a:r>
              <a:rPr lang="en-US" sz="1200" dirty="0" smtClean="0">
                <a:solidFill>
                  <a:srgbClr val="000090"/>
                </a:solidFill>
                <a:latin typeface="Courier"/>
                <a:cs typeface="Courier"/>
              </a:rPr>
              <a:t>void 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*&amp;&gt; &gt;' requested here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BOOST_BIND_RETURN 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l_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(type&lt;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result_type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&gt;(), f_, a, 0);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                  ^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usr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include/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c++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/4.2.1/bits/stl_numeric.h:115:11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 note: in instantiation of function template specialization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'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boost::_bi::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bind_t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&lt;boost::_bi::unspecified, 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::plus&lt;int&gt;, boost::_bi::list2&lt;boost::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arg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&lt;1&gt;, boost::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arg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&lt;2&gt; </a:t>
            </a:r>
            <a:r>
              <a:rPr lang="en-US" sz="1200" b="1" dirty="0" smtClean="0">
                <a:solidFill>
                  <a:srgbClr val="000090"/>
                </a:solidFill>
                <a:latin typeface="Courier"/>
                <a:cs typeface="Courier"/>
              </a:rPr>
              <a:t>&gt; 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&gt;::operator()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&lt;int, void *&gt;' requested here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__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__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binary_op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(__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, *__first);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         ^</a:t>
            </a:r>
          </a:p>
          <a:p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test.cpp:222:10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 note: in instantiation of function template specialization</a:t>
            </a:r>
          </a:p>
          <a:p>
            <a:r>
              <a:rPr lang="en-US" sz="12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1 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error generated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.</a:t>
            </a:r>
            <a:endParaRPr lang="en-US" sz="14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539" y="6128736"/>
            <a:ext cx="1591128" cy="2540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Templates: Problem – Example</a:t>
            </a:r>
            <a:r>
              <a:rPr lang="en-US" baseline="0" dirty="0" smtClean="0"/>
              <a:t> </a:t>
            </a:r>
            <a:r>
              <a:rPr lang="en-US" dirty="0"/>
              <a:t>1</a:t>
            </a:r>
            <a:endParaRPr lang="en-US" baseline="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64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ＭＳ Ｐゴシック" pitchFamily="-88" charset="-128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64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pitchFamily="-88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64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64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64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>Template Use:</a:t>
            </a:r>
          </a:p>
          <a:p>
            <a:pPr marL="0" indent="0">
              <a:buFont typeface="Wingdings 3" pitchFamily="64" charset="2"/>
              <a:buNone/>
            </a:pPr>
            <a:endParaRPr lang="en-US" sz="20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r>
              <a:rPr lang="en-US" sz="2300" dirty="0" smtClean="0"/>
              <a:t>Compiler error:</a:t>
            </a:r>
          </a:p>
          <a:p>
            <a:pPr marL="0" indent="0">
              <a:buFont typeface="Wingdings 3" pitchFamily="64" charset="2"/>
              <a:buNone/>
            </a:pPr>
            <a:endParaRPr lang="en-US" sz="32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8094" y="1676400"/>
            <a:ext cx="8957061" cy="7620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ector&lt;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void*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v;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sort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v.end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fr-FR" sz="1600" b="1" dirty="0" err="1">
                <a:solidFill>
                  <a:srgbClr val="000090"/>
                </a:solidFill>
                <a:latin typeface="Courier"/>
                <a:cs typeface="Courier"/>
              </a:rPr>
              <a:t>boost</a:t>
            </a:r>
            <a:r>
              <a:rPr lang="fr-FR" sz="1600" b="1" dirty="0">
                <a:solidFill>
                  <a:srgbClr val="000090"/>
                </a:solidFill>
                <a:latin typeface="Courier"/>
                <a:cs typeface="Courier"/>
              </a:rPr>
              <a:t>::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bind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less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fr-FR" sz="1600" b="1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fr-FR" sz="1600" b="1" dirty="0">
                <a:solidFill>
                  <a:srgbClr val="000090"/>
                </a:solidFill>
                <a:latin typeface="Courier"/>
                <a:cs typeface="Courier"/>
              </a:rPr>
              <a:t>&gt;(),_1,_2)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094" y="2927350"/>
            <a:ext cx="8957061" cy="3831872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0090"/>
                </a:solidFill>
                <a:latin typeface="Courier"/>
                <a:cs typeface="Courier"/>
              </a:rPr>
              <a:t>$ 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clang+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+ 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test.cpp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 -o example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usr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/local/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include/boost/bind/bind.hpp:303:16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 error: no matching function for call to object of type '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::less&lt;int&gt;'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return 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unwrapper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&lt;F&gt;::unwrap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(f, 0)(a[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base_type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::a1_], a[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base_type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::a2_]);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       ^~~~~~~~~~~~~~~~~~~~~~~~~~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usr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/local/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include/boost/bind/bind_template.hpp:61:27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 note: in instantiation of function template specialization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'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boost::_bi::list2&lt;boost::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arg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&lt;1&gt;, boost::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arg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&lt;2&gt; &gt;::operator()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bool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::less&lt;int&gt;, boost::_bi::list2&lt;void *&amp;</a:t>
            </a:r>
            <a:r>
              <a:rPr lang="en-US" sz="12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void *&amp;&gt; &gt;' requested here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BOOST_BIND_RETURN 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l_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(type&lt;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result_type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&gt;(), f_, a, 0);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                  ^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usr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include/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c++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/4.2.1/bits/stl_algo.h:2501:6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 note: in instantiation of function template specialization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'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boost::_bi::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bind_t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&lt;boost::_bi::unspecified, 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::less&lt;int&gt;, boost::_bi::list2&lt;boost::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arg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&lt;1&gt;, boost::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arg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&lt;2&gt; </a:t>
            </a:r>
            <a:r>
              <a:rPr lang="en-US" sz="1200" b="1" dirty="0" smtClean="0">
                <a:solidFill>
                  <a:srgbClr val="000090"/>
                </a:solidFill>
                <a:latin typeface="Courier"/>
                <a:cs typeface="Courier"/>
              </a:rPr>
              <a:t>&gt; 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&gt;::operator()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&lt;void *, void *&gt;' requested here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if (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__comp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(*__</a:t>
            </a:r>
            <a:r>
              <a:rPr lang="en-US" sz="12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, *__first))</a:t>
            </a:r>
          </a:p>
          <a:p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            ^</a:t>
            </a:r>
          </a:p>
          <a:p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usr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/include/</a:t>
            </a:r>
            <a:r>
              <a:rPr lang="en-US" sz="1200" b="1" dirty="0" err="1">
                <a:solidFill>
                  <a:srgbClr val="000090"/>
                </a:solidFill>
                <a:latin typeface="Courier"/>
                <a:cs typeface="Courier"/>
              </a:rPr>
              <a:t>c++</a:t>
            </a:r>
            <a:r>
              <a:rPr lang="en-US" sz="1200" b="1" dirty="0">
                <a:solidFill>
                  <a:srgbClr val="000090"/>
                </a:solidFill>
                <a:latin typeface="Courier"/>
                <a:cs typeface="Courier"/>
              </a:rPr>
              <a:t>/4.2.1/bits/stl_algo.h:2591:7</a:t>
            </a:r>
            <a:r>
              <a:rPr lang="en-US" sz="1200" dirty="0">
                <a:solidFill>
                  <a:srgbClr val="000090"/>
                </a:solidFill>
                <a:latin typeface="Courier"/>
                <a:cs typeface="Courier"/>
              </a:rPr>
              <a:t>: note: in instantiation of function template </a:t>
            </a:r>
            <a:endParaRPr lang="en-US" sz="12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2 errors generated.</a:t>
            </a:r>
          </a:p>
        </p:txBody>
      </p:sp>
      <p:sp>
        <p:nvSpPr>
          <p:cNvPr id="10" name="Rectangle 9"/>
          <p:cNvSpPr/>
          <p:nvPr/>
        </p:nvSpPr>
        <p:spPr>
          <a:xfrm rot="19836251">
            <a:off x="931589" y="4172070"/>
            <a:ext cx="5965666" cy="1200329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12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Incompatible 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Binary Operator!</a:t>
            </a:r>
          </a:p>
          <a:p>
            <a:pPr algn="ctr"/>
            <a:endParaRPr lang="en-US" sz="1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12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Templates: Problem – Example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64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ＭＳ Ｐゴシック" pitchFamily="-88" charset="-128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64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pitchFamily="-88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64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64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64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>Template Use:</a:t>
            </a:r>
          </a:p>
          <a:p>
            <a:pPr marL="0" indent="0">
              <a:buFont typeface="Wingdings 3" pitchFamily="64" charset="2"/>
              <a:buNone/>
            </a:pPr>
            <a:endParaRPr lang="en-US" sz="20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r>
              <a:rPr lang="en-US" sz="2300" dirty="0" smtClean="0"/>
              <a:t>Compiler error:</a:t>
            </a:r>
          </a:p>
          <a:p>
            <a:pPr marL="0" indent="0">
              <a:buFont typeface="Wingdings 3" pitchFamily="64" charset="2"/>
              <a:buNone/>
            </a:pPr>
            <a:endParaRPr lang="en-US" sz="32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8094" y="1676400"/>
            <a:ext cx="8957061" cy="762000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ector&lt;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sort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v.begin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v.end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not_equal_to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645" y="2927350"/>
            <a:ext cx="8957061" cy="3429000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$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clang+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test.cpp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-o example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$</a:t>
            </a:r>
          </a:p>
          <a:p>
            <a:endParaRPr lang="en-US" sz="28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 algn="ctr"/>
            <a:r>
              <a:rPr lang="en-US" sz="2800" dirty="0" smtClean="0">
                <a:solidFill>
                  <a:srgbClr val="000090"/>
                </a:solidFill>
                <a:latin typeface="Courier"/>
                <a:cs typeface="Courier"/>
              </a:rPr>
              <a:t>(None !?)</a:t>
            </a:r>
            <a:endParaRPr lang="en-US" sz="28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 rot="19836251">
            <a:off x="891696" y="4114462"/>
            <a:ext cx="5965666" cy="83099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12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Not Valid Ordering!</a:t>
            </a:r>
          </a:p>
          <a:p>
            <a:pPr algn="ctr"/>
            <a:endParaRPr lang="en-US" sz="1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9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04"/>
            <a:ext cx="8229600" cy="4525963"/>
          </a:xfrm>
        </p:spPr>
        <p:txBody>
          <a:bodyPr/>
          <a:lstStyle/>
          <a:p>
            <a:r>
              <a:rPr lang="en-US" sz="2000" dirty="0" smtClean="0"/>
              <a:t>Implement concepts for C++</a:t>
            </a:r>
          </a:p>
          <a:p>
            <a:pPr lvl="1"/>
            <a:r>
              <a:rPr lang="en-US" sz="1600" dirty="0" smtClean="0"/>
              <a:t>in a modular and generic fashion.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2000" dirty="0" smtClean="0"/>
              <a:t>Define an abstract layer for realizing concepts designs.</a:t>
            </a:r>
          </a:p>
          <a:p>
            <a:pPr lvl="1"/>
            <a:r>
              <a:rPr lang="en-US" sz="1600" dirty="0" smtClean="0"/>
              <a:t>I</a:t>
            </a:r>
            <a:r>
              <a:rPr lang="en-US" sz="1600" baseline="0" dirty="0" smtClean="0"/>
              <a:t>ndependent</a:t>
            </a:r>
            <a:r>
              <a:rPr lang="en-US" sz="1600" dirty="0" smtClean="0"/>
              <a:t> from any alternative design.</a:t>
            </a:r>
          </a:p>
          <a:p>
            <a:pPr lvl="1"/>
            <a:r>
              <a:rPr lang="en-US" sz="1600" baseline="0" dirty="0" smtClean="0"/>
              <a:t>Extensible to any given design.</a:t>
            </a:r>
          </a:p>
          <a:p>
            <a:pPr marL="457200" lvl="1" indent="0">
              <a:buNone/>
            </a:pPr>
            <a:endParaRPr lang="en-US" sz="1000" baseline="0" dirty="0" smtClean="0"/>
          </a:p>
          <a:p>
            <a:r>
              <a:rPr lang="en-US" sz="2000" dirty="0" smtClean="0"/>
              <a:t>Concretely assess the implications of concepts designs on both implementation and usability.</a:t>
            </a:r>
          </a:p>
          <a:p>
            <a:pPr lvl="1"/>
            <a:r>
              <a:rPr lang="en-US" sz="1600" dirty="0"/>
              <a:t>e</a:t>
            </a:r>
            <a:r>
              <a:rPr lang="en-US" sz="1600" baseline="0" dirty="0" smtClean="0"/>
              <a:t>.g. </a:t>
            </a:r>
            <a:r>
              <a:rPr lang="en-US" sz="1600" dirty="0" smtClean="0"/>
              <a:t>The implementation of concepts must be clearly separated from that of the current C++ standard. </a:t>
            </a:r>
          </a:p>
          <a:p>
            <a:pPr marL="457200" lvl="1" indent="0">
              <a:buNone/>
            </a:pPr>
            <a:endParaRPr lang="en-US" sz="1000" baseline="0" dirty="0" smtClean="0"/>
          </a:p>
          <a:p>
            <a:r>
              <a:rPr lang="en-US" sz="2000" dirty="0" smtClean="0"/>
              <a:t>Highlight similarities and subtle differences between alternative designs</a:t>
            </a:r>
          </a:p>
          <a:p>
            <a:pPr lvl="1"/>
            <a:r>
              <a:rPr lang="en-US" sz="1600" dirty="0" smtClean="0"/>
              <a:t>The implementation must clearly distinguish between an </a:t>
            </a:r>
            <a:r>
              <a:rPr lang="en-US" sz="1600" b="1" dirty="0" smtClean="0"/>
              <a:t>infrastructure</a:t>
            </a:r>
            <a:r>
              <a:rPr lang="en-US" sz="1600" dirty="0" smtClean="0"/>
              <a:t> layer and </a:t>
            </a:r>
            <a:r>
              <a:rPr lang="en-US" sz="1600" b="1" dirty="0" smtClean="0"/>
              <a:t>instantiations</a:t>
            </a:r>
            <a:r>
              <a:rPr lang="en-US" sz="1600" dirty="0" smtClean="0"/>
              <a:t> layer.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655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64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ＭＳ Ｐゴシック" pitchFamily="-88" charset="-128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64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pitchFamily="-88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64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64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64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>Template Use:</a:t>
            </a:r>
          </a:p>
          <a:p>
            <a:pPr marL="0" indent="0">
              <a:buFont typeface="Wingdings 3" pitchFamily="64" charset="2"/>
              <a:buNone/>
            </a:pPr>
            <a:endParaRPr lang="en-US" sz="20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r>
              <a:rPr lang="en-US" sz="2300" dirty="0" smtClean="0"/>
              <a:t>Compiler error:</a:t>
            </a:r>
          </a:p>
          <a:p>
            <a:pPr marL="0" indent="0">
              <a:buFont typeface="Wingdings 3" pitchFamily="64" charset="2"/>
              <a:buNone/>
            </a:pPr>
            <a:endParaRPr lang="en-US" sz="32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88094" y="2927350"/>
            <a:ext cx="8957061" cy="3794125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$ clang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++ 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test.cpp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 -o example</a:t>
            </a:r>
            <a:endParaRPr lang="en-US" sz="14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test.cpp:260:2: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error: no matching function for call to '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constrained_sort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  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constrained_sort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v.begin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v.end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(), boost::bind(less&lt;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&gt;(), _1, _2));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  ^~~~~~~~~~~~~~~~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./constrained_algo.h:39:6: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note: candidate template ignored: constraints check failure [with I </a:t>
            </a:r>
            <a:r>
              <a:rPr lang="en-US" sz="1400" dirty="0" smtClean="0">
                <a:solidFill>
                  <a:srgbClr val="000090"/>
                </a:solidFill>
                <a:latin typeface="Courier"/>
                <a:cs typeface="Courier"/>
              </a:rPr>
              <a:t>= __</a:t>
            </a:r>
            <a:r>
              <a:rPr lang="en-US" sz="1400" dirty="0" err="1" smtClean="0">
                <a:solidFill>
                  <a:srgbClr val="000090"/>
                </a:solidFill>
                <a:latin typeface="Courier"/>
                <a:cs typeface="Courier"/>
              </a:rPr>
              <a:t>gnu_cxx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::__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normal_iterator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&lt;void **,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::vector&lt;void *,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::allocator&lt;void *&gt; &gt; &gt;,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Cmp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90"/>
                </a:solidFill>
                <a:latin typeface="Courier"/>
                <a:cs typeface="Courier"/>
              </a:rPr>
              <a:t>= boost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::_bi::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bind_t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&lt;boost::_bi::unspecified,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::less&lt;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&gt;, boost::_bi::list2&lt;boost::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&lt;1&gt;, boost::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&lt;2&gt; &gt; &gt;]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void 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constrained_sort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(I first, I last,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Cmp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) {    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^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./constrained_algo.h:38:17: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note: Concept map requirement not met.</a:t>
            </a:r>
          </a:p>
          <a:p>
            <a:r>
              <a:rPr lang="en-US" sz="1400" dirty="0" smtClean="0">
                <a:solidFill>
                  <a:srgbClr val="000090"/>
                </a:solidFill>
                <a:latin typeface="Courier"/>
                <a:cs typeface="Courier"/>
              </a:rPr>
              <a:t>           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Assignable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RandomAccessIterator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&lt;I&gt;::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value_type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, ...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               </a:t>
            </a:r>
            <a:r>
              <a:rPr lang="en-US" sz="1400" dirty="0" smtClean="0">
                <a:solidFill>
                  <a:srgbClr val="000090"/>
                </a:solidFill>
                <a:latin typeface="Courier"/>
                <a:cs typeface="Courier"/>
              </a:rPr>
              <a:t>^</a:t>
            </a:r>
            <a:endParaRPr lang="en-US" sz="14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./constrained_algo.h:37:3: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note: Constraints Check Failed: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constrained_sort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.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requires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RandomAccessIterator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&lt;I&gt;,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StrictWeakOrdering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Cmp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&gt;, 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^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1 error generated.</a:t>
            </a: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401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ＭＳ Ｐゴシック" pitchFamily="-88" charset="-128"/>
                <a:cs typeface="ＭＳ Ｐゴシック" pitchFamily="-88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pitchFamily="-88" charset="-128"/>
                <a:cs typeface="ＭＳ Ｐゴシック" pitchFamily="-8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pitchFamily="-88" charset="-128"/>
                <a:cs typeface="ＭＳ Ｐゴシック" pitchFamily="-8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pitchFamily="-88" charset="-128"/>
                <a:cs typeface="ＭＳ Ｐゴシック" pitchFamily="-8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pitchFamily="-88" charset="-128"/>
                <a:cs typeface="ＭＳ Ｐゴシック" pitchFamily="-8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b="0" dirty="0" smtClean="0">
                <a:solidFill>
                  <a:schemeClr val="tx1"/>
                </a:solidFill>
              </a:rPr>
              <a:t>Templates: Solution – Example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094" y="1676400"/>
            <a:ext cx="8957061" cy="7620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ector&lt;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void*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v;</a:t>
            </a:r>
          </a:p>
          <a:p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onstrained_sort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v.end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fr-FR" sz="1600" b="1" dirty="0" err="1">
                <a:solidFill>
                  <a:srgbClr val="000090"/>
                </a:solidFill>
                <a:latin typeface="Courier"/>
                <a:cs typeface="Courier"/>
              </a:rPr>
              <a:t>boost</a:t>
            </a:r>
            <a:r>
              <a:rPr lang="fr-FR" sz="1600" b="1" dirty="0">
                <a:solidFill>
                  <a:srgbClr val="000090"/>
                </a:solidFill>
                <a:latin typeface="Courier"/>
                <a:cs typeface="Courier"/>
              </a:rPr>
              <a:t>::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bind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less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fr-FR" sz="1600" b="1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fr-FR" sz="1600" b="1" dirty="0">
                <a:solidFill>
                  <a:srgbClr val="000090"/>
                </a:solidFill>
                <a:latin typeface="Courier"/>
                <a:cs typeface="Courier"/>
              </a:rPr>
              <a:t>&gt;(),_1,_2)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983" y="3235958"/>
            <a:ext cx="1591128" cy="2540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64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ＭＳ Ｐゴシック" pitchFamily="-88" charset="-128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64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pitchFamily="-88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64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64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64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pitchFamily="-88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>Template Use:</a:t>
            </a:r>
          </a:p>
          <a:p>
            <a:pPr marL="0" indent="0">
              <a:buFont typeface="Wingdings 3" pitchFamily="64" charset="2"/>
              <a:buNone/>
            </a:pPr>
            <a:endParaRPr lang="en-US" sz="20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r>
              <a:rPr lang="en-US" sz="2300" dirty="0" smtClean="0"/>
              <a:t>Compiler error:</a:t>
            </a:r>
          </a:p>
          <a:p>
            <a:pPr marL="0" indent="0">
              <a:buFont typeface="Wingdings 3" pitchFamily="64" charset="2"/>
              <a:buNone/>
            </a:pPr>
            <a:endParaRPr lang="en-US" sz="3200" dirty="0" smtClean="0"/>
          </a:p>
          <a:p>
            <a:pPr marL="0" indent="0">
              <a:buFont typeface="Wingdings 3" pitchFamily="64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97310" y="2927349"/>
            <a:ext cx="8957061" cy="3794125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$ clang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++ 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test.cpp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 -o example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test.cpp: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261: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 error: no matching function for call to '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constrained_sort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  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constrained_sort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v.begin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v.end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not_equal_to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&lt;int&gt;());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  ^~~~~~~~~~~~~~~~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./constrained_algo.h: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39: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6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 note: candidate template ignored: constraints check failure [with I </a:t>
            </a:r>
            <a:r>
              <a:rPr lang="en-US" sz="1400" dirty="0" smtClean="0">
                <a:solidFill>
                  <a:srgbClr val="000090"/>
                </a:solidFill>
                <a:latin typeface="Courier"/>
                <a:cs typeface="Courier"/>
              </a:rPr>
              <a:t>= __</a:t>
            </a:r>
            <a:r>
              <a:rPr lang="en-US" sz="1400" dirty="0" err="1" smtClean="0">
                <a:solidFill>
                  <a:srgbClr val="000090"/>
                </a:solidFill>
                <a:latin typeface="Courier"/>
                <a:cs typeface="Courier"/>
              </a:rPr>
              <a:t>gnu_cxx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::__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normal_iterator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&lt;int *,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::vector&lt;int,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::allocator&lt;int&gt; &gt; &gt;,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Cmp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std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::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not_equal_to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&lt;int&gt;]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void 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constrained_sort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(I first, I last,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Cmp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) {    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^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./constrained_algo.h: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37: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55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 note: Concept map requirement not met.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requires(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RandomAccessIterator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&lt;I&gt;, 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StrictWeakOrdering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400" b="1" dirty="0" err="1">
                <a:solidFill>
                  <a:srgbClr val="000090"/>
                </a:solidFill>
                <a:latin typeface="Courier"/>
                <a:cs typeface="Courier"/>
              </a:rPr>
              <a:t>Cmp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                                                    ^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./constrained_algo.h: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37: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3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: note: Constraints Check Failed: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constrained_sort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.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requires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RandomAccessIterator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&lt;I&gt;, 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StrictWeakOrdering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0"/>
                </a:solidFill>
                <a:latin typeface="Courier"/>
                <a:cs typeface="Courier"/>
              </a:rPr>
              <a:t>Cmp</a:t>
            </a:r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&gt;, </a:t>
            </a:r>
          </a:p>
          <a:p>
            <a:r>
              <a:rPr lang="en-US" sz="1400" dirty="0">
                <a:solidFill>
                  <a:srgbClr val="000090"/>
                </a:solidFill>
                <a:latin typeface="Courier"/>
                <a:cs typeface="Courier"/>
              </a:rPr>
              <a:t>  ^</a:t>
            </a:r>
          </a:p>
          <a:p>
            <a:r>
              <a:rPr lang="en-US" sz="1400" b="1" dirty="0">
                <a:solidFill>
                  <a:srgbClr val="000090"/>
                </a:solidFill>
                <a:latin typeface="Courier"/>
                <a:cs typeface="Courier"/>
              </a:rPr>
              <a:t>1 error generated</a:t>
            </a:r>
            <a:r>
              <a:rPr lang="en-US" sz="1400" b="1" dirty="0" smtClean="0">
                <a:solidFill>
                  <a:srgbClr val="000090"/>
                </a:solidFill>
                <a:latin typeface="Courier"/>
                <a:cs typeface="Courier"/>
              </a:rPr>
              <a:t>.</a:t>
            </a:r>
            <a:endParaRPr lang="en-US" sz="14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4" name="Title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401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ＭＳ Ｐゴシック" pitchFamily="-88" charset="-128"/>
                <a:cs typeface="ＭＳ Ｐゴシック" pitchFamily="-88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pitchFamily="-88" charset="-128"/>
                <a:cs typeface="ＭＳ Ｐゴシック" pitchFamily="-8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pitchFamily="-88" charset="-128"/>
                <a:cs typeface="ＭＳ Ｐゴシック" pitchFamily="-8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pitchFamily="-88" charset="-128"/>
                <a:cs typeface="ＭＳ Ｐゴシック" pitchFamily="-8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pitchFamily="-88" charset="-128"/>
                <a:cs typeface="ＭＳ Ｐゴシック" pitchFamily="-8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b="0" dirty="0" smtClean="0">
                <a:solidFill>
                  <a:srgbClr val="000000"/>
                </a:solidFill>
              </a:rPr>
              <a:t>Templates: Solution – Example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094" y="1676400"/>
            <a:ext cx="8957061" cy="762000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ector&lt;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onstrained_sort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v.begin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v.end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not_equal_to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fr-FR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094" y="3235959"/>
            <a:ext cx="1591128" cy="2540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Concepts </a:t>
            </a:r>
            <a:r>
              <a:rPr lang="en-US" sz="4000" dirty="0"/>
              <a:t>f</a:t>
            </a:r>
            <a:r>
              <a:rPr lang="en-US" sz="4000" dirty="0" smtClean="0"/>
              <a:t>or C++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782"/>
            <a:ext cx="8229600" cy="472910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A language support for concepts would:</a:t>
            </a:r>
          </a:p>
          <a:p>
            <a:pPr lvl="1">
              <a:buFontTx/>
              <a:buChar char="•"/>
            </a:pPr>
            <a:r>
              <a:rPr lang="en-US" sz="2000" dirty="0" smtClean="0"/>
              <a:t>Improve the usability and safety of templates</a:t>
            </a:r>
          </a:p>
          <a:p>
            <a:pPr lvl="1">
              <a:buFontTx/>
              <a:buChar char="•"/>
            </a:pPr>
            <a:r>
              <a:rPr lang="en-US" sz="2000" dirty="0" smtClean="0"/>
              <a:t>Simplify existing practices</a:t>
            </a:r>
          </a:p>
          <a:p>
            <a:pPr lvl="2">
              <a:buFontTx/>
              <a:buChar char="•"/>
            </a:pPr>
            <a:r>
              <a:rPr lang="en-US" sz="1600" dirty="0" smtClean="0"/>
              <a:t>More expressive</a:t>
            </a:r>
          </a:p>
          <a:p>
            <a:pPr lvl="2">
              <a:buFontTx/>
              <a:buChar char="•"/>
            </a:pPr>
            <a:r>
              <a:rPr lang="en-US" sz="1600" dirty="0" smtClean="0"/>
              <a:t>Low-barrier to entry</a:t>
            </a:r>
          </a:p>
          <a:p>
            <a:pPr lvl="1">
              <a:buFontTx/>
              <a:buChar char="•"/>
            </a:pPr>
            <a:r>
              <a:rPr lang="en-US" sz="2000" dirty="0" smtClean="0"/>
              <a:t>Improve error detection and diagnosis</a:t>
            </a:r>
          </a:p>
          <a:p>
            <a:pPr lvl="2">
              <a:buFontTx/>
              <a:buChar char="•"/>
            </a:pPr>
            <a:r>
              <a:rPr lang="en-US" sz="1600" dirty="0" smtClean="0"/>
              <a:t>At the interface between library authors and users space.</a:t>
            </a:r>
          </a:p>
          <a:p>
            <a:pPr marL="0" indent="0">
              <a:buNone/>
            </a:pPr>
            <a:endParaRPr lang="en-US" sz="1000" dirty="0"/>
          </a:p>
          <a:p>
            <a:pPr>
              <a:buFontTx/>
              <a:buChar char="•"/>
            </a:pPr>
            <a:r>
              <a:rPr lang="en-US" sz="2400" dirty="0" smtClean="0"/>
              <a:t>A language support for concepts requires:</a:t>
            </a:r>
          </a:p>
          <a:p>
            <a:pPr lvl="1">
              <a:buFontTx/>
              <a:buChar char="•"/>
            </a:pPr>
            <a:r>
              <a:rPr lang="en-US" sz="2000" dirty="0" smtClean="0"/>
              <a:t>New syntactic constructs</a:t>
            </a:r>
          </a:p>
          <a:p>
            <a:pPr lvl="2">
              <a:buFontTx/>
              <a:buChar char="•"/>
            </a:pPr>
            <a:r>
              <a:rPr lang="en-US" sz="1600" dirty="0" smtClean="0">
                <a:sym typeface="Wingdings"/>
              </a:rPr>
              <a:t>To fully express the requirements on algorithms</a:t>
            </a:r>
            <a:endParaRPr lang="en-US" sz="1600" dirty="0" smtClean="0"/>
          </a:p>
          <a:p>
            <a:pPr lvl="1">
              <a:buFontTx/>
              <a:buChar char="•"/>
            </a:pPr>
            <a:r>
              <a:rPr lang="en-US" sz="2000" dirty="0" smtClean="0"/>
              <a:t>Extended compiler mechanism</a:t>
            </a:r>
          </a:p>
          <a:p>
            <a:pPr lvl="2">
              <a:buFontTx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heck the requirements on algorithms == </a:t>
            </a:r>
            <a:r>
              <a:rPr lang="en-US" sz="1600" b="1" dirty="0" smtClean="0"/>
              <a:t>Constraints satisfaction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98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572823" cy="1143000"/>
          </a:xfrm>
        </p:spPr>
        <p:txBody>
          <a:bodyPr/>
          <a:lstStyle/>
          <a:p>
            <a:r>
              <a:rPr lang="en-US" sz="4000" dirty="0" smtClean="0"/>
              <a:t>Constrained Templates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6449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Extend template definitions:</a:t>
            </a:r>
          </a:p>
          <a:p>
            <a:pPr lvl="1">
              <a:buFontTx/>
              <a:buChar char="•"/>
            </a:pPr>
            <a:r>
              <a:rPr lang="en-US" sz="2000" dirty="0"/>
              <a:t>w</a:t>
            </a:r>
            <a:r>
              <a:rPr lang="en-US" sz="2000" dirty="0" smtClean="0"/>
              <a:t>ith  </a:t>
            </a:r>
            <a:r>
              <a:rPr lang="en-US" sz="2000" dirty="0"/>
              <a:t>a </a:t>
            </a:r>
            <a:r>
              <a:rPr lang="en-US" sz="2000" b="1" dirty="0">
                <a:latin typeface="Courier New"/>
                <a:cs typeface="Courier New"/>
              </a:rPr>
              <a:t>requires</a:t>
            </a:r>
            <a:r>
              <a:rPr lang="en-US" sz="2000" dirty="0"/>
              <a:t> </a:t>
            </a:r>
            <a:r>
              <a:rPr lang="en-US" sz="2000" dirty="0" smtClean="0"/>
              <a:t>clause: 				== </a:t>
            </a:r>
            <a:r>
              <a:rPr lang="en-US" sz="2000" b="1" dirty="0" smtClean="0"/>
              <a:t>Constraints specification</a:t>
            </a:r>
            <a:r>
              <a:rPr lang="en-US" sz="2000" dirty="0" smtClean="0"/>
              <a:t>.</a:t>
            </a:r>
          </a:p>
          <a:p>
            <a:pPr lvl="1">
              <a:buFontTx/>
              <a:buChar char="•"/>
            </a:pPr>
            <a:endParaRPr lang="en-US" sz="2000" dirty="0" smtClean="0"/>
          </a:p>
          <a:p>
            <a:pPr lvl="1">
              <a:buFontTx/>
              <a:buChar char="•"/>
            </a:pPr>
            <a:endParaRPr lang="en-US" sz="2000" dirty="0"/>
          </a:p>
          <a:p>
            <a:pPr lvl="1">
              <a:buFontTx/>
              <a:buChar char="•"/>
            </a:pPr>
            <a:endParaRPr lang="en-US" sz="2000" dirty="0" smtClean="0"/>
          </a:p>
          <a:p>
            <a:pPr lvl="1">
              <a:buFontTx/>
              <a:buChar char="•"/>
            </a:pPr>
            <a:endParaRPr lang="en-US" sz="2000" dirty="0"/>
          </a:p>
          <a:p>
            <a:pPr lvl="1">
              <a:buFontTx/>
              <a:buChar char="•"/>
            </a:pPr>
            <a:endParaRPr lang="en-US" sz="2000" dirty="0" smtClean="0"/>
          </a:p>
          <a:p>
            <a:pPr lvl="1">
              <a:buFontTx/>
              <a:buChar char="•"/>
            </a:pPr>
            <a:r>
              <a:rPr lang="en-US" sz="2000" dirty="0" smtClean="0"/>
              <a:t>Using a simplified form:</a:t>
            </a:r>
          </a:p>
          <a:p>
            <a:pPr lvl="2">
              <a:buFontTx/>
              <a:buChar char="•"/>
            </a:pPr>
            <a:r>
              <a:rPr lang="en-US" sz="1600" dirty="0" smtClean="0"/>
              <a:t>For more complex constraints: use a </a:t>
            </a:r>
            <a:r>
              <a:rPr lang="en-US" sz="1600" b="1" dirty="0" smtClean="0"/>
              <a:t>requires</a:t>
            </a:r>
            <a:r>
              <a:rPr lang="en-US" sz="1600" dirty="0" smtClean="0"/>
              <a:t> clause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92666" y="4455582"/>
            <a:ext cx="7690556" cy="1273529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emplate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InputIterator 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typename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BinaryFunction 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endParaRPr lang="en-US" sz="5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requires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Assignable&lt;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&lt;I&gt;::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value_type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                 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&lt;Op&gt;::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result_type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endParaRPr lang="en-US" sz="5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init,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endParaRPr lang="en-US" sz="1600" b="1" dirty="0" smtClean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2666" y="1922157"/>
            <a:ext cx="7690556" cy="1591510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emplate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typename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endParaRPr lang="en-US" sz="5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requires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&lt;I&gt;,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&lt;Op&gt;,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Assignable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&lt;I&gt;::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value_type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       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&lt;Op&gt;::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result_type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endParaRPr lang="en-US" sz="5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init,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111" y="2328334"/>
            <a:ext cx="6730999" cy="832555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6111" y="4854221"/>
            <a:ext cx="6730999" cy="536223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Concepts: Elementary Components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55511"/>
            <a:ext cx="8348133" cy="4433711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Name + parameters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Constraints </a:t>
            </a:r>
            <a:r>
              <a:rPr lang="en-US" sz="2000" dirty="0" smtClean="0"/>
              <a:t>specification</a:t>
            </a: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Wingdings" charset="2"/>
              <a:buChar char="²"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Modeling Mechanism: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Matches types to concepts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Specifies: What and How.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satisfaction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543777" y="1055511"/>
            <a:ext cx="4261555" cy="4278489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 (SGI STL Documentation)</a:t>
            </a:r>
          </a:p>
          <a:p>
            <a:endParaRPr lang="en-US" sz="10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Concept: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Input Iterator [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X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]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Associated types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value type [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]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distance type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Valid expressions		Return type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++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  				X&amp;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(void)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    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*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   				T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Expression semantics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(void)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	equiv. to (void)++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Complexity guarantees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8543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Concepts: Elementary Components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55511"/>
            <a:ext cx="8348133" cy="4433711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Name + parameters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Constraints </a:t>
            </a:r>
            <a:r>
              <a:rPr lang="en-US" sz="2000" dirty="0" smtClean="0"/>
              <a:t>specification</a:t>
            </a: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Wingdings" charset="2"/>
              <a:buChar char="²"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Modeling Mechanism: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Matches types to concepts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Specifies: What and How.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satisfaction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9404" y="2345971"/>
            <a:ext cx="4281485" cy="4145140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 (SGI STL Documentation)</a:t>
            </a:r>
          </a:p>
          <a:p>
            <a:endParaRPr lang="en-US" sz="10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Concept: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Input Iterator [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X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]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Associated types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value type [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]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distance type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Valid expressions		Return type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++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  				X&amp;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(void)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    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*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   				T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Expression semantics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(void)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	equiv. to (void)++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Complexity guarantees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231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Concepts: Elementary Components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55511"/>
            <a:ext cx="8348133" cy="4433711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Name + parameters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Constraints </a:t>
            </a:r>
            <a:r>
              <a:rPr lang="en-US" sz="2000" dirty="0" smtClean="0"/>
              <a:t>specification</a:t>
            </a: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Wingdings" charset="2"/>
              <a:buChar char="²"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Model: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Concept id: name + arguments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Requirement </a:t>
            </a:r>
            <a:r>
              <a:rPr lang="en-US" sz="2000" dirty="0" smtClean="0"/>
              <a:t>satisfactions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satisfaction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9404" y="2345971"/>
            <a:ext cx="4281485" cy="4131029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 (SGI STL Documentation)</a:t>
            </a:r>
          </a:p>
          <a:p>
            <a:endParaRPr lang="en-US" sz="10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Concept: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Input Iterator [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X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]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Associated types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value type [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]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distance type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Valid expressions		Return type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++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  				X&amp;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(void)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    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*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   				T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Expression semantics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(void)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	equiv. to (void)++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Complexity guarantees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4070" y="2346675"/>
            <a:ext cx="4281485" cy="4130325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endParaRPr lang="en-US" sz="1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*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is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 model of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Input Iterator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Associated type values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value type		=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distance type	=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ptrdiff_t</a:t>
            </a:r>
            <a:endParaRPr lang="en-US" sz="16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Valid expressions		Return type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++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  				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&amp;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(void)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    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*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   				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Expression semantics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(void)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++	equiv. to (void)++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Complexity guarantees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566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/>
              <a:t>Concept Definitions and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04"/>
            <a:ext cx="8229600" cy="4525963"/>
          </a:xfrm>
        </p:spPr>
        <p:txBody>
          <a:bodyPr anchor="b"/>
          <a:lstStyle/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  <a:p>
            <a:pPr lvl="1"/>
            <a:r>
              <a:rPr lang="en-US" sz="1300" dirty="0"/>
              <a:t>C++ Standards Committee. </a:t>
            </a:r>
            <a:r>
              <a:rPr lang="en-US" sz="1300" i="1" dirty="0"/>
              <a:t>Working Draft, Standard for Programming Language C++. Technical Report N2914=09-0104</a:t>
            </a:r>
            <a:r>
              <a:rPr lang="en-US" sz="1300" dirty="0"/>
              <a:t>, ISO/IEC JTC1/SC22/WG21—The C++ Standards Committee, June </a:t>
            </a:r>
            <a:r>
              <a:rPr lang="en-US" sz="1300" dirty="0" smtClean="0"/>
              <a:t>2009.</a:t>
            </a:r>
            <a:endParaRPr lang="en-US" sz="13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556" y="903110"/>
            <a:ext cx="8537222" cy="383822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  <a:latin typeface="Courier"/>
                <a:cs typeface="Courier"/>
              </a:rPr>
              <a:t>Example (Pre-Frankfurt)</a:t>
            </a:r>
          </a:p>
          <a:p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concept InputIterator&lt;typename X&gt; </a:t>
            </a:r>
            <a:endParaRPr lang="en-US" sz="15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 ... {	</a:t>
            </a:r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5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value_type = typename X::value_type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	 </a:t>
            </a:r>
            <a:r>
              <a:rPr lang="en-US" sz="1500" b="1" dirty="0" smtClean="0">
                <a:solidFill>
                  <a:srgbClr val="000090"/>
                </a:solidFill>
                <a:latin typeface="Courier"/>
                <a:cs typeface="Courier"/>
              </a:rPr>
              <a:t>// Associated types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5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pointer = typename X::pointer; 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5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difference_type = typename X::difference_type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endParaRPr lang="en-US" sz="10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...</a:t>
            </a:r>
          </a:p>
          <a:p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	...</a:t>
            </a:r>
          </a:p>
          <a:p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	...</a:t>
            </a:r>
          </a:p>
          <a:p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	...</a:t>
            </a:r>
          </a:p>
          <a:p>
            <a:endParaRPr lang="en-US" sz="1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pointer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operator-&gt;(const X&amp;)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			</a:t>
            </a:r>
            <a:r>
              <a:rPr lang="en-US" sz="1500" b="1" dirty="0" smtClean="0">
                <a:solidFill>
                  <a:srgbClr val="000090"/>
                </a:solidFill>
                <a:latin typeface="Courier"/>
                <a:cs typeface="Courier"/>
              </a:rPr>
              <a:t>// Associated function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};</a:t>
            </a:r>
            <a:endParaRPr lang="en-US" sz="15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556" y="903110"/>
            <a:ext cx="8537222" cy="3894667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 (Pre-Frankfurt)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concept_map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&lt;vector&lt;int&gt;::iterator&gt; {</a:t>
            </a:r>
          </a:p>
          <a:p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/ Associated type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satisfactions – implicit in this case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//typedef value_type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iterator::value_type;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// . . . 	</a:t>
            </a:r>
          </a:p>
          <a:p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/ Associated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function satisfactions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pointer operator−&gt;(const vector&lt;int&gt;::iterator&amp;) { … }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};</a:t>
            </a:r>
          </a:p>
          <a:p>
            <a:endParaRPr lang="en-US" sz="1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7374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Concepts: Elementary Components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55511"/>
            <a:ext cx="8348133" cy="4433711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Name + parameters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Requirements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Refinements</a:t>
            </a:r>
          </a:p>
          <a:p>
            <a:pPr lvl="2"/>
            <a:r>
              <a:rPr lang="en-US" sz="1600" dirty="0"/>
              <a:t>Extends requirements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Constraints </a:t>
            </a:r>
            <a:r>
              <a:rPr lang="en-US" sz="2000" dirty="0" smtClean="0"/>
              <a:t>specification</a:t>
            </a: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Wingdings" charset="2"/>
              <a:buChar char="²"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</a:t>
            </a:r>
            <a:r>
              <a:rPr lang="en-US" sz="2400" u="sng" dirty="0"/>
              <a:t>Model </a:t>
            </a:r>
            <a:r>
              <a:rPr lang="en-US" sz="2400" u="sng" dirty="0" smtClean="0"/>
              <a:t>(Template):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Concept id: name + arguments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Requirement </a:t>
            </a:r>
            <a:r>
              <a:rPr lang="en-US" sz="2000" dirty="0" smtClean="0"/>
              <a:t>satisfactions</a:t>
            </a:r>
            <a:endParaRPr lang="en-US" sz="2000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Refinement satisfactions</a:t>
            </a:r>
            <a:endParaRPr lang="en-US" sz="2000" dirty="0"/>
          </a:p>
          <a:p>
            <a:pPr lvl="2"/>
            <a:r>
              <a:rPr lang="en-US" sz="1600" dirty="0"/>
              <a:t>One for each </a:t>
            </a:r>
            <a:r>
              <a:rPr lang="en-US" sz="1600" dirty="0" smtClean="0"/>
              <a:t>refinement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satisfaction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543777" y="1055511"/>
            <a:ext cx="4261555" cy="4433711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 (SGI STL Documentation)</a:t>
            </a:r>
          </a:p>
          <a:p>
            <a:endParaRPr lang="en-US" sz="10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Concept: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Input Iterator [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X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]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Refinement of: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Trivial Iterator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"/>
                <a:cs typeface="Courier"/>
              </a:rPr>
              <a:t>Associated types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value type [ </a:t>
            </a:r>
            <a:r>
              <a:rPr lang="en-US" sz="1600" b="1" dirty="0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]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distance type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"/>
                <a:cs typeface="Courier"/>
              </a:rPr>
              <a:t>Valid expressions		Return type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	++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  				X&amp;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	(void)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++    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	*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++   				T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"/>
                <a:cs typeface="Courier"/>
              </a:rPr>
              <a:t>Expression semantics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(void)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++	equiv. to (void)++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"/>
                <a:cs typeface="Courier"/>
              </a:rPr>
              <a:t>Complexity guarantees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8408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Concepts: Elementary Components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55511"/>
            <a:ext cx="8348133" cy="4433711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Name + parameters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Requirements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Refinements</a:t>
            </a:r>
          </a:p>
          <a:p>
            <a:pPr lvl="2"/>
            <a:r>
              <a:rPr lang="en-US" sz="1600" dirty="0"/>
              <a:t>Extends requirements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Constraints </a:t>
            </a:r>
            <a:r>
              <a:rPr lang="en-US" sz="2000" dirty="0" smtClean="0"/>
              <a:t>specification</a:t>
            </a: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Wingdings" charset="2"/>
              <a:buChar char="²"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Model: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Concept id: name + arguments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Requirement </a:t>
            </a:r>
            <a:r>
              <a:rPr lang="en-US" sz="2000" dirty="0" smtClean="0"/>
              <a:t>satisfactions</a:t>
            </a:r>
            <a:endParaRPr lang="en-US" sz="2000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Refinement satisfactions</a:t>
            </a:r>
            <a:endParaRPr lang="en-US" sz="2000" dirty="0"/>
          </a:p>
          <a:p>
            <a:pPr lvl="2"/>
            <a:r>
              <a:rPr lang="en-US" sz="1600" dirty="0"/>
              <a:t>One for each </a:t>
            </a:r>
            <a:r>
              <a:rPr lang="en-US" sz="1600" dirty="0" smtClean="0"/>
              <a:t>refinement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satisfaction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9404" y="3446637"/>
            <a:ext cx="4281485" cy="2042585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 (SGI STL Documentation)</a:t>
            </a:r>
          </a:p>
          <a:p>
            <a:endParaRPr lang="en-US" sz="10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Concept: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Input Iterator [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X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]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Refinement of: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Trivial Iterator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4070" y="3447341"/>
            <a:ext cx="4281485" cy="2041881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endParaRPr lang="en-US" sz="1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*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is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 model of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Input Iterator</a:t>
            </a:r>
          </a:p>
          <a:p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*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is also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 model of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Trivial Iterator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78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ConceptClang is…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04"/>
            <a:ext cx="8229600" cy="4525963"/>
          </a:xfrm>
        </p:spPr>
        <p:txBody>
          <a:bodyPr/>
          <a:lstStyle/>
          <a:p>
            <a:r>
              <a:rPr lang="en-US" sz="2000" dirty="0" smtClean="0"/>
              <a:t>an implementation of C++ concepts in Clang</a:t>
            </a:r>
          </a:p>
          <a:p>
            <a:pPr lvl="1"/>
            <a:r>
              <a:rPr lang="en-US" sz="1600" dirty="0" smtClean="0"/>
              <a:t>Clang is an LLVM compiler front-end for the C family of languages, </a:t>
            </a:r>
          </a:p>
          <a:p>
            <a:pPr marL="457200" lvl="1" indent="0">
              <a:buNone/>
            </a:pPr>
            <a:endParaRPr lang="en-US" sz="500" dirty="0" smtClean="0"/>
          </a:p>
          <a:p>
            <a:r>
              <a:rPr lang="en-US" sz="2000" dirty="0" smtClean="0"/>
              <a:t>implemented (and documented) in a modular and generic fashion,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solating ConceptClang from Clang, whenever possible.</a:t>
            </a:r>
          </a:p>
          <a:p>
            <a:pPr lvl="1"/>
            <a:r>
              <a:rPr lang="en-US" sz="1600" dirty="0" smtClean="0"/>
              <a:t>Isolating the infrastructure layer from design-instantiations layers.</a:t>
            </a:r>
          </a:p>
          <a:p>
            <a:pPr marL="457200" lvl="1" indent="0">
              <a:buNone/>
            </a:pPr>
            <a:endParaRPr lang="en-US" sz="500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urrently exploring the support for two main designs:</a:t>
            </a:r>
          </a:p>
          <a:p>
            <a:pPr marL="857250" lvl="1" indent="-457200"/>
            <a:r>
              <a:rPr lang="en-US" sz="1600" dirty="0" smtClean="0">
                <a:solidFill>
                  <a:srgbClr val="000000"/>
                </a:solidFill>
              </a:rPr>
              <a:t>TR </a:t>
            </a:r>
            <a:r>
              <a:rPr lang="en-US" sz="1600" b="1" dirty="0">
                <a:solidFill>
                  <a:srgbClr val="000000"/>
                </a:solidFill>
              </a:rPr>
              <a:t>N2914=09-0104</a:t>
            </a:r>
            <a:r>
              <a:rPr lang="en-US" sz="1600" dirty="0">
                <a:solidFill>
                  <a:srgbClr val="000000"/>
                </a:solidFill>
              </a:rPr>
              <a:t> -- a.k.a. “</a:t>
            </a:r>
            <a:r>
              <a:rPr lang="en-US" sz="1600" b="1" dirty="0">
                <a:solidFill>
                  <a:srgbClr val="000000"/>
                </a:solidFill>
              </a:rPr>
              <a:t>pre-Frankfurt</a:t>
            </a:r>
            <a:r>
              <a:rPr lang="en-US" sz="1600" dirty="0">
                <a:solidFill>
                  <a:srgbClr val="000000"/>
                </a:solidFill>
              </a:rPr>
              <a:t>” design</a:t>
            </a:r>
          </a:p>
          <a:p>
            <a:pPr marL="857250" lvl="1" indent="-457200"/>
            <a:r>
              <a:rPr lang="en-US" sz="1600" dirty="0">
                <a:solidFill>
                  <a:srgbClr val="000000"/>
                </a:solidFill>
              </a:rPr>
              <a:t>TR </a:t>
            </a:r>
            <a:r>
              <a:rPr lang="en-US" sz="1600" b="1" dirty="0">
                <a:solidFill>
                  <a:srgbClr val="000000"/>
                </a:solidFill>
              </a:rPr>
              <a:t>N3351=12-0041</a:t>
            </a:r>
            <a:r>
              <a:rPr lang="en-US" sz="1600" dirty="0">
                <a:solidFill>
                  <a:srgbClr val="000000"/>
                </a:solidFill>
              </a:rPr>
              <a:t> -- </a:t>
            </a:r>
            <a:r>
              <a:rPr lang="en-US" sz="1600" dirty="0" smtClean="0">
                <a:solidFill>
                  <a:srgbClr val="000000"/>
                </a:solidFill>
              </a:rPr>
              <a:t>a.k.a. </a:t>
            </a:r>
            <a:r>
              <a:rPr lang="en-US" sz="1600" dirty="0">
                <a:solidFill>
                  <a:srgbClr val="000000"/>
                </a:solidFill>
              </a:rPr>
              <a:t>“</a:t>
            </a:r>
            <a:r>
              <a:rPr lang="en-US" sz="1600" b="1" dirty="0">
                <a:solidFill>
                  <a:srgbClr val="000000"/>
                </a:solidFill>
              </a:rPr>
              <a:t>Palo Alto</a:t>
            </a:r>
            <a:r>
              <a:rPr lang="en-US" sz="1600" dirty="0">
                <a:solidFill>
                  <a:srgbClr val="000000"/>
                </a:solidFill>
              </a:rPr>
              <a:t>” design 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sz="500" dirty="0" smtClean="0">
              <a:solidFill>
                <a:srgbClr val="000000"/>
              </a:solidFill>
            </a:endParaRPr>
          </a:p>
          <a:p>
            <a:r>
              <a:rPr lang="en-US" sz="2000" dirty="0" smtClean="0"/>
              <a:t>providing alternative options via compiler flags.</a:t>
            </a:r>
          </a:p>
          <a:p>
            <a:pPr lvl="1"/>
            <a:r>
              <a:rPr lang="en-US" sz="1600" dirty="0"/>
              <a:t>e</a:t>
            </a:r>
            <a:r>
              <a:rPr lang="en-US" sz="1600" dirty="0" smtClean="0"/>
              <a:t>.g. disabling implicit or explicit concepts capabilities.  </a:t>
            </a:r>
          </a:p>
          <a:p>
            <a:pPr marL="457200" lvl="1" indent="0">
              <a:buNone/>
            </a:pPr>
            <a:endParaRPr lang="en-US" sz="500" dirty="0" smtClean="0"/>
          </a:p>
          <a:p>
            <a:r>
              <a:rPr lang="en-US" sz="2000" dirty="0" smtClean="0"/>
              <a:t>under development at Indiana University</a:t>
            </a:r>
          </a:p>
          <a:p>
            <a:pPr lvl="1"/>
            <a:r>
              <a:rPr lang="en-US" sz="1600" dirty="0" smtClean="0"/>
              <a:t>Center for Research in Extreme Scale Technologies</a:t>
            </a:r>
          </a:p>
          <a:p>
            <a:pPr lvl="1"/>
            <a:r>
              <a:rPr lang="en-US" sz="1600" dirty="0">
                <a:hlinkClick r:id="rId3"/>
              </a:rPr>
              <a:t>https://www.crest.iu.edu/projects/conceptcpp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0273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Concepts: Elementary Components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55511"/>
            <a:ext cx="8348133" cy="4433711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Name + parameters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Requirements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Refinements</a:t>
            </a:r>
          </a:p>
          <a:p>
            <a:pPr lvl="2"/>
            <a:r>
              <a:rPr lang="en-US" sz="1600" dirty="0"/>
              <a:t>Extends requirements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Constraints </a:t>
            </a:r>
            <a:r>
              <a:rPr lang="en-US" sz="2000" dirty="0" smtClean="0"/>
              <a:t>specification</a:t>
            </a: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Wingdings" charset="2"/>
              <a:buChar char="²"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</a:t>
            </a:r>
            <a:r>
              <a:rPr lang="en-US" sz="2400" u="sng" dirty="0"/>
              <a:t>Model </a:t>
            </a:r>
            <a:r>
              <a:rPr lang="en-US" sz="2400" u="sng" dirty="0" smtClean="0"/>
              <a:t>(Template):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Concept id: name + arguments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Requirement </a:t>
            </a:r>
            <a:r>
              <a:rPr lang="en-US" sz="2000" dirty="0" smtClean="0"/>
              <a:t>satisfactions</a:t>
            </a:r>
            <a:endParaRPr lang="en-US" sz="2000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Refinement satisfactions</a:t>
            </a:r>
            <a:endParaRPr lang="en-US" sz="2000" dirty="0"/>
          </a:p>
          <a:p>
            <a:pPr lvl="2"/>
            <a:r>
              <a:rPr lang="en-US" sz="1600" dirty="0"/>
              <a:t>One for each </a:t>
            </a:r>
            <a:r>
              <a:rPr lang="en-US" sz="1600" dirty="0" smtClean="0"/>
              <a:t>refinement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satisfaction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664070" y="3447341"/>
            <a:ext cx="4281485" cy="2041881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endParaRPr lang="en-US" sz="1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my_type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*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is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 model of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Input Iterator</a:t>
            </a:r>
          </a:p>
          <a:p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m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y_type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*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is also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 model of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Trivial Iterator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404" y="3446637"/>
            <a:ext cx="4281485" cy="2042585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 (SGI STL Documentation)</a:t>
            </a:r>
          </a:p>
          <a:p>
            <a:endParaRPr lang="en-US" sz="10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Concept: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Input Iterator [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X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]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Refinement of: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Trivial Iterator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...</a:t>
            </a:r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2000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/>
              <a:t>Concept Definitions and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04"/>
            <a:ext cx="8229600" cy="4525963"/>
          </a:xfrm>
        </p:spPr>
        <p:txBody>
          <a:bodyPr anchor="b"/>
          <a:lstStyle/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  <a:p>
            <a:pPr lvl="1"/>
            <a:r>
              <a:rPr lang="en-US" sz="1300" dirty="0"/>
              <a:t>C++ Standards Committee. </a:t>
            </a:r>
            <a:r>
              <a:rPr lang="en-US" sz="1300" i="1" dirty="0"/>
              <a:t>Working Draft, Standard for Programming Language C++. Technical Report N2914=09-0104</a:t>
            </a:r>
            <a:r>
              <a:rPr lang="en-US" sz="1300" dirty="0"/>
              <a:t>, ISO/IEC JTC1/SC22/WG21—The C++ Standards Committee, June </a:t>
            </a:r>
            <a:r>
              <a:rPr lang="en-US" sz="1300" dirty="0" smtClean="0"/>
              <a:t>2009.</a:t>
            </a:r>
            <a:endParaRPr lang="en-US" sz="13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01" y="903110"/>
            <a:ext cx="8664222" cy="383822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  <a:latin typeface="Courier"/>
                <a:cs typeface="Courier"/>
              </a:rPr>
              <a:t>Example (Pre-Frankfurt)</a:t>
            </a:r>
          </a:p>
          <a:p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concept InputIterator&lt;typename X&gt; </a:t>
            </a:r>
            <a:endParaRPr lang="en-US" sz="15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: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Iterator&lt;X&gt;, EqualityComparable&lt;X&gt; 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{	</a:t>
            </a:r>
            <a:r>
              <a:rPr lang="en-US" sz="1500" b="1" dirty="0" smtClean="0">
                <a:solidFill>
                  <a:srgbClr val="000090"/>
                </a:solidFill>
                <a:latin typeface="Courier"/>
                <a:cs typeface="Courier"/>
              </a:rPr>
              <a:t>// Refinements</a:t>
            </a:r>
          </a:p>
          <a:p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500" dirty="0" err="1" smtClean="0">
                <a:solidFill>
                  <a:srgbClr val="000090"/>
                </a:solidFill>
                <a:latin typeface="Courier"/>
                <a:cs typeface="Courier"/>
              </a:rPr>
              <a:t>ObjectType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value_type = typename X::value_type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	 </a:t>
            </a:r>
            <a:r>
              <a:rPr lang="en-US" sz="1500" b="1" dirty="0" smtClean="0">
                <a:solidFill>
                  <a:srgbClr val="000090"/>
                </a:solidFill>
                <a:latin typeface="Courier"/>
                <a:cs typeface="Courier"/>
              </a:rPr>
              <a:t>// Associated types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500" dirty="0" err="1" smtClean="0">
                <a:solidFill>
                  <a:srgbClr val="000090"/>
                </a:solidFill>
                <a:latin typeface="Courier"/>
                <a:cs typeface="Courier"/>
              </a:rPr>
              <a:t>MoveConstructible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pointer = typename X::pointer; </a:t>
            </a:r>
            <a:r>
              <a:rPr lang="en-US" sz="1500" b="1" dirty="0" smtClean="0">
                <a:solidFill>
                  <a:srgbClr val="000090"/>
                </a:solidFill>
                <a:latin typeface="Courier"/>
                <a:cs typeface="Courier"/>
              </a:rPr>
              <a:t>// and requirements</a:t>
            </a:r>
            <a:endParaRPr lang="en-US" sz="15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500" dirty="0" err="1" smtClean="0">
                <a:solidFill>
                  <a:srgbClr val="000090"/>
                </a:solidFill>
                <a:latin typeface="Courier"/>
                <a:cs typeface="Courier"/>
              </a:rPr>
              <a:t>SignedIntegralLike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difference_type = typename X::difference_type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endParaRPr lang="en-US" sz="10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requires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IntegralType&lt;difference_type&gt;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			&amp;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&amp; Convertible&lt;reference, const value_type &amp;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endParaRPr lang="en-US" sz="15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			&amp;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&amp; Convertible&lt;pointer, const value_type*&gt;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requires Convertible&lt;</a:t>
            </a:r>
            <a:r>
              <a:rPr lang="en-US" sz="1500" dirty="0" err="1" smtClean="0">
                <a:solidFill>
                  <a:srgbClr val="000090"/>
                </a:solidFill>
                <a:latin typeface="Courier"/>
                <a:cs typeface="Courier"/>
              </a:rPr>
              <a:t>HasDereference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postincrement_result&gt;::result_type, 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						const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value_type&amp;&gt;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endParaRPr lang="en-US" sz="1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pointer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operator-&gt;(const X&amp;)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			</a:t>
            </a:r>
            <a:r>
              <a:rPr lang="en-US" sz="1500" b="1" dirty="0" smtClean="0">
                <a:solidFill>
                  <a:srgbClr val="000090"/>
                </a:solidFill>
                <a:latin typeface="Courier"/>
                <a:cs typeface="Courier"/>
              </a:rPr>
              <a:t>// Associated function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};</a:t>
            </a:r>
            <a:endParaRPr lang="en-US" sz="15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001" y="903110"/>
            <a:ext cx="8664222" cy="3894667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 (Pre-Frankfurt)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emplate&lt;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T&gt;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concept_map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&lt;vector&lt;T&gt;::iterator&gt; {</a:t>
            </a:r>
          </a:p>
          <a:p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/ Associated type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satisfactions – implicit in this case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//typedef value_type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&lt;T&gt;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iterator::value_type;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// . . . 	</a:t>
            </a:r>
          </a:p>
          <a:p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/ Associated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function satisfactions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pointer operator−&gt;(const vector&lt;T&gt;::iterator&amp;) { … }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};</a:t>
            </a:r>
          </a:p>
          <a:p>
            <a:endParaRPr lang="en-US" sz="10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// Refinements and associated requirements are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// satisfied by defining models for them.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8797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Concepts: Elementary Components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55511"/>
            <a:ext cx="8348133" cy="4433711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Name + parameters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Requirements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Refinements</a:t>
            </a:r>
          </a:p>
          <a:p>
            <a:pPr lvl="2"/>
            <a:r>
              <a:rPr lang="en-US" sz="1600" dirty="0"/>
              <a:t>Extends requirements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Constraints </a:t>
            </a:r>
            <a:r>
              <a:rPr lang="en-US" sz="2000" dirty="0" smtClean="0"/>
              <a:t>specification</a:t>
            </a: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Wingdings" charset="2"/>
              <a:buChar char="²"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</a:t>
            </a:r>
            <a:r>
              <a:rPr lang="en-US" sz="2400" u="sng" dirty="0"/>
              <a:t>Model </a:t>
            </a:r>
            <a:r>
              <a:rPr lang="en-US" sz="2400" u="sng" dirty="0" smtClean="0"/>
              <a:t>(Template):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/>
              <a:t>Concept id: name + arguments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Requirement </a:t>
            </a:r>
            <a:r>
              <a:rPr lang="en-US" sz="2000" dirty="0" smtClean="0"/>
              <a:t>satisfactions</a:t>
            </a:r>
            <a:endParaRPr lang="en-US" sz="2000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Refinement satisfactions</a:t>
            </a:r>
            <a:endParaRPr lang="en-US" sz="2000" dirty="0"/>
          </a:p>
          <a:p>
            <a:pPr lvl="2"/>
            <a:r>
              <a:rPr lang="en-US" sz="1600" dirty="0"/>
              <a:t>One for each </a:t>
            </a:r>
            <a:r>
              <a:rPr lang="en-US" sz="1600" dirty="0" smtClean="0"/>
              <a:t>refinement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satisfaction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191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1143000"/>
          </a:xfrm>
        </p:spPr>
        <p:txBody>
          <a:bodyPr/>
          <a:lstStyle/>
          <a:p>
            <a:r>
              <a:rPr lang="en-US" sz="4000" dirty="0" smtClean="0"/>
              <a:t>Concepts: Recap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127004"/>
            <a:ext cx="8683261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000" dirty="0"/>
              <a:t>Concepts </a:t>
            </a:r>
            <a:r>
              <a:rPr lang="en-US" sz="2000" dirty="0" smtClean="0"/>
              <a:t>group requirements that generic components impose on their types:</a:t>
            </a:r>
            <a:endParaRPr lang="en-US" sz="2000" dirty="0"/>
          </a:p>
          <a:p>
            <a:pPr lvl="1">
              <a:buFontTx/>
              <a:buChar char="•"/>
            </a:pPr>
            <a:r>
              <a:rPr lang="en-US" sz="1600" dirty="0"/>
              <a:t>Syntactic properties: e.g. types, name </a:t>
            </a:r>
            <a:r>
              <a:rPr lang="en-US" sz="1600" dirty="0" smtClean="0"/>
              <a:t>declarations</a:t>
            </a:r>
            <a:endParaRPr lang="en-US" sz="1600" dirty="0"/>
          </a:p>
          <a:p>
            <a:pPr lvl="1">
              <a:buFontTx/>
              <a:buChar char="•"/>
            </a:pPr>
            <a:r>
              <a:rPr lang="en-US" sz="1600" dirty="0"/>
              <a:t>Semantic properties: e.g. axioms</a:t>
            </a:r>
          </a:p>
          <a:p>
            <a:pPr lvl="1">
              <a:buFontTx/>
              <a:buChar char="•"/>
            </a:pPr>
            <a:r>
              <a:rPr lang="en-US" sz="1600" dirty="0"/>
              <a:t>Complexity guarantees</a:t>
            </a:r>
          </a:p>
          <a:p>
            <a:pPr>
              <a:buFontTx/>
              <a:buChar char="•"/>
            </a:pPr>
            <a:r>
              <a:rPr lang="en-US" sz="2000" dirty="0"/>
              <a:t>Concepts are an essential component of generic </a:t>
            </a:r>
            <a:r>
              <a:rPr lang="en-US" sz="2000" dirty="0" smtClean="0"/>
              <a:t>programming.  </a:t>
            </a:r>
            <a:endParaRPr lang="en-US" sz="2000" dirty="0"/>
          </a:p>
          <a:p>
            <a:pPr lvl="1">
              <a:buFontTx/>
              <a:buChar char="•"/>
            </a:pPr>
            <a:r>
              <a:rPr lang="en-US" sz="1600" dirty="0" smtClean="0"/>
              <a:t>Improve safe and efficiency-preserving reusability </a:t>
            </a:r>
            <a:r>
              <a:rPr lang="en-US" sz="1600" dirty="0"/>
              <a:t>of software </a:t>
            </a:r>
            <a:r>
              <a:rPr lang="en-US" sz="1600" dirty="0" smtClean="0"/>
              <a:t>components</a:t>
            </a:r>
            <a:endParaRPr lang="en-US" sz="800" dirty="0"/>
          </a:p>
          <a:p>
            <a:pPr lvl="1">
              <a:buFontTx/>
              <a:buChar char="•"/>
            </a:pPr>
            <a:r>
              <a:rPr lang="en-US" sz="1600" dirty="0" smtClean="0"/>
              <a:t>Abstract over properties of types, rather than types</a:t>
            </a:r>
          </a:p>
          <a:p>
            <a:pPr>
              <a:buFontTx/>
              <a:buChar char="•"/>
            </a:pPr>
            <a:r>
              <a:rPr lang="en-US" sz="2000" dirty="0" smtClean="0"/>
              <a:t>Concepts are constraints on types, which </a:t>
            </a:r>
          </a:p>
          <a:p>
            <a:pPr>
              <a:buFontTx/>
              <a:buChar char="•"/>
            </a:pPr>
            <a:r>
              <a:rPr lang="en-US" sz="2000" dirty="0" smtClean="0"/>
              <a:t>should be type</a:t>
            </a:r>
            <a:r>
              <a:rPr lang="en-US" sz="2000" dirty="0"/>
              <a:t>-</a:t>
            </a:r>
            <a:r>
              <a:rPr lang="en-US" sz="2000" dirty="0" smtClean="0"/>
              <a:t>checked by the compiler</a:t>
            </a:r>
            <a:endParaRPr lang="en-US" sz="1600" dirty="0"/>
          </a:p>
          <a:p>
            <a:pPr lvl="1">
              <a:buFontTx/>
              <a:buChar char="•"/>
            </a:pPr>
            <a:r>
              <a:rPr lang="en-US" sz="1600" dirty="0" smtClean="0"/>
              <a:t>Improve </a:t>
            </a:r>
            <a:r>
              <a:rPr lang="en-US" sz="1600" dirty="0"/>
              <a:t>error </a:t>
            </a:r>
            <a:r>
              <a:rPr lang="en-US" sz="1600" dirty="0" smtClean="0"/>
              <a:t>detection and diagnosis</a:t>
            </a:r>
            <a:endParaRPr lang="en-US" sz="1600" dirty="0"/>
          </a:p>
          <a:p>
            <a:pPr lvl="1">
              <a:buFontTx/>
              <a:buChar char="•"/>
            </a:pPr>
            <a:r>
              <a:rPr lang="en-US" sz="1600" dirty="0" smtClean="0"/>
              <a:t>Implementation encapsulation</a:t>
            </a:r>
          </a:p>
          <a:p>
            <a:pPr>
              <a:buFontTx/>
              <a:buChar char="•"/>
            </a:pPr>
            <a:r>
              <a:rPr lang="en-US" sz="2000" dirty="0" smtClean="0"/>
              <a:t>A language support for concepts could be useful for C++ </a:t>
            </a:r>
          </a:p>
          <a:p>
            <a:pPr lvl="1">
              <a:buFontTx/>
              <a:buChar char="•"/>
            </a:pPr>
            <a:r>
              <a:rPr lang="en-US" sz="1600" dirty="0" smtClean="0"/>
              <a:t>E.g. Library developers and users.</a:t>
            </a:r>
            <a:endParaRPr lang="en-US" sz="1600" b="1" dirty="0">
              <a:effectLst>
                <a:glow rad="495300">
                  <a:schemeClr val="accent6">
                    <a:lumMod val="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4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112893"/>
            <a:ext cx="8229600" cy="4926663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sz="2000" b="1" dirty="0" smtClean="0">
                <a:solidFill>
                  <a:srgbClr val="000000"/>
                </a:solidFill>
              </a:rPr>
              <a:t>Concepts: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An Introduction</a:t>
            </a:r>
          </a:p>
          <a:p>
            <a:pPr lvl="2">
              <a:buFont typeface="Lucida Grande"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For generic programming, in C++</a:t>
            </a:r>
          </a:p>
          <a:p>
            <a:pPr lvl="2">
              <a:buFont typeface="Lucida Grande"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 elementary components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7250" lvl="1" indent="-457200">
              <a:buFont typeface="+mj-ea"/>
              <a:buAutoNum type="arabicPeriod"/>
            </a:pPr>
            <a:r>
              <a:rPr lang="en-US" sz="2000" b="1" dirty="0"/>
              <a:t>Implementing Concepts</a:t>
            </a:r>
          </a:p>
          <a:p>
            <a:pPr lvl="2">
              <a:buFont typeface="Lucida Grande"/>
              <a:buChar char="-"/>
            </a:pPr>
            <a:r>
              <a:rPr lang="en-US" sz="1600" b="1" dirty="0"/>
              <a:t>Implementation considerations</a:t>
            </a:r>
          </a:p>
          <a:p>
            <a:pPr lvl="2">
              <a:buFont typeface="Lucida Grande"/>
              <a:buChar char="-"/>
            </a:pPr>
            <a:r>
              <a:rPr lang="en-US" sz="1600" b="1" dirty="0"/>
              <a:t>Design </a:t>
            </a:r>
            <a:r>
              <a:rPr lang="en-US" sz="1600" b="1" dirty="0" smtClean="0"/>
              <a:t>alternatives</a:t>
            </a:r>
          </a:p>
          <a:p>
            <a:pPr lvl="2">
              <a:buFont typeface="Lucida Grande"/>
              <a:buChar char="-"/>
            </a:pPr>
            <a:r>
              <a:rPr lang="en-US" sz="1600" b="1" dirty="0" smtClean="0"/>
              <a:t>Towards </a:t>
            </a:r>
            <a:r>
              <a:rPr lang="en-US" sz="1600" b="1" dirty="0" err="1" smtClean="0"/>
              <a:t>ConceptClang</a:t>
            </a:r>
            <a:endParaRPr lang="en-US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sz="2000" dirty="0" err="1">
                <a:solidFill>
                  <a:srgbClr val="7F7F7F"/>
                </a:solidFill>
              </a:rPr>
              <a:t>ConceptClang</a:t>
            </a:r>
            <a:r>
              <a:rPr lang="en-US" sz="2000" dirty="0">
                <a:solidFill>
                  <a:srgbClr val="7F7F7F"/>
                </a:solidFill>
              </a:rPr>
              <a:t>: The Compilation Model</a:t>
            </a:r>
          </a:p>
          <a:p>
            <a:pPr marL="857250" lvl="1" indent="-457200"/>
            <a:r>
              <a:rPr lang="en-US" sz="1600" dirty="0">
                <a:solidFill>
                  <a:srgbClr val="7F7F7F"/>
                </a:solidFill>
              </a:rPr>
              <a:t>The components</a:t>
            </a:r>
          </a:p>
          <a:p>
            <a:pPr marL="857250" lvl="1" indent="-457200"/>
            <a:r>
              <a:rPr lang="en-US" sz="1600" dirty="0" smtClean="0">
                <a:solidFill>
                  <a:srgbClr val="7F7F7F"/>
                </a:solidFill>
              </a:rPr>
              <a:t>Essential data structures and procedures</a:t>
            </a:r>
          </a:p>
          <a:p>
            <a:pPr marL="857250" lvl="1" indent="-457200"/>
            <a:r>
              <a:rPr lang="en-US" sz="1600" dirty="0" smtClean="0">
                <a:solidFill>
                  <a:srgbClr val="7F7F7F"/>
                </a:solidFill>
              </a:rPr>
              <a:t>Preliminary observations</a:t>
            </a:r>
          </a:p>
          <a:p>
            <a:pPr marL="857250" lvl="1" indent="-457200"/>
            <a:r>
              <a:rPr lang="en-US" sz="1600" dirty="0" smtClean="0">
                <a:solidFill>
                  <a:srgbClr val="7F7F7F"/>
                </a:solidFill>
              </a:rPr>
              <a:t>Case study: Type-checking </a:t>
            </a:r>
            <a:r>
              <a:rPr lang="en-US" sz="1600" dirty="0">
                <a:solidFill>
                  <a:srgbClr val="7F7F7F"/>
                </a:solidFill>
              </a:rPr>
              <a:t>(constrained) </a:t>
            </a:r>
            <a:r>
              <a:rPr lang="en-US" sz="1600" dirty="0" smtClean="0">
                <a:solidFill>
                  <a:srgbClr val="7F7F7F"/>
                </a:solidFill>
              </a:rPr>
              <a:t>templates</a:t>
            </a:r>
          </a:p>
          <a:p>
            <a:pPr marL="857250" lvl="1" indent="-457200"/>
            <a:r>
              <a:rPr lang="en-US" sz="1600" dirty="0" smtClean="0">
                <a:solidFill>
                  <a:srgbClr val="7F7F7F"/>
                </a:solidFill>
              </a:rPr>
              <a:t>Open questions</a:t>
            </a:r>
            <a:endParaRPr lang="en-US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2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1143000"/>
          </a:xfrm>
        </p:spPr>
        <p:txBody>
          <a:bodyPr/>
          <a:lstStyle/>
          <a:p>
            <a:r>
              <a:rPr lang="en-US" sz="4000" dirty="0" smtClean="0"/>
              <a:t>Implementing Components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92200"/>
            <a:ext cx="8348133" cy="4525963"/>
          </a:xfrm>
        </p:spPr>
        <p:txBody>
          <a:bodyPr/>
          <a:lstStyle/>
          <a:p>
            <a:pPr>
              <a:buFont typeface="Wingdings" charset="2"/>
              <a:buChar char="²"/>
            </a:pPr>
            <a:r>
              <a:rPr lang="en-US" sz="2400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Parse concept declaration 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Name lookup:</a:t>
            </a:r>
          </a:p>
          <a:p>
            <a:pPr lvl="2"/>
            <a:r>
              <a:rPr lang="en-US" sz="1600" dirty="0" smtClean="0"/>
              <a:t>Find names in refinements and associated requirements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Check body against parameters</a:t>
            </a:r>
            <a:endParaRPr lang="en-US" sz="1600" dirty="0" smtClean="0"/>
          </a:p>
          <a:p>
            <a:pPr>
              <a:buFont typeface="Wingdings" charset="2"/>
              <a:buChar char="²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62293" y="3103032"/>
            <a:ext cx="8683262" cy="3076223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concept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500" b="1" dirty="0">
                <a:solidFill>
                  <a:srgbClr val="000090"/>
                </a:solidFill>
                <a:latin typeface="Courier"/>
                <a:cs typeface="Courier"/>
              </a:rPr>
              <a:t>&lt;typename X</a:t>
            </a:r>
            <a:r>
              <a:rPr lang="en-US" sz="1500" b="1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: </a:t>
            </a:r>
            <a:r>
              <a:rPr lang="en-US" sz="1500" b="1" dirty="0">
                <a:solidFill>
                  <a:srgbClr val="000090"/>
                </a:solidFill>
                <a:latin typeface="Courier"/>
                <a:cs typeface="Courier"/>
              </a:rPr>
              <a:t>Iterator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&lt;X&gt;,</a:t>
            </a:r>
            <a:r>
              <a:rPr lang="en-US" sz="1500" b="1" dirty="0">
                <a:solidFill>
                  <a:srgbClr val="000090"/>
                </a:solidFill>
                <a:latin typeface="Courier"/>
                <a:cs typeface="Courier"/>
              </a:rPr>
              <a:t> EqualityComparable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&lt;X&gt;</a:t>
            </a:r>
            <a:r>
              <a:rPr lang="en-US" sz="15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{</a:t>
            </a:r>
            <a:endParaRPr lang="en-US" sz="1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500" b="1" dirty="0" err="1" smtClean="0">
                <a:solidFill>
                  <a:srgbClr val="000090"/>
                </a:solidFill>
                <a:latin typeface="Courier"/>
                <a:cs typeface="Courier"/>
              </a:rPr>
              <a:t>ObjectType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value_type = typename X::value_type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	 </a:t>
            </a:r>
            <a:endParaRPr lang="en-US" sz="15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500" b="1" dirty="0" err="1" smtClean="0">
                <a:solidFill>
                  <a:srgbClr val="000090"/>
                </a:solidFill>
                <a:latin typeface="Courier"/>
                <a:cs typeface="Courier"/>
              </a:rPr>
              <a:t>MoveConstructible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pointer = typename X::pointer; 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500" b="1" dirty="0" err="1" smtClean="0">
                <a:solidFill>
                  <a:srgbClr val="000090"/>
                </a:solidFill>
                <a:latin typeface="Courier"/>
                <a:cs typeface="Courier"/>
              </a:rPr>
              <a:t>SignedIntegralLike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difference_type = typename X::difference_type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endParaRPr lang="en-US" sz="10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requires </a:t>
            </a:r>
            <a:r>
              <a:rPr lang="en-US" sz="1500" b="1" dirty="0">
                <a:solidFill>
                  <a:srgbClr val="000090"/>
                </a:solidFill>
                <a:latin typeface="Courier"/>
                <a:cs typeface="Courier"/>
              </a:rPr>
              <a:t>IntegralType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&lt;difference_type&gt;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			&amp;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&amp; Convertible&lt;</a:t>
            </a:r>
            <a:r>
              <a:rPr lang="en-US" sz="1500" b="1" dirty="0">
                <a:solidFill>
                  <a:srgbClr val="000090"/>
                </a:solidFill>
                <a:latin typeface="Courier"/>
                <a:cs typeface="Courier"/>
              </a:rPr>
              <a:t>reference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, const value_type &amp;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endParaRPr lang="en-US" sz="15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			&amp;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&amp; </a:t>
            </a:r>
            <a:r>
              <a:rPr lang="en-US" sz="1500" b="1" dirty="0">
                <a:solidFill>
                  <a:srgbClr val="000090"/>
                </a:solidFill>
                <a:latin typeface="Courier"/>
                <a:cs typeface="Courier"/>
              </a:rPr>
              <a:t>Convertible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&lt;pointer, const value_type*&gt;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requires Convertible&lt;</a:t>
            </a:r>
            <a:r>
              <a:rPr lang="en-US" sz="1500" dirty="0" err="1" smtClean="0">
                <a:solidFill>
                  <a:srgbClr val="000090"/>
                </a:solidFill>
                <a:latin typeface="Courier"/>
                <a:cs typeface="Courier"/>
              </a:rPr>
              <a:t>HasDereference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postincrement_result&gt;::result_type, 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						const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value_type&amp;&gt;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endParaRPr lang="en-US" sz="1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	pointer </a:t>
            </a:r>
            <a:r>
              <a:rPr lang="en-US" sz="1500" dirty="0">
                <a:solidFill>
                  <a:srgbClr val="000090"/>
                </a:solidFill>
                <a:latin typeface="Courier"/>
                <a:cs typeface="Courier"/>
              </a:rPr>
              <a:t>operator-&gt;(const X&amp;)</a:t>
            </a:r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;			</a:t>
            </a:r>
          </a:p>
          <a:p>
            <a:r>
              <a:rPr lang="en-US" sz="1500" dirty="0" smtClean="0">
                <a:solidFill>
                  <a:srgbClr val="000090"/>
                </a:solidFill>
                <a:latin typeface="Courier"/>
                <a:cs typeface="Courier"/>
              </a:rPr>
              <a:t>};</a:t>
            </a:r>
            <a:endParaRPr lang="en-US" sz="15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027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1143000"/>
          </a:xfrm>
        </p:spPr>
        <p:txBody>
          <a:bodyPr/>
          <a:lstStyle/>
          <a:p>
            <a:r>
              <a:rPr lang="en-US" sz="4000" dirty="0" smtClean="0"/>
              <a:t>Implementing Components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92200"/>
            <a:ext cx="8348133" cy="4525963"/>
          </a:xfrm>
        </p:spPr>
        <p:txBody>
          <a:bodyPr/>
          <a:lstStyle/>
          <a:p>
            <a:pPr>
              <a:buFont typeface="Wingdings" charset="2"/>
              <a:buChar char="²"/>
            </a:pPr>
            <a:r>
              <a:rPr lang="en-US" sz="2400" dirty="0" smtClean="0"/>
              <a:t>Concept Model (Template):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Parse concept model declaration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Name lookup:</a:t>
            </a:r>
          </a:p>
          <a:p>
            <a:pPr lvl="2"/>
            <a:r>
              <a:rPr lang="en-US" sz="1600" dirty="0" smtClean="0"/>
              <a:t>Find names in modeled concept</a:t>
            </a:r>
          </a:p>
          <a:p>
            <a:pPr lvl="2"/>
            <a:r>
              <a:rPr lang="en-US" sz="1600" dirty="0" smtClean="0"/>
              <a:t>Find names in maps of refinements and associated requirements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Check model against modeled concept:</a:t>
            </a:r>
          </a:p>
          <a:p>
            <a:pPr lvl="2"/>
            <a:r>
              <a:rPr lang="en-US" sz="1600" dirty="0" smtClean="0"/>
              <a:t>Every requirement must be satisfied.</a:t>
            </a:r>
          </a:p>
          <a:p>
            <a:pPr lvl="2"/>
            <a:r>
              <a:rPr lang="en-US" sz="1600" dirty="0" smtClean="0"/>
              <a:t>Every requirement satisfaction must correspond to a requirement.</a:t>
            </a:r>
          </a:p>
          <a:p>
            <a:pPr lvl="2"/>
            <a:r>
              <a:rPr lang="en-US" sz="1600" dirty="0" smtClean="0"/>
              <a:t>A model must exist for every refinement. 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4556" y="4247444"/>
            <a:ext cx="8537222" cy="235655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T&gt;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concept_map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&lt;vector&lt;T&gt;::iterator&gt;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//typedef value_type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&lt;T&gt;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iterator::value_type;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. . . 	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pointer operator−&gt;(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const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vector&lt;T&gt;::iterator&amp;) { … }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};</a:t>
            </a:r>
          </a:p>
          <a:p>
            <a:endParaRPr lang="en-US" sz="10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// Refinements and associated requirements are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// satisfied by defining models for them.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1478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1143000"/>
          </a:xfrm>
        </p:spPr>
        <p:txBody>
          <a:bodyPr/>
          <a:lstStyle/>
          <a:p>
            <a:r>
              <a:rPr lang="en-US" sz="4000" dirty="0" smtClean="0"/>
              <a:t>Implementing Components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92200"/>
            <a:ext cx="8348133" cy="4525963"/>
          </a:xfrm>
        </p:spPr>
        <p:txBody>
          <a:bodyPr/>
          <a:lstStyle/>
          <a:p>
            <a:pPr>
              <a:buFont typeface="Wingdings" charset="2"/>
              <a:buChar char="²"/>
            </a:pPr>
            <a:r>
              <a:rPr lang="en-US" sz="2400" dirty="0" smtClean="0"/>
              <a:t>Constrained Template Definition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Parse constraints specification </a:t>
            </a:r>
          </a:p>
          <a:p>
            <a:pPr lvl="2">
              <a:buFont typeface="Wingdings" charset="0"/>
              <a:buChar char="à"/>
            </a:pPr>
            <a:r>
              <a:rPr lang="en-US" sz="1600" b="1" dirty="0" smtClean="0">
                <a:sym typeface="Wingdings"/>
              </a:rPr>
              <a:t>Constraints environment</a:t>
            </a:r>
            <a:r>
              <a:rPr lang="en-US" sz="1600" dirty="0" smtClean="0">
                <a:sym typeface="Wingdings"/>
              </a:rPr>
              <a:t>.</a:t>
            </a:r>
          </a:p>
          <a:p>
            <a:pPr lvl="2">
              <a:buFont typeface="Wingdings" charset="0"/>
              <a:buChar char="à"/>
            </a:pPr>
            <a:r>
              <a:rPr lang="en-US" sz="1600" b="1" dirty="0" smtClean="0">
                <a:sym typeface="Wingdings"/>
              </a:rPr>
              <a:t>Restricted scope</a:t>
            </a:r>
            <a:r>
              <a:rPr lang="en-US" sz="1600" dirty="0" smtClean="0">
                <a:sym typeface="Wingdings"/>
              </a:rPr>
              <a:t>.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Name lookup:</a:t>
            </a:r>
          </a:p>
          <a:p>
            <a:pPr lvl="2"/>
            <a:r>
              <a:rPr lang="en-US" sz="1600" dirty="0" smtClean="0"/>
              <a:t>Find names in constraints environment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Check body against constraints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597421" y="3703460"/>
            <a:ext cx="8094134" cy="2069925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emplate&lt;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I,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typename T,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Op&gt;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requires(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&lt;I&gt;,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&lt;Op&gt;,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  Assignable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I: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value_type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Op::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result_type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 accumulate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init,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Op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first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!=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*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first);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794" y="4043536"/>
            <a:ext cx="6392333" cy="49389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1143000"/>
          </a:xfrm>
        </p:spPr>
        <p:txBody>
          <a:bodyPr/>
          <a:lstStyle/>
          <a:p>
            <a:r>
              <a:rPr lang="en-US" sz="4000" dirty="0" smtClean="0"/>
              <a:t>Implementing Components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92200"/>
            <a:ext cx="8348133" cy="4525963"/>
          </a:xfrm>
        </p:spPr>
        <p:txBody>
          <a:bodyPr/>
          <a:lstStyle/>
          <a:p>
            <a:pPr>
              <a:buFont typeface="Wingdings" charset="2"/>
              <a:buChar char="²"/>
            </a:pPr>
            <a:r>
              <a:rPr lang="en-US" sz="2400" dirty="0" smtClean="0"/>
              <a:t>Constrained Template Use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satisfaction</a:t>
            </a:r>
          </a:p>
          <a:p>
            <a:pPr lvl="2"/>
            <a:r>
              <a:rPr lang="en-US" sz="1600" dirty="0" smtClean="0"/>
              <a:t>Finds models for each constraint, based on template arguments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Code generation (instantiation):</a:t>
            </a:r>
          </a:p>
          <a:p>
            <a:pPr lvl="2"/>
            <a:r>
              <a:rPr lang="en-US" sz="1600" dirty="0" smtClean="0"/>
              <a:t>Rebuilds entity references, based on found models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199" y="4162778"/>
            <a:ext cx="8094134" cy="956733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vector&lt;int&gt;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=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accumulate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(v.begin()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v.end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(),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0, </a:t>
            </a:r>
            <a:r>
              <a:rPr lang="fr-FR" sz="1600" b="1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b="1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4352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Type-checking Constrained Templates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44800" y="1378622"/>
            <a:ext cx="4267198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Constrained Template Definition: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300" dirty="0" smtClean="0"/>
              <a:t>Constrained </a:t>
            </a:r>
          </a:p>
          <a:p>
            <a:pPr marL="0" indent="0">
              <a:buNone/>
            </a:pPr>
            <a:r>
              <a:rPr lang="en-US" sz="2300" dirty="0" smtClean="0"/>
              <a:t>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3" y="1378622"/>
            <a:ext cx="4038600" cy="4525963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Code </a:t>
            </a:r>
            <a:r>
              <a:rPr lang="en-US" sz="2300" dirty="0" smtClean="0"/>
              <a:t>Generation</a:t>
            </a:r>
            <a:r>
              <a:rPr lang="en-US" sz="2300" dirty="0"/>
              <a:t>: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300" dirty="0" smtClean="0"/>
              <a:t>	Specialization </a:t>
            </a:r>
            <a:r>
              <a:rPr lang="en-US" sz="2300" b="1" dirty="0" smtClean="0"/>
              <a:t>+ Models</a:t>
            </a:r>
            <a:r>
              <a:rPr lang="en-US" sz="2300" dirty="0" smtClean="0"/>
              <a:t>: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4799" y="4403163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4687" y="4784163"/>
            <a:ext cx="374980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nt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int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plus&lt;int&gt;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bin_op);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65889" y="1812362"/>
            <a:ext cx="3878599" cy="1517857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nt accumulate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 first,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 last,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init, plus&lt;int&gt; bin_op)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{ ...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4798" y="4973327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10053170">
            <a:off x="7803131" y="3250209"/>
            <a:ext cx="563949" cy="1579111"/>
          </a:xfrm>
          <a:prstGeom prst="downArrow">
            <a:avLst>
              <a:gd name="adj1" fmla="val 36932"/>
              <a:gd name="adj2" fmla="val 47359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20936937">
            <a:off x="7657332" y="3823417"/>
            <a:ext cx="815723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Once!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44800" y="1812363"/>
            <a:ext cx="4267199" cy="1395627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requires(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&gt;,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&lt;Op&gt;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...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accumulate(...) { ... 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31355" y="1942852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73688" y="2416986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Callout 29"/>
          <p:cNvSpPr/>
          <p:nvPr/>
        </p:nvSpPr>
        <p:spPr>
          <a:xfrm rot="1556093">
            <a:off x="2694270" y="3442908"/>
            <a:ext cx="2450477" cy="1849702"/>
          </a:xfrm>
          <a:prstGeom prst="rightArrowCallout">
            <a:avLst>
              <a:gd name="adj1" fmla="val 12584"/>
              <a:gd name="adj2" fmla="val 12196"/>
              <a:gd name="adj3" fmla="val 12531"/>
              <a:gd name="adj4" fmla="val 11254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20936937">
            <a:off x="2588258" y="3461774"/>
            <a:ext cx="817602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Check</a:t>
            </a:r>
          </a:p>
        </p:txBody>
      </p:sp>
      <p:sp>
        <p:nvSpPr>
          <p:cNvPr id="29" name="Rectangle 28"/>
          <p:cNvSpPr/>
          <p:nvPr/>
        </p:nvSpPr>
        <p:spPr>
          <a:xfrm rot="20936937">
            <a:off x="2092153" y="3822107"/>
            <a:ext cx="2108269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Constraints-Check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065889" y="5904585"/>
            <a:ext cx="3951111" cy="839051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iterator&gt;,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&gt;, ...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65889" y="5904585"/>
            <a:ext cx="3951111" cy="82894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458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ConceptClang from Clang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004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Four main reasons: </a:t>
            </a:r>
          </a:p>
          <a:p>
            <a:pPr lvl="1">
              <a:buFontTx/>
              <a:buChar char="•"/>
            </a:pPr>
            <a:r>
              <a:rPr lang="en-US" sz="2000" dirty="0"/>
              <a:t>Carefully designed coding </a:t>
            </a:r>
            <a:r>
              <a:rPr lang="en-US" sz="2000" dirty="0" smtClean="0"/>
              <a:t>guidelines</a:t>
            </a:r>
          </a:p>
          <a:p>
            <a:pPr lvl="1">
              <a:buFontTx/>
              <a:buChar char="•"/>
            </a:pPr>
            <a:r>
              <a:rPr lang="en-US" sz="2000" dirty="0" smtClean="0"/>
              <a:t>Modern </a:t>
            </a:r>
            <a:r>
              <a:rPr lang="en-US" sz="2000" dirty="0"/>
              <a:t>C++ implementation </a:t>
            </a:r>
            <a:r>
              <a:rPr lang="en-US" sz="2000" dirty="0" smtClean="0"/>
              <a:t>technology</a:t>
            </a:r>
            <a:endParaRPr lang="en-US" sz="1200" dirty="0" smtClean="0"/>
          </a:p>
          <a:p>
            <a:pPr lvl="2"/>
            <a:r>
              <a:rPr lang="en-US" sz="1600" dirty="0"/>
              <a:t>Highly structured code</a:t>
            </a:r>
          </a:p>
          <a:p>
            <a:pPr lvl="2"/>
            <a:r>
              <a:rPr lang="en-US" sz="1600" dirty="0"/>
              <a:t>Easily understandable</a:t>
            </a:r>
          </a:p>
          <a:p>
            <a:pPr lvl="2"/>
            <a:r>
              <a:rPr lang="en-US" sz="1600" dirty="0"/>
              <a:t>Modular—Library-based </a:t>
            </a:r>
            <a:r>
              <a:rPr lang="en-US" sz="1600" dirty="0" smtClean="0"/>
              <a:t>approach</a:t>
            </a:r>
            <a:endParaRPr lang="en-US" sz="2000" dirty="0" smtClean="0"/>
          </a:p>
          <a:p>
            <a:pPr lvl="1">
              <a:buFontTx/>
              <a:buChar char="•"/>
            </a:pPr>
            <a:r>
              <a:rPr lang="en-US" sz="2000" dirty="0" smtClean="0"/>
              <a:t>Follows the C++ standard strictly</a:t>
            </a:r>
          </a:p>
          <a:p>
            <a:pPr lvl="2">
              <a:buFontTx/>
              <a:buChar char="•"/>
            </a:pPr>
            <a:r>
              <a:rPr lang="en-US" sz="1600" dirty="0" smtClean="0"/>
              <a:t>Code portability</a:t>
            </a:r>
          </a:p>
          <a:p>
            <a:pPr lvl="1">
              <a:buFontTx/>
              <a:buChar char="•"/>
            </a:pPr>
            <a:r>
              <a:rPr lang="en-US" sz="2000" dirty="0" smtClean="0"/>
              <a:t>License </a:t>
            </a:r>
            <a:r>
              <a:rPr lang="en-US" sz="2000" dirty="0"/>
              <a:t>allows extension and </a:t>
            </a:r>
            <a:r>
              <a:rPr lang="en-US" sz="2000" dirty="0" smtClean="0"/>
              <a:t>experimentation</a:t>
            </a:r>
            <a:endParaRPr lang="en-US" sz="1000" dirty="0"/>
          </a:p>
          <a:p>
            <a:pPr>
              <a:buFontTx/>
              <a:buChar char="•"/>
            </a:pPr>
            <a:r>
              <a:rPr lang="en-US" sz="2400" dirty="0" smtClean="0"/>
              <a:t>Gain</a:t>
            </a:r>
            <a:r>
              <a:rPr lang="en-US" sz="2000" dirty="0" smtClean="0"/>
              <a:t>:</a:t>
            </a:r>
          </a:p>
          <a:p>
            <a:pPr lvl="1">
              <a:buFontTx/>
              <a:buChar char="•"/>
            </a:pPr>
            <a:r>
              <a:rPr lang="en-US" sz="2000" dirty="0" smtClean="0"/>
              <a:t>Conveniently reusable implementations</a:t>
            </a:r>
          </a:p>
          <a:p>
            <a:pPr lvl="2">
              <a:buFontTx/>
              <a:buChar char="•"/>
            </a:pPr>
            <a:r>
              <a:rPr lang="en-US" sz="1600" dirty="0" smtClean="0"/>
              <a:t>Error detection, diagnosis, and presentation</a:t>
            </a:r>
          </a:p>
          <a:p>
            <a:pPr lvl="1">
              <a:buFontTx/>
              <a:buChar char="•"/>
            </a:pPr>
            <a:r>
              <a:rPr lang="en-US" sz="2000" dirty="0" smtClean="0"/>
              <a:t>Reliable implications analysis</a:t>
            </a:r>
          </a:p>
        </p:txBody>
      </p:sp>
    </p:spTree>
    <p:extLst>
      <p:ext uri="{BB962C8B-B14F-4D97-AF65-F5344CB8AC3E}">
        <p14:creationId xmlns:p14="http://schemas.microsoft.com/office/powerpoint/2010/main" val="392278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Entity </a:t>
            </a:r>
            <a:r>
              <a:rPr lang="en-US" sz="4000" dirty="0"/>
              <a:t>(</a:t>
            </a:r>
            <a:r>
              <a:rPr lang="en-US" sz="4000" dirty="0" smtClean="0"/>
              <a:t>Reference) Rebuilding: Example</a:t>
            </a:r>
            <a:endParaRPr lang="en-US" sz="4000" dirty="0"/>
          </a:p>
        </p:txBody>
      </p:sp>
      <p:sp>
        <p:nvSpPr>
          <p:cNvPr id="33" name="Rectangle 32"/>
          <p:cNvSpPr/>
          <p:nvPr/>
        </p:nvSpPr>
        <p:spPr>
          <a:xfrm>
            <a:off x="0" y="1044222"/>
            <a:ext cx="4547724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01" y="104422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		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sz="2000" dirty="0"/>
              <a:t> 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Constraints Environment: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Constrained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Template </a:t>
            </a:r>
            <a:r>
              <a:rPr lang="en-US" sz="2000" b="1" dirty="0">
                <a:solidFill>
                  <a:schemeClr val="tx1"/>
                </a:solidFill>
              </a:rPr>
              <a:t>Definition: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29132" y="4617654"/>
            <a:ext cx="3449996" cy="193804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template&lt;typename T,…&gt;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requires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(C&lt;T,…&gt;,…)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void func(T a,…) 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foo(…)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45749" y="104422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		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</a:p>
          <a:p>
            <a:endParaRPr lang="en-US" sz="2000" b="1" dirty="0" smtClean="0">
              <a:solidFill>
                <a:srgbClr val="000000"/>
              </a:solidFill>
            </a:endParaRPr>
          </a:p>
          <a:p>
            <a:r>
              <a:rPr lang="en-US" sz="2000" b="1" dirty="0" smtClean="0">
                <a:solidFill>
                  <a:srgbClr val="000000"/>
                </a:solidFill>
              </a:rPr>
              <a:t>	Concrete Concept Models: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Constrained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rgbClr val="000000"/>
                </a:solidFill>
              </a:rPr>
              <a:t>	Template </a:t>
            </a:r>
            <a:r>
              <a:rPr lang="en-US" sz="2000" b="1" dirty="0">
                <a:solidFill>
                  <a:srgbClr val="000000"/>
                </a:solidFill>
              </a:rPr>
              <a:t>Specialization:</a:t>
            </a:r>
          </a:p>
          <a:p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094736" y="4627771"/>
            <a:ext cx="3449996" cy="394088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void func(int a,…);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9220" y="2143838"/>
            <a:ext cx="3445868" cy="1293384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>
            <a:glow rad="101600">
              <a:schemeClr val="accent2">
                <a:lumMod val="50000"/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29132" y="2142787"/>
            <a:ext cx="2851055" cy="129338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constraint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C&lt;T,…&gt;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void foo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(…)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80275" y="2142787"/>
            <a:ext cx="627272" cy="129338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…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094736" y="2162016"/>
            <a:ext cx="3614951" cy="129338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>
            <a:glow rad="101600">
              <a:schemeClr val="accent2">
                <a:lumMod val="50000"/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02872" y="2148874"/>
            <a:ext cx="2979543" cy="129338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oncept_map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&lt;int,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…&gt;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void foo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(…)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082415" y="2143838"/>
            <a:ext cx="627272" cy="129338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…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4" name="Bent Arrow 43"/>
          <p:cNvSpPr/>
          <p:nvPr/>
        </p:nvSpPr>
        <p:spPr>
          <a:xfrm rot="5763154" flipH="1">
            <a:off x="2127756" y="4181671"/>
            <a:ext cx="1769854" cy="343681"/>
          </a:xfrm>
          <a:prstGeom prst="ben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094736" y="5088010"/>
            <a:ext cx="3449996" cy="1467683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void func(int a,…) 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foo(…)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46" name="Curved Right Arrow 45"/>
          <p:cNvSpPr/>
          <p:nvPr/>
        </p:nvSpPr>
        <p:spPr>
          <a:xfrm flipV="1">
            <a:off x="180837" y="2751666"/>
            <a:ext cx="470454" cy="3109678"/>
          </a:xfrm>
          <a:prstGeom prst="curved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flipV="1">
            <a:off x="4841904" y="2751667"/>
            <a:ext cx="511050" cy="3123790"/>
          </a:xfrm>
          <a:prstGeom prst="curved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723148" y="5709396"/>
            <a:ext cx="3371588" cy="242510"/>
          </a:xfrm>
          <a:prstGeom prst="rightArrow">
            <a:avLst/>
          </a:prstGeom>
          <a:pattFill prst="dkVert">
            <a:fgClr>
              <a:srgbClr val="000090"/>
            </a:fgClr>
            <a:bgClr>
              <a:prstClr val="white"/>
            </a:bgClr>
          </a:pattFill>
          <a:ln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15109" y="2150922"/>
            <a:ext cx="3478327" cy="1293384"/>
          </a:xfrm>
          <a:prstGeom prst="rect">
            <a:avLst/>
          </a:prstGeom>
          <a:solidFill>
            <a:srgbClr val="DCE6F2">
              <a:alpha val="15000"/>
            </a:srgb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  <a:cs typeface="Courier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94736" y="2148874"/>
            <a:ext cx="3650103" cy="1293384"/>
          </a:xfrm>
          <a:prstGeom prst="rect">
            <a:avLst/>
          </a:prstGeom>
          <a:solidFill>
            <a:srgbClr val="EEECE1">
              <a:alpha val="15000"/>
            </a:srgb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  <a:cs typeface="Courier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22509" y="4939843"/>
            <a:ext cx="1220611" cy="296334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Implementation Considerations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2293" y="829732"/>
            <a:ext cx="8543039" cy="4913491"/>
          </a:xfrm>
          <a:noFill/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Parsing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Name lookup, modified</a:t>
            </a:r>
          </a:p>
          <a:p>
            <a:pPr lvl="2"/>
            <a:r>
              <a:rPr lang="en-US" sz="1600" dirty="0" smtClean="0"/>
              <a:t>In refinements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Well-formed ?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Parsing constraints environment</a:t>
            </a:r>
          </a:p>
          <a:p>
            <a:pPr lvl="2"/>
            <a:r>
              <a:rPr lang="en-US" sz="1600" dirty="0" smtClean="0"/>
              <a:t>Restricted Scope:</a:t>
            </a:r>
            <a:r>
              <a:rPr lang="en-US" sz="1600" dirty="0"/>
              <a:t> 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Starts at the beginning of the 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constraints environment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Name lookup, </a:t>
            </a:r>
            <a:r>
              <a:rPr lang="en-US" sz="2000" dirty="0" smtClean="0"/>
              <a:t>modified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Check </a:t>
            </a:r>
            <a:r>
              <a:rPr lang="en-US" sz="2000" dirty="0"/>
              <a:t>body against </a:t>
            </a:r>
            <a:r>
              <a:rPr lang="en-US" sz="2000" dirty="0" smtClean="0"/>
              <a:t>constraints</a:t>
            </a:r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</a:t>
            </a:r>
            <a:r>
              <a:rPr lang="en-US" sz="2400" u="sng" dirty="0"/>
              <a:t>Model </a:t>
            </a:r>
            <a:r>
              <a:rPr lang="en-US" sz="2400" u="sng" dirty="0" smtClean="0"/>
              <a:t>(Template):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Parsing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Name lookup, modified</a:t>
            </a:r>
          </a:p>
          <a:p>
            <a:pPr lvl="2"/>
            <a:r>
              <a:rPr lang="en-US" sz="1600" dirty="0" smtClean="0"/>
              <a:t>In refinement models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Concept </a:t>
            </a:r>
            <a:r>
              <a:rPr lang="en-US" sz="2000" dirty="0"/>
              <a:t>m</a:t>
            </a:r>
            <a:r>
              <a:rPr lang="en-US" sz="2000" dirty="0" smtClean="0"/>
              <a:t>odel checking</a:t>
            </a:r>
          </a:p>
          <a:p>
            <a:pPr lvl="2"/>
            <a:r>
              <a:rPr lang="en-US" sz="1600" dirty="0" smtClean="0"/>
              <a:t>Refinement models ?</a:t>
            </a:r>
          </a:p>
          <a:p>
            <a:pPr lvl="2"/>
            <a:r>
              <a:rPr lang="en-US" sz="1600" dirty="0" smtClean="0"/>
              <a:t>Requirement satisfactions ?</a:t>
            </a:r>
          </a:p>
          <a:p>
            <a:pPr marL="914400" lvl="2" indent="0">
              <a:buNone/>
            </a:pPr>
            <a:endParaRPr lang="en-US" sz="10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satisfaction</a:t>
            </a:r>
          </a:p>
          <a:p>
            <a:pPr lvl="2"/>
            <a:r>
              <a:rPr lang="en-US" sz="1600" dirty="0" smtClean="0"/>
              <a:t>Storage for the models ?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Transfer models to code generation.</a:t>
            </a:r>
          </a:p>
          <a:p>
            <a:pPr lvl="2"/>
            <a:r>
              <a:rPr lang="en-US" sz="1600" dirty="0" smtClean="0"/>
              <a:t>Rebuilding </a:t>
            </a:r>
            <a:r>
              <a:rPr lang="en-US" sz="1600" dirty="0"/>
              <a:t>e</a:t>
            </a:r>
            <a:r>
              <a:rPr lang="en-US" sz="1600" dirty="0" smtClean="0"/>
              <a:t>ntity references ?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215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Design Alternatives: Salient Differences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199" y="895527"/>
            <a:ext cx="8488355" cy="4988806"/>
          </a:xfrm>
          <a:noFill/>
        </p:spPr>
        <p:txBody>
          <a:bodyPr/>
          <a:lstStyle/>
          <a:p>
            <a:r>
              <a:rPr lang="en-US" sz="2400" dirty="0" smtClean="0"/>
              <a:t>Requirements representation</a:t>
            </a:r>
          </a:p>
          <a:p>
            <a:pPr marL="457200" lvl="1" indent="0" algn="just">
              <a:buNone/>
            </a:pPr>
            <a:r>
              <a:rPr lang="en-US" sz="2000" dirty="0" smtClean="0"/>
              <a:t>						When parsing concept definitions</a:t>
            </a:r>
          </a:p>
          <a:p>
            <a:pPr marL="457200" lvl="1" indent="0">
              <a:buNone/>
            </a:pPr>
            <a:endParaRPr lang="en-US" sz="500" dirty="0" smtClean="0"/>
          </a:p>
          <a:p>
            <a:r>
              <a:rPr lang="en-US" sz="2400" dirty="0" smtClean="0"/>
              <a:t>Modeling mechanism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	Match types to concepts</a:t>
            </a:r>
          </a:p>
          <a:p>
            <a:pPr marL="0" indent="0">
              <a:buNone/>
            </a:pPr>
            <a:endParaRPr lang="en-US" sz="500" dirty="0" smtClean="0"/>
          </a:p>
          <a:p>
            <a:r>
              <a:rPr lang="en-US" sz="2400" dirty="0" smtClean="0">
                <a:sym typeface="Wingdings"/>
              </a:rPr>
              <a:t>Requirements satisfaction</a:t>
            </a:r>
          </a:p>
          <a:p>
            <a:pPr marL="457200" lvl="1" indent="0">
              <a:buNone/>
            </a:pPr>
            <a:r>
              <a:rPr lang="en-US" sz="2000" dirty="0" smtClean="0">
                <a:sym typeface="Wingdings"/>
              </a:rPr>
              <a:t>						When checking concept models</a:t>
            </a:r>
          </a:p>
          <a:p>
            <a:pPr marL="0" indent="0">
              <a:buNone/>
            </a:pPr>
            <a:endParaRPr lang="en-US" sz="500" dirty="0" smtClean="0">
              <a:sym typeface="Wingdings"/>
            </a:endParaRPr>
          </a:p>
          <a:p>
            <a:r>
              <a:rPr lang="en-US" sz="2400" dirty="0">
                <a:sym typeface="Wingdings"/>
              </a:rPr>
              <a:t>Checking body of c</a:t>
            </a:r>
            <a:r>
              <a:rPr lang="en-US" sz="2400" dirty="0" smtClean="0">
                <a:sym typeface="Wingdings"/>
              </a:rPr>
              <a:t>onstrained template definitions</a:t>
            </a:r>
          </a:p>
          <a:p>
            <a:pPr marL="457200" lvl="1" indent="0">
              <a:buNone/>
            </a:pPr>
            <a:r>
              <a:rPr lang="en-US" sz="2000" dirty="0" smtClean="0">
                <a:sym typeface="Wingdings"/>
              </a:rPr>
              <a:t>						When parsing constrained template definitions</a:t>
            </a:r>
          </a:p>
          <a:p>
            <a:pPr marL="0" indent="0">
              <a:buNone/>
            </a:pPr>
            <a:endParaRPr lang="en-US" sz="500" dirty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Axioms representation and satisfaction</a:t>
            </a:r>
          </a:p>
          <a:p>
            <a:pPr lvl="1"/>
            <a:r>
              <a:rPr lang="en-US" sz="2000" dirty="0" smtClean="0">
                <a:sym typeface="Wingdings"/>
              </a:rPr>
              <a:t>Usually parsed, but not checked</a:t>
            </a:r>
          </a:p>
          <a:p>
            <a:pPr lvl="1"/>
            <a:r>
              <a:rPr lang="en-US" sz="2000" dirty="0" smtClean="0">
                <a:sym typeface="Wingdings"/>
              </a:rPr>
              <a:t>What logical sentences are expressible ?</a:t>
            </a:r>
          </a:p>
          <a:p>
            <a:pPr marL="914400" lvl="2" indent="0">
              <a:buNone/>
            </a:pPr>
            <a:endParaRPr lang="en-US" sz="1600" dirty="0">
              <a:sym typeface="Wingdings"/>
            </a:endParaRPr>
          </a:p>
          <a:p>
            <a:pPr marL="914400" lvl="2" indent="0">
              <a:buNone/>
            </a:pPr>
            <a:endParaRPr lang="en-US" sz="1600" dirty="0" smtClean="0">
              <a:sym typeface="Wingdings"/>
            </a:endParaRPr>
          </a:p>
          <a:p>
            <a:pPr marL="914400" lvl="2" indent="0">
              <a:buNone/>
            </a:pPr>
            <a:endParaRPr lang="en-US" sz="16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194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Design Alternatives: Salient Differences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895527"/>
            <a:ext cx="8229600" cy="4988806"/>
          </a:xfrm>
          <a:noFill/>
        </p:spPr>
        <p:txBody>
          <a:bodyPr/>
          <a:lstStyle/>
          <a:p>
            <a:r>
              <a:rPr lang="en-US" sz="2400" dirty="0" smtClean="0"/>
              <a:t>Requirements representation</a:t>
            </a:r>
          </a:p>
          <a:p>
            <a:pPr marL="0" indent="0">
              <a:buNone/>
            </a:pPr>
            <a:endParaRPr lang="en-US" sz="500" dirty="0" smtClean="0"/>
          </a:p>
          <a:p>
            <a:r>
              <a:rPr lang="en-US" sz="2400" dirty="0" smtClean="0"/>
              <a:t>Modeling mechanism</a:t>
            </a:r>
          </a:p>
          <a:p>
            <a:pPr lvl="1"/>
            <a:r>
              <a:rPr lang="en-US" sz="2000" b="1" dirty="0">
                <a:sym typeface="Wingdings"/>
              </a:rPr>
              <a:t>Implicit </a:t>
            </a:r>
            <a:r>
              <a:rPr lang="en-US" sz="2000" dirty="0">
                <a:sym typeface="Wingdings"/>
              </a:rPr>
              <a:t>	 User </a:t>
            </a:r>
            <a:r>
              <a:rPr lang="en-US" sz="2000" b="1" dirty="0">
                <a:sym typeface="Wingdings"/>
              </a:rPr>
              <a:t>cannot</a:t>
            </a:r>
            <a:r>
              <a:rPr lang="en-US" sz="2000" dirty="0">
                <a:sym typeface="Wingdings"/>
              </a:rPr>
              <a:t> explicitly define a concept </a:t>
            </a:r>
            <a:r>
              <a:rPr lang="en-US" sz="2000" dirty="0" smtClean="0">
                <a:sym typeface="Wingdings"/>
              </a:rPr>
              <a:t>model</a:t>
            </a:r>
            <a:endParaRPr lang="en-US" sz="1600" dirty="0">
              <a:sym typeface="Wingdings"/>
            </a:endParaRPr>
          </a:p>
          <a:p>
            <a:pPr lvl="2"/>
            <a:r>
              <a:rPr lang="en-US" sz="1600" dirty="0" smtClean="0">
                <a:sym typeface="Wingdings"/>
              </a:rPr>
              <a:t>Parsing of concept model declarations is not applicable.</a:t>
            </a:r>
          </a:p>
          <a:p>
            <a:pPr lvl="2"/>
            <a:r>
              <a:rPr lang="en-US" sz="1600" dirty="0" smtClean="0">
                <a:sym typeface="Wingdings"/>
              </a:rPr>
              <a:t>Based on </a:t>
            </a:r>
            <a:r>
              <a:rPr lang="en-US" sz="1600" b="1" dirty="0" smtClean="0">
                <a:sym typeface="Wingdings"/>
              </a:rPr>
              <a:t>structural conformance</a:t>
            </a:r>
            <a:r>
              <a:rPr lang="en-US" sz="1600" dirty="0" smtClean="0">
                <a:sym typeface="Wingdings"/>
              </a:rPr>
              <a:t>.</a:t>
            </a:r>
            <a:endParaRPr lang="en-US" sz="1600" dirty="0">
              <a:sym typeface="Wingdings"/>
            </a:endParaRPr>
          </a:p>
          <a:p>
            <a:pPr lvl="1"/>
            <a:r>
              <a:rPr lang="en-US" sz="2000" b="1" dirty="0">
                <a:sym typeface="Wingdings"/>
              </a:rPr>
              <a:t>Explicit</a:t>
            </a:r>
            <a:r>
              <a:rPr lang="en-US" sz="2000" dirty="0">
                <a:sym typeface="Wingdings"/>
              </a:rPr>
              <a:t> 	 User </a:t>
            </a:r>
            <a:r>
              <a:rPr lang="en-US" sz="2000" b="1" dirty="0">
                <a:sym typeface="Wingdings"/>
              </a:rPr>
              <a:t>must</a:t>
            </a:r>
            <a:r>
              <a:rPr lang="en-US" sz="2000" dirty="0">
                <a:sym typeface="Wingdings"/>
              </a:rPr>
              <a:t> explicitly define a concept </a:t>
            </a:r>
            <a:r>
              <a:rPr lang="en-US" sz="2000" dirty="0" smtClean="0">
                <a:sym typeface="Wingdings"/>
              </a:rPr>
              <a:t>model</a:t>
            </a:r>
          </a:p>
          <a:p>
            <a:pPr lvl="2"/>
            <a:r>
              <a:rPr lang="en-US" sz="1600" dirty="0" smtClean="0">
                <a:sym typeface="Wingdings"/>
              </a:rPr>
              <a:t>Exception: models of refinements</a:t>
            </a:r>
          </a:p>
          <a:p>
            <a:pPr lvl="2"/>
            <a:r>
              <a:rPr lang="en-US" sz="1600" dirty="0" smtClean="0">
                <a:sym typeface="Wingdings"/>
              </a:rPr>
              <a:t>Based on </a:t>
            </a:r>
            <a:r>
              <a:rPr lang="en-US" sz="1600" b="1" dirty="0" smtClean="0">
                <a:sym typeface="Wingdings"/>
              </a:rPr>
              <a:t>named conformance</a:t>
            </a:r>
            <a:r>
              <a:rPr lang="en-US" sz="1600" dirty="0" smtClean="0">
                <a:sym typeface="Wingdings"/>
              </a:rPr>
              <a:t>.</a:t>
            </a:r>
          </a:p>
          <a:p>
            <a:pPr marL="0" indent="0">
              <a:buNone/>
            </a:pPr>
            <a:endParaRPr lang="en-US" sz="5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Requirements satisfaction</a:t>
            </a:r>
          </a:p>
          <a:p>
            <a:pPr marL="0" indent="0">
              <a:buNone/>
            </a:pPr>
            <a:endParaRPr lang="en-US" sz="5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Checking </a:t>
            </a:r>
            <a:r>
              <a:rPr lang="en-US" sz="2400" dirty="0">
                <a:sym typeface="Wingdings"/>
              </a:rPr>
              <a:t>body of c</a:t>
            </a:r>
            <a:r>
              <a:rPr lang="en-US" sz="2400" dirty="0" smtClean="0">
                <a:sym typeface="Wingdings"/>
              </a:rPr>
              <a:t>onstrained </a:t>
            </a:r>
            <a:r>
              <a:rPr lang="en-US" sz="2400" dirty="0">
                <a:sym typeface="Wingdings"/>
              </a:rPr>
              <a:t>template </a:t>
            </a:r>
            <a:r>
              <a:rPr lang="en-US" sz="2400" dirty="0" smtClean="0">
                <a:sym typeface="Wingdings"/>
              </a:rPr>
              <a:t>definitions</a:t>
            </a:r>
          </a:p>
          <a:p>
            <a:pPr marL="0" indent="0">
              <a:buNone/>
            </a:pPr>
            <a:endParaRPr lang="en-US" sz="500" dirty="0" smtClean="0">
              <a:sym typeface="Wingdings"/>
            </a:endParaRPr>
          </a:p>
          <a:p>
            <a:r>
              <a:rPr lang="en-US" sz="2400" dirty="0">
                <a:sym typeface="Wingdings"/>
              </a:rPr>
              <a:t>Axioms representation and </a:t>
            </a:r>
            <a:r>
              <a:rPr lang="en-US" sz="2400" dirty="0" smtClean="0">
                <a:sym typeface="Wingdings"/>
              </a:rPr>
              <a:t>satisfaction</a:t>
            </a:r>
            <a:endParaRPr lang="en-US" sz="2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8646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Design Alternatives: Salient Differences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895527"/>
            <a:ext cx="8229600" cy="4988806"/>
          </a:xfrm>
          <a:noFill/>
        </p:spPr>
        <p:txBody>
          <a:bodyPr/>
          <a:lstStyle/>
          <a:p>
            <a:r>
              <a:rPr lang="en-US" sz="2400" dirty="0" smtClean="0"/>
              <a:t>Requirements representation</a:t>
            </a:r>
          </a:p>
          <a:p>
            <a:pPr lvl="1"/>
            <a:r>
              <a:rPr lang="en-US" sz="2000" dirty="0" smtClean="0"/>
              <a:t>Use-patterns</a:t>
            </a:r>
          </a:p>
          <a:p>
            <a:pPr lvl="1"/>
            <a:r>
              <a:rPr lang="en-US" sz="2000" dirty="0" smtClean="0"/>
              <a:t>Pseudo-signatures</a:t>
            </a:r>
          </a:p>
          <a:p>
            <a:pPr marL="457200" lvl="1" indent="0">
              <a:buNone/>
            </a:pPr>
            <a:endParaRPr lang="en-US" sz="500" dirty="0" smtClean="0"/>
          </a:p>
          <a:p>
            <a:r>
              <a:rPr lang="en-US" sz="2400" dirty="0" smtClean="0"/>
              <a:t>Modeling mechanism</a:t>
            </a:r>
          </a:p>
          <a:p>
            <a:pPr marL="0" indent="0">
              <a:buNone/>
            </a:pPr>
            <a:endParaRPr lang="en-US" sz="500" dirty="0" smtClean="0"/>
          </a:p>
          <a:p>
            <a:r>
              <a:rPr lang="en-US" sz="2400" dirty="0" smtClean="0">
                <a:sym typeface="Wingdings"/>
              </a:rPr>
              <a:t>Requirements satisfaction</a:t>
            </a:r>
          </a:p>
          <a:p>
            <a:pPr lvl="1"/>
            <a:r>
              <a:rPr lang="en-US" sz="2000" dirty="0" smtClean="0">
                <a:sym typeface="Wingdings"/>
              </a:rPr>
              <a:t>Find a valid expression</a:t>
            </a:r>
          </a:p>
          <a:p>
            <a:pPr lvl="1"/>
            <a:r>
              <a:rPr lang="en-US" sz="2000" dirty="0" smtClean="0">
                <a:sym typeface="Wingdings"/>
              </a:rPr>
              <a:t>Collect valid candidates</a:t>
            </a:r>
          </a:p>
          <a:p>
            <a:pPr marL="457200" lvl="1" indent="0">
              <a:buNone/>
            </a:pPr>
            <a:endParaRPr lang="en-US" sz="500" dirty="0" smtClean="0">
              <a:sym typeface="Wingdings"/>
            </a:endParaRPr>
          </a:p>
          <a:p>
            <a:r>
              <a:rPr lang="en-US" sz="2400" dirty="0">
                <a:sym typeface="Wingdings"/>
              </a:rPr>
              <a:t>Checking </a:t>
            </a:r>
            <a:r>
              <a:rPr lang="en-US" sz="2400" dirty="0" smtClean="0">
                <a:sym typeface="Wingdings"/>
              </a:rPr>
              <a:t>body of constrained </a:t>
            </a:r>
            <a:r>
              <a:rPr lang="en-US" sz="2400" dirty="0">
                <a:sym typeface="Wingdings"/>
              </a:rPr>
              <a:t>template </a:t>
            </a:r>
            <a:r>
              <a:rPr lang="en-US" sz="2400" dirty="0" smtClean="0">
                <a:sym typeface="Wingdings"/>
              </a:rPr>
              <a:t>definitions</a:t>
            </a:r>
            <a:endParaRPr lang="en-US" sz="1600" dirty="0" smtClean="0">
              <a:sym typeface="Wingdings"/>
            </a:endParaRPr>
          </a:p>
          <a:p>
            <a:pPr lvl="1"/>
            <a:r>
              <a:rPr lang="en-US" sz="2000" dirty="0" smtClean="0">
                <a:sym typeface="Wingdings"/>
              </a:rPr>
              <a:t>Match expression trees against use-patterns</a:t>
            </a:r>
          </a:p>
          <a:p>
            <a:pPr lvl="1"/>
            <a:r>
              <a:rPr lang="en-US" sz="2000" dirty="0" smtClean="0">
                <a:sym typeface="Wingdings"/>
              </a:rPr>
              <a:t>Based on name lookup in constrained context</a:t>
            </a:r>
          </a:p>
          <a:p>
            <a:pPr marL="457200" lvl="1" indent="0">
              <a:buNone/>
            </a:pPr>
            <a:endParaRPr lang="en-US" sz="500" dirty="0" smtClean="0">
              <a:sym typeface="Wingdings"/>
            </a:endParaRPr>
          </a:p>
          <a:p>
            <a:r>
              <a:rPr lang="en-US" sz="2400" dirty="0">
                <a:sym typeface="Wingdings"/>
              </a:rPr>
              <a:t>Axioms representation and </a:t>
            </a:r>
            <a:r>
              <a:rPr lang="en-US" sz="2400" dirty="0" smtClean="0">
                <a:sym typeface="Wingdings"/>
              </a:rPr>
              <a:t>satisfaction</a:t>
            </a:r>
            <a:endParaRPr lang="en-US" sz="2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0355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Use-Patterns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2293" y="994305"/>
            <a:ext cx="8424507" cy="498880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== expressions serving as pattern for valid uses of declarations.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 smtClean="0"/>
              <a:t>Satisfaction (checking concept models) </a:t>
            </a:r>
            <a:endParaRPr lang="en-US" sz="2000" dirty="0"/>
          </a:p>
          <a:p>
            <a:pPr lvl="1"/>
            <a:r>
              <a:rPr lang="en-US" sz="2000" dirty="0" smtClean="0"/>
              <a:t>Find a valid expression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2400" dirty="0" smtClean="0"/>
              <a:t>Checking body of constrained template definition</a:t>
            </a:r>
          </a:p>
          <a:p>
            <a:pPr lvl="1"/>
            <a:r>
              <a:rPr lang="en-US" sz="2000" dirty="0" smtClean="0"/>
              <a:t>Match expression trees against use-patterns</a:t>
            </a:r>
          </a:p>
          <a:p>
            <a:pPr lvl="2"/>
            <a:r>
              <a:rPr lang="en-US" sz="1600" dirty="0" smtClean="0"/>
              <a:t>The use-patterns are in concepts specified by the constraints.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56355" y="1552223"/>
            <a:ext cx="7605889" cy="145344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</a:p>
          <a:p>
            <a:pPr algn="ctr"/>
            <a:endParaRPr lang="en-US" sz="500" dirty="0" smtClean="0">
              <a:solidFill>
                <a:srgbClr val="000090"/>
              </a:solidFill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	*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</a:t>
            </a:r>
            <a:r>
              <a:rPr lang="en-US" sz="1600" dirty="0">
                <a:solidFill>
                  <a:srgbClr val="000090"/>
                </a:solidFill>
              </a:rPr>
              <a:t>	</a:t>
            </a:r>
            <a:r>
              <a:rPr lang="en-US" sz="1600" dirty="0" smtClean="0">
                <a:solidFill>
                  <a:srgbClr val="000090"/>
                </a:solidFill>
              </a:rPr>
              <a:t>	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 Valid uses of </a:t>
            </a:r>
            <a:r>
              <a:rPr lang="en-US" sz="1600" b="1" dirty="0" smtClean="0">
                <a:solidFill>
                  <a:srgbClr val="000090"/>
                </a:solidFill>
                <a:sym typeface="Wingdings"/>
              </a:rPr>
              <a:t>operators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*</a:t>
            </a:r>
            <a:r>
              <a:rPr lang="en-US" sz="1600" b="1" dirty="0">
                <a:solidFill>
                  <a:srgbClr val="000090"/>
                </a:solidFill>
                <a:sym typeface="Wingdings"/>
              </a:rPr>
              <a:t> and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+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+</a:t>
            </a:r>
            <a:r>
              <a:rPr lang="en-US" sz="1600" dirty="0" smtClean="0">
                <a:solidFill>
                  <a:srgbClr val="000090"/>
                </a:solidFill>
                <a:cs typeface="Courier"/>
                <a:sym typeface="Wingdings"/>
              </a:rPr>
              <a:t> must match the pattern.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T{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exp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}			</a:t>
            </a:r>
            <a:r>
              <a:rPr lang="en-US" sz="1600" dirty="0" smtClean="0">
                <a:solidFill>
                  <a:srgbClr val="000090"/>
                </a:solidFill>
                <a:cs typeface="Courier"/>
                <a:sym typeface="Wingdings"/>
              </a:rPr>
              <a:t></a:t>
            </a:r>
            <a:r>
              <a:rPr lang="en-US" sz="1600" dirty="0" smtClean="0">
                <a:solidFill>
                  <a:srgbClr val="000090"/>
                </a:solidFill>
                <a:cs typeface="Courier"/>
              </a:rPr>
              <a:t> type of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cs typeface="Courier"/>
              </a:rPr>
              <a:t> explicitly converts to type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cs typeface="Courier"/>
              </a:rPr>
              <a:t>.</a:t>
            </a:r>
            <a:endParaRPr lang="en-US" sz="1600" dirty="0">
              <a:solidFill>
                <a:srgbClr val="000090"/>
              </a:solidFill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	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={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exp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}			</a:t>
            </a:r>
            <a:r>
              <a:rPr lang="en-US" sz="1600" dirty="0">
                <a:solidFill>
                  <a:srgbClr val="000090"/>
                </a:solidFill>
                <a:cs typeface="Courier"/>
                <a:sym typeface="Wingdings"/>
              </a:rPr>
              <a:t></a:t>
            </a:r>
            <a:r>
              <a:rPr lang="en-US" sz="1600" dirty="0">
                <a:solidFill>
                  <a:srgbClr val="000090"/>
                </a:solidFill>
                <a:cs typeface="Courier"/>
              </a:rPr>
              <a:t> type of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exp</a:t>
            </a:r>
            <a:r>
              <a:rPr lang="en-US" sz="1600" dirty="0">
                <a:solidFill>
                  <a:srgbClr val="000090"/>
                </a:solidFill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cs typeface="Courier"/>
              </a:rPr>
              <a:t>implicitly </a:t>
            </a:r>
            <a:r>
              <a:rPr lang="en-US" sz="1600" dirty="0">
                <a:solidFill>
                  <a:srgbClr val="000090"/>
                </a:solidFill>
                <a:cs typeface="Courier"/>
              </a:rPr>
              <a:t>converts to type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cs typeface="Courier"/>
              </a:rPr>
              <a:t>.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	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=={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exp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} </a:t>
            </a:r>
            <a:r>
              <a:rPr lang="en-US" sz="1600" dirty="0">
                <a:solidFill>
                  <a:srgbClr val="000090"/>
                </a:solidFill>
              </a:rPr>
              <a:t>	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 </a:t>
            </a:r>
            <a:r>
              <a:rPr lang="en-US" sz="1600" dirty="0">
                <a:solidFill>
                  <a:srgbClr val="000090"/>
                </a:solidFill>
                <a:cs typeface="Courier"/>
              </a:rPr>
              <a:t>type of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cs typeface="Courier"/>
              </a:rPr>
              <a:t>exactly </a:t>
            </a:r>
            <a:r>
              <a:rPr lang="en-US" sz="1600" dirty="0" smtClean="0">
                <a:solidFill>
                  <a:srgbClr val="000090"/>
                </a:solidFill>
                <a:cs typeface="Courier"/>
              </a:rPr>
              <a:t>matches type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.</a:t>
            </a:r>
            <a:endParaRPr lang="en-US" sz="1600" b="1" dirty="0" smtClean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2389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Pseudo-signatures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2292" y="994305"/>
            <a:ext cx="8782929" cy="498880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== </a:t>
            </a:r>
            <a:r>
              <a:rPr lang="en-US" sz="2400" dirty="0"/>
              <a:t>type </a:t>
            </a:r>
            <a:r>
              <a:rPr lang="en-US" sz="2400" dirty="0" smtClean="0"/>
              <a:t>signatures </a:t>
            </a:r>
            <a:r>
              <a:rPr lang="en-US" sz="2400" dirty="0"/>
              <a:t>serving as </a:t>
            </a:r>
            <a:r>
              <a:rPr lang="en-US" sz="2400" dirty="0" smtClean="0"/>
              <a:t>mockups </a:t>
            </a:r>
            <a:r>
              <a:rPr lang="en-US" sz="2400" dirty="0"/>
              <a:t>for multiple </a:t>
            </a:r>
            <a:r>
              <a:rPr lang="en-US" sz="2400" dirty="0" smtClean="0"/>
              <a:t>valid declarations.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 smtClean="0"/>
              <a:t>Satisfaction (checking concept models) </a:t>
            </a:r>
            <a:endParaRPr lang="en-US" sz="2000" dirty="0"/>
          </a:p>
          <a:p>
            <a:pPr lvl="1"/>
            <a:r>
              <a:rPr lang="en-US" sz="2000" dirty="0" smtClean="0"/>
              <a:t>Collect valid candidates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2400" dirty="0" smtClean="0"/>
              <a:t>Checking body of constrained template definition:</a:t>
            </a:r>
          </a:p>
          <a:p>
            <a:pPr lvl="1"/>
            <a:r>
              <a:rPr lang="en-US" sz="2000" dirty="0">
                <a:sym typeface="Wingdings"/>
              </a:rPr>
              <a:t>Based on name lookup in constrained context</a:t>
            </a:r>
          </a:p>
          <a:p>
            <a:pPr lvl="2"/>
            <a:r>
              <a:rPr lang="en-US" sz="1600" dirty="0" smtClean="0"/>
              <a:t>All uses of declarations found in constraints are checked.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6355" y="1552223"/>
            <a:ext cx="7605889" cy="145344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</a:p>
          <a:p>
            <a:pPr algn="ctr"/>
            <a:endParaRPr lang="en-US" sz="500" dirty="0">
              <a:solidFill>
                <a:srgbClr val="000090"/>
              </a:solidFill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sym typeface="Wingdings"/>
              </a:rPr>
              <a:t>					Possible matches 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for type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: </a:t>
            </a:r>
            <a:endParaRPr lang="en-US" sz="1600" dirty="0">
              <a:solidFill>
                <a:srgbClr val="000090"/>
              </a:solidFill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	T foo(T)</a:t>
            </a:r>
            <a:r>
              <a:rPr lang="en-US" sz="1600" dirty="0">
                <a:solidFill>
                  <a:srgbClr val="000090"/>
                </a:solidFill>
              </a:rPr>
              <a:t>	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	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const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 t foo(t), t&amp; foo(t),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					t t::foo(), …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	</a:t>
            </a:r>
            <a:r>
              <a:rPr lang="en-US" sz="1600" b="1" dirty="0" err="1" smtClean="0">
                <a:solidFill>
                  <a:srgbClr val="000090"/>
                </a:solidFill>
                <a:sym typeface="Wingdings"/>
              </a:rPr>
              <a:t>typedef</a:t>
            </a:r>
            <a:r>
              <a:rPr lang="en-US" sz="1600" b="1" dirty="0" smtClean="0">
                <a:solidFill>
                  <a:srgbClr val="000090"/>
                </a:solidFill>
                <a:sym typeface="Wingdings"/>
              </a:rPr>
              <a:t> </a:t>
            </a:r>
            <a:r>
              <a:rPr lang="en-US" sz="1600" b="1" dirty="0">
                <a:solidFill>
                  <a:srgbClr val="000090"/>
                </a:solidFill>
                <a:sym typeface="Wingdings"/>
              </a:rPr>
              <a:t>T t</a:t>
            </a:r>
          </a:p>
        </p:txBody>
      </p:sp>
    </p:spTree>
    <p:extLst>
      <p:ext uri="{BB962C8B-B14F-4D97-AF65-F5344CB8AC3E}">
        <p14:creationId xmlns:p14="http://schemas.microsoft.com/office/powerpoint/2010/main" val="23278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Design Alternatives: Salient Differences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199" y="881416"/>
            <a:ext cx="8488355" cy="4988806"/>
          </a:xfrm>
          <a:noFill/>
        </p:spPr>
        <p:txBody>
          <a:bodyPr/>
          <a:lstStyle/>
          <a:p>
            <a:r>
              <a:rPr lang="en-US" sz="2400" dirty="0" smtClean="0"/>
              <a:t>Requirements representation</a:t>
            </a:r>
          </a:p>
          <a:p>
            <a:pPr marL="457200" lvl="1" indent="0" algn="just">
              <a:buNone/>
            </a:pPr>
            <a:r>
              <a:rPr lang="en-US" sz="2000" dirty="0" smtClean="0"/>
              <a:t>						e.g. use-patterns, pseudo-signatures.</a:t>
            </a:r>
            <a:endParaRPr lang="en-US" sz="500" dirty="0" smtClean="0"/>
          </a:p>
          <a:p>
            <a:r>
              <a:rPr lang="en-US" sz="2400" dirty="0" smtClean="0"/>
              <a:t>Modeling mechanism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	e.g. implicit, explicit.</a:t>
            </a:r>
          </a:p>
          <a:p>
            <a:pPr marL="0" indent="0">
              <a:buNone/>
            </a:pPr>
            <a:endParaRPr lang="en-US" sz="500" dirty="0" smtClean="0"/>
          </a:p>
          <a:p>
            <a:r>
              <a:rPr lang="en-US" sz="2400" dirty="0" smtClean="0">
                <a:sym typeface="Wingdings"/>
              </a:rPr>
              <a:t>Requirements satisfaction</a:t>
            </a:r>
          </a:p>
          <a:p>
            <a:pPr marL="457200" lvl="1" indent="0">
              <a:buNone/>
            </a:pPr>
            <a:r>
              <a:rPr lang="en-US" sz="2000" dirty="0" smtClean="0">
                <a:sym typeface="Wingdings"/>
              </a:rPr>
              <a:t>						e.g. a valid expression, valid candidates.</a:t>
            </a:r>
          </a:p>
          <a:p>
            <a:pPr marL="0" indent="0">
              <a:buNone/>
            </a:pPr>
            <a:endParaRPr lang="en-US" sz="500" dirty="0" smtClean="0">
              <a:sym typeface="Wingdings"/>
            </a:endParaRPr>
          </a:p>
          <a:p>
            <a:r>
              <a:rPr lang="en-US" sz="2400" dirty="0">
                <a:sym typeface="Wingdings"/>
              </a:rPr>
              <a:t>Checking body of c</a:t>
            </a:r>
            <a:r>
              <a:rPr lang="en-US" sz="2400" dirty="0" smtClean="0">
                <a:sym typeface="Wingdings"/>
              </a:rPr>
              <a:t>onstrained template definitions</a:t>
            </a:r>
          </a:p>
          <a:p>
            <a:pPr marL="457200" lvl="1" indent="0">
              <a:buNone/>
            </a:pPr>
            <a:r>
              <a:rPr lang="en-US" sz="2000" dirty="0" smtClean="0">
                <a:sym typeface="Wingdings"/>
              </a:rPr>
              <a:t>						e.g. matching expression trees,  </a:t>
            </a:r>
          </a:p>
          <a:p>
            <a:pPr marL="457200" lvl="1" indent="0">
              <a:buNone/>
            </a:pPr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						based on name lookup in constraints.</a:t>
            </a:r>
          </a:p>
          <a:p>
            <a:pPr marL="0" indent="0">
              <a:buNone/>
            </a:pPr>
            <a:endParaRPr lang="en-US" sz="500" dirty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Axioms representation and satisfaction</a:t>
            </a:r>
          </a:p>
          <a:p>
            <a:pPr marL="914400" lvl="2" indent="0">
              <a:buNone/>
            </a:pPr>
            <a:r>
              <a:rPr lang="en-US" sz="1600" dirty="0" smtClean="0">
                <a:sym typeface="Wingdings"/>
              </a:rPr>
              <a:t>					</a:t>
            </a:r>
            <a:r>
              <a:rPr lang="en-US" sz="2000" dirty="0" smtClean="0">
                <a:sym typeface="Wingdings"/>
              </a:rPr>
              <a:t>e.g. (extended) logical expressions</a:t>
            </a:r>
            <a:endParaRPr lang="en-US" sz="2000" dirty="0">
              <a:sym typeface="Wingdings"/>
            </a:endParaRPr>
          </a:p>
          <a:p>
            <a:pPr marL="914400" lvl="2" indent="0">
              <a:buNone/>
            </a:pPr>
            <a:endParaRPr lang="en-US" sz="1600" dirty="0" smtClean="0">
              <a:sym typeface="Wingdings"/>
            </a:endParaRPr>
          </a:p>
          <a:p>
            <a:pPr marL="914400" lvl="2" indent="0">
              <a:buNone/>
            </a:pPr>
            <a:endParaRPr lang="en-US" sz="16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422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Design Alternatives</a:t>
            </a:r>
            <a:endParaRPr lang="en-US" sz="4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931242"/>
              </p:ext>
            </p:extLst>
          </p:nvPr>
        </p:nvGraphicFramePr>
        <p:xfrm>
          <a:off x="261939" y="1055688"/>
          <a:ext cx="8683617" cy="457199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78617"/>
                <a:gridCol w="1693333"/>
                <a:gridCol w="1284111"/>
                <a:gridCol w="1538111"/>
                <a:gridCol w="2173111"/>
                <a:gridCol w="916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Proposed 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Modeling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</a:t>
                      </a:r>
                      <a:r>
                        <a:rPr lang="en-US" baseline="0" dirty="0" smtClean="0"/>
                        <a:t>g Body of </a:t>
                      </a:r>
                      <a:r>
                        <a:rPr lang="en-US" dirty="0" smtClean="0"/>
                        <a:t>Constrained</a:t>
                      </a:r>
                      <a:r>
                        <a:rPr lang="en-US" baseline="0" dirty="0" smtClean="0"/>
                        <a:t> Template </a:t>
                      </a:r>
                      <a:r>
                        <a:rPr lang="en-US" baseline="0" dirty="0" err="1" smtClean="0"/>
                        <a:t>Defns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Axioms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Explicit Concepts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Pseudo-signatures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 valid candidates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name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ookup in constraints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Implicit Concepts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Use-patterns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 valid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expression trees against use-patterns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</a:t>
                      </a:r>
                      <a:r>
                        <a:rPr lang="en-US" dirty="0" err="1" smtClean="0"/>
                        <a:t>ext’d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Pre-Frankfurt 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Pseudo-signatures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Both</a:t>
                      </a:r>
                      <a:r>
                        <a:rPr lang="en-US" dirty="0" smtClean="0"/>
                        <a:t> Explicit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 valid candidates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n</a:t>
                      </a:r>
                      <a:r>
                        <a:rPr lang="en-US" dirty="0" smtClean="0"/>
                        <a:t>ame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ookup in constraints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Palo Alto 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Use-patterns, </a:t>
                      </a:r>
                      <a:r>
                        <a:rPr lang="en-US" dirty="0" err="1" smtClean="0"/>
                        <a:t>ext’d</a:t>
                      </a:r>
                      <a:r>
                        <a:rPr lang="en-US" dirty="0" smtClean="0"/>
                        <a:t> with type annotations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 valid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e</a:t>
                      </a:r>
                      <a:r>
                        <a:rPr lang="en-US" dirty="0" smtClean="0"/>
                        <a:t>xpression trees against use-patterns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Yes, </a:t>
                      </a:r>
                      <a:r>
                        <a:rPr lang="en-US" dirty="0" err="1" smtClean="0"/>
                        <a:t>ext’d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40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Design Idioms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04"/>
            <a:ext cx="8229600" cy="4525963"/>
          </a:xfrm>
        </p:spPr>
        <p:txBody>
          <a:bodyPr anchor="t"/>
          <a:lstStyle/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Named </a:t>
            </a:r>
            <a:r>
              <a:rPr lang="en-US" sz="2000" dirty="0">
                <a:solidFill>
                  <a:srgbClr val="000000"/>
                </a:solidFill>
              </a:rPr>
              <a:t>c</a:t>
            </a:r>
            <a:r>
              <a:rPr lang="en-US" sz="2000" dirty="0" smtClean="0">
                <a:solidFill>
                  <a:srgbClr val="000000"/>
                </a:solidFill>
              </a:rPr>
              <a:t>oncept models</a:t>
            </a:r>
          </a:p>
          <a:p>
            <a:pPr lvl="1"/>
            <a:r>
              <a:rPr lang="en-US" sz="1600" dirty="0"/>
              <a:t>Magne Haveraaen. 2007. </a:t>
            </a:r>
            <a:r>
              <a:rPr lang="en-US" sz="1600" dirty="0">
                <a:hlinkClick r:id="rId3"/>
              </a:rPr>
              <a:t>Institutions, property-aware programming and testing</a:t>
            </a:r>
            <a:r>
              <a:rPr lang="en-US" sz="1600" dirty="0"/>
              <a:t>. In Proceedings of the 2007 Symposium on Library-Centric Software Design (LCSD '07). ACM, New York, NY, USA, 21-30. DOI=10.1145/1512762.1512765 http://doi.acm.org/10.1145/1512762.1512765 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>
                <a:solidFill>
                  <a:srgbClr val="000000"/>
                </a:solidFill>
              </a:rPr>
              <a:t>Axioms for compiler optimizations</a:t>
            </a:r>
          </a:p>
          <a:p>
            <a:pPr lvl="1"/>
            <a:r>
              <a:rPr lang="en-US" sz="1600" dirty="0"/>
              <a:t>Xiaolong Tang and Jaakko Järvi. </a:t>
            </a:r>
            <a:r>
              <a:rPr lang="en-US" sz="1600" dirty="0">
                <a:hlinkClick r:id="rId4"/>
              </a:rPr>
              <a:t>Concept-based optimization</a:t>
            </a:r>
            <a:r>
              <a:rPr lang="en-US" sz="1600" dirty="0"/>
              <a:t>. In ACM SIGPLAN Symposium on Library-Centric Software Design (LCSD'07), October </a:t>
            </a:r>
            <a:r>
              <a:rPr lang="en-US" sz="1600" dirty="0" smtClean="0"/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359427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ConceptGCC</a:t>
            </a:r>
            <a:r>
              <a:rPr lang="en-US" sz="4000" dirty="0" smtClean="0"/>
              <a:t>, A Sister Project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004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err="1"/>
              <a:t>ConceptGCC</a:t>
            </a:r>
            <a:r>
              <a:rPr lang="en-US" sz="2400" dirty="0"/>
              <a:t> is a prototype for the pre-Frankfurt design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000" dirty="0" smtClean="0"/>
          </a:p>
          <a:p>
            <a:pPr>
              <a:buFontTx/>
              <a:buChar char="•"/>
            </a:pPr>
            <a:r>
              <a:rPr lang="en-US" sz="2400" dirty="0" err="1" smtClean="0"/>
              <a:t>ConceptGCC</a:t>
            </a:r>
            <a:r>
              <a:rPr lang="en-US" sz="2400" dirty="0" smtClean="0"/>
              <a:t> </a:t>
            </a:r>
            <a:r>
              <a:rPr lang="en-US" sz="2400" dirty="0"/>
              <a:t>is implemented in GCC.</a:t>
            </a:r>
          </a:p>
          <a:p>
            <a:pPr lvl="1">
              <a:buFontTx/>
              <a:buChar char="•"/>
            </a:pPr>
            <a:r>
              <a:rPr lang="en-US" sz="2000" dirty="0" smtClean="0"/>
              <a:t>Basis of compilation model: concepts </a:t>
            </a:r>
            <a:r>
              <a:rPr lang="en-US" sz="2000" dirty="0"/>
              <a:t>as class </a:t>
            </a:r>
            <a:r>
              <a:rPr lang="en-US" sz="2000" dirty="0" smtClean="0"/>
              <a:t>templates…</a:t>
            </a:r>
          </a:p>
          <a:p>
            <a:pPr marL="457200" lvl="1" indent="0">
              <a:buNone/>
            </a:pPr>
            <a:endParaRPr lang="en-US" sz="1000" dirty="0"/>
          </a:p>
          <a:p>
            <a:pPr>
              <a:buFontTx/>
              <a:buChar char="•"/>
            </a:pPr>
            <a:r>
              <a:rPr lang="en-US" sz="2400" dirty="0" err="1" smtClean="0"/>
              <a:t>ConceptGCC</a:t>
            </a:r>
            <a:r>
              <a:rPr lang="en-US" sz="2400" dirty="0" smtClean="0"/>
              <a:t> differs from </a:t>
            </a:r>
            <a:r>
              <a:rPr lang="en-US" sz="2400" dirty="0" err="1" smtClean="0"/>
              <a:t>ConceptClang</a:t>
            </a:r>
            <a:r>
              <a:rPr lang="en-US" sz="2400" dirty="0" smtClean="0"/>
              <a:t> in the basis of the compilation model.</a:t>
            </a:r>
          </a:p>
          <a:p>
            <a:pPr lvl="1">
              <a:buFontTx/>
              <a:buChar char="•"/>
            </a:pPr>
            <a:r>
              <a:rPr lang="en-US" sz="2000" dirty="0" err="1" smtClean="0"/>
              <a:t>ConceptClang</a:t>
            </a:r>
            <a:r>
              <a:rPr lang="en-US" sz="2000" dirty="0" smtClean="0"/>
              <a:t> treats concepts components as first-class entities of the C++ language.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>
              <a:buFontTx/>
              <a:buChar char="•"/>
            </a:pPr>
            <a:r>
              <a:rPr lang="en-US" sz="2400" dirty="0" smtClean="0"/>
              <a:t>The development of </a:t>
            </a:r>
            <a:r>
              <a:rPr lang="en-US" sz="2400" dirty="0" err="1" smtClean="0"/>
              <a:t>ConceptGCC</a:t>
            </a:r>
            <a:r>
              <a:rPr lang="en-US" sz="2400" dirty="0" smtClean="0"/>
              <a:t> has been on hiatus since 2009.</a:t>
            </a:r>
          </a:p>
        </p:txBody>
      </p:sp>
    </p:spTree>
    <p:extLst>
      <p:ext uri="{BB962C8B-B14F-4D97-AF65-F5344CB8AC3E}">
        <p14:creationId xmlns:p14="http://schemas.microsoft.com/office/powerpoint/2010/main" val="158647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Infrastructure Design</a:t>
            </a:r>
            <a:endParaRPr lang="en-US" sz="4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810647"/>
              </p:ext>
            </p:extLst>
          </p:nvPr>
        </p:nvGraphicFramePr>
        <p:xfrm>
          <a:off x="261939" y="1055688"/>
          <a:ext cx="8683616" cy="548639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550494"/>
                <a:gridCol w="1955234"/>
                <a:gridCol w="1368777"/>
                <a:gridCol w="1580445"/>
                <a:gridCol w="22286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Proposed 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Modeling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Body of Constrained</a:t>
                      </a:r>
                      <a:r>
                        <a:rPr lang="en-US" baseline="0" dirty="0" smtClean="0"/>
                        <a:t> Template </a:t>
                      </a:r>
                      <a:r>
                        <a:rPr lang="en-US" baseline="0" dirty="0" err="1" smtClean="0"/>
                        <a:t>Defns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Explicit Concepts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Pseudo-signatures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 valid candidates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n</a:t>
                      </a:r>
                      <a:r>
                        <a:rPr lang="en-US" dirty="0" smtClean="0"/>
                        <a:t>ame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ookup in constraints environment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Implicit Concepts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Use-patterns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 valid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expression trees against use-patterns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Pre-Frankfurt 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Pseudo-signatures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Both</a:t>
                      </a:r>
                      <a:r>
                        <a:rPr lang="en-US" dirty="0" smtClean="0"/>
                        <a:t> Explicit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 valid  candidates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n</a:t>
                      </a:r>
                      <a:r>
                        <a:rPr lang="en-US" dirty="0" smtClean="0"/>
                        <a:t>ame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ookup in constraints environment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Palo Alto 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Use-patterns, </a:t>
                      </a:r>
                      <a:r>
                        <a:rPr lang="en-US" dirty="0" err="1" smtClean="0"/>
                        <a:t>ext’d</a:t>
                      </a:r>
                      <a:r>
                        <a:rPr lang="en-US" dirty="0" smtClean="0"/>
                        <a:t> with type annotations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 valid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e</a:t>
                      </a:r>
                      <a:r>
                        <a:rPr lang="en-US" dirty="0" smtClean="0"/>
                        <a:t>xpression trees against use-patterns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ConceptClang</a:t>
                      </a:r>
                      <a:r>
                        <a:rPr lang="en-US" b="1" dirty="0" smtClean="0"/>
                        <a:t> Infrastructure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Declarations</a:t>
                      </a:r>
                      <a:r>
                        <a:rPr lang="en-US" baseline="0" dirty="0" smtClean="0"/>
                        <a:t> [extend class </a:t>
                      </a:r>
                      <a:r>
                        <a:rPr lang="en-US" b="1" baseline="0" dirty="0" err="1" smtClean="0"/>
                        <a:t>Decl</a:t>
                      </a:r>
                      <a:r>
                        <a:rPr lang="en-US" baseline="0" dirty="0" smtClean="0"/>
                        <a:t>]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Both Explicit and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Implicit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valid</a:t>
                      </a:r>
                      <a:r>
                        <a:rPr lang="en-US" b="1" dirty="0" smtClean="0"/>
                        <a:t> candidates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Based</a:t>
                      </a:r>
                      <a:r>
                        <a:rPr lang="en-US" b="1" baseline="0" dirty="0" smtClean="0"/>
                        <a:t> on n</a:t>
                      </a:r>
                      <a:r>
                        <a:rPr lang="en-US" b="1" dirty="0" smtClean="0"/>
                        <a:t>ame</a:t>
                      </a:r>
                      <a:r>
                        <a:rPr lang="en-US" b="1" baseline="0" dirty="0" smtClean="0"/>
                        <a:t> l</a:t>
                      </a:r>
                      <a:r>
                        <a:rPr lang="en-US" b="1" dirty="0" smtClean="0"/>
                        <a:t>ookup in constraints environment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7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Infrastructure Extensions</a:t>
            </a:r>
            <a:endParaRPr lang="en-US" sz="4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205767"/>
              </p:ext>
            </p:extLst>
          </p:nvPr>
        </p:nvGraphicFramePr>
        <p:xfrm>
          <a:off x="261939" y="1055688"/>
          <a:ext cx="8683616" cy="548639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550494"/>
                <a:gridCol w="1955234"/>
                <a:gridCol w="1368777"/>
                <a:gridCol w="1566334"/>
                <a:gridCol w="22427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Proposed 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Modeling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Body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Constrained</a:t>
                      </a:r>
                      <a:r>
                        <a:rPr lang="en-US" baseline="0" dirty="0" smtClean="0"/>
                        <a:t> Template </a:t>
                      </a:r>
                      <a:r>
                        <a:rPr lang="en-US" baseline="0" dirty="0" err="1" smtClean="0"/>
                        <a:t>Defns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Pre-Frankfurt 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Pseudo-signatures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Both</a:t>
                      </a:r>
                      <a:r>
                        <a:rPr lang="en-US" dirty="0" smtClean="0"/>
                        <a:t> Explicit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</a:t>
                      </a:r>
                      <a:r>
                        <a:rPr lang="en-US" baseline="0" dirty="0" smtClean="0"/>
                        <a:t> valid</a:t>
                      </a:r>
                      <a:r>
                        <a:rPr lang="en-US" dirty="0" smtClean="0"/>
                        <a:t> candidates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ookup in constraints environment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Palo Alto 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Use-patterns, extended with type annotations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 valid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e</a:t>
                      </a:r>
                      <a:r>
                        <a:rPr lang="en-US" dirty="0" smtClean="0"/>
                        <a:t>xpression trees against use-patterns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ConceptClang</a:t>
                      </a:r>
                      <a:r>
                        <a:rPr lang="en-US" b="1" dirty="0" smtClean="0"/>
                        <a:t> Infrastructure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Declarations</a:t>
                      </a:r>
                      <a:r>
                        <a:rPr lang="en-US" baseline="0" dirty="0" smtClean="0"/>
                        <a:t> [extend class </a:t>
                      </a:r>
                      <a:r>
                        <a:rPr lang="en-US" b="1" baseline="0" dirty="0" err="1" smtClean="0"/>
                        <a:t>Decl</a:t>
                      </a:r>
                      <a:r>
                        <a:rPr lang="en-US" baseline="0" dirty="0" smtClean="0"/>
                        <a:t>]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Both Explicit and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Implicit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valid</a:t>
                      </a:r>
                      <a:r>
                        <a:rPr lang="en-US" b="1" dirty="0" smtClean="0"/>
                        <a:t> candidates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Based on name</a:t>
                      </a:r>
                      <a:r>
                        <a:rPr lang="en-US" b="1" baseline="0" dirty="0" smtClean="0"/>
                        <a:t> l</a:t>
                      </a:r>
                      <a:r>
                        <a:rPr lang="en-US" b="1" dirty="0" smtClean="0"/>
                        <a:t>ookup in constraints environment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Pre-Frankfurt Design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•"/>
                      </a:pPr>
                      <a:r>
                        <a:rPr lang="en-US" dirty="0" smtClean="0"/>
                        <a:t>Reuse</a:t>
                      </a:r>
                      <a:r>
                        <a:rPr lang="en-US" baseline="0" dirty="0" smtClean="0"/>
                        <a:t> Clang’s </a:t>
                      </a:r>
                    </a:p>
                    <a:p>
                      <a:pPr marL="285750" indent="-285750">
                        <a:buFontTx/>
                        <a:buChar char="•"/>
                      </a:pPr>
                      <a:r>
                        <a:rPr lang="en-US" b="1" baseline="0" dirty="0" smtClean="0"/>
                        <a:t>1 new kind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_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Palo Alto Design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•"/>
                      </a:pPr>
                      <a:r>
                        <a:rPr lang="en-US" b="1" dirty="0" smtClean="0"/>
                        <a:t>4 new kinds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(incl. a </a:t>
                      </a:r>
                      <a:r>
                        <a:rPr lang="en-US" b="1" baseline="0" dirty="0" smtClean="0"/>
                        <a:t>dummy</a:t>
                      </a:r>
                      <a:r>
                        <a:rPr lang="en-US" baseline="0" dirty="0" smtClean="0"/>
                        <a:t> kind -- for parsing use-patterns)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Implicit only </a:t>
                      </a:r>
                      <a:r>
                        <a:rPr lang="en-US" b="0" dirty="0" smtClean="0"/>
                        <a:t>(disable</a:t>
                      </a:r>
                      <a:r>
                        <a:rPr lang="en-US" b="0" baseline="0" dirty="0" smtClean="0"/>
                        <a:t> explicit)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 valid expression, </a:t>
                      </a:r>
                      <a:r>
                        <a:rPr lang="en-US" b="1" dirty="0" smtClean="0"/>
                        <a:t>in addition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e</a:t>
                      </a:r>
                      <a:r>
                        <a:rPr lang="en-US" dirty="0" smtClean="0"/>
                        <a:t>xpression trees against use-patterns, </a:t>
                      </a:r>
                      <a:r>
                        <a:rPr lang="en-US" b="1" dirty="0" smtClean="0"/>
                        <a:t>in addition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94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93"/>
            <a:ext cx="8229600" cy="4926663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Concepts: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An Introduction</a:t>
            </a:r>
          </a:p>
          <a:p>
            <a:pPr lvl="2">
              <a:buFont typeface="Lucida Grande"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For generic programming, in C++</a:t>
            </a:r>
          </a:p>
          <a:p>
            <a:pPr lvl="2">
              <a:buFont typeface="Lucida Grande"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 elementary components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7250" lvl="1" indent="-457200">
              <a:buFont typeface="+mj-ea"/>
              <a:buAutoNum type="arabicPeriod"/>
            </a:pPr>
            <a:r>
              <a:rPr lang="en-US" sz="2000" dirty="0">
                <a:solidFill>
                  <a:srgbClr val="7F7F7F"/>
                </a:solidFill>
              </a:rPr>
              <a:t>Implementing Concepts</a:t>
            </a:r>
          </a:p>
          <a:p>
            <a:pPr lvl="2">
              <a:buFont typeface="Lucida Grande"/>
              <a:buChar char="-"/>
            </a:pPr>
            <a:r>
              <a:rPr lang="en-US" sz="1600" dirty="0">
                <a:solidFill>
                  <a:srgbClr val="7F7F7F"/>
                </a:solidFill>
              </a:rPr>
              <a:t>Implementation considerations</a:t>
            </a:r>
          </a:p>
          <a:p>
            <a:pPr lvl="2">
              <a:buFont typeface="Lucida Grande"/>
              <a:buChar char="-"/>
            </a:pPr>
            <a:r>
              <a:rPr lang="en-US" sz="1600" dirty="0">
                <a:solidFill>
                  <a:srgbClr val="7F7F7F"/>
                </a:solidFill>
              </a:rPr>
              <a:t>Design </a:t>
            </a:r>
            <a:r>
              <a:rPr lang="en-US" sz="1600" dirty="0" smtClean="0">
                <a:solidFill>
                  <a:srgbClr val="7F7F7F"/>
                </a:solidFill>
              </a:rPr>
              <a:t>alternatives</a:t>
            </a:r>
          </a:p>
          <a:p>
            <a:pPr lvl="2">
              <a:buFont typeface="Lucida Grande"/>
              <a:buChar char="-"/>
            </a:pPr>
            <a:r>
              <a:rPr lang="en-US" sz="1600" dirty="0" smtClean="0">
                <a:solidFill>
                  <a:srgbClr val="7F7F7F"/>
                </a:solidFill>
              </a:rPr>
              <a:t>Towards </a:t>
            </a:r>
            <a:r>
              <a:rPr lang="en-US" sz="1600" dirty="0" err="1" smtClean="0">
                <a:solidFill>
                  <a:srgbClr val="7F7F7F"/>
                </a:solidFill>
              </a:rPr>
              <a:t>ConceptClang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sz="2000" b="1" dirty="0" err="1"/>
              <a:t>ConceptClang</a:t>
            </a:r>
            <a:r>
              <a:rPr lang="en-US" sz="2000" b="1" dirty="0"/>
              <a:t>: The Compilation Model</a:t>
            </a:r>
          </a:p>
          <a:p>
            <a:pPr marL="857250" lvl="1" indent="-457200"/>
            <a:r>
              <a:rPr lang="en-US" sz="1600" b="1" dirty="0"/>
              <a:t>The components</a:t>
            </a:r>
          </a:p>
          <a:p>
            <a:pPr marL="857250" lvl="1" indent="-457200"/>
            <a:r>
              <a:rPr lang="en-US" sz="1600" b="1" dirty="0" smtClean="0"/>
              <a:t>Essential data structures and procedures</a:t>
            </a:r>
          </a:p>
          <a:p>
            <a:pPr marL="857250" lvl="1" indent="-457200"/>
            <a:r>
              <a:rPr lang="en-US" sz="1600" b="1" dirty="0" smtClean="0"/>
              <a:t>Preliminary observations</a:t>
            </a:r>
          </a:p>
          <a:p>
            <a:pPr marL="857250" lvl="1" indent="-457200"/>
            <a:r>
              <a:rPr lang="en-US" sz="1600" b="1" dirty="0" smtClean="0"/>
              <a:t>Case study: Type-checking </a:t>
            </a:r>
            <a:r>
              <a:rPr lang="en-US" sz="1600" b="1" dirty="0"/>
              <a:t>(constrained) </a:t>
            </a:r>
            <a:r>
              <a:rPr lang="en-US" sz="1600" b="1" dirty="0" smtClean="0"/>
              <a:t>templates</a:t>
            </a:r>
          </a:p>
          <a:p>
            <a:pPr marL="857250" lvl="1" indent="-457200"/>
            <a:r>
              <a:rPr lang="en-US" sz="1600" b="1" dirty="0" smtClean="0"/>
              <a:t>Open questions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3222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ConceptClang</a:t>
            </a:r>
            <a:r>
              <a:rPr lang="en-US" dirty="0" smtClean="0"/>
              <a:t>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04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Define an infrastructure layer</a:t>
            </a:r>
          </a:p>
          <a:p>
            <a:pPr marL="857250" lvl="1" indent="-457200"/>
            <a:r>
              <a:rPr lang="en-US" sz="2000" dirty="0" smtClean="0"/>
              <a:t>Independent from any design alternative</a:t>
            </a:r>
          </a:p>
          <a:p>
            <a:pPr marL="857250" lvl="1" indent="-457200"/>
            <a:r>
              <a:rPr lang="en-US" sz="2000" dirty="0" smtClean="0"/>
              <a:t>Implementation separated from Clang</a:t>
            </a:r>
          </a:p>
          <a:p>
            <a:pPr marL="400050" lvl="1" indent="0">
              <a:buNone/>
            </a:pPr>
            <a:endParaRPr lang="en-US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Extend infrastructure with design-specific implementations</a:t>
            </a:r>
          </a:p>
          <a:p>
            <a:pPr marL="857250" lvl="1" indent="-457200"/>
            <a:r>
              <a:rPr lang="en-US" sz="2000" dirty="0">
                <a:solidFill>
                  <a:srgbClr val="000000"/>
                </a:solidFill>
              </a:rPr>
              <a:t>TR </a:t>
            </a:r>
            <a:r>
              <a:rPr lang="en-US" sz="2000" b="1" dirty="0">
                <a:solidFill>
                  <a:srgbClr val="000000"/>
                </a:solidFill>
              </a:rPr>
              <a:t>N2914=09-0104</a:t>
            </a:r>
            <a:r>
              <a:rPr lang="en-US" sz="2000" dirty="0">
                <a:solidFill>
                  <a:srgbClr val="000000"/>
                </a:solidFill>
              </a:rPr>
              <a:t> -- a.k.a. “</a:t>
            </a:r>
            <a:r>
              <a:rPr lang="en-US" sz="2000" b="1" dirty="0">
                <a:solidFill>
                  <a:srgbClr val="000000"/>
                </a:solidFill>
              </a:rPr>
              <a:t>pre-Frankfurt</a:t>
            </a:r>
            <a:r>
              <a:rPr lang="en-US" sz="2000" dirty="0">
                <a:solidFill>
                  <a:srgbClr val="000000"/>
                </a:solidFill>
              </a:rPr>
              <a:t>” design</a:t>
            </a:r>
          </a:p>
          <a:p>
            <a:pPr marL="857250" lvl="1" indent="-457200"/>
            <a:r>
              <a:rPr lang="en-US" sz="2000" dirty="0">
                <a:solidFill>
                  <a:srgbClr val="000000"/>
                </a:solidFill>
              </a:rPr>
              <a:t>TR </a:t>
            </a:r>
            <a:r>
              <a:rPr lang="en-US" sz="2000" b="1" dirty="0">
                <a:solidFill>
                  <a:srgbClr val="000000"/>
                </a:solidFill>
              </a:rPr>
              <a:t>N3351=12-0041</a:t>
            </a:r>
            <a:r>
              <a:rPr lang="en-US" sz="2000" dirty="0">
                <a:solidFill>
                  <a:srgbClr val="000000"/>
                </a:solidFill>
              </a:rPr>
              <a:t> -- </a:t>
            </a:r>
            <a:r>
              <a:rPr lang="en-US" sz="2000" dirty="0" err="1">
                <a:solidFill>
                  <a:srgbClr val="000000"/>
                </a:solidFill>
              </a:rPr>
              <a:t>a.k.a</a:t>
            </a:r>
            <a:r>
              <a:rPr lang="en-US" sz="2000" dirty="0">
                <a:solidFill>
                  <a:srgbClr val="000000"/>
                </a:solidFill>
              </a:rPr>
              <a:t> “</a:t>
            </a:r>
            <a:r>
              <a:rPr lang="en-US" sz="2000" b="1" dirty="0">
                <a:solidFill>
                  <a:srgbClr val="000000"/>
                </a:solidFill>
              </a:rPr>
              <a:t>Palo Alto</a:t>
            </a:r>
            <a:r>
              <a:rPr lang="en-US" sz="2000" dirty="0">
                <a:solidFill>
                  <a:srgbClr val="000000"/>
                </a:solidFill>
              </a:rPr>
              <a:t>” design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Explore implications on the C++ language</a:t>
            </a:r>
          </a:p>
          <a:p>
            <a:pPr marL="857250" lvl="1" indent="-457200"/>
            <a:r>
              <a:rPr lang="en-US" sz="2000" dirty="0" smtClean="0"/>
              <a:t>Extensions from Clang</a:t>
            </a:r>
          </a:p>
          <a:p>
            <a:pPr marL="400050" lvl="1" indent="0">
              <a:buNone/>
            </a:pPr>
            <a:endParaRPr lang="en-US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Explore (subtle) differences between design alternatives</a:t>
            </a:r>
          </a:p>
          <a:p>
            <a:pPr marL="857250" lvl="1" indent="-457200"/>
            <a:r>
              <a:rPr lang="en-US" sz="2000" dirty="0" smtClean="0"/>
              <a:t>Extensions from </a:t>
            </a:r>
            <a:r>
              <a:rPr lang="en-US" sz="2000" dirty="0" err="1" smtClean="0"/>
              <a:t>ConceptClang</a:t>
            </a:r>
            <a:r>
              <a:rPr lang="en-US" sz="2000" dirty="0" smtClean="0"/>
              <a:t> infrastructure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114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Section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004"/>
            <a:ext cx="8229600" cy="4827885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Define an infrastructure layer</a:t>
            </a:r>
          </a:p>
          <a:p>
            <a:pPr marL="857250" lvl="1" indent="-457200"/>
            <a:r>
              <a:rPr lang="en-US" sz="2000" dirty="0" smtClean="0"/>
              <a:t>Independent from any design alternative</a:t>
            </a:r>
          </a:p>
          <a:p>
            <a:pPr marL="857250" lvl="1" indent="-457200"/>
            <a:r>
              <a:rPr lang="en-US" sz="2000" dirty="0" smtClean="0"/>
              <a:t>Implementation separated from Clang</a:t>
            </a:r>
          </a:p>
          <a:p>
            <a:pPr marL="400050" lvl="1" indent="0">
              <a:buNone/>
            </a:pPr>
            <a:endParaRPr lang="en-US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Extend infrastructure with design-specific implementations</a:t>
            </a:r>
          </a:p>
          <a:p>
            <a:pPr marL="857250" lvl="1" indent="-457200"/>
            <a:r>
              <a:rPr lang="en-US" sz="2000" dirty="0">
                <a:solidFill>
                  <a:srgbClr val="000000"/>
                </a:solidFill>
              </a:rPr>
              <a:t>TR N2914=09-0104 -- a.k.a. “pre-Frankfurt” design</a:t>
            </a:r>
          </a:p>
          <a:p>
            <a:pPr marL="857250" lvl="1" indent="-457200"/>
            <a:r>
              <a:rPr lang="en-US" sz="2000" dirty="0">
                <a:solidFill>
                  <a:srgbClr val="000000"/>
                </a:solidFill>
              </a:rPr>
              <a:t>TR N3351=12-0041 -- </a:t>
            </a:r>
            <a:r>
              <a:rPr lang="en-US" sz="2000" dirty="0" err="1">
                <a:solidFill>
                  <a:srgbClr val="000000"/>
                </a:solidFill>
              </a:rPr>
              <a:t>a.k.a</a:t>
            </a:r>
            <a:r>
              <a:rPr lang="en-US" sz="2000" dirty="0">
                <a:solidFill>
                  <a:srgbClr val="000000"/>
                </a:solidFill>
              </a:rPr>
              <a:t> “Palo Alto” design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Explore implications on the C++ language</a:t>
            </a:r>
          </a:p>
          <a:p>
            <a:pPr marL="857250" lvl="1" indent="-457200"/>
            <a:r>
              <a:rPr lang="en-US" sz="2000" b="1" dirty="0" smtClean="0"/>
              <a:t>Extensions from Clang</a:t>
            </a:r>
          </a:p>
          <a:p>
            <a:pPr marL="400050" lvl="1" indent="0">
              <a:buNone/>
            </a:pPr>
            <a:endParaRPr lang="en-US" sz="5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Explore (subtle) differences between design alternatives</a:t>
            </a:r>
          </a:p>
          <a:p>
            <a:pPr marL="857250" lvl="1" indent="-457200"/>
            <a:r>
              <a:rPr lang="en-US" sz="2000" b="1" dirty="0" smtClean="0"/>
              <a:t>Extensions from </a:t>
            </a:r>
            <a:r>
              <a:rPr lang="en-US" sz="2000" b="1" dirty="0" err="1" smtClean="0"/>
              <a:t>ConceptClang</a:t>
            </a:r>
            <a:r>
              <a:rPr lang="en-US" sz="2000" b="1" dirty="0" smtClean="0"/>
              <a:t> infrastructure</a:t>
            </a:r>
          </a:p>
          <a:p>
            <a:pPr marL="400050" lvl="1" indent="0">
              <a:buNone/>
            </a:pPr>
            <a:endParaRPr lang="en-US" sz="5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Case Study: Type-checking (constrained) templates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28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1114778"/>
            <a:ext cx="8229600" cy="5011386"/>
          </a:xfrm>
          <a:prstGeom prst="rect">
            <a:avLst/>
          </a:prstGeom>
        </p:spPr>
        <p:txBody>
          <a:bodyPr/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1200" dirty="0" smtClean="0">
                <a:solidFill>
                  <a:schemeClr val="tx1"/>
                </a:solidFill>
                <a:effectLst/>
              </a:rPr>
              <a:t>ConceptClang extensions affect </a:t>
            </a:r>
            <a:r>
              <a:rPr lang="en-US" sz="2000" dirty="0"/>
              <a:t>o</a:t>
            </a:r>
            <a:r>
              <a:rPr lang="en-US" sz="2000" kern="1200" dirty="0" smtClean="0">
                <a:solidFill>
                  <a:schemeClr val="tx1"/>
                </a:solidFill>
                <a:effectLst/>
              </a:rPr>
              <a:t>nly 4/~17 components of Clang: </a:t>
            </a:r>
          </a:p>
          <a:p>
            <a:pPr marL="400050" lvl="1" indent="0">
              <a:buNone/>
            </a:pPr>
            <a:endParaRPr lang="en-US" sz="1600" kern="120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kern="120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kern="120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kern="120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kern="120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kern="120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kern="120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kern="120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kern="120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400" dirty="0" smtClean="0">
              <a:effectLst/>
            </a:endParaRPr>
          </a:p>
          <a:p>
            <a:pPr rtl="0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2000" b="1" kern="1200" dirty="0" smtClean="0">
                <a:solidFill>
                  <a:srgbClr val="000090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is modified only for compiler flags support.</a:t>
            </a:r>
          </a:p>
          <a:p>
            <a:pPr lvl="1" rtl="0"/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do not consider it in our analysis.</a:t>
            </a:r>
            <a:endParaRPr lang="en-US" sz="1600" dirty="0" smtClean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Clang </a:t>
            </a:r>
            <a:r>
              <a:rPr lang="en-US" sz="4000" dirty="0" smtClean="0">
                <a:sym typeface="Wingdings"/>
              </a:rPr>
              <a:t> </a:t>
            </a:r>
            <a:r>
              <a:rPr lang="en-US" sz="4000" dirty="0" err="1" smtClean="0">
                <a:sym typeface="Wingdings"/>
              </a:rPr>
              <a:t>Concept</a:t>
            </a:r>
            <a:r>
              <a:rPr lang="en-US" sz="4000" dirty="0" err="1" smtClean="0"/>
              <a:t>Clang</a:t>
            </a:r>
            <a:r>
              <a:rPr lang="en-US" sz="4000" dirty="0" smtClean="0"/>
              <a:t>: The Components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379162"/>
              </p:ext>
            </p:extLst>
          </p:nvPr>
        </p:nvGraphicFramePr>
        <p:xfrm>
          <a:off x="386644" y="1636889"/>
          <a:ext cx="8229600" cy="311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577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dirty="0" err="1" smtClean="0"/>
              <a:t>ConceptClang</a:t>
            </a:r>
            <a:r>
              <a:rPr lang="en-US" sz="4000" dirty="0" smtClean="0"/>
              <a:t> Components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819201"/>
              </p:ext>
            </p:extLst>
          </p:nvPr>
        </p:nvGraphicFramePr>
        <p:xfrm>
          <a:off x="286977" y="1185334"/>
          <a:ext cx="8658578" cy="515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6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Infrastructure and Extensions</a:t>
            </a:r>
            <a:endParaRPr lang="en-US" sz="4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934715"/>
              </p:ext>
            </p:extLst>
          </p:nvPr>
        </p:nvGraphicFramePr>
        <p:xfrm>
          <a:off x="261939" y="1290638"/>
          <a:ext cx="8683616" cy="365759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550494"/>
                <a:gridCol w="1955234"/>
                <a:gridCol w="1425222"/>
                <a:gridCol w="1524000"/>
                <a:gridCol w="22286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Proposed 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Modeling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Body of Constrained</a:t>
                      </a:r>
                      <a:r>
                        <a:rPr lang="en-US" baseline="0" dirty="0" smtClean="0"/>
                        <a:t> Template </a:t>
                      </a:r>
                      <a:r>
                        <a:rPr lang="en-US" baseline="0" dirty="0" err="1" smtClean="0"/>
                        <a:t>Defns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ConceptClang</a:t>
                      </a:r>
                      <a:r>
                        <a:rPr lang="en-US" b="1" dirty="0" smtClean="0"/>
                        <a:t> Infrastructure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Declarations</a:t>
                      </a:r>
                      <a:r>
                        <a:rPr lang="en-US" baseline="0" dirty="0" smtClean="0"/>
                        <a:t> [extend class </a:t>
                      </a:r>
                      <a:r>
                        <a:rPr lang="en-US" b="1" baseline="0" dirty="0" err="1" smtClean="0"/>
                        <a:t>Decl</a:t>
                      </a:r>
                      <a:r>
                        <a:rPr lang="en-US" baseline="0" dirty="0" smtClean="0"/>
                        <a:t>]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Both Explicit and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Implicit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Collect valid candidates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Based</a:t>
                      </a:r>
                      <a:r>
                        <a:rPr lang="en-US" b="1" baseline="0" dirty="0" smtClean="0"/>
                        <a:t> on n</a:t>
                      </a:r>
                      <a:r>
                        <a:rPr lang="en-US" b="1" dirty="0" smtClean="0"/>
                        <a:t>ame</a:t>
                      </a:r>
                      <a:r>
                        <a:rPr lang="en-US" b="1" baseline="0" dirty="0" smtClean="0"/>
                        <a:t> l</a:t>
                      </a:r>
                      <a:r>
                        <a:rPr lang="en-US" b="1" dirty="0" smtClean="0"/>
                        <a:t>ookup in constraints environment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Pre-Frankfurt Design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•"/>
                      </a:pPr>
                      <a:r>
                        <a:rPr lang="en-US" dirty="0" smtClean="0"/>
                        <a:t>Reuse</a:t>
                      </a:r>
                      <a:r>
                        <a:rPr lang="en-US" baseline="0" dirty="0" smtClean="0"/>
                        <a:t> Clang’s </a:t>
                      </a:r>
                    </a:p>
                    <a:p>
                      <a:pPr marL="285750" indent="-285750">
                        <a:buFontTx/>
                        <a:buChar char="•"/>
                      </a:pPr>
                      <a:r>
                        <a:rPr lang="en-US" b="1" baseline="0" dirty="0" smtClean="0"/>
                        <a:t>1 new kind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_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Palo Alto Design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•"/>
                      </a:pPr>
                      <a:r>
                        <a:rPr lang="en-US" b="1" dirty="0" smtClean="0"/>
                        <a:t>4 new kinds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(incl. a </a:t>
                      </a:r>
                      <a:r>
                        <a:rPr lang="en-US" b="1" baseline="0" dirty="0" smtClean="0"/>
                        <a:t>dummy</a:t>
                      </a:r>
                      <a:r>
                        <a:rPr lang="en-US" baseline="0" dirty="0" smtClean="0"/>
                        <a:t> kind -- for parsing use-patterns)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Implicit only </a:t>
                      </a:r>
                      <a:r>
                        <a:rPr lang="en-US" b="0" dirty="0" smtClean="0"/>
                        <a:t>(disable</a:t>
                      </a:r>
                      <a:r>
                        <a:rPr lang="en-US" b="0" baseline="0" dirty="0" smtClean="0"/>
                        <a:t> explicit)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 valid expression, </a:t>
                      </a:r>
                      <a:r>
                        <a:rPr lang="en-US" b="1" dirty="0" smtClean="0"/>
                        <a:t>in addition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e</a:t>
                      </a:r>
                      <a:r>
                        <a:rPr lang="en-US" dirty="0" smtClean="0"/>
                        <a:t>xpression trees against use-patterns, </a:t>
                      </a:r>
                      <a:r>
                        <a:rPr lang="en-US" b="1" dirty="0" smtClean="0"/>
                        <a:t>in addition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4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840140"/>
          </a:xfrm>
        </p:spPr>
        <p:txBody>
          <a:bodyPr/>
          <a:lstStyle/>
          <a:p>
            <a:r>
              <a:rPr lang="en-US" sz="4000" dirty="0"/>
              <a:t>Essential </a:t>
            </a:r>
            <a:r>
              <a:rPr lang="en-US" sz="4000" dirty="0" smtClean="0"/>
              <a:t>Data Structures</a:t>
            </a:r>
            <a:endParaRPr lang="en-US" sz="4000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262293" y="1055511"/>
            <a:ext cx="8543039" cy="5096934"/>
          </a:xfrm>
          <a:solidFill>
            <a:srgbClr val="FFFFFF"/>
          </a:solidFill>
        </p:spPr>
        <p:txBody>
          <a:bodyPr numCol="1"/>
          <a:lstStyle/>
          <a:p>
            <a:r>
              <a:rPr lang="en-US" sz="2400" dirty="0" smtClean="0"/>
              <a:t>Concept definition declaration: class </a:t>
            </a:r>
            <a:r>
              <a:rPr lang="en-US" sz="2400" b="1" dirty="0" err="1" smtClean="0"/>
              <a:t>ConceptDecl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Is a template declaration and declaration context</a:t>
            </a:r>
          </a:p>
          <a:p>
            <a:pPr lvl="1"/>
            <a:r>
              <a:rPr lang="en-US" sz="2000" dirty="0" smtClean="0"/>
              <a:t>Requirements</a:t>
            </a:r>
            <a:r>
              <a:rPr lang="en-US" sz="2000" dirty="0"/>
              <a:t> </a:t>
            </a:r>
            <a:r>
              <a:rPr lang="en-US" sz="2000" dirty="0" smtClean="0"/>
              <a:t>are represented as declarations</a:t>
            </a:r>
          </a:p>
          <a:p>
            <a:pPr lvl="1"/>
            <a:r>
              <a:rPr lang="en-US" sz="2000" dirty="0" smtClean="0"/>
              <a:t>Instance </a:t>
            </a:r>
            <a:r>
              <a:rPr lang="en-US" sz="2000" dirty="0"/>
              <a:t>holds a set of all its models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500" dirty="0" smtClean="0"/>
          </a:p>
          <a:p>
            <a:r>
              <a:rPr lang="en-US" sz="2400" dirty="0" smtClean="0"/>
              <a:t>Concept model declaration: class </a:t>
            </a:r>
            <a:r>
              <a:rPr lang="en-US" sz="2400" b="1" dirty="0" err="1" smtClean="0"/>
              <a:t>ConceptMapDecl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Is a template declaration and declaration context</a:t>
            </a:r>
          </a:p>
          <a:p>
            <a:pPr lvl="1"/>
            <a:r>
              <a:rPr lang="en-US" sz="2000" dirty="0" smtClean="0"/>
              <a:t>Is uniquely identified for storage in sets</a:t>
            </a:r>
          </a:p>
        </p:txBody>
      </p:sp>
    </p:spTree>
    <p:extLst>
      <p:ext uri="{BB962C8B-B14F-4D97-AF65-F5344CB8AC3E}">
        <p14:creationId xmlns:p14="http://schemas.microsoft.com/office/powerpoint/2010/main" val="13072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78" y="1114779"/>
            <a:ext cx="8846777" cy="55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727469" y="1122331"/>
            <a:ext cx="3657600" cy="91440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</a:rPr>
              <a:t>ConceptDecl</a:t>
            </a:r>
          </a:p>
          <a:p>
            <a:pPr algn="ctr"/>
            <a:endParaRPr lang="en-US" sz="1000" b="1" dirty="0">
              <a:solidFill>
                <a:srgbClr val="000090"/>
              </a:solidFill>
            </a:endParaRP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Concept Parameters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12700" y="5313331"/>
            <a:ext cx="3657600" cy="1148562"/>
          </a:xfrm>
          <a:prstGeom prst="roundRect">
            <a:avLst/>
          </a:prstGeom>
          <a:solidFill>
            <a:srgbClr val="EEECE1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</a:rPr>
              <a:t>ConceptMapDecl</a:t>
            </a:r>
          </a:p>
          <a:p>
            <a:pPr algn="ctr"/>
            <a:endParaRPr lang="en-US" sz="1000" b="1" dirty="0">
              <a:solidFill>
                <a:srgbClr val="000090"/>
              </a:solidFill>
            </a:endParaRPr>
          </a:p>
          <a:p>
            <a:pPr algn="ctr"/>
            <a:r>
              <a:rPr lang="en-US" dirty="0">
                <a:solidFill>
                  <a:srgbClr val="000090"/>
                </a:solidFill>
              </a:rPr>
              <a:t>T</a:t>
            </a:r>
            <a:r>
              <a:rPr lang="en-US" dirty="0" smtClean="0">
                <a:solidFill>
                  <a:srgbClr val="000090"/>
                </a:solidFill>
              </a:rPr>
              <a:t>emplate Parameters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≠ </a:t>
            </a:r>
            <a:r>
              <a:rPr lang="en-US" dirty="0" smtClean="0">
                <a:solidFill>
                  <a:srgbClr val="000090"/>
                </a:solidFill>
              </a:rPr>
              <a:t>0, for concept model templates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65269" y="3179731"/>
            <a:ext cx="251460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TemplateDecl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Template Parameters    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378217" y="3179731"/>
            <a:ext cx="2514600" cy="91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DeclContext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416875" y="3179731"/>
            <a:ext cx="2514600" cy="91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FoldingSetNode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965469" y="2036731"/>
            <a:ext cx="914400" cy="1143000"/>
          </a:xfrm>
          <a:prstGeom prst="straightConnector1">
            <a:avLst/>
          </a:prstGeom>
          <a:ln w="38100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232669" y="4090563"/>
            <a:ext cx="1066800" cy="1222768"/>
          </a:xfrm>
          <a:prstGeom prst="straightConnector1">
            <a:avLst/>
          </a:prstGeom>
          <a:ln w="38100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2117869" y="4246531"/>
            <a:ext cx="762000" cy="1066800"/>
          </a:xfrm>
          <a:prstGeom prst="straightConnector1">
            <a:avLst/>
          </a:prstGeom>
          <a:ln w="38100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556269" y="4064375"/>
            <a:ext cx="0" cy="1222768"/>
          </a:xfrm>
          <a:prstGeom prst="straightConnector1">
            <a:avLst/>
          </a:prstGeom>
          <a:ln w="38100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551036" y="2045474"/>
            <a:ext cx="5233" cy="1134257"/>
          </a:xfrm>
          <a:prstGeom prst="straightConnector1">
            <a:avLst/>
          </a:prstGeom>
          <a:ln w="38100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575071" y="1884331"/>
            <a:ext cx="803146" cy="1981200"/>
          </a:xfrm>
          <a:prstGeom prst="straightConnector1">
            <a:avLst/>
          </a:prstGeom>
          <a:ln w="25400">
            <a:solidFill>
              <a:srgbClr val="000090"/>
            </a:solidFill>
            <a:prstDash val="dash"/>
            <a:headEnd type="oval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575069" y="4064375"/>
            <a:ext cx="803148" cy="1919516"/>
          </a:xfrm>
          <a:prstGeom prst="straightConnector1">
            <a:avLst/>
          </a:prstGeom>
          <a:ln w="25400">
            <a:solidFill>
              <a:srgbClr val="000090"/>
            </a:solidFill>
            <a:prstDash val="dash"/>
            <a:headEnd type="oval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2417024" y="4850486"/>
            <a:ext cx="251460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NamedDecl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421923" y="4246531"/>
            <a:ext cx="995101" cy="74880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078321" y="5395093"/>
            <a:ext cx="251460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Decl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6" name="Straight Arrow Connector 75"/>
          <p:cNvCxnSpPr>
            <a:stCxn id="73" idx="3"/>
            <a:endCxn id="75" idx="1"/>
          </p:cNvCxnSpPr>
          <p:nvPr/>
        </p:nvCxnSpPr>
        <p:spPr>
          <a:xfrm>
            <a:off x="4931624" y="5383886"/>
            <a:ext cx="1146697" cy="54460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203130" y="5399414"/>
            <a:ext cx="847939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…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41469" y="4251300"/>
            <a:ext cx="436908" cy="114379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Clang -&gt; </a:t>
            </a:r>
            <a:r>
              <a:rPr lang="en-US" sz="4000" dirty="0" err="1" smtClean="0"/>
              <a:t>ConceptClang</a:t>
            </a:r>
            <a:r>
              <a:rPr lang="en-US" sz="4000" dirty="0" smtClean="0"/>
              <a:t>: Data Structures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-395111" y="4092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73" grpId="0" animBg="1"/>
      <p:bldP spid="75" grpId="0" animBg="1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12893"/>
            <a:ext cx="8229600" cy="4926663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sz="2000" b="1" dirty="0" smtClean="0">
                <a:solidFill>
                  <a:srgbClr val="000000"/>
                </a:solidFill>
              </a:rPr>
              <a:t>Concepts: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0000"/>
                </a:solidFill>
              </a:rPr>
              <a:t>An Introduction</a:t>
            </a:r>
          </a:p>
          <a:p>
            <a:pPr lvl="2">
              <a:buFont typeface="Lucida Grande"/>
              <a:buChar char="-"/>
            </a:pPr>
            <a:r>
              <a:rPr lang="en-US" sz="1600" b="1" dirty="0" smtClean="0">
                <a:solidFill>
                  <a:srgbClr val="000000"/>
                </a:solidFill>
              </a:rPr>
              <a:t>For generic programming, in C++</a:t>
            </a:r>
          </a:p>
          <a:p>
            <a:pPr lvl="2">
              <a:buFont typeface="Lucida Grande"/>
              <a:buChar char="-"/>
            </a:pPr>
            <a:r>
              <a:rPr lang="en-US" sz="1600" b="1" dirty="0" smtClean="0">
                <a:solidFill>
                  <a:srgbClr val="000000"/>
                </a:solidFill>
              </a:rPr>
              <a:t>The elementary components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857250" lvl="1" indent="-457200">
              <a:buFont typeface="+mj-ea"/>
              <a:buAutoNum type="arabicPeriod"/>
            </a:pPr>
            <a:r>
              <a:rPr lang="en-US" sz="2000" b="1" dirty="0"/>
              <a:t>Implementing Concepts</a:t>
            </a:r>
          </a:p>
          <a:p>
            <a:pPr lvl="2">
              <a:buFont typeface="Lucida Grande"/>
              <a:buChar char="-"/>
            </a:pPr>
            <a:r>
              <a:rPr lang="en-US" sz="1600" b="1" dirty="0"/>
              <a:t>Implementation considerations</a:t>
            </a:r>
          </a:p>
          <a:p>
            <a:pPr lvl="2">
              <a:buFont typeface="Lucida Grande"/>
              <a:buChar char="-"/>
            </a:pPr>
            <a:r>
              <a:rPr lang="en-US" sz="1600" b="1" dirty="0"/>
              <a:t>Design </a:t>
            </a:r>
            <a:r>
              <a:rPr lang="en-US" sz="1600" b="1" dirty="0" smtClean="0"/>
              <a:t>alternatives</a:t>
            </a:r>
          </a:p>
          <a:p>
            <a:pPr lvl="2">
              <a:buFont typeface="Lucida Grande"/>
              <a:buChar char="-"/>
            </a:pPr>
            <a:r>
              <a:rPr lang="en-US" sz="1600" b="1" dirty="0" smtClean="0"/>
              <a:t>Towards </a:t>
            </a:r>
            <a:r>
              <a:rPr lang="en-US" sz="1600" b="1" dirty="0" err="1" smtClean="0"/>
              <a:t>ConceptClang</a:t>
            </a:r>
            <a:endParaRPr lang="en-US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sz="2000" dirty="0" err="1">
                <a:solidFill>
                  <a:srgbClr val="7F7F7F"/>
                </a:solidFill>
              </a:rPr>
              <a:t>ConceptClang</a:t>
            </a:r>
            <a:r>
              <a:rPr lang="en-US" sz="2000" dirty="0">
                <a:solidFill>
                  <a:srgbClr val="7F7F7F"/>
                </a:solidFill>
              </a:rPr>
              <a:t>: The Compilation Model</a:t>
            </a:r>
          </a:p>
          <a:p>
            <a:pPr marL="857250" lvl="1" indent="-457200"/>
            <a:r>
              <a:rPr lang="en-US" sz="1600" dirty="0">
                <a:solidFill>
                  <a:srgbClr val="7F7F7F"/>
                </a:solidFill>
              </a:rPr>
              <a:t>The components</a:t>
            </a:r>
          </a:p>
          <a:p>
            <a:pPr marL="857250" lvl="1" indent="-457200"/>
            <a:r>
              <a:rPr lang="en-US" sz="1600" dirty="0" smtClean="0">
                <a:solidFill>
                  <a:srgbClr val="7F7F7F"/>
                </a:solidFill>
              </a:rPr>
              <a:t>Essential data structures and procedures</a:t>
            </a:r>
          </a:p>
          <a:p>
            <a:pPr marL="857250" lvl="1" indent="-457200"/>
            <a:r>
              <a:rPr lang="en-US" sz="1600" dirty="0" smtClean="0">
                <a:solidFill>
                  <a:srgbClr val="7F7F7F"/>
                </a:solidFill>
              </a:rPr>
              <a:t>Preliminary observations</a:t>
            </a:r>
          </a:p>
          <a:p>
            <a:pPr marL="857250" lvl="1" indent="-457200"/>
            <a:r>
              <a:rPr lang="en-US" sz="1600" dirty="0" smtClean="0">
                <a:solidFill>
                  <a:srgbClr val="7F7F7F"/>
                </a:solidFill>
              </a:rPr>
              <a:t>Case study: Type-checking </a:t>
            </a:r>
            <a:r>
              <a:rPr lang="en-US" sz="1600" dirty="0">
                <a:solidFill>
                  <a:srgbClr val="7F7F7F"/>
                </a:solidFill>
              </a:rPr>
              <a:t>(constrained) </a:t>
            </a:r>
            <a:r>
              <a:rPr lang="en-US" sz="1600" dirty="0" smtClean="0">
                <a:solidFill>
                  <a:srgbClr val="7F7F7F"/>
                </a:solidFill>
              </a:rPr>
              <a:t>templates</a:t>
            </a:r>
          </a:p>
          <a:p>
            <a:pPr marL="857250" lvl="1" indent="-457200"/>
            <a:r>
              <a:rPr lang="en-US" sz="1600" dirty="0" smtClean="0">
                <a:solidFill>
                  <a:srgbClr val="7F7F7F"/>
                </a:solidFill>
              </a:rPr>
              <a:t>Open questions</a:t>
            </a:r>
            <a:endParaRPr lang="en-US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0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840140"/>
          </a:xfrm>
        </p:spPr>
        <p:txBody>
          <a:bodyPr/>
          <a:lstStyle/>
          <a:p>
            <a:r>
              <a:rPr lang="en-US" sz="4000" dirty="0" smtClean="0"/>
              <a:t>Essential Data Structures</a:t>
            </a:r>
            <a:endParaRPr lang="en-US" sz="4000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262293" y="1055511"/>
            <a:ext cx="8543039" cy="5096934"/>
          </a:xfrm>
          <a:noFill/>
        </p:spPr>
        <p:txBody>
          <a:bodyPr numCol="1"/>
          <a:lstStyle/>
          <a:p>
            <a:r>
              <a:rPr lang="en-US" sz="2400" dirty="0" smtClean="0"/>
              <a:t>Concept definition declaration: class </a:t>
            </a:r>
            <a:r>
              <a:rPr lang="en-US" sz="2400" b="1" dirty="0" err="1" smtClean="0"/>
              <a:t>ConceptDecl</a:t>
            </a:r>
            <a:endParaRPr lang="en-US" sz="2400" dirty="0" smtClean="0"/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Is a template declaration and declaration context.</a:t>
            </a:r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Requirements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  <a:r>
              <a:rPr lang="en-US" sz="2000" dirty="0" smtClean="0">
                <a:solidFill>
                  <a:srgbClr val="7F7F7F"/>
                </a:solidFill>
              </a:rPr>
              <a:t>are represented as declarations.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Instance holds a set of all its models.</a:t>
            </a:r>
          </a:p>
          <a:p>
            <a:pPr marL="457200" lvl="1" indent="0">
              <a:buNone/>
            </a:pPr>
            <a:endParaRPr lang="en-US" sz="500" dirty="0" smtClean="0"/>
          </a:p>
          <a:p>
            <a:r>
              <a:rPr lang="en-US" sz="2400" dirty="0" smtClean="0"/>
              <a:t>Concept model declaration: class </a:t>
            </a:r>
            <a:r>
              <a:rPr lang="en-US" sz="2400" b="1" dirty="0" err="1" smtClean="0"/>
              <a:t>ConceptMapDecl</a:t>
            </a:r>
            <a:endParaRPr lang="en-US" sz="2400" dirty="0" smtClean="0"/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Is a template declaration and declaration context.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Is uniquely identified for storage in sets.</a:t>
            </a:r>
          </a:p>
          <a:p>
            <a:pPr lvl="1"/>
            <a:r>
              <a:rPr lang="en-US" sz="2000" dirty="0" smtClean="0"/>
              <a:t>Requirements satisfaction </a:t>
            </a:r>
            <a:r>
              <a:rPr lang="en-US" sz="2000" b="1" dirty="0" smtClean="0"/>
              <a:t>collect valid candidates</a:t>
            </a:r>
            <a:r>
              <a:rPr lang="en-US" sz="2000" dirty="0" smtClean="0"/>
              <a:t>.</a:t>
            </a:r>
          </a:p>
          <a:p>
            <a:pPr lvl="2"/>
            <a:r>
              <a:rPr lang="en-US" sz="1600" dirty="0" smtClean="0"/>
              <a:t>Candidates == declarations matching names or references in the requirement.</a:t>
            </a:r>
          </a:p>
          <a:p>
            <a:pPr lvl="2"/>
            <a:r>
              <a:rPr lang="en-US" sz="1600" dirty="0" smtClean="0">
                <a:sym typeface="Wingdings"/>
              </a:rPr>
              <a:t>Add candidate declarations to the model declaration.</a:t>
            </a: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4333" y="4955911"/>
            <a:ext cx="7605889" cy="1309422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  <a:endParaRPr lang="en-US" sz="1000" b="1" cap="small" dirty="0" smtClean="0">
              <a:solidFill>
                <a:srgbClr val="000090"/>
              </a:solidFill>
              <a:uFill>
                <a:solidFill>
                  <a:srgbClr val="000090"/>
                </a:solidFill>
              </a:uFill>
            </a:endParaRPr>
          </a:p>
          <a:p>
            <a:endParaRPr lang="en-US" sz="1000" dirty="0" smtClean="0">
              <a:solidFill>
                <a:srgbClr val="000090"/>
              </a:solidFill>
              <a:cs typeface="Courier"/>
            </a:endParaRPr>
          </a:p>
          <a:p>
            <a:r>
              <a:rPr lang="en-US" sz="2000" u="sng" dirty="0" smtClean="0">
                <a:solidFill>
                  <a:srgbClr val="000090"/>
                </a:solidFill>
                <a:cs typeface="Courier"/>
              </a:rPr>
              <a:t>	Requirement		Satisfied with							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	*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</a:t>
            </a:r>
            <a:r>
              <a:rPr lang="en-US" sz="1600" dirty="0">
                <a:solidFill>
                  <a:srgbClr val="000090"/>
                </a:solidFill>
              </a:rPr>
              <a:t>	</a:t>
            </a:r>
            <a:r>
              <a:rPr lang="en-US" sz="1600" dirty="0" smtClean="0">
                <a:solidFill>
                  <a:srgbClr val="000090"/>
                </a:solidFill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 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valid candidates for call </a:t>
            </a:r>
            <a:r>
              <a:rPr lang="en-US" sz="1600" b="1" dirty="0" smtClean="0">
                <a:solidFill>
                  <a:srgbClr val="000090"/>
                </a:solidFill>
                <a:sym typeface="Wingdings"/>
              </a:rPr>
              <a:t>to operators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*</a:t>
            </a:r>
            <a:r>
              <a:rPr lang="en-US" sz="1600" b="1" dirty="0">
                <a:solidFill>
                  <a:srgbClr val="000090"/>
                </a:solidFill>
                <a:sym typeface="Wingdings"/>
              </a:rPr>
              <a:t> and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+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+</a:t>
            </a:r>
            <a:r>
              <a:rPr lang="en-US" sz="1600" b="1" dirty="0" smtClean="0">
                <a:solidFill>
                  <a:srgbClr val="000090"/>
                </a:solidFill>
                <a:cs typeface="Courier"/>
                <a:sym typeface="Wingdings"/>
              </a:rPr>
              <a:t>.</a:t>
            </a:r>
            <a:endParaRPr lang="en-US" sz="1600" b="1" dirty="0" smtClean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	T foo(T) </a:t>
            </a:r>
            <a:r>
              <a:rPr lang="en-US" sz="1600" dirty="0">
                <a:solidFill>
                  <a:srgbClr val="000090"/>
                </a:solidFill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 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valid 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candidates for 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call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foo(a)</a:t>
            </a:r>
            <a:r>
              <a:rPr lang="en-US" sz="1600" b="1" dirty="0" smtClean="0">
                <a:solidFill>
                  <a:srgbClr val="000090"/>
                </a:solidFill>
                <a:cs typeface="Courier"/>
                <a:sym typeface="Wingdings"/>
              </a:rPr>
              <a:t>.</a:t>
            </a:r>
            <a:endParaRPr lang="en-US" sz="1600" b="1" dirty="0" smtClean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  <a:p>
            <a:endParaRPr lang="en-US" sz="1600" b="1" dirty="0" smtClean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5488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840140"/>
          </a:xfrm>
        </p:spPr>
        <p:txBody>
          <a:bodyPr/>
          <a:lstStyle/>
          <a:p>
            <a:r>
              <a:rPr lang="en-US" sz="4000" dirty="0"/>
              <a:t>Essential </a:t>
            </a:r>
            <a:r>
              <a:rPr lang="en-US" sz="4000" dirty="0" smtClean="0"/>
              <a:t>Data Structures</a:t>
            </a:r>
            <a:endParaRPr lang="en-US" sz="4000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262293" y="1055511"/>
            <a:ext cx="8543039" cy="5308600"/>
          </a:xfrm>
          <a:noFill/>
        </p:spPr>
        <p:txBody>
          <a:bodyPr numCol="1"/>
          <a:lstStyle/>
          <a:p>
            <a:r>
              <a:rPr lang="en-US" sz="2400" b="1" dirty="0" smtClean="0"/>
              <a:t>Concept </a:t>
            </a:r>
            <a:r>
              <a:rPr lang="en-US" sz="2400" b="1" dirty="0"/>
              <a:t>model </a:t>
            </a:r>
            <a:r>
              <a:rPr lang="en-US" sz="2400" b="1" dirty="0" smtClean="0"/>
              <a:t>archetype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/>
              <a:t>== Fake concept model with minimal information.</a:t>
            </a:r>
          </a:p>
          <a:p>
            <a:pPr lvl="1"/>
            <a:r>
              <a:rPr lang="en-US" sz="2000" dirty="0" smtClean="0"/>
              <a:t>Used as “placeholders” for concrete concept models.</a:t>
            </a:r>
          </a:p>
          <a:p>
            <a:pPr lvl="1"/>
            <a:r>
              <a:rPr lang="en-US" sz="2000" dirty="0" smtClean="0"/>
              <a:t>Reuses </a:t>
            </a:r>
            <a:r>
              <a:rPr lang="en-US" sz="2000" b="1" dirty="0" err="1" smtClean="0"/>
              <a:t>ConceptMapDecl</a:t>
            </a:r>
            <a:r>
              <a:rPr lang="en-US" sz="2000" dirty="0" smtClean="0"/>
              <a:t> </a:t>
            </a:r>
            <a:r>
              <a:rPr lang="en-US" sz="2000" dirty="0"/>
              <a:t>c</a:t>
            </a:r>
            <a:r>
              <a:rPr lang="en-US" sz="2000" dirty="0" smtClean="0"/>
              <a:t>lass.</a:t>
            </a:r>
          </a:p>
          <a:p>
            <a:pPr lvl="1"/>
            <a:r>
              <a:rPr lang="en-US" sz="2000" dirty="0" smtClean="0"/>
              <a:t>Contains type-substituted copies of requirement declarations</a:t>
            </a:r>
          </a:p>
          <a:p>
            <a:pPr lvl="2"/>
            <a:r>
              <a:rPr lang="en-US" sz="1600" dirty="0" smtClean="0"/>
              <a:t>Instead of requirement satisfaction candidate declarations.</a:t>
            </a:r>
          </a:p>
          <a:p>
            <a:pPr marL="457200" lvl="1" indent="0">
              <a:buNone/>
            </a:pPr>
            <a:endParaRPr lang="en-US" sz="500" dirty="0"/>
          </a:p>
          <a:p>
            <a:r>
              <a:rPr lang="en-US" sz="2400" dirty="0" smtClean="0"/>
              <a:t>Constraints specifications and refinements:</a:t>
            </a:r>
          </a:p>
          <a:p>
            <a:pPr lvl="1"/>
            <a:r>
              <a:rPr lang="en-US" sz="2000" dirty="0" smtClean="0"/>
              <a:t>Parsed into </a:t>
            </a:r>
            <a:r>
              <a:rPr lang="en-US" sz="2000" b="1" dirty="0" smtClean="0"/>
              <a:t>concept model archetypes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smtClean="0"/>
              <a:t>Stored in structures for: restricted scope and template parameter list</a:t>
            </a:r>
          </a:p>
          <a:p>
            <a:pPr lvl="2"/>
            <a:r>
              <a:rPr lang="en-US" sz="1600" dirty="0" smtClean="0"/>
              <a:t>Clang classes</a:t>
            </a:r>
            <a:r>
              <a:rPr lang="en-US" sz="1600" b="1" dirty="0" smtClean="0"/>
              <a:t> Scope </a:t>
            </a:r>
            <a:r>
              <a:rPr lang="en-US" sz="1600" dirty="0" smtClean="0"/>
              <a:t>and </a:t>
            </a:r>
            <a:r>
              <a:rPr lang="en-US" sz="1600" b="1" dirty="0" err="1" smtClean="0"/>
              <a:t>TemplateParameterList</a:t>
            </a:r>
            <a:r>
              <a:rPr lang="en-US" sz="1600" dirty="0" smtClean="0"/>
              <a:t> share pointer to list of constraints.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4333" y="3829932"/>
            <a:ext cx="7605889" cy="1577533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  <a:endParaRPr lang="en-US" sz="1000" b="1" cap="small" dirty="0" smtClean="0">
              <a:solidFill>
                <a:srgbClr val="000090"/>
              </a:solidFill>
              <a:uFill>
                <a:solidFill>
                  <a:srgbClr val="000090"/>
                </a:solidFill>
              </a:uFill>
            </a:endParaRPr>
          </a:p>
          <a:p>
            <a:endParaRPr lang="en-US" sz="1000" dirty="0" smtClean="0">
              <a:solidFill>
                <a:srgbClr val="000090"/>
              </a:solidFill>
              <a:cs typeface="Courier"/>
            </a:endParaRPr>
          </a:p>
          <a:p>
            <a:r>
              <a:rPr lang="en-US" sz="2000" u="sng" dirty="0" smtClean="0">
                <a:solidFill>
                  <a:srgbClr val="000090"/>
                </a:solidFill>
                <a:cs typeface="Courier"/>
              </a:rPr>
              <a:t>	Concept C&lt;</a:t>
            </a:r>
            <a:r>
              <a:rPr lang="en-US" sz="2000" u="sng" dirty="0" err="1" smtClean="0">
                <a:solidFill>
                  <a:srgbClr val="000090"/>
                </a:solidFill>
                <a:cs typeface="Courier"/>
              </a:rPr>
              <a:t>typename</a:t>
            </a:r>
            <a:r>
              <a:rPr lang="en-US" sz="2000" u="sng" dirty="0" smtClean="0">
                <a:solidFill>
                  <a:srgbClr val="000090"/>
                </a:solidFill>
                <a:cs typeface="Courier"/>
              </a:rPr>
              <a:t> T&gt;		Archetype for C: C&lt;</a:t>
            </a:r>
            <a:r>
              <a:rPr lang="en-US" sz="2000" u="sng" dirty="0" err="1" smtClean="0">
                <a:solidFill>
                  <a:srgbClr val="000090"/>
                </a:solidFill>
                <a:cs typeface="Courier"/>
              </a:rPr>
              <a:t>my_type</a:t>
            </a:r>
            <a:r>
              <a:rPr lang="en-US" sz="2000" u="sng" dirty="0" smtClean="0">
                <a:solidFill>
                  <a:srgbClr val="000090"/>
                </a:solidFill>
                <a:cs typeface="Courier"/>
              </a:rPr>
              <a:t>&gt;		</a:t>
            </a:r>
          </a:p>
          <a:p>
            <a:endParaRPr lang="en-US" sz="500" u="sng" dirty="0" smtClean="0">
              <a:solidFill>
                <a:srgbClr val="000090"/>
              </a:solidFill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		T&amp;=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{*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+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+}</a:t>
            </a:r>
            <a:r>
              <a:rPr lang="en-US" sz="1600" dirty="0">
                <a:solidFill>
                  <a:srgbClr val="000090"/>
                </a:solidFill>
              </a:rPr>
              <a:t>	</a:t>
            </a:r>
            <a:r>
              <a:rPr lang="en-US" sz="1600" dirty="0" smtClean="0">
                <a:solidFill>
                  <a:srgbClr val="000090"/>
                </a:solidFill>
              </a:rPr>
              <a:t>				</a:t>
            </a:r>
            <a:r>
              <a:rPr lang="en-US" sz="1600" b="1" dirty="0" err="1" smtClean="0">
                <a:solidFill>
                  <a:srgbClr val="000090"/>
                </a:solidFill>
              </a:rPr>
              <a:t>my_type</a:t>
            </a:r>
            <a:r>
              <a:rPr lang="en-US" sz="1600" b="1" dirty="0" smtClean="0">
                <a:solidFill>
                  <a:srgbClr val="000090"/>
                </a:solidFill>
              </a:rPr>
              <a:t>&amp;=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{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*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++}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	</a:t>
            </a:r>
            <a:endParaRPr lang="en-US" sz="1600" dirty="0" smtClean="0">
              <a:solidFill>
                <a:srgbClr val="000090"/>
              </a:solidFill>
              <a:sym typeface="Wingdings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		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foo(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 </a:t>
            </a:r>
            <a:r>
              <a:rPr lang="en-US" sz="1600" dirty="0">
                <a:solidFill>
                  <a:srgbClr val="000090"/>
                </a:solidFill>
              </a:rPr>
              <a:t>	</a:t>
            </a:r>
            <a:r>
              <a:rPr lang="en-US" sz="1600" dirty="0" smtClean="0">
                <a:solidFill>
                  <a:srgbClr val="000090"/>
                </a:solidFill>
              </a:rPr>
              <a:t>				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my_type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foo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my_type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70522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Pseudo-signature Parsing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3405" y="951089"/>
            <a:ext cx="8229600" cy="4525963"/>
          </a:xfrm>
        </p:spPr>
        <p:txBody>
          <a:bodyPr/>
          <a:lstStyle/>
          <a:p>
            <a:r>
              <a:rPr lang="en-US" sz="2400" dirty="0" smtClean="0"/>
              <a:t>Parse associated types as template parameters</a:t>
            </a:r>
          </a:p>
          <a:p>
            <a:pPr lvl="1"/>
            <a:r>
              <a:rPr lang="en-US" sz="2000" dirty="0" smtClean="0"/>
              <a:t>Reuses Clang’s procedures and classes.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Parse associated functions as functions</a:t>
            </a:r>
          </a:p>
          <a:p>
            <a:pPr lvl="1"/>
            <a:r>
              <a:rPr lang="en-US" sz="2000" dirty="0" smtClean="0"/>
              <a:t>Reuses Clang’s classes procedures and classes.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Parse associated requirements as refinements</a:t>
            </a:r>
          </a:p>
          <a:p>
            <a:pPr lvl="1"/>
            <a:r>
              <a:rPr lang="en-US" sz="2000" dirty="0" smtClean="0"/>
              <a:t>Stores in new declaration: class </a:t>
            </a:r>
            <a:r>
              <a:rPr lang="en-US" sz="2000" b="1" dirty="0" err="1" smtClean="0"/>
              <a:t>ConstraintsDecl</a:t>
            </a:r>
            <a:r>
              <a:rPr lang="en-US" sz="2000" b="1" dirty="0" smtClean="0"/>
              <a:t>.</a:t>
            </a:r>
            <a:endParaRPr lang="en-US" sz="2000" dirty="0" smtClean="0"/>
          </a:p>
          <a:p>
            <a:pPr marL="457200" lvl="1" indent="0">
              <a:buNone/>
            </a:pPr>
            <a:endParaRPr lang="en-US" sz="5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941776" y="1080914"/>
            <a:ext cx="1890890" cy="1701800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 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…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equires C&lt;T&gt;;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 foo(T);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…</a:t>
            </a:r>
          </a:p>
          <a:p>
            <a:endParaRPr lang="en-US" b="1" cap="small" dirty="0" smtClean="0">
              <a:solidFill>
                <a:srgbClr val="000090"/>
              </a:solidFill>
              <a:uFill>
                <a:solidFill>
                  <a:srgbClr val="00009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2009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Pseudo-signature Checking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510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Satisfaction (concrete concept model):</a:t>
            </a:r>
          </a:p>
          <a:p>
            <a:r>
              <a:rPr lang="en-US" sz="2400" dirty="0" smtClean="0"/>
              <a:t>Three-stage name lookup: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 concept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 surrounding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 modeled concept (default implementation)</a:t>
            </a:r>
          </a:p>
          <a:p>
            <a:r>
              <a:rPr lang="en-US" sz="2400" dirty="0" smtClean="0"/>
              <a:t>Collect valid candidates at each stage</a:t>
            </a:r>
          </a:p>
          <a:p>
            <a:pPr lvl="1"/>
            <a:r>
              <a:rPr lang="en-US" sz="2000" dirty="0" smtClean="0"/>
              <a:t>Only one candidate per associated type.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u="sng" dirty="0" smtClean="0">
                <a:cs typeface="Courier"/>
                <a:sym typeface="Wingdings"/>
              </a:rPr>
              <a:t>Substitution (concept model archetype):</a:t>
            </a:r>
          </a:p>
          <a:p>
            <a:pPr lvl="1"/>
            <a:r>
              <a:rPr lang="en-US" sz="2000" dirty="0" smtClean="0">
                <a:sym typeface="Wingdings"/>
              </a:rPr>
              <a:t>Reuses Clang.</a:t>
            </a:r>
            <a:endParaRPr lang="en-US" sz="2000" b="1" dirty="0" smtClean="0">
              <a:cs typeface="Courier"/>
              <a:sym typeface="Wingding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41776" y="1080914"/>
            <a:ext cx="1890890" cy="1701800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 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…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equires C&lt;T&gt;;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…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 foo(T);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…</a:t>
            </a:r>
          </a:p>
          <a:p>
            <a:endParaRPr lang="en-US" b="1" cap="small" dirty="0" smtClean="0">
              <a:solidFill>
                <a:srgbClr val="000090"/>
              </a:solidFill>
              <a:uFill>
                <a:solidFill>
                  <a:srgbClr val="00009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9450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Use-patterns Parsing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51089"/>
            <a:ext cx="8229600" cy="4525963"/>
          </a:xfrm>
        </p:spPr>
        <p:txBody>
          <a:bodyPr/>
          <a:lstStyle/>
          <a:p>
            <a:r>
              <a:rPr lang="en-US" sz="2400" dirty="0" smtClean="0"/>
              <a:t>Parse as expression</a:t>
            </a:r>
          </a:p>
          <a:p>
            <a:pPr lvl="1"/>
            <a:r>
              <a:rPr lang="en-US" sz="2000" dirty="0" smtClean="0"/>
              <a:t>Extends Clang’s expression parsing </a:t>
            </a:r>
          </a:p>
          <a:p>
            <a:pPr lvl="2"/>
            <a:r>
              <a:rPr lang="en-US" sz="1600" dirty="0"/>
              <a:t>T</a:t>
            </a:r>
            <a:r>
              <a:rPr lang="en-US" sz="1600" dirty="0" smtClean="0"/>
              <a:t>ype annotations extension, new </a:t>
            </a:r>
            <a:r>
              <a:rPr lang="en-US" sz="1600" dirty="0"/>
              <a:t>expression </a:t>
            </a:r>
            <a:r>
              <a:rPr lang="en-US" sz="1600" dirty="0" smtClean="0"/>
              <a:t>nodes</a:t>
            </a:r>
            <a:r>
              <a:rPr lang="en-US" sz="1600" dirty="0"/>
              <a:t>, 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new declaration contexts.</a:t>
            </a:r>
          </a:p>
          <a:p>
            <a:pPr lvl="1"/>
            <a:r>
              <a:rPr lang="en-US" sz="2000" dirty="0" smtClean="0"/>
              <a:t>Stores in a declaration: class </a:t>
            </a:r>
            <a:r>
              <a:rPr lang="en-US" sz="2000" b="1" dirty="0" err="1" smtClean="0"/>
              <a:t>UsePatternDecl</a:t>
            </a:r>
            <a:endParaRPr lang="en-US" sz="2000" dirty="0" smtClean="0"/>
          </a:p>
          <a:p>
            <a:pPr marL="457200" lvl="1" indent="0">
              <a:buNone/>
            </a:pPr>
            <a:endParaRPr lang="en-US" sz="500" dirty="0" smtClean="0"/>
          </a:p>
          <a:p>
            <a:r>
              <a:rPr lang="en-US" sz="2400" dirty="0" smtClean="0"/>
              <a:t>Assume used declarations are not defined</a:t>
            </a:r>
          </a:p>
          <a:p>
            <a:pPr lvl="1"/>
            <a:r>
              <a:rPr lang="en-US" sz="2000" dirty="0" smtClean="0"/>
              <a:t>Assume used types are defined (for now).</a:t>
            </a:r>
          </a:p>
          <a:p>
            <a:pPr marL="457200" lvl="1" indent="0">
              <a:buNone/>
            </a:pPr>
            <a:endParaRPr lang="en-US" sz="500" dirty="0" smtClean="0"/>
          </a:p>
          <a:p>
            <a:r>
              <a:rPr lang="en-US" sz="2400" dirty="0" smtClean="0"/>
              <a:t>Name lookup generates a named dummy declaration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each used declaration</a:t>
            </a:r>
          </a:p>
          <a:p>
            <a:endParaRPr lang="en-US" sz="2400" b="1" dirty="0">
              <a:latin typeface="Courier"/>
              <a:cs typeface="Courier"/>
              <a:sym typeface="Wingdings"/>
            </a:endParaRPr>
          </a:p>
          <a:p>
            <a:pPr marL="457200" lvl="1" indent="0">
              <a:buNone/>
            </a:pPr>
            <a:endParaRPr lang="en-US" sz="2000" b="1" dirty="0" smtClean="0">
              <a:cs typeface="Courier"/>
              <a:sym typeface="Wingding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799718"/>
            <a:ext cx="8334022" cy="874889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  <a:endParaRPr lang="en-US" sz="1000" b="1" cap="small" dirty="0" smtClean="0">
              <a:solidFill>
                <a:srgbClr val="000090"/>
              </a:solidFill>
              <a:uFill>
                <a:solidFill>
                  <a:srgbClr val="000090"/>
                </a:solidFill>
              </a:uFill>
            </a:endParaRPr>
          </a:p>
          <a:p>
            <a:endParaRPr lang="en-US" sz="1000" dirty="0" smtClean="0">
              <a:solidFill>
                <a:srgbClr val="000090"/>
              </a:solidFill>
              <a:cs typeface="Courier"/>
            </a:endParaRPr>
          </a:p>
          <a:p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my_type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{*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++}</a:t>
            </a:r>
            <a:r>
              <a:rPr lang="en-US" sz="1600" dirty="0">
                <a:solidFill>
                  <a:srgbClr val="000090"/>
                </a:solidFill>
              </a:rPr>
              <a:t>	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	</a:t>
            </a:r>
            <a:r>
              <a:rPr lang="en-US" sz="1600" b="1" dirty="0">
                <a:solidFill>
                  <a:srgbClr val="000090"/>
                </a:solidFill>
                <a:sym typeface="Wingdings"/>
              </a:rPr>
              <a:t>Generates dummy declarations 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for operators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*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 and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++</a:t>
            </a:r>
            <a:r>
              <a:rPr lang="en-US" sz="1600" dirty="0">
                <a:solidFill>
                  <a:srgbClr val="000090"/>
                </a:solidFill>
                <a:cs typeface="Courier"/>
                <a:sym typeface="Wingdings"/>
              </a:rPr>
              <a:t>.  </a:t>
            </a:r>
            <a:r>
              <a:rPr lang="en-US" sz="1600" b="1" dirty="0">
                <a:solidFill>
                  <a:srgbClr val="000090"/>
                </a:solidFill>
                <a:cs typeface="Courier"/>
                <a:sym typeface="Wingdings"/>
              </a:rPr>
              <a:t>[Parsing]</a:t>
            </a:r>
          </a:p>
          <a:p>
            <a:endParaRPr lang="en-US" b="1" cap="small" dirty="0" smtClean="0">
              <a:solidFill>
                <a:srgbClr val="000090"/>
              </a:solidFill>
              <a:uFill>
                <a:solidFill>
                  <a:srgbClr val="000090"/>
                </a:solidFill>
              </a:u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4665" y="951089"/>
            <a:ext cx="1890890" cy="2421467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u="sng" dirty="0" smtClean="0">
                <a:solidFill>
                  <a:srgbClr val="000090"/>
                </a:solidFill>
                <a:cs typeface="Courier"/>
                <a:sym typeface="Wingdings"/>
              </a:rPr>
              <a:t>Grammar: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type{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}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type={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};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type=={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}; </a:t>
            </a:r>
          </a:p>
          <a:p>
            <a:endParaRPr lang="en-US" sz="1600" dirty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  <a:p>
            <a:r>
              <a:rPr lang="en-US" sz="1600" b="1" u="sng" dirty="0" smtClean="0">
                <a:solidFill>
                  <a:srgbClr val="000090"/>
                </a:solidFill>
                <a:cs typeface="Courier"/>
                <a:sym typeface="Wingdings"/>
              </a:rPr>
              <a:t>In Axioms: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=&gt;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 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&lt;=&gt;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</a:t>
            </a:r>
            <a:endParaRPr lang="en-US" sz="500" dirty="0" smtClean="0">
              <a:solidFill>
                <a:srgbClr val="000090"/>
              </a:solidFill>
              <a:cs typeface="Courier"/>
            </a:endParaRPr>
          </a:p>
          <a:p>
            <a:endParaRPr lang="en-US" b="1" cap="small" dirty="0" smtClean="0">
              <a:solidFill>
                <a:srgbClr val="000090"/>
              </a:solidFill>
              <a:uFill>
                <a:solidFill>
                  <a:srgbClr val="00009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2316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Use-patterns Checking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510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Satisfaction (concrete concept model):</a:t>
            </a:r>
          </a:p>
          <a:p>
            <a:r>
              <a:rPr lang="en-US" sz="2400" dirty="0" smtClean="0"/>
              <a:t>Type-substitute in concept arguments</a:t>
            </a:r>
          </a:p>
          <a:p>
            <a:pPr lvl="1"/>
            <a:r>
              <a:rPr lang="en-US" sz="2000" dirty="0" smtClean="0"/>
              <a:t>For each used dummy declaration:</a:t>
            </a:r>
          </a:p>
          <a:p>
            <a:pPr lvl="2"/>
            <a:r>
              <a:rPr lang="en-US" sz="1600" dirty="0" smtClean="0"/>
              <a:t>Collect valid candidates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smtClean="0"/>
              <a:t>Perform name lookup</a:t>
            </a:r>
          </a:p>
          <a:p>
            <a:pPr lvl="2"/>
            <a:r>
              <a:rPr lang="en-US" sz="1600" dirty="0" smtClean="0"/>
              <a:t>Add to checked concept model</a:t>
            </a:r>
          </a:p>
          <a:p>
            <a:r>
              <a:rPr lang="en-US" sz="2400" dirty="0" smtClean="0"/>
              <a:t>Rebuild with substituted result 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u="sng" dirty="0" smtClean="0">
                <a:cs typeface="Courier"/>
                <a:sym typeface="Wingdings"/>
              </a:rPr>
              <a:t>Substitution (concept model archetype):</a:t>
            </a:r>
          </a:p>
          <a:p>
            <a:pPr lvl="1"/>
            <a:r>
              <a:rPr lang="en-US" sz="2000" dirty="0"/>
              <a:t>For each used dummy declaration:</a:t>
            </a:r>
          </a:p>
          <a:p>
            <a:pPr lvl="2"/>
            <a:r>
              <a:rPr lang="en-US" sz="1600" dirty="0" smtClean="0"/>
              <a:t>Type-substitute dummy declaration</a:t>
            </a:r>
            <a:endParaRPr lang="en-US" sz="1600" dirty="0"/>
          </a:p>
          <a:p>
            <a:pPr lvl="2"/>
            <a:r>
              <a:rPr lang="en-US" sz="1600" dirty="0"/>
              <a:t>Add </a:t>
            </a:r>
            <a:r>
              <a:rPr lang="en-US" sz="1600" dirty="0" smtClean="0"/>
              <a:t>copy to </a:t>
            </a:r>
            <a:r>
              <a:rPr lang="en-US" sz="1600" dirty="0"/>
              <a:t>checked concept model</a:t>
            </a:r>
          </a:p>
          <a:p>
            <a:pPr marL="457200" lvl="1" indent="0">
              <a:buNone/>
            </a:pPr>
            <a:endParaRPr lang="en-US" sz="2000" b="1" dirty="0" smtClean="0">
              <a:cs typeface="Courier"/>
              <a:sym typeface="Wingding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93" y="5178778"/>
            <a:ext cx="8683262" cy="1340556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</a:t>
            </a:r>
            <a:endParaRPr lang="en-US" sz="1000" b="1" cap="small" dirty="0" smtClean="0">
              <a:solidFill>
                <a:srgbClr val="000090"/>
              </a:solidFill>
              <a:uFill>
                <a:solidFill>
                  <a:srgbClr val="000090"/>
                </a:solidFill>
              </a:uFill>
            </a:endParaRPr>
          </a:p>
          <a:p>
            <a:endParaRPr lang="en-US" sz="1000" dirty="0" smtClean="0">
              <a:solidFill>
                <a:srgbClr val="000090"/>
              </a:solidFill>
              <a:cs typeface="Courier"/>
            </a:endParaRPr>
          </a:p>
          <a:p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m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y_type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{*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+}</a:t>
            </a:r>
            <a:r>
              <a:rPr lang="en-US" sz="1600" dirty="0">
                <a:solidFill>
                  <a:srgbClr val="000090"/>
                </a:solidFill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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sym typeface="Wingdings"/>
              </a:rPr>
              <a:t>Generates dummy </a:t>
            </a:r>
            <a:r>
              <a:rPr lang="en-US" sz="1600" b="1" dirty="0">
                <a:solidFill>
                  <a:srgbClr val="000090"/>
                </a:solidFill>
                <a:sym typeface="Wingdings"/>
              </a:rPr>
              <a:t>declarations 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for operators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*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 and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++</a:t>
            </a:r>
            <a:r>
              <a:rPr lang="en-US" sz="1600" dirty="0" smtClean="0">
                <a:solidFill>
                  <a:srgbClr val="000090"/>
                </a:solidFill>
                <a:cs typeface="Courier"/>
                <a:sym typeface="Wingdings"/>
              </a:rPr>
              <a:t>.  </a:t>
            </a:r>
            <a:r>
              <a:rPr lang="en-US" sz="1600" b="1" dirty="0" smtClean="0">
                <a:solidFill>
                  <a:srgbClr val="000090"/>
                </a:solidFill>
                <a:cs typeface="Courier"/>
                <a:sym typeface="Wingdings"/>
              </a:rPr>
              <a:t>[Parsing]</a:t>
            </a:r>
          </a:p>
          <a:p>
            <a:r>
              <a:rPr lang="en-US" sz="1600" dirty="0">
                <a:solidFill>
                  <a:srgbClr val="000090"/>
                </a:solidFill>
                <a:cs typeface="Courier"/>
                <a:sym typeface="Wingdings"/>
              </a:rPr>
              <a:t>	</a:t>
            </a:r>
            <a:r>
              <a:rPr lang="en-US" sz="1600" dirty="0" smtClean="0">
                <a:solidFill>
                  <a:srgbClr val="000090"/>
                </a:solidFill>
                <a:cs typeface="Courier"/>
                <a:sym typeface="Wingdings"/>
              </a:rPr>
              <a:t>				</a:t>
            </a:r>
            <a:r>
              <a:rPr lang="en-US" sz="1600" b="1" dirty="0" smtClean="0">
                <a:solidFill>
                  <a:srgbClr val="000090"/>
                </a:solidFill>
                <a:cs typeface="Courier"/>
                <a:sym typeface="Wingdings"/>
              </a:rPr>
              <a:t>Collect valid candidates</a:t>
            </a:r>
            <a:r>
              <a:rPr lang="en-US" sz="1600" dirty="0" smtClean="0">
                <a:solidFill>
                  <a:srgbClr val="000090"/>
                </a:solidFill>
                <a:cs typeface="Courier"/>
                <a:sym typeface="Wingdings"/>
              </a:rPr>
              <a:t> for calls to </a:t>
            </a:r>
            <a:r>
              <a:rPr lang="en-US" sz="1600" dirty="0" smtClean="0">
                <a:solidFill>
                  <a:srgbClr val="000090"/>
                </a:solidFill>
                <a:sym typeface="Wingdings"/>
              </a:rPr>
              <a:t>operators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*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 and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++</a:t>
            </a:r>
            <a:r>
              <a:rPr lang="en-US" sz="1600" dirty="0" smtClean="0">
                <a:solidFill>
                  <a:srgbClr val="000090"/>
                </a:solidFill>
                <a:cs typeface="Courier"/>
                <a:sym typeface="Wingdings"/>
              </a:rPr>
              <a:t>.</a:t>
            </a:r>
            <a:r>
              <a:rPr lang="en-US" sz="1600" dirty="0">
                <a:solidFill>
                  <a:srgbClr val="000090"/>
                </a:solidFill>
                <a:cs typeface="Courier"/>
                <a:sym typeface="Wingdings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cs typeface="Courier"/>
                <a:sym typeface="Wingdings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cs typeface="Courier"/>
                <a:sym typeface="Wingdings"/>
              </a:rPr>
              <a:t>[Satisfying]</a:t>
            </a:r>
            <a:endParaRPr lang="en-US" sz="1600" b="1" dirty="0">
              <a:solidFill>
                <a:srgbClr val="000090"/>
              </a:solidFill>
              <a:cs typeface="Courier"/>
              <a:sym typeface="Wingdings"/>
            </a:endParaRPr>
          </a:p>
          <a:p>
            <a:r>
              <a:rPr lang="en-US" sz="1600" dirty="0" smtClean="0">
                <a:solidFill>
                  <a:srgbClr val="000090"/>
                </a:solidFill>
                <a:cs typeface="Courier"/>
                <a:sym typeface="Wingdings"/>
              </a:rPr>
              <a:t>				</a:t>
            </a:r>
            <a:r>
              <a:rPr lang="en-US" sz="1600" dirty="0">
                <a:solidFill>
                  <a:srgbClr val="000090"/>
                </a:solidFill>
                <a:cs typeface="Courier"/>
                <a:sym typeface="Wingdings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cs typeface="Courier"/>
                <a:sym typeface="Wingdings"/>
              </a:rPr>
              <a:t>Type-substitute dummies </a:t>
            </a:r>
            <a:r>
              <a:rPr lang="en-US" sz="1600" dirty="0" smtClean="0">
                <a:solidFill>
                  <a:srgbClr val="000090"/>
                </a:solidFill>
                <a:cs typeface="Courier"/>
                <a:sym typeface="Wingdings"/>
              </a:rPr>
              <a:t>for 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operators</a:t>
            </a:r>
            <a:r>
              <a:rPr lang="en-US" sz="1600" b="1" dirty="0">
                <a:solidFill>
                  <a:srgbClr val="000090"/>
                </a:solidFill>
                <a:sym typeface="Wingdings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*</a:t>
            </a:r>
            <a:r>
              <a:rPr lang="en-US" sz="1600" b="1" dirty="0">
                <a:solidFill>
                  <a:srgbClr val="000090"/>
                </a:solidFill>
                <a:sym typeface="Wingdings"/>
              </a:rPr>
              <a:t> </a:t>
            </a:r>
            <a:r>
              <a:rPr lang="en-US" sz="1600" dirty="0">
                <a:solidFill>
                  <a:srgbClr val="000090"/>
                </a:solidFill>
                <a:sym typeface="Wingdings"/>
              </a:rPr>
              <a:t>and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++</a:t>
            </a:r>
            <a:r>
              <a:rPr lang="en-US" sz="1600" dirty="0" smtClean="0">
                <a:solidFill>
                  <a:srgbClr val="000090"/>
                </a:solidFill>
                <a:cs typeface="Courier"/>
                <a:sym typeface="Wingdings"/>
              </a:rPr>
              <a:t>.	    </a:t>
            </a:r>
            <a:r>
              <a:rPr lang="en-US" sz="1600" b="1" dirty="0" smtClean="0">
                <a:solidFill>
                  <a:srgbClr val="000090"/>
                </a:solidFill>
                <a:cs typeface="Courier"/>
                <a:sym typeface="Wingdings"/>
              </a:rPr>
              <a:t>[Substituting</a:t>
            </a:r>
            <a:r>
              <a:rPr lang="en-US" sz="1600" b="1" dirty="0">
                <a:solidFill>
                  <a:srgbClr val="000090"/>
                </a:solidFill>
                <a:cs typeface="Courier"/>
                <a:sym typeface="Wingdings"/>
              </a:rPr>
              <a:t>]</a:t>
            </a:r>
          </a:p>
          <a:p>
            <a:endParaRPr lang="en-US" sz="1600" dirty="0" smtClean="0">
              <a:solidFill>
                <a:srgbClr val="000090"/>
              </a:solidFill>
              <a:cs typeface="Courier"/>
              <a:sym typeface="Wingdings"/>
            </a:endParaRPr>
          </a:p>
          <a:p>
            <a:endParaRPr lang="en-US" b="1" cap="small" dirty="0" smtClean="0">
              <a:solidFill>
                <a:srgbClr val="000090"/>
              </a:solidFill>
              <a:uFill>
                <a:solidFill>
                  <a:srgbClr val="000090"/>
                </a:solidFill>
              </a:u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4665" y="951089"/>
            <a:ext cx="1890890" cy="2421467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u="sng" dirty="0" smtClean="0">
                <a:solidFill>
                  <a:srgbClr val="000090"/>
                </a:solidFill>
                <a:cs typeface="Courier"/>
                <a:sym typeface="Wingdings"/>
              </a:rPr>
              <a:t>Grammar: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type{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}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type={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};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type=={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}; </a:t>
            </a:r>
          </a:p>
          <a:p>
            <a:endParaRPr lang="en-US" sz="1600" dirty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  <a:p>
            <a:r>
              <a:rPr lang="en-US" sz="1600" b="1" u="sng" dirty="0" smtClean="0">
                <a:solidFill>
                  <a:srgbClr val="000090"/>
                </a:solidFill>
                <a:cs typeface="Courier"/>
                <a:sym typeface="Wingdings"/>
              </a:rPr>
              <a:t>In Axioms: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=&gt;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 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&lt;=&gt;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</a:t>
            </a:r>
            <a:endParaRPr lang="en-US" sz="500" dirty="0" smtClean="0">
              <a:solidFill>
                <a:srgbClr val="000090"/>
              </a:solidFill>
              <a:cs typeface="Courier"/>
            </a:endParaRPr>
          </a:p>
          <a:p>
            <a:endParaRPr lang="en-US" b="1" cap="small" dirty="0" smtClean="0">
              <a:solidFill>
                <a:srgbClr val="000090"/>
              </a:solidFill>
              <a:uFill>
                <a:solidFill>
                  <a:srgbClr val="00009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0644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Use-patterns Checking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51089"/>
            <a:ext cx="8229600" cy="497557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Satisfaction (concrete concept model):</a:t>
            </a:r>
          </a:p>
          <a:p>
            <a:r>
              <a:rPr lang="en-US" sz="2400" dirty="0" smtClean="0"/>
              <a:t>Type-substitute in concept arguments</a:t>
            </a:r>
          </a:p>
          <a:p>
            <a:pPr lvl="1"/>
            <a:r>
              <a:rPr lang="en-US" sz="2000" dirty="0" smtClean="0"/>
              <a:t>For each used dummy declaration:</a:t>
            </a:r>
          </a:p>
          <a:p>
            <a:pPr lvl="2"/>
            <a:r>
              <a:rPr lang="en-US" sz="1600" dirty="0" smtClean="0"/>
              <a:t>Collect valid candidates</a:t>
            </a:r>
          </a:p>
          <a:p>
            <a:pPr lvl="2"/>
            <a:r>
              <a:rPr lang="en-US" sz="1600" dirty="0" smtClean="0"/>
              <a:t>Add to checked concept model</a:t>
            </a:r>
          </a:p>
          <a:p>
            <a:r>
              <a:rPr lang="en-US" sz="2400" dirty="0" smtClean="0"/>
              <a:t>Rebuild with substituted result 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u="sng" dirty="0" smtClean="0">
                <a:cs typeface="Courier"/>
                <a:sym typeface="Wingdings"/>
              </a:rPr>
              <a:t>Substitution (concept model archetype):</a:t>
            </a:r>
          </a:p>
          <a:p>
            <a:pPr lvl="1"/>
            <a:r>
              <a:rPr lang="en-US" sz="2000" dirty="0"/>
              <a:t>For each used dummy declaration:</a:t>
            </a:r>
          </a:p>
          <a:p>
            <a:pPr lvl="2"/>
            <a:r>
              <a:rPr lang="en-US" sz="1600" dirty="0" smtClean="0"/>
              <a:t>Type-substitute dummy declaration</a:t>
            </a:r>
            <a:endParaRPr lang="en-US" sz="1600" dirty="0"/>
          </a:p>
          <a:p>
            <a:pPr lvl="2"/>
            <a:r>
              <a:rPr lang="en-US" sz="1600" dirty="0"/>
              <a:t>Add </a:t>
            </a:r>
            <a:r>
              <a:rPr lang="en-US" sz="1600" dirty="0" smtClean="0"/>
              <a:t>copy to </a:t>
            </a:r>
            <a:r>
              <a:rPr lang="en-US" sz="1600" dirty="0"/>
              <a:t>checked concept </a:t>
            </a:r>
            <a:r>
              <a:rPr lang="en-US" sz="1600" dirty="0" smtClean="0"/>
              <a:t>model</a:t>
            </a:r>
          </a:p>
          <a:p>
            <a:pPr marL="914400" lvl="2" indent="0">
              <a:buNone/>
            </a:pPr>
            <a:endParaRPr lang="en-US" sz="1000" dirty="0" smtClean="0"/>
          </a:p>
          <a:p>
            <a:pPr>
              <a:buFont typeface="Wingdings" charset="0"/>
              <a:buChar char="à"/>
            </a:pPr>
            <a:r>
              <a:rPr lang="en-US" sz="2400" dirty="0" smtClean="0"/>
              <a:t>Type-substitutions extend code generation (instantiation)</a:t>
            </a:r>
          </a:p>
          <a:p>
            <a:pPr lvl="1"/>
            <a:r>
              <a:rPr lang="en-US" sz="2000" dirty="0" smtClean="0"/>
              <a:t>Special treatment for dummy declarations</a:t>
            </a:r>
            <a:endParaRPr lang="en-US" sz="2000" dirty="0"/>
          </a:p>
          <a:p>
            <a:pPr marL="0" indent="0">
              <a:buNone/>
            </a:pPr>
            <a:endParaRPr lang="en-US" sz="2400" b="1" dirty="0" smtClean="0">
              <a:cs typeface="Courier"/>
              <a:sym typeface="Wingding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4665" y="951089"/>
            <a:ext cx="1890890" cy="2421467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u="sng" dirty="0" smtClean="0">
                <a:solidFill>
                  <a:srgbClr val="000090"/>
                </a:solidFill>
                <a:cs typeface="Courier"/>
                <a:sym typeface="Wingdings"/>
              </a:rPr>
              <a:t>Grammar: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type{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}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type={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};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type=={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}; </a:t>
            </a:r>
          </a:p>
          <a:p>
            <a:endParaRPr lang="en-US" sz="1600" dirty="0">
              <a:solidFill>
                <a:srgbClr val="000090"/>
              </a:solidFill>
              <a:latin typeface="Courier"/>
              <a:cs typeface="Courier"/>
              <a:sym typeface="Wingdings"/>
            </a:endParaRPr>
          </a:p>
          <a:p>
            <a:r>
              <a:rPr lang="en-US" sz="1600" b="1" u="sng" dirty="0" smtClean="0">
                <a:solidFill>
                  <a:srgbClr val="000090"/>
                </a:solidFill>
                <a:cs typeface="Courier"/>
                <a:sym typeface="Wingdings"/>
              </a:rPr>
              <a:t>In Axioms: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=&gt;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 </a:t>
            </a:r>
          </a:p>
          <a:p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&lt;=&gt;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exp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  <a:sym typeface="Wingdings"/>
              </a:rPr>
              <a:t>;</a:t>
            </a:r>
            <a:endParaRPr lang="en-US" sz="500" dirty="0" smtClean="0">
              <a:solidFill>
                <a:srgbClr val="000090"/>
              </a:solidFill>
              <a:cs typeface="Courier"/>
            </a:endParaRPr>
          </a:p>
          <a:p>
            <a:endParaRPr lang="en-US" b="1" cap="small" dirty="0" smtClean="0">
              <a:solidFill>
                <a:srgbClr val="000090"/>
              </a:solidFill>
              <a:uFill>
                <a:solidFill>
                  <a:srgbClr val="00009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59944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Constrained Template Definition Parsing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9293" y="942622"/>
            <a:ext cx="8229600" cy="5116689"/>
          </a:xfrm>
          <a:noFill/>
        </p:spPr>
        <p:txBody>
          <a:bodyPr/>
          <a:lstStyle/>
          <a:p>
            <a:r>
              <a:rPr lang="en-US" sz="2400" dirty="0" smtClean="0"/>
              <a:t>Constraints environment == concept model archetypes.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Two-stage name lookup:</a:t>
            </a:r>
          </a:p>
          <a:p>
            <a:pPr lvl="1"/>
            <a:r>
              <a:rPr lang="en-US" sz="2000" dirty="0" smtClean="0"/>
              <a:t>Interleaved with two-stage checking of entity references</a:t>
            </a:r>
          </a:p>
          <a:p>
            <a:pPr marL="0" indent="0">
              <a:buNone/>
            </a:pPr>
            <a:endParaRPr lang="en-US" sz="500" dirty="0" smtClean="0"/>
          </a:p>
        </p:txBody>
      </p:sp>
    </p:spTree>
    <p:extLst>
      <p:ext uri="{BB962C8B-B14F-4D97-AF65-F5344CB8AC3E}">
        <p14:creationId xmlns:p14="http://schemas.microsoft.com/office/powerpoint/2010/main" val="273060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Two-stage Entity Reference Checking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44" y="10944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Two groups of entity references:</a:t>
            </a:r>
            <a:endParaRPr lang="en-US" sz="2400" dirty="0"/>
          </a:p>
          <a:p>
            <a:pPr marL="400050" lvl="1" indent="0">
              <a:buNone/>
            </a:pPr>
            <a:endParaRPr lang="en-US" sz="1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Entity is in restricted scope:</a:t>
            </a:r>
          </a:p>
          <a:p>
            <a:pPr marL="1257300" lvl="2" indent="-457200"/>
            <a:r>
              <a:rPr lang="en-US" sz="1600" b="1" dirty="0"/>
              <a:t>A</a:t>
            </a:r>
            <a:r>
              <a:rPr lang="en-US" sz="1600" b="1" dirty="0" smtClean="0"/>
              <a:t>ssociated </a:t>
            </a:r>
            <a:r>
              <a:rPr lang="en-US" sz="1600" b="1" dirty="0"/>
              <a:t>to </a:t>
            </a:r>
            <a:r>
              <a:rPr lang="en-US" sz="1600" b="1" dirty="0" smtClean="0"/>
              <a:t>a concept </a:t>
            </a:r>
          </a:p>
          <a:p>
            <a:pPr marL="1257300" lvl="2" indent="-457200"/>
            <a:r>
              <a:rPr lang="en-US" sz="1600" dirty="0"/>
              <a:t>I</a:t>
            </a:r>
            <a:r>
              <a:rPr lang="en-US" sz="1600" dirty="0" smtClean="0"/>
              <a:t>n template parameter scope</a:t>
            </a:r>
            <a:endParaRPr lang="en-US" sz="2000" dirty="0"/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Entity is out of restricted scope:</a:t>
            </a:r>
          </a:p>
          <a:p>
            <a:pPr marL="1257300" lvl="2" indent="-457200"/>
            <a:r>
              <a:rPr lang="en-US" sz="1600" b="1" dirty="0" smtClean="0"/>
              <a:t>A constrained template </a:t>
            </a:r>
          </a:p>
          <a:p>
            <a:pPr marL="1257300" lvl="2" indent="-457200"/>
            <a:r>
              <a:rPr lang="en-US" sz="1600" dirty="0" smtClean="0"/>
              <a:t>reference is non-dependent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4255911" y="1538110"/>
            <a:ext cx="4811887" cy="193322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cap="small" dirty="0" smtClean="0">
                <a:solidFill>
                  <a:srgbClr val="000090"/>
                </a:solidFill>
                <a:latin typeface="Courier"/>
                <a:cs typeface="Courier"/>
              </a:rPr>
              <a:t>Example: </a:t>
            </a:r>
            <a:r>
              <a:rPr lang="en-US" sz="1600" b="1" cap="small" dirty="0" err="1" smtClean="0">
                <a:solidFill>
                  <a:srgbClr val="000090"/>
                </a:solidFill>
                <a:latin typeface="Courier"/>
                <a:cs typeface="Courier"/>
              </a:rPr>
              <a:t>Fake_Add</a:t>
            </a:r>
            <a:r>
              <a:rPr lang="en-US" sz="1600" b="1" cap="small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endParaRPr lang="en-US" sz="5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T&gt;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fake_add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plus&lt;T&gt;()(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55911" y="3939819"/>
            <a:ext cx="4811887" cy="1916292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cap="small" dirty="0" smtClean="0">
                <a:solidFill>
                  <a:srgbClr val="000090"/>
                </a:solidFill>
                <a:latin typeface="Courier"/>
                <a:cs typeface="Courier"/>
              </a:rPr>
              <a:t>Example: </a:t>
            </a:r>
            <a:r>
              <a:rPr lang="en-US" sz="1600" b="1" cap="small" dirty="0" err="1" smtClean="0">
                <a:solidFill>
                  <a:srgbClr val="000090"/>
                </a:solidFill>
                <a:latin typeface="Courier"/>
                <a:cs typeface="Courier"/>
              </a:rPr>
              <a:t>Fake_Add</a:t>
            </a:r>
            <a:r>
              <a:rPr lang="en-US" sz="1600" b="1" cap="small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endParaRPr lang="en-US" sz="5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T&gt;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fake_add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first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!= last; ++first)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plus&lt;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&gt;()(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2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Constrained Template Definition Parsing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9293" y="942622"/>
            <a:ext cx="8229600" cy="5116689"/>
          </a:xfrm>
          <a:noFill/>
        </p:spPr>
        <p:txBody>
          <a:bodyPr/>
          <a:lstStyle/>
          <a:p>
            <a:r>
              <a:rPr lang="en-US" sz="2400" dirty="0" smtClean="0"/>
              <a:t>Constraints environment == concept model archetypes.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Two-stage name lookup:</a:t>
            </a:r>
            <a:endParaRPr lang="en-US" sz="2000" dirty="0" smtClean="0"/>
          </a:p>
          <a:p>
            <a:pPr marL="457200" lvl="1" indent="0">
              <a:buNone/>
            </a:pPr>
            <a:endParaRPr lang="en-US" sz="1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 restricted scope </a:t>
            </a:r>
          </a:p>
          <a:p>
            <a:pPr marL="857250" lvl="2" indent="0">
              <a:buNone/>
            </a:pPr>
            <a:r>
              <a:rPr lang="en-US" sz="1600" dirty="0" smtClean="0"/>
              <a:t>== Lookup in model archetypes.</a:t>
            </a:r>
          </a:p>
          <a:p>
            <a:pPr marL="857250" lvl="2" indent="0">
              <a:buNone/>
            </a:pPr>
            <a:endParaRPr lang="en-US" sz="500" dirty="0" smtClean="0"/>
          </a:p>
          <a:p>
            <a:pPr lvl="2" indent="-285750"/>
            <a:r>
              <a:rPr lang="en-US" sz="1600" dirty="0" smtClean="0"/>
              <a:t>Check related entity reference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 outer scope of restricted scope</a:t>
            </a:r>
          </a:p>
          <a:p>
            <a:pPr marL="857250" lvl="2" indent="0">
              <a:buNone/>
            </a:pPr>
            <a:endParaRPr lang="en-US" sz="500" dirty="0" smtClean="0"/>
          </a:p>
          <a:p>
            <a:pPr lvl="2" indent="-285750"/>
            <a:r>
              <a:rPr lang="en-US" sz="1600" dirty="0" smtClean="0"/>
              <a:t>Check </a:t>
            </a:r>
            <a:r>
              <a:rPr lang="en-US" sz="1600" dirty="0"/>
              <a:t>related entity reference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55911" y="1608665"/>
            <a:ext cx="4811887" cy="1933224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cap="small" dirty="0" smtClean="0">
                <a:solidFill>
                  <a:srgbClr val="000090"/>
                </a:solidFill>
                <a:latin typeface="Courier"/>
                <a:cs typeface="Courier"/>
              </a:rPr>
              <a:t>Example: </a:t>
            </a:r>
            <a:r>
              <a:rPr lang="en-US" sz="1600" b="1" cap="small" dirty="0" err="1" smtClean="0">
                <a:solidFill>
                  <a:srgbClr val="000090"/>
                </a:solidFill>
                <a:latin typeface="Courier"/>
                <a:cs typeface="Courier"/>
              </a:rPr>
              <a:t>Fake_Add</a:t>
            </a:r>
            <a:r>
              <a:rPr lang="en-US" sz="1600" b="1" cap="small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endParaRPr lang="en-US" sz="5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T&gt;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fake_add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plus&lt;T&gt;()(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55911" y="4010374"/>
            <a:ext cx="4811887" cy="1916292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cap="small" dirty="0" smtClean="0">
                <a:solidFill>
                  <a:srgbClr val="000090"/>
                </a:solidFill>
                <a:latin typeface="Courier"/>
                <a:cs typeface="Courier"/>
              </a:rPr>
              <a:t>Example: </a:t>
            </a:r>
            <a:r>
              <a:rPr lang="en-US" sz="1600" b="1" cap="small" dirty="0" err="1" smtClean="0">
                <a:solidFill>
                  <a:srgbClr val="000090"/>
                </a:solidFill>
                <a:latin typeface="Courier"/>
                <a:cs typeface="Courier"/>
              </a:rPr>
              <a:t>Fake_Add</a:t>
            </a:r>
            <a:r>
              <a:rPr lang="en-US" sz="1600" b="1" cap="small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endParaRPr lang="en-US" sz="5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T&gt;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fake_add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first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!= last; ++first)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plus&lt;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&gt;()(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*first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281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Generic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971782"/>
            <a:ext cx="8551333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inds abstract representations of efficient software components.</a:t>
            </a:r>
          </a:p>
          <a:p>
            <a:pPr lvl="1">
              <a:buFontTx/>
              <a:buChar char="•"/>
            </a:pPr>
            <a:r>
              <a:rPr lang="en-US" sz="2000" dirty="0" smtClean="0"/>
              <a:t>The lifting must </a:t>
            </a:r>
            <a:r>
              <a:rPr lang="en-US" sz="2000" b="1" dirty="0" smtClean="0"/>
              <a:t>preserve efficiency.</a:t>
            </a:r>
            <a:endParaRPr lang="en-US" sz="2000" dirty="0" smtClean="0"/>
          </a:p>
          <a:p>
            <a:pPr lvl="1">
              <a:buFontTx/>
              <a:buChar char="•"/>
            </a:pPr>
            <a:r>
              <a:rPr lang="en-US" sz="2000" dirty="0" smtClean="0"/>
              <a:t>The lifting and reuse must be </a:t>
            </a:r>
            <a:r>
              <a:rPr lang="en-US" sz="2000" b="1" dirty="0" smtClean="0"/>
              <a:t>safe.</a:t>
            </a:r>
            <a:endParaRPr lang="en-US" sz="2000" dirty="0" smtClean="0"/>
          </a:p>
          <a:p>
            <a:pPr marL="457200" lvl="1" indent="0">
              <a:buNone/>
            </a:pPr>
            <a:endParaRPr lang="en-US" sz="1000" dirty="0" smtClean="0"/>
          </a:p>
          <a:p>
            <a:pPr>
              <a:buFontTx/>
              <a:buChar char="•"/>
            </a:pPr>
            <a:r>
              <a:rPr lang="en-US" sz="2400" dirty="0" smtClean="0"/>
              <a:t>Expresses algorithms with minimal assumptions about data abstractions and vice-versa.</a:t>
            </a:r>
          </a:p>
          <a:p>
            <a:pPr lvl="1">
              <a:buFontTx/>
              <a:buChar char="•"/>
            </a:pPr>
            <a:r>
              <a:rPr lang="en-US" sz="2000" dirty="0" smtClean="0"/>
              <a:t>Broadly adaptable and interoperable software components.</a:t>
            </a:r>
          </a:p>
          <a:p>
            <a:pPr marL="0" indent="0">
              <a:buNone/>
            </a:pPr>
            <a:endParaRPr lang="en-US" sz="1000" dirty="0" smtClean="0"/>
          </a:p>
          <a:p>
            <a:pPr>
              <a:buFontTx/>
              <a:buChar char="•"/>
            </a:pPr>
            <a:r>
              <a:rPr lang="en-US" sz="2400" dirty="0" smtClean="0"/>
              <a:t>Provides specializations if necessary, for efficiency.</a:t>
            </a:r>
          </a:p>
          <a:p>
            <a:pPr marL="0" indent="0">
              <a:buNone/>
            </a:pPr>
            <a:endParaRPr lang="en-US" sz="1000" dirty="0" smtClean="0"/>
          </a:p>
          <a:p>
            <a:pPr>
              <a:buFontTx/>
              <a:buChar char="•"/>
            </a:pPr>
            <a:r>
              <a:rPr lang="en-US" sz="2400" dirty="0" smtClean="0"/>
              <a:t>Picks the most efficient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4811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1143000"/>
          </a:xfrm>
        </p:spPr>
        <p:txBody>
          <a:bodyPr/>
          <a:lstStyle/>
          <a:p>
            <a:r>
              <a:rPr lang="en-US" sz="4000" dirty="0" smtClean="0"/>
              <a:t>Constrained Template Definition Parsing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5181" y="953912"/>
            <a:ext cx="8401929" cy="4873977"/>
          </a:xfrm>
          <a:solidFill>
            <a:srgbClr val="FFFFFF"/>
          </a:solidFill>
        </p:spPr>
        <p:txBody>
          <a:bodyPr/>
          <a:lstStyle/>
          <a:p>
            <a:r>
              <a:rPr lang="en-US" sz="2400" dirty="0" smtClean="0"/>
              <a:t>Two-stage name lookup:</a:t>
            </a:r>
          </a:p>
          <a:p>
            <a:pPr marL="0" indent="0">
              <a:buNone/>
            </a:pPr>
            <a:endParaRPr lang="en-US" sz="1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 restricted scope </a:t>
            </a:r>
          </a:p>
          <a:p>
            <a:pPr marL="857250" lvl="2" indent="0">
              <a:buNone/>
            </a:pPr>
            <a:r>
              <a:rPr lang="en-US" sz="1600" dirty="0" smtClean="0"/>
              <a:t>== Lookup in model archetypes.</a:t>
            </a:r>
            <a:endParaRPr lang="en-US" sz="1600" dirty="0"/>
          </a:p>
          <a:p>
            <a:pPr marL="857250" lvl="2" indent="0">
              <a:buNone/>
            </a:pPr>
            <a:endParaRPr lang="en-US" sz="500" dirty="0"/>
          </a:p>
          <a:p>
            <a:pPr lvl="2" indent="-285750"/>
            <a:r>
              <a:rPr lang="en-US" sz="1600" dirty="0"/>
              <a:t>Check related entity reference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pPr marL="914400" lvl="2" indent="0">
              <a:buNone/>
            </a:pPr>
            <a:endParaRPr lang="en-US" sz="1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dirty="0"/>
              <a:t>o</a:t>
            </a:r>
            <a:r>
              <a:rPr lang="en-US" sz="2000" dirty="0" smtClean="0"/>
              <a:t>uter scope of restricted scope</a:t>
            </a:r>
          </a:p>
          <a:p>
            <a:pPr marL="914400" lvl="2" indent="0">
              <a:buNone/>
            </a:pPr>
            <a:endParaRPr lang="en-US" sz="1000" dirty="0" smtClean="0"/>
          </a:p>
          <a:p>
            <a:r>
              <a:rPr lang="en-US" sz="2400" dirty="0" smtClean="0"/>
              <a:t>Palo Alto design extends Stage 1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Expressions are marked for validation, as necessary</a:t>
            </a:r>
          </a:p>
          <a:p>
            <a:pPr lvl="2"/>
            <a:r>
              <a:rPr lang="en-US" sz="1600" dirty="0"/>
              <a:t>After successful checking of entity </a:t>
            </a:r>
            <a:r>
              <a:rPr lang="en-US" sz="1600" dirty="0" smtClean="0"/>
              <a:t>reference.</a:t>
            </a:r>
          </a:p>
          <a:p>
            <a:pPr lvl="1"/>
            <a:r>
              <a:rPr lang="en-US" sz="2000" dirty="0" smtClean="0"/>
              <a:t>Marked expressions are checked against use-patterns in the constraints</a:t>
            </a:r>
          </a:p>
          <a:p>
            <a:pPr marL="457200" lvl="1" indent="0">
              <a:buNone/>
            </a:pPr>
            <a:r>
              <a:rPr lang="en-US" sz="2000" dirty="0" smtClean="0"/>
              <a:t>	== </a:t>
            </a:r>
            <a:r>
              <a:rPr lang="en-US" sz="2000" b="1" dirty="0" smtClean="0"/>
              <a:t>Expression Validation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32446" y="1072443"/>
            <a:ext cx="4811887" cy="1947335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cap="small" dirty="0" smtClean="0">
                <a:solidFill>
                  <a:srgbClr val="000090"/>
                </a:solidFill>
                <a:latin typeface="Courier"/>
                <a:cs typeface="Courier"/>
              </a:rPr>
              <a:t>Example: </a:t>
            </a:r>
            <a:r>
              <a:rPr lang="en-US" sz="1600" b="1" cap="small" dirty="0" err="1" smtClean="0">
                <a:solidFill>
                  <a:srgbClr val="000090"/>
                </a:solidFill>
                <a:latin typeface="Courier"/>
                <a:cs typeface="Courier"/>
              </a:rPr>
              <a:t>Fake_Add</a:t>
            </a:r>
            <a:r>
              <a:rPr lang="en-US" sz="1600" b="1" cap="small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endParaRPr lang="en-US" sz="5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I,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T&gt;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fake_add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plus&lt;T&gt;()(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912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840140"/>
          </a:xfrm>
        </p:spPr>
        <p:txBody>
          <a:bodyPr/>
          <a:lstStyle/>
          <a:p>
            <a:r>
              <a:rPr lang="en-US" sz="4000" dirty="0" smtClean="0"/>
              <a:t>Essential Procedures</a:t>
            </a:r>
            <a:endParaRPr lang="en-US" sz="4000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262293" y="1055510"/>
            <a:ext cx="8683262" cy="5280379"/>
          </a:xfrm>
          <a:solidFill>
            <a:srgbClr val="FFFFFF"/>
          </a:solidFill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Refinement parsing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 parsing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specification parsing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Expression </a:t>
            </a:r>
            <a:r>
              <a:rPr lang="en-US" sz="2000" dirty="0" smtClean="0"/>
              <a:t>validation</a:t>
            </a:r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Model: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Refinement satisfaction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 satisfaction:</a:t>
            </a:r>
          </a:p>
          <a:p>
            <a:pPr lvl="2"/>
            <a:r>
              <a:rPr lang="en-US" sz="1600" dirty="0" smtClean="0"/>
              <a:t>Collect valid candidates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Requirement substitution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Concept model checking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Model generation from </a:t>
            </a:r>
            <a:r>
              <a:rPr lang="en-US" sz="2000" dirty="0"/>
              <a:t>model template</a:t>
            </a:r>
          </a:p>
          <a:p>
            <a:pPr lvl="2"/>
            <a:r>
              <a:rPr lang="en-US" sz="1600" dirty="0" smtClean="0"/>
              <a:t>Requirement building</a:t>
            </a:r>
          </a:p>
          <a:p>
            <a:pPr marL="0" indent="0">
              <a:buNone/>
            </a:pPr>
            <a:endParaRPr lang="en-US" sz="5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Constraints satisfaction</a:t>
            </a:r>
          </a:p>
          <a:p>
            <a:pPr lvl="2"/>
            <a:r>
              <a:rPr lang="en-US" sz="1600" dirty="0" smtClean="0"/>
              <a:t>Concept model lookup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Entity or reference rebuilding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13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840140"/>
          </a:xfrm>
        </p:spPr>
        <p:txBody>
          <a:bodyPr/>
          <a:lstStyle/>
          <a:p>
            <a:r>
              <a:rPr lang="en-US" sz="4000" dirty="0" smtClean="0"/>
              <a:t>Essential Procedures: Infrastructure</a:t>
            </a:r>
            <a:endParaRPr lang="en-US" sz="4000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62293" y="1055510"/>
            <a:ext cx="8683262" cy="5280379"/>
          </a:xfrm>
          <a:solidFill>
            <a:srgbClr val="FFFFFF"/>
          </a:solidFill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Refinement parsing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Requirement parsing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b="1" dirty="0" smtClean="0"/>
              <a:t>Constraints specification parsing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strike="dblStrike" dirty="0"/>
              <a:t>Expression </a:t>
            </a:r>
            <a:r>
              <a:rPr lang="en-US" sz="2000" strike="dblStrike" dirty="0" smtClean="0"/>
              <a:t>validation</a:t>
            </a:r>
            <a:endParaRPr lang="en-US" sz="2000" b="1" strike="dblStrike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Model: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Refinement satisfaction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Requirement satisfaction: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Collect valid candidates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Requirement substitution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Concept model checking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Model generation from </a:t>
            </a:r>
            <a:r>
              <a:rPr lang="en-US" sz="2000" b="1" dirty="0"/>
              <a:t>model template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Requirement building</a:t>
            </a:r>
          </a:p>
          <a:p>
            <a:pPr marL="0" indent="0">
              <a:buNone/>
            </a:pPr>
            <a:endParaRPr lang="en-US" sz="5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Constraints satisfaction</a:t>
            </a:r>
          </a:p>
          <a:p>
            <a:pPr lvl="2"/>
            <a:r>
              <a:rPr lang="en-US" sz="1600" b="1" dirty="0" smtClean="0"/>
              <a:t>Concept model lookup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Entity or reference rebuilding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686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532602" y="1171709"/>
            <a:ext cx="3006871" cy="523355"/>
            <a:chOff x="2263410" y="251284"/>
            <a:chExt cx="3006871" cy="672310"/>
          </a:xfrm>
        </p:grpSpPr>
        <p:sp>
          <p:nvSpPr>
            <p:cNvPr id="72" name="Rounded Rectangle 71"/>
            <p:cNvSpPr/>
            <p:nvPr/>
          </p:nvSpPr>
          <p:spPr>
            <a:xfrm>
              <a:off x="2263410" y="251284"/>
              <a:ext cx="3006871" cy="672310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5"/>
            <p:cNvSpPr/>
            <p:nvPr/>
          </p:nvSpPr>
          <p:spPr>
            <a:xfrm>
              <a:off x="2296235" y="284109"/>
              <a:ext cx="2941221" cy="606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000090"/>
                  </a:solidFill>
                </a:rPr>
                <a:t>Constraints Satisfaction</a:t>
              </a:r>
              <a:endParaRPr lang="en-US" sz="2000" b="1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018701" y="2990235"/>
            <a:ext cx="2300546" cy="528138"/>
            <a:chOff x="4413789" y="1296819"/>
            <a:chExt cx="2300546" cy="954846"/>
          </a:xfrm>
        </p:grpSpPr>
        <p:sp>
          <p:nvSpPr>
            <p:cNvPr id="75" name="Rounded Rectangle 74"/>
            <p:cNvSpPr/>
            <p:nvPr/>
          </p:nvSpPr>
          <p:spPr>
            <a:xfrm>
              <a:off x="4413789" y="1296819"/>
              <a:ext cx="2300546" cy="843829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ounded Rectangle 8"/>
            <p:cNvSpPr/>
            <p:nvPr/>
          </p:nvSpPr>
          <p:spPr>
            <a:xfrm>
              <a:off x="4454989" y="1296819"/>
              <a:ext cx="2218146" cy="9548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000090"/>
                  </a:solidFill>
                </a:rPr>
                <a:t>Model Lookup</a:t>
              </a:r>
              <a:endParaRPr lang="en-US" sz="2000" b="1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75000" y="3406395"/>
            <a:ext cx="2105312" cy="1038605"/>
            <a:chOff x="5313460" y="1959750"/>
            <a:chExt cx="2210416" cy="1512215"/>
          </a:xfrm>
        </p:grpSpPr>
        <p:sp>
          <p:nvSpPr>
            <p:cNvPr id="78" name="Rectangle 77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5313460" y="1959750"/>
              <a:ext cx="2210415" cy="15122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Find Model</a:t>
              </a:r>
              <a:endParaRPr lang="en-US" sz="1600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500" b="1" kern="1200" dirty="0" smtClean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Find Model Template</a:t>
              </a:r>
              <a:endParaRPr lang="en-US" sz="1600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500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Generate Model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8154" y="4552041"/>
            <a:ext cx="2300546" cy="535977"/>
            <a:chOff x="4413789" y="1296819"/>
            <a:chExt cx="2300546" cy="843829"/>
          </a:xfrm>
        </p:grpSpPr>
        <p:sp>
          <p:nvSpPr>
            <p:cNvPr id="81" name="Rounded Rectangle 80"/>
            <p:cNvSpPr/>
            <p:nvPr/>
          </p:nvSpPr>
          <p:spPr>
            <a:xfrm>
              <a:off x="4413789" y="1296819"/>
              <a:ext cx="2300546" cy="843829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ounded Rectangle 8"/>
            <p:cNvSpPr/>
            <p:nvPr/>
          </p:nvSpPr>
          <p:spPr>
            <a:xfrm>
              <a:off x="4454989" y="1338019"/>
              <a:ext cx="2218146" cy="7614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000090"/>
                  </a:solidFill>
                </a:rPr>
                <a:t>Model Checking</a:t>
              </a:r>
              <a:endParaRPr lang="en-US" sz="2000" b="1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86" name="Bent-Up Arrow 85"/>
          <p:cNvSpPr/>
          <p:nvPr/>
        </p:nvSpPr>
        <p:spPr>
          <a:xfrm rot="16200000" flipH="1">
            <a:off x="3350883" y="4042263"/>
            <a:ext cx="619033" cy="1283397"/>
          </a:xfrm>
          <a:prstGeom prst="bentUpArrow">
            <a:avLst>
              <a:gd name="adj1" fmla="val 19863"/>
              <a:gd name="adj2" fmla="val 25000"/>
              <a:gd name="adj3" fmla="val 3578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8" name="Group 87"/>
          <p:cNvGrpSpPr/>
          <p:nvPr/>
        </p:nvGrpSpPr>
        <p:grpSpPr>
          <a:xfrm>
            <a:off x="1665111" y="1647199"/>
            <a:ext cx="2107726" cy="963357"/>
            <a:chOff x="5313460" y="2135687"/>
            <a:chExt cx="2210416" cy="1336278"/>
          </a:xfrm>
        </p:grpSpPr>
        <p:sp>
          <p:nvSpPr>
            <p:cNvPr id="89" name="Rectangle 88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Rectangle 89"/>
            <p:cNvSpPr/>
            <p:nvPr/>
          </p:nvSpPr>
          <p:spPr>
            <a:xfrm>
              <a:off x="5313460" y="2135687"/>
              <a:ext cx="2210415" cy="133627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00"/>
                  </a:solidFill>
                </a:rPr>
                <a:t>Filter out constraints environment: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500" b="1" kern="1200" dirty="0">
                <a:solidFill>
                  <a:srgbClr val="000000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0000"/>
                  </a:solidFill>
                </a:rPr>
                <a:t>Satisfy Constraint</a:t>
              </a:r>
              <a:endParaRPr lang="en-US" sz="1600" b="1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1" name="Bent-Up Arrow 90"/>
          <p:cNvSpPr/>
          <p:nvPr/>
        </p:nvSpPr>
        <p:spPr>
          <a:xfrm rot="10800000" flipH="1">
            <a:off x="3564311" y="2356556"/>
            <a:ext cx="626690" cy="584950"/>
          </a:xfrm>
          <a:prstGeom prst="bentUpArrow">
            <a:avLst>
              <a:gd name="adj1" fmla="val 18472"/>
              <a:gd name="adj2" fmla="val 25000"/>
              <a:gd name="adj3" fmla="val 25919"/>
            </a:avLst>
          </a:prstGeom>
          <a:solidFill>
            <a:srgbClr val="C6D9F1"/>
          </a:solidFill>
          <a:ln>
            <a:solidFill>
              <a:srgbClr val="00009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0" name="Group 99"/>
          <p:cNvGrpSpPr/>
          <p:nvPr/>
        </p:nvGrpSpPr>
        <p:grpSpPr>
          <a:xfrm>
            <a:off x="4773334" y="4689004"/>
            <a:ext cx="2890514" cy="683800"/>
            <a:chOff x="6098263" y="3625246"/>
            <a:chExt cx="2890514" cy="543054"/>
          </a:xfrm>
        </p:grpSpPr>
        <p:sp>
          <p:nvSpPr>
            <p:cNvPr id="101" name="Rounded Rectangle 100"/>
            <p:cNvSpPr/>
            <p:nvPr/>
          </p:nvSpPr>
          <p:spPr>
            <a:xfrm>
              <a:off x="6098263" y="3625246"/>
              <a:ext cx="2890514" cy="543054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ounded Rectangle 12"/>
            <p:cNvSpPr/>
            <p:nvPr/>
          </p:nvSpPr>
          <p:spPr>
            <a:xfrm>
              <a:off x="6124777" y="3651760"/>
              <a:ext cx="2837486" cy="4900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000090"/>
                  </a:solidFill>
                </a:rPr>
                <a:t>Model Generation from Model Template</a:t>
              </a:r>
              <a:endParaRPr lang="en-US" sz="2000" b="1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103" name="Bent-Up Arrow 102"/>
          <p:cNvSpPr/>
          <p:nvPr/>
        </p:nvSpPr>
        <p:spPr>
          <a:xfrm rot="10800000" flipH="1">
            <a:off x="5220918" y="3875392"/>
            <a:ext cx="834263" cy="799500"/>
          </a:xfrm>
          <a:prstGeom prst="bentUpArrow">
            <a:avLst>
              <a:gd name="adj1" fmla="val 13096"/>
              <a:gd name="adj2" fmla="val 13609"/>
              <a:gd name="adj3" fmla="val 19073"/>
            </a:avLst>
          </a:prstGeom>
          <a:solidFill>
            <a:srgbClr val="C6D9F1"/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4" name="Group 103"/>
          <p:cNvGrpSpPr/>
          <p:nvPr/>
        </p:nvGrpSpPr>
        <p:grpSpPr>
          <a:xfrm>
            <a:off x="5319247" y="5337306"/>
            <a:ext cx="2935753" cy="1393694"/>
            <a:chOff x="5313460" y="2135687"/>
            <a:chExt cx="2210416" cy="1336278"/>
          </a:xfrm>
        </p:grpSpPr>
        <p:sp>
          <p:nvSpPr>
            <p:cNvPr id="105" name="Rectangle 104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Rectangle 105"/>
            <p:cNvSpPr/>
            <p:nvPr/>
          </p:nvSpPr>
          <p:spPr>
            <a:xfrm>
              <a:off x="5313460" y="2135687"/>
              <a:ext cx="2210415" cy="133627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0000"/>
                  </a:solidFill>
                </a:rPr>
                <a:t>Deduce template arguments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rgbClr val="000000"/>
                  </a:solidFill>
                </a:rPr>
                <a:t>Create model</a:t>
              </a:r>
              <a:endParaRPr lang="en-US" sz="1600" dirty="0">
                <a:solidFill>
                  <a:srgbClr val="000000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00"/>
                  </a:solidFill>
                </a:rPr>
                <a:t>Build content</a:t>
              </a:r>
            </a:p>
            <a:p>
              <a:pPr marL="365760" lvl="2" indent="-18288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0000"/>
                  </a:solidFill>
                </a:rPr>
                <a:t>Refinements</a:t>
              </a:r>
              <a:endParaRPr lang="en-US" sz="1600" b="1" dirty="0">
                <a:solidFill>
                  <a:srgbClr val="000000"/>
                </a:solidFill>
              </a:endParaRPr>
            </a:p>
            <a:p>
              <a:pPr marL="365760" lvl="2" indent="-18288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00"/>
                  </a:solidFill>
                </a:rPr>
                <a:t>Requirements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06648" y="1340554"/>
            <a:ext cx="4269156" cy="5004873"/>
            <a:chOff x="4506648" y="1340553"/>
            <a:chExt cx="4269156" cy="5004873"/>
          </a:xfrm>
        </p:grpSpPr>
        <p:sp>
          <p:nvSpPr>
            <p:cNvPr id="111" name="Bent-Up Arrow 110"/>
            <p:cNvSpPr/>
            <p:nvPr/>
          </p:nvSpPr>
          <p:spPr>
            <a:xfrm rot="10800000" flipH="1" flipV="1">
              <a:off x="7295444" y="5021701"/>
              <a:ext cx="1480360" cy="1323725"/>
            </a:xfrm>
            <a:prstGeom prst="bentUpArrow">
              <a:avLst>
                <a:gd name="adj1" fmla="val 8832"/>
                <a:gd name="adj2" fmla="val 4015"/>
                <a:gd name="adj3" fmla="val 0"/>
              </a:avLst>
            </a:prstGeom>
            <a:solidFill>
              <a:srgbClr val="C6D9F1"/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2" name="Bent-Up Arrow 111"/>
            <p:cNvSpPr/>
            <p:nvPr/>
          </p:nvSpPr>
          <p:spPr>
            <a:xfrm rot="10800000" flipH="1" flipV="1">
              <a:off x="8142111" y="4244824"/>
              <a:ext cx="633693" cy="1323728"/>
            </a:xfrm>
            <a:custGeom>
              <a:avLst/>
              <a:gdLst>
                <a:gd name="connsiteX0" fmla="*/ 0 w 633693"/>
                <a:gd name="connsiteY0" fmla="*/ 1208801 h 1323728"/>
                <a:gd name="connsiteX1" fmla="*/ 550787 w 633693"/>
                <a:gd name="connsiteY1" fmla="*/ 1208801 h 1323728"/>
                <a:gd name="connsiteX2" fmla="*/ 550787 w 633693"/>
                <a:gd name="connsiteY2" fmla="*/ 0 h 1323728"/>
                <a:gd name="connsiteX3" fmla="*/ 582807 w 633693"/>
                <a:gd name="connsiteY3" fmla="*/ 0 h 1323728"/>
                <a:gd name="connsiteX4" fmla="*/ 608250 w 633693"/>
                <a:gd name="connsiteY4" fmla="*/ 0 h 1323728"/>
                <a:gd name="connsiteX5" fmla="*/ 633693 w 633693"/>
                <a:gd name="connsiteY5" fmla="*/ 0 h 1323728"/>
                <a:gd name="connsiteX6" fmla="*/ 665714 w 633693"/>
                <a:gd name="connsiteY6" fmla="*/ 0 h 1323728"/>
                <a:gd name="connsiteX7" fmla="*/ 665714 w 633693"/>
                <a:gd name="connsiteY7" fmla="*/ 1323728 h 1323728"/>
                <a:gd name="connsiteX8" fmla="*/ 0 w 633693"/>
                <a:gd name="connsiteY8" fmla="*/ 1323728 h 1323728"/>
                <a:gd name="connsiteX9" fmla="*/ 0 w 633693"/>
                <a:gd name="connsiteY9" fmla="*/ 1208801 h 1323728"/>
                <a:gd name="connsiteX0" fmla="*/ 0 w 665714"/>
                <a:gd name="connsiteY0" fmla="*/ 1208801 h 1323728"/>
                <a:gd name="connsiteX1" fmla="*/ 494343 w 665714"/>
                <a:gd name="connsiteY1" fmla="*/ 1208801 h 1323728"/>
                <a:gd name="connsiteX2" fmla="*/ 550787 w 665714"/>
                <a:gd name="connsiteY2" fmla="*/ 0 h 1323728"/>
                <a:gd name="connsiteX3" fmla="*/ 582807 w 665714"/>
                <a:gd name="connsiteY3" fmla="*/ 0 h 1323728"/>
                <a:gd name="connsiteX4" fmla="*/ 608250 w 665714"/>
                <a:gd name="connsiteY4" fmla="*/ 0 h 1323728"/>
                <a:gd name="connsiteX5" fmla="*/ 633693 w 665714"/>
                <a:gd name="connsiteY5" fmla="*/ 0 h 1323728"/>
                <a:gd name="connsiteX6" fmla="*/ 665714 w 665714"/>
                <a:gd name="connsiteY6" fmla="*/ 0 h 1323728"/>
                <a:gd name="connsiteX7" fmla="*/ 665714 w 665714"/>
                <a:gd name="connsiteY7" fmla="*/ 1323728 h 1323728"/>
                <a:gd name="connsiteX8" fmla="*/ 0 w 665714"/>
                <a:gd name="connsiteY8" fmla="*/ 1323728 h 1323728"/>
                <a:gd name="connsiteX9" fmla="*/ 0 w 665714"/>
                <a:gd name="connsiteY9" fmla="*/ 1208801 h 1323728"/>
                <a:gd name="connsiteX0" fmla="*/ 0 w 665714"/>
                <a:gd name="connsiteY0" fmla="*/ 1208801 h 1323728"/>
                <a:gd name="connsiteX1" fmla="*/ 494343 w 665714"/>
                <a:gd name="connsiteY1" fmla="*/ 1208801 h 1323728"/>
                <a:gd name="connsiteX2" fmla="*/ 550787 w 665714"/>
                <a:gd name="connsiteY2" fmla="*/ 0 h 1323728"/>
                <a:gd name="connsiteX3" fmla="*/ 582807 w 665714"/>
                <a:gd name="connsiteY3" fmla="*/ 0 h 1323728"/>
                <a:gd name="connsiteX4" fmla="*/ 608250 w 665714"/>
                <a:gd name="connsiteY4" fmla="*/ 0 h 1323728"/>
                <a:gd name="connsiteX5" fmla="*/ 633693 w 665714"/>
                <a:gd name="connsiteY5" fmla="*/ 0 h 1323728"/>
                <a:gd name="connsiteX6" fmla="*/ 665714 w 665714"/>
                <a:gd name="connsiteY6" fmla="*/ 0 h 1323728"/>
                <a:gd name="connsiteX7" fmla="*/ 623381 w 665714"/>
                <a:gd name="connsiteY7" fmla="*/ 1309617 h 1323728"/>
                <a:gd name="connsiteX8" fmla="*/ 0 w 665714"/>
                <a:gd name="connsiteY8" fmla="*/ 1323728 h 1323728"/>
                <a:gd name="connsiteX9" fmla="*/ 0 w 665714"/>
                <a:gd name="connsiteY9" fmla="*/ 1208801 h 1323728"/>
                <a:gd name="connsiteX0" fmla="*/ 0 w 665714"/>
                <a:gd name="connsiteY0" fmla="*/ 1208801 h 1323728"/>
                <a:gd name="connsiteX1" fmla="*/ 494343 w 665714"/>
                <a:gd name="connsiteY1" fmla="*/ 1208801 h 1323728"/>
                <a:gd name="connsiteX2" fmla="*/ 550787 w 665714"/>
                <a:gd name="connsiteY2" fmla="*/ 0 h 1323728"/>
                <a:gd name="connsiteX3" fmla="*/ 582807 w 665714"/>
                <a:gd name="connsiteY3" fmla="*/ 0 h 1323728"/>
                <a:gd name="connsiteX4" fmla="*/ 594138 w 665714"/>
                <a:gd name="connsiteY4" fmla="*/ 14112 h 1323728"/>
                <a:gd name="connsiteX5" fmla="*/ 633693 w 665714"/>
                <a:gd name="connsiteY5" fmla="*/ 0 h 1323728"/>
                <a:gd name="connsiteX6" fmla="*/ 665714 w 665714"/>
                <a:gd name="connsiteY6" fmla="*/ 0 h 1323728"/>
                <a:gd name="connsiteX7" fmla="*/ 623381 w 665714"/>
                <a:gd name="connsiteY7" fmla="*/ 1309617 h 1323728"/>
                <a:gd name="connsiteX8" fmla="*/ 0 w 665714"/>
                <a:gd name="connsiteY8" fmla="*/ 1323728 h 1323728"/>
                <a:gd name="connsiteX9" fmla="*/ 0 w 665714"/>
                <a:gd name="connsiteY9" fmla="*/ 1208801 h 1323728"/>
                <a:gd name="connsiteX0" fmla="*/ 0 w 633693"/>
                <a:gd name="connsiteY0" fmla="*/ 1208801 h 1323728"/>
                <a:gd name="connsiteX1" fmla="*/ 494343 w 633693"/>
                <a:gd name="connsiteY1" fmla="*/ 1208801 h 1323728"/>
                <a:gd name="connsiteX2" fmla="*/ 550787 w 633693"/>
                <a:gd name="connsiteY2" fmla="*/ 0 h 1323728"/>
                <a:gd name="connsiteX3" fmla="*/ 582807 w 633693"/>
                <a:gd name="connsiteY3" fmla="*/ 0 h 1323728"/>
                <a:gd name="connsiteX4" fmla="*/ 594138 w 633693"/>
                <a:gd name="connsiteY4" fmla="*/ 14112 h 1323728"/>
                <a:gd name="connsiteX5" fmla="*/ 633693 w 633693"/>
                <a:gd name="connsiteY5" fmla="*/ 0 h 1323728"/>
                <a:gd name="connsiteX6" fmla="*/ 609270 w 633693"/>
                <a:gd name="connsiteY6" fmla="*/ 0 h 1323728"/>
                <a:gd name="connsiteX7" fmla="*/ 623381 w 633693"/>
                <a:gd name="connsiteY7" fmla="*/ 1309617 h 1323728"/>
                <a:gd name="connsiteX8" fmla="*/ 0 w 633693"/>
                <a:gd name="connsiteY8" fmla="*/ 1323728 h 1323728"/>
                <a:gd name="connsiteX9" fmla="*/ 0 w 633693"/>
                <a:gd name="connsiteY9" fmla="*/ 1208801 h 1323728"/>
                <a:gd name="connsiteX0" fmla="*/ 0 w 633693"/>
                <a:gd name="connsiteY0" fmla="*/ 1208801 h 1323728"/>
                <a:gd name="connsiteX1" fmla="*/ 494343 w 633693"/>
                <a:gd name="connsiteY1" fmla="*/ 1208801 h 1323728"/>
                <a:gd name="connsiteX2" fmla="*/ 508000 w 633693"/>
                <a:gd name="connsiteY2" fmla="*/ 16732 h 1323728"/>
                <a:gd name="connsiteX3" fmla="*/ 550787 w 633693"/>
                <a:gd name="connsiteY3" fmla="*/ 0 h 1323728"/>
                <a:gd name="connsiteX4" fmla="*/ 582807 w 633693"/>
                <a:gd name="connsiteY4" fmla="*/ 0 h 1323728"/>
                <a:gd name="connsiteX5" fmla="*/ 594138 w 633693"/>
                <a:gd name="connsiteY5" fmla="*/ 14112 h 1323728"/>
                <a:gd name="connsiteX6" fmla="*/ 633693 w 633693"/>
                <a:gd name="connsiteY6" fmla="*/ 0 h 1323728"/>
                <a:gd name="connsiteX7" fmla="*/ 609270 w 633693"/>
                <a:gd name="connsiteY7" fmla="*/ 0 h 1323728"/>
                <a:gd name="connsiteX8" fmla="*/ 623381 w 633693"/>
                <a:gd name="connsiteY8" fmla="*/ 1309617 h 1323728"/>
                <a:gd name="connsiteX9" fmla="*/ 0 w 633693"/>
                <a:gd name="connsiteY9" fmla="*/ 1323728 h 1323728"/>
                <a:gd name="connsiteX10" fmla="*/ 0 w 633693"/>
                <a:gd name="connsiteY10" fmla="*/ 1208801 h 132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693" h="1323728">
                  <a:moveTo>
                    <a:pt x="0" y="1208801"/>
                  </a:moveTo>
                  <a:lnTo>
                    <a:pt x="494343" y="1208801"/>
                  </a:lnTo>
                  <a:cubicBezTo>
                    <a:pt x="513006" y="825556"/>
                    <a:pt x="489337" y="399977"/>
                    <a:pt x="508000" y="16732"/>
                  </a:cubicBezTo>
                  <a:lnTo>
                    <a:pt x="550787" y="0"/>
                  </a:lnTo>
                  <a:lnTo>
                    <a:pt x="582807" y="0"/>
                  </a:lnTo>
                  <a:lnTo>
                    <a:pt x="594138" y="14112"/>
                  </a:lnTo>
                  <a:lnTo>
                    <a:pt x="633693" y="0"/>
                  </a:lnTo>
                  <a:lnTo>
                    <a:pt x="609270" y="0"/>
                  </a:lnTo>
                  <a:lnTo>
                    <a:pt x="623381" y="1309617"/>
                  </a:lnTo>
                  <a:lnTo>
                    <a:pt x="0" y="1323728"/>
                  </a:lnTo>
                  <a:lnTo>
                    <a:pt x="0" y="1208801"/>
                  </a:lnTo>
                  <a:close/>
                </a:path>
              </a:pathLst>
            </a:custGeom>
            <a:solidFill>
              <a:srgbClr val="C6D9F1"/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Bent-Up Arrow 47"/>
            <p:cNvSpPr/>
            <p:nvPr/>
          </p:nvSpPr>
          <p:spPr>
            <a:xfrm rot="16200000">
              <a:off x="4138789" y="1708412"/>
              <a:ext cx="5004873" cy="4269156"/>
            </a:xfrm>
            <a:prstGeom prst="bentUpArrow">
              <a:avLst>
                <a:gd name="adj1" fmla="val 3306"/>
                <a:gd name="adj2" fmla="val 3195"/>
                <a:gd name="adj3" fmla="val 5303"/>
              </a:avLst>
            </a:prstGeom>
            <a:solidFill>
              <a:srgbClr val="C6D9F1"/>
            </a:solidFill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8" name="Group 37"/>
          <p:cNvGrpSpPr/>
          <p:nvPr/>
        </p:nvGrpSpPr>
        <p:grpSpPr>
          <a:xfrm>
            <a:off x="6144570" y="2068872"/>
            <a:ext cx="2166874" cy="762101"/>
            <a:chOff x="4413789" y="1296819"/>
            <a:chExt cx="2300546" cy="954847"/>
          </a:xfrm>
        </p:grpSpPr>
        <p:sp>
          <p:nvSpPr>
            <p:cNvPr id="39" name="Rounded Rectangle 38"/>
            <p:cNvSpPr/>
            <p:nvPr/>
          </p:nvSpPr>
          <p:spPr>
            <a:xfrm>
              <a:off x="4413789" y="1296819"/>
              <a:ext cx="2300546" cy="843829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8"/>
            <p:cNvSpPr/>
            <p:nvPr/>
          </p:nvSpPr>
          <p:spPr>
            <a:xfrm>
              <a:off x="4454989" y="1296820"/>
              <a:ext cx="2218146" cy="9548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000090"/>
                  </a:solidFill>
                </a:rPr>
                <a:t>Rebuilding Entity </a:t>
              </a:r>
              <a:r>
                <a:rPr lang="en-US" sz="2000" b="1" dirty="0" smtClean="0">
                  <a:solidFill>
                    <a:srgbClr val="000090"/>
                  </a:solidFill>
                </a:rPr>
                <a:t>R</a:t>
              </a:r>
              <a:r>
                <a:rPr lang="en-US" sz="2000" b="1" kern="1200" dirty="0" smtClean="0">
                  <a:solidFill>
                    <a:srgbClr val="000090"/>
                  </a:solidFill>
                </a:rPr>
                <a:t>eferences</a:t>
              </a:r>
            </a:p>
          </p:txBody>
        </p:sp>
      </p:grpSp>
      <p:sp>
        <p:nvSpPr>
          <p:cNvPr id="41" name="Bent-Up Arrow 40"/>
          <p:cNvSpPr/>
          <p:nvPr/>
        </p:nvSpPr>
        <p:spPr>
          <a:xfrm rot="19000854" flipH="1">
            <a:off x="5028571" y="1235511"/>
            <a:ext cx="581355" cy="1986215"/>
          </a:xfrm>
          <a:prstGeom prst="bentUpArrow">
            <a:avLst>
              <a:gd name="adj1" fmla="val 18290"/>
              <a:gd name="adj2" fmla="val 13609"/>
              <a:gd name="adj3" fmla="val 19073"/>
            </a:avLst>
          </a:prstGeom>
          <a:solidFill>
            <a:srgbClr val="C6D9F1"/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err="1" smtClean="0"/>
              <a:t>ConceptClang</a:t>
            </a:r>
            <a:r>
              <a:rPr lang="en-US" sz="4000" dirty="0" smtClean="0"/>
              <a:t> Infrastructure: </a:t>
            </a:r>
            <a:r>
              <a:rPr lang="en-US" sz="4000" dirty="0" err="1" smtClean="0"/>
              <a:t>Sema</a:t>
            </a:r>
            <a:endParaRPr lang="en-US" sz="4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47015" y="5021701"/>
            <a:ext cx="2138223" cy="1526642"/>
            <a:chOff x="5313460" y="2135687"/>
            <a:chExt cx="2210416" cy="1336278"/>
          </a:xfrm>
        </p:grpSpPr>
        <p:sp>
          <p:nvSpPr>
            <p:cNvPr id="46" name="Rectangle 45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5313460" y="2135687"/>
              <a:ext cx="2210415" cy="133627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0000"/>
                  </a:solidFill>
                </a:rPr>
                <a:t>Refinements:</a:t>
              </a:r>
              <a:endParaRPr lang="en-US" sz="1600" b="1" kern="1200" dirty="0">
                <a:solidFill>
                  <a:srgbClr val="000000"/>
                </a:solidFill>
              </a:endParaRPr>
            </a:p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b="1" kern="1200" dirty="0">
                <a:solidFill>
                  <a:srgbClr val="000000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00"/>
                  </a:solidFill>
                </a:rPr>
                <a:t>Requirements:</a:t>
              </a:r>
              <a:endParaRPr lang="en-US" sz="1600" dirty="0">
                <a:solidFill>
                  <a:srgbClr val="000000"/>
                </a:solidFill>
              </a:endParaRPr>
            </a:p>
            <a:p>
              <a:pPr marL="365760" lvl="3" indent="-18288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00"/>
                  </a:solidFill>
                </a:rPr>
                <a:t>If Archetype:    </a:t>
              </a:r>
            </a:p>
            <a:p>
              <a:pPr marL="182880" lvl="3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</a:rPr>
                <a:t>   Then: </a:t>
              </a:r>
              <a:r>
                <a:rPr lang="en-US" sz="1600" kern="1200" dirty="0" smtClean="0">
                  <a:solidFill>
                    <a:srgbClr val="000000"/>
                  </a:solidFill>
                </a:rPr>
                <a:t>Substitute</a:t>
              </a:r>
            </a:p>
            <a:p>
              <a:pPr marL="182880" lvl="3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</a:rPr>
                <a:t>   Else:</a:t>
              </a:r>
              <a:r>
                <a:rPr lang="en-US" sz="1600" kern="1200" dirty="0" smtClean="0">
                  <a:solidFill>
                    <a:srgbClr val="000000"/>
                  </a:solidFill>
                </a:rPr>
                <a:t> Satisfy</a:t>
              </a:r>
              <a:endParaRPr lang="en-US" sz="160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7" name="Bent-Up Arrow 86"/>
          <p:cNvSpPr/>
          <p:nvPr/>
        </p:nvSpPr>
        <p:spPr>
          <a:xfrm rot="16200000" flipV="1">
            <a:off x="-825332" y="2671099"/>
            <a:ext cx="3721296" cy="1060203"/>
          </a:xfrm>
          <a:prstGeom prst="bentUpArrow">
            <a:avLst>
              <a:gd name="adj1" fmla="val 11314"/>
              <a:gd name="adj2" fmla="val 11672"/>
              <a:gd name="adj3" fmla="val 13932"/>
            </a:avLst>
          </a:prstGeom>
          <a:solidFill>
            <a:srgbClr val="C6D9F1"/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78188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532602" y="1171709"/>
            <a:ext cx="3006871" cy="523355"/>
            <a:chOff x="2263410" y="251284"/>
            <a:chExt cx="3006871" cy="672310"/>
          </a:xfrm>
          <a:solidFill>
            <a:schemeClr val="bg1">
              <a:lumMod val="50000"/>
            </a:schemeClr>
          </a:solidFill>
        </p:grpSpPr>
        <p:sp>
          <p:nvSpPr>
            <p:cNvPr id="72" name="Rounded Rectangle 71"/>
            <p:cNvSpPr/>
            <p:nvPr/>
          </p:nvSpPr>
          <p:spPr>
            <a:xfrm>
              <a:off x="2263410" y="251284"/>
              <a:ext cx="3006871" cy="672310"/>
            </a:xfrm>
            <a:prstGeom prst="roundRect">
              <a:avLst>
                <a:gd name="adj" fmla="val 1667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5"/>
            <p:cNvSpPr/>
            <p:nvPr/>
          </p:nvSpPr>
          <p:spPr>
            <a:xfrm>
              <a:off x="2296235" y="284109"/>
              <a:ext cx="2941221" cy="6066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2">
                      <a:lumMod val="75000"/>
                    </a:schemeClr>
                  </a:solidFill>
                </a:rPr>
                <a:t>Constraints Satisfaction</a:t>
              </a:r>
              <a:endParaRPr lang="en-US" sz="2000" b="1" kern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018701" y="2990235"/>
            <a:ext cx="2300546" cy="528138"/>
            <a:chOff x="4413789" y="1296819"/>
            <a:chExt cx="2300546" cy="954846"/>
          </a:xfrm>
          <a:solidFill>
            <a:schemeClr val="bg1">
              <a:lumMod val="50000"/>
            </a:schemeClr>
          </a:solidFill>
        </p:grpSpPr>
        <p:sp>
          <p:nvSpPr>
            <p:cNvPr id="75" name="Rounded Rectangle 74"/>
            <p:cNvSpPr/>
            <p:nvPr/>
          </p:nvSpPr>
          <p:spPr>
            <a:xfrm>
              <a:off x="4413789" y="1296819"/>
              <a:ext cx="2300546" cy="843829"/>
            </a:xfrm>
            <a:prstGeom prst="roundRect">
              <a:avLst>
                <a:gd name="adj" fmla="val 1667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ounded Rectangle 8"/>
            <p:cNvSpPr/>
            <p:nvPr/>
          </p:nvSpPr>
          <p:spPr>
            <a:xfrm>
              <a:off x="4454989" y="1296819"/>
              <a:ext cx="2218146" cy="9548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17375E"/>
                  </a:solidFill>
                </a:rPr>
                <a:t>Model Lookup</a:t>
              </a:r>
              <a:endParaRPr lang="en-US" sz="2000" b="1" kern="1200" dirty="0">
                <a:solidFill>
                  <a:srgbClr val="17375E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75000" y="3406395"/>
            <a:ext cx="2105312" cy="1038605"/>
            <a:chOff x="5313460" y="1959750"/>
            <a:chExt cx="2210416" cy="1512215"/>
          </a:xfrm>
          <a:solidFill>
            <a:schemeClr val="bg1">
              <a:lumMod val="50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5313460" y="1959750"/>
              <a:ext cx="2210415" cy="15122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Find Model</a:t>
              </a:r>
              <a:endParaRPr lang="en-US" sz="1600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500" b="1" kern="1200" dirty="0" smtClean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Find Model Template</a:t>
              </a:r>
              <a:endParaRPr lang="en-US" sz="1600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500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Generate Model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8154" y="4552041"/>
            <a:ext cx="2300546" cy="535977"/>
            <a:chOff x="4413789" y="1296819"/>
            <a:chExt cx="2300546" cy="843829"/>
          </a:xfrm>
          <a:solidFill>
            <a:schemeClr val="bg1">
              <a:lumMod val="50000"/>
            </a:schemeClr>
          </a:solidFill>
        </p:grpSpPr>
        <p:sp>
          <p:nvSpPr>
            <p:cNvPr id="81" name="Rounded Rectangle 80"/>
            <p:cNvSpPr/>
            <p:nvPr/>
          </p:nvSpPr>
          <p:spPr>
            <a:xfrm>
              <a:off x="4413789" y="1296819"/>
              <a:ext cx="2300546" cy="843829"/>
            </a:xfrm>
            <a:prstGeom prst="roundRect">
              <a:avLst>
                <a:gd name="adj" fmla="val 1667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ounded Rectangle 8"/>
            <p:cNvSpPr/>
            <p:nvPr/>
          </p:nvSpPr>
          <p:spPr>
            <a:xfrm>
              <a:off x="4454989" y="1338019"/>
              <a:ext cx="2218146" cy="7614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17375E"/>
                  </a:solidFill>
                </a:rPr>
                <a:t>Model Checking</a:t>
              </a:r>
              <a:endParaRPr lang="en-US" sz="2000" b="1" kern="1200" dirty="0">
                <a:solidFill>
                  <a:srgbClr val="17375E"/>
                </a:solidFill>
              </a:endParaRPr>
            </a:p>
          </p:txBody>
        </p:sp>
      </p:grpSp>
      <p:sp>
        <p:nvSpPr>
          <p:cNvPr id="86" name="Bent-Up Arrow 85"/>
          <p:cNvSpPr/>
          <p:nvPr/>
        </p:nvSpPr>
        <p:spPr>
          <a:xfrm rot="16200000" flipH="1">
            <a:off x="3350883" y="4042263"/>
            <a:ext cx="619033" cy="1283397"/>
          </a:xfrm>
          <a:prstGeom prst="bentUpArrow">
            <a:avLst>
              <a:gd name="adj1" fmla="val 19863"/>
              <a:gd name="adj2" fmla="val 25000"/>
              <a:gd name="adj3" fmla="val 35780"/>
            </a:avLst>
          </a:prstGeom>
          <a:solidFill>
            <a:schemeClr val="bg1">
              <a:lumMod val="50000"/>
            </a:schemeClr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8" name="Group 87"/>
          <p:cNvGrpSpPr/>
          <p:nvPr/>
        </p:nvGrpSpPr>
        <p:grpSpPr>
          <a:xfrm>
            <a:off x="1665111" y="1647199"/>
            <a:ext cx="2107726" cy="963357"/>
            <a:chOff x="5313460" y="2135687"/>
            <a:chExt cx="2210416" cy="1336278"/>
          </a:xfrm>
          <a:solidFill>
            <a:schemeClr val="bg1">
              <a:lumMod val="5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Rectangle 89"/>
            <p:cNvSpPr/>
            <p:nvPr/>
          </p:nvSpPr>
          <p:spPr>
            <a:xfrm>
              <a:off x="5313460" y="2135687"/>
              <a:ext cx="2210415" cy="1336275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00"/>
                  </a:solidFill>
                </a:rPr>
                <a:t>Filter out constraints environment: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500" b="1" kern="1200" dirty="0">
                <a:solidFill>
                  <a:srgbClr val="000000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0000"/>
                  </a:solidFill>
                </a:rPr>
                <a:t>Satisfy Constraint</a:t>
              </a:r>
              <a:endParaRPr lang="en-US" sz="1600" b="1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1" name="Bent-Up Arrow 90"/>
          <p:cNvSpPr/>
          <p:nvPr/>
        </p:nvSpPr>
        <p:spPr>
          <a:xfrm rot="10800000" flipH="1">
            <a:off x="3564311" y="2356556"/>
            <a:ext cx="626690" cy="584950"/>
          </a:xfrm>
          <a:prstGeom prst="bentUpArrow">
            <a:avLst>
              <a:gd name="adj1" fmla="val 18472"/>
              <a:gd name="adj2" fmla="val 25000"/>
              <a:gd name="adj3" fmla="val 25919"/>
            </a:avLst>
          </a:prstGeom>
          <a:solidFill>
            <a:schemeClr val="bg1">
              <a:lumMod val="50000"/>
            </a:schemeClr>
          </a:solidFill>
          <a:ln>
            <a:solidFill>
              <a:srgbClr val="00009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0" name="Group 99"/>
          <p:cNvGrpSpPr/>
          <p:nvPr/>
        </p:nvGrpSpPr>
        <p:grpSpPr>
          <a:xfrm>
            <a:off x="4773334" y="4689004"/>
            <a:ext cx="2890514" cy="683800"/>
            <a:chOff x="6098263" y="3625246"/>
            <a:chExt cx="2890514" cy="543054"/>
          </a:xfrm>
          <a:solidFill>
            <a:schemeClr val="bg1">
              <a:lumMod val="50000"/>
            </a:schemeClr>
          </a:solidFill>
        </p:grpSpPr>
        <p:sp>
          <p:nvSpPr>
            <p:cNvPr id="101" name="Rounded Rectangle 100"/>
            <p:cNvSpPr/>
            <p:nvPr/>
          </p:nvSpPr>
          <p:spPr>
            <a:xfrm>
              <a:off x="6098263" y="3625246"/>
              <a:ext cx="2890514" cy="543054"/>
            </a:xfrm>
            <a:prstGeom prst="roundRect">
              <a:avLst>
                <a:gd name="adj" fmla="val 1667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ounded Rectangle 12"/>
            <p:cNvSpPr/>
            <p:nvPr/>
          </p:nvSpPr>
          <p:spPr>
            <a:xfrm>
              <a:off x="6124777" y="3651760"/>
              <a:ext cx="2837486" cy="4900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17375E"/>
                  </a:solidFill>
                </a:rPr>
                <a:t>Model Generation from Model Template</a:t>
              </a:r>
              <a:endParaRPr lang="en-US" sz="2000" b="1" kern="1200" dirty="0">
                <a:solidFill>
                  <a:srgbClr val="17375E"/>
                </a:solidFill>
              </a:endParaRPr>
            </a:p>
          </p:txBody>
        </p:sp>
      </p:grpSp>
      <p:sp>
        <p:nvSpPr>
          <p:cNvPr id="103" name="Bent-Up Arrow 102"/>
          <p:cNvSpPr/>
          <p:nvPr/>
        </p:nvSpPr>
        <p:spPr>
          <a:xfrm rot="10800000" flipH="1">
            <a:off x="5220918" y="3875392"/>
            <a:ext cx="834263" cy="799500"/>
          </a:xfrm>
          <a:prstGeom prst="bentUpArrow">
            <a:avLst>
              <a:gd name="adj1" fmla="val 13096"/>
              <a:gd name="adj2" fmla="val 13609"/>
              <a:gd name="adj3" fmla="val 19073"/>
            </a:avLst>
          </a:prstGeom>
          <a:solidFill>
            <a:schemeClr val="bg1">
              <a:lumMod val="50000"/>
            </a:schemeClr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4" name="Group 103"/>
          <p:cNvGrpSpPr/>
          <p:nvPr/>
        </p:nvGrpSpPr>
        <p:grpSpPr>
          <a:xfrm>
            <a:off x="5319247" y="5337306"/>
            <a:ext cx="2935753" cy="1393694"/>
            <a:chOff x="5313460" y="2135687"/>
            <a:chExt cx="2210416" cy="1336278"/>
          </a:xfrm>
        </p:grpSpPr>
        <p:sp>
          <p:nvSpPr>
            <p:cNvPr id="105" name="Rectangle 104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Rectangle 105"/>
            <p:cNvSpPr/>
            <p:nvPr/>
          </p:nvSpPr>
          <p:spPr>
            <a:xfrm>
              <a:off x="5313460" y="2135687"/>
              <a:ext cx="2210415" cy="133627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0000"/>
                  </a:solidFill>
                </a:rPr>
                <a:t>Deduce template arguments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rgbClr val="000000"/>
                  </a:solidFill>
                </a:rPr>
                <a:t>Create model</a:t>
              </a:r>
              <a:endParaRPr lang="en-US" sz="1600" dirty="0">
                <a:solidFill>
                  <a:srgbClr val="000000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00"/>
                  </a:solidFill>
                </a:rPr>
                <a:t>Build Content</a:t>
              </a:r>
            </a:p>
            <a:p>
              <a:pPr marL="365760" lvl="2" indent="-18288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Refinements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pPr marL="365760" lvl="2" indent="-18288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0090"/>
                  </a:solidFill>
                </a:rPr>
                <a:t>Requirements</a:t>
              </a:r>
              <a:endParaRPr lang="en-US" sz="1600" b="1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06648" y="1340554"/>
            <a:ext cx="4269156" cy="5004873"/>
            <a:chOff x="4506648" y="1340553"/>
            <a:chExt cx="4269156" cy="5004873"/>
          </a:xfrm>
          <a:solidFill>
            <a:srgbClr val="7F7F7F"/>
          </a:solidFill>
        </p:grpSpPr>
        <p:sp>
          <p:nvSpPr>
            <p:cNvPr id="111" name="Bent-Up Arrow 110"/>
            <p:cNvSpPr/>
            <p:nvPr/>
          </p:nvSpPr>
          <p:spPr>
            <a:xfrm rot="10800000" flipH="1" flipV="1">
              <a:off x="7295444" y="5021701"/>
              <a:ext cx="1480360" cy="1323725"/>
            </a:xfrm>
            <a:prstGeom prst="bentUpArrow">
              <a:avLst>
                <a:gd name="adj1" fmla="val 8832"/>
                <a:gd name="adj2" fmla="val 4015"/>
                <a:gd name="adj3" fmla="val 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2" name="Bent-Up Arrow 111"/>
            <p:cNvSpPr/>
            <p:nvPr/>
          </p:nvSpPr>
          <p:spPr>
            <a:xfrm rot="10800000" flipH="1" flipV="1">
              <a:off x="8142111" y="4244824"/>
              <a:ext cx="633693" cy="1323728"/>
            </a:xfrm>
            <a:custGeom>
              <a:avLst/>
              <a:gdLst>
                <a:gd name="connsiteX0" fmla="*/ 0 w 633693"/>
                <a:gd name="connsiteY0" fmla="*/ 1208801 h 1323728"/>
                <a:gd name="connsiteX1" fmla="*/ 550787 w 633693"/>
                <a:gd name="connsiteY1" fmla="*/ 1208801 h 1323728"/>
                <a:gd name="connsiteX2" fmla="*/ 550787 w 633693"/>
                <a:gd name="connsiteY2" fmla="*/ 0 h 1323728"/>
                <a:gd name="connsiteX3" fmla="*/ 582807 w 633693"/>
                <a:gd name="connsiteY3" fmla="*/ 0 h 1323728"/>
                <a:gd name="connsiteX4" fmla="*/ 608250 w 633693"/>
                <a:gd name="connsiteY4" fmla="*/ 0 h 1323728"/>
                <a:gd name="connsiteX5" fmla="*/ 633693 w 633693"/>
                <a:gd name="connsiteY5" fmla="*/ 0 h 1323728"/>
                <a:gd name="connsiteX6" fmla="*/ 665714 w 633693"/>
                <a:gd name="connsiteY6" fmla="*/ 0 h 1323728"/>
                <a:gd name="connsiteX7" fmla="*/ 665714 w 633693"/>
                <a:gd name="connsiteY7" fmla="*/ 1323728 h 1323728"/>
                <a:gd name="connsiteX8" fmla="*/ 0 w 633693"/>
                <a:gd name="connsiteY8" fmla="*/ 1323728 h 1323728"/>
                <a:gd name="connsiteX9" fmla="*/ 0 w 633693"/>
                <a:gd name="connsiteY9" fmla="*/ 1208801 h 1323728"/>
                <a:gd name="connsiteX0" fmla="*/ 0 w 665714"/>
                <a:gd name="connsiteY0" fmla="*/ 1208801 h 1323728"/>
                <a:gd name="connsiteX1" fmla="*/ 494343 w 665714"/>
                <a:gd name="connsiteY1" fmla="*/ 1208801 h 1323728"/>
                <a:gd name="connsiteX2" fmla="*/ 550787 w 665714"/>
                <a:gd name="connsiteY2" fmla="*/ 0 h 1323728"/>
                <a:gd name="connsiteX3" fmla="*/ 582807 w 665714"/>
                <a:gd name="connsiteY3" fmla="*/ 0 h 1323728"/>
                <a:gd name="connsiteX4" fmla="*/ 608250 w 665714"/>
                <a:gd name="connsiteY4" fmla="*/ 0 h 1323728"/>
                <a:gd name="connsiteX5" fmla="*/ 633693 w 665714"/>
                <a:gd name="connsiteY5" fmla="*/ 0 h 1323728"/>
                <a:gd name="connsiteX6" fmla="*/ 665714 w 665714"/>
                <a:gd name="connsiteY6" fmla="*/ 0 h 1323728"/>
                <a:gd name="connsiteX7" fmla="*/ 665714 w 665714"/>
                <a:gd name="connsiteY7" fmla="*/ 1323728 h 1323728"/>
                <a:gd name="connsiteX8" fmla="*/ 0 w 665714"/>
                <a:gd name="connsiteY8" fmla="*/ 1323728 h 1323728"/>
                <a:gd name="connsiteX9" fmla="*/ 0 w 665714"/>
                <a:gd name="connsiteY9" fmla="*/ 1208801 h 1323728"/>
                <a:gd name="connsiteX0" fmla="*/ 0 w 665714"/>
                <a:gd name="connsiteY0" fmla="*/ 1208801 h 1323728"/>
                <a:gd name="connsiteX1" fmla="*/ 494343 w 665714"/>
                <a:gd name="connsiteY1" fmla="*/ 1208801 h 1323728"/>
                <a:gd name="connsiteX2" fmla="*/ 550787 w 665714"/>
                <a:gd name="connsiteY2" fmla="*/ 0 h 1323728"/>
                <a:gd name="connsiteX3" fmla="*/ 582807 w 665714"/>
                <a:gd name="connsiteY3" fmla="*/ 0 h 1323728"/>
                <a:gd name="connsiteX4" fmla="*/ 608250 w 665714"/>
                <a:gd name="connsiteY4" fmla="*/ 0 h 1323728"/>
                <a:gd name="connsiteX5" fmla="*/ 633693 w 665714"/>
                <a:gd name="connsiteY5" fmla="*/ 0 h 1323728"/>
                <a:gd name="connsiteX6" fmla="*/ 665714 w 665714"/>
                <a:gd name="connsiteY6" fmla="*/ 0 h 1323728"/>
                <a:gd name="connsiteX7" fmla="*/ 623381 w 665714"/>
                <a:gd name="connsiteY7" fmla="*/ 1309617 h 1323728"/>
                <a:gd name="connsiteX8" fmla="*/ 0 w 665714"/>
                <a:gd name="connsiteY8" fmla="*/ 1323728 h 1323728"/>
                <a:gd name="connsiteX9" fmla="*/ 0 w 665714"/>
                <a:gd name="connsiteY9" fmla="*/ 1208801 h 1323728"/>
                <a:gd name="connsiteX0" fmla="*/ 0 w 665714"/>
                <a:gd name="connsiteY0" fmla="*/ 1208801 h 1323728"/>
                <a:gd name="connsiteX1" fmla="*/ 494343 w 665714"/>
                <a:gd name="connsiteY1" fmla="*/ 1208801 h 1323728"/>
                <a:gd name="connsiteX2" fmla="*/ 550787 w 665714"/>
                <a:gd name="connsiteY2" fmla="*/ 0 h 1323728"/>
                <a:gd name="connsiteX3" fmla="*/ 582807 w 665714"/>
                <a:gd name="connsiteY3" fmla="*/ 0 h 1323728"/>
                <a:gd name="connsiteX4" fmla="*/ 594138 w 665714"/>
                <a:gd name="connsiteY4" fmla="*/ 14112 h 1323728"/>
                <a:gd name="connsiteX5" fmla="*/ 633693 w 665714"/>
                <a:gd name="connsiteY5" fmla="*/ 0 h 1323728"/>
                <a:gd name="connsiteX6" fmla="*/ 665714 w 665714"/>
                <a:gd name="connsiteY6" fmla="*/ 0 h 1323728"/>
                <a:gd name="connsiteX7" fmla="*/ 623381 w 665714"/>
                <a:gd name="connsiteY7" fmla="*/ 1309617 h 1323728"/>
                <a:gd name="connsiteX8" fmla="*/ 0 w 665714"/>
                <a:gd name="connsiteY8" fmla="*/ 1323728 h 1323728"/>
                <a:gd name="connsiteX9" fmla="*/ 0 w 665714"/>
                <a:gd name="connsiteY9" fmla="*/ 1208801 h 1323728"/>
                <a:gd name="connsiteX0" fmla="*/ 0 w 633693"/>
                <a:gd name="connsiteY0" fmla="*/ 1208801 h 1323728"/>
                <a:gd name="connsiteX1" fmla="*/ 494343 w 633693"/>
                <a:gd name="connsiteY1" fmla="*/ 1208801 h 1323728"/>
                <a:gd name="connsiteX2" fmla="*/ 550787 w 633693"/>
                <a:gd name="connsiteY2" fmla="*/ 0 h 1323728"/>
                <a:gd name="connsiteX3" fmla="*/ 582807 w 633693"/>
                <a:gd name="connsiteY3" fmla="*/ 0 h 1323728"/>
                <a:gd name="connsiteX4" fmla="*/ 594138 w 633693"/>
                <a:gd name="connsiteY4" fmla="*/ 14112 h 1323728"/>
                <a:gd name="connsiteX5" fmla="*/ 633693 w 633693"/>
                <a:gd name="connsiteY5" fmla="*/ 0 h 1323728"/>
                <a:gd name="connsiteX6" fmla="*/ 609270 w 633693"/>
                <a:gd name="connsiteY6" fmla="*/ 0 h 1323728"/>
                <a:gd name="connsiteX7" fmla="*/ 623381 w 633693"/>
                <a:gd name="connsiteY7" fmla="*/ 1309617 h 1323728"/>
                <a:gd name="connsiteX8" fmla="*/ 0 w 633693"/>
                <a:gd name="connsiteY8" fmla="*/ 1323728 h 1323728"/>
                <a:gd name="connsiteX9" fmla="*/ 0 w 633693"/>
                <a:gd name="connsiteY9" fmla="*/ 1208801 h 1323728"/>
                <a:gd name="connsiteX0" fmla="*/ 0 w 633693"/>
                <a:gd name="connsiteY0" fmla="*/ 1208801 h 1323728"/>
                <a:gd name="connsiteX1" fmla="*/ 494343 w 633693"/>
                <a:gd name="connsiteY1" fmla="*/ 1208801 h 1323728"/>
                <a:gd name="connsiteX2" fmla="*/ 508000 w 633693"/>
                <a:gd name="connsiteY2" fmla="*/ 16732 h 1323728"/>
                <a:gd name="connsiteX3" fmla="*/ 550787 w 633693"/>
                <a:gd name="connsiteY3" fmla="*/ 0 h 1323728"/>
                <a:gd name="connsiteX4" fmla="*/ 582807 w 633693"/>
                <a:gd name="connsiteY4" fmla="*/ 0 h 1323728"/>
                <a:gd name="connsiteX5" fmla="*/ 594138 w 633693"/>
                <a:gd name="connsiteY5" fmla="*/ 14112 h 1323728"/>
                <a:gd name="connsiteX6" fmla="*/ 633693 w 633693"/>
                <a:gd name="connsiteY6" fmla="*/ 0 h 1323728"/>
                <a:gd name="connsiteX7" fmla="*/ 609270 w 633693"/>
                <a:gd name="connsiteY7" fmla="*/ 0 h 1323728"/>
                <a:gd name="connsiteX8" fmla="*/ 623381 w 633693"/>
                <a:gd name="connsiteY8" fmla="*/ 1309617 h 1323728"/>
                <a:gd name="connsiteX9" fmla="*/ 0 w 633693"/>
                <a:gd name="connsiteY9" fmla="*/ 1323728 h 1323728"/>
                <a:gd name="connsiteX10" fmla="*/ 0 w 633693"/>
                <a:gd name="connsiteY10" fmla="*/ 1208801 h 132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693" h="1323728">
                  <a:moveTo>
                    <a:pt x="0" y="1208801"/>
                  </a:moveTo>
                  <a:lnTo>
                    <a:pt x="494343" y="1208801"/>
                  </a:lnTo>
                  <a:cubicBezTo>
                    <a:pt x="513006" y="825556"/>
                    <a:pt x="489337" y="399977"/>
                    <a:pt x="508000" y="16732"/>
                  </a:cubicBezTo>
                  <a:lnTo>
                    <a:pt x="550787" y="0"/>
                  </a:lnTo>
                  <a:lnTo>
                    <a:pt x="582807" y="0"/>
                  </a:lnTo>
                  <a:lnTo>
                    <a:pt x="594138" y="14112"/>
                  </a:lnTo>
                  <a:lnTo>
                    <a:pt x="633693" y="0"/>
                  </a:lnTo>
                  <a:lnTo>
                    <a:pt x="609270" y="0"/>
                  </a:lnTo>
                  <a:lnTo>
                    <a:pt x="623381" y="1309617"/>
                  </a:lnTo>
                  <a:lnTo>
                    <a:pt x="0" y="1323728"/>
                  </a:lnTo>
                  <a:lnTo>
                    <a:pt x="0" y="1208801"/>
                  </a:lnTo>
                  <a:close/>
                </a:path>
              </a:pathLst>
            </a:custGeom>
            <a:grpFill/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Bent-Up Arrow 47"/>
            <p:cNvSpPr/>
            <p:nvPr/>
          </p:nvSpPr>
          <p:spPr>
            <a:xfrm rot="16200000">
              <a:off x="4138789" y="1708412"/>
              <a:ext cx="5004873" cy="4269156"/>
            </a:xfrm>
            <a:prstGeom prst="bentUpArrow">
              <a:avLst>
                <a:gd name="adj1" fmla="val 3306"/>
                <a:gd name="adj2" fmla="val 3195"/>
                <a:gd name="adj3" fmla="val 5303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Pre-Frankfurt Instantiation: </a:t>
            </a:r>
            <a:r>
              <a:rPr lang="en-US" sz="4000" dirty="0" err="1" smtClean="0"/>
              <a:t>Sema</a:t>
            </a:r>
            <a:endParaRPr lang="en-US" sz="4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47015" y="5021701"/>
            <a:ext cx="2138223" cy="1526642"/>
            <a:chOff x="5313460" y="2135687"/>
            <a:chExt cx="2210416" cy="1336278"/>
          </a:xfrm>
        </p:grpSpPr>
        <p:sp>
          <p:nvSpPr>
            <p:cNvPr id="46" name="Rectangle 45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5313460" y="2135687"/>
              <a:ext cx="2210415" cy="133627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0000"/>
                  </a:solidFill>
                </a:rPr>
                <a:t>Refinements:</a:t>
              </a:r>
              <a:endParaRPr lang="en-US" sz="1600" b="1" kern="1200" dirty="0">
                <a:solidFill>
                  <a:srgbClr val="000000"/>
                </a:solidFill>
              </a:endParaRPr>
            </a:p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b="1" kern="1200" dirty="0">
                <a:solidFill>
                  <a:srgbClr val="000000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90"/>
                  </a:solidFill>
                </a:rPr>
                <a:t>Requirements:</a:t>
              </a:r>
              <a:endParaRPr lang="en-US" sz="1600" dirty="0">
                <a:solidFill>
                  <a:srgbClr val="000090"/>
                </a:solidFill>
              </a:endParaRPr>
            </a:p>
            <a:p>
              <a:pPr marL="365760" lvl="3" indent="-18288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90"/>
                  </a:solidFill>
                </a:rPr>
                <a:t>If Archetype:    </a:t>
              </a:r>
            </a:p>
            <a:p>
              <a:pPr marL="182880" lvl="3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dirty="0">
                  <a:solidFill>
                    <a:srgbClr val="000090"/>
                  </a:solidFill>
                </a:rPr>
                <a:t> </a:t>
              </a:r>
              <a:r>
                <a:rPr lang="en-US" sz="1600" dirty="0" smtClean="0">
                  <a:solidFill>
                    <a:srgbClr val="000090"/>
                  </a:solidFill>
                </a:rPr>
                <a:t>   Then: </a:t>
              </a:r>
              <a:r>
                <a:rPr lang="en-US" sz="1600" b="1" kern="1200" dirty="0" smtClean="0">
                  <a:solidFill>
                    <a:srgbClr val="000090"/>
                  </a:solidFill>
                </a:rPr>
                <a:t>Substitute</a:t>
              </a:r>
            </a:p>
            <a:p>
              <a:pPr marL="182880" lvl="3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dirty="0">
                  <a:solidFill>
                    <a:srgbClr val="000090"/>
                  </a:solidFill>
                </a:rPr>
                <a:t> </a:t>
              </a:r>
              <a:r>
                <a:rPr lang="en-US" sz="1600" dirty="0" smtClean="0">
                  <a:solidFill>
                    <a:srgbClr val="000090"/>
                  </a:solidFill>
                </a:rPr>
                <a:t>   Else:</a:t>
              </a:r>
              <a:r>
                <a:rPr lang="en-US" sz="1600" kern="1200" dirty="0" smtClean="0">
                  <a:solidFill>
                    <a:srgbClr val="000090"/>
                  </a:solidFill>
                </a:rPr>
                <a:t> </a:t>
              </a:r>
              <a:r>
                <a:rPr lang="en-US" sz="1600" b="1" kern="1200" dirty="0" smtClean="0">
                  <a:solidFill>
                    <a:srgbClr val="000090"/>
                  </a:solidFill>
                </a:rPr>
                <a:t>Satisfy</a:t>
              </a:r>
              <a:endParaRPr lang="en-US" sz="1600" b="1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87" name="Bent-Up Arrow 86"/>
          <p:cNvSpPr/>
          <p:nvPr/>
        </p:nvSpPr>
        <p:spPr>
          <a:xfrm rot="16200000" flipV="1">
            <a:off x="-825332" y="2671099"/>
            <a:ext cx="3721296" cy="1060203"/>
          </a:xfrm>
          <a:prstGeom prst="bentUpArrow">
            <a:avLst>
              <a:gd name="adj1" fmla="val 11314"/>
              <a:gd name="adj2" fmla="val 11672"/>
              <a:gd name="adj3" fmla="val 13932"/>
            </a:avLst>
          </a:prstGeom>
          <a:solidFill>
            <a:schemeClr val="bg1">
              <a:lumMod val="50000"/>
            </a:schemeClr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2" name="Group 41"/>
          <p:cNvGrpSpPr/>
          <p:nvPr/>
        </p:nvGrpSpPr>
        <p:grpSpPr>
          <a:xfrm>
            <a:off x="6144570" y="2068872"/>
            <a:ext cx="2166874" cy="673493"/>
            <a:chOff x="4413789" y="1296819"/>
            <a:chExt cx="2300546" cy="843829"/>
          </a:xfrm>
          <a:solidFill>
            <a:srgbClr val="7F7F7F"/>
          </a:solidFill>
        </p:grpSpPr>
        <p:sp>
          <p:nvSpPr>
            <p:cNvPr id="43" name="Rounded Rectangle 42"/>
            <p:cNvSpPr/>
            <p:nvPr/>
          </p:nvSpPr>
          <p:spPr>
            <a:xfrm>
              <a:off x="4413789" y="1296819"/>
              <a:ext cx="2300546" cy="843829"/>
            </a:xfrm>
            <a:prstGeom prst="roundRect">
              <a:avLst>
                <a:gd name="adj" fmla="val 1667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8"/>
            <p:cNvSpPr/>
            <p:nvPr/>
          </p:nvSpPr>
          <p:spPr>
            <a:xfrm>
              <a:off x="4485445" y="1314500"/>
              <a:ext cx="2168963" cy="6610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17375E"/>
                  </a:solidFill>
                </a:rPr>
                <a:t>Rebuilding Entity </a:t>
              </a:r>
              <a:r>
                <a:rPr lang="en-US" sz="2000" b="1" dirty="0" smtClean="0">
                  <a:solidFill>
                    <a:srgbClr val="17375E"/>
                  </a:solidFill>
                </a:rPr>
                <a:t>R</a:t>
              </a:r>
              <a:r>
                <a:rPr lang="en-US" sz="2000" b="1" kern="1200" dirty="0" smtClean="0">
                  <a:solidFill>
                    <a:srgbClr val="17375E"/>
                  </a:solidFill>
                </a:rPr>
                <a:t>eferences</a:t>
              </a:r>
            </a:p>
          </p:txBody>
        </p:sp>
      </p:grpSp>
      <p:sp>
        <p:nvSpPr>
          <p:cNvPr id="50" name="Bent-Up Arrow 49"/>
          <p:cNvSpPr/>
          <p:nvPr/>
        </p:nvSpPr>
        <p:spPr>
          <a:xfrm rot="19000854" flipH="1">
            <a:off x="5028571" y="1235511"/>
            <a:ext cx="581355" cy="1986215"/>
          </a:xfrm>
          <a:prstGeom prst="bentUpArrow">
            <a:avLst>
              <a:gd name="adj1" fmla="val 18290"/>
              <a:gd name="adj2" fmla="val 13609"/>
              <a:gd name="adj3" fmla="val 19073"/>
            </a:avLst>
          </a:prstGeom>
          <a:solidFill>
            <a:srgbClr val="7F7F7F"/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7328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532602" y="1171709"/>
            <a:ext cx="3006871" cy="523355"/>
            <a:chOff x="2263410" y="251284"/>
            <a:chExt cx="3006871" cy="672310"/>
          </a:xfrm>
          <a:solidFill>
            <a:schemeClr val="bg1">
              <a:lumMod val="50000"/>
            </a:schemeClr>
          </a:solidFill>
        </p:grpSpPr>
        <p:sp>
          <p:nvSpPr>
            <p:cNvPr id="72" name="Rounded Rectangle 71"/>
            <p:cNvSpPr/>
            <p:nvPr/>
          </p:nvSpPr>
          <p:spPr>
            <a:xfrm>
              <a:off x="2263410" y="251284"/>
              <a:ext cx="3006871" cy="672310"/>
            </a:xfrm>
            <a:prstGeom prst="roundRect">
              <a:avLst>
                <a:gd name="adj" fmla="val 1667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5"/>
            <p:cNvSpPr/>
            <p:nvPr/>
          </p:nvSpPr>
          <p:spPr>
            <a:xfrm>
              <a:off x="2296235" y="284109"/>
              <a:ext cx="2941221" cy="6066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2">
                      <a:lumMod val="75000"/>
                    </a:schemeClr>
                  </a:solidFill>
                </a:rPr>
                <a:t>Constraints Satisfaction</a:t>
              </a:r>
              <a:endParaRPr lang="en-US" sz="2000" b="1" kern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018701" y="2990235"/>
            <a:ext cx="2300546" cy="466733"/>
            <a:chOff x="4413789" y="1296819"/>
            <a:chExt cx="2300546" cy="843829"/>
          </a:xfrm>
          <a:solidFill>
            <a:schemeClr val="bg1">
              <a:lumMod val="50000"/>
            </a:schemeClr>
          </a:solidFill>
        </p:grpSpPr>
        <p:sp>
          <p:nvSpPr>
            <p:cNvPr id="75" name="Rounded Rectangle 74"/>
            <p:cNvSpPr/>
            <p:nvPr/>
          </p:nvSpPr>
          <p:spPr>
            <a:xfrm>
              <a:off x="4413789" y="1296819"/>
              <a:ext cx="2300546" cy="843829"/>
            </a:xfrm>
            <a:prstGeom prst="roundRect">
              <a:avLst>
                <a:gd name="adj" fmla="val 1667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ounded Rectangle 8"/>
            <p:cNvSpPr/>
            <p:nvPr/>
          </p:nvSpPr>
          <p:spPr>
            <a:xfrm>
              <a:off x="4570088" y="1296819"/>
              <a:ext cx="2045918" cy="8438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17375E"/>
                  </a:solidFill>
                </a:rPr>
                <a:t>Model Lookup</a:t>
              </a:r>
              <a:endParaRPr lang="en-US" sz="2000" b="1" kern="1200" dirty="0">
                <a:solidFill>
                  <a:srgbClr val="17375E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75000" y="3406395"/>
            <a:ext cx="2105312" cy="1038605"/>
            <a:chOff x="5313460" y="1959750"/>
            <a:chExt cx="2210416" cy="1512215"/>
          </a:xfrm>
          <a:solidFill>
            <a:schemeClr val="bg1">
              <a:lumMod val="50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5313460" y="1959750"/>
              <a:ext cx="2210415" cy="15122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Find Model</a:t>
              </a:r>
              <a:endParaRPr lang="en-US" sz="1600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500" b="1" kern="1200" dirty="0" smtClean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strike="dblStrike" kern="1200" dirty="0" smtClean="0">
                  <a:solidFill>
                    <a:schemeClr val="tx1"/>
                  </a:solidFill>
                </a:rPr>
                <a:t>Find Model Template</a:t>
              </a:r>
              <a:endParaRPr lang="en-US" sz="1600" b="1" strike="dblStrike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500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Generate Model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8154" y="4552041"/>
            <a:ext cx="2300546" cy="535977"/>
            <a:chOff x="4413789" y="1296819"/>
            <a:chExt cx="2300546" cy="843829"/>
          </a:xfrm>
          <a:solidFill>
            <a:schemeClr val="bg1">
              <a:lumMod val="50000"/>
            </a:schemeClr>
          </a:solidFill>
        </p:grpSpPr>
        <p:sp>
          <p:nvSpPr>
            <p:cNvPr id="81" name="Rounded Rectangle 80"/>
            <p:cNvSpPr/>
            <p:nvPr/>
          </p:nvSpPr>
          <p:spPr>
            <a:xfrm>
              <a:off x="4413789" y="1296819"/>
              <a:ext cx="2300546" cy="843829"/>
            </a:xfrm>
            <a:prstGeom prst="roundRect">
              <a:avLst>
                <a:gd name="adj" fmla="val 1667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ounded Rectangle 8"/>
            <p:cNvSpPr/>
            <p:nvPr/>
          </p:nvSpPr>
          <p:spPr>
            <a:xfrm>
              <a:off x="4454989" y="1338019"/>
              <a:ext cx="2218146" cy="7614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17375E"/>
                  </a:solidFill>
                </a:rPr>
                <a:t>Model Checking</a:t>
              </a:r>
              <a:endParaRPr lang="en-US" sz="2000" b="1" kern="1200" dirty="0">
                <a:solidFill>
                  <a:srgbClr val="17375E"/>
                </a:solidFill>
              </a:endParaRPr>
            </a:p>
          </p:txBody>
        </p:sp>
      </p:grpSp>
      <p:sp>
        <p:nvSpPr>
          <p:cNvPr id="86" name="Bent-Up Arrow 85"/>
          <p:cNvSpPr/>
          <p:nvPr/>
        </p:nvSpPr>
        <p:spPr>
          <a:xfrm rot="16200000" flipH="1">
            <a:off x="3350883" y="4042263"/>
            <a:ext cx="619033" cy="1283397"/>
          </a:xfrm>
          <a:prstGeom prst="bentUpArrow">
            <a:avLst>
              <a:gd name="adj1" fmla="val 19863"/>
              <a:gd name="adj2" fmla="val 25000"/>
              <a:gd name="adj3" fmla="val 35780"/>
            </a:avLst>
          </a:prstGeom>
          <a:solidFill>
            <a:schemeClr val="bg1">
              <a:lumMod val="50000"/>
            </a:schemeClr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8" name="Group 87"/>
          <p:cNvGrpSpPr/>
          <p:nvPr/>
        </p:nvGrpSpPr>
        <p:grpSpPr>
          <a:xfrm>
            <a:off x="1665111" y="1647199"/>
            <a:ext cx="2107726" cy="963357"/>
            <a:chOff x="5313460" y="2135687"/>
            <a:chExt cx="2210416" cy="1336278"/>
          </a:xfrm>
          <a:solidFill>
            <a:schemeClr val="bg1">
              <a:lumMod val="5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Rectangle 89"/>
            <p:cNvSpPr/>
            <p:nvPr/>
          </p:nvSpPr>
          <p:spPr>
            <a:xfrm>
              <a:off x="5313460" y="2135687"/>
              <a:ext cx="2210415" cy="1336275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00"/>
                  </a:solidFill>
                </a:rPr>
                <a:t>Filter out constraints environment: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500" b="1" kern="1200" dirty="0">
                <a:solidFill>
                  <a:srgbClr val="000000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0000"/>
                  </a:solidFill>
                </a:rPr>
                <a:t>Satisfy Constraint</a:t>
              </a:r>
              <a:endParaRPr lang="en-US" sz="1600" b="1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1" name="Bent-Up Arrow 90"/>
          <p:cNvSpPr/>
          <p:nvPr/>
        </p:nvSpPr>
        <p:spPr>
          <a:xfrm rot="10800000" flipH="1">
            <a:off x="3564311" y="2356556"/>
            <a:ext cx="626690" cy="584950"/>
          </a:xfrm>
          <a:prstGeom prst="bentUpArrow">
            <a:avLst>
              <a:gd name="adj1" fmla="val 18472"/>
              <a:gd name="adj2" fmla="val 25000"/>
              <a:gd name="adj3" fmla="val 25919"/>
            </a:avLst>
          </a:prstGeom>
          <a:solidFill>
            <a:schemeClr val="bg1">
              <a:lumMod val="50000"/>
            </a:schemeClr>
          </a:solidFill>
          <a:ln>
            <a:solidFill>
              <a:srgbClr val="00009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0" name="Group 99"/>
          <p:cNvGrpSpPr/>
          <p:nvPr/>
        </p:nvGrpSpPr>
        <p:grpSpPr>
          <a:xfrm>
            <a:off x="4773334" y="4689004"/>
            <a:ext cx="2890514" cy="683800"/>
            <a:chOff x="6098263" y="3625246"/>
            <a:chExt cx="2890514" cy="543054"/>
          </a:xfrm>
          <a:solidFill>
            <a:srgbClr val="000000"/>
          </a:solidFill>
        </p:grpSpPr>
        <p:sp>
          <p:nvSpPr>
            <p:cNvPr id="101" name="Rounded Rectangle 100"/>
            <p:cNvSpPr/>
            <p:nvPr/>
          </p:nvSpPr>
          <p:spPr>
            <a:xfrm>
              <a:off x="6098263" y="3625246"/>
              <a:ext cx="2890514" cy="543054"/>
            </a:xfrm>
            <a:prstGeom prst="roundRect">
              <a:avLst>
                <a:gd name="adj" fmla="val 16670"/>
              </a:avLst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ounded Rectangle 12"/>
            <p:cNvSpPr/>
            <p:nvPr/>
          </p:nvSpPr>
          <p:spPr>
            <a:xfrm>
              <a:off x="6124777" y="3651760"/>
              <a:ext cx="2837486" cy="4900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Model Generation from Model template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Bent-Up Arrow 102"/>
          <p:cNvSpPr/>
          <p:nvPr/>
        </p:nvSpPr>
        <p:spPr>
          <a:xfrm rot="10800000" flipH="1">
            <a:off x="5220918" y="3875392"/>
            <a:ext cx="834263" cy="799500"/>
          </a:xfrm>
          <a:prstGeom prst="bentUpArrow">
            <a:avLst>
              <a:gd name="adj1" fmla="val 13096"/>
              <a:gd name="adj2" fmla="val 13609"/>
              <a:gd name="adj3" fmla="val 19073"/>
            </a:avLst>
          </a:prstGeom>
          <a:solidFill>
            <a:srgbClr val="000000"/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4" name="Group 103"/>
          <p:cNvGrpSpPr/>
          <p:nvPr/>
        </p:nvGrpSpPr>
        <p:grpSpPr>
          <a:xfrm>
            <a:off x="5319247" y="5337306"/>
            <a:ext cx="2935753" cy="1393694"/>
            <a:chOff x="5313460" y="2135687"/>
            <a:chExt cx="2210416" cy="1336278"/>
          </a:xfrm>
          <a:solidFill>
            <a:srgbClr val="000000"/>
          </a:solidFill>
        </p:grpSpPr>
        <p:sp>
          <p:nvSpPr>
            <p:cNvPr id="105" name="Rectangle 104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grpFill/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Rectangle 105"/>
            <p:cNvSpPr/>
            <p:nvPr/>
          </p:nvSpPr>
          <p:spPr>
            <a:xfrm>
              <a:off x="5313460" y="2135687"/>
              <a:ext cx="2210415" cy="1336275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Deduce template arguments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</a:rPr>
                <a:t>Create model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Build Content</a:t>
              </a:r>
            </a:p>
            <a:p>
              <a:pPr marL="365760" lvl="2" indent="-18288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Refinements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pPr marL="365760" lvl="2" indent="-18288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Requirements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06648" y="1340554"/>
            <a:ext cx="4269156" cy="5004873"/>
            <a:chOff x="4506648" y="1340553"/>
            <a:chExt cx="4269156" cy="5004873"/>
          </a:xfrm>
          <a:solidFill>
            <a:schemeClr val="tx1"/>
          </a:solidFill>
        </p:grpSpPr>
        <p:sp>
          <p:nvSpPr>
            <p:cNvPr id="111" name="Bent-Up Arrow 110"/>
            <p:cNvSpPr/>
            <p:nvPr/>
          </p:nvSpPr>
          <p:spPr>
            <a:xfrm rot="10800000" flipH="1" flipV="1">
              <a:off x="7295444" y="5021701"/>
              <a:ext cx="1480360" cy="1323725"/>
            </a:xfrm>
            <a:prstGeom prst="bentUpArrow">
              <a:avLst>
                <a:gd name="adj1" fmla="val 8832"/>
                <a:gd name="adj2" fmla="val 4015"/>
                <a:gd name="adj3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2" name="Bent-Up Arrow 111"/>
            <p:cNvSpPr/>
            <p:nvPr/>
          </p:nvSpPr>
          <p:spPr>
            <a:xfrm rot="10800000" flipH="1" flipV="1">
              <a:off x="8142111" y="4244824"/>
              <a:ext cx="633693" cy="1323728"/>
            </a:xfrm>
            <a:custGeom>
              <a:avLst/>
              <a:gdLst>
                <a:gd name="connsiteX0" fmla="*/ 0 w 633693"/>
                <a:gd name="connsiteY0" fmla="*/ 1208801 h 1323728"/>
                <a:gd name="connsiteX1" fmla="*/ 550787 w 633693"/>
                <a:gd name="connsiteY1" fmla="*/ 1208801 h 1323728"/>
                <a:gd name="connsiteX2" fmla="*/ 550787 w 633693"/>
                <a:gd name="connsiteY2" fmla="*/ 0 h 1323728"/>
                <a:gd name="connsiteX3" fmla="*/ 582807 w 633693"/>
                <a:gd name="connsiteY3" fmla="*/ 0 h 1323728"/>
                <a:gd name="connsiteX4" fmla="*/ 608250 w 633693"/>
                <a:gd name="connsiteY4" fmla="*/ 0 h 1323728"/>
                <a:gd name="connsiteX5" fmla="*/ 633693 w 633693"/>
                <a:gd name="connsiteY5" fmla="*/ 0 h 1323728"/>
                <a:gd name="connsiteX6" fmla="*/ 665714 w 633693"/>
                <a:gd name="connsiteY6" fmla="*/ 0 h 1323728"/>
                <a:gd name="connsiteX7" fmla="*/ 665714 w 633693"/>
                <a:gd name="connsiteY7" fmla="*/ 1323728 h 1323728"/>
                <a:gd name="connsiteX8" fmla="*/ 0 w 633693"/>
                <a:gd name="connsiteY8" fmla="*/ 1323728 h 1323728"/>
                <a:gd name="connsiteX9" fmla="*/ 0 w 633693"/>
                <a:gd name="connsiteY9" fmla="*/ 1208801 h 1323728"/>
                <a:gd name="connsiteX0" fmla="*/ 0 w 665714"/>
                <a:gd name="connsiteY0" fmla="*/ 1208801 h 1323728"/>
                <a:gd name="connsiteX1" fmla="*/ 494343 w 665714"/>
                <a:gd name="connsiteY1" fmla="*/ 1208801 h 1323728"/>
                <a:gd name="connsiteX2" fmla="*/ 550787 w 665714"/>
                <a:gd name="connsiteY2" fmla="*/ 0 h 1323728"/>
                <a:gd name="connsiteX3" fmla="*/ 582807 w 665714"/>
                <a:gd name="connsiteY3" fmla="*/ 0 h 1323728"/>
                <a:gd name="connsiteX4" fmla="*/ 608250 w 665714"/>
                <a:gd name="connsiteY4" fmla="*/ 0 h 1323728"/>
                <a:gd name="connsiteX5" fmla="*/ 633693 w 665714"/>
                <a:gd name="connsiteY5" fmla="*/ 0 h 1323728"/>
                <a:gd name="connsiteX6" fmla="*/ 665714 w 665714"/>
                <a:gd name="connsiteY6" fmla="*/ 0 h 1323728"/>
                <a:gd name="connsiteX7" fmla="*/ 665714 w 665714"/>
                <a:gd name="connsiteY7" fmla="*/ 1323728 h 1323728"/>
                <a:gd name="connsiteX8" fmla="*/ 0 w 665714"/>
                <a:gd name="connsiteY8" fmla="*/ 1323728 h 1323728"/>
                <a:gd name="connsiteX9" fmla="*/ 0 w 665714"/>
                <a:gd name="connsiteY9" fmla="*/ 1208801 h 1323728"/>
                <a:gd name="connsiteX0" fmla="*/ 0 w 665714"/>
                <a:gd name="connsiteY0" fmla="*/ 1208801 h 1323728"/>
                <a:gd name="connsiteX1" fmla="*/ 494343 w 665714"/>
                <a:gd name="connsiteY1" fmla="*/ 1208801 h 1323728"/>
                <a:gd name="connsiteX2" fmla="*/ 550787 w 665714"/>
                <a:gd name="connsiteY2" fmla="*/ 0 h 1323728"/>
                <a:gd name="connsiteX3" fmla="*/ 582807 w 665714"/>
                <a:gd name="connsiteY3" fmla="*/ 0 h 1323728"/>
                <a:gd name="connsiteX4" fmla="*/ 608250 w 665714"/>
                <a:gd name="connsiteY4" fmla="*/ 0 h 1323728"/>
                <a:gd name="connsiteX5" fmla="*/ 633693 w 665714"/>
                <a:gd name="connsiteY5" fmla="*/ 0 h 1323728"/>
                <a:gd name="connsiteX6" fmla="*/ 665714 w 665714"/>
                <a:gd name="connsiteY6" fmla="*/ 0 h 1323728"/>
                <a:gd name="connsiteX7" fmla="*/ 623381 w 665714"/>
                <a:gd name="connsiteY7" fmla="*/ 1309617 h 1323728"/>
                <a:gd name="connsiteX8" fmla="*/ 0 w 665714"/>
                <a:gd name="connsiteY8" fmla="*/ 1323728 h 1323728"/>
                <a:gd name="connsiteX9" fmla="*/ 0 w 665714"/>
                <a:gd name="connsiteY9" fmla="*/ 1208801 h 1323728"/>
                <a:gd name="connsiteX0" fmla="*/ 0 w 665714"/>
                <a:gd name="connsiteY0" fmla="*/ 1208801 h 1323728"/>
                <a:gd name="connsiteX1" fmla="*/ 494343 w 665714"/>
                <a:gd name="connsiteY1" fmla="*/ 1208801 h 1323728"/>
                <a:gd name="connsiteX2" fmla="*/ 550787 w 665714"/>
                <a:gd name="connsiteY2" fmla="*/ 0 h 1323728"/>
                <a:gd name="connsiteX3" fmla="*/ 582807 w 665714"/>
                <a:gd name="connsiteY3" fmla="*/ 0 h 1323728"/>
                <a:gd name="connsiteX4" fmla="*/ 594138 w 665714"/>
                <a:gd name="connsiteY4" fmla="*/ 14112 h 1323728"/>
                <a:gd name="connsiteX5" fmla="*/ 633693 w 665714"/>
                <a:gd name="connsiteY5" fmla="*/ 0 h 1323728"/>
                <a:gd name="connsiteX6" fmla="*/ 665714 w 665714"/>
                <a:gd name="connsiteY6" fmla="*/ 0 h 1323728"/>
                <a:gd name="connsiteX7" fmla="*/ 623381 w 665714"/>
                <a:gd name="connsiteY7" fmla="*/ 1309617 h 1323728"/>
                <a:gd name="connsiteX8" fmla="*/ 0 w 665714"/>
                <a:gd name="connsiteY8" fmla="*/ 1323728 h 1323728"/>
                <a:gd name="connsiteX9" fmla="*/ 0 w 665714"/>
                <a:gd name="connsiteY9" fmla="*/ 1208801 h 1323728"/>
                <a:gd name="connsiteX0" fmla="*/ 0 w 633693"/>
                <a:gd name="connsiteY0" fmla="*/ 1208801 h 1323728"/>
                <a:gd name="connsiteX1" fmla="*/ 494343 w 633693"/>
                <a:gd name="connsiteY1" fmla="*/ 1208801 h 1323728"/>
                <a:gd name="connsiteX2" fmla="*/ 550787 w 633693"/>
                <a:gd name="connsiteY2" fmla="*/ 0 h 1323728"/>
                <a:gd name="connsiteX3" fmla="*/ 582807 w 633693"/>
                <a:gd name="connsiteY3" fmla="*/ 0 h 1323728"/>
                <a:gd name="connsiteX4" fmla="*/ 594138 w 633693"/>
                <a:gd name="connsiteY4" fmla="*/ 14112 h 1323728"/>
                <a:gd name="connsiteX5" fmla="*/ 633693 w 633693"/>
                <a:gd name="connsiteY5" fmla="*/ 0 h 1323728"/>
                <a:gd name="connsiteX6" fmla="*/ 609270 w 633693"/>
                <a:gd name="connsiteY6" fmla="*/ 0 h 1323728"/>
                <a:gd name="connsiteX7" fmla="*/ 623381 w 633693"/>
                <a:gd name="connsiteY7" fmla="*/ 1309617 h 1323728"/>
                <a:gd name="connsiteX8" fmla="*/ 0 w 633693"/>
                <a:gd name="connsiteY8" fmla="*/ 1323728 h 1323728"/>
                <a:gd name="connsiteX9" fmla="*/ 0 w 633693"/>
                <a:gd name="connsiteY9" fmla="*/ 1208801 h 1323728"/>
                <a:gd name="connsiteX0" fmla="*/ 0 w 633693"/>
                <a:gd name="connsiteY0" fmla="*/ 1208801 h 1323728"/>
                <a:gd name="connsiteX1" fmla="*/ 494343 w 633693"/>
                <a:gd name="connsiteY1" fmla="*/ 1208801 h 1323728"/>
                <a:gd name="connsiteX2" fmla="*/ 508000 w 633693"/>
                <a:gd name="connsiteY2" fmla="*/ 16732 h 1323728"/>
                <a:gd name="connsiteX3" fmla="*/ 550787 w 633693"/>
                <a:gd name="connsiteY3" fmla="*/ 0 h 1323728"/>
                <a:gd name="connsiteX4" fmla="*/ 582807 w 633693"/>
                <a:gd name="connsiteY4" fmla="*/ 0 h 1323728"/>
                <a:gd name="connsiteX5" fmla="*/ 594138 w 633693"/>
                <a:gd name="connsiteY5" fmla="*/ 14112 h 1323728"/>
                <a:gd name="connsiteX6" fmla="*/ 633693 w 633693"/>
                <a:gd name="connsiteY6" fmla="*/ 0 h 1323728"/>
                <a:gd name="connsiteX7" fmla="*/ 609270 w 633693"/>
                <a:gd name="connsiteY7" fmla="*/ 0 h 1323728"/>
                <a:gd name="connsiteX8" fmla="*/ 623381 w 633693"/>
                <a:gd name="connsiteY8" fmla="*/ 1309617 h 1323728"/>
                <a:gd name="connsiteX9" fmla="*/ 0 w 633693"/>
                <a:gd name="connsiteY9" fmla="*/ 1323728 h 1323728"/>
                <a:gd name="connsiteX10" fmla="*/ 0 w 633693"/>
                <a:gd name="connsiteY10" fmla="*/ 1208801 h 132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693" h="1323728">
                  <a:moveTo>
                    <a:pt x="0" y="1208801"/>
                  </a:moveTo>
                  <a:lnTo>
                    <a:pt x="494343" y="1208801"/>
                  </a:lnTo>
                  <a:cubicBezTo>
                    <a:pt x="513006" y="825556"/>
                    <a:pt x="489337" y="399977"/>
                    <a:pt x="508000" y="16732"/>
                  </a:cubicBezTo>
                  <a:lnTo>
                    <a:pt x="550787" y="0"/>
                  </a:lnTo>
                  <a:lnTo>
                    <a:pt x="582807" y="0"/>
                  </a:lnTo>
                  <a:lnTo>
                    <a:pt x="594138" y="14112"/>
                  </a:lnTo>
                  <a:lnTo>
                    <a:pt x="633693" y="0"/>
                  </a:lnTo>
                  <a:lnTo>
                    <a:pt x="609270" y="0"/>
                  </a:lnTo>
                  <a:lnTo>
                    <a:pt x="623381" y="1309617"/>
                  </a:lnTo>
                  <a:lnTo>
                    <a:pt x="0" y="1323728"/>
                  </a:lnTo>
                  <a:lnTo>
                    <a:pt x="0" y="12088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Bent-Up Arrow 47"/>
            <p:cNvSpPr/>
            <p:nvPr/>
          </p:nvSpPr>
          <p:spPr>
            <a:xfrm rot="16200000">
              <a:off x="4138789" y="1708412"/>
              <a:ext cx="5004873" cy="4269156"/>
            </a:xfrm>
            <a:prstGeom prst="bentUpArrow">
              <a:avLst>
                <a:gd name="adj1" fmla="val 3306"/>
                <a:gd name="adj2" fmla="val 3195"/>
                <a:gd name="adj3" fmla="val 530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Palo Alto Instantiation: </a:t>
            </a:r>
            <a:r>
              <a:rPr lang="en-US" sz="4000" dirty="0" err="1" smtClean="0"/>
              <a:t>Sema</a:t>
            </a:r>
            <a:endParaRPr lang="en-US" sz="4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47015" y="5021701"/>
            <a:ext cx="2138223" cy="1526642"/>
            <a:chOff x="5313460" y="2135687"/>
            <a:chExt cx="2210416" cy="1336278"/>
          </a:xfrm>
        </p:grpSpPr>
        <p:sp>
          <p:nvSpPr>
            <p:cNvPr id="46" name="Rectangle 45"/>
            <p:cNvSpPr/>
            <p:nvPr/>
          </p:nvSpPr>
          <p:spPr>
            <a:xfrm>
              <a:off x="5313461" y="2135689"/>
              <a:ext cx="2210415" cy="1336276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5313460" y="2135687"/>
              <a:ext cx="2210415" cy="133627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kern="1200" dirty="0" smtClean="0">
                  <a:solidFill>
                    <a:srgbClr val="000000"/>
                  </a:solidFill>
                </a:rPr>
                <a:t>Refinements:</a:t>
              </a:r>
              <a:endParaRPr lang="en-US" sz="1600" b="1" kern="1200" dirty="0">
                <a:solidFill>
                  <a:srgbClr val="000000"/>
                </a:solidFill>
              </a:endParaRPr>
            </a:p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b="1" kern="1200" dirty="0">
                <a:solidFill>
                  <a:srgbClr val="000000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90"/>
                  </a:solidFill>
                </a:rPr>
                <a:t>Requirements:</a:t>
              </a:r>
              <a:endParaRPr lang="en-US" sz="1600" dirty="0">
                <a:solidFill>
                  <a:srgbClr val="000090"/>
                </a:solidFill>
              </a:endParaRPr>
            </a:p>
            <a:p>
              <a:pPr marL="365760" lvl="3" indent="-18288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rgbClr val="000090"/>
                  </a:solidFill>
                </a:rPr>
                <a:t>If Archetype:    </a:t>
              </a:r>
            </a:p>
            <a:p>
              <a:pPr marL="182880" lvl="3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dirty="0">
                  <a:solidFill>
                    <a:srgbClr val="000090"/>
                  </a:solidFill>
                </a:rPr>
                <a:t> </a:t>
              </a:r>
              <a:r>
                <a:rPr lang="en-US" sz="1600" dirty="0" smtClean="0">
                  <a:solidFill>
                    <a:srgbClr val="000090"/>
                  </a:solidFill>
                </a:rPr>
                <a:t>   Then: </a:t>
              </a:r>
              <a:r>
                <a:rPr lang="en-US" sz="1600" b="1" kern="1200" dirty="0" smtClean="0">
                  <a:solidFill>
                    <a:srgbClr val="000090"/>
                  </a:solidFill>
                </a:rPr>
                <a:t>Substitute</a:t>
              </a:r>
            </a:p>
            <a:p>
              <a:pPr marL="182880" lvl="3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dirty="0">
                  <a:solidFill>
                    <a:srgbClr val="000090"/>
                  </a:solidFill>
                </a:rPr>
                <a:t> </a:t>
              </a:r>
              <a:r>
                <a:rPr lang="en-US" sz="1600" dirty="0" smtClean="0">
                  <a:solidFill>
                    <a:srgbClr val="000090"/>
                  </a:solidFill>
                </a:rPr>
                <a:t>   Else:</a:t>
              </a:r>
              <a:r>
                <a:rPr lang="en-US" sz="1600" kern="1200" dirty="0" smtClean="0">
                  <a:solidFill>
                    <a:srgbClr val="000090"/>
                  </a:solidFill>
                </a:rPr>
                <a:t> </a:t>
              </a:r>
              <a:r>
                <a:rPr lang="en-US" sz="1600" b="1" kern="1200" dirty="0" smtClean="0">
                  <a:solidFill>
                    <a:srgbClr val="000090"/>
                  </a:solidFill>
                </a:rPr>
                <a:t>Satisfy</a:t>
              </a:r>
              <a:endParaRPr lang="en-US" sz="1600" b="1" kern="1200" dirty="0">
                <a:solidFill>
                  <a:srgbClr val="000090"/>
                </a:solidFill>
              </a:endParaRPr>
            </a:p>
          </p:txBody>
        </p:sp>
      </p:grpSp>
      <p:sp>
        <p:nvSpPr>
          <p:cNvPr id="87" name="Bent-Up Arrow 86"/>
          <p:cNvSpPr/>
          <p:nvPr/>
        </p:nvSpPr>
        <p:spPr>
          <a:xfrm rot="16200000" flipV="1">
            <a:off x="-825332" y="2671099"/>
            <a:ext cx="3721296" cy="1060203"/>
          </a:xfrm>
          <a:prstGeom prst="bentUpArrow">
            <a:avLst>
              <a:gd name="adj1" fmla="val 11314"/>
              <a:gd name="adj2" fmla="val 11672"/>
              <a:gd name="adj3" fmla="val 13932"/>
            </a:avLst>
          </a:prstGeom>
          <a:solidFill>
            <a:schemeClr val="bg1">
              <a:lumMod val="50000"/>
            </a:schemeClr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2" name="Group 41"/>
          <p:cNvGrpSpPr/>
          <p:nvPr/>
        </p:nvGrpSpPr>
        <p:grpSpPr>
          <a:xfrm>
            <a:off x="6694072" y="3450898"/>
            <a:ext cx="1415046" cy="701618"/>
            <a:chOff x="4413789" y="1296819"/>
            <a:chExt cx="2300546" cy="954847"/>
          </a:xfrm>
        </p:grpSpPr>
        <p:sp>
          <p:nvSpPr>
            <p:cNvPr id="43" name="Rounded Rectangle 42"/>
            <p:cNvSpPr/>
            <p:nvPr/>
          </p:nvSpPr>
          <p:spPr>
            <a:xfrm>
              <a:off x="4413789" y="1296819"/>
              <a:ext cx="2300546" cy="843829"/>
            </a:xfrm>
            <a:prstGeom prst="roundRect">
              <a:avLst>
                <a:gd name="adj" fmla="val 16670"/>
              </a:avLst>
            </a:prstGeom>
            <a:solidFill>
              <a:srgbClr val="EEECE1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8"/>
            <p:cNvSpPr/>
            <p:nvPr/>
          </p:nvSpPr>
          <p:spPr>
            <a:xfrm>
              <a:off x="4454989" y="1296820"/>
              <a:ext cx="2218146" cy="9548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000090"/>
                  </a:solidFill>
                </a:rPr>
                <a:t>Expression Validation</a:t>
              </a:r>
              <a:endParaRPr lang="en-US" sz="2000" b="1" kern="1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44570" y="2068872"/>
            <a:ext cx="2166874" cy="762101"/>
            <a:chOff x="4413789" y="1296819"/>
            <a:chExt cx="2300546" cy="954847"/>
          </a:xfrm>
        </p:grpSpPr>
        <p:sp>
          <p:nvSpPr>
            <p:cNvPr id="51" name="Rounded Rectangle 50"/>
            <p:cNvSpPr/>
            <p:nvPr/>
          </p:nvSpPr>
          <p:spPr>
            <a:xfrm>
              <a:off x="4413789" y="1296819"/>
              <a:ext cx="2300546" cy="843829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>
              <a:solidFill>
                <a:srgbClr val="00009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8"/>
            <p:cNvSpPr/>
            <p:nvPr/>
          </p:nvSpPr>
          <p:spPr>
            <a:xfrm>
              <a:off x="4454989" y="1296820"/>
              <a:ext cx="2218146" cy="9548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000090"/>
                  </a:solidFill>
                </a:rPr>
                <a:t>Rebuilding Entity </a:t>
              </a:r>
              <a:r>
                <a:rPr lang="en-US" sz="2000" b="1" dirty="0" smtClean="0">
                  <a:solidFill>
                    <a:srgbClr val="000090"/>
                  </a:solidFill>
                </a:rPr>
                <a:t>R</a:t>
              </a:r>
              <a:r>
                <a:rPr lang="en-US" sz="2000" b="1" kern="1200" dirty="0" smtClean="0">
                  <a:solidFill>
                    <a:srgbClr val="000090"/>
                  </a:solidFill>
                </a:rPr>
                <a:t>eferences</a:t>
              </a:r>
            </a:p>
          </p:txBody>
        </p:sp>
      </p:grpSp>
      <p:sp>
        <p:nvSpPr>
          <p:cNvPr id="53" name="Bent-Up Arrow 52"/>
          <p:cNvSpPr/>
          <p:nvPr/>
        </p:nvSpPr>
        <p:spPr>
          <a:xfrm rot="19000854" flipH="1">
            <a:off x="5028571" y="1235511"/>
            <a:ext cx="581355" cy="1986215"/>
          </a:xfrm>
          <a:prstGeom prst="bentUpArrow">
            <a:avLst>
              <a:gd name="adj1" fmla="val 18290"/>
              <a:gd name="adj2" fmla="val 13609"/>
              <a:gd name="adj3" fmla="val 19073"/>
            </a:avLst>
          </a:prstGeom>
          <a:solidFill>
            <a:srgbClr val="C6D9F1"/>
          </a:solidFill>
          <a:ln>
            <a:solidFill>
              <a:srgbClr val="000090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044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840140"/>
          </a:xfrm>
        </p:spPr>
        <p:txBody>
          <a:bodyPr/>
          <a:lstStyle/>
          <a:p>
            <a:r>
              <a:rPr lang="en-US" sz="4000" dirty="0" smtClean="0"/>
              <a:t>Essential Procedures: Palo Alto</a:t>
            </a:r>
            <a:endParaRPr lang="en-US" sz="4000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262293" y="956732"/>
            <a:ext cx="8683262" cy="5717824"/>
          </a:xfrm>
          <a:solidFill>
            <a:srgbClr val="FFFFFF"/>
          </a:solidFill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Name lookup in restricted scope</a:t>
            </a:r>
          </a:p>
          <a:p>
            <a:pPr lvl="2"/>
            <a:r>
              <a:rPr lang="en-US" sz="1600" b="1" dirty="0" smtClean="0"/>
              <a:t> generate dummy declarations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Refinement parsing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Requirement parsing</a:t>
            </a:r>
          </a:p>
          <a:p>
            <a:pPr lvl="2"/>
            <a:r>
              <a:rPr lang="en-US" sz="1600" b="1" dirty="0" smtClean="0"/>
              <a:t>Types are visible in the surrounding context</a:t>
            </a:r>
          </a:p>
          <a:p>
            <a:pPr lvl="2"/>
            <a:r>
              <a:rPr lang="en-US" sz="1600" b="1" dirty="0" smtClean="0"/>
              <a:t>Extended expressions parsing</a:t>
            </a:r>
            <a:endParaRPr lang="en-US" sz="2400" dirty="0" smtClean="0"/>
          </a:p>
          <a:p>
            <a:pPr marL="0" indent="0">
              <a:buNone/>
            </a:pPr>
            <a:endParaRPr lang="en-US" sz="5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Constraints specification parsing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Mark </a:t>
            </a:r>
            <a:r>
              <a:rPr lang="en-US" sz="2000" b="1" dirty="0"/>
              <a:t>expressions </a:t>
            </a:r>
            <a:r>
              <a:rPr lang="en-US" sz="2000" b="1" dirty="0" smtClean="0"/>
              <a:t>for validation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2000" b="1" dirty="0" smtClean="0"/>
              <a:t>Expression validation </a:t>
            </a:r>
          </a:p>
          <a:p>
            <a:pPr lvl="2"/>
            <a:r>
              <a:rPr lang="en-US" sz="1600" b="1" dirty="0" smtClean="0"/>
              <a:t>Check expression tree against use-patterns in constraints</a:t>
            </a:r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Model: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Refinement satisfaction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Requirement satisfaction:</a:t>
            </a:r>
          </a:p>
          <a:p>
            <a:pPr lvl="2"/>
            <a:r>
              <a:rPr lang="en-US" sz="1600" b="1" dirty="0" smtClean="0"/>
              <a:t>Type-substitute + Rebuild</a:t>
            </a:r>
          </a:p>
          <a:p>
            <a:pPr lvl="2"/>
            <a:r>
              <a:rPr lang="en-US" sz="1600" b="1" dirty="0" smtClean="0"/>
              <a:t>Collect valid candidates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Requirement substitution</a:t>
            </a:r>
          </a:p>
          <a:p>
            <a:pPr lvl="2"/>
            <a:r>
              <a:rPr lang="en-US" sz="1600" b="1" dirty="0"/>
              <a:t>Copy dummy </a:t>
            </a:r>
            <a:r>
              <a:rPr lang="en-US" sz="1600" b="1" dirty="0" smtClean="0"/>
              <a:t>declarations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Concept model checking</a:t>
            </a:r>
          </a:p>
          <a:p>
            <a:pPr lvl="1">
              <a:buFont typeface="Arial"/>
              <a:buChar char="•"/>
            </a:pPr>
            <a:r>
              <a:rPr lang="en-US" sz="2000" strike="dblStrike" dirty="0"/>
              <a:t>Model generation </a:t>
            </a:r>
            <a:r>
              <a:rPr lang="en-US" sz="2000" strike="dblStrike" dirty="0" smtClean="0"/>
              <a:t>from template</a:t>
            </a:r>
            <a:endParaRPr lang="en-US" sz="2000" dirty="0" smtClean="0"/>
          </a:p>
          <a:p>
            <a:pPr marL="0" indent="0">
              <a:buNone/>
            </a:pPr>
            <a:endParaRPr lang="en-US" sz="5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Constraints satisfaction</a:t>
            </a:r>
          </a:p>
          <a:p>
            <a:pPr lvl="2"/>
            <a:r>
              <a:rPr lang="en-US" sz="1600" dirty="0" smtClean="0">
                <a:solidFill>
                  <a:srgbClr val="BFBFBF"/>
                </a:solidFill>
              </a:rPr>
              <a:t>Concept model lookup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Entity or reference rebuilding</a:t>
            </a:r>
          </a:p>
          <a:p>
            <a:pPr lvl="2"/>
            <a:r>
              <a:rPr lang="en-US" sz="1600" b="1" dirty="0" smtClean="0"/>
              <a:t>Extended for requirement satisfaction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492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147638"/>
            <a:ext cx="8683262" cy="840140"/>
          </a:xfrm>
        </p:spPr>
        <p:txBody>
          <a:bodyPr/>
          <a:lstStyle/>
          <a:p>
            <a:r>
              <a:rPr lang="en-US" sz="4000" dirty="0" smtClean="0"/>
              <a:t>Essential Procedures: Pre-Frankfurt</a:t>
            </a:r>
            <a:endParaRPr lang="en-US" sz="4000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262293" y="959556"/>
            <a:ext cx="8683262" cy="5492046"/>
          </a:xfrm>
          <a:solidFill>
            <a:srgbClr val="FFFFFF"/>
          </a:solidFill>
        </p:spPr>
        <p:txBody>
          <a:bodyPr numCol="2"/>
          <a:lstStyle/>
          <a:p>
            <a:pPr>
              <a:buFont typeface="Wingdings" charset="2"/>
              <a:buChar char="²"/>
            </a:pPr>
            <a:r>
              <a:rPr lang="en-US" sz="2400" u="sng" dirty="0" smtClean="0"/>
              <a:t>Concept Definition: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Refinement parsing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Requirement parsing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Associated types as template parameters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0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</a:t>
            </a:r>
            <a:r>
              <a:rPr lang="en-US" sz="2400" u="sng" dirty="0"/>
              <a:t>Template </a:t>
            </a:r>
            <a:r>
              <a:rPr lang="en-US" sz="2400" u="sng" dirty="0" smtClean="0"/>
              <a:t>Definition:</a:t>
            </a:r>
            <a:endParaRPr lang="en-US" sz="2400" u="sng" dirty="0"/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Constraints specification parsing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Name lookup in restricted scope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Concept Model: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Name lookup in restricted scope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Refinement satisfaction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Requirement satisfaction:</a:t>
            </a:r>
          </a:p>
          <a:p>
            <a:pPr lvl="2"/>
            <a:r>
              <a:rPr lang="en-US" sz="1600" b="1" dirty="0" smtClean="0"/>
              <a:t>Three-stage name lookup</a:t>
            </a:r>
          </a:p>
          <a:p>
            <a:pPr lvl="2"/>
            <a:r>
              <a:rPr lang="en-US" sz="1600" b="1" dirty="0" smtClean="0"/>
              <a:t>Collect valid candidates</a:t>
            </a:r>
          </a:p>
          <a:p>
            <a:pPr lvl="1">
              <a:buFont typeface="Arial"/>
              <a:buChar char="•"/>
            </a:pPr>
            <a:r>
              <a:rPr lang="en-US" sz="2000" b="1" dirty="0" smtClean="0"/>
              <a:t>Requirement substitution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Concept model checking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7F7F7F"/>
                </a:solidFill>
              </a:rPr>
              <a:t>Model generation from </a:t>
            </a:r>
            <a:r>
              <a:rPr lang="en-US" sz="2000" dirty="0">
                <a:solidFill>
                  <a:srgbClr val="7F7F7F"/>
                </a:solidFill>
              </a:rPr>
              <a:t>model template</a:t>
            </a:r>
          </a:p>
          <a:p>
            <a:pPr lvl="2"/>
            <a:r>
              <a:rPr lang="en-US" sz="1600" b="1" dirty="0" smtClean="0"/>
              <a:t>Requirement building</a:t>
            </a:r>
          </a:p>
          <a:p>
            <a:pPr marL="0" indent="0">
              <a:buNone/>
            </a:pPr>
            <a:endParaRPr lang="en-US" sz="500" dirty="0" smtClean="0"/>
          </a:p>
          <a:p>
            <a:pPr>
              <a:buFont typeface="Wingdings" charset="2"/>
              <a:buChar char="²"/>
            </a:pPr>
            <a:r>
              <a:rPr lang="en-US" sz="2400" u="sng" dirty="0" smtClean="0"/>
              <a:t>Constrained Template Use: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Constraints satisfaction</a:t>
            </a:r>
          </a:p>
          <a:p>
            <a:pPr lvl="2"/>
            <a:r>
              <a:rPr lang="en-US" sz="1600" dirty="0" smtClean="0">
                <a:solidFill>
                  <a:srgbClr val="BFBFBF"/>
                </a:solidFill>
              </a:rPr>
              <a:t>Concept model lookup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BFBFBF"/>
                </a:solidFill>
              </a:rPr>
              <a:t>Entity or reference rebuilding</a:t>
            </a:r>
            <a:endParaRPr lang="en-US" sz="1600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A Summary of Differences: Parser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925532"/>
              </p:ext>
            </p:extLst>
          </p:nvPr>
        </p:nvGraphicFramePr>
        <p:xfrm>
          <a:off x="262293" y="1190978"/>
          <a:ext cx="8683262" cy="3444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43485"/>
                <a:gridCol w="1961444"/>
                <a:gridCol w="1678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Pre-Frankfurt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Palo Alto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 scopes entered after: </a:t>
                      </a:r>
                      <a:endParaRPr lang="en-US" sz="2000" dirty="0"/>
                    </a:p>
                  </a:txBody>
                  <a:tcPr anchor="ctr"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‘{‘</a:t>
                      </a:r>
                      <a:endParaRPr lang="en-US" sz="2000" b="1" dirty="0"/>
                    </a:p>
                  </a:txBody>
                  <a:tcPr anchor="ctr"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‘=‘ and ‘{‘</a:t>
                      </a:r>
                      <a:endParaRPr lang="en-US" sz="2000" b="1" dirty="0"/>
                    </a:p>
                  </a:txBody>
                  <a:tcPr anchor="ctr"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Scope of body of concept definition is also a template parameter scope:</a:t>
                      </a:r>
                      <a:endParaRPr lang="en-US" sz="20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Associated types as template parameters: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Extended expression parsing: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Parsed expressions are marked for validation:</a:t>
                      </a:r>
                      <a:endParaRPr lang="en-US" sz="20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Assumes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that types are defined in the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context of the definition of a concept: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40140"/>
          </a:xfrm>
        </p:spPr>
        <p:txBody>
          <a:bodyPr/>
          <a:lstStyle/>
          <a:p>
            <a:r>
              <a:rPr lang="en-US" sz="4000" dirty="0" smtClean="0"/>
              <a:t>A Summary of </a:t>
            </a:r>
            <a:r>
              <a:rPr lang="en-US" sz="4000" dirty="0"/>
              <a:t>Differences: </a:t>
            </a:r>
            <a:r>
              <a:rPr lang="en-US" sz="4000" dirty="0" smtClean="0"/>
              <a:t>Structures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057844"/>
              </p:ext>
            </p:extLst>
          </p:nvPr>
        </p:nvGraphicFramePr>
        <p:xfrm>
          <a:off x="259644" y="1270001"/>
          <a:ext cx="8683262" cy="231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25245"/>
                <a:gridCol w="2046111"/>
                <a:gridCol w="221190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Pre-Frankfurt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Palo Alto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 AST</a:t>
                      </a:r>
                      <a:r>
                        <a:rPr lang="en-US" sz="2000" baseline="0" dirty="0" smtClean="0"/>
                        <a:t> classes</a:t>
                      </a:r>
                      <a:r>
                        <a:rPr lang="en-US" sz="2000" dirty="0" smtClean="0"/>
                        <a:t>: </a:t>
                      </a:r>
                      <a:endParaRPr lang="en-US" sz="2000" dirty="0"/>
                    </a:p>
                  </a:txBody>
                  <a:tcPr anchor="ctr"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ConstraintsDecl</a:t>
                      </a:r>
                      <a:endParaRPr lang="en-US" sz="1600" dirty="0"/>
                    </a:p>
                  </a:txBody>
                  <a:tcPr anchor="ctr"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UsePatternDecl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UsePatternDummyExpr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dirty="0" err="1" smtClean="0"/>
                        <a:t>DummyAssocDecl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RequiresDecl</a:t>
                      </a:r>
                      <a:endParaRPr lang="en-US" sz="1600" dirty="0" smtClean="0"/>
                    </a:p>
                  </a:txBody>
                  <a:tcPr anchor="ctr"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Explicit concept models: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Concept model templates</a:t>
                      </a:r>
                      <a:r>
                        <a:rPr lang="en-US" sz="2000" dirty="0" smtClean="0"/>
                        <a:t>: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T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sz="4000" dirty="0" smtClean="0"/>
              <a:t>Generic Programming: Motivation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78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971781"/>
            <a:ext cx="8229600" cy="45259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Adding Numbers</a:t>
            </a:r>
          </a:p>
          <a:p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// Array of integers:</a:t>
            </a:r>
          </a:p>
          <a:p>
            <a:endParaRPr lang="en-US" sz="5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sum(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* array,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n) {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s = 0;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for 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0;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&lt; n; ++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s = s + array[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];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s;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//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Array of floating-point numbers:</a:t>
            </a:r>
          </a:p>
          <a:p>
            <a:endParaRPr lang="en-US" sz="5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float sum(float* array,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n) {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float s = 0;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for 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0;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&lt; n; ++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  s = s + array[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];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s;</a:t>
            </a:r>
          </a:p>
          <a:p>
            <a:pPr defTabSz="642938">
              <a:tabLst>
                <a:tab pos="249238" algn="l"/>
                <a:tab pos="500063" algn="l"/>
                <a:tab pos="749300" algn="l"/>
                <a:tab pos="1000125" algn="l"/>
                <a:tab pos="1249363" algn="l"/>
                <a:tab pos="1500188" algn="l"/>
                <a:tab pos="1749425" algn="l"/>
                <a:tab pos="2000250" algn="l"/>
                <a:tab pos="2249488" algn="l"/>
                <a:tab pos="2500313" algn="l"/>
                <a:tab pos="2749550" algn="l"/>
                <a:tab pos="3000375" algn="l"/>
              </a:tabLst>
            </a:pP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888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45222" cy="840140"/>
          </a:xfrm>
        </p:spPr>
        <p:txBody>
          <a:bodyPr/>
          <a:lstStyle/>
          <a:p>
            <a:r>
              <a:rPr lang="en-US" sz="4000" dirty="0" smtClean="0"/>
              <a:t>A Summary of </a:t>
            </a:r>
            <a:r>
              <a:rPr lang="en-US" sz="4000" dirty="0"/>
              <a:t>Differences: </a:t>
            </a:r>
            <a:r>
              <a:rPr lang="en-US" sz="4000" dirty="0" err="1" smtClean="0"/>
              <a:t>Sema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309731"/>
              </p:ext>
            </p:extLst>
          </p:nvPr>
        </p:nvGraphicFramePr>
        <p:xfrm>
          <a:off x="262293" y="1190978"/>
          <a:ext cx="8683262" cy="4328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16485"/>
                <a:gridCol w="1876778"/>
                <a:gridCol w="188999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Pre-Frankfurt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Palo Alto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 lookup generates </a:t>
                      </a:r>
                      <a:r>
                        <a:rPr lang="en-US" sz="2000" dirty="0" err="1" smtClean="0"/>
                        <a:t>DummyAssocDecls</a:t>
                      </a:r>
                      <a:r>
                        <a:rPr lang="en-US" sz="2000" dirty="0" smtClean="0"/>
                        <a:t>:</a:t>
                      </a:r>
                      <a:endParaRPr lang="en-US" sz="2000" dirty="0"/>
                    </a:p>
                  </a:txBody>
                  <a:tcPr anchor="ctr"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Concept overloading is allowed:	</a:t>
                      </a:r>
                      <a:endParaRPr lang="en-US" sz="20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Requirements satisfaction: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Lookup*3</a:t>
                      </a:r>
                      <a:endParaRPr lang="en-US" sz="20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Type-substitute</a:t>
                      </a:r>
                      <a:r>
                        <a:rPr lang="en-US" sz="2000" b="1" baseline="0" dirty="0" smtClean="0"/>
                        <a:t> + rebuild</a:t>
                      </a:r>
                      <a:endParaRPr lang="en-US" sz="20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Extends template instantiation mechanism: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Satisfies associated functions (special case):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Expression validation: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Rebuilds type references (at instantiation):</a:t>
                      </a:r>
                      <a:endParaRPr lang="en-US" sz="20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Type-checks</a:t>
                      </a:r>
                      <a:r>
                        <a:rPr lang="en-US" sz="2000" baseline="0" dirty="0" smtClean="0"/>
                        <a:t> concept model templates: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Generates concept models from templates: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526"/>
            <a:ext cx="9045222" cy="840140"/>
          </a:xfrm>
        </p:spPr>
        <p:txBody>
          <a:bodyPr/>
          <a:lstStyle/>
          <a:p>
            <a:r>
              <a:rPr lang="en-US" sz="4000" dirty="0" smtClean="0"/>
              <a:t>Pre-Frankfurt Subtle Extensions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8111" y="973666"/>
            <a:ext cx="8677443" cy="5616223"/>
          </a:xfrm>
          <a:noFill/>
        </p:spPr>
        <p:txBody>
          <a:bodyPr/>
          <a:lstStyle/>
          <a:p>
            <a:r>
              <a:rPr lang="en-US" sz="2400" dirty="0" smtClean="0"/>
              <a:t>Allow the shadowing of associated </a:t>
            </a:r>
            <a:r>
              <a:rPr lang="en-US" sz="2400" dirty="0"/>
              <a:t>type </a:t>
            </a:r>
            <a:r>
              <a:rPr lang="en-US" sz="2400" dirty="0" smtClean="0"/>
              <a:t>declarations:</a:t>
            </a:r>
          </a:p>
          <a:p>
            <a:pPr lvl="1"/>
            <a:r>
              <a:rPr lang="en-US" sz="2000" dirty="0" smtClean="0"/>
              <a:t>Only over </a:t>
            </a:r>
            <a:r>
              <a:rPr lang="en-US" sz="2000" dirty="0"/>
              <a:t>associated type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declarations </a:t>
            </a:r>
            <a:r>
              <a:rPr lang="en-US" sz="2000" dirty="0"/>
              <a:t>of refinements</a:t>
            </a:r>
          </a:p>
          <a:p>
            <a:pPr lvl="1"/>
            <a:r>
              <a:rPr lang="en-US" sz="2000" dirty="0"/>
              <a:t>To override </a:t>
            </a:r>
            <a:r>
              <a:rPr lang="en-US" sz="2000" dirty="0" smtClean="0"/>
              <a:t>default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implementations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Allow the redefinition </a:t>
            </a:r>
            <a:r>
              <a:rPr lang="en-US" sz="2400" dirty="0"/>
              <a:t>of pre-defined functions, including </a:t>
            </a:r>
            <a:r>
              <a:rPr lang="en-US" sz="2400" dirty="0" err="1"/>
              <a:t>builtins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000" dirty="0" smtClean="0"/>
              <a:t>Once, </a:t>
            </a:r>
            <a:r>
              <a:rPr lang="en-US" sz="2000" dirty="0"/>
              <a:t>in the scope of concept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definitions </a:t>
            </a:r>
            <a:r>
              <a:rPr lang="en-US" sz="2000" dirty="0"/>
              <a:t>or models</a:t>
            </a:r>
            <a:r>
              <a:rPr lang="en-US" sz="2000" dirty="0" smtClean="0"/>
              <a:t>.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54888" y="1509888"/>
            <a:ext cx="4107222" cy="1636890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concept A&lt;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T&gt;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my_type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= …;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oncept B&lt;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T&gt;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: A&lt;T&gt;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my_type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= …;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4888" y="3863622"/>
            <a:ext cx="4107222" cy="1636890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emplate&lt;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T&gt;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 foo(T)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{ ... }</a:t>
            </a:r>
          </a:p>
          <a:p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concept A&lt;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T&gt; {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 foo(T)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{ ... }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246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Implementation Workload: </a:t>
            </a:r>
            <a:r>
              <a:rPr lang="en-US" sz="4000" dirty="0" err="1" smtClean="0"/>
              <a:t>Sema</a:t>
            </a:r>
            <a:endParaRPr lang="en-US" sz="4000" dirty="0"/>
          </a:p>
        </p:txBody>
      </p:sp>
      <p:pic>
        <p:nvPicPr>
          <p:cNvPr id="8" name="Picture 7" descr="Sema-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3" y="1114778"/>
            <a:ext cx="8790333" cy="53481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64511" y="2224163"/>
            <a:ext cx="1908711" cy="1077218"/>
          </a:xfrm>
          <a:prstGeom prst="rect">
            <a:avLst/>
          </a:prstGeom>
          <a:solidFill>
            <a:schemeClr val="bg2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endParaRPr lang="en-US" sz="500" dirty="0" smtClean="0"/>
          </a:p>
          <a:p>
            <a:r>
              <a:rPr lang="en-US" u="sng" dirty="0" smtClean="0"/>
              <a:t>Infrastructure:</a:t>
            </a:r>
          </a:p>
          <a:p>
            <a:r>
              <a:rPr lang="en-US" b="1" dirty="0" smtClean="0"/>
              <a:t>~ 120 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(~ 13 pure virtual)</a:t>
            </a:r>
          </a:p>
          <a:p>
            <a:endParaRPr lang="en-US" sz="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44578" y="4908600"/>
            <a:ext cx="1908711" cy="800219"/>
          </a:xfrm>
          <a:prstGeom prst="rect">
            <a:avLst/>
          </a:prstGeom>
          <a:solidFill>
            <a:schemeClr val="bg2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endParaRPr lang="en-US" sz="500" dirty="0" smtClean="0"/>
          </a:p>
          <a:p>
            <a:r>
              <a:rPr lang="en-US" u="sng" dirty="0" smtClean="0"/>
              <a:t>Palo Alto:</a:t>
            </a:r>
          </a:p>
          <a:p>
            <a:r>
              <a:rPr lang="en-US" b="1" dirty="0" smtClean="0"/>
              <a:t>~ 40  </a:t>
            </a:r>
            <a:r>
              <a:rPr lang="en-US" dirty="0" smtClean="0"/>
              <a:t>functions</a:t>
            </a:r>
          </a:p>
          <a:p>
            <a:endParaRPr lang="en-US" sz="5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05089" y="4916815"/>
            <a:ext cx="1908711" cy="800219"/>
          </a:xfrm>
          <a:prstGeom prst="rect">
            <a:avLst/>
          </a:prstGeom>
          <a:solidFill>
            <a:schemeClr val="bg2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endParaRPr lang="en-US" sz="500" dirty="0" smtClean="0"/>
          </a:p>
          <a:p>
            <a:r>
              <a:rPr lang="en-US" u="sng" dirty="0" smtClean="0"/>
              <a:t>Pre-Frankfurt:</a:t>
            </a:r>
          </a:p>
          <a:p>
            <a:r>
              <a:rPr lang="en-US" b="1" dirty="0" smtClean="0"/>
              <a:t>~ 30  </a:t>
            </a:r>
            <a:r>
              <a:rPr lang="en-US" dirty="0" smtClean="0"/>
              <a:t>functions</a:t>
            </a:r>
          </a:p>
          <a:p>
            <a:endParaRPr lang="en-US" sz="5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8422" y="4916815"/>
            <a:ext cx="1908711" cy="800219"/>
          </a:xfrm>
          <a:prstGeom prst="rect">
            <a:avLst/>
          </a:prstGeom>
          <a:solidFill>
            <a:schemeClr val="bg2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endParaRPr lang="en-US" sz="500" dirty="0" smtClean="0"/>
          </a:p>
          <a:p>
            <a:r>
              <a:rPr lang="en-US" u="sng" dirty="0" smtClean="0"/>
              <a:t>Dummy:</a:t>
            </a:r>
          </a:p>
          <a:p>
            <a:r>
              <a:rPr lang="en-US" b="1" dirty="0" smtClean="0"/>
              <a:t>~ 13  </a:t>
            </a:r>
            <a:r>
              <a:rPr lang="en-US" dirty="0" smtClean="0"/>
              <a:t>functions</a:t>
            </a:r>
          </a:p>
          <a:p>
            <a:endParaRPr lang="en-US" sz="500" dirty="0" smtClean="0"/>
          </a:p>
        </p:txBody>
      </p:sp>
    </p:spTree>
    <p:extLst>
      <p:ext uri="{BB962C8B-B14F-4D97-AF65-F5344CB8AC3E}">
        <p14:creationId xmlns:p14="http://schemas.microsoft.com/office/powerpoint/2010/main" val="22047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93" y="274638"/>
            <a:ext cx="8683262" cy="840140"/>
          </a:xfrm>
        </p:spPr>
        <p:txBody>
          <a:bodyPr/>
          <a:lstStyle/>
          <a:p>
            <a:r>
              <a:rPr lang="en-US" sz="4000" dirty="0" smtClean="0"/>
              <a:t>Clang </a:t>
            </a:r>
            <a:r>
              <a:rPr lang="en-US" sz="4000" dirty="0" smtClean="0">
                <a:sym typeface="Wingdings"/>
              </a:rPr>
              <a:t></a:t>
            </a:r>
            <a:r>
              <a:rPr lang="en-US" sz="4000" dirty="0" smtClean="0"/>
              <a:t> </a:t>
            </a:r>
            <a:r>
              <a:rPr lang="en-US" sz="4000" dirty="0" err="1" smtClean="0"/>
              <a:t>ConceptClang</a:t>
            </a:r>
            <a:r>
              <a:rPr lang="en-US" sz="4000" dirty="0" smtClean="0"/>
              <a:t>: A Sample Case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31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From:</a:t>
            </a:r>
          </a:p>
          <a:p>
            <a:pPr marL="0" indent="0">
              <a:buNone/>
            </a:pPr>
            <a:r>
              <a:rPr lang="en-US" sz="2400" dirty="0" smtClean="0"/>
              <a:t> 	</a:t>
            </a:r>
            <a:r>
              <a:rPr lang="en-US" sz="2400" b="1" dirty="0" smtClean="0"/>
              <a:t>Type-checking Templates, in Clang</a:t>
            </a:r>
            <a:endParaRPr lang="en-US" sz="2400" b="1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To: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Type-checking Constrained Templates, in </a:t>
            </a:r>
            <a:r>
              <a:rPr lang="en-US" sz="2400" b="1" dirty="0" err="1" smtClean="0"/>
              <a:t>ConceptClang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Illustration with a function call expression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256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Type-</a:t>
            </a:r>
            <a:r>
              <a:rPr lang="en-US" sz="4000" smtClean="0"/>
              <a:t>checking Templates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15734" y="1378622"/>
            <a:ext cx="4038600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Template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3" y="1378622"/>
            <a:ext cx="4038600" cy="4525963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Code </a:t>
            </a:r>
            <a:r>
              <a:rPr lang="en-US" sz="2300" dirty="0" smtClean="0"/>
              <a:t>Generation</a:t>
            </a:r>
            <a:r>
              <a:rPr lang="en-US" sz="2300" dirty="0"/>
              <a:t>: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300" dirty="0" smtClean="0"/>
              <a:t>	Specialization: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4800" y="1812363"/>
            <a:ext cx="4267199" cy="1165079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Iter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typename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accumulate(...) { ... 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99" y="4403163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4687" y="4784163"/>
            <a:ext cx="374980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nt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int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plus&lt;int&gt;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bin_op);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65889" y="1812362"/>
            <a:ext cx="3878599" cy="1517857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nt accumulate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 first,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 last,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init, plus&lt;int&gt; bin_op)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{ ...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4798" y="4973327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31355" y="1829964"/>
            <a:ext cx="2973757" cy="8382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Callout 26"/>
          <p:cNvSpPr/>
          <p:nvPr/>
        </p:nvSpPr>
        <p:spPr>
          <a:xfrm rot="1556093">
            <a:off x="2730987" y="3255571"/>
            <a:ext cx="2514217" cy="2032294"/>
          </a:xfrm>
          <a:prstGeom prst="rightArrowCallout">
            <a:avLst>
              <a:gd name="adj1" fmla="val 12584"/>
              <a:gd name="adj2" fmla="val 12196"/>
              <a:gd name="adj3" fmla="val 12531"/>
              <a:gd name="adj4" fmla="val 11254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20936937">
            <a:off x="2682032" y="3643230"/>
            <a:ext cx="817602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2" name="Down Arrow 21"/>
          <p:cNvSpPr/>
          <p:nvPr/>
        </p:nvSpPr>
        <p:spPr>
          <a:xfrm rot="10053170">
            <a:off x="7803131" y="3250209"/>
            <a:ext cx="563949" cy="1579111"/>
          </a:xfrm>
          <a:prstGeom prst="downArrow">
            <a:avLst>
              <a:gd name="adj1" fmla="val 36932"/>
              <a:gd name="adj2" fmla="val 47359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20936937">
            <a:off x="7657332" y="3823417"/>
            <a:ext cx="815723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Once!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052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Type-checking Constrained Templates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44800" y="1378622"/>
            <a:ext cx="4267198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Constrained Template Definition: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300" dirty="0" smtClean="0"/>
              <a:t>Constrained </a:t>
            </a:r>
          </a:p>
          <a:p>
            <a:pPr marL="0" indent="0">
              <a:buNone/>
            </a:pPr>
            <a:r>
              <a:rPr lang="en-US" sz="2300" dirty="0" smtClean="0"/>
              <a:t>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3" y="1378622"/>
            <a:ext cx="4038600" cy="4525963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Code </a:t>
            </a:r>
            <a:r>
              <a:rPr lang="en-US" sz="2300" dirty="0" smtClean="0"/>
              <a:t>Generation</a:t>
            </a:r>
            <a:r>
              <a:rPr lang="en-US" sz="2300" dirty="0"/>
              <a:t>: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300" dirty="0" smtClean="0"/>
              <a:t>	Specialization </a:t>
            </a:r>
            <a:r>
              <a:rPr lang="en-US" sz="2300" b="1" dirty="0" smtClean="0"/>
              <a:t>+ Models</a:t>
            </a:r>
            <a:r>
              <a:rPr lang="en-US" sz="2300" dirty="0" smtClean="0"/>
              <a:t>: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4799" y="4403163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4687" y="4784163"/>
            <a:ext cx="374980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nt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int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plus&lt;int&gt;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bin_op);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65889" y="1812362"/>
            <a:ext cx="3878599" cy="1517857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nt accumulate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 first,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 last,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init, plus&lt;int&gt; bin_op)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{ ...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4798" y="4973327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10053170">
            <a:off x="7803131" y="3250209"/>
            <a:ext cx="563949" cy="1579111"/>
          </a:xfrm>
          <a:prstGeom prst="downArrow">
            <a:avLst>
              <a:gd name="adj1" fmla="val 36932"/>
              <a:gd name="adj2" fmla="val 47359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20936937">
            <a:off x="7657332" y="3823417"/>
            <a:ext cx="815723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Once!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44800" y="1812363"/>
            <a:ext cx="4267199" cy="1395627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requires(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&gt;,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&lt;Op&gt;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...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accumulate(...) { ... 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31355" y="1942852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73688" y="2416986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Callout 29"/>
          <p:cNvSpPr/>
          <p:nvPr/>
        </p:nvSpPr>
        <p:spPr>
          <a:xfrm rot="1556093">
            <a:off x="2694270" y="3442908"/>
            <a:ext cx="2450477" cy="1849702"/>
          </a:xfrm>
          <a:prstGeom prst="rightArrowCallout">
            <a:avLst>
              <a:gd name="adj1" fmla="val 12584"/>
              <a:gd name="adj2" fmla="val 12196"/>
              <a:gd name="adj3" fmla="val 12531"/>
              <a:gd name="adj4" fmla="val 11254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20936937">
            <a:off x="2588258" y="3461774"/>
            <a:ext cx="817602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Check</a:t>
            </a:r>
          </a:p>
        </p:txBody>
      </p:sp>
      <p:sp>
        <p:nvSpPr>
          <p:cNvPr id="29" name="Rectangle 28"/>
          <p:cNvSpPr/>
          <p:nvPr/>
        </p:nvSpPr>
        <p:spPr>
          <a:xfrm rot="20936937">
            <a:off x="2092153" y="3822107"/>
            <a:ext cx="2108269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Constraints-Check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065889" y="5904585"/>
            <a:ext cx="3951111" cy="839051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iterator&gt;,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&gt;, ...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65889" y="5904585"/>
            <a:ext cx="3951111" cy="82894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892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(Non)Dependent Entity References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959556"/>
            <a:ext cx="8390467" cy="5166608"/>
          </a:xfrm>
        </p:spPr>
        <p:txBody>
          <a:bodyPr/>
          <a:lstStyle/>
          <a:p>
            <a:r>
              <a:rPr lang="en-US" sz="2400" dirty="0" smtClean="0"/>
              <a:t>An entity reference: refers to an entity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.g. A </a:t>
            </a:r>
            <a:r>
              <a:rPr lang="en-US" sz="2000" b="1" dirty="0" smtClean="0"/>
              <a:t>function call expression</a:t>
            </a:r>
            <a:r>
              <a:rPr lang="en-US" sz="2000" dirty="0" smtClean="0"/>
              <a:t>: refers to a function declaration</a:t>
            </a:r>
          </a:p>
          <a:p>
            <a:pPr lvl="1"/>
            <a:r>
              <a:rPr lang="en-US" sz="2000" dirty="0" smtClean="0"/>
              <a:t>e.g. The </a:t>
            </a:r>
            <a:r>
              <a:rPr lang="en-US" sz="2000" b="1" dirty="0" smtClean="0"/>
              <a:t>use of a type</a:t>
            </a:r>
            <a:r>
              <a:rPr lang="en-US" sz="2000" dirty="0" smtClean="0"/>
              <a:t> to declare a variable</a:t>
            </a:r>
          </a:p>
          <a:p>
            <a:r>
              <a:rPr lang="en-US" sz="2400" dirty="0" smtClean="0"/>
              <a:t>A dependent entity reference:</a:t>
            </a:r>
          </a:p>
          <a:p>
            <a:pPr lvl="1"/>
            <a:r>
              <a:rPr lang="en-US" sz="2000" dirty="0" smtClean="0"/>
              <a:t> depends on a template parameter</a:t>
            </a:r>
          </a:p>
          <a:p>
            <a:r>
              <a:rPr lang="en-US" sz="2400" dirty="0" smtClean="0"/>
              <a:t>A non-dependent entity reference: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oes not depend on a template parameter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9887" y="3892783"/>
            <a:ext cx="8607779" cy="240077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Accumulate – All dependent Entity References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typename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T,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 accumulate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first,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last,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   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for 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*first)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755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(Non)Dependent Entity References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959556"/>
            <a:ext cx="8390467" cy="5166608"/>
          </a:xfrm>
        </p:spPr>
        <p:txBody>
          <a:bodyPr/>
          <a:lstStyle/>
          <a:p>
            <a:r>
              <a:rPr lang="en-US" sz="2400" dirty="0" smtClean="0"/>
              <a:t>An entity reference: refers to an entity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.g. A </a:t>
            </a:r>
            <a:r>
              <a:rPr lang="en-US" sz="2000" b="1" dirty="0" smtClean="0"/>
              <a:t>function call expression</a:t>
            </a:r>
            <a:r>
              <a:rPr lang="en-US" sz="2000" dirty="0" smtClean="0"/>
              <a:t>: refers to a function declaration</a:t>
            </a:r>
          </a:p>
          <a:p>
            <a:pPr lvl="1"/>
            <a:r>
              <a:rPr lang="en-US" sz="2000" dirty="0" smtClean="0"/>
              <a:t>e.g. The </a:t>
            </a:r>
            <a:r>
              <a:rPr lang="en-US" sz="2000" b="1" dirty="0" smtClean="0"/>
              <a:t>use of a type</a:t>
            </a:r>
            <a:r>
              <a:rPr lang="en-US" sz="2000" dirty="0" smtClean="0"/>
              <a:t> to declare a variable</a:t>
            </a:r>
          </a:p>
          <a:p>
            <a:r>
              <a:rPr lang="en-US" sz="2400" dirty="0" smtClean="0"/>
              <a:t>A dependent entity reference:</a:t>
            </a:r>
          </a:p>
          <a:p>
            <a:pPr lvl="1"/>
            <a:r>
              <a:rPr lang="en-US" sz="2000" dirty="0" smtClean="0"/>
              <a:t> depends on a template parameter</a:t>
            </a:r>
          </a:p>
          <a:p>
            <a:r>
              <a:rPr lang="en-US" sz="2400" dirty="0" smtClean="0"/>
              <a:t>A non-dependent entity reference: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oes not depend on a template parameter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39887" y="3892783"/>
            <a:ext cx="8607779" cy="2795884"/>
          </a:xfrm>
          <a:prstGeom prst="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small" dirty="0" smtClean="0">
                <a:solidFill>
                  <a:srgbClr val="000090"/>
                </a:solidFill>
                <a:uFill>
                  <a:solidFill>
                    <a:srgbClr val="000090"/>
                  </a:solidFill>
                </a:uFill>
              </a:rPr>
              <a:t>Example: Accumulate_int – Some dependent Entity References</a:t>
            </a:r>
          </a:p>
          <a:p>
            <a:endParaRPr lang="en-US" sz="16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T,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A = allocator&lt;T&gt; &gt;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class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Container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accumulate_int(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Container&lt;int&gt;::iterator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first,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       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Container&lt;int&gt;::iterator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last, 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           int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&lt;int&gt;&amp;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for (;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++first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*first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 smtClean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02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45" y="199604"/>
            <a:ext cx="8494888" cy="1143000"/>
          </a:xfrm>
          <a:effectLst/>
        </p:spPr>
        <p:txBody>
          <a:bodyPr/>
          <a:lstStyle/>
          <a:p>
            <a:r>
              <a:rPr lang="en-US" sz="4000" dirty="0" smtClean="0"/>
              <a:t>Templates: No Separate </a:t>
            </a:r>
            <a:r>
              <a:rPr lang="en-US" sz="4000" dirty="0"/>
              <a:t>T</a:t>
            </a:r>
            <a:r>
              <a:rPr lang="en-US" sz="4000" dirty="0" smtClean="0"/>
              <a:t>ype-checking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15734" y="1378622"/>
            <a:ext cx="4038600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Template Definition: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300" dirty="0" smtClean="0"/>
              <a:t>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2" y="1378622"/>
            <a:ext cx="4324877" cy="478793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	Code Generation:</a:t>
            </a: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Specialization: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555" y="1833332"/>
            <a:ext cx="4120445" cy="152511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nt accumulate_int(...)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for (;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first != last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++first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,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*first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01008" y="2958332"/>
            <a:ext cx="281025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dependent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6" name="Down Arrow 25"/>
          <p:cNvSpPr/>
          <p:nvPr/>
        </p:nvSpPr>
        <p:spPr>
          <a:xfrm rot="16200000">
            <a:off x="4500828" y="4314651"/>
            <a:ext cx="398490" cy="731632"/>
          </a:xfrm>
          <a:prstGeom prst="downArrow">
            <a:avLst>
              <a:gd name="adj1" fmla="val 36932"/>
              <a:gd name="adj2" fmla="val 44433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44800" y="1812362"/>
            <a:ext cx="4267199" cy="1786696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emplate&lt;...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c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lass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Container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accumulate_int(...) { 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for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(; first != last; ++first)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*first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return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7245" y="1904998"/>
            <a:ext cx="2674010" cy="239889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1302" y="3144276"/>
            <a:ext cx="3159839" cy="40011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Type-check  non-dependent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44799" y="4403163"/>
            <a:ext cx="4267199" cy="1501422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accumulate_int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&lt;vector&gt;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r>
              <a:rPr lang="fr-FR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add_int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31698" y="5050099"/>
            <a:ext cx="1030111" cy="261893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1" y="4422248"/>
            <a:ext cx="2810254" cy="4001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heck  arguments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65889" y="4494162"/>
            <a:ext cx="395111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accumulate_int(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&lt;int&gt;&amp;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bin_op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27" name="Right Arrow Callout 26"/>
          <p:cNvSpPr/>
          <p:nvPr/>
        </p:nvSpPr>
        <p:spPr>
          <a:xfrm rot="18879216">
            <a:off x="4461500" y="2926414"/>
            <a:ext cx="969265" cy="1526674"/>
          </a:xfrm>
          <a:prstGeom prst="rightArrowCallout">
            <a:avLst>
              <a:gd name="adj1" fmla="val 16099"/>
              <a:gd name="adj2" fmla="val 15284"/>
              <a:gd name="adj3" fmla="val 12531"/>
              <a:gd name="adj4" fmla="val 16731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1" grpId="0" animBg="1"/>
      <p:bldP spid="19" grpId="0" animBg="1"/>
      <p:bldP spid="27" grpId="0" animBg="1"/>
      <p:bldP spid="27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501" y="883752"/>
            <a:ext cx="4547724" cy="565855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PARSING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45749" y="883752"/>
            <a:ext cx="4598251" cy="5658556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	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INSTANTIATION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04"/>
            <a:ext cx="8229600" cy="1143000"/>
          </a:xfrm>
          <a:effectLst/>
        </p:spPr>
        <p:txBody>
          <a:bodyPr/>
          <a:lstStyle/>
          <a:p>
            <a:r>
              <a:rPr lang="en-US" sz="4000" dirty="0" smtClean="0"/>
              <a:t>Type-checking Constrained Templates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44800" y="1378622"/>
            <a:ext cx="4267198" cy="4525963"/>
          </a:xfrm>
          <a:effectLst/>
        </p:spPr>
        <p:txBody>
          <a:bodyPr numCol="1"/>
          <a:lstStyle/>
          <a:p>
            <a:pPr marL="0" indent="0">
              <a:buNone/>
            </a:pPr>
            <a:r>
              <a:rPr lang="en-US" sz="2300" dirty="0" smtClean="0"/>
              <a:t>Constrained Template Definition: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300" dirty="0" smtClean="0"/>
              <a:t>Constrained </a:t>
            </a:r>
          </a:p>
          <a:p>
            <a:pPr marL="0" indent="0">
              <a:buNone/>
            </a:pPr>
            <a:r>
              <a:rPr lang="en-US" sz="2300" dirty="0" smtClean="0"/>
              <a:t>Template Use: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4590733" y="1378622"/>
            <a:ext cx="4038600" cy="4525963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Code </a:t>
            </a:r>
            <a:r>
              <a:rPr lang="en-US" sz="2300" dirty="0" smtClean="0"/>
              <a:t>Generation</a:t>
            </a:r>
            <a:r>
              <a:rPr lang="en-US" sz="2300" dirty="0"/>
              <a:t>: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300" dirty="0" smtClean="0"/>
              <a:t>	Specialization </a:t>
            </a:r>
            <a:r>
              <a:rPr lang="en-US" sz="2300" b="1" dirty="0" smtClean="0"/>
              <a:t>+ Models</a:t>
            </a:r>
            <a:r>
              <a:rPr lang="en-US" sz="2300" dirty="0" smtClean="0"/>
              <a:t>: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4799" y="4403163"/>
            <a:ext cx="4267199" cy="1833946"/>
          </a:xfrm>
          <a:prstGeom prst="roundRect">
            <a:avLst>
              <a:gd name="adj" fmla="val 4036"/>
            </a:avLst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 v;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int i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accumulate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&gt;::iterator,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int, 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 plus&lt;int&gt; &gt;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v.begin(), v.end(), 0, </a:t>
            </a:r>
            <a:endParaRPr 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plus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&lt;int&gt;()</a:t>
            </a:r>
            <a:r>
              <a:rPr lang="fr-FR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4687" y="4784163"/>
            <a:ext cx="3749801" cy="1219200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nt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accumulate(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iterator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int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init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plus&lt;int&gt;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bin_op);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65889" y="1812362"/>
            <a:ext cx="3878599" cy="1517857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nt accumulate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vector&lt;int&gt;::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 first,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vector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&lt;int&gt;::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iterator last,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int init, plus&lt;int&gt; bin_op) 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{ ...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}</a:t>
            </a: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4798" y="4973327"/>
            <a:ext cx="2724425" cy="762000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10053170">
            <a:off x="7803131" y="3250209"/>
            <a:ext cx="563949" cy="1579111"/>
          </a:xfrm>
          <a:prstGeom prst="downArrow">
            <a:avLst>
              <a:gd name="adj1" fmla="val 36932"/>
              <a:gd name="adj2" fmla="val 47359"/>
            </a:avLst>
          </a:prstGeom>
          <a:solidFill>
            <a:srgbClr val="40404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20936937">
            <a:off x="7657332" y="3823417"/>
            <a:ext cx="815723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Once!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44800" y="1812363"/>
            <a:ext cx="4267199" cy="1395627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template&lt;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typename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T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       typename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BinOp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requires(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InputIterator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&lt;I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&gt;,</a:t>
            </a:r>
          </a:p>
          <a:p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         </a:t>
            </a:r>
            <a:r>
              <a:rPr lang="en-US" sz="1600" b="1" dirty="0" err="1" smtClean="0">
                <a:solidFill>
                  <a:srgbClr val="000090"/>
                </a:solidFill>
                <a:latin typeface="Courier"/>
                <a:cs typeface="Courier"/>
              </a:rPr>
              <a:t>BinaryFunction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&lt;Op&gt;</a:t>
            </a:r>
            <a:r>
              <a:rPr lang="en-US" sz="1600" b="1" dirty="0" smtClean="0">
                <a:solidFill>
                  <a:srgbClr val="000090"/>
                </a:solidFill>
                <a:latin typeface="Courier"/>
                <a:cs typeface="Courier"/>
              </a:rPr>
              <a:t>, ...</a:t>
            </a:r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 accumulate(...) { ... }</a:t>
            </a:r>
            <a:endParaRPr 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31355" y="1942852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73688" y="2416986"/>
            <a:ext cx="2973757" cy="413701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Callout 29"/>
          <p:cNvSpPr/>
          <p:nvPr/>
        </p:nvSpPr>
        <p:spPr>
          <a:xfrm rot="1556093">
            <a:off x="2694270" y="3442908"/>
            <a:ext cx="2450477" cy="1849702"/>
          </a:xfrm>
          <a:prstGeom prst="rightArrowCallout">
            <a:avLst>
              <a:gd name="adj1" fmla="val 12584"/>
              <a:gd name="adj2" fmla="val 12196"/>
              <a:gd name="adj3" fmla="val 12531"/>
              <a:gd name="adj4" fmla="val 11254"/>
            </a:avLst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20936937">
            <a:off x="2588258" y="3461774"/>
            <a:ext cx="817602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Check</a:t>
            </a:r>
          </a:p>
        </p:txBody>
      </p:sp>
      <p:sp>
        <p:nvSpPr>
          <p:cNvPr id="29" name="Rectangle 28"/>
          <p:cNvSpPr/>
          <p:nvPr/>
        </p:nvSpPr>
        <p:spPr>
          <a:xfrm rot="20936937">
            <a:off x="2092153" y="3822107"/>
            <a:ext cx="2108269" cy="400110"/>
          </a:xfrm>
          <a:prstGeom prst="rect">
            <a:avLst/>
          </a:prstGeom>
          <a:solidFill>
            <a:srgbClr val="CCFFCC"/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Constraints-Check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065889" y="5904585"/>
            <a:ext cx="3951111" cy="839051"/>
          </a:xfrm>
          <a:prstGeom prst="roundRect">
            <a:avLst>
              <a:gd name="adj" fmla="val 4036"/>
            </a:avLst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InputIterator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&lt;vector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&lt;int&gt;::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iterator&gt;,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BinaryFunction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bin_op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&gt;, ...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65889" y="5904585"/>
            <a:ext cx="3951111" cy="82894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704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47702</TotalTime>
  <Words>25905</Words>
  <Application>Microsoft Macintosh PowerPoint</Application>
  <PresentationFormat>On-screen Show (4:3)</PresentationFormat>
  <Paragraphs>5000</Paragraphs>
  <Slides>169</Slides>
  <Notes>166</Notes>
  <HiddenSlides>31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169</vt:i4>
      </vt:variant>
    </vt:vector>
  </HeadingPairs>
  <TitlesOfParts>
    <vt:vector size="170" baseType="lpstr">
      <vt:lpstr>Office Theme</vt:lpstr>
      <vt:lpstr>PowerPoint Presentation</vt:lpstr>
      <vt:lpstr>Outline</vt:lpstr>
      <vt:lpstr>Objective</vt:lpstr>
      <vt:lpstr>ConceptClang is…</vt:lpstr>
      <vt:lpstr>ConceptClang from Clang</vt:lpstr>
      <vt:lpstr>ConceptGCC, A Sister Project</vt:lpstr>
      <vt:lpstr>Outline</vt:lpstr>
      <vt:lpstr>Generic Programming</vt:lpstr>
      <vt:lpstr>Generic Programming: Motivation</vt:lpstr>
      <vt:lpstr>Generic Programming: Motivation</vt:lpstr>
      <vt:lpstr>Generic Programming: Motivation</vt:lpstr>
      <vt:lpstr>Generic Programming: Motivation</vt:lpstr>
      <vt:lpstr>Generic Programming: Motivation</vt:lpstr>
      <vt:lpstr>Generic Programming: Motivation</vt:lpstr>
      <vt:lpstr>Generic Programming: Motivation</vt:lpstr>
      <vt:lpstr>Templates: Compiler Mechanism</vt:lpstr>
      <vt:lpstr>Generic Programming</vt:lpstr>
      <vt:lpstr>Concepts: Motivation</vt:lpstr>
      <vt:lpstr>Concepts: Motivation</vt:lpstr>
      <vt:lpstr>Concepts: Definition</vt:lpstr>
      <vt:lpstr>Concepts in Programming Languages</vt:lpstr>
      <vt:lpstr>Concepts in C++</vt:lpstr>
      <vt:lpstr>Concepts in C++</vt:lpstr>
      <vt:lpstr>Concepts in C++</vt:lpstr>
      <vt:lpstr>Problem: Error detection and diagnosis</vt:lpstr>
      <vt:lpstr>Templates: Problem – Example 0</vt:lpstr>
      <vt:lpstr>Templates: Problem – Example 0.5</vt:lpstr>
      <vt:lpstr>Templates: Problem – Example 1</vt:lpstr>
      <vt:lpstr>Templates: Problem – Example 2</vt:lpstr>
      <vt:lpstr>Templates: Solution – Example 1</vt:lpstr>
      <vt:lpstr>Templates: Solution – Example 2</vt:lpstr>
      <vt:lpstr>Concepts for C++</vt:lpstr>
      <vt:lpstr>Constrained Templates</vt:lpstr>
      <vt:lpstr>Concepts: Elementary Components</vt:lpstr>
      <vt:lpstr>Concepts: Elementary Components</vt:lpstr>
      <vt:lpstr>Concepts: Elementary Components</vt:lpstr>
      <vt:lpstr>Concept Definitions and Models</vt:lpstr>
      <vt:lpstr>Concepts: Elementary Components</vt:lpstr>
      <vt:lpstr>Concepts: Elementary Components</vt:lpstr>
      <vt:lpstr>Concepts: Elementary Components</vt:lpstr>
      <vt:lpstr>Concept Definitions and Models</vt:lpstr>
      <vt:lpstr>Concepts: Elementary Components</vt:lpstr>
      <vt:lpstr>Concepts: Recap</vt:lpstr>
      <vt:lpstr>Outline</vt:lpstr>
      <vt:lpstr>Implementing Components</vt:lpstr>
      <vt:lpstr>Implementing Components</vt:lpstr>
      <vt:lpstr>Implementing Components</vt:lpstr>
      <vt:lpstr>Implementing Components</vt:lpstr>
      <vt:lpstr>Type-checking Constrained Templates</vt:lpstr>
      <vt:lpstr>Entity (Reference) Rebuilding: Example</vt:lpstr>
      <vt:lpstr>Implementation Considerations</vt:lpstr>
      <vt:lpstr>Design Alternatives: Salient Differences</vt:lpstr>
      <vt:lpstr>Design Alternatives: Salient Differences</vt:lpstr>
      <vt:lpstr>Design Alternatives: Salient Differences</vt:lpstr>
      <vt:lpstr>Use-Patterns</vt:lpstr>
      <vt:lpstr>Pseudo-signatures</vt:lpstr>
      <vt:lpstr>Design Alternatives: Salient Differences</vt:lpstr>
      <vt:lpstr>Design Alternatives</vt:lpstr>
      <vt:lpstr>Other Design Idioms</vt:lpstr>
      <vt:lpstr>Infrastructure Design</vt:lpstr>
      <vt:lpstr>Infrastructure Extensions</vt:lpstr>
      <vt:lpstr>Outline</vt:lpstr>
      <vt:lpstr>ConceptClang Objective</vt:lpstr>
      <vt:lpstr>Talk Section Focus</vt:lpstr>
      <vt:lpstr>Clang  ConceptClang: The Components</vt:lpstr>
      <vt:lpstr>The ConceptClang Components</vt:lpstr>
      <vt:lpstr>Infrastructure and Extensions</vt:lpstr>
      <vt:lpstr>Essential Data Structures</vt:lpstr>
      <vt:lpstr>Clang -&gt; ConceptClang: Data Structures</vt:lpstr>
      <vt:lpstr>Essential Data Structures</vt:lpstr>
      <vt:lpstr>Essential Data Structures</vt:lpstr>
      <vt:lpstr>Pseudo-signature Parsing</vt:lpstr>
      <vt:lpstr>Pseudo-signature Checking</vt:lpstr>
      <vt:lpstr>Use-patterns Parsing</vt:lpstr>
      <vt:lpstr>Use-patterns Checking</vt:lpstr>
      <vt:lpstr>Use-patterns Checking</vt:lpstr>
      <vt:lpstr>Constrained Template Definition Parsing</vt:lpstr>
      <vt:lpstr>Two-stage Entity Reference Checking</vt:lpstr>
      <vt:lpstr>Constrained Template Definition Parsing</vt:lpstr>
      <vt:lpstr>Constrained Template Definition Parsing</vt:lpstr>
      <vt:lpstr>Essential Procedures</vt:lpstr>
      <vt:lpstr>Essential Procedures: Infrastructure</vt:lpstr>
      <vt:lpstr>ConceptClang Infrastructure: Sema</vt:lpstr>
      <vt:lpstr>Pre-Frankfurt Instantiation: Sema</vt:lpstr>
      <vt:lpstr>Palo Alto Instantiation: Sema</vt:lpstr>
      <vt:lpstr>Essential Procedures: Palo Alto</vt:lpstr>
      <vt:lpstr>Essential Procedures: Pre-Frankfurt</vt:lpstr>
      <vt:lpstr>A Summary of Differences: Parser</vt:lpstr>
      <vt:lpstr>A Summary of Differences: Structures</vt:lpstr>
      <vt:lpstr>A Summary of Differences: Sema</vt:lpstr>
      <vt:lpstr>Pre-Frankfurt Subtle Extensions</vt:lpstr>
      <vt:lpstr>Implementation Workload: Sema</vt:lpstr>
      <vt:lpstr>Clang  ConceptClang: A Sample Case</vt:lpstr>
      <vt:lpstr>Type-checking Templates</vt:lpstr>
      <vt:lpstr>Type-checking Constrained Templates</vt:lpstr>
      <vt:lpstr>(Non)Dependent Entity References</vt:lpstr>
      <vt:lpstr>(Non)Dependent Entity References</vt:lpstr>
      <vt:lpstr>Templates: No Separate Type-checking</vt:lpstr>
      <vt:lpstr>Type-checking Constrained Templates</vt:lpstr>
      <vt:lpstr>Separate Type-checking ?</vt:lpstr>
      <vt:lpstr>Not Quite Separate Type-checking</vt:lpstr>
      <vt:lpstr>Type-checking Templates</vt:lpstr>
      <vt:lpstr>Type-checking Constrained Templates</vt:lpstr>
      <vt:lpstr>Type-checking Templates in Clang</vt:lpstr>
      <vt:lpstr>Parsing A Template Definition in Clang</vt:lpstr>
      <vt:lpstr>Parsing A Template Use in Clang</vt:lpstr>
      <vt:lpstr>Checking A Call Expression in Clang</vt:lpstr>
      <vt:lpstr>Overload Resolution in Clang</vt:lpstr>
      <vt:lpstr>Template Argument Deduction in Clang</vt:lpstr>
      <vt:lpstr>Creating A Template Specialization in Clang</vt:lpstr>
      <vt:lpstr>Overload Resolution in Clang</vt:lpstr>
      <vt:lpstr>Type-checking Templates in Clang</vt:lpstr>
      <vt:lpstr>Template Instantiation in Clang</vt:lpstr>
      <vt:lpstr>Transforming Entities in Clang</vt:lpstr>
      <vt:lpstr>Transforming Entities in Clang</vt:lpstr>
      <vt:lpstr>Transforming Call Expressions in Clang</vt:lpstr>
      <vt:lpstr>Type-checking Templates in Clang</vt:lpstr>
      <vt:lpstr>Type-checking Templates in ConceptClang</vt:lpstr>
      <vt:lpstr>Type-checking Templates in ConceptClang</vt:lpstr>
      <vt:lpstr>Type-checking Templates in ConceptClang</vt:lpstr>
      <vt:lpstr>Type-checking Templates in ConceptClang</vt:lpstr>
      <vt:lpstr>Type-checking Templates in ConceptClang</vt:lpstr>
      <vt:lpstr>Type-checking Templates in ConceptClang</vt:lpstr>
      <vt:lpstr>Entity Reference Rebuilding: Example</vt:lpstr>
      <vt:lpstr>Entity Reference Rebuilding: Example</vt:lpstr>
      <vt:lpstr>Updating Entity References: Example</vt:lpstr>
      <vt:lpstr>Type-checking Templates in ConceptClang</vt:lpstr>
      <vt:lpstr>Essential Procedures, Implemented</vt:lpstr>
      <vt:lpstr>Some General Design Observations</vt:lpstr>
      <vt:lpstr>Some General Design Observations</vt:lpstr>
      <vt:lpstr>Some pre-Frankfurt Design Questions</vt:lpstr>
      <vt:lpstr>Some Palo Alto Design Questions</vt:lpstr>
      <vt:lpstr>Recap: Objective</vt:lpstr>
      <vt:lpstr>Conclusion</vt:lpstr>
      <vt:lpstr>Thank You! Questions?</vt:lpstr>
      <vt:lpstr>Concept-based overloading</vt:lpstr>
      <vt:lpstr>Concept-based overloading</vt:lpstr>
      <vt:lpstr>ConceptClang: Essential Procedures</vt:lpstr>
      <vt:lpstr>ConceptClang: Essential Procedures</vt:lpstr>
      <vt:lpstr>ConceptClang: Essential Procedures</vt:lpstr>
      <vt:lpstr>ConceptClang: Essential Procedures</vt:lpstr>
      <vt:lpstr>ConceptClang: Essential Procedures</vt:lpstr>
      <vt:lpstr>ConceptClang: Essential Procedures</vt:lpstr>
      <vt:lpstr>ConceptClang: Essential Procedures</vt:lpstr>
      <vt:lpstr> Separate Type-checking</vt:lpstr>
      <vt:lpstr>Type-checking Definitions</vt:lpstr>
      <vt:lpstr>Type-checking Uses</vt:lpstr>
      <vt:lpstr>Type-checking Templates</vt:lpstr>
      <vt:lpstr>(Non)Dependent Entity References</vt:lpstr>
      <vt:lpstr>(Non)Dependent Entity References</vt:lpstr>
      <vt:lpstr>(Non)Dependent Entity References</vt:lpstr>
      <vt:lpstr>Templates: No Separate Type-checking</vt:lpstr>
      <vt:lpstr>Type-checking Constrained Templates</vt:lpstr>
      <vt:lpstr>Separate Type-checking ?</vt:lpstr>
      <vt:lpstr>Not Quite Separate Type-checking</vt:lpstr>
      <vt:lpstr>Implicit Concepts</vt:lpstr>
      <vt:lpstr>Implicit Concepts: Example</vt:lpstr>
      <vt:lpstr>Explicit Concepts</vt:lpstr>
      <vt:lpstr>Explicit Concepts: Example</vt:lpstr>
      <vt:lpstr>Pre-Frankfurt Design</vt:lpstr>
      <vt:lpstr>Pre-Frankfurt Design: Example</vt:lpstr>
      <vt:lpstr>Palo Alto Design</vt:lpstr>
      <vt:lpstr>Palo Alto Design: Example</vt:lpstr>
      <vt:lpstr>The Infrastructure layer</vt:lpstr>
      <vt:lpstr>The pre-Frankfurt Instantiation layer</vt:lpstr>
      <vt:lpstr>The Palo Alto Instantiation layer</vt:lpstr>
      <vt:lpstr>Instantiating A Concepts Design</vt:lpstr>
      <vt:lpstr>Pre-Frankfurt Instantiation: Summary</vt:lpstr>
      <vt:lpstr>Palo Alto Instantiation: Summary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Morris</dc:creator>
  <cp:lastModifiedBy>Larisse Voufo</cp:lastModifiedBy>
  <cp:revision>1066</cp:revision>
  <dcterms:created xsi:type="dcterms:W3CDTF">2012-02-24T16:39:40Z</dcterms:created>
  <dcterms:modified xsi:type="dcterms:W3CDTF">2012-05-15T22:31:06Z</dcterms:modified>
</cp:coreProperties>
</file>