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3" r:id="rId18"/>
    <p:sldId id="278" r:id="rId19"/>
    <p:sldId id="279" r:id="rId20"/>
    <p:sldId id="274" r:id="rId21"/>
    <p:sldId id="275" r:id="rId22"/>
    <p:sldId id="280" r:id="rId23"/>
    <p:sldId id="276" r:id="rId24"/>
    <p:sldId id="281" r:id="rId25"/>
    <p:sldId id="282" r:id="rId26"/>
    <p:sldId id="277"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87" autoAdjust="0"/>
  </p:normalViewPr>
  <p:slideViewPr>
    <p:cSldViewPr>
      <p:cViewPr varScale="1">
        <p:scale>
          <a:sx n="70" d="100"/>
          <a:sy n="70" d="100"/>
        </p:scale>
        <p:origin x="138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Quicksort 160,000 ints</c:v>
                </c:pt>
              </c:strCache>
            </c:strRef>
          </c:tx>
          <c:invertIfNegative val="0"/>
          <c:cat>
            <c:strRef>
              <c:f>Sheet1!$A$2:$A$3</c:f>
              <c:strCache>
                <c:ptCount val="2"/>
                <c:pt idx="0">
                  <c:v>Haskell</c:v>
                </c:pt>
                <c:pt idx="1">
                  <c:v>C++</c:v>
                </c:pt>
              </c:strCache>
            </c:strRef>
          </c:cat>
          <c:val>
            <c:numRef>
              <c:f>Sheet1!$B$2:$B$3</c:f>
              <c:numCache>
                <c:formatCode>General</c:formatCode>
                <c:ptCount val="2"/>
                <c:pt idx="0">
                  <c:v>0.41</c:v>
                </c:pt>
                <c:pt idx="1">
                  <c:v>0.16</c:v>
                </c:pt>
              </c:numCache>
            </c:numRef>
          </c:val>
        </c:ser>
        <c:dLbls>
          <c:showLegendKey val="0"/>
          <c:showVal val="0"/>
          <c:showCatName val="0"/>
          <c:showSerName val="0"/>
          <c:showPercent val="0"/>
          <c:showBubbleSize val="0"/>
        </c:dLbls>
        <c:gapWidth val="150"/>
        <c:shape val="cylinder"/>
        <c:axId val="253228752"/>
        <c:axId val="253229312"/>
        <c:axId val="0"/>
      </c:bar3DChart>
      <c:catAx>
        <c:axId val="253228752"/>
        <c:scaling>
          <c:orientation val="minMax"/>
        </c:scaling>
        <c:delete val="0"/>
        <c:axPos val="b"/>
        <c:numFmt formatCode="General" sourceLinked="0"/>
        <c:majorTickMark val="out"/>
        <c:minorTickMark val="none"/>
        <c:tickLblPos val="nextTo"/>
        <c:crossAx val="253229312"/>
        <c:crosses val="autoZero"/>
        <c:auto val="1"/>
        <c:lblAlgn val="ctr"/>
        <c:lblOffset val="100"/>
        <c:noMultiLvlLbl val="0"/>
      </c:catAx>
      <c:valAx>
        <c:axId val="253229312"/>
        <c:scaling>
          <c:orientation val="minMax"/>
        </c:scaling>
        <c:delete val="0"/>
        <c:axPos val="l"/>
        <c:majorGridlines/>
        <c:numFmt formatCode="General" sourceLinked="1"/>
        <c:majorTickMark val="out"/>
        <c:minorTickMark val="none"/>
        <c:tickLblPos val="nextTo"/>
        <c:crossAx val="2532287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E63B10-2C80-476F-A63C-8465C2DA166B}" type="datetimeFigureOut">
              <a:rPr lang="en-US" smtClean="0"/>
              <a:t>5/13/2013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3D75B6-27A8-4228-BAD9-2A4A30D1A296}" type="slidenum">
              <a:rPr lang="en-US" smtClean="0"/>
              <a:t>‹#›</a:t>
            </a:fld>
            <a:endParaRPr lang="en-US"/>
          </a:p>
        </p:txBody>
      </p:sp>
    </p:spTree>
    <p:extLst>
      <p:ext uri="{BB962C8B-B14F-4D97-AF65-F5344CB8AC3E}">
        <p14:creationId xmlns:p14="http://schemas.microsoft.com/office/powerpoint/2010/main" val="4045793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designs that produced</a:t>
            </a:r>
            <a:r>
              <a:rPr lang="en-US" baseline="0" dirty="0" smtClean="0"/>
              <a:t> with the methodology we will develop, will not only be simple and concise, but they’ll approach a purity where you start to wonder if you’re getting close to an optimal design.</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1</a:t>
            </a:fld>
            <a:endParaRPr lang="en-US"/>
          </a:p>
        </p:txBody>
      </p:sp>
    </p:spTree>
    <p:extLst>
      <p:ext uri="{BB962C8B-B14F-4D97-AF65-F5344CB8AC3E}">
        <p14:creationId xmlns:p14="http://schemas.microsoft.com/office/powerpoint/2010/main" val="3246987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low-level represents ability to speak to the machine in the language most natural to it. High-level indicates ability to speak to the programmer succinctly</a:t>
            </a:r>
            <a:r>
              <a:rPr lang="en-US" baseline="0" dirty="0" smtClean="0"/>
              <a:t> and abstractly (math). In other words, the higher level languages relate more closely to the essence of the problem.</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14</a:t>
            </a:fld>
            <a:endParaRPr lang="en-US"/>
          </a:p>
        </p:txBody>
      </p:sp>
    </p:spTree>
    <p:extLst>
      <p:ext uri="{BB962C8B-B14F-4D97-AF65-F5344CB8AC3E}">
        <p14:creationId xmlns:p14="http://schemas.microsoft.com/office/powerpoint/2010/main" val="2898225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want to use</a:t>
            </a:r>
            <a:r>
              <a:rPr lang="en-US" baseline="0" dirty="0" smtClean="0"/>
              <a:t> Haskell basically because we don’t want to be limited by its syntax.</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15</a:t>
            </a:fld>
            <a:endParaRPr lang="en-US"/>
          </a:p>
        </p:txBody>
      </p:sp>
    </p:spTree>
    <p:extLst>
      <p:ext uri="{BB962C8B-B14F-4D97-AF65-F5344CB8AC3E}">
        <p14:creationId xmlns:p14="http://schemas.microsoft.com/office/powerpoint/2010/main" val="1442936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power. Theorem proving, etc.</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16</a:t>
            </a:fld>
            <a:endParaRPr lang="en-US"/>
          </a:p>
        </p:txBody>
      </p:sp>
    </p:spTree>
    <p:extLst>
      <p:ext uri="{BB962C8B-B14F-4D97-AF65-F5344CB8AC3E}">
        <p14:creationId xmlns:p14="http://schemas.microsoft.com/office/powerpoint/2010/main" val="2166353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Russell’s paradox</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20</a:t>
            </a:fld>
            <a:endParaRPr lang="en-US"/>
          </a:p>
        </p:txBody>
      </p:sp>
    </p:spTree>
    <p:extLst>
      <p:ext uri="{BB962C8B-B14F-4D97-AF65-F5344CB8AC3E}">
        <p14:creationId xmlns:p14="http://schemas.microsoft.com/office/powerpoint/2010/main" val="4236398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would</a:t>
            </a:r>
            <a:r>
              <a:rPr lang="en-US" baseline="0" dirty="0" smtClean="0"/>
              <a:t> you write this in Haskell? You can’t very easily do this.</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22</a:t>
            </a:fld>
            <a:endParaRPr lang="en-US"/>
          </a:p>
        </p:txBody>
      </p:sp>
    </p:spTree>
    <p:extLst>
      <p:ext uri="{BB962C8B-B14F-4D97-AF65-F5344CB8AC3E}">
        <p14:creationId xmlns:p14="http://schemas.microsoft.com/office/powerpoint/2010/main" val="4071811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various representations including a</a:t>
            </a:r>
            <a:r>
              <a:rPr lang="en-US" baseline="0" dirty="0" smtClean="0"/>
              <a:t> fixed number of frames (what about repeating?), a fixed image format (what if there’s a really weird format). What if we want to mix two movies that have different frame rates, etc.</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28</a:t>
            </a:fld>
            <a:endParaRPr lang="en-US"/>
          </a:p>
        </p:txBody>
      </p:sp>
    </p:spTree>
    <p:extLst>
      <p:ext uri="{BB962C8B-B14F-4D97-AF65-F5344CB8AC3E}">
        <p14:creationId xmlns:p14="http://schemas.microsoft.com/office/powerpoint/2010/main" val="434150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a:t>
            </a:r>
            <a:r>
              <a:rPr lang="en-US" dirty="0" err="1" smtClean="0"/>
              <a:t>calculateid</a:t>
            </a:r>
            <a:r>
              <a:rPr lang="en-US" dirty="0" smtClean="0"/>
              <a:t>” was supposed</a:t>
            </a:r>
            <a:r>
              <a:rPr lang="en-US" baseline="0" dirty="0" smtClean="0"/>
              <a:t> to be unique for a configuration of a measurement. The “set id” was used by the interface to show the id of the last measurement execution. Validate was seeing if the “make” function could actually produce a result and, if not, explain why.</a:t>
            </a:r>
          </a:p>
          <a:p>
            <a:endParaRPr lang="en-US" baseline="0" dirty="0" smtClean="0"/>
          </a:p>
          <a:p>
            <a:r>
              <a:rPr lang="en-US" baseline="0" dirty="0" smtClean="0"/>
              <a:t>Now this design is kind-of convoluted and probably wouldn’t be the way you would build these structures. If you were refactoring this, what changes would you make? Lets try to use denotational design to try to improve this.</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34</a:t>
            </a:fld>
            <a:endParaRPr lang="en-US"/>
          </a:p>
        </p:txBody>
      </p:sp>
    </p:spTree>
    <p:extLst>
      <p:ext uri="{BB962C8B-B14F-4D97-AF65-F5344CB8AC3E}">
        <p14:creationId xmlns:p14="http://schemas.microsoft.com/office/powerpoint/2010/main" val="2745402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 thing was essentially used to tell if two functions were equal to </a:t>
            </a:r>
            <a:r>
              <a:rPr lang="en-US" dirty="0" err="1" smtClean="0"/>
              <a:t>eachother</a:t>
            </a:r>
            <a:r>
              <a:rPr lang="en-US" dirty="0" smtClean="0"/>
              <a:t>. This has semantic meaning</a:t>
            </a:r>
            <a:r>
              <a:rPr lang="en-US" baseline="0" dirty="0" smtClean="0"/>
              <a:t> and is perfectly consistent with our semantics?</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38</a:t>
            </a:fld>
            <a:endParaRPr lang="en-US"/>
          </a:p>
        </p:txBody>
      </p:sp>
    </p:spTree>
    <p:extLst>
      <p:ext uri="{BB962C8B-B14F-4D97-AF65-F5344CB8AC3E}">
        <p14:creationId xmlns:p14="http://schemas.microsoft.com/office/powerpoint/2010/main" val="3205811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need to modify the semantics. Measurement’s don’t always produce a result.</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39</a:t>
            </a:fld>
            <a:endParaRPr lang="en-US"/>
          </a:p>
        </p:txBody>
      </p:sp>
    </p:spTree>
    <p:extLst>
      <p:ext uri="{BB962C8B-B14F-4D97-AF65-F5344CB8AC3E}">
        <p14:creationId xmlns:p14="http://schemas.microsoft.com/office/powerpoint/2010/main" val="2044488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overloads</a:t>
            </a:r>
            <a:r>
              <a:rPr lang="en-US" baseline="0" dirty="0" smtClean="0"/>
              <a:t> </a:t>
            </a:r>
            <a:r>
              <a:rPr lang="en-US" dirty="0" smtClean="0"/>
              <a:t>of </a:t>
            </a:r>
            <a:r>
              <a:rPr lang="en-US" dirty="0" err="1" smtClean="0"/>
              <a:t>returns_value</a:t>
            </a:r>
            <a:r>
              <a:rPr lang="en-US" dirty="0" smtClean="0"/>
              <a:t> must obey </a:t>
            </a:r>
            <a:r>
              <a:rPr lang="en-US" baseline="0" dirty="0" smtClean="0"/>
              <a:t>semantics of the parent class. Again, no semantics change necessary but we added an operation.</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40</a:t>
            </a:fld>
            <a:endParaRPr lang="en-US"/>
          </a:p>
        </p:txBody>
      </p:sp>
    </p:spTree>
    <p:extLst>
      <p:ext uri="{BB962C8B-B14F-4D97-AF65-F5344CB8AC3E}">
        <p14:creationId xmlns:p14="http://schemas.microsoft.com/office/powerpoint/2010/main" val="144866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although the individual files are different, the syntax tree is the same. We have syntactic equivalence.</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3</a:t>
            </a:fld>
            <a:endParaRPr lang="en-US"/>
          </a:p>
        </p:txBody>
      </p:sp>
    </p:spTree>
    <p:extLst>
      <p:ext uri="{BB962C8B-B14F-4D97-AF65-F5344CB8AC3E}">
        <p14:creationId xmlns:p14="http://schemas.microsoft.com/office/powerpoint/2010/main" val="839315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Serialization isn’t a problem for the semantics.</a:t>
            </a:r>
            <a:r>
              <a:rPr lang="en-US" baseline="0" dirty="0" smtClean="0"/>
              <a:t> Just store every pair in the function. </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42</a:t>
            </a:fld>
            <a:endParaRPr lang="en-US"/>
          </a:p>
        </p:txBody>
      </p:sp>
    </p:spTree>
    <p:extLst>
      <p:ext uri="{BB962C8B-B14F-4D97-AF65-F5344CB8AC3E}">
        <p14:creationId xmlns:p14="http://schemas.microsoft.com/office/powerpoint/2010/main" val="3133324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would</a:t>
            </a:r>
            <a:r>
              <a:rPr lang="en-US" baseline="0" dirty="0" smtClean="0"/>
              <a:t> it’s result look like?</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43</a:t>
            </a:fld>
            <a:endParaRPr lang="en-US"/>
          </a:p>
        </p:txBody>
      </p:sp>
    </p:spTree>
    <p:extLst>
      <p:ext uri="{BB962C8B-B14F-4D97-AF65-F5344CB8AC3E}">
        <p14:creationId xmlns:p14="http://schemas.microsoft.com/office/powerpoint/2010/main" val="2925024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first we can take an</a:t>
            </a:r>
            <a:r>
              <a:rPr lang="en-US" baseline="0" dirty="0" smtClean="0"/>
              <a:t> ‘a’ measurement and pair it with a ‘b’ measurement.</a:t>
            </a:r>
          </a:p>
          <a:p>
            <a:r>
              <a:rPr lang="en-US" baseline="0" dirty="0" smtClean="0"/>
              <a:t>Using the second, map, we can convert an ‘a’ measurement to a ‘b’ measurement if we have a function that converts an ‘a’ to a ‘b’.</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45</a:t>
            </a:fld>
            <a:endParaRPr lang="en-US"/>
          </a:p>
        </p:txBody>
      </p:sp>
    </p:spTree>
    <p:extLst>
      <p:ext uri="{BB962C8B-B14F-4D97-AF65-F5344CB8AC3E}">
        <p14:creationId xmlns:p14="http://schemas.microsoft.com/office/powerpoint/2010/main" val="2670261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Denotational</a:t>
            </a:r>
            <a:r>
              <a:rPr lang="en-US" baseline="0" dirty="0" smtClean="0"/>
              <a:t> semantics, but reversed of how they intended it. We go from the high-level math to the low-level implementation.</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47</a:t>
            </a:fld>
            <a:endParaRPr lang="en-US"/>
          </a:p>
        </p:txBody>
      </p:sp>
    </p:spTree>
    <p:extLst>
      <p:ext uri="{BB962C8B-B14F-4D97-AF65-F5344CB8AC3E}">
        <p14:creationId xmlns:p14="http://schemas.microsoft.com/office/powerpoint/2010/main" val="67707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one on the right is Python. Note that python outputs a newline with every print statement. These are not syntactically equivalent. We can say they are the same because ‘diff’ says the output of these two programs is the same.</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4</a:t>
            </a:fld>
            <a:endParaRPr lang="en-US"/>
          </a:p>
        </p:txBody>
      </p:sp>
    </p:spTree>
    <p:extLst>
      <p:ext uri="{BB962C8B-B14F-4D97-AF65-F5344CB8AC3E}">
        <p14:creationId xmlns:p14="http://schemas.microsoft.com/office/powerpoint/2010/main" val="346386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Clearly not syntactically equivalent.</a:t>
            </a:r>
            <a:r>
              <a:rPr lang="en-US" baseline="0" dirty="0" smtClean="0"/>
              <a:t> Neither of these programs have output we can compare using diff. Here we make a mental representation of both of these programs. That mental representation has the strong equivalence property. We mentally remove the extraneous noise. We check that and give an answer. That won’t help convince someone else of the equivalence though. It would be really nice if we could write down this intermediate format.</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5</a:t>
            </a:fld>
            <a:endParaRPr lang="en-US"/>
          </a:p>
        </p:txBody>
      </p:sp>
    </p:spTree>
    <p:extLst>
      <p:ext uri="{BB962C8B-B14F-4D97-AF65-F5344CB8AC3E}">
        <p14:creationId xmlns:p14="http://schemas.microsoft.com/office/powerpoint/2010/main" val="300925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a:t>
            </a:r>
            <a:r>
              <a:rPr lang="en-US" baseline="0" dirty="0" smtClean="0"/>
              <a:t> you learned this language in grade school.</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6</a:t>
            </a:fld>
            <a:endParaRPr lang="en-US"/>
          </a:p>
        </p:txBody>
      </p:sp>
    </p:spTree>
    <p:extLst>
      <p:ext uri="{BB962C8B-B14F-4D97-AF65-F5344CB8AC3E}">
        <p14:creationId xmlns:p14="http://schemas.microsoft.com/office/powerpoint/2010/main" val="215547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these have the strong equality</a:t>
            </a:r>
            <a:r>
              <a:rPr lang="en-US" baseline="0" dirty="0" smtClean="0"/>
              <a:t> guarantee provided by math.</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10</a:t>
            </a:fld>
            <a:endParaRPr lang="en-US"/>
          </a:p>
        </p:txBody>
      </p:sp>
    </p:spTree>
    <p:extLst>
      <p:ext uri="{BB962C8B-B14F-4D97-AF65-F5344CB8AC3E}">
        <p14:creationId xmlns:p14="http://schemas.microsoft.com/office/powerpoint/2010/main" val="324607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come up</a:t>
            </a:r>
            <a:r>
              <a:rPr lang="en-US" baseline="0" dirty="0" smtClean="0"/>
              <a:t> with math that defines how bottom interacts with everything else. A bottom statement followed by another statement has a meaning of bottom, etc.</a:t>
            </a:r>
          </a:p>
          <a:p>
            <a:endParaRPr lang="en-US" baseline="0" dirty="0" smtClean="0"/>
          </a:p>
          <a:p>
            <a:r>
              <a:rPr lang="en-US" baseline="0" dirty="0" smtClean="0"/>
              <a:t>We see that there is an art here to extending the math used in the “semantic domain” to capture </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11</a:t>
            </a:fld>
            <a:endParaRPr lang="en-US"/>
          </a:p>
        </p:txBody>
      </p:sp>
    </p:spTree>
    <p:extLst>
      <p:ext uri="{BB962C8B-B14F-4D97-AF65-F5344CB8AC3E}">
        <p14:creationId xmlns:p14="http://schemas.microsoft.com/office/powerpoint/2010/main" val="324607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here was to make a programming language based on mathematical notation. Note how Haskell</a:t>
            </a:r>
            <a:r>
              <a:rPr lang="en-US" baseline="0" dirty="0" smtClean="0"/>
              <a:t> is the modern offspring of this idea that all the kids are using these days. Comment about how ‘monads’ ‘</a:t>
            </a:r>
            <a:r>
              <a:rPr lang="en-US" baseline="0" dirty="0" err="1" smtClean="0"/>
              <a:t>monoids</a:t>
            </a:r>
            <a:r>
              <a:rPr lang="en-US" baseline="0" dirty="0" smtClean="0"/>
              <a:t>’ ‘categories’, etc. are essential to Haskell’s roots of an attempt to be a mathematics computer language. Also interesting how </a:t>
            </a:r>
            <a:r>
              <a:rPr lang="en-US" baseline="0" dirty="0" err="1" smtClean="0"/>
              <a:t>Landin</a:t>
            </a:r>
            <a:r>
              <a:rPr lang="en-US" baseline="0" dirty="0" smtClean="0"/>
              <a:t> called his language “see what I mean” before </a:t>
            </a:r>
            <a:r>
              <a:rPr lang="en-US" dirty="0" smtClean="0"/>
              <a:t>Scott Strachey’s rigorous</a:t>
            </a:r>
            <a:r>
              <a:rPr lang="en-US" baseline="0" dirty="0" smtClean="0"/>
              <a:t> definition of meaning.</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12</a:t>
            </a:fld>
            <a:endParaRPr lang="en-US"/>
          </a:p>
        </p:txBody>
      </p:sp>
    </p:spTree>
    <p:extLst>
      <p:ext uri="{BB962C8B-B14F-4D97-AF65-F5344CB8AC3E}">
        <p14:creationId xmlns:p14="http://schemas.microsoft.com/office/powerpoint/2010/main" val="77506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just asked </a:t>
            </a:r>
            <a:r>
              <a:rPr lang="en-US" dirty="0" err="1" smtClean="0"/>
              <a:t>google</a:t>
            </a:r>
            <a:r>
              <a:rPr lang="en-US" dirty="0" smtClean="0"/>
              <a:t> for an</a:t>
            </a:r>
            <a:r>
              <a:rPr lang="en-US" baseline="0" dirty="0" smtClean="0"/>
              <a:t> implementation of each and ran them on 160,000 </a:t>
            </a:r>
            <a:r>
              <a:rPr lang="en-US" baseline="0" dirty="0" err="1" smtClean="0"/>
              <a:t>ints</a:t>
            </a:r>
            <a:r>
              <a:rPr lang="en-US" baseline="0" dirty="0" smtClean="0"/>
              <a:t>.</a:t>
            </a:r>
          </a:p>
          <a:p>
            <a:endParaRPr lang="en-US" dirty="0" smtClean="0"/>
          </a:p>
          <a:p>
            <a:r>
              <a:rPr lang="en-US" dirty="0" smtClean="0"/>
              <a:t>Can the Haskell version be optimized to go just as fast as the C++ one? Probably, but then</a:t>
            </a:r>
            <a:r>
              <a:rPr lang="en-US" baseline="0" dirty="0" smtClean="0"/>
              <a:t> it will loose what makes Haskell the math language.</a:t>
            </a:r>
          </a:p>
          <a:p>
            <a:endParaRPr lang="en-US" baseline="0" dirty="0" smtClean="0"/>
          </a:p>
          <a:p>
            <a:r>
              <a:rPr lang="en-US" baseline="0" dirty="0" smtClean="0"/>
              <a:t>With Haskell we get all the expressivity, but we pay the price of not being able to understand or easily tweak the runtime behavior.</a:t>
            </a:r>
          </a:p>
          <a:p>
            <a:endParaRPr lang="en-US" baseline="0" dirty="0" smtClean="0"/>
          </a:p>
          <a:p>
            <a:r>
              <a:rPr lang="en-US" baseline="0" dirty="0" smtClean="0"/>
              <a:t>Just as a hint, </a:t>
            </a:r>
            <a:r>
              <a:rPr lang="en-US" baseline="0" dirty="0" err="1" smtClean="0"/>
              <a:t>Agda</a:t>
            </a:r>
            <a:r>
              <a:rPr lang="en-US" baseline="0" dirty="0" smtClean="0"/>
              <a:t> is even worse!</a:t>
            </a:r>
            <a:endParaRPr lang="en-US" dirty="0"/>
          </a:p>
        </p:txBody>
      </p:sp>
      <p:sp>
        <p:nvSpPr>
          <p:cNvPr id="4" name="Slide Number Placeholder 3"/>
          <p:cNvSpPr>
            <a:spLocks noGrp="1"/>
          </p:cNvSpPr>
          <p:nvPr>
            <p:ph type="sldNum" sz="quarter" idx="10"/>
          </p:nvPr>
        </p:nvSpPr>
        <p:spPr/>
        <p:txBody>
          <a:bodyPr/>
          <a:lstStyle/>
          <a:p>
            <a:fld id="{2F3D75B6-27A8-4228-BAD9-2A4A30D1A296}" type="slidenum">
              <a:rPr lang="en-US" smtClean="0"/>
              <a:t>13</a:t>
            </a:fld>
            <a:endParaRPr lang="en-US"/>
          </a:p>
        </p:txBody>
      </p:sp>
    </p:spTree>
    <p:extLst>
      <p:ext uri="{BB962C8B-B14F-4D97-AF65-F5344CB8AC3E}">
        <p14:creationId xmlns:p14="http://schemas.microsoft.com/office/powerpoint/2010/main" val="164619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8547817-BE57-4146-996E-EA83C9B632D4}" type="datetimeFigureOut">
              <a:rPr lang="en-US" smtClean="0"/>
              <a:t>5/13/2013</a:t>
            </a:fld>
            <a:endParaRPr lang="en-US"/>
          </a:p>
        </p:txBody>
      </p:sp>
      <p:sp>
        <p:nvSpPr>
          <p:cNvPr id="8" name="Slide Number Placeholder 7"/>
          <p:cNvSpPr>
            <a:spLocks noGrp="1"/>
          </p:cNvSpPr>
          <p:nvPr>
            <p:ph type="sldNum" sz="quarter" idx="11"/>
          </p:nvPr>
        </p:nvSpPr>
        <p:spPr/>
        <p:txBody>
          <a:bodyPr/>
          <a:lstStyle/>
          <a:p>
            <a:fld id="{D2292996-530D-443E-A5D5-B797A1C1F749}" type="slidenum">
              <a:rPr lang="en-US" smtClean="0"/>
              <a:t>‹#›</a:t>
            </a:fld>
            <a:endParaRPr lang="en-US"/>
          </a:p>
        </p:txBody>
      </p:sp>
      <p:sp>
        <p:nvSpPr>
          <p:cNvPr id="9" name="Footer Placeholder 8"/>
          <p:cNvSpPr>
            <a:spLocks noGrp="1"/>
          </p:cNvSpPr>
          <p:nvPr>
            <p:ph type="ftr" sz="quarter" idx="12"/>
          </p:nvPr>
        </p:nvSpPr>
        <p:spPr/>
        <p:txBody>
          <a:bodyPr/>
          <a:lstStyle/>
          <a:p>
            <a:r>
              <a:rPr lang="en-US" dirty="0" smtClean="0"/>
              <a:t>Stellar Science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47817-BE57-4146-996E-EA83C9B632D4}" type="datetimeFigureOut">
              <a:rPr lang="en-US" smtClean="0"/>
              <a:t>5/14/2013</a:t>
            </a:fld>
            <a:endParaRPr lang="en-US"/>
          </a:p>
        </p:txBody>
      </p:sp>
      <p:sp>
        <p:nvSpPr>
          <p:cNvPr id="5" name="Footer Placeholder 4"/>
          <p:cNvSpPr>
            <a:spLocks noGrp="1"/>
          </p:cNvSpPr>
          <p:nvPr>
            <p:ph type="ftr" sz="quarter" idx="11"/>
          </p:nvPr>
        </p:nvSpPr>
        <p:spPr/>
        <p:txBody>
          <a:bodyPr/>
          <a:lstStyle/>
          <a:p>
            <a:r>
              <a:rPr lang="en-US" dirty="0" smtClean="0"/>
              <a:t>Stellar Science</a:t>
            </a:r>
          </a:p>
        </p:txBody>
      </p:sp>
      <p:sp>
        <p:nvSpPr>
          <p:cNvPr id="6" name="Slide Number Placeholder 5"/>
          <p:cNvSpPr>
            <a:spLocks noGrp="1"/>
          </p:cNvSpPr>
          <p:nvPr>
            <p:ph type="sldNum" sz="quarter" idx="12"/>
          </p:nvPr>
        </p:nvSpPr>
        <p:spPr/>
        <p:txBody>
          <a:bodyPr/>
          <a:lstStyle/>
          <a:p>
            <a:fld id="{D2292996-530D-443E-A5D5-B797A1C1F7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47817-BE57-4146-996E-EA83C9B632D4}" type="datetimeFigureOut">
              <a:rPr lang="en-US" smtClean="0"/>
              <a:t>5/14/2013</a:t>
            </a:fld>
            <a:endParaRPr lang="en-US"/>
          </a:p>
        </p:txBody>
      </p:sp>
      <p:sp>
        <p:nvSpPr>
          <p:cNvPr id="5" name="Footer Placeholder 4"/>
          <p:cNvSpPr>
            <a:spLocks noGrp="1"/>
          </p:cNvSpPr>
          <p:nvPr>
            <p:ph type="ftr" sz="quarter" idx="11"/>
          </p:nvPr>
        </p:nvSpPr>
        <p:spPr/>
        <p:txBody>
          <a:bodyPr/>
          <a:lstStyle/>
          <a:p>
            <a:r>
              <a:rPr lang="en-US" dirty="0" smtClean="0"/>
              <a:t>Stellar Science</a:t>
            </a:r>
          </a:p>
        </p:txBody>
      </p:sp>
      <p:sp>
        <p:nvSpPr>
          <p:cNvPr id="6" name="Slide Number Placeholder 5"/>
          <p:cNvSpPr>
            <a:spLocks noGrp="1"/>
          </p:cNvSpPr>
          <p:nvPr>
            <p:ph type="sldNum" sz="quarter" idx="12"/>
          </p:nvPr>
        </p:nvSpPr>
        <p:spPr/>
        <p:txBody>
          <a:bodyPr/>
          <a:lstStyle/>
          <a:p>
            <a:fld id="{D2292996-530D-443E-A5D5-B797A1C1F7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A8547817-BE57-4146-996E-EA83C9B632D4}" type="datetimeFigureOut">
              <a:rPr lang="en-US" smtClean="0"/>
              <a:t>5/13/2013</a:t>
            </a:fld>
            <a:endParaRPr lang="en-US"/>
          </a:p>
        </p:txBody>
      </p:sp>
      <p:sp>
        <p:nvSpPr>
          <p:cNvPr id="5" name="Footer Placeholder 4"/>
          <p:cNvSpPr>
            <a:spLocks noGrp="1"/>
          </p:cNvSpPr>
          <p:nvPr>
            <p:ph type="ftr" sz="quarter" idx="11"/>
          </p:nvPr>
        </p:nvSpPr>
        <p:spPr/>
        <p:txBody>
          <a:bodyPr/>
          <a:lstStyle/>
          <a:p>
            <a:r>
              <a:rPr lang="en-US" dirty="0" smtClean="0"/>
              <a:t>Stellar Science</a:t>
            </a:r>
            <a:endParaRPr lang="en-US" dirty="0"/>
          </a:p>
        </p:txBody>
      </p:sp>
      <p:sp>
        <p:nvSpPr>
          <p:cNvPr id="6" name="Slide Number Placeholder 5"/>
          <p:cNvSpPr>
            <a:spLocks noGrp="1"/>
          </p:cNvSpPr>
          <p:nvPr>
            <p:ph type="sldNum" sz="quarter" idx="12"/>
          </p:nvPr>
        </p:nvSpPr>
        <p:spPr/>
        <p:txBody>
          <a:bodyPr/>
          <a:lstStyle/>
          <a:p>
            <a:fld id="{D2292996-530D-443E-A5D5-B797A1C1F7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47817-BE57-4146-996E-EA83C9B632D4}" type="datetimeFigureOut">
              <a:rPr lang="en-US" smtClean="0"/>
              <a:t>5/14/2013</a:t>
            </a:fld>
            <a:endParaRPr lang="en-US"/>
          </a:p>
        </p:txBody>
      </p:sp>
      <p:sp>
        <p:nvSpPr>
          <p:cNvPr id="5" name="Footer Placeholder 4"/>
          <p:cNvSpPr>
            <a:spLocks noGrp="1"/>
          </p:cNvSpPr>
          <p:nvPr>
            <p:ph type="ftr" sz="quarter" idx="11"/>
          </p:nvPr>
        </p:nvSpPr>
        <p:spPr/>
        <p:txBody>
          <a:bodyPr/>
          <a:lstStyle/>
          <a:p>
            <a:r>
              <a:rPr lang="en-US" dirty="0" smtClean="0"/>
              <a:t>Stellar Science</a:t>
            </a:r>
          </a:p>
        </p:txBody>
      </p:sp>
      <p:sp>
        <p:nvSpPr>
          <p:cNvPr id="6" name="Slide Number Placeholder 5"/>
          <p:cNvSpPr>
            <a:spLocks noGrp="1"/>
          </p:cNvSpPr>
          <p:nvPr>
            <p:ph type="sldNum" sz="quarter" idx="12"/>
          </p:nvPr>
        </p:nvSpPr>
        <p:spPr/>
        <p:txBody>
          <a:bodyPr/>
          <a:lstStyle/>
          <a:p>
            <a:fld id="{D2292996-530D-443E-A5D5-B797A1C1F74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8547817-BE57-4146-996E-EA83C9B632D4}" type="datetimeFigureOut">
              <a:rPr lang="en-US" smtClean="0"/>
              <a:t>5/14/2013</a:t>
            </a:fld>
            <a:endParaRPr lang="en-US"/>
          </a:p>
        </p:txBody>
      </p:sp>
      <p:sp>
        <p:nvSpPr>
          <p:cNvPr id="6" name="Footer Placeholder 5"/>
          <p:cNvSpPr>
            <a:spLocks noGrp="1"/>
          </p:cNvSpPr>
          <p:nvPr>
            <p:ph type="ftr" sz="quarter" idx="11"/>
          </p:nvPr>
        </p:nvSpPr>
        <p:spPr/>
        <p:txBody>
          <a:bodyPr/>
          <a:lstStyle/>
          <a:p>
            <a:r>
              <a:rPr lang="en-US" dirty="0" smtClean="0"/>
              <a:t>Stellar Science</a:t>
            </a:r>
          </a:p>
        </p:txBody>
      </p:sp>
      <p:sp>
        <p:nvSpPr>
          <p:cNvPr id="7" name="Slide Number Placeholder 6"/>
          <p:cNvSpPr>
            <a:spLocks noGrp="1"/>
          </p:cNvSpPr>
          <p:nvPr>
            <p:ph type="sldNum" sz="quarter" idx="12"/>
          </p:nvPr>
        </p:nvSpPr>
        <p:spPr/>
        <p:txBody>
          <a:bodyPr/>
          <a:lstStyle/>
          <a:p>
            <a:fld id="{D2292996-530D-443E-A5D5-B797A1C1F74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8547817-BE57-4146-996E-EA83C9B632D4}" type="datetimeFigureOut">
              <a:rPr lang="en-US" smtClean="0"/>
              <a:t>5/14/2013</a:t>
            </a:fld>
            <a:endParaRPr lang="en-US"/>
          </a:p>
        </p:txBody>
      </p:sp>
      <p:sp>
        <p:nvSpPr>
          <p:cNvPr id="8" name="Footer Placeholder 7"/>
          <p:cNvSpPr>
            <a:spLocks noGrp="1"/>
          </p:cNvSpPr>
          <p:nvPr>
            <p:ph type="ftr" sz="quarter" idx="11"/>
          </p:nvPr>
        </p:nvSpPr>
        <p:spPr/>
        <p:txBody>
          <a:bodyPr/>
          <a:lstStyle/>
          <a:p>
            <a:r>
              <a:rPr lang="en-US" dirty="0" smtClean="0"/>
              <a:t>Stellar Science</a:t>
            </a:r>
          </a:p>
        </p:txBody>
      </p:sp>
      <p:sp>
        <p:nvSpPr>
          <p:cNvPr id="9" name="Slide Number Placeholder 8"/>
          <p:cNvSpPr>
            <a:spLocks noGrp="1"/>
          </p:cNvSpPr>
          <p:nvPr>
            <p:ph type="sldNum" sz="quarter" idx="12"/>
          </p:nvPr>
        </p:nvSpPr>
        <p:spPr/>
        <p:txBody>
          <a:bodyPr/>
          <a:lstStyle/>
          <a:p>
            <a:fld id="{D2292996-530D-443E-A5D5-B797A1C1F74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547817-BE57-4146-996E-EA83C9B632D4}" type="datetimeFigureOut">
              <a:rPr lang="en-US" smtClean="0"/>
              <a:t>5/14/2013</a:t>
            </a:fld>
            <a:endParaRPr lang="en-US"/>
          </a:p>
        </p:txBody>
      </p:sp>
      <p:sp>
        <p:nvSpPr>
          <p:cNvPr id="4" name="Footer Placeholder 3"/>
          <p:cNvSpPr>
            <a:spLocks noGrp="1"/>
          </p:cNvSpPr>
          <p:nvPr>
            <p:ph type="ftr" sz="quarter" idx="11"/>
          </p:nvPr>
        </p:nvSpPr>
        <p:spPr/>
        <p:txBody>
          <a:bodyPr/>
          <a:lstStyle/>
          <a:p>
            <a:r>
              <a:rPr lang="en-US" dirty="0" smtClean="0"/>
              <a:t>Stellar Science</a:t>
            </a:r>
          </a:p>
        </p:txBody>
      </p:sp>
      <p:sp>
        <p:nvSpPr>
          <p:cNvPr id="5" name="Slide Number Placeholder 4"/>
          <p:cNvSpPr>
            <a:spLocks noGrp="1"/>
          </p:cNvSpPr>
          <p:nvPr>
            <p:ph type="sldNum" sz="quarter" idx="12"/>
          </p:nvPr>
        </p:nvSpPr>
        <p:spPr/>
        <p:txBody>
          <a:bodyPr/>
          <a:lstStyle/>
          <a:p>
            <a:fld id="{D2292996-530D-443E-A5D5-B797A1C1F7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47817-BE57-4146-996E-EA83C9B632D4}" type="datetimeFigureOut">
              <a:rPr lang="en-US" smtClean="0"/>
              <a:t>5/14/2013</a:t>
            </a:fld>
            <a:endParaRPr lang="en-US"/>
          </a:p>
        </p:txBody>
      </p:sp>
      <p:sp>
        <p:nvSpPr>
          <p:cNvPr id="3" name="Footer Placeholder 2"/>
          <p:cNvSpPr>
            <a:spLocks noGrp="1"/>
          </p:cNvSpPr>
          <p:nvPr>
            <p:ph type="ftr" sz="quarter" idx="11"/>
          </p:nvPr>
        </p:nvSpPr>
        <p:spPr/>
        <p:txBody>
          <a:bodyPr/>
          <a:lstStyle/>
          <a:p>
            <a:r>
              <a:rPr lang="en-US" dirty="0" smtClean="0"/>
              <a:t>Stellar Science</a:t>
            </a:r>
          </a:p>
        </p:txBody>
      </p:sp>
      <p:sp>
        <p:nvSpPr>
          <p:cNvPr id="4" name="Slide Number Placeholder 3"/>
          <p:cNvSpPr>
            <a:spLocks noGrp="1"/>
          </p:cNvSpPr>
          <p:nvPr>
            <p:ph type="sldNum" sz="quarter" idx="12"/>
          </p:nvPr>
        </p:nvSpPr>
        <p:spPr/>
        <p:txBody>
          <a:bodyPr/>
          <a:lstStyle/>
          <a:p>
            <a:fld id="{D2292996-530D-443E-A5D5-B797A1C1F7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47817-BE57-4146-996E-EA83C9B632D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92996-530D-443E-A5D5-B797A1C1F74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47817-BE57-4146-996E-EA83C9B632D4}" type="datetimeFigureOut">
              <a:rPr lang="en-US" smtClean="0"/>
              <a:t>5/14/2013</a:t>
            </a:fld>
            <a:endParaRPr lang="en-US"/>
          </a:p>
        </p:txBody>
      </p:sp>
      <p:sp>
        <p:nvSpPr>
          <p:cNvPr id="6" name="Footer Placeholder 5"/>
          <p:cNvSpPr>
            <a:spLocks noGrp="1"/>
          </p:cNvSpPr>
          <p:nvPr>
            <p:ph type="ftr" sz="quarter" idx="11"/>
          </p:nvPr>
        </p:nvSpPr>
        <p:spPr/>
        <p:txBody>
          <a:bodyPr/>
          <a:lstStyle/>
          <a:p>
            <a:r>
              <a:rPr lang="en-US" dirty="0" smtClean="0"/>
              <a:t>Stellar Science</a:t>
            </a:r>
          </a:p>
        </p:txBody>
      </p:sp>
      <p:sp>
        <p:nvSpPr>
          <p:cNvPr id="7" name="Slide Number Placeholder 6"/>
          <p:cNvSpPr>
            <a:spLocks noGrp="1"/>
          </p:cNvSpPr>
          <p:nvPr>
            <p:ph type="sldNum" sz="quarter" idx="12"/>
          </p:nvPr>
        </p:nvSpPr>
        <p:spPr/>
        <p:txBody>
          <a:bodyPr/>
          <a:lstStyle/>
          <a:p>
            <a:fld id="{D2292996-530D-443E-A5D5-B797A1C1F74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8547817-BE57-4146-996E-EA83C9B632D4}" type="datetimeFigureOut">
              <a:rPr lang="en-US" smtClean="0"/>
              <a:t>5/14/2013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Stellar Science</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2292996-530D-443E-A5D5-B797A1C1F74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0"/>
            <a:ext cx="4572000" cy="6882302"/>
          </a:xfrm>
          <a:prstGeom prst="rect">
            <a:avLst/>
          </a:prstGeom>
        </p:spPr>
      </p:pic>
      <p:sp>
        <p:nvSpPr>
          <p:cNvPr id="2" name="Title 1"/>
          <p:cNvSpPr>
            <a:spLocks noGrp="1"/>
          </p:cNvSpPr>
          <p:nvPr>
            <p:ph type="ctrTitle"/>
          </p:nvPr>
        </p:nvSpPr>
        <p:spPr>
          <a:xfrm>
            <a:off x="0" y="685800"/>
            <a:ext cx="4343400" cy="3733800"/>
          </a:xfrm>
        </p:spPr>
        <p:txBody>
          <a:bodyPr/>
          <a:lstStyle/>
          <a:p>
            <a:r>
              <a:rPr lang="en-US" sz="6000" dirty="0" smtClean="0"/>
              <a:t>The Intellectual Ascent to </a:t>
            </a:r>
            <a:r>
              <a:rPr lang="en-US" sz="6000" dirty="0" err="1" smtClean="0"/>
              <a:t>Agda</a:t>
            </a:r>
            <a:endParaRPr lang="en-US" sz="6000" dirty="0"/>
          </a:p>
        </p:txBody>
      </p:sp>
      <p:sp>
        <p:nvSpPr>
          <p:cNvPr id="3" name="Subtitle 2"/>
          <p:cNvSpPr>
            <a:spLocks noGrp="1"/>
          </p:cNvSpPr>
          <p:nvPr>
            <p:ph type="subTitle" idx="1"/>
          </p:nvPr>
        </p:nvSpPr>
        <p:spPr>
          <a:xfrm>
            <a:off x="228600" y="5626608"/>
            <a:ext cx="3850340" cy="1143000"/>
          </a:xfrm>
        </p:spPr>
        <p:txBody>
          <a:bodyPr>
            <a:normAutofit/>
          </a:bodyPr>
          <a:lstStyle/>
          <a:p>
            <a:r>
              <a:rPr lang="en-US" dirty="0" smtClean="0"/>
              <a:t>David Sankel</a:t>
            </a:r>
          </a:p>
          <a:p>
            <a:r>
              <a:rPr lang="en-US" dirty="0" smtClean="0"/>
              <a:t>Stellar Science</a:t>
            </a:r>
            <a:endParaRPr lang="en-US" dirty="0"/>
          </a:p>
        </p:txBody>
      </p:sp>
    </p:spTree>
    <p:extLst>
      <p:ext uri="{BB962C8B-B14F-4D97-AF65-F5344CB8AC3E}">
        <p14:creationId xmlns:p14="http://schemas.microsoft.com/office/powerpoint/2010/main" val="2819944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Meaning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could represent a</a:t>
            </a:r>
          </a:p>
          <a:p>
            <a:pPr marL="0" indent="0">
              <a:buNone/>
            </a:pPr>
            <a:r>
              <a:rPr lang="en-US" dirty="0" smtClean="0"/>
              <a:t>function as a set of pairs</a:t>
            </a:r>
          </a:p>
          <a:p>
            <a:pPr marL="0" indent="0">
              <a:buNone/>
            </a:pPr>
            <a:r>
              <a:rPr lang="en-US" dirty="0" smtClean="0"/>
              <a:t>As in:</a:t>
            </a:r>
          </a:p>
          <a:p>
            <a:pPr marL="0" indent="0">
              <a:buNone/>
            </a:pPr>
            <a:endParaRPr lang="en-US" dirty="0"/>
          </a:p>
          <a:p>
            <a:pPr marL="0" indent="0">
              <a:buNone/>
            </a:pPr>
            <a:r>
              <a:rPr lang="en-US" dirty="0" smtClean="0"/>
              <a:t>{ …,(-1,44), (0,45), (1,46),…}</a:t>
            </a:r>
          </a:p>
          <a:p>
            <a:pPr marL="0" indent="0">
              <a:buNone/>
            </a:pPr>
            <a:endParaRPr lang="en-US" dirty="0"/>
          </a:p>
          <a:p>
            <a:pPr marL="0" indent="0">
              <a:buNone/>
            </a:pPr>
            <a:r>
              <a:rPr lang="en-US" dirty="0" smtClean="0"/>
              <a:t>Or as a lambda equation:  </a:t>
            </a:r>
            <a:r>
              <a:rPr lang="el-GR" dirty="0" smtClean="0"/>
              <a:t>λ</a:t>
            </a:r>
            <a:r>
              <a:rPr lang="en-US" dirty="0"/>
              <a:t>c. c + </a:t>
            </a:r>
            <a:r>
              <a:rPr lang="en-US" dirty="0" smtClean="0"/>
              <a:t>5</a:t>
            </a:r>
          </a:p>
          <a:p>
            <a:pPr marL="0" indent="0">
              <a:buNone/>
            </a:pPr>
            <a:endParaRPr lang="en-US" dirty="0"/>
          </a:p>
          <a:p>
            <a:pPr marL="0" indent="0">
              <a:buNone/>
            </a:pPr>
            <a:r>
              <a:rPr lang="en-US" dirty="0" smtClean="0"/>
              <a:t>Or something else: f(c) = c + 5</a:t>
            </a:r>
            <a:endParaRPr lang="en-US" dirty="0"/>
          </a:p>
        </p:txBody>
      </p:sp>
      <p:sp>
        <p:nvSpPr>
          <p:cNvPr id="4" name="Rectangle 3"/>
          <p:cNvSpPr/>
          <p:nvPr/>
        </p:nvSpPr>
        <p:spPr>
          <a:xfrm>
            <a:off x="4724400" y="1724247"/>
            <a:ext cx="3886200" cy="21336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smtClean="0"/>
              <a:t>int</a:t>
            </a:r>
            <a:r>
              <a:rPr lang="en-US" dirty="0" smtClean="0"/>
              <a:t> f( </a:t>
            </a:r>
            <a:r>
              <a:rPr lang="en-US" dirty="0" err="1" smtClean="0"/>
              <a:t>int</a:t>
            </a:r>
            <a:r>
              <a:rPr lang="en-US" dirty="0" smtClean="0"/>
              <a:t> c )</a:t>
            </a:r>
          </a:p>
          <a:p>
            <a:r>
              <a:rPr lang="en-US" dirty="0" smtClean="0"/>
              <a:t>{</a:t>
            </a:r>
          </a:p>
          <a:p>
            <a:r>
              <a:rPr lang="en-US" dirty="0"/>
              <a:t> </a:t>
            </a:r>
            <a:r>
              <a:rPr lang="en-US" dirty="0" smtClean="0"/>
              <a:t> if( false )</a:t>
            </a:r>
          </a:p>
          <a:p>
            <a:r>
              <a:rPr lang="en-US" dirty="0" smtClean="0"/>
              <a:t>    return 45;</a:t>
            </a:r>
          </a:p>
          <a:p>
            <a:r>
              <a:rPr lang="en-US" dirty="0" smtClean="0"/>
              <a:t>  else</a:t>
            </a:r>
          </a:p>
          <a:p>
            <a:r>
              <a:rPr lang="en-US" dirty="0" smtClean="0"/>
              <a:t>    return c + 5;</a:t>
            </a:r>
          </a:p>
          <a:p>
            <a:r>
              <a:rPr lang="en-US" dirty="0" smtClean="0"/>
              <a:t>}</a:t>
            </a:r>
            <a:endParaRPr lang="en-US" dirty="0"/>
          </a:p>
        </p:txBody>
      </p:sp>
      <p:sp>
        <p:nvSpPr>
          <p:cNvPr id="5" name="TextBox 4"/>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95008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Meaning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about this?</a:t>
            </a:r>
          </a:p>
        </p:txBody>
      </p:sp>
      <p:sp>
        <p:nvSpPr>
          <p:cNvPr id="4" name="Rectangle 3"/>
          <p:cNvSpPr/>
          <p:nvPr/>
        </p:nvSpPr>
        <p:spPr>
          <a:xfrm>
            <a:off x="2362200" y="2209800"/>
            <a:ext cx="3886200" cy="15240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smtClean="0"/>
              <a:t>int</a:t>
            </a:r>
            <a:r>
              <a:rPr lang="en-US" dirty="0" smtClean="0"/>
              <a:t> f( </a:t>
            </a:r>
            <a:r>
              <a:rPr lang="en-US" dirty="0" err="1" smtClean="0"/>
              <a:t>int</a:t>
            </a:r>
            <a:r>
              <a:rPr lang="en-US" dirty="0" smtClean="0"/>
              <a:t> c )</a:t>
            </a:r>
          </a:p>
          <a:p>
            <a:r>
              <a:rPr lang="en-US" dirty="0" smtClean="0"/>
              <a:t>{</a:t>
            </a:r>
          </a:p>
          <a:p>
            <a:r>
              <a:rPr lang="en-US" dirty="0"/>
              <a:t> </a:t>
            </a:r>
            <a:r>
              <a:rPr lang="en-US" dirty="0" smtClean="0"/>
              <a:t> for(;;) ;</a:t>
            </a:r>
          </a:p>
          <a:p>
            <a:r>
              <a:rPr lang="en-US" dirty="0" smtClean="0"/>
              <a:t>  return 45;</a:t>
            </a:r>
          </a:p>
          <a:p>
            <a:r>
              <a:rPr lang="en-US" dirty="0" smtClean="0"/>
              <a:t>}</a:t>
            </a:r>
            <a:endParaRPr lang="en-US" dirty="0"/>
          </a:p>
        </p:txBody>
      </p:sp>
      <p:sp>
        <p:nvSpPr>
          <p:cNvPr id="5" name="Rectangle 4"/>
          <p:cNvSpPr/>
          <p:nvPr/>
        </p:nvSpPr>
        <p:spPr>
          <a:xfrm>
            <a:off x="3048000" y="4876800"/>
            <a:ext cx="2667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⊥),(0,⊥),(1, ⊥),…</a:t>
            </a:r>
          </a:p>
          <a:p>
            <a:pPr algn="ctr"/>
            <a:endParaRPr lang="en-US" dirty="0"/>
          </a:p>
          <a:p>
            <a:pPr algn="ctr"/>
            <a:r>
              <a:rPr lang="en-US" dirty="0" smtClean="0"/>
              <a:t>⊥ is “bottom”</a:t>
            </a:r>
          </a:p>
          <a:p>
            <a:pPr algn="ctr"/>
            <a:endParaRPr lang="en-US" dirty="0"/>
          </a:p>
        </p:txBody>
      </p:sp>
      <p:sp>
        <p:nvSpPr>
          <p:cNvPr id="6" name="TextBox 5"/>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68330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Next 700 Programming Languages</a:t>
            </a:r>
            <a:endParaRPr lang="en-US" dirty="0"/>
          </a:p>
        </p:txBody>
      </p:sp>
      <p:sp>
        <p:nvSpPr>
          <p:cNvPr id="3" name="Content Placeholder 2"/>
          <p:cNvSpPr>
            <a:spLocks noGrp="1"/>
          </p:cNvSpPr>
          <p:nvPr>
            <p:ph idx="1"/>
          </p:nvPr>
        </p:nvSpPr>
        <p:spPr/>
        <p:txBody>
          <a:bodyPr/>
          <a:lstStyle/>
          <a:p>
            <a:pPr marL="0" indent="0">
              <a:buNone/>
            </a:pPr>
            <a:r>
              <a:rPr lang="en-US" dirty="0" smtClean="0"/>
              <a:t>P. J. </a:t>
            </a:r>
            <a:r>
              <a:rPr lang="en-US" dirty="0" err="1" smtClean="0"/>
              <a:t>Landin</a:t>
            </a:r>
            <a:r>
              <a:rPr lang="en-US" dirty="0" smtClean="0"/>
              <a:t> wrote in 1966 about his programming language ISWIM (If you See What I Mean)</a:t>
            </a:r>
          </a:p>
          <a:p>
            <a:pPr marL="0" indent="0">
              <a:buNone/>
            </a:pPr>
            <a:endParaRPr lang="en-US" dirty="0"/>
          </a:p>
          <a:p>
            <a:pPr marL="400050" lvl="1" indent="0">
              <a:buNone/>
            </a:pPr>
            <a:r>
              <a:rPr lang="en-US" dirty="0"/>
              <a:t>f(b+2c) + f(2b-c) </a:t>
            </a:r>
          </a:p>
          <a:p>
            <a:pPr marL="400050" lvl="1" indent="0">
              <a:buNone/>
            </a:pPr>
            <a:r>
              <a:rPr lang="en-US" b="1" dirty="0"/>
              <a:t>where</a:t>
            </a:r>
            <a:r>
              <a:rPr lang="en-US" dirty="0"/>
              <a:t> f(x) = </a:t>
            </a:r>
            <a:r>
              <a:rPr lang="en-US" dirty="0" smtClean="0"/>
              <a:t>x(</a:t>
            </a:r>
            <a:r>
              <a:rPr lang="en-US" dirty="0" err="1" smtClean="0"/>
              <a:t>x+a</a:t>
            </a:r>
            <a:r>
              <a:rPr lang="en-US" dirty="0" smtClean="0"/>
              <a:t>)</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433286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drop the C++ nonsense and go Haskell?</a:t>
            </a:r>
            <a:endParaRPr lang="en-US" dirty="0"/>
          </a:p>
        </p:txBody>
      </p:sp>
      <p:sp>
        <p:nvSpPr>
          <p:cNvPr id="3" name="Content Placeholder 2"/>
          <p:cNvSpPr>
            <a:spLocks noGrp="1"/>
          </p:cNvSpPr>
          <p:nvPr>
            <p:ph idx="1"/>
          </p:nvPr>
        </p:nvSpPr>
        <p:spPr>
          <a:xfrm>
            <a:off x="1447800" y="5638800"/>
            <a:ext cx="8229600" cy="914400"/>
          </a:xfrm>
        </p:spPr>
        <p:txBody>
          <a:bodyPr/>
          <a:lstStyle/>
          <a:p>
            <a:pPr marL="0" indent="0">
              <a:buNone/>
            </a:pPr>
            <a:r>
              <a:rPr lang="en-US" dirty="0" smtClean="0"/>
              <a:t>Haskell variant with optimizations: 0.41s</a:t>
            </a:r>
          </a:p>
          <a:p>
            <a:pPr marL="0" indent="0">
              <a:buNone/>
            </a:pPr>
            <a:r>
              <a:rPr lang="en-US" dirty="0" smtClean="0"/>
              <a:t>C++ variant without optimizations: 0.16s</a:t>
            </a:r>
            <a:endParaRPr lang="en-US" dirty="0"/>
          </a:p>
        </p:txBody>
      </p:sp>
      <p:graphicFrame>
        <p:nvGraphicFramePr>
          <p:cNvPr id="4" name="Chart 3"/>
          <p:cNvGraphicFramePr/>
          <p:nvPr>
            <p:extLst>
              <p:ext uri="{D42A27DB-BD31-4B8C-83A1-F6EECF244321}">
                <p14:modId xmlns:p14="http://schemas.microsoft.com/office/powerpoint/2010/main" val="294596177"/>
              </p:ext>
            </p:extLst>
          </p:nvPr>
        </p:nvGraphicFramePr>
        <p:xfrm>
          <a:off x="1295400" y="14478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831387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and Machines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492" y="1600200"/>
            <a:ext cx="6827308" cy="5120482"/>
          </a:xfrm>
        </p:spPr>
      </p:pic>
    </p:spTree>
    <p:extLst>
      <p:ext uri="{BB962C8B-B14F-4D97-AF65-F5344CB8AC3E}">
        <p14:creationId xmlns:p14="http://schemas.microsoft.com/office/powerpoint/2010/main" val="1824373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Denotational Design</a:t>
            </a:r>
            <a:endParaRPr lang="en-US" dirty="0"/>
          </a:p>
        </p:txBody>
      </p:sp>
      <p:sp>
        <p:nvSpPr>
          <p:cNvPr id="3" name="Content Placeholder 2"/>
          <p:cNvSpPr>
            <a:spLocks noGrp="1"/>
          </p:cNvSpPr>
          <p:nvPr>
            <p:ph idx="1"/>
          </p:nvPr>
        </p:nvSpPr>
        <p:spPr>
          <a:xfrm>
            <a:off x="457200" y="1600200"/>
            <a:ext cx="5638800" cy="4525963"/>
          </a:xfrm>
        </p:spPr>
        <p:txBody>
          <a:bodyPr/>
          <a:lstStyle/>
          <a:p>
            <a:r>
              <a:rPr lang="en-US" dirty="0" smtClean="0"/>
              <a:t>Conal Elliott, various applications of denotational design throughout career.</a:t>
            </a:r>
          </a:p>
          <a:p>
            <a:r>
              <a:rPr lang="en-US" dirty="0" smtClean="0"/>
              <a:t>See ‘Denotational design with type class </a:t>
            </a:r>
            <a:r>
              <a:rPr lang="en-US" dirty="0" err="1" smtClean="0"/>
              <a:t>morphisms</a:t>
            </a:r>
            <a:r>
              <a:rPr lang="en-US" dirty="0" smtClean="0"/>
              <a:t>’.</a:t>
            </a:r>
          </a:p>
          <a:p>
            <a:r>
              <a:rPr lang="en-US" dirty="0" smtClean="0"/>
              <a:t>Main idea:</a:t>
            </a:r>
          </a:p>
          <a:p>
            <a:pPr lvl="1"/>
            <a:r>
              <a:rPr lang="en-US" dirty="0" smtClean="0"/>
              <a:t>Design semantics in Haskell without regard to performance.</a:t>
            </a:r>
          </a:p>
          <a:p>
            <a:pPr lvl="1"/>
            <a:r>
              <a:rPr lang="en-US" dirty="0" smtClean="0"/>
              <a:t>Derive a speedy implementation in Haskell using the semantics.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1676400"/>
            <a:ext cx="2694882" cy="2514600"/>
          </a:xfrm>
          <a:prstGeom prst="rect">
            <a:avLst/>
          </a:prstGeom>
        </p:spPr>
      </p:pic>
      <p:sp>
        <p:nvSpPr>
          <p:cNvPr id="5" name="TextBox 4"/>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519464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151914"/>
            <a:ext cx="9144000" cy="9262872"/>
          </a:xfrm>
        </p:spPr>
      </p:pic>
      <p:sp>
        <p:nvSpPr>
          <p:cNvPr id="2" name="Title 1"/>
          <p:cNvSpPr>
            <a:spLocks noGrp="1"/>
          </p:cNvSpPr>
          <p:nvPr>
            <p:ph type="title"/>
          </p:nvPr>
        </p:nvSpPr>
        <p:spPr>
          <a:xfrm>
            <a:off x="457200" y="0"/>
            <a:ext cx="8229600" cy="1295400"/>
          </a:xfrm>
        </p:spPr>
        <p:txBody>
          <a:bodyPr/>
          <a:lstStyle/>
          <a:p>
            <a:r>
              <a:rPr lang="en-US" dirty="0" err="1" smtClean="0"/>
              <a:t>Agda</a:t>
            </a:r>
            <a:endParaRPr lang="en-US" dirty="0"/>
          </a:p>
        </p:txBody>
      </p:sp>
    </p:spTree>
    <p:extLst>
      <p:ext uri="{BB962C8B-B14F-4D97-AF65-F5344CB8AC3E}">
        <p14:creationId xmlns:p14="http://schemas.microsoft.com/office/powerpoint/2010/main" val="3870306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in </a:t>
            </a:r>
            <a:r>
              <a:rPr lang="en-US" dirty="0" err="1" smtClean="0"/>
              <a:t>Agda</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 : </a:t>
            </a:r>
            <a:r>
              <a:rPr lang="en-US" dirty="0" err="1" smtClean="0"/>
              <a:t>int</a:t>
            </a:r>
            <a:endParaRPr lang="en-US" dirty="0" smtClean="0"/>
          </a:p>
          <a:p>
            <a:pPr marL="0" indent="0">
              <a:buNone/>
            </a:pPr>
            <a:r>
              <a:rPr lang="en-US" dirty="0" smtClean="0"/>
              <a:t>a = 5</a:t>
            </a:r>
          </a:p>
          <a:p>
            <a:pPr marL="0" indent="0">
              <a:buNone/>
            </a:pPr>
            <a:endParaRPr lang="en-US" dirty="0" smtClean="0"/>
          </a:p>
          <a:p>
            <a:pPr marL="0" indent="0">
              <a:buNone/>
            </a:pPr>
            <a:r>
              <a:rPr lang="en-US" dirty="0" err="1" smtClean="0"/>
              <a:t>Agda</a:t>
            </a:r>
            <a:r>
              <a:rPr lang="en-US" dirty="0" smtClean="0"/>
              <a:t> as semantic domain for C++ expressions:</a:t>
            </a:r>
            <a:endParaRPr lang="en-US" dirty="0"/>
          </a:p>
          <a:p>
            <a:pPr marL="0" indent="0">
              <a:buNone/>
            </a:pPr>
            <a:endParaRPr lang="en-US" dirty="0" smtClean="0"/>
          </a:p>
          <a:p>
            <a:pPr marL="0" indent="0">
              <a:buNone/>
            </a:pPr>
            <a:r>
              <a:rPr lang="el-GR" dirty="0" smtClean="0"/>
              <a:t>μ⟦3 </a:t>
            </a:r>
            <a:r>
              <a:rPr lang="el-GR" dirty="0"/>
              <a:t>+ 2⟧ = </a:t>
            </a:r>
            <a:r>
              <a:rPr lang="el-GR" dirty="0" smtClean="0"/>
              <a:t>5</a:t>
            </a:r>
            <a:endParaRPr lang="en-US" dirty="0" smtClean="0"/>
          </a:p>
          <a:p>
            <a:pPr marL="0" indent="0">
              <a:buNone/>
            </a:pPr>
            <a:endParaRPr lang="en-US" dirty="0"/>
          </a:p>
          <a:p>
            <a:pPr marL="0" indent="0">
              <a:buNone/>
            </a:pPr>
            <a:r>
              <a:rPr lang="el-GR" dirty="0" smtClean="0"/>
              <a:t>μ⟦3 </a:t>
            </a:r>
            <a:r>
              <a:rPr lang="el-GR" dirty="0"/>
              <a:t>+ 2⟧ : </a:t>
            </a:r>
            <a:r>
              <a:rPr lang="en-US" dirty="0" err="1" smtClean="0"/>
              <a:t>int</a:t>
            </a:r>
            <a:endParaRPr lang="en-US" dirty="0" smtClean="0"/>
          </a:p>
          <a:p>
            <a:pPr marL="0" indent="0">
              <a:buNone/>
            </a:pPr>
            <a:endParaRPr lang="en-US" dirty="0" smtClean="0"/>
          </a:p>
          <a:p>
            <a:pPr marL="0" indent="0">
              <a:buNone/>
            </a:pPr>
            <a:r>
              <a:rPr lang="en-US" dirty="0" err="1" smtClean="0"/>
              <a:t>μ⟦e</a:t>
            </a:r>
            <a:r>
              <a:rPr lang="en-US" dirty="0" smtClean="0"/>
              <a:t>₁ </a:t>
            </a:r>
            <a:r>
              <a:rPr lang="en-US" dirty="0"/>
              <a:t>+ </a:t>
            </a:r>
            <a:r>
              <a:rPr lang="en-US" dirty="0" smtClean="0"/>
              <a:t>e₂ </a:t>
            </a:r>
            <a:r>
              <a:rPr lang="en-US" dirty="0"/>
              <a:t>⟧ : </a:t>
            </a:r>
            <a:r>
              <a:rPr lang="en-US" dirty="0" err="1" smtClean="0"/>
              <a:t>int</a:t>
            </a:r>
            <a:r>
              <a:rPr lang="en-US" dirty="0" smtClean="0"/>
              <a:t> </a:t>
            </a:r>
            <a:r>
              <a:rPr lang="en-US" dirty="0"/>
              <a:t>where </a:t>
            </a:r>
            <a:r>
              <a:rPr lang="en-US" dirty="0" smtClean="0"/>
              <a:t>eᵢ </a:t>
            </a:r>
            <a:r>
              <a:rPr lang="en-US" dirty="0"/>
              <a:t>is an </a:t>
            </a:r>
            <a:r>
              <a:rPr lang="en-US" dirty="0" err="1" smtClean="0"/>
              <a:t>int</a:t>
            </a:r>
            <a:r>
              <a:rPr lang="en-US" dirty="0" smtClean="0"/>
              <a:t> expression</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4033244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a:t>
            </a:r>
            <a:r>
              <a:rPr lang="en-US" dirty="0" err="1" smtClean="0"/>
              <a:t>Agda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a:t>
            </a:r>
            <a:r>
              <a:rPr lang="en-US" dirty="0"/>
              <a:t>→ </a:t>
            </a:r>
            <a:r>
              <a:rPr lang="en-US" dirty="0" smtClean="0"/>
              <a:t>b” is the type of functions with input ‘a’ and output ‘b’.</a:t>
            </a:r>
          </a:p>
          <a:p>
            <a:pPr marL="0" indent="0">
              <a:buNone/>
            </a:pPr>
            <a:endParaRPr lang="en-US" dirty="0" smtClean="0"/>
          </a:p>
          <a:p>
            <a:pPr marL="0" indent="0">
              <a:buNone/>
            </a:pPr>
            <a:r>
              <a:rPr lang="en-US" dirty="0" smtClean="0"/>
              <a:t>Consider:</a:t>
            </a:r>
          </a:p>
          <a:p>
            <a:pPr marL="0" indent="0">
              <a:buNone/>
            </a:pPr>
            <a:r>
              <a:rPr lang="en-US" dirty="0"/>
              <a:t>	</a:t>
            </a:r>
            <a:r>
              <a:rPr lang="en-US" dirty="0" err="1" smtClean="0"/>
              <a:t>int</a:t>
            </a:r>
            <a:r>
              <a:rPr lang="en-US" dirty="0" smtClean="0"/>
              <a:t> f( char c ) { return 4; }</a:t>
            </a:r>
          </a:p>
          <a:p>
            <a:pPr marL="400050" lvl="1" indent="0">
              <a:buNone/>
            </a:pPr>
            <a:endParaRPr lang="en-US" dirty="0"/>
          </a:p>
          <a:p>
            <a:pPr marL="0" indent="0">
              <a:buNone/>
            </a:pPr>
            <a:r>
              <a:rPr lang="en-US" dirty="0" smtClean="0"/>
              <a:t>In </a:t>
            </a:r>
            <a:r>
              <a:rPr lang="en-US" dirty="0" err="1" smtClean="0"/>
              <a:t>Agda</a:t>
            </a:r>
            <a:r>
              <a:rPr lang="en-US" dirty="0" smtClean="0"/>
              <a:t> we would write something like ,</a:t>
            </a:r>
          </a:p>
          <a:p>
            <a:pPr marL="0" indent="0">
              <a:buNone/>
            </a:pPr>
            <a:r>
              <a:rPr lang="en-US" dirty="0" smtClean="0"/>
              <a:t>	f </a:t>
            </a:r>
            <a:r>
              <a:rPr lang="en-US" dirty="0"/>
              <a:t>: char </a:t>
            </a:r>
            <a:r>
              <a:rPr lang="en-US" dirty="0" smtClean="0"/>
              <a:t>→ </a:t>
            </a:r>
            <a:r>
              <a:rPr lang="en-US" dirty="0" err="1" smtClean="0"/>
              <a:t>int</a:t>
            </a:r>
            <a:endParaRPr lang="en-US" dirty="0" smtClean="0"/>
          </a:p>
          <a:p>
            <a:pPr marL="0" indent="0">
              <a:buNone/>
            </a:pPr>
            <a:r>
              <a:rPr lang="en-US" dirty="0"/>
              <a:t>	</a:t>
            </a:r>
            <a:r>
              <a:rPr lang="en-US" dirty="0" smtClean="0"/>
              <a:t>f c = 4</a:t>
            </a:r>
          </a:p>
          <a:p>
            <a:pPr marL="0" indent="0">
              <a:buNone/>
            </a:pPr>
            <a:r>
              <a:rPr lang="en-US" dirty="0" smtClean="0"/>
              <a:t>Calling functions is done without parentheses. So, </a:t>
            </a:r>
            <a:r>
              <a:rPr lang="en-US" i="1" dirty="0" smtClean="0"/>
              <a:t>f(‘a’)</a:t>
            </a:r>
            <a:r>
              <a:rPr lang="en-US" dirty="0" smtClean="0"/>
              <a:t> would become </a:t>
            </a:r>
            <a:r>
              <a:rPr lang="en-US" i="1" dirty="0" smtClean="0"/>
              <a:t>f ‘a’</a:t>
            </a:r>
            <a:r>
              <a:rPr lang="en-US" dirty="0" smtClean="0"/>
              <a:t> instead.</a:t>
            </a:r>
          </a:p>
          <a:p>
            <a:pPr marL="0" indent="0">
              <a:buNone/>
            </a:pPr>
            <a:endParaRPr lang="en-US" dirty="0"/>
          </a:p>
          <a:p>
            <a:pPr marL="0" indent="0">
              <a:buNone/>
            </a:pPr>
            <a:r>
              <a:rPr lang="en-US" dirty="0" smtClean="0"/>
              <a:t>Multiple parameter function types are written like:</a:t>
            </a:r>
          </a:p>
          <a:p>
            <a:pPr marL="0" indent="0">
              <a:buNone/>
            </a:pPr>
            <a:r>
              <a:rPr lang="en-US" dirty="0"/>
              <a:t>	</a:t>
            </a:r>
            <a:r>
              <a:rPr lang="en-US" dirty="0" smtClean="0"/>
              <a:t>char </a:t>
            </a:r>
            <a:r>
              <a:rPr lang="en-US" dirty="0"/>
              <a:t>→ </a:t>
            </a:r>
            <a:r>
              <a:rPr lang="en-US" dirty="0" err="1" smtClean="0"/>
              <a:t>int</a:t>
            </a:r>
            <a:r>
              <a:rPr lang="en-US" dirty="0"/>
              <a:t> </a:t>
            </a:r>
            <a:r>
              <a:rPr lang="en-US" dirty="0" smtClean="0"/>
              <a:t>→ char</a:t>
            </a:r>
            <a:endParaRPr lang="en-US" dirty="0"/>
          </a:p>
          <a:p>
            <a:pPr marL="0" indent="0">
              <a:buNone/>
            </a:pP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898724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Pairs in </a:t>
            </a:r>
            <a:r>
              <a:rPr lang="en-US" dirty="0" err="1" smtClean="0"/>
              <a:t>Agda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a </a:t>
            </a:r>
            <a:r>
              <a:rPr lang="en-US" dirty="0"/>
              <a:t>×</a:t>
            </a:r>
            <a:r>
              <a:rPr lang="en-US" b="1" dirty="0"/>
              <a:t> </a:t>
            </a:r>
            <a:r>
              <a:rPr lang="en-US" b="1" dirty="0" smtClean="0"/>
              <a:t>b </a:t>
            </a:r>
            <a:r>
              <a:rPr lang="en-US" dirty="0" smtClean="0"/>
              <a:t>is a pair type where the first element has type </a:t>
            </a:r>
            <a:r>
              <a:rPr lang="en-US" b="1" dirty="0" smtClean="0"/>
              <a:t>a</a:t>
            </a:r>
            <a:r>
              <a:rPr lang="en-US" dirty="0" smtClean="0"/>
              <a:t> and the second element has type </a:t>
            </a:r>
            <a:r>
              <a:rPr lang="en-US" b="1" dirty="0" smtClean="0"/>
              <a:t>b</a:t>
            </a:r>
            <a:r>
              <a:rPr lang="en-US" dirty="0" smtClean="0"/>
              <a:t>. It is also called a product type.</a:t>
            </a:r>
          </a:p>
          <a:p>
            <a:pPr marL="0" indent="0">
              <a:buNone/>
            </a:pPr>
            <a:endParaRPr lang="en-US" dirty="0"/>
          </a:p>
          <a:p>
            <a:pPr marL="0" indent="0">
              <a:buNone/>
            </a:pPr>
            <a:r>
              <a:rPr lang="en-US" dirty="0" smtClean="0"/>
              <a:t>A value of type </a:t>
            </a:r>
            <a:r>
              <a:rPr lang="en-US" b="1" dirty="0"/>
              <a:t>a</a:t>
            </a:r>
            <a:r>
              <a:rPr lang="en-US" dirty="0"/>
              <a:t> × </a:t>
            </a:r>
            <a:r>
              <a:rPr lang="en-US" b="1" dirty="0" smtClean="0"/>
              <a:t>b</a:t>
            </a:r>
            <a:r>
              <a:rPr lang="en-US" dirty="0" smtClean="0"/>
              <a:t> is written as (</a:t>
            </a:r>
            <a:r>
              <a:rPr lang="en-US" dirty="0" err="1" smtClean="0"/>
              <a:t>x,y</a:t>
            </a:r>
            <a:r>
              <a:rPr lang="en-US" dirty="0" smtClean="0"/>
              <a:t>) where x has type </a:t>
            </a:r>
            <a:r>
              <a:rPr lang="en-US" b="1" dirty="0" smtClean="0"/>
              <a:t>a</a:t>
            </a:r>
            <a:r>
              <a:rPr lang="en-US" dirty="0" smtClean="0"/>
              <a:t> and y has type </a:t>
            </a:r>
            <a:r>
              <a:rPr lang="en-US" b="1" dirty="0" smtClean="0"/>
              <a:t>b</a:t>
            </a:r>
            <a:r>
              <a:rPr lang="en-US" dirty="0" smtClean="0"/>
              <a:t>.</a:t>
            </a:r>
          </a:p>
          <a:p>
            <a:pPr marL="0" indent="0">
              <a:buNone/>
            </a:pPr>
            <a:endParaRPr lang="en-US" dirty="0"/>
          </a:p>
          <a:p>
            <a:pPr marL="0" indent="0">
              <a:buNone/>
            </a:pPr>
            <a:r>
              <a:rPr lang="en-US" dirty="0" smtClean="0"/>
              <a:t>So with denotational semantics, we can say</a:t>
            </a:r>
            <a:endParaRPr lang="en-US" dirty="0"/>
          </a:p>
          <a:p>
            <a:pPr marL="0" indent="0">
              <a:buNone/>
            </a:pPr>
            <a:r>
              <a:rPr lang="el-GR" dirty="0"/>
              <a:t>μ⟦ </a:t>
            </a:r>
            <a:r>
              <a:rPr lang="en-US" dirty="0" err="1"/>
              <a:t>std</a:t>
            </a:r>
            <a:r>
              <a:rPr lang="en-US" dirty="0"/>
              <a:t>::pair&lt;</a:t>
            </a:r>
            <a:r>
              <a:rPr lang="en-US" dirty="0" err="1"/>
              <a:t>a,b</a:t>
            </a:r>
            <a:r>
              <a:rPr lang="en-US" dirty="0"/>
              <a:t>&gt; </a:t>
            </a:r>
            <a:r>
              <a:rPr lang="en-US" dirty="0" smtClean="0"/>
              <a:t>⟧</a:t>
            </a:r>
            <a:r>
              <a:rPr lang="en-US" baseline="-25000" dirty="0" smtClean="0"/>
              <a:t>T</a:t>
            </a:r>
            <a:r>
              <a:rPr lang="en-US" dirty="0" smtClean="0"/>
              <a:t> </a:t>
            </a:r>
            <a:r>
              <a:rPr lang="en-US" dirty="0"/>
              <a:t>= </a:t>
            </a:r>
            <a:r>
              <a:rPr lang="el-GR" dirty="0"/>
              <a:t>μ⟦ </a:t>
            </a:r>
            <a:r>
              <a:rPr lang="en-US" dirty="0"/>
              <a:t>a ⟧ × </a:t>
            </a:r>
            <a:r>
              <a:rPr lang="el-GR" dirty="0"/>
              <a:t>μ⟦ </a:t>
            </a:r>
            <a:r>
              <a:rPr lang="en-US" dirty="0"/>
              <a:t>b </a:t>
            </a:r>
            <a:r>
              <a:rPr lang="en-US" dirty="0" smtClean="0"/>
              <a:t>⟧</a:t>
            </a:r>
          </a:p>
          <a:p>
            <a:pPr marL="0" indent="0">
              <a:buNone/>
            </a:pPr>
            <a:endParaRPr lang="en-US" dirty="0"/>
          </a:p>
          <a:p>
            <a:pPr marL="0" indent="0">
              <a:buNone/>
            </a:pPr>
            <a:endParaRPr lang="en-US" dirty="0" smtClean="0"/>
          </a:p>
          <a:p>
            <a:pPr marL="0" indent="0">
              <a:buNone/>
            </a:pPr>
            <a:r>
              <a:rPr lang="en-US" dirty="0" smtClean="0"/>
              <a:t>Note: We’re using T and E subscripts to differentiate between type and expression contexts where there is ambiguity.</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608391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lgn="ctr">
              <a:buNone/>
            </a:pPr>
            <a:r>
              <a:rPr lang="en-US" dirty="0" smtClean="0"/>
              <a:t>Are the following two C++ programs the same?</a:t>
            </a:r>
            <a:endParaRPr lang="en-US" dirty="0"/>
          </a:p>
        </p:txBody>
      </p:sp>
      <p:sp>
        <p:nvSpPr>
          <p:cNvPr id="5" name="Rectangle 4"/>
          <p:cNvSpPr/>
          <p:nvPr/>
        </p:nvSpPr>
        <p:spPr>
          <a:xfrm>
            <a:off x="609600" y="2514600"/>
            <a:ext cx="3886200" cy="3657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4648200" y="2514600"/>
            <a:ext cx="3886200" cy="3657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938455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Types of Types</a:t>
            </a:r>
            <a:endParaRPr lang="en-US" dirty="0"/>
          </a:p>
        </p:txBody>
      </p:sp>
      <p:sp>
        <p:nvSpPr>
          <p:cNvPr id="3" name="Content Placeholder 2"/>
          <p:cNvSpPr>
            <a:spLocks noGrp="1"/>
          </p:cNvSpPr>
          <p:nvPr>
            <p:ph idx="1"/>
          </p:nvPr>
        </p:nvSpPr>
        <p:spPr/>
        <p:txBody>
          <a:bodyPr/>
          <a:lstStyle/>
          <a:p>
            <a:pPr marL="0" indent="0">
              <a:buNone/>
            </a:pPr>
            <a:r>
              <a:rPr lang="en-US" dirty="0" smtClean="0"/>
              <a:t>Types have a “type” too (a universe actually).</a:t>
            </a:r>
          </a:p>
          <a:p>
            <a:pPr marL="0" indent="0">
              <a:buNone/>
            </a:pPr>
            <a:r>
              <a:rPr lang="en-US" dirty="0" smtClean="0"/>
              <a:t>	</a:t>
            </a:r>
            <a:r>
              <a:rPr lang="en-US" dirty="0" err="1" smtClean="0"/>
              <a:t>Int</a:t>
            </a:r>
            <a:r>
              <a:rPr lang="en-US" dirty="0" smtClean="0"/>
              <a:t> : Set</a:t>
            </a:r>
          </a:p>
          <a:p>
            <a:pPr marL="0" indent="0">
              <a:buNone/>
            </a:pPr>
            <a:endParaRPr lang="en-US" dirty="0" smtClean="0"/>
          </a:p>
          <a:p>
            <a:pPr marL="0" indent="0">
              <a:buNone/>
            </a:pPr>
            <a:r>
              <a:rPr lang="en-US" dirty="0" smtClean="0"/>
              <a:t>Here’s a function type. It’s “type” is also Set.</a:t>
            </a:r>
          </a:p>
          <a:p>
            <a:pPr marL="0" indent="0">
              <a:buNone/>
            </a:pPr>
            <a:r>
              <a:rPr lang="en-US" dirty="0" smtClean="0"/>
              <a:t>	</a:t>
            </a:r>
            <a:r>
              <a:rPr lang="en-US" dirty="0" err="1" smtClean="0"/>
              <a:t>Int</a:t>
            </a:r>
            <a:r>
              <a:rPr lang="en-US" dirty="0" smtClean="0"/>
              <a:t> → Char : Set</a:t>
            </a:r>
          </a:p>
          <a:p>
            <a:pPr marL="0" indent="0">
              <a:buNone/>
            </a:pPr>
            <a:endParaRPr lang="en-US" dirty="0"/>
          </a:p>
          <a:p>
            <a:pPr marL="0" indent="0">
              <a:buNone/>
            </a:pPr>
            <a:r>
              <a:rPr lang="en-US" dirty="0" smtClean="0"/>
              <a:t>Set has a type too: Set : Set1</a:t>
            </a:r>
          </a:p>
          <a:p>
            <a:pPr marL="0" indent="0">
              <a:buNone/>
            </a:pPr>
            <a:endParaRPr lang="en-US" dirty="0"/>
          </a:p>
          <a:p>
            <a:pPr marL="0" indent="0" algn="ctr">
              <a:buNone/>
            </a:pPr>
            <a:r>
              <a:rPr lang="en-US" i="1" dirty="0" smtClean="0"/>
              <a:t>Any </a:t>
            </a:r>
            <a:r>
              <a:rPr lang="en-US" i="1" dirty="0"/>
              <a:t>ideas why </a:t>
            </a:r>
            <a:r>
              <a:rPr lang="en-US" i="1" dirty="0" smtClean="0"/>
              <a:t>Set’s </a:t>
            </a:r>
            <a:r>
              <a:rPr lang="en-US" i="1" dirty="0"/>
              <a:t>type isn’t Set</a:t>
            </a:r>
            <a:r>
              <a:rPr lang="en-US" i="1" dirty="0" smtClean="0"/>
              <a:t>?</a:t>
            </a:r>
            <a:endParaRPr lang="en-US" i="1"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249946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Type-Value Mixing</a:t>
            </a:r>
            <a:endParaRPr lang="en-US" dirty="0"/>
          </a:p>
        </p:txBody>
      </p:sp>
      <p:sp>
        <p:nvSpPr>
          <p:cNvPr id="3" name="Content Placeholder 2"/>
          <p:cNvSpPr>
            <a:spLocks noGrp="1"/>
          </p:cNvSpPr>
          <p:nvPr>
            <p:ph idx="1"/>
          </p:nvPr>
        </p:nvSpPr>
        <p:spPr/>
        <p:txBody>
          <a:bodyPr/>
          <a:lstStyle/>
          <a:p>
            <a:pPr marL="0" indent="0">
              <a:buNone/>
            </a:pPr>
            <a:r>
              <a:rPr lang="en-US" dirty="0" smtClean="0"/>
              <a:t>Types and values can be mixed.</a:t>
            </a:r>
          </a:p>
          <a:p>
            <a:pPr marL="0" indent="0">
              <a:buNone/>
            </a:pPr>
            <a:endParaRPr lang="en-US" dirty="0"/>
          </a:p>
          <a:p>
            <a:pPr marL="0" indent="0">
              <a:buNone/>
            </a:pPr>
            <a:r>
              <a:rPr lang="en-US" dirty="0" err="1" smtClean="0"/>
              <a:t>intToType</a:t>
            </a:r>
            <a:r>
              <a:rPr lang="en-US" dirty="0" smtClean="0"/>
              <a:t> </a:t>
            </a:r>
            <a:r>
              <a:rPr lang="en-US" dirty="0"/>
              <a:t>: </a:t>
            </a:r>
            <a:r>
              <a:rPr lang="en-US" dirty="0" err="1"/>
              <a:t>Int</a:t>
            </a:r>
            <a:r>
              <a:rPr lang="en-US" dirty="0"/>
              <a:t> -&gt; </a:t>
            </a:r>
            <a:r>
              <a:rPr lang="en-US" dirty="0" smtClean="0"/>
              <a:t>Set</a:t>
            </a:r>
            <a:endParaRPr lang="en-US" dirty="0"/>
          </a:p>
          <a:p>
            <a:pPr marL="0" indent="0">
              <a:buNone/>
            </a:pPr>
            <a:r>
              <a:rPr lang="en-US" dirty="0" err="1"/>
              <a:t>intToType</a:t>
            </a:r>
            <a:r>
              <a:rPr lang="en-US" dirty="0"/>
              <a:t> 0 = Char</a:t>
            </a:r>
          </a:p>
          <a:p>
            <a:pPr marL="0" indent="0">
              <a:buNone/>
            </a:pPr>
            <a:r>
              <a:rPr lang="en-US" dirty="0" smtClean="0"/>
              <a:t>…              _ </a:t>
            </a:r>
            <a:r>
              <a:rPr lang="en-US" dirty="0"/>
              <a:t>= </a:t>
            </a:r>
            <a:r>
              <a:rPr lang="en-US" dirty="0" err="1" smtClean="0"/>
              <a:t>Int</a:t>
            </a:r>
            <a:endParaRPr lang="en-US" dirty="0" smtClean="0"/>
          </a:p>
          <a:p>
            <a:pPr marL="0" indent="0">
              <a:buNone/>
            </a:pPr>
            <a:endParaRPr lang="en-US" dirty="0"/>
          </a:p>
          <a:p>
            <a:pPr marL="0" indent="0">
              <a:buNone/>
            </a:pPr>
            <a:r>
              <a:rPr lang="en-US" dirty="0" smtClean="0"/>
              <a:t>How would you write this function in C++?</a:t>
            </a:r>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4146768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Type-Value Mixing</a:t>
            </a:r>
            <a:endParaRPr lang="en-US" dirty="0"/>
          </a:p>
        </p:txBody>
      </p:sp>
      <p:sp>
        <p:nvSpPr>
          <p:cNvPr id="3" name="Content Placeholder 2"/>
          <p:cNvSpPr>
            <a:spLocks noGrp="1"/>
          </p:cNvSpPr>
          <p:nvPr>
            <p:ph idx="1"/>
          </p:nvPr>
        </p:nvSpPr>
        <p:spPr/>
        <p:txBody>
          <a:bodyPr/>
          <a:lstStyle/>
          <a:p>
            <a:pPr marL="0" indent="0">
              <a:buNone/>
            </a:pPr>
            <a:r>
              <a:rPr lang="en-US" dirty="0" err="1" smtClean="0"/>
              <a:t>intToType</a:t>
            </a:r>
            <a:r>
              <a:rPr lang="en-US" dirty="0" smtClean="0"/>
              <a:t> </a:t>
            </a:r>
            <a:r>
              <a:rPr lang="en-US" dirty="0"/>
              <a:t>: </a:t>
            </a:r>
            <a:r>
              <a:rPr lang="en-US" dirty="0" err="1"/>
              <a:t>Int</a:t>
            </a:r>
            <a:r>
              <a:rPr lang="en-US" dirty="0"/>
              <a:t> -&gt; </a:t>
            </a:r>
            <a:r>
              <a:rPr lang="en-US" dirty="0" smtClean="0"/>
              <a:t>Set</a:t>
            </a:r>
            <a:endParaRPr lang="en-US" dirty="0"/>
          </a:p>
          <a:p>
            <a:pPr marL="0" indent="0">
              <a:buNone/>
            </a:pPr>
            <a:r>
              <a:rPr lang="en-US" dirty="0" err="1"/>
              <a:t>intToType</a:t>
            </a:r>
            <a:r>
              <a:rPr lang="en-US" dirty="0"/>
              <a:t> 0 = Char</a:t>
            </a:r>
          </a:p>
          <a:p>
            <a:pPr marL="0" indent="0">
              <a:buNone/>
            </a:pPr>
            <a:r>
              <a:rPr lang="en-US" dirty="0" smtClean="0"/>
              <a:t>…              _ </a:t>
            </a:r>
            <a:r>
              <a:rPr lang="en-US" dirty="0"/>
              <a:t>= </a:t>
            </a:r>
            <a:r>
              <a:rPr lang="en-US" dirty="0" err="1" smtClean="0"/>
              <a:t>Int</a:t>
            </a:r>
            <a:endParaRPr lang="en-US" dirty="0" smtClean="0"/>
          </a:p>
          <a:p>
            <a:pPr marL="0" indent="0">
              <a:buNone/>
            </a:pPr>
            <a:endParaRPr lang="en-US" dirty="0"/>
          </a:p>
          <a:p>
            <a:pPr marL="0" indent="0">
              <a:buNone/>
            </a:pPr>
            <a:r>
              <a:rPr lang="en-US" dirty="0" smtClean="0"/>
              <a:t>template&lt; </a:t>
            </a:r>
            <a:r>
              <a:rPr lang="en-US" dirty="0" err="1" smtClean="0"/>
              <a:t>int</a:t>
            </a:r>
            <a:r>
              <a:rPr lang="en-US" dirty="0" smtClean="0"/>
              <a:t> </a:t>
            </a:r>
            <a:r>
              <a:rPr lang="en-US" dirty="0" err="1" smtClean="0"/>
              <a:t>i</a:t>
            </a:r>
            <a:r>
              <a:rPr lang="en-US" dirty="0" smtClean="0"/>
              <a:t> &gt; </a:t>
            </a:r>
            <a:r>
              <a:rPr lang="en-US" dirty="0" err="1" smtClean="0"/>
              <a:t>struct</a:t>
            </a:r>
            <a:r>
              <a:rPr lang="en-US" dirty="0" smtClean="0"/>
              <a:t> </a:t>
            </a:r>
            <a:r>
              <a:rPr lang="en-US" dirty="0" err="1" smtClean="0"/>
              <a:t>intToType</a:t>
            </a:r>
            <a:r>
              <a:rPr lang="en-US" dirty="0" smtClean="0"/>
              <a:t> { </a:t>
            </a:r>
            <a:r>
              <a:rPr lang="en-US" dirty="0" err="1" smtClean="0"/>
              <a:t>typedef</a:t>
            </a:r>
            <a:r>
              <a:rPr lang="en-US" dirty="0" smtClean="0"/>
              <a:t> </a:t>
            </a:r>
            <a:r>
              <a:rPr lang="en-US" dirty="0" err="1" smtClean="0"/>
              <a:t>int</a:t>
            </a:r>
            <a:r>
              <a:rPr lang="en-US" dirty="0" smtClean="0"/>
              <a:t> type; }</a:t>
            </a:r>
          </a:p>
          <a:p>
            <a:pPr marL="0" indent="0">
              <a:buNone/>
            </a:pPr>
            <a:r>
              <a:rPr lang="en-US" dirty="0" smtClean="0"/>
              <a:t>template&lt;&gt; </a:t>
            </a:r>
            <a:r>
              <a:rPr lang="en-US" dirty="0" err="1" smtClean="0"/>
              <a:t>struct</a:t>
            </a:r>
            <a:r>
              <a:rPr lang="en-US" dirty="0" smtClean="0"/>
              <a:t> </a:t>
            </a:r>
            <a:r>
              <a:rPr lang="en-US" dirty="0" err="1" smtClean="0"/>
              <a:t>intToType</a:t>
            </a:r>
            <a:r>
              <a:rPr lang="en-US" dirty="0" smtClean="0"/>
              <a:t>&lt;0&gt;{ </a:t>
            </a:r>
            <a:r>
              <a:rPr lang="en-US" dirty="0" err="1" smtClean="0"/>
              <a:t>typedef</a:t>
            </a:r>
            <a:r>
              <a:rPr lang="en-US" dirty="0" smtClean="0"/>
              <a:t> char type; }</a:t>
            </a:r>
          </a:p>
          <a:p>
            <a:pPr marL="0" indent="0">
              <a:buNone/>
            </a:pPr>
            <a:endParaRPr lang="en-US" dirty="0" smtClean="0"/>
          </a:p>
          <a:p>
            <a:pPr marL="0" indent="0">
              <a:buNone/>
            </a:pPr>
            <a:r>
              <a:rPr lang="en-US" dirty="0" smtClean="0"/>
              <a:t>// Call it like this (z = </a:t>
            </a:r>
            <a:r>
              <a:rPr lang="en-US" dirty="0" err="1" smtClean="0"/>
              <a:t>intToType</a:t>
            </a:r>
            <a:r>
              <a:rPr lang="en-US" dirty="0" smtClean="0"/>
              <a:t> 0)</a:t>
            </a:r>
          </a:p>
          <a:p>
            <a:pPr marL="0" indent="0">
              <a:buNone/>
            </a:pPr>
            <a:r>
              <a:rPr lang="en-US" dirty="0" err="1" smtClean="0"/>
              <a:t>typedef</a:t>
            </a:r>
            <a:r>
              <a:rPr lang="en-US" dirty="0" smtClean="0"/>
              <a:t> </a:t>
            </a:r>
            <a:r>
              <a:rPr lang="en-US" dirty="0" err="1" smtClean="0"/>
              <a:t>intToType</a:t>
            </a:r>
            <a:r>
              <a:rPr lang="en-US" dirty="0" smtClean="0"/>
              <a:t>&lt;0&gt;::type z</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91991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Dependent Types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We can figure out the saturated vector type’s meaning’s type. It is just another type. (We’re still in the type context)</a:t>
            </a:r>
          </a:p>
          <a:p>
            <a:pPr marL="0" indent="0">
              <a:buNone/>
            </a:pPr>
            <a:endParaRPr lang="en-US" dirty="0" smtClean="0"/>
          </a:p>
          <a:p>
            <a:pPr marL="0" indent="0">
              <a:buNone/>
            </a:pPr>
            <a:r>
              <a:rPr lang="el-GR" dirty="0"/>
              <a:t>μ⟦ </a:t>
            </a:r>
            <a:r>
              <a:rPr lang="en-US" dirty="0" err="1"/>
              <a:t>std</a:t>
            </a:r>
            <a:r>
              <a:rPr lang="en-US" dirty="0"/>
              <a:t>::</a:t>
            </a:r>
            <a:r>
              <a:rPr lang="en-US" dirty="0" smtClean="0"/>
              <a:t>vector&lt;char&gt; ⟧</a:t>
            </a:r>
            <a:r>
              <a:rPr lang="en-US" baseline="-25000" dirty="0" smtClean="0"/>
              <a:t>T</a:t>
            </a:r>
            <a:r>
              <a:rPr lang="en-US" dirty="0" smtClean="0"/>
              <a:t> </a:t>
            </a:r>
            <a:r>
              <a:rPr lang="en-US" dirty="0"/>
              <a:t>: Set</a:t>
            </a:r>
          </a:p>
          <a:p>
            <a:pPr marL="0" indent="0">
              <a:buNone/>
            </a:pPr>
            <a:endParaRPr lang="en-US" dirty="0" smtClean="0"/>
          </a:p>
          <a:p>
            <a:pPr marL="0" indent="0">
              <a:buNone/>
            </a:pPr>
            <a:r>
              <a:rPr lang="en-US" dirty="0" smtClean="0"/>
              <a:t>So what is ‘</a:t>
            </a:r>
            <a:r>
              <a:rPr lang="en-US" dirty="0" err="1" smtClean="0"/>
              <a:t>std</a:t>
            </a:r>
            <a:r>
              <a:rPr lang="en-US" dirty="0" smtClean="0"/>
              <a:t>::vector’ by itself (lets ignore the allocator)?</a:t>
            </a:r>
          </a:p>
          <a:p>
            <a:pPr marL="0" indent="0">
              <a:buNone/>
            </a:pPr>
            <a:endParaRPr lang="en-US" dirty="0"/>
          </a:p>
          <a:p>
            <a:pPr marL="0" indent="0">
              <a:buNone/>
            </a:pPr>
            <a:r>
              <a:rPr lang="el-GR" dirty="0"/>
              <a:t>μ⟦ </a:t>
            </a:r>
            <a:r>
              <a:rPr lang="en-US" dirty="0" err="1"/>
              <a:t>std</a:t>
            </a:r>
            <a:r>
              <a:rPr lang="en-US" dirty="0"/>
              <a:t>::vector </a:t>
            </a:r>
            <a:r>
              <a:rPr lang="en-US" dirty="0" smtClean="0"/>
              <a:t>⟧</a:t>
            </a:r>
            <a:r>
              <a:rPr lang="en-US" baseline="-25000" dirty="0" smtClean="0"/>
              <a:t>T</a:t>
            </a:r>
            <a:r>
              <a:rPr lang="en-US" dirty="0" smtClean="0"/>
              <a:t> : ?</a:t>
            </a:r>
          </a:p>
          <a:p>
            <a:pPr marL="0" indent="0">
              <a:buNone/>
            </a:pPr>
            <a:endParaRPr lang="en-US" dirty="0"/>
          </a:p>
          <a:p>
            <a:pPr marL="0" indent="0">
              <a:buNone/>
            </a:pPr>
            <a:endParaRPr lang="en-US" dirty="0" smtClean="0"/>
          </a:p>
          <a:p>
            <a:pPr marL="0" indent="0" algn="ctr">
              <a:buNone/>
            </a:pPr>
            <a:r>
              <a:rPr lang="el-GR" sz="3900" dirty="0"/>
              <a:t>μ⟦ </a:t>
            </a:r>
            <a:r>
              <a:rPr lang="en-US" sz="3900" dirty="0" err="1"/>
              <a:t>std</a:t>
            </a:r>
            <a:r>
              <a:rPr lang="en-US" sz="3900" dirty="0"/>
              <a:t>::vector </a:t>
            </a:r>
            <a:r>
              <a:rPr lang="en-US" sz="3900" dirty="0" smtClean="0"/>
              <a:t>⟧</a:t>
            </a:r>
            <a:r>
              <a:rPr lang="en-US" sz="4000" baseline="-25000" dirty="0" smtClean="0"/>
              <a:t>T</a:t>
            </a:r>
            <a:r>
              <a:rPr lang="en-US" sz="3900" dirty="0" smtClean="0"/>
              <a:t> </a:t>
            </a:r>
            <a:r>
              <a:rPr lang="en-US" sz="3900" dirty="0"/>
              <a:t>: Set → Set</a:t>
            </a:r>
          </a:p>
          <a:p>
            <a:pPr marL="0" indent="0">
              <a:buNone/>
            </a:pPr>
            <a:endParaRPr lang="en-US" dirty="0" smtClean="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830572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Dependent Types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l-GR" dirty="0" smtClean="0"/>
              <a:t>μ</a:t>
            </a:r>
            <a:r>
              <a:rPr lang="el-GR" dirty="0"/>
              <a:t>⟦ </a:t>
            </a:r>
            <a:r>
              <a:rPr lang="en-US" dirty="0" err="1"/>
              <a:t>std</a:t>
            </a:r>
            <a:r>
              <a:rPr lang="en-US" dirty="0"/>
              <a:t>::pair </a:t>
            </a:r>
            <a:r>
              <a:rPr lang="en-US" dirty="0" smtClean="0"/>
              <a:t>⟧</a:t>
            </a:r>
            <a:r>
              <a:rPr lang="en-US" baseline="-25000" dirty="0"/>
              <a:t>T</a:t>
            </a:r>
            <a:r>
              <a:rPr lang="en-US" dirty="0" smtClean="0"/>
              <a:t> </a:t>
            </a:r>
            <a:r>
              <a:rPr lang="en-US" dirty="0"/>
              <a:t>: Set → Set → Set</a:t>
            </a:r>
          </a:p>
          <a:p>
            <a:pPr marL="0" indent="0">
              <a:buNone/>
            </a:pPr>
            <a:r>
              <a:rPr lang="en-US" dirty="0"/>
              <a:t>μ⟦ </a:t>
            </a:r>
            <a:r>
              <a:rPr lang="en-US" dirty="0" err="1"/>
              <a:t>std</a:t>
            </a:r>
            <a:r>
              <a:rPr lang="en-US" dirty="0"/>
              <a:t>::pair </a:t>
            </a:r>
            <a:r>
              <a:rPr lang="en-US" dirty="0" smtClean="0"/>
              <a:t>⟧</a:t>
            </a:r>
            <a:r>
              <a:rPr lang="en-US" baseline="-25000" dirty="0" smtClean="0"/>
              <a:t>T</a:t>
            </a:r>
            <a:r>
              <a:rPr lang="en-US" dirty="0" smtClean="0"/>
              <a:t> </a:t>
            </a:r>
            <a:r>
              <a:rPr lang="en-US" dirty="0"/>
              <a:t>= </a:t>
            </a:r>
            <a:r>
              <a:rPr lang="en-US" dirty="0" err="1"/>
              <a:t>λa</a:t>
            </a:r>
            <a:r>
              <a:rPr lang="en-US" dirty="0"/>
              <a:t> b. a × </a:t>
            </a:r>
            <a:r>
              <a:rPr lang="en-US" dirty="0" smtClean="0"/>
              <a:t>b</a:t>
            </a:r>
          </a:p>
          <a:p>
            <a:pPr marL="0" indent="0">
              <a:buNone/>
            </a:pPr>
            <a:endParaRPr lang="en-US" dirty="0"/>
          </a:p>
          <a:p>
            <a:pPr marL="0" indent="0">
              <a:buNone/>
            </a:pPr>
            <a:r>
              <a:rPr lang="en-US" dirty="0" smtClean="0"/>
              <a:t>What about </a:t>
            </a:r>
            <a:r>
              <a:rPr lang="en-US" dirty="0" err="1" smtClean="0"/>
              <a:t>std</a:t>
            </a:r>
            <a:r>
              <a:rPr lang="en-US" dirty="0" smtClean="0"/>
              <a:t>::pair in an expression context? Here we have two type parameters and two value parameters.</a:t>
            </a:r>
          </a:p>
          <a:p>
            <a:pPr marL="0" indent="0">
              <a:buNone/>
            </a:pPr>
            <a:endParaRPr lang="en-US" dirty="0"/>
          </a:p>
          <a:p>
            <a:pPr marL="0" indent="0">
              <a:buNone/>
            </a:pPr>
            <a:r>
              <a:rPr lang="en-US" dirty="0" smtClean="0"/>
              <a:t>	</a:t>
            </a:r>
            <a:r>
              <a:rPr lang="el-GR" dirty="0" smtClean="0"/>
              <a:t>μ</a:t>
            </a:r>
            <a:r>
              <a:rPr lang="el-GR" dirty="0"/>
              <a:t>⟦ </a:t>
            </a:r>
            <a:r>
              <a:rPr lang="en-US" dirty="0" err="1"/>
              <a:t>std</a:t>
            </a:r>
            <a:r>
              <a:rPr lang="en-US" dirty="0"/>
              <a:t>::pair ⟧</a:t>
            </a:r>
            <a:r>
              <a:rPr lang="en-US" baseline="-25000" dirty="0"/>
              <a:t>E</a:t>
            </a:r>
            <a:r>
              <a:rPr lang="en-US" dirty="0"/>
              <a:t> = </a:t>
            </a:r>
            <a:r>
              <a:rPr lang="el-GR" dirty="0"/>
              <a:t>λ</a:t>
            </a:r>
            <a:r>
              <a:rPr lang="en-US" dirty="0"/>
              <a:t>t₀ t₁ v₀ v₁. ( v₀, v₁ )</a:t>
            </a:r>
          </a:p>
          <a:p>
            <a:pPr marL="0" indent="0">
              <a:buNone/>
            </a:pPr>
            <a:endParaRPr lang="en-US" dirty="0" smtClean="0"/>
          </a:p>
          <a:p>
            <a:pPr marL="0" indent="0">
              <a:buNone/>
            </a:pPr>
            <a:r>
              <a:rPr lang="en-US" dirty="0" smtClean="0"/>
              <a:t>What about the type?</a:t>
            </a:r>
          </a:p>
          <a:p>
            <a:pPr marL="0" indent="0">
              <a:buNone/>
            </a:pPr>
            <a:endParaRPr lang="en-US" dirty="0" smtClean="0"/>
          </a:p>
          <a:p>
            <a:pPr marL="0" indent="0">
              <a:buNone/>
            </a:pPr>
            <a:r>
              <a:rPr lang="en-US" dirty="0" smtClean="0"/>
              <a:t>	</a:t>
            </a:r>
            <a:r>
              <a:rPr lang="el-GR" dirty="0" smtClean="0"/>
              <a:t>μ</a:t>
            </a:r>
            <a:r>
              <a:rPr lang="el-GR" dirty="0"/>
              <a:t>⟦ </a:t>
            </a:r>
            <a:r>
              <a:rPr lang="en-US" dirty="0" err="1"/>
              <a:t>std</a:t>
            </a:r>
            <a:r>
              <a:rPr lang="en-US" dirty="0"/>
              <a:t>::pair ⟧</a:t>
            </a:r>
            <a:r>
              <a:rPr lang="en-US" baseline="-25000" dirty="0"/>
              <a:t>E</a:t>
            </a:r>
            <a:r>
              <a:rPr lang="en-US" dirty="0"/>
              <a:t> </a:t>
            </a:r>
            <a:r>
              <a:rPr lang="en-US" dirty="0" smtClean="0"/>
              <a:t> : ?</a:t>
            </a:r>
          </a:p>
          <a:p>
            <a:pPr marL="0" indent="0">
              <a:buNone/>
            </a:pPr>
            <a:endParaRPr lang="en-US" dirty="0" smtClean="0"/>
          </a:p>
          <a:p>
            <a:pPr marL="0" indent="0">
              <a:buNone/>
            </a:pPr>
            <a:r>
              <a:rPr lang="el-GR" dirty="0"/>
              <a:t>μ⟦ </a:t>
            </a:r>
            <a:r>
              <a:rPr lang="en-US" dirty="0" err="1"/>
              <a:t>std</a:t>
            </a:r>
            <a:r>
              <a:rPr lang="en-US" dirty="0"/>
              <a:t>::pair ⟧</a:t>
            </a:r>
            <a:r>
              <a:rPr lang="en-US" baseline="-25000" dirty="0"/>
              <a:t>E</a:t>
            </a:r>
            <a:r>
              <a:rPr lang="en-US" dirty="0"/>
              <a:t> : Set → Set → ? → ? → </a:t>
            </a:r>
            <a:r>
              <a:rPr lang="en-US" dirty="0" smtClean="0"/>
              <a:t>?</a:t>
            </a:r>
          </a:p>
          <a:p>
            <a:pPr marL="0" indent="0">
              <a:buNone/>
            </a:pPr>
            <a:endParaRPr lang="en-US" dirty="0"/>
          </a:p>
          <a:p>
            <a:pPr marL="0" indent="0">
              <a:buNone/>
            </a:pPr>
            <a:r>
              <a:rPr lang="el-GR" dirty="0" smtClean="0"/>
              <a:t>μ</a:t>
            </a:r>
            <a:r>
              <a:rPr lang="el-GR" dirty="0"/>
              <a:t>⟦ </a:t>
            </a:r>
            <a:r>
              <a:rPr lang="en-US" dirty="0" err="1"/>
              <a:t>std</a:t>
            </a:r>
            <a:r>
              <a:rPr lang="en-US" dirty="0"/>
              <a:t>::pair ⟧</a:t>
            </a:r>
            <a:r>
              <a:rPr lang="en-US" baseline="-25000" dirty="0"/>
              <a:t>E</a:t>
            </a:r>
            <a:r>
              <a:rPr lang="en-US" dirty="0"/>
              <a:t> : (t₀ : Set) → (t₁ : Set) → t₀ → t₁ → t₀ × t</a:t>
            </a:r>
            <a:r>
              <a:rPr lang="en-US" dirty="0" smtClean="0"/>
              <a:t>₁</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57451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 calcmode="lin" valueType="num">
                                      <p:cBhvr additive="base">
                                        <p:cTn id="1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Dependent Types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Dependent function type</a:t>
            </a:r>
            <a:endParaRPr lang="en-US" dirty="0"/>
          </a:p>
          <a:p>
            <a:pPr marL="0" indent="0">
              <a:buNone/>
            </a:pPr>
            <a:endParaRPr lang="en-US" dirty="0" smtClean="0"/>
          </a:p>
          <a:p>
            <a:pPr marL="0" indent="0">
              <a:buNone/>
            </a:pPr>
            <a:r>
              <a:rPr lang="en-US" dirty="0" smtClean="0"/>
              <a:t>General form is (x : t) → e(x).</a:t>
            </a:r>
          </a:p>
          <a:p>
            <a:r>
              <a:rPr lang="en-US" dirty="0" smtClean="0"/>
              <a:t>x is an identifier.</a:t>
            </a:r>
          </a:p>
          <a:p>
            <a:r>
              <a:rPr lang="en-US" dirty="0" smtClean="0"/>
              <a:t>t is a type.</a:t>
            </a:r>
          </a:p>
          <a:p>
            <a:r>
              <a:rPr lang="en-US" dirty="0"/>
              <a:t>e</a:t>
            </a:r>
            <a:r>
              <a:rPr lang="en-US" dirty="0" smtClean="0"/>
              <a:t>(x) is an expression that uses ‘x’ in it.</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53595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Dependent </a:t>
            </a:r>
            <a:r>
              <a:rPr lang="en-US" dirty="0" smtClean="0"/>
              <a:t>Types 2</a:t>
            </a:r>
            <a:endParaRPr lang="en-US" dirty="0"/>
          </a:p>
        </p:txBody>
      </p:sp>
      <p:sp>
        <p:nvSpPr>
          <p:cNvPr id="3" name="Content Placeholder 2"/>
          <p:cNvSpPr>
            <a:spLocks noGrp="1"/>
          </p:cNvSpPr>
          <p:nvPr>
            <p:ph idx="1"/>
          </p:nvPr>
        </p:nvSpPr>
        <p:spPr/>
        <p:txBody>
          <a:bodyPr/>
          <a:lstStyle/>
          <a:p>
            <a:pPr marL="0" indent="0">
              <a:buNone/>
            </a:pPr>
            <a:r>
              <a:rPr lang="en-US" dirty="0" smtClean="0"/>
              <a:t>Another kind of dependent type.</a:t>
            </a:r>
          </a:p>
          <a:p>
            <a:pPr marL="0" indent="0">
              <a:buNone/>
            </a:pPr>
            <a:endParaRPr lang="en-US" dirty="0"/>
          </a:p>
          <a:p>
            <a:pPr marL="0" indent="0">
              <a:buNone/>
            </a:pPr>
            <a:r>
              <a:rPr lang="en-US" dirty="0" err="1" smtClean="0"/>
              <a:t>type_and_value</a:t>
            </a:r>
            <a:r>
              <a:rPr lang="en-US" dirty="0" smtClean="0"/>
              <a:t> : (a </a:t>
            </a:r>
            <a:r>
              <a:rPr lang="en-US" dirty="0"/>
              <a:t>: </a:t>
            </a:r>
            <a:r>
              <a:rPr lang="en-US" dirty="0" smtClean="0"/>
              <a:t>Set) × a</a:t>
            </a:r>
          </a:p>
          <a:p>
            <a:pPr marL="0" indent="0">
              <a:buNone/>
            </a:pPr>
            <a:r>
              <a:rPr lang="en-US" dirty="0" err="1" smtClean="0"/>
              <a:t>type_and_value</a:t>
            </a:r>
            <a:r>
              <a:rPr lang="en-US" dirty="0" smtClean="0"/>
              <a:t> = (Int,3)</a:t>
            </a:r>
          </a:p>
          <a:p>
            <a:pPr marL="0" indent="0">
              <a:buNone/>
            </a:pPr>
            <a:endParaRPr lang="en-US" dirty="0"/>
          </a:p>
          <a:p>
            <a:pPr marL="0" indent="0">
              <a:buNone/>
            </a:pPr>
            <a:r>
              <a:rPr lang="en-US" dirty="0" smtClean="0"/>
              <a:t>Here we have a pair of a type and an element of that type.</a:t>
            </a:r>
          </a:p>
          <a:p>
            <a:pPr marL="0" indent="0">
              <a:buNone/>
            </a:pPr>
            <a:endParaRPr lang="en-US" dirty="0"/>
          </a:p>
          <a:p>
            <a:pPr marL="0" indent="0">
              <a:buNone/>
            </a:pPr>
            <a:r>
              <a:rPr lang="en-US" dirty="0" err="1"/>
              <a:t>make_type_and_value</a:t>
            </a:r>
            <a:r>
              <a:rPr lang="en-US" dirty="0"/>
              <a:t> : (a : Set) → a → </a:t>
            </a:r>
            <a:r>
              <a:rPr lang="en-US" dirty="0" smtClean="0"/>
              <a:t>(b </a:t>
            </a:r>
            <a:r>
              <a:rPr lang="en-US" dirty="0"/>
              <a:t>: Set) × </a:t>
            </a:r>
            <a:r>
              <a:rPr lang="en-US" dirty="0" smtClean="0"/>
              <a:t>b</a:t>
            </a:r>
            <a:endParaRPr lang="en-US" dirty="0"/>
          </a:p>
          <a:p>
            <a:pPr marL="0" indent="0">
              <a:buNone/>
            </a:pPr>
            <a:r>
              <a:rPr lang="en-US" dirty="0" err="1"/>
              <a:t>make_type_and_value</a:t>
            </a:r>
            <a:r>
              <a:rPr lang="en-US" dirty="0"/>
              <a:t> t v = ( t, v </a:t>
            </a:r>
            <a:r>
              <a:rPr lang="en-US" dirty="0" smtClean="0"/>
              <a:t>)</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440712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types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Recall the type of </a:t>
            </a:r>
            <a:r>
              <a:rPr lang="en-US" dirty="0" err="1" smtClean="0"/>
              <a:t>std</a:t>
            </a:r>
            <a:r>
              <a:rPr lang="en-US" dirty="0" smtClean="0"/>
              <a:t>::pair’s meaning:</a:t>
            </a:r>
          </a:p>
          <a:p>
            <a:pPr marL="0" indent="0">
              <a:buNone/>
            </a:pPr>
            <a:endParaRPr lang="en-US" dirty="0" smtClean="0"/>
          </a:p>
          <a:p>
            <a:pPr marL="0" indent="0">
              <a:buNone/>
            </a:pPr>
            <a:r>
              <a:rPr lang="el-GR" dirty="0" smtClean="0"/>
              <a:t>μ</a:t>
            </a:r>
            <a:r>
              <a:rPr lang="el-GR" dirty="0"/>
              <a:t>⟦ </a:t>
            </a:r>
            <a:r>
              <a:rPr lang="en-US" dirty="0" err="1"/>
              <a:t>std</a:t>
            </a:r>
            <a:r>
              <a:rPr lang="en-US" dirty="0"/>
              <a:t>::pair ⟧</a:t>
            </a:r>
            <a:r>
              <a:rPr lang="en-US" baseline="-25000" dirty="0"/>
              <a:t>E</a:t>
            </a:r>
            <a:r>
              <a:rPr lang="en-US" dirty="0"/>
              <a:t> : (t₀ : Set) → (t₁ : Set) → t₀ → t₁ → t₀ × t</a:t>
            </a:r>
            <a:r>
              <a:rPr lang="en-US" dirty="0" smtClean="0"/>
              <a:t>₁</a:t>
            </a:r>
          </a:p>
          <a:p>
            <a:pPr marL="0" indent="0">
              <a:buNone/>
            </a:pPr>
            <a:endParaRPr lang="en-US" dirty="0"/>
          </a:p>
          <a:p>
            <a:pPr marL="0" indent="0">
              <a:buNone/>
            </a:pPr>
            <a:r>
              <a:rPr lang="en-US" dirty="0" err="1" smtClean="0"/>
              <a:t>std</a:t>
            </a:r>
            <a:r>
              <a:rPr lang="en-US" dirty="0" smtClean="0"/>
              <a:t>::</a:t>
            </a:r>
            <a:r>
              <a:rPr lang="en-US" dirty="0" err="1" smtClean="0"/>
              <a:t>make_pair</a:t>
            </a:r>
            <a:r>
              <a:rPr lang="en-US" dirty="0" smtClean="0"/>
              <a:t> also has all these arguments, but the type arguments are implied. Use {} for implied types</a:t>
            </a:r>
          </a:p>
          <a:p>
            <a:pPr marL="0" indent="0">
              <a:buNone/>
            </a:pPr>
            <a:endParaRPr lang="en-US" dirty="0"/>
          </a:p>
          <a:p>
            <a:pPr marL="0" indent="0">
              <a:buNone/>
            </a:pPr>
            <a:r>
              <a:rPr lang="el-GR" dirty="0"/>
              <a:t>μ⟦ </a:t>
            </a:r>
            <a:r>
              <a:rPr lang="en-US" dirty="0" err="1"/>
              <a:t>std</a:t>
            </a:r>
            <a:r>
              <a:rPr lang="en-US" dirty="0" smtClean="0"/>
              <a:t>::</a:t>
            </a:r>
            <a:r>
              <a:rPr lang="en-US" dirty="0" err="1" smtClean="0"/>
              <a:t>make_pair</a:t>
            </a:r>
            <a:r>
              <a:rPr lang="en-US" dirty="0" smtClean="0"/>
              <a:t> ⟧ </a:t>
            </a:r>
            <a:r>
              <a:rPr lang="en-US" dirty="0"/>
              <a:t>: </a:t>
            </a:r>
            <a:r>
              <a:rPr lang="en-US" dirty="0" smtClean="0"/>
              <a:t>{t</a:t>
            </a:r>
            <a:r>
              <a:rPr lang="en-US" dirty="0"/>
              <a:t>₀ : </a:t>
            </a:r>
            <a:r>
              <a:rPr lang="en-US" dirty="0" smtClean="0"/>
              <a:t>Set} </a:t>
            </a:r>
            <a:r>
              <a:rPr lang="en-US" dirty="0"/>
              <a:t>→ </a:t>
            </a:r>
            <a:r>
              <a:rPr lang="en-US" dirty="0" smtClean="0"/>
              <a:t>{t</a:t>
            </a:r>
            <a:r>
              <a:rPr lang="en-US" dirty="0"/>
              <a:t>₁ : </a:t>
            </a:r>
            <a:r>
              <a:rPr lang="en-US" dirty="0" smtClean="0"/>
              <a:t>Set} </a:t>
            </a:r>
            <a:r>
              <a:rPr lang="en-US" dirty="0"/>
              <a:t>→ t₀ → t₁ → t₀ × t</a:t>
            </a:r>
            <a:r>
              <a:rPr lang="en-US" dirty="0" smtClean="0"/>
              <a:t>₁</a:t>
            </a:r>
          </a:p>
          <a:p>
            <a:pPr marL="0" indent="0">
              <a:buNone/>
            </a:pPr>
            <a:endParaRPr lang="en-US" dirty="0"/>
          </a:p>
          <a:p>
            <a:pPr marL="0" indent="0">
              <a:buNone/>
            </a:pPr>
            <a:r>
              <a:rPr lang="en-US" dirty="0" smtClean="0"/>
              <a:t>Now </a:t>
            </a:r>
            <a:r>
              <a:rPr lang="en-US" dirty="0" err="1" smtClean="0"/>
              <a:t>std</a:t>
            </a:r>
            <a:r>
              <a:rPr lang="en-US" dirty="0" smtClean="0"/>
              <a:t>::</a:t>
            </a:r>
            <a:r>
              <a:rPr lang="en-US" dirty="0" err="1" smtClean="0"/>
              <a:t>make_pair’s</a:t>
            </a:r>
            <a:r>
              <a:rPr lang="en-US" dirty="0" smtClean="0"/>
              <a:t> meaning can be called with only two arguments.</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922250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Denotational Design</a:t>
            </a:r>
            <a:endParaRPr lang="en-US" dirty="0"/>
          </a:p>
        </p:txBody>
      </p:sp>
      <p:sp>
        <p:nvSpPr>
          <p:cNvPr id="3" name="Content Placeholder 2"/>
          <p:cNvSpPr>
            <a:spLocks noGrp="1"/>
          </p:cNvSpPr>
          <p:nvPr>
            <p:ph idx="1"/>
          </p:nvPr>
        </p:nvSpPr>
        <p:spPr/>
        <p:txBody>
          <a:bodyPr/>
          <a:lstStyle/>
          <a:p>
            <a:pPr marL="0" indent="0">
              <a:buNone/>
            </a:pPr>
            <a:r>
              <a:rPr lang="en-US" dirty="0" smtClean="0"/>
              <a:t>What is a movie?</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526820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movie?</a:t>
            </a:r>
            <a:endParaRPr lang="en-US" dirty="0"/>
          </a:p>
        </p:txBody>
      </p:sp>
      <p:sp>
        <p:nvSpPr>
          <p:cNvPr id="3" name="Content Placeholder 2"/>
          <p:cNvSpPr>
            <a:spLocks noGrp="1"/>
          </p:cNvSpPr>
          <p:nvPr>
            <p:ph idx="1"/>
          </p:nvPr>
        </p:nvSpPr>
        <p:spPr/>
        <p:txBody>
          <a:bodyPr/>
          <a:lstStyle/>
          <a:p>
            <a:r>
              <a:rPr lang="el-GR" dirty="0"/>
              <a:t>μ⟦ </a:t>
            </a:r>
            <a:r>
              <a:rPr lang="en-US" dirty="0"/>
              <a:t>Movie ⟧ : Set → Set</a:t>
            </a:r>
          </a:p>
          <a:p>
            <a:r>
              <a:rPr lang="el-GR" dirty="0"/>
              <a:t>μ⟦ </a:t>
            </a:r>
            <a:r>
              <a:rPr lang="en-US" dirty="0"/>
              <a:t>Movie ⟧ = </a:t>
            </a:r>
            <a:r>
              <a:rPr lang="el-GR" dirty="0"/>
              <a:t>λ </a:t>
            </a:r>
            <a:r>
              <a:rPr lang="en-US" dirty="0"/>
              <a:t>a → (ℝ → a</a:t>
            </a:r>
            <a:r>
              <a:rPr lang="en-US" dirty="0" smtClean="0"/>
              <a:t>)</a:t>
            </a:r>
          </a:p>
          <a:p>
            <a:endParaRPr lang="en-US" dirty="0"/>
          </a:p>
          <a:p>
            <a:pPr marL="0" indent="0">
              <a:buNone/>
            </a:pPr>
            <a:r>
              <a:rPr lang="en-US" dirty="0" smtClean="0"/>
              <a:t>Operations:</a:t>
            </a:r>
          </a:p>
          <a:p>
            <a:pPr marL="0" indent="0">
              <a:buNone/>
            </a:pPr>
            <a:r>
              <a:rPr lang="en-US" dirty="0"/>
              <a:t>μ⟦ always ⟧ : { A : Set } → A → </a:t>
            </a:r>
            <a:r>
              <a:rPr lang="en-US" dirty="0" err="1"/>
              <a:t>μ⟦Movie</a:t>
            </a:r>
            <a:r>
              <a:rPr lang="en-US" dirty="0"/>
              <a:t>⟧ A</a:t>
            </a:r>
          </a:p>
          <a:p>
            <a:pPr marL="0" indent="0">
              <a:buNone/>
            </a:pPr>
            <a:r>
              <a:rPr lang="en-US" dirty="0"/>
              <a:t>μ⟦ always ⟧ a = λ t. a</a:t>
            </a:r>
          </a:p>
          <a:p>
            <a:pPr marL="0" indent="0">
              <a:buNone/>
            </a:pPr>
            <a:endParaRPr lang="en-US" dirty="0" smtClean="0"/>
          </a:p>
          <a:p>
            <a:pPr marL="0" indent="0">
              <a:buNone/>
            </a:pPr>
            <a:r>
              <a:rPr lang="el-GR" dirty="0"/>
              <a:t>μ⟦ </a:t>
            </a:r>
            <a:r>
              <a:rPr lang="en-US" dirty="0"/>
              <a:t>snapshot ⟧ : { A : Set } → </a:t>
            </a:r>
            <a:r>
              <a:rPr lang="el-GR" dirty="0"/>
              <a:t>μ⟦</a:t>
            </a:r>
            <a:r>
              <a:rPr lang="en-US" dirty="0"/>
              <a:t>Movie⟧ A → ℝ → A</a:t>
            </a:r>
          </a:p>
          <a:p>
            <a:pPr marL="0" indent="0">
              <a:buNone/>
            </a:pPr>
            <a:r>
              <a:rPr lang="el-GR" dirty="0"/>
              <a:t>μ⟦ </a:t>
            </a:r>
            <a:r>
              <a:rPr lang="en-US" dirty="0"/>
              <a:t>snapshot ⟧ m t = m </a:t>
            </a:r>
            <a:r>
              <a:rPr lang="en-US" dirty="0" smtClean="0"/>
              <a:t>t</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638538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lgn="ctr">
              <a:buNone/>
            </a:pPr>
            <a:r>
              <a:rPr lang="en-US" dirty="0"/>
              <a:t>Are the following two C++ programs the same</a:t>
            </a:r>
            <a:r>
              <a:rPr lang="en-US" dirty="0" smtClean="0"/>
              <a:t>?</a:t>
            </a:r>
            <a:endParaRPr lang="en-US" dirty="0"/>
          </a:p>
        </p:txBody>
      </p:sp>
      <p:sp>
        <p:nvSpPr>
          <p:cNvPr id="4" name="Rectangle 3"/>
          <p:cNvSpPr/>
          <p:nvPr/>
        </p:nvSpPr>
        <p:spPr>
          <a:xfrm>
            <a:off x="609600" y="2514600"/>
            <a:ext cx="3886200" cy="36576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smtClean="0"/>
              <a:t>#include &lt;</a:t>
            </a:r>
            <a:r>
              <a:rPr lang="en-US" dirty="0" err="1" smtClean="0"/>
              <a:t>iostream</a:t>
            </a:r>
            <a:r>
              <a:rPr lang="en-US" dirty="0" smtClean="0"/>
              <a:t>&gt;</a:t>
            </a:r>
          </a:p>
          <a:p>
            <a:endParaRPr lang="en-US" dirty="0"/>
          </a:p>
          <a:p>
            <a:r>
              <a:rPr lang="en-US" dirty="0" err="1" smtClean="0"/>
              <a:t>int</a:t>
            </a:r>
            <a:r>
              <a:rPr lang="en-US" dirty="0" smtClean="0"/>
              <a:t> main( </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a:t>
            </a:r>
          </a:p>
          <a:p>
            <a:r>
              <a:rPr lang="en-US" dirty="0" smtClean="0"/>
              <a:t>{</a:t>
            </a:r>
          </a:p>
          <a:p>
            <a:r>
              <a:rPr lang="en-US" dirty="0"/>
              <a:t> </a:t>
            </a:r>
            <a:r>
              <a:rPr lang="en-US" dirty="0" smtClean="0"/>
              <a:t> </a:t>
            </a:r>
            <a:r>
              <a:rPr lang="en-US" dirty="0" err="1" smtClean="0"/>
              <a:t>std</a:t>
            </a:r>
            <a:r>
              <a:rPr lang="en-US" dirty="0" smtClean="0"/>
              <a:t>::</a:t>
            </a:r>
            <a:r>
              <a:rPr lang="en-US" dirty="0" err="1" smtClean="0"/>
              <a:t>cout</a:t>
            </a:r>
            <a:r>
              <a:rPr lang="en-US" dirty="0" smtClean="0"/>
              <a:t> &lt;&lt; “Hello World\n”;</a:t>
            </a:r>
          </a:p>
          <a:p>
            <a:r>
              <a:rPr lang="en-US" dirty="0"/>
              <a:t>}</a:t>
            </a:r>
          </a:p>
        </p:txBody>
      </p:sp>
      <p:sp>
        <p:nvSpPr>
          <p:cNvPr id="5" name="Rectangle 4"/>
          <p:cNvSpPr/>
          <p:nvPr/>
        </p:nvSpPr>
        <p:spPr>
          <a:xfrm>
            <a:off x="4648200" y="2514600"/>
            <a:ext cx="3886200" cy="36576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smtClean="0"/>
              <a:t>#include &lt;</a:t>
            </a:r>
            <a:r>
              <a:rPr lang="en-US" dirty="0" err="1" smtClean="0"/>
              <a:t>iostream</a:t>
            </a:r>
            <a:r>
              <a:rPr lang="en-US" dirty="0" smtClean="0"/>
              <a:t>&gt;</a:t>
            </a:r>
          </a:p>
          <a:p>
            <a:endParaRPr lang="en-US" dirty="0" smtClean="0"/>
          </a:p>
          <a:p>
            <a:r>
              <a:rPr lang="en-US" dirty="0" err="1" smtClean="0"/>
              <a:t>int</a:t>
            </a:r>
            <a:r>
              <a:rPr lang="en-US" dirty="0" smtClean="0"/>
              <a:t> main( </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a:t>
            </a:r>
          </a:p>
          <a:p>
            <a:r>
              <a:rPr lang="en-US" dirty="0" smtClean="0"/>
              <a:t>{</a:t>
            </a:r>
          </a:p>
          <a:p>
            <a:r>
              <a:rPr lang="en-US" dirty="0" smtClean="0"/>
              <a:t>  </a:t>
            </a:r>
            <a:r>
              <a:rPr lang="en-US" dirty="0" err="1" smtClean="0"/>
              <a:t>std</a:t>
            </a:r>
            <a:r>
              <a:rPr lang="en-US" dirty="0" smtClean="0"/>
              <a:t>::         </a:t>
            </a:r>
            <a:r>
              <a:rPr lang="en-US" dirty="0" err="1" smtClean="0"/>
              <a:t>cout</a:t>
            </a:r>
            <a:r>
              <a:rPr lang="en-US" dirty="0" smtClean="0"/>
              <a:t> &lt;&lt; “Hello World\n”;</a:t>
            </a:r>
          </a:p>
          <a:p>
            <a:r>
              <a:rPr lang="en-US" dirty="0" smtClean="0"/>
              <a:t>}</a:t>
            </a:r>
          </a:p>
        </p:txBody>
      </p:sp>
      <p:sp>
        <p:nvSpPr>
          <p:cNvPr id="6" name="TextBox 5"/>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7509932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movie?</a:t>
            </a:r>
            <a:endParaRPr lang="en-US" dirty="0"/>
          </a:p>
        </p:txBody>
      </p:sp>
      <p:sp>
        <p:nvSpPr>
          <p:cNvPr id="3" name="Content Placeholder 2"/>
          <p:cNvSpPr>
            <a:spLocks noGrp="1"/>
          </p:cNvSpPr>
          <p:nvPr>
            <p:ph idx="1"/>
          </p:nvPr>
        </p:nvSpPr>
        <p:spPr/>
        <p:txBody>
          <a:bodyPr/>
          <a:lstStyle/>
          <a:p>
            <a:pPr marL="0" indent="0">
              <a:buNone/>
            </a:pPr>
            <a:r>
              <a:rPr lang="el-GR" sz="1600" dirty="0"/>
              <a:t>μ⟦ </a:t>
            </a:r>
            <a:r>
              <a:rPr lang="en-US" sz="1600" dirty="0" err="1"/>
              <a:t>leftTrim</a:t>
            </a:r>
            <a:r>
              <a:rPr lang="en-US" sz="1600" dirty="0"/>
              <a:t> ⟧ : { A : Set } → ℝ </a:t>
            </a:r>
            <a:r>
              <a:rPr lang="en-US" sz="1600" dirty="0" smtClean="0"/>
              <a:t>→ </a:t>
            </a:r>
            <a:r>
              <a:rPr lang="el-GR" sz="1600" dirty="0"/>
              <a:t>μ⟦</a:t>
            </a:r>
            <a:r>
              <a:rPr lang="en-US" sz="1600" dirty="0"/>
              <a:t>Movie⟧ A </a:t>
            </a:r>
            <a:r>
              <a:rPr lang="en-US" sz="1600" dirty="0" smtClean="0"/>
              <a:t>→ </a:t>
            </a:r>
            <a:r>
              <a:rPr lang="el-GR" sz="1600" dirty="0"/>
              <a:t>μ⟦</a:t>
            </a:r>
            <a:r>
              <a:rPr lang="en-US" sz="1600" dirty="0"/>
              <a:t>Movie⟧ </a:t>
            </a:r>
            <a:r>
              <a:rPr lang="en-US" sz="1600" dirty="0" smtClean="0"/>
              <a:t>(</a:t>
            </a:r>
            <a:r>
              <a:rPr lang="el-GR" sz="1600" dirty="0" smtClean="0"/>
              <a:t>μ⟦</a:t>
            </a:r>
            <a:r>
              <a:rPr lang="en-US" sz="1600" dirty="0"/>
              <a:t>boost::</a:t>
            </a:r>
            <a:r>
              <a:rPr lang="en-US" sz="1600" dirty="0" err="1" smtClean="0"/>
              <a:t>optional⟧</a:t>
            </a:r>
            <a:r>
              <a:rPr lang="en-US" sz="1600" baseline="-25000" dirty="0" err="1" smtClean="0"/>
              <a:t>T</a:t>
            </a:r>
            <a:r>
              <a:rPr lang="en-US" sz="1600" dirty="0" smtClean="0"/>
              <a:t> A)</a:t>
            </a:r>
            <a:endParaRPr lang="en-US" sz="1600" dirty="0"/>
          </a:p>
          <a:p>
            <a:pPr marL="0" indent="0">
              <a:buNone/>
            </a:pPr>
            <a:r>
              <a:rPr lang="el-GR" sz="1600" dirty="0"/>
              <a:t>μ⟦ </a:t>
            </a:r>
            <a:r>
              <a:rPr lang="en-US" sz="1600" dirty="0" err="1"/>
              <a:t>leftTrim</a:t>
            </a:r>
            <a:r>
              <a:rPr lang="en-US" sz="1600" dirty="0"/>
              <a:t> </a:t>
            </a:r>
            <a:r>
              <a:rPr lang="en-US" sz="1600" dirty="0" smtClean="0"/>
              <a:t>⟧ </a:t>
            </a:r>
            <a:r>
              <a:rPr lang="en-US" sz="1600" dirty="0" err="1"/>
              <a:t>trimTime</a:t>
            </a:r>
            <a:r>
              <a:rPr lang="en-US" sz="1600" dirty="0"/>
              <a:t> </a:t>
            </a:r>
            <a:r>
              <a:rPr lang="en-US" sz="1600" dirty="0" smtClean="0"/>
              <a:t>m = </a:t>
            </a:r>
            <a:r>
              <a:rPr lang="el-GR" sz="1600" dirty="0"/>
              <a:t>λ </a:t>
            </a:r>
            <a:r>
              <a:rPr lang="en-US" sz="1600" dirty="0" smtClean="0"/>
              <a:t>t.</a:t>
            </a:r>
          </a:p>
          <a:p>
            <a:pPr marL="0" indent="0">
              <a:buNone/>
            </a:pPr>
            <a:r>
              <a:rPr lang="en-US" sz="1600" dirty="0"/>
              <a:t> </a:t>
            </a:r>
            <a:r>
              <a:rPr lang="en-US" sz="1600" dirty="0" smtClean="0"/>
              <a:t>           if </a:t>
            </a:r>
            <a:r>
              <a:rPr lang="en-US" sz="1600" dirty="0"/>
              <a:t>(t &lt; </a:t>
            </a:r>
            <a:r>
              <a:rPr lang="en-US" sz="1600" dirty="0" err="1"/>
              <a:t>trimTime</a:t>
            </a:r>
            <a:r>
              <a:rPr lang="en-US" sz="1600" dirty="0"/>
              <a:t>)</a:t>
            </a:r>
          </a:p>
          <a:p>
            <a:pPr marL="0" indent="0">
              <a:buNone/>
            </a:pPr>
            <a:r>
              <a:rPr lang="en-US" sz="1600" dirty="0" smtClean="0"/>
              <a:t>               then </a:t>
            </a:r>
            <a:r>
              <a:rPr lang="el-GR" sz="1600" dirty="0"/>
              <a:t>μ⟦</a:t>
            </a:r>
            <a:r>
              <a:rPr lang="en-US" sz="1600" dirty="0"/>
              <a:t>boost::none⟧</a:t>
            </a:r>
          </a:p>
          <a:p>
            <a:pPr marL="0" indent="0">
              <a:buNone/>
            </a:pPr>
            <a:r>
              <a:rPr lang="en-US" sz="1600" dirty="0" smtClean="0"/>
              <a:t>               else </a:t>
            </a:r>
            <a:r>
              <a:rPr lang="el-GR" sz="1600" dirty="0"/>
              <a:t>μ⟦</a:t>
            </a:r>
            <a:r>
              <a:rPr lang="en-US" sz="1600" dirty="0"/>
              <a:t>boost::</a:t>
            </a:r>
            <a:r>
              <a:rPr lang="en-US" sz="1600" dirty="0" err="1"/>
              <a:t>make_optional</a:t>
            </a:r>
            <a:r>
              <a:rPr lang="en-US" sz="1600" dirty="0"/>
              <a:t>⟧ (m t)</a:t>
            </a:r>
          </a:p>
          <a:p>
            <a:pPr marL="0" indent="0">
              <a:buNone/>
            </a:pPr>
            <a:endParaRPr lang="en-US" sz="1600" dirty="0" smtClean="0"/>
          </a:p>
          <a:p>
            <a:pPr marL="0" indent="0">
              <a:buNone/>
            </a:pPr>
            <a:r>
              <a:rPr lang="el-GR" sz="1600" dirty="0"/>
              <a:t>μ⟦ </a:t>
            </a:r>
            <a:r>
              <a:rPr lang="en-US" sz="1600" dirty="0"/>
              <a:t>app ⟧ : { A : Set } → { B : Set } → </a:t>
            </a:r>
            <a:r>
              <a:rPr lang="el-GR" sz="1600" dirty="0"/>
              <a:t>μ⟦</a:t>
            </a:r>
            <a:r>
              <a:rPr lang="en-US" sz="1600" dirty="0"/>
              <a:t>Movie⟧ (A → B) → </a:t>
            </a:r>
            <a:r>
              <a:rPr lang="el-GR" sz="1600" dirty="0"/>
              <a:t>μ⟦</a:t>
            </a:r>
            <a:r>
              <a:rPr lang="en-US" sz="1600" dirty="0"/>
              <a:t>Movie⟧ A → </a:t>
            </a:r>
            <a:r>
              <a:rPr lang="el-GR" sz="1600" dirty="0"/>
              <a:t>μ⟦</a:t>
            </a:r>
            <a:r>
              <a:rPr lang="en-US" sz="1600" dirty="0"/>
              <a:t>Movie⟧ B</a:t>
            </a:r>
          </a:p>
          <a:p>
            <a:pPr marL="0" indent="0">
              <a:buNone/>
            </a:pPr>
            <a:endParaRPr lang="en-US" dirty="0" smtClean="0"/>
          </a:p>
          <a:p>
            <a:pPr marL="0" indent="0">
              <a:buNone/>
            </a:pP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145193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to C++</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template&lt; </a:t>
            </a:r>
            <a:r>
              <a:rPr lang="en-US" dirty="0" err="1"/>
              <a:t>typename</a:t>
            </a:r>
            <a:r>
              <a:rPr lang="en-US" dirty="0"/>
              <a:t> T &gt;</a:t>
            </a:r>
          </a:p>
          <a:p>
            <a:pPr marL="0" indent="0">
              <a:buNone/>
            </a:pPr>
            <a:r>
              <a:rPr lang="en-US" dirty="0"/>
              <a:t>Movie&lt;T&gt; </a:t>
            </a:r>
            <a:r>
              <a:rPr lang="en-US" dirty="0" err="1" smtClean="0"/>
              <a:t>cutAndPlace</a:t>
            </a:r>
            <a:r>
              <a:rPr lang="en-US" dirty="0" smtClean="0"/>
              <a:t>(</a:t>
            </a:r>
          </a:p>
          <a:p>
            <a:pPr marL="0" indent="0">
              <a:buNone/>
            </a:pPr>
            <a:r>
              <a:rPr lang="en-US" dirty="0"/>
              <a:t>	</a:t>
            </a:r>
            <a:r>
              <a:rPr lang="en-US" dirty="0" smtClean="0"/>
              <a:t>Movie&lt;T</a:t>
            </a:r>
            <a:r>
              <a:rPr lang="en-US" dirty="0"/>
              <a:t>&gt; </a:t>
            </a:r>
            <a:r>
              <a:rPr lang="en-US" dirty="0" err="1"/>
              <a:t>mb</a:t>
            </a:r>
            <a:r>
              <a:rPr lang="en-US" dirty="0"/>
              <a:t>, Time </a:t>
            </a:r>
            <a:r>
              <a:rPr lang="en-US" dirty="0" err="1"/>
              <a:t>bStart</a:t>
            </a:r>
            <a:r>
              <a:rPr lang="en-US" dirty="0"/>
              <a:t>, Time </a:t>
            </a:r>
            <a:r>
              <a:rPr lang="en-US" dirty="0" err="1" smtClean="0"/>
              <a:t>bDuration</a:t>
            </a:r>
            <a:r>
              <a:rPr lang="en-US" dirty="0" smtClean="0"/>
              <a:t>,</a:t>
            </a:r>
          </a:p>
          <a:p>
            <a:pPr marL="0" indent="0">
              <a:buNone/>
            </a:pPr>
            <a:r>
              <a:rPr lang="en-US" dirty="0"/>
              <a:t>	</a:t>
            </a:r>
            <a:r>
              <a:rPr lang="en-US" dirty="0" smtClean="0"/>
              <a:t>Movie&lt;T</a:t>
            </a:r>
            <a:r>
              <a:rPr lang="en-US" dirty="0"/>
              <a:t>&gt; ma, Time </a:t>
            </a:r>
            <a:r>
              <a:rPr lang="en-US" dirty="0" err="1"/>
              <a:t>aPlacement</a:t>
            </a:r>
            <a:r>
              <a:rPr lang="en-US" dirty="0"/>
              <a:t> )</a:t>
            </a:r>
          </a:p>
          <a:p>
            <a:pPr marL="0" indent="0">
              <a:buNone/>
            </a:pPr>
            <a:r>
              <a:rPr lang="en-US" dirty="0"/>
              <a:t>{</a:t>
            </a:r>
          </a:p>
          <a:p>
            <a:pPr marL="0" indent="0">
              <a:buNone/>
            </a:pPr>
            <a:r>
              <a:rPr lang="en-US" dirty="0"/>
              <a:t>    </a:t>
            </a:r>
            <a:r>
              <a:rPr lang="en-US" dirty="0" err="1"/>
              <a:t>const</a:t>
            </a:r>
            <a:r>
              <a:rPr lang="en-US" dirty="0"/>
              <a:t> auto </a:t>
            </a:r>
            <a:r>
              <a:rPr lang="en-US" dirty="0" err="1"/>
              <a:t>leftTrimmed</a:t>
            </a:r>
            <a:r>
              <a:rPr lang="en-US" dirty="0"/>
              <a:t> = </a:t>
            </a:r>
            <a:r>
              <a:rPr lang="en-US" dirty="0" err="1"/>
              <a:t>trimLeft</a:t>
            </a:r>
            <a:r>
              <a:rPr lang="en-US" dirty="0"/>
              <a:t>( </a:t>
            </a:r>
            <a:r>
              <a:rPr lang="en-US" dirty="0" err="1"/>
              <a:t>mb</a:t>
            </a:r>
            <a:r>
              <a:rPr lang="en-US" dirty="0"/>
              <a:t>, </a:t>
            </a:r>
            <a:r>
              <a:rPr lang="en-US" dirty="0" err="1"/>
              <a:t>bStart</a:t>
            </a:r>
            <a:r>
              <a:rPr lang="en-US" dirty="0"/>
              <a:t> )</a:t>
            </a:r>
          </a:p>
          <a:p>
            <a:pPr marL="0" indent="0">
              <a:buNone/>
            </a:pPr>
            <a:r>
              <a:rPr lang="en-US" dirty="0"/>
              <a:t>    </a:t>
            </a:r>
            <a:r>
              <a:rPr lang="en-US" dirty="0" err="1"/>
              <a:t>const</a:t>
            </a:r>
            <a:r>
              <a:rPr lang="en-US" dirty="0"/>
              <a:t> auto </a:t>
            </a:r>
            <a:r>
              <a:rPr lang="en-US" dirty="0" err="1"/>
              <a:t>rightTrimmed</a:t>
            </a:r>
            <a:r>
              <a:rPr lang="en-US" dirty="0"/>
              <a:t> = </a:t>
            </a:r>
            <a:r>
              <a:rPr lang="en-US" dirty="0" err="1"/>
              <a:t>trimRight</a:t>
            </a:r>
            <a:r>
              <a:rPr lang="en-US" dirty="0"/>
              <a:t>( </a:t>
            </a:r>
            <a:r>
              <a:rPr lang="en-US" dirty="0" err="1"/>
              <a:t>leftTrimmed</a:t>
            </a:r>
            <a:r>
              <a:rPr lang="en-US" dirty="0"/>
              <a:t>, </a:t>
            </a:r>
            <a:r>
              <a:rPr lang="en-US" dirty="0" err="1"/>
              <a:t>bStart</a:t>
            </a:r>
            <a:r>
              <a:rPr lang="en-US" dirty="0"/>
              <a:t> + </a:t>
            </a:r>
            <a:r>
              <a:rPr lang="en-US" dirty="0" err="1"/>
              <a:t>bDuration</a:t>
            </a:r>
            <a:r>
              <a:rPr lang="en-US" dirty="0"/>
              <a:t> );</a:t>
            </a:r>
          </a:p>
          <a:p>
            <a:pPr marL="0" indent="0">
              <a:buNone/>
            </a:pPr>
            <a:r>
              <a:rPr lang="en-US" dirty="0"/>
              <a:t>    // join converts Movie&lt;optional&lt;optional&lt;T&gt;&gt;&gt; to Movie&lt; optional&lt;T&gt; &gt;</a:t>
            </a:r>
          </a:p>
          <a:p>
            <a:pPr marL="0" indent="0">
              <a:buNone/>
            </a:pPr>
            <a:r>
              <a:rPr lang="en-US" dirty="0"/>
              <a:t>    </a:t>
            </a:r>
            <a:r>
              <a:rPr lang="en-US" dirty="0" err="1"/>
              <a:t>const</a:t>
            </a:r>
            <a:r>
              <a:rPr lang="en-US" dirty="0"/>
              <a:t> auto joined = join( </a:t>
            </a:r>
            <a:r>
              <a:rPr lang="en-US" dirty="0" err="1"/>
              <a:t>rightTrimmed</a:t>
            </a:r>
            <a:r>
              <a:rPr lang="en-US" dirty="0"/>
              <a:t> );</a:t>
            </a:r>
          </a:p>
          <a:p>
            <a:pPr marL="0" indent="0">
              <a:buNone/>
            </a:pPr>
            <a:r>
              <a:rPr lang="en-US" dirty="0"/>
              <a:t>    </a:t>
            </a:r>
            <a:r>
              <a:rPr lang="en-US" dirty="0" err="1"/>
              <a:t>const</a:t>
            </a:r>
            <a:r>
              <a:rPr lang="en-US" dirty="0"/>
              <a:t> auto shifted = shift( joined, </a:t>
            </a:r>
            <a:r>
              <a:rPr lang="en-US" dirty="0" err="1"/>
              <a:t>bStart</a:t>
            </a:r>
            <a:r>
              <a:rPr lang="en-US" dirty="0"/>
              <a:t> - </a:t>
            </a:r>
            <a:r>
              <a:rPr lang="en-US" dirty="0" err="1"/>
              <a:t>aPlacement</a:t>
            </a:r>
            <a:r>
              <a:rPr lang="en-US" dirty="0"/>
              <a:t> );</a:t>
            </a:r>
          </a:p>
          <a:p>
            <a:pPr marL="0" indent="0">
              <a:buNone/>
            </a:pPr>
            <a:endParaRPr lang="en-US" dirty="0"/>
          </a:p>
          <a:p>
            <a:pPr marL="0" indent="0">
              <a:buNone/>
            </a:pPr>
            <a:r>
              <a:rPr lang="en-US" dirty="0"/>
              <a:t>    // </a:t>
            </a:r>
            <a:r>
              <a:rPr lang="el-GR" dirty="0"/>
              <a:t>μ⟦</a:t>
            </a:r>
            <a:r>
              <a:rPr lang="en-US" dirty="0"/>
              <a:t>overlay⟧ : {a : Set} → Movie a → Movie (optional a) → Movie a</a:t>
            </a:r>
          </a:p>
          <a:p>
            <a:pPr marL="0" indent="0">
              <a:buNone/>
            </a:pPr>
            <a:r>
              <a:rPr lang="en-US" dirty="0"/>
              <a:t>    return overlay( ma, shifted );</a:t>
            </a:r>
          </a:p>
          <a:p>
            <a:pPr marL="0" indent="0">
              <a:buNone/>
            </a:pPr>
            <a:r>
              <a:rPr lang="en-US" dirty="0"/>
              <a:t>}</a:t>
            </a:r>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851534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Denotational Design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Discover the essence of the problem you'd like to solve in pure mathematics augmented with </a:t>
            </a:r>
            <a:r>
              <a:rPr lang="en-US" dirty="0" err="1" smtClean="0"/>
              <a:t>Agda</a:t>
            </a:r>
            <a:r>
              <a:rPr lang="en-US" dirty="0" smtClean="0"/>
              <a:t> notation.</a:t>
            </a:r>
          </a:p>
          <a:p>
            <a:pPr marL="457200" indent="-457200">
              <a:buFont typeface="+mj-lt"/>
              <a:buAutoNum type="arabicPeriod"/>
            </a:pPr>
            <a:r>
              <a:rPr lang="en-US" dirty="0" smtClean="0"/>
              <a:t>Implement the solution efficiently in C++ while </a:t>
            </a:r>
            <a:r>
              <a:rPr lang="en-US" i="1" dirty="0" smtClean="0"/>
              <a:t>retaining the interface</a:t>
            </a:r>
            <a:r>
              <a:rPr lang="en-US" dirty="0" smtClean="0"/>
              <a:t> your semantics imply.</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760053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meaning of this?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class Measurement</a:t>
            </a:r>
          </a:p>
          <a:p>
            <a:pPr marL="0" indent="0">
              <a:buNone/>
            </a:pPr>
            <a:r>
              <a:rPr lang="en-US" dirty="0" smtClean="0"/>
              <a:t>{</a:t>
            </a:r>
          </a:p>
          <a:p>
            <a:pPr marL="0" indent="0">
              <a:buNone/>
            </a:pPr>
            <a:r>
              <a:rPr lang="en-US" dirty="0" smtClean="0"/>
              <a:t>public:</a:t>
            </a:r>
            <a:endParaRPr lang="en-US" dirty="0"/>
          </a:p>
          <a:p>
            <a:pPr marL="0" indent="0">
              <a:buNone/>
            </a:pPr>
            <a:r>
              <a:rPr lang="en-US" dirty="0"/>
              <a:t>    void </a:t>
            </a:r>
            <a:r>
              <a:rPr lang="en-US" dirty="0" err="1"/>
              <a:t>setId</a:t>
            </a:r>
            <a:r>
              <a:rPr lang="en-US" dirty="0"/>
              <a:t>( </a:t>
            </a:r>
            <a:r>
              <a:rPr lang="en-US" dirty="0" err="1"/>
              <a:t>const</a:t>
            </a:r>
            <a:r>
              <a:rPr lang="en-US" dirty="0"/>
              <a:t> </a:t>
            </a:r>
            <a:r>
              <a:rPr lang="en-US" dirty="0" err="1"/>
              <a:t>int</a:t>
            </a:r>
            <a:r>
              <a:rPr lang="en-US" dirty="0"/>
              <a:t> id )</a:t>
            </a:r>
          </a:p>
          <a:p>
            <a:pPr marL="0" indent="0">
              <a:buNone/>
            </a:pPr>
            <a:r>
              <a:rPr lang="en-US" dirty="0"/>
              <a:t>    </a:t>
            </a:r>
            <a:r>
              <a:rPr lang="en-US" dirty="0" err="1"/>
              <a:t>int</a:t>
            </a:r>
            <a:r>
              <a:rPr lang="en-US" dirty="0"/>
              <a:t> id() </a:t>
            </a:r>
            <a:r>
              <a:rPr lang="en-US" dirty="0" err="1"/>
              <a:t>const</a:t>
            </a:r>
            <a:r>
              <a:rPr lang="en-US" dirty="0"/>
              <a:t>;</a:t>
            </a:r>
          </a:p>
          <a:p>
            <a:pPr marL="0" indent="0">
              <a:buNone/>
            </a:pPr>
            <a:r>
              <a:rPr lang="en-US" dirty="0"/>
              <a:t>    </a:t>
            </a:r>
            <a:r>
              <a:rPr lang="en-US" dirty="0" err="1"/>
              <a:t>std</a:t>
            </a:r>
            <a:r>
              <a:rPr lang="en-US" dirty="0"/>
              <a:t>::string name;</a:t>
            </a:r>
          </a:p>
          <a:p>
            <a:pPr marL="0" indent="0">
              <a:buNone/>
            </a:pPr>
            <a:r>
              <a:rPr lang="en-US" dirty="0"/>
              <a:t>    virtual void </a:t>
            </a:r>
            <a:r>
              <a:rPr lang="en-US" dirty="0" err="1"/>
              <a:t>storeToDisk</a:t>
            </a:r>
            <a:r>
              <a:rPr lang="en-US" dirty="0"/>
              <a:t>(...);</a:t>
            </a:r>
          </a:p>
          <a:p>
            <a:pPr marL="0" indent="0">
              <a:buNone/>
            </a:pPr>
            <a:r>
              <a:rPr lang="en-US" dirty="0"/>
              <a:t>    virtual void </a:t>
            </a:r>
            <a:r>
              <a:rPr lang="en-US" dirty="0" err="1"/>
              <a:t>loadFromDisk</a:t>
            </a:r>
            <a:r>
              <a:rPr lang="en-US" dirty="0" smtClean="0"/>
              <a:t>(...);</a:t>
            </a:r>
          </a:p>
          <a:p>
            <a:pPr marL="0" indent="0">
              <a:buNone/>
            </a:pPr>
            <a:r>
              <a:rPr lang="en-US" dirty="0"/>
              <a:t> </a:t>
            </a:r>
            <a:r>
              <a:rPr lang="en-US" dirty="0" smtClean="0"/>
              <a:t>   // when returns false, this isn’t valid for the geography</a:t>
            </a:r>
          </a:p>
          <a:p>
            <a:pPr marL="0" indent="0">
              <a:buNone/>
            </a:pPr>
            <a:r>
              <a:rPr lang="en-US" dirty="0"/>
              <a:t> </a:t>
            </a:r>
            <a:r>
              <a:rPr lang="en-US" dirty="0" smtClean="0"/>
              <a:t>   virtual </a:t>
            </a:r>
            <a:r>
              <a:rPr lang="en-US" dirty="0" err="1" smtClean="0"/>
              <a:t>bool</a:t>
            </a:r>
            <a:r>
              <a:rPr lang="en-US" dirty="0" smtClean="0"/>
              <a:t> validate( Geography &amp; )=0;</a:t>
            </a:r>
          </a:p>
          <a:p>
            <a:pPr marL="0" indent="0">
              <a:buNone/>
            </a:pPr>
            <a:r>
              <a:rPr lang="en-US" dirty="0" smtClean="0"/>
              <a:t>    virtual ~Measurement();</a:t>
            </a:r>
            <a:endParaRPr lang="en-US" dirty="0"/>
          </a:p>
          <a:p>
            <a:pPr marL="0" indent="0">
              <a:buNone/>
            </a:pPr>
            <a:r>
              <a:rPr lang="en-US" dirty="0"/>
              <a:t>protected:</a:t>
            </a:r>
          </a:p>
          <a:p>
            <a:pPr marL="0" indent="0">
              <a:buNone/>
            </a:pPr>
            <a:r>
              <a:rPr lang="en-US" dirty="0"/>
              <a:t>    virtual </a:t>
            </a:r>
            <a:r>
              <a:rPr lang="en-US" dirty="0" err="1"/>
              <a:t>int</a:t>
            </a:r>
            <a:r>
              <a:rPr lang="en-US" dirty="0"/>
              <a:t> </a:t>
            </a:r>
            <a:r>
              <a:rPr lang="en-US" dirty="0" err="1"/>
              <a:t>calculateId</a:t>
            </a:r>
            <a:r>
              <a:rPr lang="en-US" dirty="0"/>
              <a:t>() = 0;</a:t>
            </a:r>
          </a:p>
          <a:p>
            <a:pPr marL="0" indent="0">
              <a:buNone/>
            </a:pPr>
            <a:r>
              <a:rPr lang="en-US" dirty="0"/>
              <a:t>}</a:t>
            </a:r>
          </a:p>
          <a:p>
            <a:pPr marL="0" indent="0">
              <a:buNone/>
            </a:pP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344913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meaning of this?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elsewhere…</a:t>
            </a:r>
          </a:p>
          <a:p>
            <a:pPr marL="0" indent="0">
              <a:buNone/>
            </a:pPr>
            <a:endParaRPr lang="en-US" dirty="0" smtClean="0"/>
          </a:p>
          <a:p>
            <a:pPr marL="0" indent="0">
              <a:buNone/>
            </a:pPr>
            <a:r>
              <a:rPr lang="en-US" dirty="0"/>
              <a:t>class </a:t>
            </a:r>
            <a:r>
              <a:rPr lang="en-US" dirty="0" err="1"/>
              <a:t>GrassMeasurement</a:t>
            </a:r>
            <a:r>
              <a:rPr lang="en-US" dirty="0"/>
              <a:t> : public </a:t>
            </a:r>
            <a:r>
              <a:rPr lang="en-US" dirty="0" smtClean="0"/>
              <a:t>Measurement</a:t>
            </a:r>
            <a:endParaRPr lang="en-US" dirty="0"/>
          </a:p>
          <a:p>
            <a:pPr marL="0" indent="0">
              <a:buNone/>
            </a:pPr>
            <a:r>
              <a:rPr lang="en-US" dirty="0"/>
              <a:t>{</a:t>
            </a:r>
          </a:p>
          <a:p>
            <a:pPr marL="0" indent="0">
              <a:buNone/>
            </a:pPr>
            <a:r>
              <a:rPr lang="en-US" dirty="0"/>
              <a:t>public:</a:t>
            </a:r>
          </a:p>
          <a:p>
            <a:pPr marL="0" indent="0">
              <a:buNone/>
            </a:pPr>
            <a:r>
              <a:rPr lang="en-US" dirty="0"/>
              <a:t>    virtual void </a:t>
            </a:r>
            <a:r>
              <a:rPr lang="en-US" dirty="0" err="1"/>
              <a:t>storeToDisk</a:t>
            </a:r>
            <a:r>
              <a:rPr lang="en-US" dirty="0"/>
              <a:t>(...);</a:t>
            </a:r>
          </a:p>
          <a:p>
            <a:pPr marL="0" indent="0">
              <a:buNone/>
            </a:pPr>
            <a:r>
              <a:rPr lang="en-US" dirty="0"/>
              <a:t>    virtual void </a:t>
            </a:r>
            <a:r>
              <a:rPr lang="en-US" dirty="0" err="1"/>
              <a:t>loadFromDisk</a:t>
            </a:r>
            <a:r>
              <a:rPr lang="en-US" dirty="0"/>
              <a:t>(...);</a:t>
            </a:r>
          </a:p>
          <a:p>
            <a:pPr marL="0" indent="0">
              <a:buNone/>
            </a:pPr>
            <a:r>
              <a:rPr lang="en-US" dirty="0"/>
              <a:t>    virtual </a:t>
            </a:r>
            <a:r>
              <a:rPr lang="en-US" dirty="0" err="1"/>
              <a:t>bool</a:t>
            </a:r>
            <a:r>
              <a:rPr lang="en-US" dirty="0"/>
              <a:t> validate( Geography </a:t>
            </a:r>
            <a:r>
              <a:rPr lang="en-US" dirty="0" smtClean="0"/>
              <a:t>&amp;);</a:t>
            </a:r>
            <a:endParaRPr lang="en-US" dirty="0"/>
          </a:p>
          <a:p>
            <a:pPr marL="0" indent="0">
              <a:buNone/>
            </a:pPr>
            <a:r>
              <a:rPr lang="en-US" dirty="0"/>
              <a:t>    Color </a:t>
            </a:r>
            <a:r>
              <a:rPr lang="en-US" dirty="0" err="1"/>
              <a:t>greenThreshold</a:t>
            </a:r>
            <a:r>
              <a:rPr lang="en-US" dirty="0"/>
              <a:t>;</a:t>
            </a:r>
          </a:p>
          <a:p>
            <a:pPr marL="0" indent="0">
              <a:buNone/>
            </a:pPr>
            <a:r>
              <a:rPr lang="en-US" dirty="0"/>
              <a:t>protected:</a:t>
            </a:r>
          </a:p>
          <a:p>
            <a:pPr marL="0" indent="0">
              <a:buNone/>
            </a:pPr>
            <a:r>
              <a:rPr lang="en-US" dirty="0"/>
              <a:t>    virtual </a:t>
            </a:r>
            <a:r>
              <a:rPr lang="en-US" dirty="0" err="1"/>
              <a:t>int</a:t>
            </a:r>
            <a:r>
              <a:rPr lang="en-US" dirty="0"/>
              <a:t> </a:t>
            </a:r>
            <a:r>
              <a:rPr lang="en-US" dirty="0" err="1"/>
              <a:t>calculateId</a:t>
            </a:r>
            <a:r>
              <a:rPr lang="en-US" dirty="0"/>
              <a:t>();</a:t>
            </a:r>
          </a:p>
          <a:p>
            <a:pPr marL="0" indent="0">
              <a:buNone/>
            </a:pPr>
            <a:r>
              <a:rPr lang="en-US" dirty="0" smtClean="0"/>
              <a:t>}</a:t>
            </a:r>
          </a:p>
          <a:p>
            <a:pPr marL="0" indent="0">
              <a:buNone/>
            </a:pPr>
            <a:endParaRPr lang="en-US" dirty="0"/>
          </a:p>
          <a:p>
            <a:pPr marL="0" indent="0">
              <a:buNone/>
            </a:pPr>
            <a:r>
              <a:rPr lang="en-US" dirty="0" err="1" smtClean="0"/>
              <a:t>GrassMeasurementResult</a:t>
            </a:r>
            <a:r>
              <a:rPr lang="en-US" dirty="0" smtClean="0"/>
              <a:t> </a:t>
            </a:r>
            <a:r>
              <a:rPr lang="en-US" dirty="0" err="1" smtClean="0"/>
              <a:t>makeGrassMeasurement</a:t>
            </a:r>
            <a:r>
              <a:rPr lang="en-US" dirty="0" smtClean="0"/>
              <a:t>(</a:t>
            </a:r>
          </a:p>
          <a:p>
            <a:pPr marL="0" indent="0">
              <a:buNone/>
            </a:pPr>
            <a:r>
              <a:rPr lang="en-US" dirty="0"/>
              <a:t> </a:t>
            </a:r>
            <a:r>
              <a:rPr lang="en-US" dirty="0" smtClean="0"/>
              <a:t> </a:t>
            </a:r>
            <a:r>
              <a:rPr lang="en-US" dirty="0" err="1" smtClean="0"/>
              <a:t>GrassMeasurement</a:t>
            </a:r>
            <a:r>
              <a:rPr lang="en-US" dirty="0" smtClean="0"/>
              <a:t> &amp; m,</a:t>
            </a:r>
          </a:p>
          <a:p>
            <a:pPr marL="0" indent="0">
              <a:buNone/>
            </a:pPr>
            <a:r>
              <a:rPr lang="en-US" dirty="0"/>
              <a:t> </a:t>
            </a:r>
            <a:r>
              <a:rPr lang="en-US" dirty="0" smtClean="0"/>
              <a:t> Geography &amp; g );</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4050050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Measurement</a:t>
            </a:r>
            <a:endParaRPr lang="en-US" dirty="0"/>
          </a:p>
        </p:txBody>
      </p:sp>
      <p:sp>
        <p:nvSpPr>
          <p:cNvPr id="3" name="Content Placeholder 2"/>
          <p:cNvSpPr>
            <a:spLocks noGrp="1"/>
          </p:cNvSpPr>
          <p:nvPr>
            <p:ph idx="1"/>
          </p:nvPr>
        </p:nvSpPr>
        <p:spPr/>
        <p:txBody>
          <a:bodyPr/>
          <a:lstStyle/>
          <a:p>
            <a:pPr marL="0" indent="0">
              <a:buNone/>
            </a:pPr>
            <a:r>
              <a:rPr lang="en-US" dirty="0" smtClean="0"/>
              <a:t>What is a measurement?</a:t>
            </a:r>
          </a:p>
          <a:p>
            <a:pPr marL="0" indent="0">
              <a:buNone/>
            </a:pPr>
            <a:endParaRPr lang="en-US" dirty="0"/>
          </a:p>
          <a:p>
            <a:pPr marL="0" indent="0">
              <a:buNone/>
            </a:pPr>
            <a:r>
              <a:rPr lang="el-GR" dirty="0"/>
              <a:t>μ⟦ </a:t>
            </a:r>
            <a:r>
              <a:rPr lang="en-US" dirty="0"/>
              <a:t>Measurement </a:t>
            </a:r>
            <a:r>
              <a:rPr lang="en-US" dirty="0" smtClean="0"/>
              <a:t>⟧</a:t>
            </a:r>
            <a:r>
              <a:rPr lang="en-US" baseline="-25000" dirty="0" smtClean="0"/>
              <a:t>T</a:t>
            </a:r>
            <a:r>
              <a:rPr lang="en-US" dirty="0" smtClean="0"/>
              <a:t> </a:t>
            </a:r>
            <a:r>
              <a:rPr lang="en-US" dirty="0"/>
              <a:t>= ( a : Set, Geography → a </a:t>
            </a:r>
            <a:r>
              <a:rPr lang="en-US" dirty="0" smtClean="0"/>
              <a:t>)</a:t>
            </a:r>
          </a:p>
          <a:p>
            <a:pPr marL="0" indent="0">
              <a:buNone/>
            </a:pPr>
            <a:endParaRPr lang="en-US" dirty="0"/>
          </a:p>
          <a:p>
            <a:pPr marL="0" indent="0">
              <a:buNone/>
            </a:pPr>
            <a:r>
              <a:rPr lang="en-US" dirty="0" smtClean="0"/>
              <a:t>What is a grass measurement?</a:t>
            </a:r>
          </a:p>
          <a:p>
            <a:pPr marL="0" indent="0">
              <a:buNone/>
            </a:pPr>
            <a:endParaRPr lang="en-US" dirty="0"/>
          </a:p>
          <a:p>
            <a:pPr marL="0" indent="0">
              <a:buNone/>
            </a:pPr>
            <a:r>
              <a:rPr lang="el-GR" dirty="0"/>
              <a:t>μ⟦ </a:t>
            </a:r>
            <a:r>
              <a:rPr lang="en-US" dirty="0" err="1"/>
              <a:t>GrassMeasurement</a:t>
            </a:r>
            <a:r>
              <a:rPr lang="en-US" dirty="0"/>
              <a:t> </a:t>
            </a:r>
            <a:r>
              <a:rPr lang="en-US" dirty="0" smtClean="0"/>
              <a:t>⟧</a:t>
            </a:r>
            <a:r>
              <a:rPr lang="en-US" baseline="-25000" dirty="0" smtClean="0"/>
              <a:t>E</a:t>
            </a:r>
            <a:r>
              <a:rPr lang="en-US" dirty="0" smtClean="0"/>
              <a:t> </a:t>
            </a:r>
            <a:r>
              <a:rPr lang="en-US" dirty="0"/>
              <a:t>: Color → Measurement</a:t>
            </a:r>
          </a:p>
          <a:p>
            <a:pPr marL="0" indent="0">
              <a:buNone/>
            </a:pPr>
            <a:r>
              <a:rPr lang="el-GR" dirty="0"/>
              <a:t>μ⟦ </a:t>
            </a:r>
            <a:r>
              <a:rPr lang="en-US" dirty="0" err="1"/>
              <a:t>GrassMeasurement</a:t>
            </a:r>
            <a:r>
              <a:rPr lang="en-US" dirty="0"/>
              <a:t> </a:t>
            </a:r>
            <a:r>
              <a:rPr lang="en-US" dirty="0" smtClean="0"/>
              <a:t>⟧</a:t>
            </a:r>
            <a:r>
              <a:rPr lang="en-US" baseline="-25000" dirty="0" smtClean="0"/>
              <a:t>E</a:t>
            </a:r>
            <a:r>
              <a:rPr lang="en-US" dirty="0" smtClean="0"/>
              <a:t> =</a:t>
            </a:r>
          </a:p>
          <a:p>
            <a:pPr marL="0" indent="0">
              <a:buNone/>
            </a:pPr>
            <a:r>
              <a:rPr lang="en-US" dirty="0"/>
              <a:t> </a:t>
            </a:r>
            <a:r>
              <a:rPr lang="en-US" dirty="0" smtClean="0"/>
              <a:t> </a:t>
            </a:r>
            <a:r>
              <a:rPr lang="el-GR" dirty="0" smtClean="0"/>
              <a:t>λ </a:t>
            </a:r>
            <a:r>
              <a:rPr lang="en-US" dirty="0" err="1"/>
              <a:t>greenThreshold</a:t>
            </a:r>
            <a:r>
              <a:rPr lang="en-US" dirty="0"/>
              <a:t> → ( </a:t>
            </a:r>
            <a:r>
              <a:rPr lang="en-US" dirty="0" err="1" smtClean="0"/>
              <a:t>GrassMeasurementResult</a:t>
            </a:r>
            <a:endParaRPr lang="en-US" dirty="0" smtClean="0"/>
          </a:p>
          <a:p>
            <a:pPr marL="0" indent="0">
              <a:buNone/>
            </a:pPr>
            <a:r>
              <a:rPr lang="en-US" dirty="0"/>
              <a:t> </a:t>
            </a:r>
            <a:r>
              <a:rPr lang="en-US" dirty="0" smtClean="0"/>
              <a:t>                                     , </a:t>
            </a:r>
            <a:r>
              <a:rPr lang="en-US" dirty="0"/>
              <a:t>(</a:t>
            </a:r>
            <a:r>
              <a:rPr lang="el-GR" dirty="0"/>
              <a:t>λ </a:t>
            </a:r>
            <a:r>
              <a:rPr lang="en-US" dirty="0"/>
              <a:t>geography → </a:t>
            </a:r>
            <a:r>
              <a:rPr lang="en-US" dirty="0" smtClean="0"/>
              <a:t>…) </a:t>
            </a:r>
            <a:r>
              <a:rPr lang="en-US" dirty="0"/>
              <a:t>)</a:t>
            </a:r>
          </a:p>
          <a:p>
            <a:pPr marL="0" indent="0">
              <a:buNone/>
            </a:pP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76456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Measurement</a:t>
            </a:r>
            <a:endParaRPr lang="en-US" dirty="0"/>
          </a:p>
        </p:txBody>
      </p:sp>
      <p:sp>
        <p:nvSpPr>
          <p:cNvPr id="3" name="Content Placeholder 2"/>
          <p:cNvSpPr>
            <a:spLocks noGrp="1"/>
          </p:cNvSpPr>
          <p:nvPr>
            <p:ph idx="1"/>
          </p:nvPr>
        </p:nvSpPr>
        <p:spPr/>
        <p:txBody>
          <a:bodyPr>
            <a:normAutofit/>
          </a:bodyPr>
          <a:lstStyle/>
          <a:p>
            <a:pPr marL="0" indent="0">
              <a:buNone/>
            </a:pPr>
            <a:r>
              <a:rPr lang="el-GR" dirty="0"/>
              <a:t>μ⟦ </a:t>
            </a:r>
            <a:r>
              <a:rPr lang="en-US" dirty="0"/>
              <a:t>Measurement ⟧</a:t>
            </a:r>
            <a:r>
              <a:rPr lang="en-US" baseline="-25000" dirty="0"/>
              <a:t>T</a:t>
            </a:r>
            <a:r>
              <a:rPr lang="en-US" dirty="0"/>
              <a:t> = ( a : Set, Geography → a </a:t>
            </a:r>
            <a:r>
              <a:rPr lang="en-US" dirty="0" smtClean="0"/>
              <a:t>)</a:t>
            </a:r>
          </a:p>
          <a:p>
            <a:pPr marL="0" indent="0">
              <a:buNone/>
            </a:pPr>
            <a:endParaRPr lang="en-US" dirty="0"/>
          </a:p>
          <a:p>
            <a:pPr marL="0" indent="0">
              <a:buNone/>
            </a:pPr>
            <a:r>
              <a:rPr lang="en-US" sz="2000" dirty="0" smtClean="0"/>
              <a:t>template</a:t>
            </a:r>
            <a:r>
              <a:rPr lang="en-US" sz="2000" dirty="0"/>
              <a:t>&lt; </a:t>
            </a:r>
            <a:r>
              <a:rPr lang="en-US" sz="2000" dirty="0" err="1"/>
              <a:t>typename</a:t>
            </a:r>
            <a:r>
              <a:rPr lang="en-US" sz="2000" dirty="0"/>
              <a:t> T &gt;</a:t>
            </a:r>
          </a:p>
          <a:p>
            <a:pPr marL="0" indent="0">
              <a:buNone/>
            </a:pPr>
            <a:r>
              <a:rPr lang="en-US" sz="2000" dirty="0" err="1"/>
              <a:t>struct</a:t>
            </a:r>
            <a:r>
              <a:rPr lang="en-US" sz="2000" dirty="0"/>
              <a:t> Measurement</a:t>
            </a:r>
          </a:p>
          <a:p>
            <a:pPr marL="0" indent="0">
              <a:buNone/>
            </a:pPr>
            <a:r>
              <a:rPr lang="en-US" sz="2000" dirty="0"/>
              <a:t>{</a:t>
            </a:r>
          </a:p>
          <a:p>
            <a:pPr marL="0" indent="0">
              <a:buNone/>
            </a:pPr>
            <a:r>
              <a:rPr lang="en-US" sz="2000" dirty="0"/>
              <a:t>    </a:t>
            </a:r>
            <a:r>
              <a:rPr lang="en-US" sz="2000" dirty="0" err="1"/>
              <a:t>typedef</a:t>
            </a:r>
            <a:r>
              <a:rPr lang="en-US" sz="2000" dirty="0"/>
              <a:t> T </a:t>
            </a:r>
            <a:r>
              <a:rPr lang="en-US" sz="2000" dirty="0" err="1"/>
              <a:t>measurement_result</a:t>
            </a:r>
            <a:r>
              <a:rPr lang="en-US" sz="2000" dirty="0"/>
              <a:t>;</a:t>
            </a:r>
          </a:p>
          <a:p>
            <a:pPr marL="0" indent="0">
              <a:buNone/>
            </a:pPr>
            <a:r>
              <a:rPr lang="en-US" sz="2000" dirty="0"/>
              <a:t>    </a:t>
            </a:r>
            <a:r>
              <a:rPr lang="en-US" sz="2000" dirty="0" smtClean="0"/>
              <a:t>virtual T </a:t>
            </a:r>
            <a:r>
              <a:rPr lang="en-US" sz="2000" dirty="0" err="1"/>
              <a:t>run_measurement</a:t>
            </a:r>
            <a:r>
              <a:rPr lang="en-US" sz="2000" dirty="0"/>
              <a:t>( </a:t>
            </a:r>
            <a:r>
              <a:rPr lang="en-US" sz="2000" dirty="0" err="1"/>
              <a:t>const</a:t>
            </a:r>
            <a:r>
              <a:rPr lang="en-US" sz="2000" dirty="0"/>
              <a:t> Geography &amp; ) </a:t>
            </a:r>
            <a:r>
              <a:rPr lang="en-US" sz="2000" dirty="0" err="1"/>
              <a:t>const</a:t>
            </a:r>
            <a:r>
              <a:rPr lang="en-US" sz="2000" dirty="0"/>
              <a:t>=0;</a:t>
            </a:r>
          </a:p>
          <a:p>
            <a:pPr marL="0" indent="0">
              <a:buNone/>
            </a:pPr>
            <a:r>
              <a:rPr lang="en-US" sz="2000" dirty="0" smtClean="0"/>
              <a:t>};</a:t>
            </a:r>
            <a:endParaRPr lang="en-US" sz="2000"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515662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Measurement</a:t>
            </a:r>
            <a:endParaRPr lang="en-US" dirty="0"/>
          </a:p>
        </p:txBody>
      </p:sp>
      <p:sp>
        <p:nvSpPr>
          <p:cNvPr id="3" name="Content Placeholder 2"/>
          <p:cNvSpPr>
            <a:spLocks noGrp="1"/>
          </p:cNvSpPr>
          <p:nvPr>
            <p:ph idx="1"/>
          </p:nvPr>
        </p:nvSpPr>
        <p:spPr/>
        <p:txBody>
          <a:bodyPr>
            <a:normAutofit/>
          </a:bodyPr>
          <a:lstStyle/>
          <a:p>
            <a:pPr marL="0" indent="0">
              <a:buNone/>
            </a:pPr>
            <a:r>
              <a:rPr lang="el-GR" dirty="0"/>
              <a:t>μ⟦ </a:t>
            </a:r>
            <a:r>
              <a:rPr lang="en-US" dirty="0"/>
              <a:t>Measurement ⟧</a:t>
            </a:r>
            <a:r>
              <a:rPr lang="en-US" baseline="-25000" dirty="0"/>
              <a:t>T</a:t>
            </a:r>
            <a:r>
              <a:rPr lang="en-US" dirty="0"/>
              <a:t> = ( a : Set, Geography → a )</a:t>
            </a:r>
          </a:p>
          <a:p>
            <a:pPr marL="0" indent="0">
              <a:buNone/>
            </a:pPr>
            <a:endParaRPr lang="en-US" dirty="0"/>
          </a:p>
          <a:p>
            <a:pPr marL="0" indent="0">
              <a:buNone/>
            </a:pPr>
            <a:r>
              <a:rPr lang="en-US" dirty="0"/>
              <a:t>template&lt; </a:t>
            </a:r>
            <a:r>
              <a:rPr lang="en-US" dirty="0" err="1"/>
              <a:t>typename</a:t>
            </a:r>
            <a:r>
              <a:rPr lang="en-US" dirty="0"/>
              <a:t> T &gt;</a:t>
            </a:r>
          </a:p>
          <a:p>
            <a:pPr marL="0" indent="0">
              <a:buNone/>
            </a:pPr>
            <a:r>
              <a:rPr lang="en-US" dirty="0" err="1"/>
              <a:t>struct</a:t>
            </a:r>
            <a:r>
              <a:rPr lang="en-US" dirty="0"/>
              <a:t> Measurement</a:t>
            </a:r>
          </a:p>
          <a:p>
            <a:pPr marL="0" indent="0">
              <a:buNone/>
            </a:pPr>
            <a:r>
              <a:rPr lang="en-US" dirty="0"/>
              <a:t>{</a:t>
            </a:r>
          </a:p>
          <a:p>
            <a:pPr marL="0" indent="0">
              <a:buNone/>
            </a:pPr>
            <a:r>
              <a:rPr lang="en-US" dirty="0"/>
              <a:t>    </a:t>
            </a:r>
            <a:r>
              <a:rPr lang="en-US" dirty="0" err="1"/>
              <a:t>typedef</a:t>
            </a:r>
            <a:r>
              <a:rPr lang="en-US" dirty="0"/>
              <a:t> T </a:t>
            </a:r>
            <a:r>
              <a:rPr lang="en-US" dirty="0" err="1"/>
              <a:t>result_type</a:t>
            </a:r>
            <a:r>
              <a:rPr lang="en-US" dirty="0"/>
              <a:t>;</a:t>
            </a:r>
          </a:p>
          <a:p>
            <a:pPr marL="0" indent="0">
              <a:buNone/>
            </a:pPr>
            <a:r>
              <a:rPr lang="en-US" dirty="0"/>
              <a:t>    </a:t>
            </a:r>
            <a:r>
              <a:rPr lang="en-US" dirty="0" smtClean="0"/>
              <a:t>virtual T </a:t>
            </a:r>
            <a:r>
              <a:rPr lang="en-US" dirty="0"/>
              <a:t>operator()( </a:t>
            </a:r>
            <a:r>
              <a:rPr lang="en-US" dirty="0" err="1"/>
              <a:t>const</a:t>
            </a:r>
            <a:r>
              <a:rPr lang="en-US" dirty="0"/>
              <a:t> Geography &amp; ) </a:t>
            </a:r>
            <a:r>
              <a:rPr lang="en-US" dirty="0" err="1"/>
              <a:t>const</a:t>
            </a:r>
            <a:r>
              <a:rPr lang="en-US" dirty="0"/>
              <a:t>=0;</a:t>
            </a:r>
          </a:p>
          <a:p>
            <a:pPr marL="0" indent="0">
              <a:buNone/>
            </a:pPr>
            <a:r>
              <a:rPr lang="en-US" dirty="0" smtClean="0"/>
              <a:t>};</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2841733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thing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l-GR" dirty="0"/>
              <a:t>μ⟦ </a:t>
            </a:r>
            <a:r>
              <a:rPr lang="en-US" dirty="0"/>
              <a:t>Measurement ⟧</a:t>
            </a:r>
            <a:r>
              <a:rPr lang="en-US" baseline="-25000" dirty="0"/>
              <a:t>T</a:t>
            </a:r>
            <a:r>
              <a:rPr lang="en-US" dirty="0"/>
              <a:t> = ( a : Set, Geography → a )</a:t>
            </a:r>
          </a:p>
          <a:p>
            <a:pPr marL="0" indent="0">
              <a:buNone/>
            </a:pPr>
            <a:endParaRPr lang="en-US" dirty="0" smtClean="0"/>
          </a:p>
          <a:p>
            <a:pPr marL="0" indent="0">
              <a:buNone/>
            </a:pPr>
            <a:r>
              <a:rPr lang="en-US" dirty="0" smtClean="0"/>
              <a:t>What about that id thing?</a:t>
            </a:r>
          </a:p>
          <a:p>
            <a:pPr marL="0" indent="0">
              <a:buNone/>
            </a:pPr>
            <a:endParaRPr lang="en-US" dirty="0"/>
          </a:p>
          <a:p>
            <a:pPr marL="0" indent="0">
              <a:buNone/>
            </a:pPr>
            <a:r>
              <a:rPr lang="en-US" dirty="0"/>
              <a:t>template&lt; </a:t>
            </a:r>
            <a:r>
              <a:rPr lang="en-US" dirty="0" err="1"/>
              <a:t>typename</a:t>
            </a:r>
            <a:r>
              <a:rPr lang="en-US" dirty="0"/>
              <a:t> </a:t>
            </a:r>
            <a:r>
              <a:rPr lang="en-US" dirty="0" smtClean="0"/>
              <a:t>T, </a:t>
            </a:r>
            <a:r>
              <a:rPr lang="en-US" dirty="0" err="1" smtClean="0"/>
              <a:t>typename</a:t>
            </a:r>
            <a:r>
              <a:rPr lang="en-US" dirty="0" smtClean="0"/>
              <a:t> Derived </a:t>
            </a:r>
            <a:r>
              <a:rPr lang="en-US" dirty="0"/>
              <a:t>&gt;</a:t>
            </a:r>
          </a:p>
          <a:p>
            <a:pPr marL="0" indent="0">
              <a:buNone/>
            </a:pPr>
            <a:r>
              <a:rPr lang="en-US" dirty="0" err="1"/>
              <a:t>struct</a:t>
            </a:r>
            <a:r>
              <a:rPr lang="en-US" dirty="0"/>
              <a:t> Measurement</a:t>
            </a:r>
          </a:p>
          <a:p>
            <a:pPr marL="0" indent="0">
              <a:buNone/>
            </a:pPr>
            <a:r>
              <a:rPr lang="en-US" dirty="0"/>
              <a:t>{</a:t>
            </a:r>
          </a:p>
          <a:p>
            <a:pPr marL="0" indent="0">
              <a:buNone/>
            </a:pPr>
            <a:r>
              <a:rPr lang="en-US" dirty="0"/>
              <a:t>    </a:t>
            </a:r>
            <a:r>
              <a:rPr lang="en-US" dirty="0" err="1"/>
              <a:t>typedef</a:t>
            </a:r>
            <a:r>
              <a:rPr lang="en-US" dirty="0"/>
              <a:t> T </a:t>
            </a:r>
            <a:r>
              <a:rPr lang="en-US" dirty="0" err="1"/>
              <a:t>result_type</a:t>
            </a:r>
            <a:r>
              <a:rPr lang="en-US" dirty="0"/>
              <a:t>;</a:t>
            </a:r>
          </a:p>
          <a:p>
            <a:pPr marL="0" indent="0">
              <a:buNone/>
            </a:pPr>
            <a:r>
              <a:rPr lang="en-US" dirty="0"/>
              <a:t>    virtual T operator()( </a:t>
            </a:r>
            <a:r>
              <a:rPr lang="en-US" dirty="0" err="1"/>
              <a:t>const</a:t>
            </a:r>
            <a:r>
              <a:rPr lang="en-US" dirty="0"/>
              <a:t> Geography &amp; ) </a:t>
            </a:r>
            <a:r>
              <a:rPr lang="en-US" dirty="0" err="1"/>
              <a:t>const</a:t>
            </a:r>
            <a:r>
              <a:rPr lang="en-US" dirty="0"/>
              <a:t>=0</a:t>
            </a:r>
            <a:r>
              <a:rPr lang="en-US" dirty="0" smtClean="0"/>
              <a:t>;</a:t>
            </a:r>
          </a:p>
          <a:p>
            <a:pPr marL="0" indent="0">
              <a:buNone/>
            </a:pPr>
            <a:r>
              <a:rPr lang="en-US" dirty="0">
                <a:solidFill>
                  <a:schemeClr val="accent5">
                    <a:lumMod val="60000"/>
                    <a:lumOff val="40000"/>
                  </a:schemeClr>
                </a:solidFill>
              </a:rPr>
              <a:t> </a:t>
            </a:r>
            <a:r>
              <a:rPr lang="en-US" dirty="0" smtClean="0">
                <a:solidFill>
                  <a:schemeClr val="accent5">
                    <a:lumMod val="60000"/>
                    <a:lumOff val="40000"/>
                  </a:schemeClr>
                </a:solidFill>
              </a:rPr>
              <a:t>   virtual </a:t>
            </a:r>
            <a:r>
              <a:rPr lang="en-US" dirty="0" err="1" smtClean="0">
                <a:solidFill>
                  <a:schemeClr val="accent5">
                    <a:lumMod val="60000"/>
                    <a:lumOff val="40000"/>
                  </a:schemeClr>
                </a:solidFill>
              </a:rPr>
              <a:t>bool</a:t>
            </a:r>
            <a:r>
              <a:rPr lang="en-US" dirty="0" smtClean="0">
                <a:solidFill>
                  <a:schemeClr val="accent5">
                    <a:lumMod val="60000"/>
                    <a:lumOff val="40000"/>
                  </a:schemeClr>
                </a:solidFill>
              </a:rPr>
              <a:t> operator==( </a:t>
            </a:r>
            <a:r>
              <a:rPr lang="en-US" dirty="0" err="1" smtClean="0">
                <a:solidFill>
                  <a:schemeClr val="accent5">
                    <a:lumMod val="60000"/>
                    <a:lumOff val="40000"/>
                  </a:schemeClr>
                </a:solidFill>
              </a:rPr>
              <a:t>const</a:t>
            </a:r>
            <a:r>
              <a:rPr lang="en-US" dirty="0" smtClean="0">
                <a:solidFill>
                  <a:schemeClr val="accent5">
                    <a:lumMod val="60000"/>
                    <a:lumOff val="40000"/>
                  </a:schemeClr>
                </a:solidFill>
              </a:rPr>
              <a:t> Derived &amp;) </a:t>
            </a:r>
            <a:r>
              <a:rPr lang="en-US" dirty="0" err="1" smtClean="0">
                <a:solidFill>
                  <a:schemeClr val="accent5">
                    <a:lumMod val="60000"/>
                    <a:lumOff val="40000"/>
                  </a:schemeClr>
                </a:solidFill>
              </a:rPr>
              <a:t>const</a:t>
            </a:r>
            <a:r>
              <a:rPr lang="en-US" dirty="0" smtClean="0">
                <a:solidFill>
                  <a:schemeClr val="accent5">
                    <a:lumMod val="60000"/>
                    <a:lumOff val="40000"/>
                  </a:schemeClr>
                </a:solidFill>
              </a:rPr>
              <a:t>=0;</a:t>
            </a:r>
            <a:endParaRPr lang="en-US" dirty="0">
              <a:solidFill>
                <a:schemeClr val="accent5">
                  <a:lumMod val="60000"/>
                  <a:lumOff val="40000"/>
                </a:schemeClr>
              </a:solidFill>
            </a:endParaRPr>
          </a:p>
          <a:p>
            <a:pPr marL="0" indent="0">
              <a:buNone/>
            </a:pPr>
            <a:r>
              <a:rPr lang="en-US" dirty="0"/>
              <a:t>};</a:t>
            </a:r>
          </a:p>
          <a:p>
            <a:pPr marL="0" indent="0">
              <a:buNone/>
            </a:pPr>
            <a:endParaRPr lang="en-US" dirty="0" smtClean="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41684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anim calcmode="lin" valueType="num">
                                      <p:cBhvr>
                                        <p:cTn id="3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anim calcmode="lin" valueType="num">
                                      <p:cBhvr>
                                        <p:cTn id="3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Thing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What about that validation thing?</a:t>
            </a:r>
          </a:p>
          <a:p>
            <a:pPr marL="0" indent="0">
              <a:buNone/>
            </a:pPr>
            <a:r>
              <a:rPr lang="el-GR" dirty="0"/>
              <a:t>μ⟦ </a:t>
            </a:r>
            <a:r>
              <a:rPr lang="en-US" dirty="0"/>
              <a:t>Measurement ⟧</a:t>
            </a:r>
            <a:r>
              <a:rPr lang="en-US" baseline="-25000" dirty="0"/>
              <a:t>T</a:t>
            </a:r>
            <a:r>
              <a:rPr lang="en-US" dirty="0"/>
              <a:t> = ( a : Set, Geography → a </a:t>
            </a:r>
            <a:r>
              <a:rPr lang="en-US" dirty="0" smtClean="0"/>
              <a:t>)</a:t>
            </a:r>
          </a:p>
          <a:p>
            <a:pPr marL="0" indent="0">
              <a:buNone/>
            </a:pPr>
            <a:endParaRPr lang="en-US" dirty="0"/>
          </a:p>
          <a:p>
            <a:pPr marL="0" indent="0">
              <a:buNone/>
            </a:pPr>
            <a:r>
              <a:rPr lang="el-GR" dirty="0">
                <a:solidFill>
                  <a:schemeClr val="accent5">
                    <a:lumMod val="60000"/>
                    <a:lumOff val="40000"/>
                  </a:schemeClr>
                </a:solidFill>
              </a:rPr>
              <a:t>μ⟦ </a:t>
            </a:r>
            <a:r>
              <a:rPr lang="en-US" dirty="0">
                <a:solidFill>
                  <a:schemeClr val="accent5">
                    <a:lumMod val="60000"/>
                    <a:lumOff val="40000"/>
                  </a:schemeClr>
                </a:solidFill>
              </a:rPr>
              <a:t>Measurement ⟧</a:t>
            </a:r>
            <a:r>
              <a:rPr lang="en-US" baseline="-25000" dirty="0">
                <a:solidFill>
                  <a:schemeClr val="accent5">
                    <a:lumMod val="60000"/>
                    <a:lumOff val="40000"/>
                  </a:schemeClr>
                </a:solidFill>
              </a:rPr>
              <a:t>T</a:t>
            </a:r>
            <a:r>
              <a:rPr lang="en-US" dirty="0">
                <a:solidFill>
                  <a:schemeClr val="accent5">
                    <a:lumMod val="60000"/>
                    <a:lumOff val="40000"/>
                  </a:schemeClr>
                </a:solidFill>
              </a:rPr>
              <a:t> = ( a : Set, Geography → </a:t>
            </a:r>
            <a:r>
              <a:rPr lang="en-US" dirty="0" smtClean="0">
                <a:solidFill>
                  <a:schemeClr val="accent5">
                    <a:lumMod val="60000"/>
                    <a:lumOff val="40000"/>
                  </a:schemeClr>
                </a:solidFill>
              </a:rPr>
              <a:t>Optional a )</a:t>
            </a:r>
          </a:p>
          <a:p>
            <a:pPr marL="0" indent="0">
              <a:buNone/>
            </a:pPr>
            <a:endParaRPr lang="en-US" dirty="0" smtClean="0"/>
          </a:p>
          <a:p>
            <a:pPr marL="0" indent="0">
              <a:buNone/>
            </a:pPr>
            <a:r>
              <a:rPr lang="en-US" dirty="0" smtClean="0"/>
              <a:t>template</a:t>
            </a:r>
            <a:r>
              <a:rPr lang="en-US" dirty="0"/>
              <a:t>&lt; </a:t>
            </a:r>
            <a:r>
              <a:rPr lang="en-US" dirty="0" err="1"/>
              <a:t>typename</a:t>
            </a:r>
            <a:r>
              <a:rPr lang="en-US" dirty="0"/>
              <a:t> T, </a:t>
            </a:r>
            <a:r>
              <a:rPr lang="en-US" dirty="0" err="1"/>
              <a:t>typename</a:t>
            </a:r>
            <a:r>
              <a:rPr lang="en-US" dirty="0"/>
              <a:t> Derived &gt;</a:t>
            </a:r>
          </a:p>
          <a:p>
            <a:pPr marL="0" indent="0">
              <a:buNone/>
            </a:pPr>
            <a:r>
              <a:rPr lang="en-US" dirty="0" err="1"/>
              <a:t>struct</a:t>
            </a:r>
            <a:r>
              <a:rPr lang="en-US" dirty="0"/>
              <a:t> Measurement</a:t>
            </a:r>
          </a:p>
          <a:p>
            <a:pPr marL="0" indent="0">
              <a:buNone/>
            </a:pPr>
            <a:r>
              <a:rPr lang="en-US" dirty="0"/>
              <a:t>{</a:t>
            </a:r>
          </a:p>
          <a:p>
            <a:pPr marL="0" indent="0">
              <a:buNone/>
            </a:pPr>
            <a:r>
              <a:rPr lang="en-US" dirty="0"/>
              <a:t>    </a:t>
            </a:r>
            <a:r>
              <a:rPr lang="en-US" dirty="0" err="1"/>
              <a:t>typedef</a:t>
            </a:r>
            <a:r>
              <a:rPr lang="en-US" dirty="0"/>
              <a:t> </a:t>
            </a:r>
            <a:r>
              <a:rPr lang="en-US" dirty="0" smtClean="0">
                <a:solidFill>
                  <a:schemeClr val="accent5">
                    <a:lumMod val="60000"/>
                    <a:lumOff val="40000"/>
                  </a:schemeClr>
                </a:solidFill>
              </a:rPr>
              <a:t>boost::optional&lt;T&gt; </a:t>
            </a:r>
            <a:r>
              <a:rPr lang="en-US" dirty="0" err="1"/>
              <a:t>result_type</a:t>
            </a:r>
            <a:r>
              <a:rPr lang="en-US" dirty="0"/>
              <a:t>;</a:t>
            </a:r>
          </a:p>
          <a:p>
            <a:pPr marL="0" indent="0">
              <a:buNone/>
            </a:pPr>
            <a:r>
              <a:rPr lang="en-US" dirty="0"/>
              <a:t>    </a:t>
            </a:r>
            <a:r>
              <a:rPr lang="en-US" sz="2200" dirty="0"/>
              <a:t>virtual </a:t>
            </a:r>
            <a:r>
              <a:rPr lang="en-US" sz="2200" dirty="0" err="1" smtClean="0"/>
              <a:t>result_type</a:t>
            </a:r>
            <a:r>
              <a:rPr lang="en-US" sz="2200" dirty="0" smtClean="0"/>
              <a:t> </a:t>
            </a:r>
            <a:r>
              <a:rPr lang="en-US" sz="2200" dirty="0"/>
              <a:t>operator()( </a:t>
            </a:r>
            <a:r>
              <a:rPr lang="en-US" sz="2200" dirty="0" err="1"/>
              <a:t>const</a:t>
            </a:r>
            <a:r>
              <a:rPr lang="en-US" sz="2200" dirty="0"/>
              <a:t> Geography &amp; ) </a:t>
            </a:r>
            <a:r>
              <a:rPr lang="en-US" sz="2200" dirty="0" err="1"/>
              <a:t>const</a:t>
            </a:r>
            <a:r>
              <a:rPr lang="en-US" sz="2200" dirty="0"/>
              <a:t>=0;</a:t>
            </a:r>
          </a:p>
          <a:p>
            <a:pPr marL="0" indent="0">
              <a:buNone/>
            </a:pPr>
            <a:r>
              <a:rPr lang="en-US" dirty="0">
                <a:solidFill>
                  <a:schemeClr val="tx1"/>
                </a:solidFill>
              </a:rPr>
              <a:t>    </a:t>
            </a:r>
            <a:r>
              <a:rPr lang="en-US" dirty="0" smtClean="0">
                <a:solidFill>
                  <a:schemeClr val="tx1"/>
                </a:solidFill>
              </a:rPr>
              <a:t>virtual </a:t>
            </a:r>
            <a:r>
              <a:rPr lang="en-US" dirty="0" err="1" smtClean="0">
                <a:solidFill>
                  <a:schemeClr val="tx1"/>
                </a:solidFill>
              </a:rPr>
              <a:t>bool</a:t>
            </a:r>
            <a:r>
              <a:rPr lang="en-US" dirty="0" smtClean="0">
                <a:solidFill>
                  <a:schemeClr val="tx1"/>
                </a:solidFill>
              </a:rPr>
              <a:t> </a:t>
            </a:r>
            <a:r>
              <a:rPr lang="en-US" dirty="0">
                <a:solidFill>
                  <a:schemeClr val="tx1"/>
                </a:solidFill>
              </a:rPr>
              <a:t>operator==( </a:t>
            </a:r>
            <a:r>
              <a:rPr lang="en-US" dirty="0" err="1">
                <a:solidFill>
                  <a:schemeClr val="tx1"/>
                </a:solidFill>
              </a:rPr>
              <a:t>const</a:t>
            </a:r>
            <a:r>
              <a:rPr lang="en-US" dirty="0">
                <a:solidFill>
                  <a:schemeClr val="tx1"/>
                </a:solidFill>
              </a:rPr>
              <a:t> Derived &amp;) </a:t>
            </a:r>
            <a:r>
              <a:rPr lang="en-US" dirty="0" err="1">
                <a:solidFill>
                  <a:schemeClr val="tx1"/>
                </a:solidFill>
              </a:rPr>
              <a:t>const</a:t>
            </a:r>
            <a:r>
              <a:rPr lang="en-US" dirty="0">
                <a:solidFill>
                  <a:schemeClr val="tx1"/>
                </a:solidFill>
              </a:rPr>
              <a:t>=0;</a:t>
            </a:r>
          </a:p>
          <a:p>
            <a:pPr marL="0" indent="0">
              <a:buNone/>
            </a:pPr>
            <a:r>
              <a:rPr lang="en-US" dirty="0"/>
              <a:t>};</a:t>
            </a:r>
          </a:p>
          <a:p>
            <a:pPr marL="0" indent="0">
              <a:buNone/>
            </a:pPr>
            <a:endParaRPr lang="en-US" dirty="0" smtClean="0"/>
          </a:p>
          <a:p>
            <a:pPr marL="0" indent="0">
              <a:buNone/>
            </a:pP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40177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lgn="ctr">
              <a:buNone/>
            </a:pPr>
            <a:r>
              <a:rPr lang="en-US" dirty="0"/>
              <a:t>Are the following two </a:t>
            </a:r>
            <a:r>
              <a:rPr lang="en-US" dirty="0" smtClean="0"/>
              <a:t>programs </a:t>
            </a:r>
            <a:r>
              <a:rPr lang="en-US" dirty="0"/>
              <a:t>the same</a:t>
            </a:r>
            <a:r>
              <a:rPr lang="en-US" dirty="0" smtClean="0"/>
              <a:t>?</a:t>
            </a:r>
            <a:endParaRPr lang="en-US" dirty="0"/>
          </a:p>
        </p:txBody>
      </p:sp>
      <p:sp>
        <p:nvSpPr>
          <p:cNvPr id="4" name="Rectangle 3"/>
          <p:cNvSpPr/>
          <p:nvPr/>
        </p:nvSpPr>
        <p:spPr>
          <a:xfrm>
            <a:off x="609600" y="2514600"/>
            <a:ext cx="3886200" cy="36576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smtClean="0"/>
              <a:t>#include &lt;</a:t>
            </a:r>
            <a:r>
              <a:rPr lang="en-US" dirty="0" err="1" smtClean="0"/>
              <a:t>iostream</a:t>
            </a:r>
            <a:r>
              <a:rPr lang="en-US" dirty="0" smtClean="0"/>
              <a:t>&gt;</a:t>
            </a:r>
          </a:p>
          <a:p>
            <a:endParaRPr lang="en-US" dirty="0"/>
          </a:p>
          <a:p>
            <a:r>
              <a:rPr lang="en-US" dirty="0" err="1" smtClean="0"/>
              <a:t>int</a:t>
            </a:r>
            <a:r>
              <a:rPr lang="en-US" dirty="0" smtClean="0"/>
              <a:t> main( </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a:t>
            </a:r>
          </a:p>
          <a:p>
            <a:r>
              <a:rPr lang="en-US" dirty="0" smtClean="0"/>
              <a:t>{</a:t>
            </a:r>
          </a:p>
          <a:p>
            <a:r>
              <a:rPr lang="en-US" dirty="0"/>
              <a:t> </a:t>
            </a:r>
            <a:r>
              <a:rPr lang="en-US" dirty="0" smtClean="0"/>
              <a:t> </a:t>
            </a:r>
            <a:r>
              <a:rPr lang="en-US" dirty="0" err="1" smtClean="0"/>
              <a:t>std</a:t>
            </a:r>
            <a:r>
              <a:rPr lang="en-US" dirty="0" smtClean="0"/>
              <a:t>::</a:t>
            </a:r>
            <a:r>
              <a:rPr lang="en-US" dirty="0" err="1" smtClean="0"/>
              <a:t>cout</a:t>
            </a:r>
            <a:r>
              <a:rPr lang="en-US" dirty="0" smtClean="0"/>
              <a:t> &lt;&lt; “Hello World\n”;</a:t>
            </a:r>
          </a:p>
          <a:p>
            <a:r>
              <a:rPr lang="en-US" dirty="0"/>
              <a:t>}</a:t>
            </a:r>
          </a:p>
        </p:txBody>
      </p:sp>
      <p:sp>
        <p:nvSpPr>
          <p:cNvPr id="5" name="Rectangle 4"/>
          <p:cNvSpPr/>
          <p:nvPr/>
        </p:nvSpPr>
        <p:spPr>
          <a:xfrm>
            <a:off x="4648200" y="2514600"/>
            <a:ext cx="3886200" cy="36576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smtClean="0"/>
              <a:t>print(“Hello World”)</a:t>
            </a:r>
          </a:p>
        </p:txBody>
      </p:sp>
      <p:sp>
        <p:nvSpPr>
          <p:cNvPr id="6" name="TextBox 5"/>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2209586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Speed</a:t>
            </a:r>
            <a:endParaRPr lang="en-US" dirty="0"/>
          </a:p>
        </p:txBody>
      </p:sp>
      <p:sp>
        <p:nvSpPr>
          <p:cNvPr id="3" name="Content Placeholder 2"/>
          <p:cNvSpPr>
            <a:spLocks noGrp="1"/>
          </p:cNvSpPr>
          <p:nvPr>
            <p:ph idx="1"/>
          </p:nvPr>
        </p:nvSpPr>
        <p:spPr/>
        <p:txBody>
          <a:bodyPr>
            <a:normAutofit fontScale="77500" lnSpcReduction="20000"/>
          </a:bodyPr>
          <a:lstStyle/>
          <a:p>
            <a:pPr marL="0" indent="0" algn="ctr">
              <a:buNone/>
            </a:pPr>
            <a:r>
              <a:rPr lang="el-GR" dirty="0">
                <a:solidFill>
                  <a:schemeClr val="tx1"/>
                </a:solidFill>
              </a:rPr>
              <a:t>μ⟦ </a:t>
            </a:r>
            <a:r>
              <a:rPr lang="en-US" dirty="0">
                <a:solidFill>
                  <a:schemeClr val="tx1"/>
                </a:solidFill>
              </a:rPr>
              <a:t>Measurement ⟧</a:t>
            </a:r>
            <a:r>
              <a:rPr lang="en-US" baseline="-25000" dirty="0">
                <a:solidFill>
                  <a:schemeClr val="tx1"/>
                </a:solidFill>
              </a:rPr>
              <a:t>T</a:t>
            </a:r>
            <a:r>
              <a:rPr lang="en-US" dirty="0">
                <a:solidFill>
                  <a:schemeClr val="tx1"/>
                </a:solidFill>
              </a:rPr>
              <a:t> = ( a : Set, Geography → Optional a </a:t>
            </a:r>
            <a:r>
              <a:rPr lang="en-US" dirty="0" smtClean="0">
                <a:solidFill>
                  <a:schemeClr val="tx1"/>
                </a:solidFill>
              </a:rPr>
              <a:t>)</a:t>
            </a:r>
          </a:p>
          <a:p>
            <a:pPr marL="0" indent="0">
              <a:buNone/>
            </a:pPr>
            <a:endParaRPr lang="en-US" dirty="0">
              <a:solidFill>
                <a:schemeClr val="tx1"/>
              </a:solidFill>
            </a:endParaRPr>
          </a:p>
          <a:p>
            <a:pPr marL="0" indent="0">
              <a:buNone/>
            </a:pPr>
            <a:r>
              <a:rPr lang="en-US" dirty="0"/>
              <a:t>template&lt; </a:t>
            </a:r>
            <a:r>
              <a:rPr lang="en-US" dirty="0" err="1"/>
              <a:t>typename</a:t>
            </a:r>
            <a:r>
              <a:rPr lang="en-US" dirty="0"/>
              <a:t> T, </a:t>
            </a:r>
            <a:r>
              <a:rPr lang="en-US" dirty="0" err="1"/>
              <a:t>typename</a:t>
            </a:r>
            <a:r>
              <a:rPr lang="en-US" dirty="0"/>
              <a:t> Derived &gt;</a:t>
            </a:r>
          </a:p>
          <a:p>
            <a:pPr marL="0" indent="0">
              <a:buNone/>
            </a:pPr>
            <a:r>
              <a:rPr lang="en-US" dirty="0" err="1"/>
              <a:t>struct</a:t>
            </a:r>
            <a:r>
              <a:rPr lang="en-US" dirty="0"/>
              <a:t> Measurement</a:t>
            </a:r>
          </a:p>
          <a:p>
            <a:pPr marL="0" indent="0">
              <a:buNone/>
            </a:pPr>
            <a:r>
              <a:rPr lang="en-US" dirty="0"/>
              <a:t>{</a:t>
            </a:r>
          </a:p>
          <a:p>
            <a:pPr marL="0" indent="0">
              <a:buNone/>
            </a:pPr>
            <a:r>
              <a:rPr lang="en-US" dirty="0"/>
              <a:t>    </a:t>
            </a:r>
            <a:r>
              <a:rPr lang="en-US" dirty="0" err="1"/>
              <a:t>typedef</a:t>
            </a:r>
            <a:r>
              <a:rPr lang="en-US" dirty="0"/>
              <a:t> </a:t>
            </a:r>
            <a:r>
              <a:rPr lang="en-US" dirty="0">
                <a:solidFill>
                  <a:schemeClr val="tx1"/>
                </a:solidFill>
              </a:rPr>
              <a:t>boost::optional&lt;T&gt; </a:t>
            </a:r>
            <a:r>
              <a:rPr lang="en-US" dirty="0" err="1"/>
              <a:t>result_type</a:t>
            </a:r>
            <a:r>
              <a:rPr lang="en-US" dirty="0"/>
              <a:t>;</a:t>
            </a:r>
          </a:p>
          <a:p>
            <a:pPr marL="0" indent="0">
              <a:buNone/>
            </a:pPr>
            <a:r>
              <a:rPr lang="en-US" dirty="0"/>
              <a:t>    </a:t>
            </a:r>
            <a:r>
              <a:rPr lang="en-US" sz="2200" dirty="0"/>
              <a:t>virtual </a:t>
            </a:r>
            <a:r>
              <a:rPr lang="en-US" sz="2200" dirty="0" err="1"/>
              <a:t>result_type</a:t>
            </a:r>
            <a:r>
              <a:rPr lang="en-US" sz="2200" dirty="0"/>
              <a:t> operator()( </a:t>
            </a:r>
            <a:r>
              <a:rPr lang="en-US" sz="2200" dirty="0" err="1"/>
              <a:t>const</a:t>
            </a:r>
            <a:r>
              <a:rPr lang="en-US" sz="2200" dirty="0"/>
              <a:t> Geography &amp; ) </a:t>
            </a:r>
            <a:r>
              <a:rPr lang="en-US" sz="2200" dirty="0" err="1"/>
              <a:t>const</a:t>
            </a:r>
            <a:r>
              <a:rPr lang="en-US" sz="2200" dirty="0"/>
              <a:t>=0;</a:t>
            </a:r>
          </a:p>
          <a:p>
            <a:pPr marL="0" indent="0">
              <a:buNone/>
            </a:pPr>
            <a:r>
              <a:rPr lang="en-US" dirty="0">
                <a:solidFill>
                  <a:schemeClr val="tx1"/>
                </a:solidFill>
              </a:rPr>
              <a:t>    </a:t>
            </a:r>
            <a:r>
              <a:rPr lang="en-US" dirty="0" smtClean="0">
                <a:solidFill>
                  <a:schemeClr val="tx1"/>
                </a:solidFill>
              </a:rPr>
              <a:t>virtual </a:t>
            </a:r>
            <a:r>
              <a:rPr lang="en-US" dirty="0" err="1" smtClean="0">
                <a:solidFill>
                  <a:schemeClr val="tx1"/>
                </a:solidFill>
              </a:rPr>
              <a:t>bool</a:t>
            </a:r>
            <a:r>
              <a:rPr lang="en-US" dirty="0" smtClean="0">
                <a:solidFill>
                  <a:schemeClr val="tx1"/>
                </a:solidFill>
              </a:rPr>
              <a:t> </a:t>
            </a:r>
            <a:r>
              <a:rPr lang="en-US" dirty="0">
                <a:solidFill>
                  <a:schemeClr val="tx1"/>
                </a:solidFill>
              </a:rPr>
              <a:t>operator==( </a:t>
            </a:r>
            <a:r>
              <a:rPr lang="en-US" dirty="0" err="1">
                <a:solidFill>
                  <a:schemeClr val="tx1"/>
                </a:solidFill>
              </a:rPr>
              <a:t>const</a:t>
            </a:r>
            <a:r>
              <a:rPr lang="en-US" dirty="0">
                <a:solidFill>
                  <a:schemeClr val="tx1"/>
                </a:solidFill>
              </a:rPr>
              <a:t> Derived &amp;) </a:t>
            </a:r>
            <a:r>
              <a:rPr lang="en-US" dirty="0" err="1">
                <a:solidFill>
                  <a:schemeClr val="tx1"/>
                </a:solidFill>
              </a:rPr>
              <a:t>const</a:t>
            </a:r>
            <a:r>
              <a:rPr lang="en-US" dirty="0">
                <a:solidFill>
                  <a:schemeClr val="tx1"/>
                </a:solidFill>
              </a:rPr>
              <a:t>=0</a:t>
            </a:r>
            <a:r>
              <a:rPr lang="en-US" dirty="0" smtClean="0">
                <a:solidFill>
                  <a:schemeClr val="tx1"/>
                </a:solidFill>
              </a:rPr>
              <a:t>;</a:t>
            </a:r>
          </a:p>
          <a:p>
            <a:pPr marL="0" indent="0">
              <a:buNone/>
            </a:pPr>
            <a:r>
              <a:rPr lang="en-US" dirty="0">
                <a:solidFill>
                  <a:schemeClr val="accent5">
                    <a:lumMod val="60000"/>
                    <a:lumOff val="40000"/>
                  </a:schemeClr>
                </a:solidFill>
              </a:rPr>
              <a:t> </a:t>
            </a:r>
            <a:r>
              <a:rPr lang="en-US" dirty="0" smtClean="0">
                <a:solidFill>
                  <a:schemeClr val="accent5">
                    <a:lumMod val="60000"/>
                    <a:lumOff val="40000"/>
                  </a:schemeClr>
                </a:solidFill>
              </a:rPr>
              <a:t>   virtual </a:t>
            </a:r>
            <a:r>
              <a:rPr lang="en-US" dirty="0" err="1" smtClean="0">
                <a:solidFill>
                  <a:schemeClr val="accent5">
                    <a:lumMod val="60000"/>
                    <a:lumOff val="40000"/>
                  </a:schemeClr>
                </a:solidFill>
              </a:rPr>
              <a:t>bool</a:t>
            </a:r>
            <a:r>
              <a:rPr lang="en-US" dirty="0" smtClean="0">
                <a:solidFill>
                  <a:schemeClr val="accent5">
                    <a:lumMod val="60000"/>
                    <a:lumOff val="40000"/>
                  </a:schemeClr>
                </a:solidFill>
              </a:rPr>
              <a:t> </a:t>
            </a:r>
            <a:r>
              <a:rPr lang="en-US" dirty="0" err="1" smtClean="0">
                <a:solidFill>
                  <a:schemeClr val="accent5">
                    <a:lumMod val="60000"/>
                    <a:lumOff val="40000"/>
                  </a:schemeClr>
                </a:solidFill>
              </a:rPr>
              <a:t>returns_value</a:t>
            </a:r>
            <a:r>
              <a:rPr lang="en-US" dirty="0" smtClean="0">
                <a:solidFill>
                  <a:schemeClr val="accent5">
                    <a:lumMod val="60000"/>
                    <a:lumOff val="40000"/>
                  </a:schemeClr>
                </a:solidFill>
              </a:rPr>
              <a:t>( </a:t>
            </a:r>
            <a:r>
              <a:rPr lang="en-US" dirty="0" err="1" smtClean="0">
                <a:solidFill>
                  <a:schemeClr val="accent5">
                    <a:lumMod val="60000"/>
                    <a:lumOff val="40000"/>
                  </a:schemeClr>
                </a:solidFill>
              </a:rPr>
              <a:t>const</a:t>
            </a:r>
            <a:r>
              <a:rPr lang="en-US" dirty="0" smtClean="0">
                <a:solidFill>
                  <a:schemeClr val="accent5">
                    <a:lumMod val="60000"/>
                    <a:lumOff val="40000"/>
                  </a:schemeClr>
                </a:solidFill>
              </a:rPr>
              <a:t> Geography &amp; g ) </a:t>
            </a:r>
            <a:r>
              <a:rPr lang="en-US" dirty="0" err="1" smtClean="0">
                <a:solidFill>
                  <a:schemeClr val="accent5">
                    <a:lumMod val="60000"/>
                    <a:lumOff val="40000"/>
                  </a:schemeClr>
                </a:solidFill>
              </a:rPr>
              <a:t>const</a:t>
            </a:r>
            <a:endParaRPr lang="en-US" dirty="0" smtClean="0">
              <a:solidFill>
                <a:schemeClr val="accent5">
                  <a:lumMod val="60000"/>
                  <a:lumOff val="40000"/>
                </a:schemeClr>
              </a:solidFill>
            </a:endParaRPr>
          </a:p>
          <a:p>
            <a:pPr marL="0" indent="0">
              <a:buNone/>
            </a:pPr>
            <a:r>
              <a:rPr lang="en-US" dirty="0">
                <a:solidFill>
                  <a:schemeClr val="accent5">
                    <a:lumMod val="60000"/>
                    <a:lumOff val="40000"/>
                  </a:schemeClr>
                </a:solidFill>
              </a:rPr>
              <a:t> </a:t>
            </a:r>
            <a:r>
              <a:rPr lang="en-US" dirty="0" smtClean="0">
                <a:solidFill>
                  <a:schemeClr val="accent5">
                    <a:lumMod val="60000"/>
                    <a:lumOff val="40000"/>
                  </a:schemeClr>
                </a:solidFill>
              </a:rPr>
              <a:t>   {</a:t>
            </a:r>
          </a:p>
          <a:p>
            <a:pPr marL="0" indent="0">
              <a:buNone/>
            </a:pPr>
            <a:r>
              <a:rPr lang="en-US" dirty="0">
                <a:solidFill>
                  <a:schemeClr val="accent5">
                    <a:lumMod val="60000"/>
                    <a:lumOff val="40000"/>
                  </a:schemeClr>
                </a:solidFill>
              </a:rPr>
              <a:t> </a:t>
            </a:r>
            <a:r>
              <a:rPr lang="en-US" dirty="0" smtClean="0">
                <a:solidFill>
                  <a:schemeClr val="accent5">
                    <a:lumMod val="60000"/>
                    <a:lumOff val="40000"/>
                  </a:schemeClr>
                </a:solidFill>
              </a:rPr>
              <a:t>       return </a:t>
            </a:r>
            <a:r>
              <a:rPr lang="en-US" dirty="0" err="1" smtClean="0">
                <a:solidFill>
                  <a:schemeClr val="accent5">
                    <a:lumMod val="60000"/>
                    <a:lumOff val="40000"/>
                  </a:schemeClr>
                </a:solidFill>
              </a:rPr>
              <a:t>bool</a:t>
            </a:r>
            <a:r>
              <a:rPr lang="en-US" dirty="0" smtClean="0">
                <a:solidFill>
                  <a:schemeClr val="accent5">
                    <a:lumMod val="60000"/>
                    <a:lumOff val="40000"/>
                  </a:schemeClr>
                </a:solidFill>
              </a:rPr>
              <a:t>( this-&gt;operator()( g ) );</a:t>
            </a:r>
          </a:p>
          <a:p>
            <a:pPr marL="0" indent="0">
              <a:buNone/>
            </a:pPr>
            <a:r>
              <a:rPr lang="en-US" dirty="0">
                <a:solidFill>
                  <a:schemeClr val="accent5">
                    <a:lumMod val="60000"/>
                    <a:lumOff val="40000"/>
                  </a:schemeClr>
                </a:solidFill>
              </a:rPr>
              <a:t> </a:t>
            </a:r>
            <a:r>
              <a:rPr lang="en-US" dirty="0" smtClean="0">
                <a:solidFill>
                  <a:schemeClr val="accent5">
                    <a:lumMod val="60000"/>
                    <a:lumOff val="40000"/>
                  </a:schemeClr>
                </a:solidFill>
              </a:rPr>
              <a:t>   }</a:t>
            </a:r>
            <a:endParaRPr lang="en-US" dirty="0">
              <a:solidFill>
                <a:schemeClr val="accent5">
                  <a:lumMod val="60000"/>
                  <a:lumOff val="40000"/>
                </a:schemeClr>
              </a:solidFill>
            </a:endParaRPr>
          </a:p>
          <a:p>
            <a:pPr marL="0" indent="0">
              <a:buNone/>
            </a:pPr>
            <a:r>
              <a:rPr lang="en-US" dirty="0"/>
              <a:t>};</a:t>
            </a:r>
          </a:p>
          <a:p>
            <a:pPr marL="0" indent="0">
              <a:buNone/>
            </a:pPr>
            <a:endParaRPr lang="en-US" dirty="0" smtClean="0">
              <a:solidFill>
                <a:schemeClr val="tx1"/>
              </a:solidFill>
            </a:endParaRPr>
          </a:p>
          <a:p>
            <a:pPr marL="0" indent="0">
              <a:buNone/>
            </a:pPr>
            <a:r>
              <a:rPr lang="el-GR" dirty="0">
                <a:solidFill>
                  <a:schemeClr val="tx1"/>
                </a:solidFill>
              </a:rPr>
              <a:t>μ⟦ </a:t>
            </a:r>
            <a:r>
              <a:rPr lang="en-US" dirty="0" err="1">
                <a:solidFill>
                  <a:schemeClr val="tx1"/>
                </a:solidFill>
              </a:rPr>
              <a:t>m.returns_value</a:t>
            </a:r>
            <a:r>
              <a:rPr lang="en-US" dirty="0">
                <a:solidFill>
                  <a:schemeClr val="tx1"/>
                </a:solidFill>
              </a:rPr>
              <a:t>( g ) ⟧ = </a:t>
            </a:r>
            <a:r>
              <a:rPr lang="en-US" dirty="0" err="1">
                <a:solidFill>
                  <a:schemeClr val="tx1"/>
                </a:solidFill>
              </a:rPr>
              <a:t>boolFromOptional</a:t>
            </a:r>
            <a:r>
              <a:rPr lang="en-US" dirty="0">
                <a:solidFill>
                  <a:schemeClr val="tx1"/>
                </a:solidFill>
              </a:rPr>
              <a:t> ((second </a:t>
            </a:r>
            <a:r>
              <a:rPr lang="el-GR" dirty="0">
                <a:solidFill>
                  <a:schemeClr val="tx1"/>
                </a:solidFill>
              </a:rPr>
              <a:t>μ⟦</a:t>
            </a:r>
            <a:r>
              <a:rPr lang="en-US" dirty="0">
                <a:solidFill>
                  <a:schemeClr val="tx1"/>
                </a:solidFill>
              </a:rPr>
              <a:t>m⟧) </a:t>
            </a:r>
            <a:r>
              <a:rPr lang="el-GR" dirty="0">
                <a:solidFill>
                  <a:schemeClr val="tx1"/>
                </a:solidFill>
              </a:rPr>
              <a:t>μ⟦</a:t>
            </a:r>
            <a:r>
              <a:rPr lang="en-US" dirty="0">
                <a:solidFill>
                  <a:schemeClr val="tx1"/>
                </a:solidFill>
              </a:rPr>
              <a:t>g⟧)</a:t>
            </a:r>
          </a:p>
          <a:p>
            <a:pPr marL="0" indent="0">
              <a:buNone/>
            </a:pPr>
            <a:endParaRPr lang="en-US" dirty="0">
              <a:solidFill>
                <a:schemeClr val="tx1"/>
              </a:solidFill>
            </a:endParaRPr>
          </a:p>
          <a:p>
            <a:pPr marL="0" indent="0">
              <a:buNone/>
            </a:pP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59545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Grass Measurement</a:t>
            </a:r>
            <a:endParaRPr lang="en-US" dirty="0"/>
          </a:p>
        </p:txBody>
      </p:sp>
      <p:sp>
        <p:nvSpPr>
          <p:cNvPr id="3" name="Content Placeholder 2"/>
          <p:cNvSpPr>
            <a:spLocks noGrp="1"/>
          </p:cNvSpPr>
          <p:nvPr>
            <p:ph idx="1"/>
          </p:nvPr>
        </p:nvSpPr>
        <p:spPr/>
        <p:txBody>
          <a:bodyPr>
            <a:noAutofit/>
          </a:bodyPr>
          <a:lstStyle/>
          <a:p>
            <a:pPr marL="0" indent="0">
              <a:buNone/>
            </a:pPr>
            <a:r>
              <a:rPr lang="el-GR" sz="1600" dirty="0"/>
              <a:t>μ⟦ </a:t>
            </a:r>
            <a:r>
              <a:rPr lang="en-US" sz="1600" dirty="0" err="1"/>
              <a:t>GrassMeasurement</a:t>
            </a:r>
            <a:r>
              <a:rPr lang="en-US" sz="1600" dirty="0"/>
              <a:t> ⟧</a:t>
            </a:r>
            <a:r>
              <a:rPr lang="en-US" sz="1600" baseline="-25000" dirty="0"/>
              <a:t>E</a:t>
            </a:r>
            <a:r>
              <a:rPr lang="en-US" sz="1600" dirty="0"/>
              <a:t> : Color → Measurement</a:t>
            </a:r>
          </a:p>
          <a:p>
            <a:pPr marL="0" indent="0">
              <a:buNone/>
            </a:pPr>
            <a:r>
              <a:rPr lang="el-GR" sz="1600" dirty="0"/>
              <a:t>μ⟦ </a:t>
            </a:r>
            <a:r>
              <a:rPr lang="en-US" sz="1600" dirty="0" err="1"/>
              <a:t>GrassMeasurement</a:t>
            </a:r>
            <a:r>
              <a:rPr lang="en-US" sz="1600" dirty="0"/>
              <a:t> ⟧</a:t>
            </a:r>
            <a:r>
              <a:rPr lang="en-US" sz="1600" baseline="-25000" dirty="0"/>
              <a:t>E</a:t>
            </a:r>
            <a:r>
              <a:rPr lang="en-US" sz="1600" dirty="0"/>
              <a:t> </a:t>
            </a:r>
            <a:r>
              <a:rPr lang="en-US" sz="1600" dirty="0" smtClean="0"/>
              <a:t>=  </a:t>
            </a:r>
            <a:r>
              <a:rPr lang="el-GR" sz="1600" dirty="0"/>
              <a:t>λ </a:t>
            </a:r>
            <a:r>
              <a:rPr lang="en-US" sz="1600" dirty="0" err="1"/>
              <a:t>greenThreshold</a:t>
            </a:r>
            <a:r>
              <a:rPr lang="en-US" sz="1600" dirty="0"/>
              <a:t> → ( </a:t>
            </a:r>
            <a:r>
              <a:rPr lang="en-US" sz="1600" dirty="0" err="1"/>
              <a:t>GrassMeasurementResult</a:t>
            </a:r>
            <a:endParaRPr lang="en-US" sz="1600" dirty="0"/>
          </a:p>
          <a:p>
            <a:pPr marL="0" indent="0">
              <a:buNone/>
            </a:pPr>
            <a:r>
              <a:rPr lang="en-US" sz="1600" dirty="0" smtClean="0"/>
              <a:t>                                                                                    </a:t>
            </a:r>
            <a:r>
              <a:rPr lang="en-US" sz="1600" dirty="0"/>
              <a:t>, (</a:t>
            </a:r>
            <a:r>
              <a:rPr lang="el-GR" sz="1600" dirty="0"/>
              <a:t>λ </a:t>
            </a:r>
            <a:r>
              <a:rPr lang="en-US" sz="1600" dirty="0"/>
              <a:t>geography → …) )</a:t>
            </a:r>
          </a:p>
          <a:p>
            <a:pPr marL="0" indent="0">
              <a:buNone/>
            </a:pPr>
            <a:endParaRPr lang="en-US" sz="1600" dirty="0" smtClean="0"/>
          </a:p>
          <a:p>
            <a:pPr marL="0" indent="0">
              <a:buNone/>
            </a:pPr>
            <a:r>
              <a:rPr lang="en-US" sz="1600" dirty="0" err="1" smtClean="0"/>
              <a:t>struct</a:t>
            </a:r>
            <a:r>
              <a:rPr lang="en-US" sz="1600" dirty="0" smtClean="0"/>
              <a:t> </a:t>
            </a:r>
            <a:r>
              <a:rPr lang="en-US" sz="1600" dirty="0" err="1" smtClean="0"/>
              <a:t>GrassMeasurement</a:t>
            </a:r>
            <a:endParaRPr lang="en-US" sz="1600" dirty="0" smtClean="0"/>
          </a:p>
          <a:p>
            <a:pPr marL="0" indent="0">
              <a:buNone/>
            </a:pPr>
            <a:r>
              <a:rPr lang="en-US" sz="1600" dirty="0"/>
              <a:t> </a:t>
            </a:r>
            <a:r>
              <a:rPr lang="en-US" sz="1600" dirty="0" smtClean="0"/>
              <a:t>  </a:t>
            </a:r>
            <a:r>
              <a:rPr lang="en-US" sz="1600" dirty="0"/>
              <a:t>: Measurement&lt; </a:t>
            </a:r>
            <a:r>
              <a:rPr lang="en-US" sz="1600" dirty="0" err="1"/>
              <a:t>GrassMeasurementResult</a:t>
            </a:r>
            <a:r>
              <a:rPr lang="en-US" sz="1600" dirty="0"/>
              <a:t>, </a:t>
            </a:r>
            <a:r>
              <a:rPr lang="en-US" sz="1600" dirty="0" err="1"/>
              <a:t>GrassMeasurement</a:t>
            </a:r>
            <a:r>
              <a:rPr lang="en-US" sz="1600" dirty="0"/>
              <a:t>&gt;</a:t>
            </a:r>
          </a:p>
          <a:p>
            <a:pPr marL="0" indent="0">
              <a:buNone/>
            </a:pPr>
            <a:r>
              <a:rPr lang="en-US" sz="1600" dirty="0"/>
              <a:t>{</a:t>
            </a:r>
          </a:p>
          <a:p>
            <a:pPr marL="0" indent="0">
              <a:buNone/>
            </a:pPr>
            <a:r>
              <a:rPr lang="en-US" sz="1600" dirty="0"/>
              <a:t>    optional&lt;</a:t>
            </a:r>
            <a:r>
              <a:rPr lang="en-US" sz="1600" dirty="0" err="1"/>
              <a:t>GrassMeasurementResult</a:t>
            </a:r>
            <a:r>
              <a:rPr lang="en-US" sz="1600" dirty="0"/>
              <a:t>&gt; operator</a:t>
            </a:r>
            <a:r>
              <a:rPr lang="en-US" sz="1600" dirty="0" smtClean="0"/>
              <a:t>()( </a:t>
            </a:r>
            <a:r>
              <a:rPr lang="en-US" sz="1600" dirty="0" err="1" smtClean="0"/>
              <a:t>const</a:t>
            </a:r>
            <a:r>
              <a:rPr lang="en-US" sz="1600" dirty="0" smtClean="0"/>
              <a:t> </a:t>
            </a:r>
            <a:r>
              <a:rPr lang="en-US" sz="1600" dirty="0"/>
              <a:t>Geography &amp; ) </a:t>
            </a:r>
            <a:r>
              <a:rPr lang="en-US" sz="1600" dirty="0" err="1"/>
              <a:t>const</a:t>
            </a:r>
            <a:r>
              <a:rPr lang="en-US" sz="1600" dirty="0" smtClean="0"/>
              <a:t>{...}</a:t>
            </a:r>
          </a:p>
          <a:p>
            <a:pPr marL="0" indent="0">
              <a:buNone/>
            </a:pPr>
            <a:r>
              <a:rPr lang="en-US" sz="1600" dirty="0"/>
              <a:t> </a:t>
            </a:r>
            <a:r>
              <a:rPr lang="en-US" sz="1600" dirty="0" smtClean="0"/>
              <a:t>   </a:t>
            </a:r>
            <a:r>
              <a:rPr lang="en-US" sz="1600" dirty="0" err="1" smtClean="0"/>
              <a:t>bool</a:t>
            </a:r>
            <a:r>
              <a:rPr lang="en-US" sz="1600" dirty="0" smtClean="0"/>
              <a:t> </a:t>
            </a:r>
            <a:r>
              <a:rPr lang="en-US" sz="1600" dirty="0"/>
              <a:t>operator==( </a:t>
            </a:r>
            <a:r>
              <a:rPr lang="en-US" sz="1600" dirty="0" err="1"/>
              <a:t>const</a:t>
            </a:r>
            <a:r>
              <a:rPr lang="en-US" sz="1600" dirty="0"/>
              <a:t> </a:t>
            </a:r>
            <a:r>
              <a:rPr lang="en-US" sz="1600" dirty="0" err="1"/>
              <a:t>GrassMeasurement</a:t>
            </a:r>
            <a:r>
              <a:rPr lang="en-US" sz="1600" dirty="0"/>
              <a:t> &amp; </a:t>
            </a:r>
            <a:r>
              <a:rPr lang="en-US" sz="1600" dirty="0" err="1"/>
              <a:t>gm</a:t>
            </a:r>
            <a:r>
              <a:rPr lang="en-US" sz="1600" dirty="0"/>
              <a:t>) </a:t>
            </a:r>
            <a:r>
              <a:rPr lang="en-US" sz="1600" dirty="0" err="1" smtClean="0"/>
              <a:t>const</a:t>
            </a:r>
            <a:endParaRPr lang="en-US" sz="1600" dirty="0" smtClean="0"/>
          </a:p>
          <a:p>
            <a:pPr marL="0" indent="0">
              <a:buNone/>
            </a:pPr>
            <a:r>
              <a:rPr lang="en-US" sz="1600" dirty="0"/>
              <a:t>	</a:t>
            </a:r>
            <a:r>
              <a:rPr lang="en-US" sz="1600" dirty="0" smtClean="0"/>
              <a:t>{  </a:t>
            </a:r>
            <a:r>
              <a:rPr lang="en-US" sz="1600" dirty="0"/>
              <a:t>return </a:t>
            </a:r>
            <a:r>
              <a:rPr lang="en-US" sz="1600" dirty="0" err="1"/>
              <a:t>greenThreshold</a:t>
            </a:r>
            <a:r>
              <a:rPr lang="en-US" sz="1600" dirty="0"/>
              <a:t> == </a:t>
            </a:r>
            <a:r>
              <a:rPr lang="en-US" sz="1600" dirty="0" err="1"/>
              <a:t>gm.greenThreshold</a:t>
            </a:r>
            <a:r>
              <a:rPr lang="en-US" sz="1600" dirty="0" smtClean="0"/>
              <a:t>;     }</a:t>
            </a:r>
          </a:p>
          <a:p>
            <a:pPr marL="0" indent="0">
              <a:buNone/>
            </a:pPr>
            <a:r>
              <a:rPr lang="en-US" sz="1600" dirty="0" smtClean="0"/>
              <a:t>    </a:t>
            </a:r>
            <a:r>
              <a:rPr lang="en-US" sz="1600" dirty="0" err="1"/>
              <a:t>bool</a:t>
            </a:r>
            <a:r>
              <a:rPr lang="en-US" sz="1600" dirty="0"/>
              <a:t> </a:t>
            </a:r>
            <a:r>
              <a:rPr lang="en-US" sz="1600" dirty="0" err="1"/>
              <a:t>returns_value</a:t>
            </a:r>
            <a:r>
              <a:rPr lang="en-US" sz="1600" dirty="0"/>
              <a:t>( </a:t>
            </a:r>
            <a:r>
              <a:rPr lang="en-US" sz="1600" dirty="0" err="1"/>
              <a:t>const</a:t>
            </a:r>
            <a:r>
              <a:rPr lang="en-US" sz="1600" dirty="0"/>
              <a:t> Geography &amp; g ) </a:t>
            </a:r>
            <a:r>
              <a:rPr lang="en-US" sz="1600" dirty="0" err="1"/>
              <a:t>const</a:t>
            </a:r>
            <a:r>
              <a:rPr lang="en-US" sz="1600" dirty="0"/>
              <a:t> { ... </a:t>
            </a:r>
            <a:r>
              <a:rPr lang="en-US" sz="1600" dirty="0" smtClean="0"/>
              <a:t>}</a:t>
            </a:r>
          </a:p>
          <a:p>
            <a:pPr marL="0" indent="0">
              <a:buNone/>
            </a:pPr>
            <a:r>
              <a:rPr lang="en-US" sz="1600" dirty="0" smtClean="0"/>
              <a:t>    </a:t>
            </a:r>
            <a:r>
              <a:rPr lang="en-US" sz="1600" dirty="0" err="1"/>
              <a:t>GrassMeasurement</a:t>
            </a:r>
            <a:r>
              <a:rPr lang="en-US" sz="1600" dirty="0"/>
              <a:t>( Color </a:t>
            </a:r>
            <a:r>
              <a:rPr lang="en-US" sz="1600" dirty="0" err="1"/>
              <a:t>greenThreshold</a:t>
            </a:r>
            <a:r>
              <a:rPr lang="en-US" sz="1600" dirty="0"/>
              <a:t> ) </a:t>
            </a:r>
            <a:r>
              <a:rPr lang="en-US" sz="1600" dirty="0" smtClean="0"/>
              <a:t>{...};</a:t>
            </a:r>
          </a:p>
          <a:p>
            <a:pPr marL="0" indent="0">
              <a:buNone/>
            </a:pPr>
            <a:r>
              <a:rPr lang="en-US" sz="1600" dirty="0" smtClean="0"/>
              <a:t>    </a:t>
            </a:r>
            <a:r>
              <a:rPr lang="en-US" sz="1600" dirty="0"/>
              <a:t>Color </a:t>
            </a:r>
            <a:r>
              <a:rPr lang="en-US" sz="1600" dirty="0" err="1"/>
              <a:t>greenThreshold</a:t>
            </a:r>
            <a:r>
              <a:rPr lang="en-US" sz="1600" dirty="0"/>
              <a:t>;</a:t>
            </a:r>
          </a:p>
          <a:p>
            <a:pPr marL="0" indent="0">
              <a:buNone/>
            </a:pPr>
            <a:r>
              <a:rPr lang="en-US" sz="1600" dirty="0" smtClean="0"/>
              <a:t>};</a:t>
            </a:r>
            <a:endParaRPr lang="en-US" sz="1600"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7745681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l-GR" dirty="0"/>
              <a:t>μ⟦ </a:t>
            </a:r>
            <a:r>
              <a:rPr lang="en-US" dirty="0"/>
              <a:t>Measurement ⟧</a:t>
            </a:r>
            <a:r>
              <a:rPr lang="en-US" baseline="-25000" dirty="0"/>
              <a:t>T</a:t>
            </a:r>
            <a:r>
              <a:rPr lang="en-US" dirty="0"/>
              <a:t> = ( a : Set, Geography → a </a:t>
            </a:r>
            <a:r>
              <a:rPr lang="en-US" dirty="0" smtClean="0"/>
              <a:t>)</a:t>
            </a:r>
          </a:p>
          <a:p>
            <a:pPr marL="457200" indent="-457200">
              <a:buFont typeface="+mj-lt"/>
              <a:buAutoNum type="arabicPeriod"/>
            </a:pPr>
            <a:endParaRPr lang="en-US" dirty="0" smtClean="0"/>
          </a:p>
          <a:p>
            <a:pPr marL="457200" indent="-457200">
              <a:buFont typeface="+mj-lt"/>
              <a:buAutoNum type="arabicPeriod"/>
            </a:pPr>
            <a:r>
              <a:rPr lang="en-US" dirty="0" smtClean="0"/>
              <a:t>Use </a:t>
            </a:r>
            <a:r>
              <a:rPr lang="en-US" dirty="0" err="1" smtClean="0"/>
              <a:t>Boost.Serialization</a:t>
            </a:r>
            <a:r>
              <a:rPr lang="en-US" dirty="0" smtClean="0"/>
              <a:t> for all the subclasses.</a:t>
            </a:r>
          </a:p>
          <a:p>
            <a:pPr marL="457200" indent="-457200">
              <a:buFont typeface="+mj-lt"/>
              <a:buAutoNum type="arabicPeriod"/>
            </a:pPr>
            <a:r>
              <a:rPr lang="en-US" dirty="0" smtClean="0"/>
              <a:t>Make an </a:t>
            </a:r>
            <a:r>
              <a:rPr lang="en-US" dirty="0" err="1" smtClean="0"/>
              <a:t>AnyMeasurement</a:t>
            </a:r>
            <a:r>
              <a:rPr lang="en-US" dirty="0" smtClean="0"/>
              <a:t> type.</a:t>
            </a:r>
          </a:p>
          <a:p>
            <a:pPr marL="457200" indent="-457200">
              <a:buFont typeface="+mj-lt"/>
              <a:buAutoNum type="arabicPeriod"/>
            </a:pPr>
            <a:endParaRPr lang="en-US" dirty="0"/>
          </a:p>
          <a:p>
            <a:pPr marL="0" indent="0">
              <a:buNone/>
            </a:pPr>
            <a:r>
              <a:rPr lang="en-US" dirty="0" err="1" smtClean="0"/>
              <a:t>typedef</a:t>
            </a:r>
            <a:r>
              <a:rPr lang="en-US" dirty="0" smtClean="0"/>
              <a:t> boost::</a:t>
            </a:r>
            <a:r>
              <a:rPr lang="en-US" dirty="0" err="1" smtClean="0"/>
              <a:t>mpl</a:t>
            </a:r>
            <a:r>
              <a:rPr lang="en-US" dirty="0" smtClean="0"/>
              <a:t>::set</a:t>
            </a:r>
          </a:p>
          <a:p>
            <a:pPr marL="0" indent="0">
              <a:buNone/>
            </a:pPr>
            <a:r>
              <a:rPr lang="en-US" dirty="0"/>
              <a:t> </a:t>
            </a:r>
            <a:r>
              <a:rPr lang="en-US" dirty="0" smtClean="0"/>
              <a:t> &lt; </a:t>
            </a:r>
            <a:r>
              <a:rPr lang="en-US" dirty="0" err="1" smtClean="0"/>
              <a:t>GrassMeasurement</a:t>
            </a:r>
            <a:endParaRPr lang="en-US" dirty="0" smtClean="0"/>
          </a:p>
          <a:p>
            <a:pPr marL="0" indent="0">
              <a:buNone/>
            </a:pPr>
            <a:r>
              <a:rPr lang="en-US" dirty="0" smtClean="0"/>
              <a:t>   , </a:t>
            </a:r>
            <a:r>
              <a:rPr lang="en-US" dirty="0" err="1" smtClean="0"/>
              <a:t>AnotherMeasurement</a:t>
            </a:r>
            <a:endParaRPr lang="en-US" dirty="0" smtClean="0"/>
          </a:p>
          <a:p>
            <a:pPr marL="0" indent="0">
              <a:buNone/>
            </a:pPr>
            <a:r>
              <a:rPr lang="en-US" dirty="0"/>
              <a:t> </a:t>
            </a:r>
            <a:r>
              <a:rPr lang="en-US" dirty="0" smtClean="0"/>
              <a:t>  , …</a:t>
            </a:r>
          </a:p>
          <a:p>
            <a:pPr marL="0" indent="0">
              <a:buNone/>
            </a:pPr>
            <a:r>
              <a:rPr lang="en-US" dirty="0"/>
              <a:t> </a:t>
            </a:r>
            <a:r>
              <a:rPr lang="en-US" dirty="0" smtClean="0"/>
              <a:t>  &gt; </a:t>
            </a:r>
            <a:r>
              <a:rPr lang="en-US" dirty="0" err="1" smtClean="0"/>
              <a:t>MeasurementTypes</a:t>
            </a:r>
            <a:r>
              <a:rPr lang="en-US" dirty="0" smtClean="0"/>
              <a:t>;</a:t>
            </a:r>
          </a:p>
          <a:p>
            <a:pPr marL="0" indent="0">
              <a:buNone/>
            </a:pPr>
            <a:endParaRPr lang="en-US" dirty="0" smtClean="0"/>
          </a:p>
          <a:p>
            <a:pPr marL="0" indent="0">
              <a:buNone/>
            </a:pPr>
            <a:r>
              <a:rPr lang="en-US" dirty="0" err="1" smtClean="0"/>
              <a:t>typedef</a:t>
            </a:r>
            <a:r>
              <a:rPr lang="en-US" dirty="0" smtClean="0"/>
              <a:t> boost::</a:t>
            </a:r>
            <a:r>
              <a:rPr lang="en-US" dirty="0" err="1" smtClean="0"/>
              <a:t>make_variant_over</a:t>
            </a:r>
            <a:r>
              <a:rPr lang="en-US" dirty="0" smtClean="0"/>
              <a:t>&lt;</a:t>
            </a:r>
            <a:r>
              <a:rPr lang="en-US" dirty="0" err="1" smtClean="0"/>
              <a:t>MeasurementTypes</a:t>
            </a:r>
            <a:r>
              <a:rPr lang="en-US" dirty="0" smtClean="0"/>
              <a:t>&gt; </a:t>
            </a:r>
          </a:p>
          <a:p>
            <a:pPr marL="0" indent="0">
              <a:buNone/>
            </a:pPr>
            <a:r>
              <a:rPr lang="en-US" dirty="0"/>
              <a:t> </a:t>
            </a:r>
            <a:r>
              <a:rPr lang="en-US" dirty="0" smtClean="0"/>
              <a:t> </a:t>
            </a:r>
            <a:r>
              <a:rPr lang="en-US" dirty="0" err="1" smtClean="0"/>
              <a:t>AnyMeasurement</a:t>
            </a:r>
            <a:r>
              <a:rPr lang="en-US" dirty="0" smtClean="0"/>
              <a:t>;</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25503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AnyMeasurement</a:t>
            </a:r>
            <a:endParaRPr lang="en-US" dirty="0"/>
          </a:p>
        </p:txBody>
      </p:sp>
      <p:sp>
        <p:nvSpPr>
          <p:cNvPr id="3" name="Content Placeholder 2"/>
          <p:cNvSpPr>
            <a:spLocks noGrp="1"/>
          </p:cNvSpPr>
          <p:nvPr>
            <p:ph idx="1"/>
          </p:nvPr>
        </p:nvSpPr>
        <p:spPr/>
        <p:txBody>
          <a:bodyPr>
            <a:normAutofit fontScale="92500"/>
          </a:bodyPr>
          <a:lstStyle/>
          <a:p>
            <a:pPr marL="0" indent="0">
              <a:buNone/>
            </a:pPr>
            <a:r>
              <a:rPr lang="el-GR" dirty="0"/>
              <a:t>μ⟦ </a:t>
            </a:r>
            <a:r>
              <a:rPr lang="en-US" dirty="0"/>
              <a:t>Measurement ⟧</a:t>
            </a:r>
            <a:r>
              <a:rPr lang="en-US" baseline="-25000" dirty="0"/>
              <a:t>T</a:t>
            </a:r>
            <a:r>
              <a:rPr lang="en-US" dirty="0"/>
              <a:t> = ( a : Set, Geography → a )</a:t>
            </a:r>
          </a:p>
          <a:p>
            <a:pPr marL="0" indent="0">
              <a:buNone/>
            </a:pPr>
            <a:endParaRPr lang="en-US" dirty="0" smtClean="0"/>
          </a:p>
          <a:p>
            <a:pPr marL="0" indent="0">
              <a:buNone/>
            </a:pPr>
            <a:r>
              <a:rPr lang="en-US" dirty="0" err="1" smtClean="0"/>
              <a:t>AnyMeasurement</a:t>
            </a:r>
            <a:r>
              <a:rPr lang="en-US" dirty="0" smtClean="0"/>
              <a:t> looks a lot like a Measurement!</a:t>
            </a:r>
          </a:p>
          <a:p>
            <a:pPr marL="0" indent="0">
              <a:buNone/>
            </a:pPr>
            <a:endParaRPr lang="en-US" dirty="0"/>
          </a:p>
          <a:p>
            <a:pPr marL="0" indent="0">
              <a:buNone/>
            </a:pPr>
            <a:r>
              <a:rPr lang="en-US" dirty="0" err="1"/>
              <a:t>typedef</a:t>
            </a:r>
            <a:r>
              <a:rPr lang="en-US" dirty="0"/>
              <a:t> boost::</a:t>
            </a:r>
            <a:r>
              <a:rPr lang="en-US" dirty="0" err="1"/>
              <a:t>mpl</a:t>
            </a:r>
            <a:r>
              <a:rPr lang="en-US" dirty="0"/>
              <a:t>::map</a:t>
            </a:r>
          </a:p>
          <a:p>
            <a:pPr marL="0" indent="0">
              <a:buNone/>
            </a:pPr>
            <a:r>
              <a:rPr lang="en-US" dirty="0"/>
              <a:t>  &lt; boost::</a:t>
            </a:r>
            <a:r>
              <a:rPr lang="en-US" dirty="0" err="1"/>
              <a:t>result_of</a:t>
            </a:r>
            <a:endParaRPr lang="en-US" dirty="0"/>
          </a:p>
          <a:p>
            <a:pPr marL="0" indent="0">
              <a:buNone/>
            </a:pPr>
            <a:r>
              <a:rPr lang="en-US" dirty="0"/>
              <a:t>     &lt; _1 ( Geography ) &gt;</a:t>
            </a:r>
          </a:p>
          <a:p>
            <a:pPr marL="0" indent="0">
              <a:buNone/>
            </a:pPr>
            <a:r>
              <a:rPr lang="en-US" dirty="0"/>
              <a:t>  , </a:t>
            </a:r>
            <a:r>
              <a:rPr lang="en-US" dirty="0" err="1"/>
              <a:t>MeasurementTypes</a:t>
            </a:r>
            <a:endParaRPr lang="en-US" dirty="0"/>
          </a:p>
          <a:p>
            <a:pPr marL="0" indent="0">
              <a:buNone/>
            </a:pPr>
            <a:r>
              <a:rPr lang="en-US" dirty="0"/>
              <a:t>  &gt; </a:t>
            </a:r>
            <a:r>
              <a:rPr lang="en-US" dirty="0" err="1"/>
              <a:t>MeasurementResultTypes</a:t>
            </a:r>
            <a:r>
              <a:rPr lang="en-US" dirty="0"/>
              <a:t>;</a:t>
            </a:r>
          </a:p>
          <a:p>
            <a:pPr marL="0" indent="0">
              <a:buNone/>
            </a:pPr>
            <a:r>
              <a:rPr lang="en-US" dirty="0" err="1"/>
              <a:t>typedef</a:t>
            </a:r>
            <a:r>
              <a:rPr lang="en-US" dirty="0"/>
              <a:t> boost::</a:t>
            </a:r>
            <a:r>
              <a:rPr lang="en-US" dirty="0" err="1" smtClean="0"/>
              <a:t>make_variant_over</a:t>
            </a:r>
            <a:endParaRPr lang="en-US" dirty="0" smtClean="0"/>
          </a:p>
          <a:p>
            <a:pPr marL="0" indent="0">
              <a:buNone/>
            </a:pPr>
            <a:r>
              <a:rPr lang="en-US" dirty="0"/>
              <a:t> </a:t>
            </a:r>
            <a:r>
              <a:rPr lang="en-US" dirty="0" smtClean="0"/>
              <a:t> &lt; </a:t>
            </a:r>
            <a:r>
              <a:rPr lang="en-US" dirty="0" err="1"/>
              <a:t>MeasurementResultTypes</a:t>
            </a:r>
            <a:r>
              <a:rPr lang="en-US" dirty="0"/>
              <a:t> &gt; </a:t>
            </a:r>
            <a:r>
              <a:rPr lang="en-US" dirty="0" err="1"/>
              <a:t>AnyMeasurementResult</a:t>
            </a:r>
            <a:r>
              <a:rPr lang="en-US" dirty="0"/>
              <a:t>;</a:t>
            </a:r>
            <a:endParaRPr lang="en-US" dirty="0" smtClean="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69049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AnyMeasurementType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struct</a:t>
            </a:r>
            <a:r>
              <a:rPr lang="en-US" dirty="0"/>
              <a:t> </a:t>
            </a:r>
            <a:r>
              <a:rPr lang="en-US" dirty="0" err="1"/>
              <a:t>AnyMeasurement</a:t>
            </a:r>
            <a:endParaRPr lang="en-US" dirty="0"/>
          </a:p>
          <a:p>
            <a:pPr marL="0" indent="0">
              <a:buNone/>
            </a:pPr>
            <a:r>
              <a:rPr lang="en-US" dirty="0"/>
              <a:t>  : Measurement&lt; </a:t>
            </a:r>
            <a:r>
              <a:rPr lang="en-US" dirty="0" err="1"/>
              <a:t>AnyMeasurementResult</a:t>
            </a:r>
            <a:r>
              <a:rPr lang="en-US" dirty="0"/>
              <a:t>, </a:t>
            </a:r>
            <a:r>
              <a:rPr lang="en-US" dirty="0" err="1"/>
              <a:t>AnyMeasurement</a:t>
            </a:r>
            <a:r>
              <a:rPr lang="en-US" dirty="0"/>
              <a:t> &gt;</a:t>
            </a:r>
          </a:p>
          <a:p>
            <a:pPr marL="0" indent="0">
              <a:buNone/>
            </a:pPr>
            <a:r>
              <a:rPr lang="en-US" dirty="0"/>
              <a:t>{</a:t>
            </a:r>
          </a:p>
          <a:p>
            <a:pPr marL="0" indent="0">
              <a:buNone/>
            </a:pPr>
            <a:r>
              <a:rPr lang="en-US" dirty="0"/>
              <a:t>  </a:t>
            </a:r>
            <a:r>
              <a:rPr lang="en-US" dirty="0" err="1"/>
              <a:t>typedef</a:t>
            </a:r>
            <a:r>
              <a:rPr lang="en-US" dirty="0"/>
              <a:t> boost::</a:t>
            </a:r>
            <a:r>
              <a:rPr lang="en-US" dirty="0" err="1"/>
              <a:t>make_variant_over</a:t>
            </a:r>
            <a:r>
              <a:rPr lang="en-US" dirty="0"/>
              <a:t>&lt; </a:t>
            </a:r>
            <a:r>
              <a:rPr lang="en-US" dirty="0" err="1"/>
              <a:t>MeasurementTypes</a:t>
            </a:r>
            <a:r>
              <a:rPr lang="en-US" dirty="0"/>
              <a:t> &gt; </a:t>
            </a:r>
            <a:r>
              <a:rPr lang="en-US" dirty="0" err="1"/>
              <a:t>Impl</a:t>
            </a:r>
            <a:r>
              <a:rPr lang="en-US" dirty="0"/>
              <a:t>;</a:t>
            </a:r>
          </a:p>
          <a:p>
            <a:pPr marL="0" indent="0">
              <a:buNone/>
            </a:pPr>
            <a:r>
              <a:rPr lang="en-US" dirty="0"/>
              <a:t>  </a:t>
            </a:r>
            <a:r>
              <a:rPr lang="en-US" dirty="0" err="1"/>
              <a:t>Impl</a:t>
            </a:r>
            <a:r>
              <a:rPr lang="en-US" dirty="0"/>
              <a:t> </a:t>
            </a:r>
            <a:r>
              <a:rPr lang="en-US" dirty="0" err="1"/>
              <a:t>impl</a:t>
            </a:r>
            <a:r>
              <a:rPr lang="en-US" dirty="0"/>
              <a:t>;</a:t>
            </a:r>
          </a:p>
          <a:p>
            <a:pPr marL="0" indent="0">
              <a:buNone/>
            </a:pPr>
            <a:endParaRPr lang="en-US" dirty="0"/>
          </a:p>
          <a:p>
            <a:pPr marL="0" indent="0">
              <a:buNone/>
            </a:pPr>
            <a:r>
              <a:rPr lang="en-US" dirty="0"/>
              <a:t>  </a:t>
            </a:r>
            <a:r>
              <a:rPr lang="en-US" dirty="0" err="1"/>
              <a:t>bool</a:t>
            </a:r>
            <a:r>
              <a:rPr lang="en-US" dirty="0"/>
              <a:t> operator==( </a:t>
            </a:r>
            <a:r>
              <a:rPr lang="en-US" dirty="0" err="1"/>
              <a:t>AnyMeasurement</a:t>
            </a:r>
            <a:r>
              <a:rPr lang="en-US" dirty="0"/>
              <a:t> &amp; m ) </a:t>
            </a:r>
            <a:r>
              <a:rPr lang="en-US" dirty="0" err="1"/>
              <a:t>const</a:t>
            </a:r>
            <a:r>
              <a:rPr lang="en-US" dirty="0"/>
              <a:t> { return </a:t>
            </a:r>
            <a:r>
              <a:rPr lang="en-US" dirty="0" err="1"/>
              <a:t>m.impl</a:t>
            </a:r>
            <a:r>
              <a:rPr lang="en-US" dirty="0"/>
              <a:t> == </a:t>
            </a:r>
            <a:r>
              <a:rPr lang="en-US" dirty="0" err="1"/>
              <a:t>impl</a:t>
            </a:r>
            <a:r>
              <a:rPr lang="en-US" dirty="0"/>
              <a:t>; }</a:t>
            </a:r>
          </a:p>
          <a:p>
            <a:pPr marL="0" indent="0">
              <a:buNone/>
            </a:pPr>
            <a:r>
              <a:rPr lang="en-US" dirty="0"/>
              <a:t>  optional&lt; </a:t>
            </a:r>
            <a:r>
              <a:rPr lang="en-US" dirty="0" err="1"/>
              <a:t>AnyMeasurementResult</a:t>
            </a:r>
            <a:r>
              <a:rPr lang="en-US" dirty="0"/>
              <a:t> &gt; operator()( </a:t>
            </a:r>
            <a:r>
              <a:rPr lang="en-US" dirty="0" err="1"/>
              <a:t>const</a:t>
            </a:r>
            <a:r>
              <a:rPr lang="en-US" dirty="0"/>
              <a:t> Geography &amp; g )</a:t>
            </a:r>
          </a:p>
          <a:p>
            <a:pPr marL="0" indent="0">
              <a:buNone/>
            </a:pPr>
            <a:r>
              <a:rPr lang="en-US" dirty="0"/>
              <a:t>  {</a:t>
            </a:r>
          </a:p>
          <a:p>
            <a:pPr marL="0" indent="0">
              <a:buNone/>
            </a:pPr>
            <a:r>
              <a:rPr lang="en-US" dirty="0"/>
              <a:t>    boost::</a:t>
            </a:r>
            <a:r>
              <a:rPr lang="en-US" dirty="0" err="1"/>
              <a:t>apply_visitor</a:t>
            </a:r>
            <a:r>
              <a:rPr lang="en-US" dirty="0"/>
              <a:t>(...);</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202649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operations native to semantics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l-GR" dirty="0"/>
              <a:t>μ⟦ </a:t>
            </a:r>
            <a:r>
              <a:rPr lang="en-US" dirty="0"/>
              <a:t>Measurement ⟧</a:t>
            </a:r>
            <a:r>
              <a:rPr lang="en-US" baseline="-25000" dirty="0"/>
              <a:t>T</a:t>
            </a:r>
            <a:r>
              <a:rPr lang="en-US" dirty="0"/>
              <a:t> = ( a : Set, Geography → a )</a:t>
            </a:r>
          </a:p>
          <a:p>
            <a:pPr marL="0" indent="0">
              <a:buNone/>
            </a:pPr>
            <a:endParaRPr lang="en-US" dirty="0" smtClean="0"/>
          </a:p>
          <a:p>
            <a:pPr marL="0" indent="0">
              <a:buNone/>
            </a:pPr>
            <a:r>
              <a:rPr lang="el-GR" dirty="0"/>
              <a:t>μ⟦ </a:t>
            </a:r>
            <a:r>
              <a:rPr lang="en-US" dirty="0" err="1" smtClean="0"/>
              <a:t>joinMeasurements</a:t>
            </a:r>
            <a:r>
              <a:rPr lang="en-US" dirty="0"/>
              <a:t>( m1, m2 ) </a:t>
            </a:r>
            <a:r>
              <a:rPr lang="en-US" dirty="0" smtClean="0"/>
              <a:t>⟧</a:t>
            </a:r>
          </a:p>
          <a:p>
            <a:pPr marL="0" indent="0">
              <a:buNone/>
            </a:pPr>
            <a:r>
              <a:rPr lang="en-US" dirty="0"/>
              <a:t> </a:t>
            </a:r>
            <a:r>
              <a:rPr lang="en-US" dirty="0" smtClean="0"/>
              <a:t> = </a:t>
            </a:r>
            <a:r>
              <a:rPr lang="en-US" dirty="0"/>
              <a:t>( first </a:t>
            </a:r>
            <a:r>
              <a:rPr lang="el-GR" dirty="0"/>
              <a:t>μ⟦</a:t>
            </a:r>
            <a:r>
              <a:rPr lang="en-US" dirty="0"/>
              <a:t>m1⟧ × first </a:t>
            </a:r>
            <a:r>
              <a:rPr lang="el-GR" dirty="0"/>
              <a:t>μ⟦</a:t>
            </a:r>
            <a:r>
              <a:rPr lang="en-US" dirty="0"/>
              <a:t>m2⟧ </a:t>
            </a:r>
            <a:endParaRPr lang="en-US" dirty="0" smtClean="0"/>
          </a:p>
          <a:p>
            <a:pPr marL="0" indent="0">
              <a:buNone/>
            </a:pPr>
            <a:r>
              <a:rPr lang="en-US" dirty="0"/>
              <a:t> </a:t>
            </a:r>
            <a:r>
              <a:rPr lang="en-US" dirty="0" smtClean="0"/>
              <a:t>    , </a:t>
            </a:r>
            <a:r>
              <a:rPr lang="el-GR" dirty="0"/>
              <a:t>λ</a:t>
            </a:r>
            <a:r>
              <a:rPr lang="en-US" dirty="0"/>
              <a:t>g. </a:t>
            </a:r>
            <a:r>
              <a:rPr lang="en-US" dirty="0" smtClean="0"/>
              <a:t>( ( second </a:t>
            </a:r>
            <a:r>
              <a:rPr lang="el-GR" dirty="0"/>
              <a:t>μ⟦</a:t>
            </a:r>
            <a:r>
              <a:rPr lang="en-US" dirty="0"/>
              <a:t>m1</a:t>
            </a:r>
            <a:r>
              <a:rPr lang="en-US" dirty="0" smtClean="0"/>
              <a:t>⟧) g</a:t>
            </a:r>
          </a:p>
          <a:p>
            <a:pPr marL="0" indent="0">
              <a:buNone/>
            </a:pPr>
            <a:r>
              <a:rPr lang="en-US" dirty="0"/>
              <a:t> </a:t>
            </a:r>
            <a:r>
              <a:rPr lang="en-US" dirty="0" smtClean="0"/>
              <a:t>             , ( second </a:t>
            </a:r>
            <a:r>
              <a:rPr lang="el-GR" dirty="0"/>
              <a:t>μ⟦</a:t>
            </a:r>
            <a:r>
              <a:rPr lang="en-US" dirty="0"/>
              <a:t>m2⟧) </a:t>
            </a:r>
            <a:r>
              <a:rPr lang="en-US" dirty="0" smtClean="0"/>
              <a:t>g</a:t>
            </a:r>
          </a:p>
          <a:p>
            <a:pPr marL="0" indent="0">
              <a:buNone/>
            </a:pPr>
            <a:r>
              <a:rPr lang="en-US" dirty="0"/>
              <a:t> </a:t>
            </a:r>
            <a:r>
              <a:rPr lang="en-US" dirty="0" smtClean="0"/>
              <a:t>             )</a:t>
            </a:r>
          </a:p>
          <a:p>
            <a:pPr marL="0" indent="0">
              <a:buNone/>
            </a:pPr>
            <a:r>
              <a:rPr lang="en-US" dirty="0"/>
              <a:t> </a:t>
            </a:r>
            <a:r>
              <a:rPr lang="en-US" dirty="0" smtClean="0"/>
              <a:t>    )</a:t>
            </a:r>
          </a:p>
          <a:p>
            <a:pPr marL="0" indent="0">
              <a:buNone/>
            </a:pPr>
            <a:endParaRPr lang="en-US" dirty="0"/>
          </a:p>
          <a:p>
            <a:pPr marL="0" indent="0">
              <a:buNone/>
            </a:pPr>
            <a:r>
              <a:rPr lang="el-GR" dirty="0" smtClean="0"/>
              <a:t>μ</a:t>
            </a:r>
            <a:r>
              <a:rPr lang="el-GR" dirty="0"/>
              <a:t>⟦ </a:t>
            </a:r>
            <a:r>
              <a:rPr lang="en-US" dirty="0"/>
              <a:t>map( f, m ) ⟧ = ( </a:t>
            </a:r>
            <a:r>
              <a:rPr lang="en-US" dirty="0" err="1"/>
              <a:t>result_of</a:t>
            </a:r>
            <a:r>
              <a:rPr lang="en-US" dirty="0"/>
              <a:t> </a:t>
            </a:r>
            <a:r>
              <a:rPr lang="el-GR" dirty="0"/>
              <a:t>μ⟦</a:t>
            </a:r>
            <a:r>
              <a:rPr lang="en-US" dirty="0"/>
              <a:t>f⟧ , </a:t>
            </a:r>
            <a:r>
              <a:rPr lang="el-GR" dirty="0"/>
              <a:t>λ</a:t>
            </a:r>
            <a:r>
              <a:rPr lang="en-US" dirty="0"/>
              <a:t>g. f </a:t>
            </a:r>
            <a:r>
              <a:rPr lang="en-US" dirty="0" smtClean="0"/>
              <a:t>((</a:t>
            </a:r>
            <a:r>
              <a:rPr lang="en-US" dirty="0"/>
              <a:t>second </a:t>
            </a:r>
            <a:r>
              <a:rPr lang="el-GR" dirty="0"/>
              <a:t>μ⟦</a:t>
            </a:r>
            <a:r>
              <a:rPr lang="en-US" dirty="0"/>
              <a:t>m</a:t>
            </a:r>
            <a:r>
              <a:rPr lang="en-US" dirty="0" smtClean="0"/>
              <a:t>⟧) g) )</a:t>
            </a:r>
          </a:p>
          <a:p>
            <a:pPr marL="0" indent="0">
              <a:buNone/>
            </a:pPr>
            <a:endParaRPr lang="en-US" dirty="0"/>
          </a:p>
          <a:p>
            <a:pPr marL="0" indent="0">
              <a:buNone/>
            </a:pPr>
            <a:r>
              <a:rPr lang="en-US" dirty="0" err="1"/>
              <a:t>result_of</a:t>
            </a:r>
            <a:r>
              <a:rPr lang="en-US" dirty="0"/>
              <a:t> : {a : Set} {b : Set} → (a → b) → Set</a:t>
            </a:r>
          </a:p>
          <a:p>
            <a:pPr marL="0" indent="0">
              <a:buNone/>
            </a:pPr>
            <a:r>
              <a:rPr lang="en-US" dirty="0" err="1"/>
              <a:t>result_of</a:t>
            </a:r>
            <a:r>
              <a:rPr lang="en-US" dirty="0"/>
              <a:t> {a} {b} _ = a</a:t>
            </a:r>
          </a:p>
          <a:p>
            <a:pPr marL="0" indent="0">
              <a:buNone/>
            </a:pPr>
            <a:endParaRPr lang="en-US" dirty="0" smtClean="0"/>
          </a:p>
          <a:p>
            <a:pPr marL="0" indent="0">
              <a:buNone/>
            </a:pP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134119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Beaultiful</a:t>
            </a:r>
            <a:r>
              <a:rPr lang="en-US" dirty="0" smtClean="0"/>
              <a:t>/Powerful API</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p>
          <a:p>
            <a:pPr marL="0" indent="0">
              <a:buNone/>
            </a:pPr>
            <a:r>
              <a:rPr lang="en-US" dirty="0"/>
              <a:t>auto </a:t>
            </a:r>
            <a:r>
              <a:rPr lang="en-US" dirty="0" err="1"/>
              <a:t>grassAndRocksMeasurement</a:t>
            </a:r>
            <a:r>
              <a:rPr lang="en-US" dirty="0"/>
              <a:t> = </a:t>
            </a:r>
          </a:p>
          <a:p>
            <a:pPr marL="0" indent="0">
              <a:buNone/>
            </a:pPr>
            <a:r>
              <a:rPr lang="en-US" dirty="0"/>
              <a:t>  map</a:t>
            </a:r>
          </a:p>
          <a:p>
            <a:pPr marL="0" indent="0">
              <a:buNone/>
            </a:pPr>
            <a:r>
              <a:rPr lang="en-US" dirty="0"/>
              <a:t>    ( []( </a:t>
            </a:r>
            <a:r>
              <a:rPr lang="en-US" dirty="0" err="1"/>
              <a:t>GrassMeasurementResult</a:t>
            </a:r>
            <a:r>
              <a:rPr lang="en-US" dirty="0"/>
              <a:t> &amp; </a:t>
            </a:r>
            <a:r>
              <a:rPr lang="en-US" dirty="0" err="1"/>
              <a:t>gmr</a:t>
            </a:r>
            <a:r>
              <a:rPr lang="en-US" dirty="0"/>
              <a:t>, </a:t>
            </a:r>
            <a:r>
              <a:rPr lang="en-US" dirty="0" err="1"/>
              <a:t>RocksMeasurementResult</a:t>
            </a:r>
            <a:r>
              <a:rPr lang="en-US" dirty="0"/>
              <a:t> &amp; </a:t>
            </a:r>
            <a:r>
              <a:rPr lang="en-US" dirty="0" err="1"/>
              <a:t>rmr</a:t>
            </a:r>
            <a:r>
              <a:rPr lang="en-US" dirty="0"/>
              <a:t> )</a:t>
            </a:r>
          </a:p>
          <a:p>
            <a:pPr marL="0" indent="0">
              <a:buNone/>
            </a:pPr>
            <a:r>
              <a:rPr lang="en-US" dirty="0"/>
              <a:t>      {</a:t>
            </a:r>
          </a:p>
          <a:p>
            <a:pPr marL="0" indent="0">
              <a:buNone/>
            </a:pPr>
            <a:r>
              <a:rPr lang="en-US" dirty="0"/>
              <a:t>        return </a:t>
            </a:r>
            <a:r>
              <a:rPr lang="en-US" dirty="0" err="1"/>
              <a:t>gmr.aboveThreshold</a:t>
            </a:r>
            <a:r>
              <a:rPr lang="en-US" dirty="0"/>
              <a:t>() &amp;&amp; rmr.over100RocksFound();</a:t>
            </a:r>
          </a:p>
          <a:p>
            <a:pPr marL="0" indent="0">
              <a:buNone/>
            </a:pPr>
            <a:r>
              <a:rPr lang="en-US" dirty="0"/>
              <a:t>      }</a:t>
            </a:r>
          </a:p>
          <a:p>
            <a:pPr marL="0" indent="0">
              <a:buNone/>
            </a:pPr>
            <a:r>
              <a:rPr lang="en-US" dirty="0"/>
              <a:t>    , </a:t>
            </a:r>
            <a:r>
              <a:rPr lang="en-US" dirty="0" err="1"/>
              <a:t>joinMeasurements</a:t>
            </a:r>
            <a:endParaRPr lang="en-US" dirty="0"/>
          </a:p>
          <a:p>
            <a:pPr marL="0" indent="0">
              <a:buNone/>
            </a:pPr>
            <a:r>
              <a:rPr lang="en-US" dirty="0"/>
              <a:t>        ( </a:t>
            </a:r>
            <a:r>
              <a:rPr lang="en-US" dirty="0" err="1"/>
              <a:t>GrassMeasurement</a:t>
            </a:r>
            <a:r>
              <a:rPr lang="en-US" dirty="0"/>
              <a:t>( Color( 0, 1, 0 ) )</a:t>
            </a:r>
          </a:p>
          <a:p>
            <a:pPr marL="0" indent="0">
              <a:buNone/>
            </a:pPr>
            <a:r>
              <a:rPr lang="en-US" dirty="0"/>
              <a:t>        , </a:t>
            </a:r>
            <a:r>
              <a:rPr lang="en-US" dirty="0" err="1" smtClean="0"/>
              <a:t>RocksMeasurement</a:t>
            </a:r>
            <a:r>
              <a:rPr lang="en-US" dirty="0" smtClean="0"/>
              <a:t>()</a:t>
            </a:r>
            <a:endParaRPr lang="en-US" dirty="0"/>
          </a:p>
          <a:p>
            <a:pPr marL="0" indent="0">
              <a:buNone/>
            </a:pPr>
            <a:r>
              <a:rPr lang="en-US" dirty="0"/>
              <a:t>        )</a:t>
            </a:r>
          </a:p>
          <a:p>
            <a:pPr marL="0" indent="0">
              <a:buNone/>
            </a:pPr>
            <a:r>
              <a:rPr lang="en-US" dirty="0"/>
              <a:t>    );</a:t>
            </a:r>
          </a:p>
          <a:p>
            <a:pPr marL="0" indent="0">
              <a:buNone/>
            </a:pPr>
            <a:endParaRPr lang="en-US" dirty="0"/>
          </a:p>
          <a:p>
            <a:pPr marL="0" indent="0">
              <a:buNone/>
            </a:pPr>
            <a:r>
              <a:rPr lang="en-US" dirty="0"/>
              <a:t>Geography geo = ...</a:t>
            </a:r>
          </a:p>
          <a:p>
            <a:pPr marL="0" indent="0">
              <a:buNone/>
            </a:pPr>
            <a:r>
              <a:rPr lang="en-US" dirty="0"/>
              <a:t>if( </a:t>
            </a:r>
            <a:r>
              <a:rPr lang="en-US" dirty="0" err="1"/>
              <a:t>grassAndRocksMeasurement.return_value</a:t>
            </a:r>
            <a:r>
              <a:rPr lang="en-US" dirty="0"/>
              <a:t>( geo ) )</a:t>
            </a:r>
          </a:p>
          <a:p>
            <a:pPr marL="0" indent="0">
              <a:buNone/>
            </a:pPr>
            <a:r>
              <a:rPr lang="en-US" dirty="0"/>
              <a:t> </a:t>
            </a:r>
            <a:r>
              <a:rPr lang="en-US" dirty="0" err="1"/>
              <a:t>std</a:t>
            </a:r>
            <a:r>
              <a:rPr lang="en-US" dirty="0"/>
              <a:t>::</a:t>
            </a:r>
            <a:r>
              <a:rPr lang="en-US" dirty="0" err="1"/>
              <a:t>cout</a:t>
            </a:r>
            <a:r>
              <a:rPr lang="en-US" dirty="0"/>
              <a:t> &lt;&lt; "Cannot determine if there are grass and rocks\n";</a:t>
            </a:r>
          </a:p>
          <a:p>
            <a:pPr marL="0" indent="0">
              <a:buNone/>
            </a:pPr>
            <a:r>
              <a:rPr lang="en-US" dirty="0"/>
              <a:t>else</a:t>
            </a:r>
          </a:p>
          <a:p>
            <a:pPr marL="0" indent="0">
              <a:buNone/>
            </a:pPr>
            <a:r>
              <a:rPr lang="en-US" dirty="0"/>
              <a:t> </a:t>
            </a:r>
            <a:r>
              <a:rPr lang="en-US" dirty="0" err="1"/>
              <a:t>std</a:t>
            </a:r>
            <a:r>
              <a:rPr lang="en-US" dirty="0"/>
              <a:t>::</a:t>
            </a:r>
            <a:r>
              <a:rPr lang="en-US" dirty="0" err="1"/>
              <a:t>cout</a:t>
            </a:r>
            <a:r>
              <a:rPr lang="en-US" dirty="0"/>
              <a:t> &lt;&lt; "Finding of grass and rocks: " &lt;&lt; </a:t>
            </a:r>
            <a:r>
              <a:rPr lang="en-US" dirty="0" err="1"/>
              <a:t>grassAndRocksMeasurement</a:t>
            </a:r>
            <a:r>
              <a:rPr lang="en-US" dirty="0"/>
              <a:t>( geo ) &lt;&lt; '\n';</a:t>
            </a:r>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5956175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3886200" cy="1600200"/>
          </a:xfrm>
        </p:spPr>
        <p:txBody>
          <a:bodyPr/>
          <a:lstStyle/>
          <a:p>
            <a:r>
              <a:rPr lang="en-US" sz="4000" dirty="0" smtClean="0"/>
              <a:t>The Intellectual Ascent to </a:t>
            </a:r>
            <a:r>
              <a:rPr lang="en-US" sz="4000" dirty="0" err="1" smtClean="0"/>
              <a:t>Agda</a:t>
            </a:r>
            <a:endParaRPr lang="en-US" sz="4000" dirty="0"/>
          </a:p>
        </p:txBody>
      </p:sp>
      <p:sp>
        <p:nvSpPr>
          <p:cNvPr id="3" name="Content Placeholder 2"/>
          <p:cNvSpPr>
            <a:spLocks noGrp="1"/>
          </p:cNvSpPr>
          <p:nvPr>
            <p:ph idx="1"/>
          </p:nvPr>
        </p:nvSpPr>
        <p:spPr>
          <a:xfrm>
            <a:off x="457200" y="2057400"/>
            <a:ext cx="3962400" cy="4068763"/>
          </a:xfrm>
        </p:spPr>
        <p:txBody>
          <a:bodyPr/>
          <a:lstStyle/>
          <a:p>
            <a:pPr marL="457200" indent="-457200">
              <a:buFont typeface="+mj-lt"/>
              <a:buAutoNum type="arabicPeriod"/>
            </a:pPr>
            <a:r>
              <a:rPr lang="en-US" dirty="0"/>
              <a:t>Discover the </a:t>
            </a:r>
            <a:r>
              <a:rPr lang="en-US" dirty="0" smtClean="0"/>
              <a:t>essence </a:t>
            </a:r>
          </a:p>
          <a:p>
            <a:pPr marL="457200" indent="-457200">
              <a:buFont typeface="+mj-lt"/>
              <a:buAutoNum type="arabicPeriod"/>
            </a:pPr>
            <a:r>
              <a:rPr lang="en-US" dirty="0" smtClean="0"/>
              <a:t>Derive the implementation</a:t>
            </a:r>
          </a:p>
          <a:p>
            <a:pPr marL="457200" indent="-457200">
              <a:buFont typeface="+mj-lt"/>
              <a:buAutoNum type="arabicPeriod"/>
            </a:pPr>
            <a:endParaRPr lang="en-US" dirty="0"/>
          </a:p>
          <a:p>
            <a:r>
              <a:rPr lang="en-US" dirty="0" smtClean="0"/>
              <a:t>Beautiful API’s</a:t>
            </a:r>
          </a:p>
          <a:p>
            <a:r>
              <a:rPr lang="en-US" dirty="0" smtClean="0"/>
              <a:t>Screaming Speed</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0"/>
            <a:ext cx="4572000" cy="6882302"/>
          </a:xfrm>
          <a:prstGeom prst="rect">
            <a:avLst/>
          </a:prstGeom>
        </p:spPr>
      </p:pic>
      <p:sp>
        <p:nvSpPr>
          <p:cNvPr id="5" name="TextBox 4"/>
          <p:cNvSpPr txBox="1"/>
          <p:nvPr/>
        </p:nvSpPr>
        <p:spPr>
          <a:xfrm>
            <a:off x="1676400"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404287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lgn="ctr">
              <a:buNone/>
            </a:pPr>
            <a:r>
              <a:rPr lang="en-US" dirty="0"/>
              <a:t>Are the following two </a:t>
            </a:r>
            <a:r>
              <a:rPr lang="en-US" dirty="0" smtClean="0"/>
              <a:t>programs </a:t>
            </a:r>
            <a:r>
              <a:rPr lang="en-US" dirty="0"/>
              <a:t>the same</a:t>
            </a:r>
            <a:r>
              <a:rPr lang="en-US" dirty="0" smtClean="0"/>
              <a:t>?</a:t>
            </a:r>
            <a:endParaRPr lang="en-US" dirty="0"/>
          </a:p>
        </p:txBody>
      </p:sp>
      <p:sp>
        <p:nvSpPr>
          <p:cNvPr id="4" name="Rectangle 3"/>
          <p:cNvSpPr/>
          <p:nvPr/>
        </p:nvSpPr>
        <p:spPr>
          <a:xfrm>
            <a:off x="609600" y="2514600"/>
            <a:ext cx="3886200" cy="36576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smtClean="0"/>
              <a:t>int</a:t>
            </a:r>
            <a:r>
              <a:rPr lang="en-US" dirty="0" smtClean="0"/>
              <a:t> f( </a:t>
            </a:r>
            <a:r>
              <a:rPr lang="en-US" dirty="0" err="1" smtClean="0"/>
              <a:t>int</a:t>
            </a:r>
            <a:r>
              <a:rPr lang="en-US" dirty="0" smtClean="0"/>
              <a:t> c )</a:t>
            </a:r>
          </a:p>
          <a:p>
            <a:r>
              <a:rPr lang="en-US" dirty="0" smtClean="0"/>
              <a:t>{</a:t>
            </a:r>
          </a:p>
          <a:p>
            <a:r>
              <a:rPr lang="en-US" dirty="0"/>
              <a:t> </a:t>
            </a:r>
            <a:r>
              <a:rPr lang="en-US" dirty="0" smtClean="0"/>
              <a:t> if( false )</a:t>
            </a:r>
          </a:p>
          <a:p>
            <a:r>
              <a:rPr lang="en-US" dirty="0" smtClean="0"/>
              <a:t>    return 45;</a:t>
            </a:r>
          </a:p>
          <a:p>
            <a:r>
              <a:rPr lang="en-US" dirty="0" smtClean="0"/>
              <a:t>  else</a:t>
            </a:r>
          </a:p>
          <a:p>
            <a:r>
              <a:rPr lang="en-US" dirty="0" smtClean="0"/>
              <a:t>    return c + 5;</a:t>
            </a:r>
          </a:p>
          <a:p>
            <a:r>
              <a:rPr lang="en-US" dirty="0" smtClean="0"/>
              <a:t>}</a:t>
            </a:r>
            <a:endParaRPr lang="en-US" dirty="0"/>
          </a:p>
        </p:txBody>
      </p:sp>
      <p:sp>
        <p:nvSpPr>
          <p:cNvPr id="5" name="Rectangle 4"/>
          <p:cNvSpPr/>
          <p:nvPr/>
        </p:nvSpPr>
        <p:spPr>
          <a:xfrm>
            <a:off x="4648200" y="2514600"/>
            <a:ext cx="3886200" cy="36576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smtClean="0"/>
              <a:t>int</a:t>
            </a:r>
            <a:r>
              <a:rPr lang="en-US" dirty="0" smtClean="0"/>
              <a:t> f( </a:t>
            </a:r>
            <a:r>
              <a:rPr lang="en-US" dirty="0" err="1" smtClean="0"/>
              <a:t>int</a:t>
            </a:r>
            <a:r>
              <a:rPr lang="en-US" dirty="0" smtClean="0"/>
              <a:t> c )</a:t>
            </a:r>
          </a:p>
          <a:p>
            <a:r>
              <a:rPr lang="en-US" dirty="0" smtClean="0"/>
              <a:t>{</a:t>
            </a:r>
          </a:p>
          <a:p>
            <a:r>
              <a:rPr lang="en-US" dirty="0" smtClean="0"/>
              <a:t>  </a:t>
            </a:r>
            <a:r>
              <a:rPr lang="en-US" dirty="0" err="1" smtClean="0"/>
              <a:t>int</a:t>
            </a:r>
            <a:r>
              <a:rPr lang="en-US" dirty="0" smtClean="0"/>
              <a:t> j = 5;</a:t>
            </a:r>
          </a:p>
          <a:p>
            <a:r>
              <a:rPr lang="en-US" dirty="0"/>
              <a:t> </a:t>
            </a:r>
            <a:r>
              <a:rPr lang="en-US" dirty="0" smtClean="0"/>
              <a:t> j += c;</a:t>
            </a:r>
          </a:p>
          <a:p>
            <a:r>
              <a:rPr lang="en-US" dirty="0"/>
              <a:t> </a:t>
            </a:r>
            <a:r>
              <a:rPr lang="en-US" dirty="0" smtClean="0"/>
              <a:t> return j;</a:t>
            </a:r>
          </a:p>
          <a:p>
            <a:r>
              <a:rPr lang="en-US" dirty="0" smtClean="0"/>
              <a:t>}</a:t>
            </a:r>
            <a:endParaRPr lang="en-US" dirty="0"/>
          </a:p>
        </p:txBody>
      </p:sp>
      <p:sp>
        <p:nvSpPr>
          <p:cNvPr id="6" name="TextBox 5"/>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633013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Essence of Programs</a:t>
            </a:r>
            <a:endParaRPr lang="en-US" dirty="0"/>
          </a:p>
        </p:txBody>
      </p:sp>
      <p:sp>
        <p:nvSpPr>
          <p:cNvPr id="3" name="Content Placeholder 2"/>
          <p:cNvSpPr>
            <a:spLocks noGrp="1"/>
          </p:cNvSpPr>
          <p:nvPr>
            <p:ph idx="1"/>
          </p:nvPr>
        </p:nvSpPr>
        <p:spPr/>
        <p:txBody>
          <a:bodyPr/>
          <a:lstStyle/>
          <a:p>
            <a:pPr marL="0" indent="0">
              <a:buNone/>
            </a:pPr>
            <a:r>
              <a:rPr lang="en-US" dirty="0" smtClean="0"/>
              <a:t>Ideally we would like:</a:t>
            </a:r>
          </a:p>
          <a:p>
            <a:r>
              <a:rPr lang="en-US" dirty="0" smtClean="0"/>
              <a:t>Strong equivalence properties</a:t>
            </a:r>
          </a:p>
          <a:p>
            <a:r>
              <a:rPr lang="en-US" dirty="0" smtClean="0"/>
              <a:t>Something written down</a:t>
            </a:r>
          </a:p>
          <a:p>
            <a:r>
              <a:rPr lang="en-US" dirty="0" smtClean="0"/>
              <a:t>A set of rules we can apply to any program</a:t>
            </a:r>
          </a:p>
          <a:p>
            <a:endParaRPr lang="en-US" dirty="0"/>
          </a:p>
          <a:p>
            <a:pPr marL="0" indent="0" algn="ctr">
              <a:buNone/>
            </a:pPr>
            <a:r>
              <a:rPr lang="en-US" i="1" dirty="0" smtClean="0"/>
              <a:t>Any ideas of what would be a good intermediate language?</a:t>
            </a:r>
            <a:endParaRPr lang="en-US" i="1"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599425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math?</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sz="3600" dirty="0" smtClean="0"/>
              <a:t>3 + 2 = 5</a:t>
            </a:r>
          </a:p>
          <a:p>
            <a:pPr marL="0" indent="0" algn="ctr">
              <a:buNone/>
            </a:pPr>
            <a:endParaRPr lang="en-US" sz="3600" dirty="0" smtClean="0"/>
          </a:p>
          <a:p>
            <a:pPr marL="0" indent="0" algn="ctr">
              <a:buNone/>
            </a:pPr>
            <a:endParaRPr lang="en-US" sz="3600" dirty="0" smtClean="0"/>
          </a:p>
          <a:p>
            <a:pPr marL="0" indent="0" algn="ctr">
              <a:buNone/>
            </a:pPr>
            <a:r>
              <a:rPr lang="en-US" sz="3600" dirty="0" smtClean="0"/>
              <a:t>5 = 3 + 2</a:t>
            </a:r>
            <a:endParaRPr lang="en-US" sz="3600"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431989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Denotational Semantics</a:t>
            </a:r>
            <a:endParaRPr lang="en-US" dirty="0"/>
          </a:p>
        </p:txBody>
      </p:sp>
      <p:sp>
        <p:nvSpPr>
          <p:cNvPr id="3" name="Content Placeholder 2"/>
          <p:cNvSpPr>
            <a:spLocks noGrp="1"/>
          </p:cNvSpPr>
          <p:nvPr>
            <p:ph idx="1"/>
          </p:nvPr>
        </p:nvSpPr>
        <p:spPr/>
        <p:txBody>
          <a:bodyPr/>
          <a:lstStyle/>
          <a:p>
            <a:pPr marL="0" indent="0">
              <a:buNone/>
            </a:pPr>
            <a:r>
              <a:rPr lang="en-US" dirty="0" smtClean="0"/>
              <a:t>Developed by Dana Scott and Christopher Strachey in late 1960s</a:t>
            </a:r>
          </a:p>
          <a:p>
            <a:pPr marL="0" indent="0">
              <a:buNone/>
            </a:pPr>
            <a:endParaRPr lang="en-US" dirty="0"/>
          </a:p>
          <a:p>
            <a:pPr marL="0" indent="0">
              <a:buNone/>
            </a:pPr>
            <a:r>
              <a:rPr lang="en-US" dirty="0" smtClean="0"/>
              <a:t>Write a mathematical function to convert syntax to meaning (in math).</a:t>
            </a:r>
          </a:p>
          <a:p>
            <a:pPr marL="0" indent="0">
              <a:buNone/>
            </a:pPr>
            <a:endParaRPr lang="en-US" dirty="0"/>
          </a:p>
          <a:p>
            <a:pPr marL="0" indent="0">
              <a:buNone/>
            </a:pPr>
            <a:r>
              <a:rPr lang="el-GR" dirty="0"/>
              <a:t>μ⟦</a:t>
            </a:r>
            <a:r>
              <a:rPr lang="en-US" dirty="0"/>
              <a:t>e₁ + e₂⟧ = </a:t>
            </a:r>
            <a:r>
              <a:rPr lang="el-GR" dirty="0"/>
              <a:t>μ⟦</a:t>
            </a:r>
            <a:r>
              <a:rPr lang="en-US" dirty="0" smtClean="0"/>
              <a:t>e₁ ⟧ </a:t>
            </a:r>
            <a:r>
              <a:rPr lang="en-US" dirty="0"/>
              <a:t>+ </a:t>
            </a:r>
            <a:r>
              <a:rPr lang="el-GR" dirty="0"/>
              <a:t>μ⟦</a:t>
            </a:r>
            <a:r>
              <a:rPr lang="en-US" dirty="0"/>
              <a:t>e₂⟧ where </a:t>
            </a:r>
            <a:r>
              <a:rPr lang="en-US" dirty="0" smtClean="0"/>
              <a:t>eᵢ is an expression</a:t>
            </a:r>
            <a:endParaRPr lang="en-US" dirty="0"/>
          </a:p>
          <a:p>
            <a:pPr marL="0" indent="0">
              <a:buNone/>
            </a:pPr>
            <a:r>
              <a:rPr lang="el-GR" dirty="0"/>
              <a:t>μ⟦</a:t>
            </a:r>
            <a:r>
              <a:rPr lang="en-US" dirty="0" err="1"/>
              <a:t>i</a:t>
            </a:r>
            <a:r>
              <a:rPr lang="en-US" dirty="0"/>
              <a:t>⟧ = </a:t>
            </a:r>
            <a:r>
              <a:rPr lang="en-US" dirty="0" err="1"/>
              <a:t>i</a:t>
            </a:r>
            <a:r>
              <a:rPr lang="en-US" dirty="0"/>
              <a:t> where </a:t>
            </a:r>
            <a:r>
              <a:rPr lang="en-US" dirty="0" err="1"/>
              <a:t>i</a:t>
            </a:r>
            <a:r>
              <a:rPr lang="en-US" dirty="0"/>
              <a:t> is an </a:t>
            </a:r>
            <a:r>
              <a:rPr lang="en-US" dirty="0" smtClean="0"/>
              <a:t>integer</a:t>
            </a:r>
            <a:endParaRPr lang="en-US" dirty="0"/>
          </a:p>
        </p:txBody>
      </p:sp>
      <p:sp>
        <p:nvSpPr>
          <p:cNvPr id="4" name="TextBox 3"/>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2137531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meaning of this?</a:t>
            </a:r>
            <a:endParaRPr lang="en-US" dirty="0"/>
          </a:p>
        </p:txBody>
      </p:sp>
      <p:sp>
        <p:nvSpPr>
          <p:cNvPr id="3" name="Content Placeholder 2"/>
          <p:cNvSpPr>
            <a:spLocks noGrp="1"/>
          </p:cNvSpPr>
          <p:nvPr>
            <p:ph idx="1"/>
          </p:nvPr>
        </p:nvSpPr>
        <p:spPr/>
        <p:txBody>
          <a:bodyPr>
            <a:normAutofit/>
          </a:bodyPr>
          <a:lstStyle/>
          <a:p>
            <a:pPr marL="0" indent="0">
              <a:buNone/>
            </a:pPr>
            <a:endParaRPr lang="el-GR" dirty="0"/>
          </a:p>
        </p:txBody>
      </p:sp>
      <p:sp>
        <p:nvSpPr>
          <p:cNvPr id="4" name="Rectangle 3"/>
          <p:cNvSpPr/>
          <p:nvPr/>
        </p:nvSpPr>
        <p:spPr>
          <a:xfrm>
            <a:off x="2590800" y="2514600"/>
            <a:ext cx="3886200" cy="25146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smtClean="0"/>
              <a:t>int</a:t>
            </a:r>
            <a:r>
              <a:rPr lang="en-US" dirty="0" smtClean="0"/>
              <a:t> f( </a:t>
            </a:r>
            <a:r>
              <a:rPr lang="en-US" dirty="0" err="1" smtClean="0"/>
              <a:t>int</a:t>
            </a:r>
            <a:r>
              <a:rPr lang="en-US" dirty="0" smtClean="0"/>
              <a:t> c )</a:t>
            </a:r>
          </a:p>
          <a:p>
            <a:r>
              <a:rPr lang="en-US" dirty="0" smtClean="0"/>
              <a:t>{</a:t>
            </a:r>
          </a:p>
          <a:p>
            <a:r>
              <a:rPr lang="en-US" dirty="0"/>
              <a:t> </a:t>
            </a:r>
            <a:r>
              <a:rPr lang="en-US" dirty="0" smtClean="0"/>
              <a:t> if( false )</a:t>
            </a:r>
          </a:p>
          <a:p>
            <a:r>
              <a:rPr lang="en-US" dirty="0" smtClean="0"/>
              <a:t>    return 45;</a:t>
            </a:r>
          </a:p>
          <a:p>
            <a:r>
              <a:rPr lang="en-US" dirty="0" smtClean="0"/>
              <a:t>  else</a:t>
            </a:r>
          </a:p>
          <a:p>
            <a:r>
              <a:rPr lang="en-US" dirty="0" smtClean="0"/>
              <a:t>    return c + 5;</a:t>
            </a:r>
          </a:p>
          <a:p>
            <a:r>
              <a:rPr lang="en-US" dirty="0" smtClean="0"/>
              <a:t>}</a:t>
            </a:r>
            <a:endParaRPr lang="en-US" dirty="0"/>
          </a:p>
        </p:txBody>
      </p:sp>
      <p:sp>
        <p:nvSpPr>
          <p:cNvPr id="5" name="TextBox 4"/>
          <p:cNvSpPr txBox="1"/>
          <p:nvPr/>
        </p:nvSpPr>
        <p:spPr>
          <a:xfrm>
            <a:off x="3751102" y="6455686"/>
            <a:ext cx="1641796" cy="369332"/>
          </a:xfrm>
          <a:prstGeom prst="rect">
            <a:avLst/>
          </a:prstGeom>
          <a:noFill/>
        </p:spPr>
        <p:txBody>
          <a:bodyPr wrap="none" rtlCol="0">
            <a:spAutoFit/>
          </a:bodyPr>
          <a:lstStyle/>
          <a:p>
            <a:r>
              <a:rPr lang="en-US" dirty="0" smtClean="0">
                <a:solidFill>
                  <a:schemeClr val="bg1">
                    <a:lumMod val="65000"/>
                    <a:lumOff val="35000"/>
                  </a:schemeClr>
                </a:solidFill>
              </a:rPr>
              <a:t>Stellar Science</a:t>
            </a:r>
            <a:endParaRPr lang="en-US" dirty="0">
              <a:solidFill>
                <a:schemeClr val="bg1">
                  <a:lumMod val="65000"/>
                  <a:lumOff val="35000"/>
                </a:schemeClr>
              </a:solidFill>
            </a:endParaRPr>
          </a:p>
        </p:txBody>
      </p:sp>
    </p:spTree>
    <p:extLst>
      <p:ext uri="{BB962C8B-B14F-4D97-AF65-F5344CB8AC3E}">
        <p14:creationId xmlns:p14="http://schemas.microsoft.com/office/powerpoint/2010/main" val="38552381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3400</TotalTime>
  <Words>3350</Words>
  <Application>Microsoft Office PowerPoint</Application>
  <PresentationFormat>On-screen Show (4:3)</PresentationFormat>
  <Paragraphs>566</Paragraphs>
  <Slides>47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Courier New</vt:lpstr>
      <vt:lpstr>Palatino Linotype</vt:lpstr>
      <vt:lpstr>Executive</vt:lpstr>
      <vt:lpstr>The Intellectual Ascent to Agda</vt:lpstr>
      <vt:lpstr>Quiz</vt:lpstr>
      <vt:lpstr>Quiz</vt:lpstr>
      <vt:lpstr>Quiz</vt:lpstr>
      <vt:lpstr>Quiz</vt:lpstr>
      <vt:lpstr>Essence of Programs</vt:lpstr>
      <vt:lpstr>How about math?</vt:lpstr>
      <vt:lpstr>Denotational Semantics</vt:lpstr>
      <vt:lpstr>What is the meaning of this?</vt:lpstr>
      <vt:lpstr>Function Meaning</vt:lpstr>
      <vt:lpstr>Function Meaning</vt:lpstr>
      <vt:lpstr>The Next 700 Programming Languages</vt:lpstr>
      <vt:lpstr>Why not drop the C++ nonsense and go Haskell?</vt:lpstr>
      <vt:lpstr>Languages and Machines</vt:lpstr>
      <vt:lpstr>Denotational Design</vt:lpstr>
      <vt:lpstr>Agda</vt:lpstr>
      <vt:lpstr>Types in Agda</vt:lpstr>
      <vt:lpstr>Functions in Agda</vt:lpstr>
      <vt:lpstr>Pairs in Agda</vt:lpstr>
      <vt:lpstr>Magic: Types of Types</vt:lpstr>
      <vt:lpstr>Magic: Type-Value Mixing</vt:lpstr>
      <vt:lpstr>Magic: Type-Value Mixing</vt:lpstr>
      <vt:lpstr>Magic: Dependent Types</vt:lpstr>
      <vt:lpstr>Magic: Dependent Types</vt:lpstr>
      <vt:lpstr>Magic: Dependent Types</vt:lpstr>
      <vt:lpstr>Dependent Types 2</vt:lpstr>
      <vt:lpstr>Implicit types</vt:lpstr>
      <vt:lpstr>Denotational Design</vt:lpstr>
      <vt:lpstr>What is a movie?</vt:lpstr>
      <vt:lpstr>What is a movie?</vt:lpstr>
      <vt:lpstr>Semantics to C++</vt:lpstr>
      <vt:lpstr>Denotational Design</vt:lpstr>
      <vt:lpstr>What is the meaning of this?</vt:lpstr>
      <vt:lpstr>What is the meaning of this?</vt:lpstr>
      <vt:lpstr>Meaning of Measurement</vt:lpstr>
      <vt:lpstr>Implementation of Measurement</vt:lpstr>
      <vt:lpstr>Implementation of Measurement</vt:lpstr>
      <vt:lpstr>Id thing</vt:lpstr>
      <vt:lpstr>Validation Thing</vt:lpstr>
      <vt:lpstr>Validation Speed</vt:lpstr>
      <vt:lpstr>Grass Measurement</vt:lpstr>
      <vt:lpstr>Serialization</vt:lpstr>
      <vt:lpstr>AnyMeasurement</vt:lpstr>
      <vt:lpstr>AnyMeasurementType</vt:lpstr>
      <vt:lpstr>Other operations native to semantics</vt:lpstr>
      <vt:lpstr>Beaultiful/Powerful API</vt:lpstr>
      <vt:lpstr>The Intellectual Ascent to Agda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Intellectual Ascent to Agda</dc:title>
  <dc:creator>David</dc:creator>
  <cp:lastModifiedBy>David</cp:lastModifiedBy>
  <cp:revision>60</cp:revision>
  <dcterms:created xsi:type="dcterms:W3CDTF">2013-05-08T17:26:33Z</dcterms:created>
  <dcterms:modified xsi:type="dcterms:W3CDTF">2013-05-14T15:17:29Z</dcterms:modified>
</cp:coreProperties>
</file>