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4"/>
  </p:notesMasterIdLst>
  <p:sldIdLst>
    <p:sldId id="256" r:id="rId2"/>
    <p:sldId id="380" r:id="rId3"/>
    <p:sldId id="347" r:id="rId4"/>
    <p:sldId id="346" r:id="rId5"/>
    <p:sldId id="360" r:id="rId6"/>
    <p:sldId id="348" r:id="rId7"/>
    <p:sldId id="366" r:id="rId8"/>
    <p:sldId id="349" r:id="rId9"/>
    <p:sldId id="351" r:id="rId10"/>
    <p:sldId id="480" r:id="rId11"/>
    <p:sldId id="481" r:id="rId12"/>
    <p:sldId id="482" r:id="rId13"/>
    <p:sldId id="483" r:id="rId14"/>
    <p:sldId id="484" r:id="rId15"/>
    <p:sldId id="485" r:id="rId16"/>
    <p:sldId id="361" r:id="rId17"/>
    <p:sldId id="368" r:id="rId18"/>
    <p:sldId id="362" r:id="rId19"/>
    <p:sldId id="486" r:id="rId20"/>
    <p:sldId id="488" r:id="rId21"/>
    <p:sldId id="489" r:id="rId22"/>
    <p:sldId id="490" r:id="rId23"/>
    <p:sldId id="491" r:id="rId24"/>
    <p:sldId id="492" r:id="rId25"/>
    <p:sldId id="493" r:id="rId26"/>
    <p:sldId id="494" r:id="rId27"/>
    <p:sldId id="495" r:id="rId28"/>
    <p:sldId id="496" r:id="rId29"/>
    <p:sldId id="497" r:id="rId30"/>
    <p:sldId id="498" r:id="rId31"/>
    <p:sldId id="374" r:id="rId32"/>
    <p:sldId id="372" r:id="rId33"/>
    <p:sldId id="377" r:id="rId34"/>
    <p:sldId id="395" r:id="rId35"/>
    <p:sldId id="397" r:id="rId36"/>
    <p:sldId id="398" r:id="rId37"/>
    <p:sldId id="396" r:id="rId38"/>
    <p:sldId id="466" r:id="rId39"/>
    <p:sldId id="467" r:id="rId40"/>
    <p:sldId id="468" r:id="rId41"/>
    <p:sldId id="469" r:id="rId42"/>
    <p:sldId id="470" r:id="rId43"/>
    <p:sldId id="471" r:id="rId44"/>
    <p:sldId id="473" r:id="rId45"/>
    <p:sldId id="479" r:id="rId46"/>
    <p:sldId id="474" r:id="rId47"/>
    <p:sldId id="475" r:id="rId48"/>
    <p:sldId id="476" r:id="rId49"/>
    <p:sldId id="477" r:id="rId50"/>
    <p:sldId id="478" r:id="rId51"/>
    <p:sldId id="500" r:id="rId52"/>
    <p:sldId id="499" r:id="rId53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50E264-94DC-4ADA-9F54-40AB7C1E2C07}">
          <p14:sldIdLst>
            <p14:sldId id="256"/>
            <p14:sldId id="380"/>
            <p14:sldId id="347"/>
            <p14:sldId id="346"/>
            <p14:sldId id="360"/>
            <p14:sldId id="348"/>
            <p14:sldId id="366"/>
            <p14:sldId id="349"/>
            <p14:sldId id="351"/>
            <p14:sldId id="480"/>
            <p14:sldId id="481"/>
            <p14:sldId id="482"/>
            <p14:sldId id="483"/>
            <p14:sldId id="484"/>
            <p14:sldId id="485"/>
            <p14:sldId id="361"/>
            <p14:sldId id="368"/>
            <p14:sldId id="362"/>
            <p14:sldId id="486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374"/>
            <p14:sldId id="372"/>
            <p14:sldId id="377"/>
            <p14:sldId id="395"/>
            <p14:sldId id="397"/>
            <p14:sldId id="398"/>
            <p14:sldId id="396"/>
            <p14:sldId id="466"/>
            <p14:sldId id="467"/>
            <p14:sldId id="468"/>
            <p14:sldId id="469"/>
            <p14:sldId id="470"/>
            <p14:sldId id="471"/>
            <p14:sldId id="473"/>
            <p14:sldId id="479"/>
            <p14:sldId id="474"/>
            <p14:sldId id="475"/>
            <p14:sldId id="476"/>
            <p14:sldId id="477"/>
            <p14:sldId id="478"/>
            <p14:sldId id="500"/>
            <p14:sldId id="49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8000"/>
    <a:srgbClr val="FF0000"/>
    <a:srgbClr val="00FF00"/>
    <a:srgbClr val="CC0000"/>
    <a:srgbClr val="0033CC"/>
    <a:srgbClr val="FFFFCC"/>
    <a:srgbClr val="993300"/>
    <a:srgbClr val="808080"/>
    <a:srgbClr val="A3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7" autoAdjust="0"/>
    <p:restoredTop sz="84839" autoAdjust="0"/>
  </p:normalViewPr>
  <p:slideViewPr>
    <p:cSldViewPr>
      <p:cViewPr varScale="1">
        <p:scale>
          <a:sx n="82" d="100"/>
          <a:sy n="82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58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b="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b="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fld id="{7F34F2A8-A13B-47B1-913D-02571E553C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94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686D8F-ECE7-48AA-8196-B940B9ED4460}" type="slidenum">
              <a:rPr lang="en-US"/>
              <a:pPr/>
              <a:t>1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3441B-E61B-41B0-91E0-0B06C344AEB9}" type="slidenum">
              <a:rPr lang="en-US"/>
              <a:pPr/>
              <a:t>14</a:t>
            </a:fld>
            <a:endParaRPr lang="en-US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Grammar is concise and precise.</a:t>
            </a:r>
          </a:p>
          <a:p>
            <a:r>
              <a:rPr lang="en-US"/>
              <a:t>Struct definition refers back to itself (CRTP) to achieve recursion.</a:t>
            </a:r>
          </a:p>
          <a:p>
            <a:r>
              <a:rPr lang="en-US"/>
              <a:t>Grammar is itself a tree (like XML Schema is itself XML).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09E4A1-F8C3-4897-92D6-531DC8A81ADA}" type="slidenum">
              <a:rPr lang="en-US"/>
              <a:pPr/>
              <a:t>15</a:t>
            </a:fld>
            <a:endParaRPr lang="en-US"/>
          </a:p>
        </p:txBody>
      </p:sp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 </a:t>
            </a:r>
            <a:r>
              <a:rPr lang="en-US" dirty="0" err="1" smtClean="0"/>
              <a:t>static_assert</a:t>
            </a:r>
            <a:r>
              <a:rPr lang="en-US" dirty="0" smtClean="0"/>
              <a:t> </a:t>
            </a:r>
            <a:r>
              <a:rPr lang="en-US" dirty="0"/>
              <a:t>and proto::matches&lt;&gt; under the hood.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5E6D0F-DA1F-4F86-B6EC-210ABDCB5EFD}" type="slidenum">
              <a:rPr lang="en-US"/>
              <a:pPr/>
              <a:t>16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785965-2E4A-46F4-BAE7-114A064A60FC}" type="slidenum">
              <a:rPr lang="en-US"/>
              <a:pPr/>
              <a:t>19</a:t>
            </a:fld>
            <a:endParaRPr lang="en-US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 we combine these somehow?</a:t>
            </a:r>
          </a:p>
          <a:p>
            <a:r>
              <a:rPr lang="en-US"/>
              <a:t>Who here has ever worked with a compiler construction toolkit like yacc or Spirit? What is a “action” in this context?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57B3B8-958A-4198-869D-BAE3C8F1B336}" type="slidenum">
              <a:rPr lang="en-US"/>
              <a:pPr/>
              <a:t>23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use of and_ is new!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94535E-BEE9-497E-86F2-5C4F1CB6CA48}" type="slidenum">
              <a:rPr lang="en-US"/>
              <a:pPr/>
              <a:t>24</a:t>
            </a:fld>
            <a:endParaRPr 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Composite transforms use a familiar construct in a novel way. It is Proto’s meta-rich library interface (meta-DSEL).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D17C69-F407-4E99-A4A8-3D0B4C3BE3F9}" type="slidenum">
              <a:rPr lang="en-US"/>
              <a:pPr/>
              <a:t>26</a:t>
            </a:fld>
            <a:endParaRPr lang="en-US"/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839FC9-C3CF-437F-BA9D-4918E7C5D40B}" type="slidenum">
              <a:rPr lang="en-US"/>
              <a:pPr/>
              <a:t>27</a:t>
            </a:fld>
            <a:endParaRPr lang="en-US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DC48A4-653B-4B44-BEBE-C9E235B20933}" type="slidenum">
              <a:rPr lang="en-US"/>
              <a:pPr/>
              <a:t>28</a:t>
            </a:fld>
            <a:endParaRPr lang="en-US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DB625C-F2D4-4061-A50B-9038F45F122B}" type="slidenum">
              <a:rPr lang="en-US"/>
              <a:pPr/>
              <a:t>30</a:t>
            </a:fld>
            <a:endParaRPr lang="en-US"/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grammar with </a:t>
            </a:r>
            <a:r>
              <a:rPr lang="en-US" dirty="0" smtClean="0"/>
              <a:t>actions is </a:t>
            </a:r>
            <a:r>
              <a:rPr lang="en-US" dirty="0"/>
              <a:t>a </a:t>
            </a:r>
            <a:r>
              <a:rPr lang="en-US" dirty="0" smtClean="0"/>
              <a:t>function </a:t>
            </a:r>
            <a:r>
              <a:rPr lang="en-US" dirty="0"/>
              <a:t>object that accepts an expression as the first argument and (optionally) </a:t>
            </a:r>
            <a:r>
              <a:rPr lang="en-US" dirty="0" smtClean="0"/>
              <a:t>data as </a:t>
            </a:r>
            <a:r>
              <a:rPr lang="en-US" dirty="0"/>
              <a:t>the second.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DFC060-4264-4DBE-A2C6-F3C6A2D7358E}" type="slidenum">
              <a:rPr lang="en-US"/>
              <a:pPr/>
              <a:t>2</a:t>
            </a:fld>
            <a:endParaRPr lang="en-US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Discuss rich library interfaces</a:t>
            </a:r>
          </a:p>
          <a:p>
            <a:r>
              <a:rPr lang="en-US"/>
              <a:t>Learn proto by using it to implement some library interfaces</a:t>
            </a:r>
          </a:p>
          <a:p>
            <a:r>
              <a:rPr lang="en-US"/>
              <a:t>Dispel myth that Proto is only useful in large, complicated DSEL scenarios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F88FF4-FBF0-4C69-91F5-BAC9FBA7A5E2}" type="slidenum">
              <a:rPr lang="en-US"/>
              <a:pPr/>
              <a:t>31</a:t>
            </a:fld>
            <a:endParaRPr lang="en-US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hump to get over here. Must learn a bunch of things all at once before any of the parts makes sense.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5B795C-B721-4B00-A628-AF5DE8DCD2DC}" type="slidenum">
              <a:rPr lang="en-US"/>
              <a:pPr/>
              <a:t>32</a:t>
            </a:fld>
            <a:endParaRPr lang="en-US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Proto::terminal&lt;</a:t>
            </a:r>
            <a:r>
              <a:rPr lang="en-US" dirty="0" err="1"/>
              <a:t>map_list_of</a:t>
            </a:r>
            <a:r>
              <a:rPr lang="en-US" dirty="0"/>
              <a:t>_&gt;::type is just data, and so is the tree built from it. No domain-specific behaviors there.</a:t>
            </a:r>
          </a:p>
          <a:p>
            <a:r>
              <a:rPr lang="en-US" dirty="0"/>
              <a:t>Conversion operators can only be member functions!</a:t>
            </a:r>
          </a:p>
          <a:p>
            <a:r>
              <a:rPr lang="en-US" dirty="0"/>
              <a:t>We want a tree with an added member function.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8807E4-9D28-4B13-BDC6-932B7526053D}" type="slidenum">
              <a:rPr lang="en-US"/>
              <a:pPr/>
              <a:t>33</a:t>
            </a:fld>
            <a:endParaRPr lang="en-US"/>
          </a:p>
        </p:txBody>
      </p:sp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Inheriting from proto::</a:t>
            </a:r>
            <a:r>
              <a:rPr lang="en-US" dirty="0" err="1" smtClean="0"/>
              <a:t>expr</a:t>
            </a:r>
            <a:r>
              <a:rPr lang="en-US" dirty="0" smtClean="0"/>
              <a:t> lets us add extra goodies.</a:t>
            </a: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88536-1FB6-45DB-8904-739D9B301C96}" type="slidenum">
              <a:rPr lang="en-US"/>
              <a:pPr/>
              <a:t>34</a:t>
            </a:fld>
            <a:endParaRPr lang="en-US"/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C13714-219A-47D2-A25A-697B2F8EEDC9}" type="slidenum">
              <a:rPr lang="en-US"/>
              <a:pPr/>
              <a:t>35</a:t>
            </a:fld>
            <a:endParaRPr lang="en-US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6F794E-0158-4F69-9733-19DD22E1149B}" type="slidenum">
              <a:rPr lang="en-US"/>
              <a:pPr/>
              <a:t>36</a:t>
            </a:fld>
            <a:endParaRPr lang="en-US"/>
          </a:p>
        </p:txBody>
      </p:sp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7805DE-3234-47F1-AFDF-02773D653F6D}" type="slidenum">
              <a:rPr lang="en-US"/>
              <a:pPr/>
              <a:t>37</a:t>
            </a:fld>
            <a:endParaRPr lang="en-US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Short! Declarative. Easy to maintain. Efficient.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4F2A8-A13B-47B1-913D-02571E553CE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794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trivial </a:t>
            </a:r>
            <a:r>
              <a:rPr lang="en-US" dirty="0" err="1" smtClean="0"/>
              <a:t>c’tor</a:t>
            </a:r>
            <a:r>
              <a:rPr lang="en-US" dirty="0" smtClean="0"/>
              <a:t>: not user provided, </a:t>
            </a:r>
            <a:r>
              <a:rPr lang="en-US" dirty="0" err="1" smtClean="0"/>
              <a:t>c’tors</a:t>
            </a:r>
            <a:r>
              <a:rPr lang="en-US" dirty="0" smtClean="0"/>
              <a:t> chosen to initialize direct bases and members are trivial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4F2A8-A13B-47B1-913D-02571E553CE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329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doesn’t matter</a:t>
            </a:r>
            <a:r>
              <a:rPr lang="en-US" baseline="0" dirty="0" smtClean="0"/>
              <a:t> how deeply nested the error is. The </a:t>
            </a:r>
            <a:r>
              <a:rPr lang="en-US" baseline="0" dirty="0" err="1" smtClean="0"/>
              <a:t>backtrace</a:t>
            </a:r>
            <a:r>
              <a:rPr lang="en-US" baseline="0" dirty="0" smtClean="0"/>
              <a:t> is never longer. How does it work? Beats 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4F2A8-A13B-47B1-913D-02571E553CE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46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232838-CE1F-4772-BBAB-E9E117D67974}" type="slidenum">
              <a:rPr lang="en-US"/>
              <a:pPr/>
              <a:t>3</a:t>
            </a:fld>
            <a:endParaRPr 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D8799C-E3CC-4EB1-9C75-67448027DF93}" type="slidenum">
              <a:rPr lang="en-US"/>
              <a:pPr/>
              <a:t>5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904086-EAF3-4F8C-8D92-216F26B4F934}" type="slidenum">
              <a:rPr lang="en-US"/>
              <a:pPr/>
              <a:t>6</a:t>
            </a:fld>
            <a:endParaRPr lang="en-US"/>
          </a:p>
        </p:txBody>
      </p:sp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‘map_list_of’ is a proto expression.</a:t>
            </a:r>
          </a:p>
          <a:p>
            <a:r>
              <a:rPr lang="en-US"/>
              <a:t>Every proto type has every possible operator overloaded.</a:t>
            </a:r>
          </a:p>
          <a:p>
            <a:r>
              <a:rPr lang="en-US"/>
              <a:t>Proto’s operator overloads create other proto expressions.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328B14-7FAA-4DC2-8443-ED4FB59A18DA}" type="slidenum">
              <a:rPr lang="en-US"/>
              <a:pPr/>
              <a:t>7</a:t>
            </a:fld>
            <a:endParaRPr lang="en-US"/>
          </a:p>
        </p:txBody>
      </p:sp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EBAE73-5D51-4684-9EE9-488641398795}" type="slidenum">
              <a:rPr lang="en-US"/>
              <a:pPr/>
              <a:t>8</a:t>
            </a:fld>
            <a:endParaRPr lang="en-US"/>
          </a:p>
        </p:txBody>
      </p:sp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7378B-7662-46AF-8154-E44D66327283}" type="slidenum">
              <a:rPr lang="en-US"/>
              <a:pPr/>
              <a:t>9</a:t>
            </a:fld>
            <a:endParaRPr lang="en-US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Tree built by Proto.</a:t>
            </a:r>
          </a:p>
          <a:p>
            <a:r>
              <a:rPr lang="en-US"/>
              <a:t>Recursive in structure.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3EEBDB-3A5B-4ACE-8109-39BA288B12BB}" type="slidenum">
              <a:rPr lang="en-US"/>
              <a:pPr/>
              <a:t>11</a:t>
            </a:fld>
            <a:endParaRPr lang="en-US"/>
          </a:p>
        </p:txBody>
      </p:sp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We’ll need a way to check a map_list_of expression for validity before we try to process it.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z="1200"/>
            </a:lvl1pPr>
          </a:lstStyle>
          <a:p>
            <a:fld id="{66894E2F-96B1-4F89-BB04-7B732FFADE68}" type="datetime1">
              <a:rPr lang="en-US" smtClean="0"/>
              <a:t>5/14/2013</a:t>
            </a:fld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b" anchorCtr="0"/>
          <a:lstStyle>
            <a:lvl1pPr>
              <a:defRPr sz="1400" b="0"/>
            </a:lvl1pPr>
          </a:lstStyle>
          <a:p>
            <a:r>
              <a:rPr lang="en-US" dirty="0" smtClean="0"/>
              <a:t>copyright 2013 Eric </a:t>
            </a:r>
            <a:r>
              <a:rPr lang="en-US" dirty="0" err="1" smtClean="0"/>
              <a:t>Niebler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200">
                <a:latin typeface="Arial Black" pitchFamily="34" charset="0"/>
              </a:defRPr>
            </a:lvl1pPr>
          </a:lstStyle>
          <a:p>
            <a:fld id="{C94662D6-90A7-4DA3-959C-A954580F93C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</a:extLst>
        </p:spPr>
        <p:txBody>
          <a:bodyPr/>
          <a:lstStyle>
            <a:lvl1pPr algn="ctr">
              <a:defRPr sz="5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>
                <a:latin typeface="Albertus Medium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8686800" cy="8794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410200" y="86380"/>
            <a:ext cx="3505200" cy="584775"/>
          </a:xfrm>
          <a:prstGeom prst="rect">
            <a:avLst/>
          </a:prstGeom>
          <a:noFill/>
          <a:effectLst>
            <a:outerShdw blurRad="38100" dist="38100" dir="366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200" b="0" i="1" dirty="0" err="1" smtClean="0">
                <a:solidFill>
                  <a:schemeClr val="bg1"/>
                </a:solidFill>
                <a:latin typeface="Denmark" pitchFamily="2" charset="0"/>
              </a:rPr>
              <a:t>aerix</a:t>
            </a:r>
            <a:r>
              <a:rPr lang="en-US" sz="3200" b="0" i="1" dirty="0" smtClean="0">
                <a:solidFill>
                  <a:schemeClr val="bg1"/>
                </a:solidFill>
                <a:latin typeface="Denmark" pitchFamily="2" charset="0"/>
              </a:rPr>
              <a:t> consulting </a:t>
            </a:r>
            <a:endParaRPr lang="en-US" sz="3200" b="0" i="1" dirty="0">
              <a:solidFill>
                <a:schemeClr val="bg1"/>
              </a:solidFill>
              <a:latin typeface="Denmar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05000" y="6403975"/>
            <a:ext cx="5334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2013 Eric </a:t>
            </a:r>
            <a:r>
              <a:rPr lang="en-US" dirty="0" err="1" smtClean="0"/>
              <a:t>Niebler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0E236A5-3005-4FD9-819D-BC81B3F709B2}" type="datetime1">
              <a:rPr lang="en-US" smtClean="0"/>
              <a:t>5/14/2013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83C1A-1E79-45EC-B03A-79DA2C39A9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4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609600"/>
            <a:ext cx="20764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769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05000" y="6403975"/>
            <a:ext cx="5334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copyright 2013 Eric Niebler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D387099-09CD-40D8-8228-D9B8B7C774DB}" type="datetime1">
              <a:rPr lang="en-US" smtClean="0"/>
              <a:t>5/14/2013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42A45-AC2D-46D9-807B-D330CF7AAF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7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84E6D21-6862-4AF0-BF96-EC83925B4D02}" type="datetime1">
              <a:rPr lang="en-US" smtClean="0"/>
              <a:t>5/14/2013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7B651-740E-4FC3-B75A-D5A5F85D09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 anchor="b" anchorCtr="0"/>
          <a:lstStyle>
            <a:lvl1pPr>
              <a:defRPr sz="1400" b="0"/>
            </a:lvl1pPr>
          </a:lstStyle>
          <a:p>
            <a:r>
              <a:rPr lang="en-US" dirty="0" smtClean="0"/>
              <a:t>copyright 2013 Eric </a:t>
            </a:r>
            <a:r>
              <a:rPr lang="en-US" dirty="0" err="1" smtClean="0"/>
              <a:t>Niebler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84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05000" y="6403975"/>
            <a:ext cx="5334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2013 Eric </a:t>
            </a:r>
            <a:r>
              <a:rPr lang="en-US" dirty="0" err="1" smtClean="0"/>
              <a:t>Niebler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EB413C6D-57A4-465C-BE64-6163560B23AF}" type="datetime1">
              <a:rPr lang="en-US" smtClean="0"/>
              <a:t>5/14/2013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1E36-517D-4534-BC4F-F33EDC757E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767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40767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905000" y="6403975"/>
            <a:ext cx="5334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2013 Eric </a:t>
            </a:r>
            <a:r>
              <a:rPr lang="en-US" dirty="0" err="1" smtClean="0"/>
              <a:t>Niebler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0B782FB7-D3BA-4D37-8039-2501EB0A45BA}" type="datetime1">
              <a:rPr lang="en-US" smtClean="0"/>
              <a:t>5/14/2013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00523E-4BCA-4A7D-8252-052DF16E82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0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905000" y="6403975"/>
            <a:ext cx="5334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2013 Eric </a:t>
            </a:r>
            <a:r>
              <a:rPr lang="en-US" dirty="0" err="1" smtClean="0"/>
              <a:t>Niebler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083605E9-62BC-490E-9162-3B1F14457A5B}" type="datetime1">
              <a:rPr lang="en-US" smtClean="0"/>
              <a:t>5/14/2013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6F438-9B37-41CB-8108-BB965F74FC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0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905000" y="6403975"/>
            <a:ext cx="5334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2013 Eric </a:t>
            </a:r>
            <a:r>
              <a:rPr lang="en-US" dirty="0" err="1" smtClean="0"/>
              <a:t>Niebler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315807F-5265-4499-BCC0-5839DCA2EF5E}" type="datetime1">
              <a:rPr lang="en-US" smtClean="0"/>
              <a:t>5/14/2013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214C9D-A42B-4D04-B9BE-6B55AF31DA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905000" y="6403975"/>
            <a:ext cx="5334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2013 Eric </a:t>
            </a:r>
            <a:r>
              <a:rPr lang="en-US" dirty="0" err="1" smtClean="0"/>
              <a:t>Niebler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DF30981-3EEE-418D-8657-FE59A05478A2}" type="datetime1">
              <a:rPr lang="en-US" smtClean="0"/>
              <a:t>5/14/2013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F3359E-0FDA-4773-AF4E-0FD1B19975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6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905000" y="6403975"/>
            <a:ext cx="5334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2013 Eric </a:t>
            </a:r>
            <a:r>
              <a:rPr lang="en-US" dirty="0" err="1" smtClean="0"/>
              <a:t>Niebler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60978F0-5988-4FB0-B714-14AD1C7601A4}" type="datetime1">
              <a:rPr lang="en-US" smtClean="0"/>
              <a:t>5/14/2013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4F25E-C236-4214-B4AB-FFEF5AD681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8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905000" y="6403975"/>
            <a:ext cx="5334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2013 Eric </a:t>
            </a:r>
            <a:r>
              <a:rPr lang="en-US" dirty="0" err="1" smtClean="0"/>
              <a:t>Niebler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4B22DFEB-93B9-4D60-9A93-4FDC6C858F3A}" type="datetime1">
              <a:rPr lang="en-US" smtClean="0"/>
              <a:t>5/14/2013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EA386-E4FC-40AD-97B4-A609EF1FA5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9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30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457200" y="16002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8686800" cy="6096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 b="0"/>
            </a:lvl1pPr>
          </a:lstStyle>
          <a:p>
            <a:fld id="{B8EA1DA0-C65E-452E-9D9E-6360C7EBA7C1}" type="datetime1">
              <a:rPr lang="en-US" smtClean="0"/>
              <a:t>5/14/2013</a:t>
            </a:fld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381750"/>
            <a:ext cx="1219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fld id="{E32BEC66-7B73-4368-A77E-F0B9439E416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Rectangle 3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 anchor="b" anchorCtr="0"/>
          <a:lstStyle>
            <a:lvl1pPr>
              <a:defRPr sz="1400" b="0"/>
            </a:lvl1pPr>
          </a:lstStyle>
          <a:p>
            <a:r>
              <a:rPr lang="en-US" dirty="0" smtClean="0"/>
              <a:t>copyright 2013 Eric </a:t>
            </a:r>
            <a:r>
              <a:rPr lang="en-US" dirty="0" err="1" smtClean="0"/>
              <a:t>Niebler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5410200" y="76200"/>
            <a:ext cx="3505200" cy="584775"/>
          </a:xfrm>
          <a:prstGeom prst="rect">
            <a:avLst/>
          </a:prstGeom>
          <a:noFill/>
          <a:effectLst>
            <a:outerShdw blurRad="38100" dist="38100" dir="366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200" b="0" i="1" dirty="0" err="1" smtClean="0">
                <a:solidFill>
                  <a:schemeClr val="bg1"/>
                </a:solidFill>
                <a:latin typeface="Denmark" pitchFamily="2" charset="0"/>
              </a:rPr>
              <a:t>aerix</a:t>
            </a:r>
            <a:r>
              <a:rPr lang="en-US" sz="3200" b="0" i="1" dirty="0" smtClean="0">
                <a:solidFill>
                  <a:schemeClr val="bg1"/>
                </a:solidFill>
                <a:latin typeface="Denmark" pitchFamily="2" charset="0"/>
              </a:rPr>
              <a:t> consulting </a:t>
            </a:r>
            <a:endParaRPr lang="en-US" sz="3200" b="0" i="1" dirty="0">
              <a:solidFill>
                <a:schemeClr val="bg1"/>
              </a:solidFill>
              <a:latin typeface="Denmark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bertus Medium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bertus Medium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bertus Medium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bertus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bertus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bertus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bertus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bertus Medium" pitchFamily="34" charset="0"/>
        </a:defRPr>
      </a:lvl9pPr>
    </p:titleStyle>
    <p:bodyStyle>
      <a:lvl1pPr marL="342900" indent="-342900" algn="l" defTabSz="315913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315913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defTabSz="315913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defTabSz="315913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defTabSz="315913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defTabSz="315913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defTabSz="315913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defTabSz="315913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defTabSz="315913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github.com/ericniebler/proto-0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US" sz="4600" dirty="0" err="1"/>
              <a:t>Boost.Proto</a:t>
            </a:r>
            <a:r>
              <a:rPr lang="en-US" sz="4600" dirty="0"/>
              <a:t> </a:t>
            </a:r>
            <a:r>
              <a:rPr lang="en-US" sz="4600" dirty="0" smtClean="0"/>
              <a:t>v5 Preview</a:t>
            </a:r>
            <a:endParaRPr lang="en-US" sz="4600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838200"/>
          </a:xfrm>
        </p:spPr>
        <p:txBody>
          <a:bodyPr/>
          <a:lstStyle/>
          <a:p>
            <a:pPr algn="ctr"/>
            <a:r>
              <a:rPr lang="en-US" i="1" dirty="0"/>
              <a:t>or, </a:t>
            </a:r>
            <a:r>
              <a:rPr lang="en-US" i="1" dirty="0" smtClean="0"/>
              <a:t>“C++11 FTW”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Expression Tree Validation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219200"/>
          </a:xfrm>
        </p:spPr>
        <p:txBody>
          <a:bodyPr/>
          <a:lstStyle/>
          <a:p>
            <a:pPr algn="ctr"/>
            <a:r>
              <a:rPr lang="en-US"/>
              <a:t>Spotting invalid expressions</a:t>
            </a:r>
          </a:p>
        </p:txBody>
      </p:sp>
    </p:spTree>
    <p:extLst>
      <p:ext uri="{BB962C8B-B14F-4D97-AF65-F5344CB8AC3E}">
        <p14:creationId xmlns:p14="http://schemas.microsoft.com/office/powerpoint/2010/main" val="11102614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4FCC22-88D8-482F-8E85-92D33328475E}" type="datetime1">
              <a:rPr lang="en-US" smtClean="0"/>
              <a:t>5/14/2013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46E9-BD99-4B3E-B77B-1E8997469BFD}" type="slidenum">
              <a:rPr lang="en-US"/>
              <a:pPr/>
              <a:t>11</a:t>
            </a:fld>
            <a:endParaRPr lang="en-US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Proto’s Promiscuous Operators</a:t>
            </a:r>
          </a:p>
        </p:txBody>
      </p:sp>
      <p:sp>
        <p:nvSpPr>
          <p:cNvPr id="394243" name="Text Box 3"/>
          <p:cNvSpPr txBox="1">
            <a:spLocks noChangeArrowheads="1"/>
          </p:cNvSpPr>
          <p:nvPr/>
        </p:nvSpPr>
        <p:spPr bwMode="auto">
          <a:xfrm>
            <a:off x="457200" y="1752600"/>
            <a:ext cx="81534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0" noProof="1">
                <a:solidFill>
                  <a:srgbClr val="0000FF"/>
                </a:solidFill>
              </a:rPr>
              <a:t>#include </a:t>
            </a:r>
            <a:r>
              <a:rPr lang="en-US" b="0" noProof="1">
                <a:solidFill>
                  <a:srgbClr val="A31515"/>
                </a:solidFill>
              </a:rPr>
              <a:t>&lt;</a:t>
            </a:r>
            <a:r>
              <a:rPr lang="en-US" b="0" noProof="1" smtClean="0">
                <a:solidFill>
                  <a:srgbClr val="A31515"/>
                </a:solidFill>
              </a:rPr>
              <a:t>boost/proto/v5/</a:t>
            </a:r>
            <a:r>
              <a:rPr lang="en-US" b="0" dirty="0" smtClean="0">
                <a:solidFill>
                  <a:srgbClr val="A31515"/>
                </a:solidFill>
              </a:rPr>
              <a:t>proto</a:t>
            </a:r>
            <a:r>
              <a:rPr lang="en-US" b="0" noProof="1" smtClean="0">
                <a:solidFill>
                  <a:srgbClr val="A31515"/>
                </a:solidFill>
              </a:rPr>
              <a:t>.hpp</a:t>
            </a:r>
            <a:r>
              <a:rPr lang="en-US" b="0" noProof="1">
                <a:solidFill>
                  <a:srgbClr val="A31515"/>
                </a:solidFill>
              </a:rPr>
              <a:t>&gt; </a:t>
            </a:r>
          </a:p>
          <a:p>
            <a:pPr algn="l"/>
            <a:r>
              <a:rPr lang="en-US" b="0" noProof="1">
                <a:solidFill>
                  <a:srgbClr val="0000FF"/>
                </a:solidFill>
              </a:rPr>
              <a:t>namespace </a:t>
            </a:r>
            <a:r>
              <a:rPr lang="en-US" b="0" noProof="1"/>
              <a:t>proto = boost::proto;</a:t>
            </a:r>
          </a:p>
          <a:p>
            <a:pPr algn="l"/>
            <a:endParaRPr lang="en-US" b="0" noProof="1"/>
          </a:p>
          <a:p>
            <a:pPr algn="l"/>
            <a:r>
              <a:rPr lang="en-US" b="0" noProof="1">
                <a:solidFill>
                  <a:srgbClr val="0000FF"/>
                </a:solidFill>
              </a:rPr>
              <a:t>struct</a:t>
            </a:r>
            <a:r>
              <a:rPr lang="en-US" b="0" noProof="1"/>
              <a:t> map_list_of_ {};</a:t>
            </a:r>
          </a:p>
          <a:p>
            <a:pPr algn="l"/>
            <a:r>
              <a:rPr lang="en-US" b="0" noProof="1" smtClean="0">
                <a:solidFill>
                  <a:srgbClr val="0033CC"/>
                </a:solidFill>
              </a:rPr>
              <a:t>constexpr</a:t>
            </a:r>
            <a:r>
              <a:rPr lang="en-US" b="0" noProof="1" smtClean="0"/>
              <a:t> proto::expr&lt;proto::terminal(map_list_of_)&gt;</a:t>
            </a:r>
            <a:r>
              <a:rPr lang="en-US" b="0" noProof="1" smtClean="0">
                <a:solidFill>
                  <a:srgbClr val="0000FF"/>
                </a:solidFill>
              </a:rPr>
              <a:t> </a:t>
            </a:r>
            <a:r>
              <a:rPr lang="en-US" b="0" noProof="1"/>
              <a:t>map_list_of </a:t>
            </a:r>
            <a:r>
              <a:rPr lang="en-US" b="0" noProof="1" smtClean="0"/>
              <a:t>{};</a:t>
            </a:r>
            <a:endParaRPr lang="en-US" b="0" noProof="1"/>
          </a:p>
          <a:p>
            <a:pPr algn="l"/>
            <a:endParaRPr lang="en-US" b="0" dirty="0"/>
          </a:p>
          <a:p>
            <a:pPr algn="l"/>
            <a:r>
              <a:rPr lang="en-US" b="0" noProof="1">
                <a:solidFill>
                  <a:srgbClr val="0000FF"/>
                </a:solidFill>
              </a:rPr>
              <a:t>int </a:t>
            </a:r>
            <a:r>
              <a:rPr lang="en-US" b="0" noProof="1"/>
              <a:t>main()</a:t>
            </a:r>
          </a:p>
          <a:p>
            <a:pPr algn="l"/>
            <a:r>
              <a:rPr lang="en-US" b="0" noProof="1"/>
              <a:t>{</a:t>
            </a:r>
          </a:p>
          <a:p>
            <a:pPr algn="l"/>
            <a:r>
              <a:rPr lang="en-US" b="0" noProof="1"/>
              <a:t>    map_list_of(1,2)</a:t>
            </a:r>
            <a:r>
              <a:rPr lang="en-US" b="0" dirty="0"/>
              <a:t> * 32 &lt;&lt; </a:t>
            </a:r>
            <a:r>
              <a:rPr lang="en-US" b="0" dirty="0" err="1"/>
              <a:t>map_list_of</a:t>
            </a:r>
            <a:r>
              <a:rPr lang="en-US" b="0" noProof="1"/>
              <a:t>; </a:t>
            </a:r>
            <a:r>
              <a:rPr lang="en-US" b="0" noProof="1">
                <a:solidFill>
                  <a:srgbClr val="008000"/>
                </a:solidFill>
              </a:rPr>
              <a:t>// </a:t>
            </a:r>
            <a:r>
              <a:rPr lang="en-US" b="0" dirty="0">
                <a:solidFill>
                  <a:srgbClr val="008000"/>
                </a:solidFill>
              </a:rPr>
              <a:t>WTF???!!!</a:t>
            </a:r>
            <a:endParaRPr lang="en-US" b="0" noProof="1"/>
          </a:p>
          <a:p>
            <a:pPr algn="l"/>
            <a:r>
              <a:rPr lang="en-US" b="0" noProof="1"/>
              <a:t>}</a:t>
            </a:r>
          </a:p>
        </p:txBody>
      </p:sp>
      <p:sp>
        <p:nvSpPr>
          <p:cNvPr id="394246" name="AutoShape 6"/>
          <p:cNvSpPr>
            <a:spLocks noChangeArrowheads="1"/>
          </p:cNvSpPr>
          <p:nvPr/>
        </p:nvSpPr>
        <p:spPr bwMode="auto">
          <a:xfrm>
            <a:off x="3352800" y="4953000"/>
            <a:ext cx="3429000" cy="1143000"/>
          </a:xfrm>
          <a:prstGeom prst="wedgeRoundRectCallout">
            <a:avLst>
              <a:gd name="adj1" fmla="val -56991"/>
              <a:gd name="adj2" fmla="val -91944"/>
              <a:gd name="adj3" fmla="val 16667"/>
            </a:avLst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800" b="0"/>
              <a:t>This compiles. Oops.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Eric Niebler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5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CA0C673-B55F-440F-A2B9-3264492E6E6C}" type="datetime1">
              <a:rPr lang="en-US" smtClean="0"/>
              <a:t>5/14/2013</a:t>
            </a:fld>
            <a:endParaRPr 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21800-4FB8-442A-9E75-A38D0889D6CB}" type="slidenum">
              <a:rPr lang="en-US"/>
              <a:pPr/>
              <a:t>12</a:t>
            </a:fld>
            <a:endParaRPr lang="en-US"/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valid map_list_of tree is …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5791200" cy="3200400"/>
          </a:xfrm>
        </p:spPr>
        <p:txBody>
          <a:bodyPr/>
          <a:lstStyle/>
          <a:p>
            <a:pPr marL="533400" indent="-533400"/>
            <a:r>
              <a:rPr lang="en-US"/>
              <a:t>Describe (in words) what makes this a valid map_list_of tree.</a:t>
            </a:r>
          </a:p>
        </p:txBody>
      </p:sp>
      <p:grpSp>
        <p:nvGrpSpPr>
          <p:cNvPr id="431108" name="Group 4"/>
          <p:cNvGrpSpPr>
            <a:grpSpLocks/>
          </p:cNvGrpSpPr>
          <p:nvPr/>
        </p:nvGrpSpPr>
        <p:grpSpPr bwMode="auto">
          <a:xfrm>
            <a:off x="3657600" y="1905000"/>
            <a:ext cx="5181600" cy="4419600"/>
            <a:chOff x="2304" y="1104"/>
            <a:chExt cx="3264" cy="2784"/>
          </a:xfrm>
        </p:grpSpPr>
        <p:sp>
          <p:nvSpPr>
            <p:cNvPr id="431109" name="Oval 5"/>
            <p:cNvSpPr>
              <a:spLocks noChangeArrowheads="1"/>
            </p:cNvSpPr>
            <p:nvPr/>
          </p:nvSpPr>
          <p:spPr bwMode="auto">
            <a:xfrm>
              <a:off x="4704" y="110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func</a:t>
              </a:r>
            </a:p>
          </p:txBody>
        </p:sp>
        <p:sp>
          <p:nvSpPr>
            <p:cNvPr id="431110" name="Oval 6"/>
            <p:cNvSpPr>
              <a:spLocks noChangeArrowheads="1"/>
            </p:cNvSpPr>
            <p:nvPr/>
          </p:nvSpPr>
          <p:spPr bwMode="auto">
            <a:xfrm>
              <a:off x="4704" y="158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5</a:t>
              </a:r>
            </a:p>
          </p:txBody>
        </p:sp>
        <p:sp>
          <p:nvSpPr>
            <p:cNvPr id="431111" name="Oval 7"/>
            <p:cNvSpPr>
              <a:spLocks noChangeArrowheads="1"/>
            </p:cNvSpPr>
            <p:nvPr/>
          </p:nvSpPr>
          <p:spPr bwMode="auto">
            <a:xfrm>
              <a:off x="4704" y="206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5</a:t>
              </a:r>
            </a:p>
          </p:txBody>
        </p:sp>
        <p:sp>
          <p:nvSpPr>
            <p:cNvPr id="431112" name="Oval 8"/>
            <p:cNvSpPr>
              <a:spLocks noChangeArrowheads="1"/>
            </p:cNvSpPr>
            <p:nvPr/>
          </p:nvSpPr>
          <p:spPr bwMode="auto">
            <a:xfrm>
              <a:off x="5184" y="158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6</a:t>
              </a:r>
            </a:p>
          </p:txBody>
        </p:sp>
        <p:sp>
          <p:nvSpPr>
            <p:cNvPr id="431113" name="Oval 9"/>
            <p:cNvSpPr>
              <a:spLocks noChangeArrowheads="1"/>
            </p:cNvSpPr>
            <p:nvPr/>
          </p:nvSpPr>
          <p:spPr bwMode="auto">
            <a:xfrm>
              <a:off x="4224" y="206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4</a:t>
              </a:r>
            </a:p>
          </p:txBody>
        </p:sp>
        <p:sp>
          <p:nvSpPr>
            <p:cNvPr id="431114" name="Oval 10"/>
            <p:cNvSpPr>
              <a:spLocks noChangeArrowheads="1"/>
            </p:cNvSpPr>
            <p:nvPr/>
          </p:nvSpPr>
          <p:spPr bwMode="auto">
            <a:xfrm>
              <a:off x="4224" y="158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func</a:t>
              </a:r>
            </a:p>
          </p:txBody>
        </p:sp>
        <p:sp>
          <p:nvSpPr>
            <p:cNvPr id="431115" name="Oval 11"/>
            <p:cNvSpPr>
              <a:spLocks noChangeArrowheads="1"/>
            </p:cNvSpPr>
            <p:nvPr/>
          </p:nvSpPr>
          <p:spPr bwMode="auto">
            <a:xfrm>
              <a:off x="3744" y="206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func</a:t>
              </a:r>
            </a:p>
          </p:txBody>
        </p:sp>
        <p:sp>
          <p:nvSpPr>
            <p:cNvPr id="431116" name="Oval 12"/>
            <p:cNvSpPr>
              <a:spLocks noChangeArrowheads="1"/>
            </p:cNvSpPr>
            <p:nvPr/>
          </p:nvSpPr>
          <p:spPr bwMode="auto">
            <a:xfrm>
              <a:off x="4224" y="254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4</a:t>
              </a:r>
            </a:p>
          </p:txBody>
        </p:sp>
        <p:sp>
          <p:nvSpPr>
            <p:cNvPr id="431117" name="Oval 13"/>
            <p:cNvSpPr>
              <a:spLocks noChangeArrowheads="1"/>
            </p:cNvSpPr>
            <p:nvPr/>
          </p:nvSpPr>
          <p:spPr bwMode="auto">
            <a:xfrm>
              <a:off x="3744" y="254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3</a:t>
              </a:r>
            </a:p>
          </p:txBody>
        </p:sp>
        <p:sp>
          <p:nvSpPr>
            <p:cNvPr id="431118" name="Oval 14"/>
            <p:cNvSpPr>
              <a:spLocks noChangeArrowheads="1"/>
            </p:cNvSpPr>
            <p:nvPr/>
          </p:nvSpPr>
          <p:spPr bwMode="auto">
            <a:xfrm>
              <a:off x="3264" y="254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func</a:t>
              </a:r>
            </a:p>
          </p:txBody>
        </p:sp>
        <p:sp>
          <p:nvSpPr>
            <p:cNvPr id="431119" name="Oval 15"/>
            <p:cNvSpPr>
              <a:spLocks noChangeArrowheads="1"/>
            </p:cNvSpPr>
            <p:nvPr/>
          </p:nvSpPr>
          <p:spPr bwMode="auto">
            <a:xfrm>
              <a:off x="3744" y="302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3</a:t>
              </a:r>
            </a:p>
          </p:txBody>
        </p:sp>
        <p:sp>
          <p:nvSpPr>
            <p:cNvPr id="431120" name="Oval 16"/>
            <p:cNvSpPr>
              <a:spLocks noChangeArrowheads="1"/>
            </p:cNvSpPr>
            <p:nvPr/>
          </p:nvSpPr>
          <p:spPr bwMode="auto">
            <a:xfrm>
              <a:off x="3264" y="302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2</a:t>
              </a:r>
            </a:p>
          </p:txBody>
        </p:sp>
        <p:sp>
          <p:nvSpPr>
            <p:cNvPr id="431121" name="Oval 17"/>
            <p:cNvSpPr>
              <a:spLocks noChangeArrowheads="1"/>
            </p:cNvSpPr>
            <p:nvPr/>
          </p:nvSpPr>
          <p:spPr bwMode="auto">
            <a:xfrm>
              <a:off x="2784" y="302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func</a:t>
              </a:r>
            </a:p>
          </p:txBody>
        </p:sp>
        <p:sp>
          <p:nvSpPr>
            <p:cNvPr id="431122" name="Oval 18"/>
            <p:cNvSpPr>
              <a:spLocks noChangeArrowheads="1"/>
            </p:cNvSpPr>
            <p:nvPr/>
          </p:nvSpPr>
          <p:spPr bwMode="auto">
            <a:xfrm>
              <a:off x="3264" y="350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2</a:t>
              </a:r>
            </a:p>
          </p:txBody>
        </p:sp>
        <p:sp>
          <p:nvSpPr>
            <p:cNvPr id="431123" name="Oval 19"/>
            <p:cNvSpPr>
              <a:spLocks noChangeArrowheads="1"/>
            </p:cNvSpPr>
            <p:nvPr/>
          </p:nvSpPr>
          <p:spPr bwMode="auto">
            <a:xfrm>
              <a:off x="2784" y="350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1</a:t>
              </a:r>
            </a:p>
          </p:txBody>
        </p:sp>
        <p:sp>
          <p:nvSpPr>
            <p:cNvPr id="431124" name="Oval 20"/>
            <p:cNvSpPr>
              <a:spLocks noChangeArrowheads="1"/>
            </p:cNvSpPr>
            <p:nvPr/>
          </p:nvSpPr>
          <p:spPr bwMode="auto">
            <a:xfrm>
              <a:off x="2304" y="350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seed</a:t>
              </a:r>
            </a:p>
          </p:txBody>
        </p:sp>
        <p:cxnSp>
          <p:nvCxnSpPr>
            <p:cNvPr id="431125" name="AutoShape 21"/>
            <p:cNvCxnSpPr>
              <a:cxnSpLocks noChangeShapeType="1"/>
            </p:cNvCxnSpPr>
            <p:nvPr/>
          </p:nvCxnSpPr>
          <p:spPr bwMode="auto">
            <a:xfrm flipH="1">
              <a:off x="2640" y="3360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1126" name="AutoShape 22"/>
            <p:cNvCxnSpPr>
              <a:cxnSpLocks noChangeShapeType="1"/>
              <a:stCxn id="431118" idx="3"/>
              <a:endCxn id="431121" idx="7"/>
            </p:cNvCxnSpPr>
            <p:nvPr/>
          </p:nvCxnSpPr>
          <p:spPr bwMode="auto">
            <a:xfrm flipH="1">
              <a:off x="3112" y="2881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1127" name="AutoShape 23"/>
            <p:cNvCxnSpPr>
              <a:cxnSpLocks noChangeShapeType="1"/>
              <a:stCxn id="431115" idx="3"/>
              <a:endCxn id="431118" idx="7"/>
            </p:cNvCxnSpPr>
            <p:nvPr/>
          </p:nvCxnSpPr>
          <p:spPr bwMode="auto">
            <a:xfrm flipH="1">
              <a:off x="3592" y="2401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1128" name="AutoShape 24"/>
            <p:cNvCxnSpPr>
              <a:cxnSpLocks noChangeShapeType="1"/>
              <a:stCxn id="431114" idx="3"/>
              <a:endCxn id="431115" idx="7"/>
            </p:cNvCxnSpPr>
            <p:nvPr/>
          </p:nvCxnSpPr>
          <p:spPr bwMode="auto">
            <a:xfrm flipH="1">
              <a:off x="4072" y="1921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1129" name="AutoShape 25"/>
            <p:cNvCxnSpPr>
              <a:cxnSpLocks noChangeShapeType="1"/>
              <a:stCxn id="431109" idx="3"/>
              <a:endCxn id="431114" idx="7"/>
            </p:cNvCxnSpPr>
            <p:nvPr/>
          </p:nvCxnSpPr>
          <p:spPr bwMode="auto">
            <a:xfrm flipH="1">
              <a:off x="4552" y="1441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1130" name="AutoShape 26"/>
            <p:cNvCxnSpPr>
              <a:cxnSpLocks noChangeShapeType="1"/>
              <a:stCxn id="431109" idx="5"/>
              <a:endCxn id="431112" idx="1"/>
            </p:cNvCxnSpPr>
            <p:nvPr/>
          </p:nvCxnSpPr>
          <p:spPr bwMode="auto">
            <a:xfrm>
              <a:off x="5032" y="1441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1131" name="AutoShape 27"/>
            <p:cNvCxnSpPr>
              <a:cxnSpLocks noChangeShapeType="1"/>
              <a:stCxn id="431114" idx="5"/>
              <a:endCxn id="431111" idx="1"/>
            </p:cNvCxnSpPr>
            <p:nvPr/>
          </p:nvCxnSpPr>
          <p:spPr bwMode="auto">
            <a:xfrm>
              <a:off x="4552" y="1921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1132" name="AutoShape 28"/>
            <p:cNvCxnSpPr>
              <a:cxnSpLocks noChangeShapeType="1"/>
              <a:stCxn id="431115" idx="5"/>
              <a:endCxn id="431116" idx="1"/>
            </p:cNvCxnSpPr>
            <p:nvPr/>
          </p:nvCxnSpPr>
          <p:spPr bwMode="auto">
            <a:xfrm>
              <a:off x="4072" y="2401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1133" name="AutoShape 29"/>
            <p:cNvCxnSpPr>
              <a:cxnSpLocks noChangeShapeType="1"/>
              <a:stCxn id="431118" idx="5"/>
              <a:endCxn id="431119" idx="1"/>
            </p:cNvCxnSpPr>
            <p:nvPr/>
          </p:nvCxnSpPr>
          <p:spPr bwMode="auto">
            <a:xfrm>
              <a:off x="3592" y="2881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1134" name="AutoShape 30"/>
            <p:cNvCxnSpPr>
              <a:cxnSpLocks noChangeShapeType="1"/>
              <a:stCxn id="431121" idx="5"/>
              <a:endCxn id="431122" idx="1"/>
            </p:cNvCxnSpPr>
            <p:nvPr/>
          </p:nvCxnSpPr>
          <p:spPr bwMode="auto">
            <a:xfrm>
              <a:off x="3112" y="3361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1135" name="AutoShape 31"/>
            <p:cNvCxnSpPr>
              <a:cxnSpLocks noChangeShapeType="1"/>
              <a:stCxn id="431118" idx="4"/>
              <a:endCxn id="431120" idx="0"/>
            </p:cNvCxnSpPr>
            <p:nvPr/>
          </p:nvCxnSpPr>
          <p:spPr bwMode="auto">
            <a:xfrm>
              <a:off x="3456" y="2937"/>
              <a:ext cx="0" cy="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1136" name="AutoShape 32"/>
            <p:cNvCxnSpPr>
              <a:cxnSpLocks noChangeShapeType="1"/>
              <a:stCxn id="431121" idx="4"/>
              <a:endCxn id="431123" idx="0"/>
            </p:cNvCxnSpPr>
            <p:nvPr/>
          </p:nvCxnSpPr>
          <p:spPr bwMode="auto">
            <a:xfrm>
              <a:off x="2976" y="3417"/>
              <a:ext cx="0" cy="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1137" name="AutoShape 33"/>
            <p:cNvCxnSpPr>
              <a:cxnSpLocks noChangeShapeType="1"/>
              <a:stCxn id="431115" idx="4"/>
              <a:endCxn id="431117" idx="0"/>
            </p:cNvCxnSpPr>
            <p:nvPr/>
          </p:nvCxnSpPr>
          <p:spPr bwMode="auto">
            <a:xfrm>
              <a:off x="3936" y="2457"/>
              <a:ext cx="0" cy="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1138" name="AutoShape 34"/>
            <p:cNvCxnSpPr>
              <a:cxnSpLocks noChangeShapeType="1"/>
              <a:stCxn id="431114" idx="4"/>
              <a:endCxn id="431113" idx="0"/>
            </p:cNvCxnSpPr>
            <p:nvPr/>
          </p:nvCxnSpPr>
          <p:spPr bwMode="auto">
            <a:xfrm>
              <a:off x="4416" y="1977"/>
              <a:ext cx="0" cy="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1139" name="AutoShape 35"/>
            <p:cNvCxnSpPr>
              <a:cxnSpLocks noChangeShapeType="1"/>
              <a:stCxn id="431109" idx="4"/>
              <a:endCxn id="431110" idx="0"/>
            </p:cNvCxnSpPr>
            <p:nvPr/>
          </p:nvCxnSpPr>
          <p:spPr bwMode="auto">
            <a:xfrm>
              <a:off x="4896" y="1497"/>
              <a:ext cx="0" cy="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Eric Niebler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ABC53B2-85F7-4104-B562-CC14A62630D6}" type="datetime1">
              <a:rPr lang="en-US" smtClean="0"/>
              <a:t>5/14/2013</a:t>
            </a:fld>
            <a:endParaRPr 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C255-5EF2-462E-86AD-3EB4F436A173}" type="slidenum">
              <a:rPr lang="en-US"/>
              <a:pPr/>
              <a:t>13</a:t>
            </a:fld>
            <a:endParaRPr lang="en-US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valid map_list_of tree is …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5791200" cy="4267200"/>
          </a:xfrm>
        </p:spPr>
        <p:txBody>
          <a:bodyPr/>
          <a:lstStyle/>
          <a:p>
            <a:pPr marL="533400" indent="-533400"/>
            <a:r>
              <a:rPr lang="en-US"/>
              <a:t>A map_list_of terminal, </a:t>
            </a:r>
            <a:r>
              <a:rPr lang="en-US" i="1"/>
              <a:t>or</a:t>
            </a:r>
          </a:p>
          <a:p>
            <a:pPr marL="533400" indent="-533400"/>
            <a:r>
              <a:rPr lang="en-US"/>
              <a:t>A ternary function node with the following   children: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/>
              <a:t>A valid map_list_of          tree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/>
              <a:t>Two terminals</a:t>
            </a:r>
          </a:p>
        </p:txBody>
      </p:sp>
      <p:grpSp>
        <p:nvGrpSpPr>
          <p:cNvPr id="391175" name="Group 7"/>
          <p:cNvGrpSpPr>
            <a:grpSpLocks/>
          </p:cNvGrpSpPr>
          <p:nvPr/>
        </p:nvGrpSpPr>
        <p:grpSpPr bwMode="auto">
          <a:xfrm>
            <a:off x="3657600" y="1905000"/>
            <a:ext cx="5181600" cy="4419600"/>
            <a:chOff x="2304" y="1104"/>
            <a:chExt cx="3264" cy="2784"/>
          </a:xfrm>
        </p:grpSpPr>
        <p:sp>
          <p:nvSpPr>
            <p:cNvPr id="391176" name="Oval 8"/>
            <p:cNvSpPr>
              <a:spLocks noChangeArrowheads="1"/>
            </p:cNvSpPr>
            <p:nvPr/>
          </p:nvSpPr>
          <p:spPr bwMode="auto">
            <a:xfrm>
              <a:off x="4704" y="110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func</a:t>
              </a:r>
            </a:p>
          </p:txBody>
        </p:sp>
        <p:sp>
          <p:nvSpPr>
            <p:cNvPr id="391177" name="Oval 9"/>
            <p:cNvSpPr>
              <a:spLocks noChangeArrowheads="1"/>
            </p:cNvSpPr>
            <p:nvPr/>
          </p:nvSpPr>
          <p:spPr bwMode="auto">
            <a:xfrm>
              <a:off x="4704" y="158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5</a:t>
              </a:r>
            </a:p>
          </p:txBody>
        </p:sp>
        <p:sp>
          <p:nvSpPr>
            <p:cNvPr id="391178" name="Oval 10"/>
            <p:cNvSpPr>
              <a:spLocks noChangeArrowheads="1"/>
            </p:cNvSpPr>
            <p:nvPr/>
          </p:nvSpPr>
          <p:spPr bwMode="auto">
            <a:xfrm>
              <a:off x="4704" y="206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5</a:t>
              </a:r>
            </a:p>
          </p:txBody>
        </p:sp>
        <p:sp>
          <p:nvSpPr>
            <p:cNvPr id="391179" name="Oval 11"/>
            <p:cNvSpPr>
              <a:spLocks noChangeArrowheads="1"/>
            </p:cNvSpPr>
            <p:nvPr/>
          </p:nvSpPr>
          <p:spPr bwMode="auto">
            <a:xfrm>
              <a:off x="5184" y="158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6</a:t>
              </a:r>
            </a:p>
          </p:txBody>
        </p:sp>
        <p:sp>
          <p:nvSpPr>
            <p:cNvPr id="391180" name="Oval 12"/>
            <p:cNvSpPr>
              <a:spLocks noChangeArrowheads="1"/>
            </p:cNvSpPr>
            <p:nvPr/>
          </p:nvSpPr>
          <p:spPr bwMode="auto">
            <a:xfrm>
              <a:off x="4224" y="206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4</a:t>
              </a:r>
            </a:p>
          </p:txBody>
        </p:sp>
        <p:sp>
          <p:nvSpPr>
            <p:cNvPr id="391181" name="Oval 13"/>
            <p:cNvSpPr>
              <a:spLocks noChangeArrowheads="1"/>
            </p:cNvSpPr>
            <p:nvPr/>
          </p:nvSpPr>
          <p:spPr bwMode="auto">
            <a:xfrm>
              <a:off x="4224" y="158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func</a:t>
              </a:r>
            </a:p>
          </p:txBody>
        </p:sp>
        <p:sp>
          <p:nvSpPr>
            <p:cNvPr id="391182" name="Oval 14"/>
            <p:cNvSpPr>
              <a:spLocks noChangeArrowheads="1"/>
            </p:cNvSpPr>
            <p:nvPr/>
          </p:nvSpPr>
          <p:spPr bwMode="auto">
            <a:xfrm>
              <a:off x="3744" y="206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func</a:t>
              </a:r>
            </a:p>
          </p:txBody>
        </p:sp>
        <p:sp>
          <p:nvSpPr>
            <p:cNvPr id="391183" name="Oval 15"/>
            <p:cNvSpPr>
              <a:spLocks noChangeArrowheads="1"/>
            </p:cNvSpPr>
            <p:nvPr/>
          </p:nvSpPr>
          <p:spPr bwMode="auto">
            <a:xfrm>
              <a:off x="4224" y="254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4</a:t>
              </a:r>
            </a:p>
          </p:txBody>
        </p:sp>
        <p:sp>
          <p:nvSpPr>
            <p:cNvPr id="391184" name="Oval 16"/>
            <p:cNvSpPr>
              <a:spLocks noChangeArrowheads="1"/>
            </p:cNvSpPr>
            <p:nvPr/>
          </p:nvSpPr>
          <p:spPr bwMode="auto">
            <a:xfrm>
              <a:off x="3744" y="254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3</a:t>
              </a:r>
            </a:p>
          </p:txBody>
        </p:sp>
        <p:sp>
          <p:nvSpPr>
            <p:cNvPr id="391185" name="Oval 17"/>
            <p:cNvSpPr>
              <a:spLocks noChangeArrowheads="1"/>
            </p:cNvSpPr>
            <p:nvPr/>
          </p:nvSpPr>
          <p:spPr bwMode="auto">
            <a:xfrm>
              <a:off x="3264" y="254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func</a:t>
              </a:r>
            </a:p>
          </p:txBody>
        </p:sp>
        <p:sp>
          <p:nvSpPr>
            <p:cNvPr id="391186" name="Oval 18"/>
            <p:cNvSpPr>
              <a:spLocks noChangeArrowheads="1"/>
            </p:cNvSpPr>
            <p:nvPr/>
          </p:nvSpPr>
          <p:spPr bwMode="auto">
            <a:xfrm>
              <a:off x="3744" y="302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3</a:t>
              </a:r>
            </a:p>
          </p:txBody>
        </p:sp>
        <p:sp>
          <p:nvSpPr>
            <p:cNvPr id="391187" name="Oval 19"/>
            <p:cNvSpPr>
              <a:spLocks noChangeArrowheads="1"/>
            </p:cNvSpPr>
            <p:nvPr/>
          </p:nvSpPr>
          <p:spPr bwMode="auto">
            <a:xfrm>
              <a:off x="3264" y="302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2</a:t>
              </a:r>
            </a:p>
          </p:txBody>
        </p:sp>
        <p:sp>
          <p:nvSpPr>
            <p:cNvPr id="391188" name="Oval 20"/>
            <p:cNvSpPr>
              <a:spLocks noChangeArrowheads="1"/>
            </p:cNvSpPr>
            <p:nvPr/>
          </p:nvSpPr>
          <p:spPr bwMode="auto">
            <a:xfrm>
              <a:off x="2784" y="302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func</a:t>
              </a:r>
            </a:p>
          </p:txBody>
        </p:sp>
        <p:sp>
          <p:nvSpPr>
            <p:cNvPr id="391189" name="Oval 21"/>
            <p:cNvSpPr>
              <a:spLocks noChangeArrowheads="1"/>
            </p:cNvSpPr>
            <p:nvPr/>
          </p:nvSpPr>
          <p:spPr bwMode="auto">
            <a:xfrm>
              <a:off x="3264" y="350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2</a:t>
              </a:r>
            </a:p>
          </p:txBody>
        </p:sp>
        <p:sp>
          <p:nvSpPr>
            <p:cNvPr id="391190" name="Oval 22"/>
            <p:cNvSpPr>
              <a:spLocks noChangeArrowheads="1"/>
            </p:cNvSpPr>
            <p:nvPr/>
          </p:nvSpPr>
          <p:spPr bwMode="auto">
            <a:xfrm>
              <a:off x="2784" y="350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1</a:t>
              </a:r>
            </a:p>
          </p:txBody>
        </p:sp>
        <p:sp>
          <p:nvSpPr>
            <p:cNvPr id="391191" name="Oval 23"/>
            <p:cNvSpPr>
              <a:spLocks noChangeArrowheads="1"/>
            </p:cNvSpPr>
            <p:nvPr/>
          </p:nvSpPr>
          <p:spPr bwMode="auto">
            <a:xfrm>
              <a:off x="2304" y="350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seed</a:t>
              </a:r>
            </a:p>
          </p:txBody>
        </p:sp>
        <p:cxnSp>
          <p:nvCxnSpPr>
            <p:cNvPr id="391192" name="AutoShape 24"/>
            <p:cNvCxnSpPr>
              <a:cxnSpLocks noChangeShapeType="1"/>
            </p:cNvCxnSpPr>
            <p:nvPr/>
          </p:nvCxnSpPr>
          <p:spPr bwMode="auto">
            <a:xfrm flipH="1">
              <a:off x="2640" y="3360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1193" name="AutoShape 25"/>
            <p:cNvCxnSpPr>
              <a:cxnSpLocks noChangeShapeType="1"/>
              <a:stCxn id="391185" idx="3"/>
              <a:endCxn id="391188" idx="7"/>
            </p:cNvCxnSpPr>
            <p:nvPr/>
          </p:nvCxnSpPr>
          <p:spPr bwMode="auto">
            <a:xfrm flipH="1">
              <a:off x="3112" y="2881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1194" name="AutoShape 26"/>
            <p:cNvCxnSpPr>
              <a:cxnSpLocks noChangeShapeType="1"/>
              <a:stCxn id="391182" idx="3"/>
              <a:endCxn id="391185" idx="7"/>
            </p:cNvCxnSpPr>
            <p:nvPr/>
          </p:nvCxnSpPr>
          <p:spPr bwMode="auto">
            <a:xfrm flipH="1">
              <a:off x="3592" y="2401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1195" name="AutoShape 27"/>
            <p:cNvCxnSpPr>
              <a:cxnSpLocks noChangeShapeType="1"/>
              <a:stCxn id="391181" idx="3"/>
              <a:endCxn id="391182" idx="7"/>
            </p:cNvCxnSpPr>
            <p:nvPr/>
          </p:nvCxnSpPr>
          <p:spPr bwMode="auto">
            <a:xfrm flipH="1">
              <a:off x="4072" y="1921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1196" name="AutoShape 28"/>
            <p:cNvCxnSpPr>
              <a:cxnSpLocks noChangeShapeType="1"/>
              <a:stCxn id="391176" idx="3"/>
              <a:endCxn id="391181" idx="7"/>
            </p:cNvCxnSpPr>
            <p:nvPr/>
          </p:nvCxnSpPr>
          <p:spPr bwMode="auto">
            <a:xfrm flipH="1">
              <a:off x="4552" y="1441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1197" name="AutoShape 29"/>
            <p:cNvCxnSpPr>
              <a:cxnSpLocks noChangeShapeType="1"/>
              <a:stCxn id="391176" idx="5"/>
              <a:endCxn id="391179" idx="1"/>
            </p:cNvCxnSpPr>
            <p:nvPr/>
          </p:nvCxnSpPr>
          <p:spPr bwMode="auto">
            <a:xfrm>
              <a:off x="5032" y="1441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1198" name="AutoShape 30"/>
            <p:cNvCxnSpPr>
              <a:cxnSpLocks noChangeShapeType="1"/>
              <a:stCxn id="391181" idx="5"/>
              <a:endCxn id="391178" idx="1"/>
            </p:cNvCxnSpPr>
            <p:nvPr/>
          </p:nvCxnSpPr>
          <p:spPr bwMode="auto">
            <a:xfrm>
              <a:off x="4552" y="1921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1199" name="AutoShape 31"/>
            <p:cNvCxnSpPr>
              <a:cxnSpLocks noChangeShapeType="1"/>
              <a:stCxn id="391182" idx="5"/>
              <a:endCxn id="391183" idx="1"/>
            </p:cNvCxnSpPr>
            <p:nvPr/>
          </p:nvCxnSpPr>
          <p:spPr bwMode="auto">
            <a:xfrm>
              <a:off x="4072" y="2401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1200" name="AutoShape 32"/>
            <p:cNvCxnSpPr>
              <a:cxnSpLocks noChangeShapeType="1"/>
              <a:stCxn id="391185" idx="5"/>
              <a:endCxn id="391186" idx="1"/>
            </p:cNvCxnSpPr>
            <p:nvPr/>
          </p:nvCxnSpPr>
          <p:spPr bwMode="auto">
            <a:xfrm>
              <a:off x="3592" y="2881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1201" name="AutoShape 33"/>
            <p:cNvCxnSpPr>
              <a:cxnSpLocks noChangeShapeType="1"/>
              <a:stCxn id="391188" idx="5"/>
              <a:endCxn id="391189" idx="1"/>
            </p:cNvCxnSpPr>
            <p:nvPr/>
          </p:nvCxnSpPr>
          <p:spPr bwMode="auto">
            <a:xfrm>
              <a:off x="3112" y="3361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1202" name="AutoShape 34"/>
            <p:cNvCxnSpPr>
              <a:cxnSpLocks noChangeShapeType="1"/>
              <a:stCxn id="391185" idx="4"/>
              <a:endCxn id="391187" idx="0"/>
            </p:cNvCxnSpPr>
            <p:nvPr/>
          </p:nvCxnSpPr>
          <p:spPr bwMode="auto">
            <a:xfrm>
              <a:off x="3456" y="2937"/>
              <a:ext cx="0" cy="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1203" name="AutoShape 35"/>
            <p:cNvCxnSpPr>
              <a:cxnSpLocks noChangeShapeType="1"/>
              <a:stCxn id="391188" idx="4"/>
              <a:endCxn id="391190" idx="0"/>
            </p:cNvCxnSpPr>
            <p:nvPr/>
          </p:nvCxnSpPr>
          <p:spPr bwMode="auto">
            <a:xfrm>
              <a:off x="2976" y="3417"/>
              <a:ext cx="0" cy="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1204" name="AutoShape 36"/>
            <p:cNvCxnSpPr>
              <a:cxnSpLocks noChangeShapeType="1"/>
              <a:stCxn id="391182" idx="4"/>
              <a:endCxn id="391184" idx="0"/>
            </p:cNvCxnSpPr>
            <p:nvPr/>
          </p:nvCxnSpPr>
          <p:spPr bwMode="auto">
            <a:xfrm>
              <a:off x="3936" y="2457"/>
              <a:ext cx="0" cy="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1205" name="AutoShape 37"/>
            <p:cNvCxnSpPr>
              <a:cxnSpLocks noChangeShapeType="1"/>
              <a:stCxn id="391181" idx="4"/>
              <a:endCxn id="391180" idx="0"/>
            </p:cNvCxnSpPr>
            <p:nvPr/>
          </p:nvCxnSpPr>
          <p:spPr bwMode="auto">
            <a:xfrm>
              <a:off x="4416" y="1977"/>
              <a:ext cx="0" cy="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1206" name="AutoShape 38"/>
            <p:cNvCxnSpPr>
              <a:cxnSpLocks noChangeShapeType="1"/>
              <a:stCxn id="391176" idx="4"/>
              <a:endCxn id="391177" idx="0"/>
            </p:cNvCxnSpPr>
            <p:nvPr/>
          </p:nvCxnSpPr>
          <p:spPr bwMode="auto">
            <a:xfrm>
              <a:off x="4896" y="1497"/>
              <a:ext cx="0" cy="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Eric Niebler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6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7E88C28-091B-49DB-A5A1-18BE75F40CDB}" type="datetime1">
              <a:rPr lang="en-US" smtClean="0"/>
              <a:t>5/14/2013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0AC2F-1276-485C-80F0-D6A1B740F9B5}" type="slidenum">
              <a:rPr lang="en-US"/>
              <a:pPr/>
              <a:t>14</a:t>
            </a:fld>
            <a:endParaRPr lang="en-US"/>
          </a:p>
        </p:txBody>
      </p:sp>
      <p:sp>
        <p:nvSpPr>
          <p:cNvPr id="396296" name="AutoShape 8"/>
          <p:cNvSpPr>
            <a:spLocks noChangeArrowheads="1"/>
          </p:cNvSpPr>
          <p:nvPr/>
        </p:nvSpPr>
        <p:spPr bwMode="auto">
          <a:xfrm>
            <a:off x="914400" y="2286000"/>
            <a:ext cx="4724400" cy="3048000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3" name="Rectangle 15"/>
          <p:cNvSpPr>
            <a:spLocks noChangeArrowheads="1"/>
          </p:cNvSpPr>
          <p:nvPr/>
        </p:nvSpPr>
        <p:spPr bwMode="auto">
          <a:xfrm>
            <a:off x="4648200" y="2819400"/>
            <a:ext cx="3810000" cy="3505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96299" name="AutoShape 11"/>
          <p:cNvSpPr>
            <a:spLocks noChangeArrowheads="1"/>
          </p:cNvSpPr>
          <p:nvPr/>
        </p:nvSpPr>
        <p:spPr bwMode="auto">
          <a:xfrm>
            <a:off x="5105400" y="4267200"/>
            <a:ext cx="3333750" cy="1371600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8" name="AutoShape 10"/>
          <p:cNvSpPr>
            <a:spLocks noChangeArrowheads="1"/>
          </p:cNvSpPr>
          <p:nvPr/>
        </p:nvSpPr>
        <p:spPr bwMode="auto">
          <a:xfrm>
            <a:off x="5105400" y="3886200"/>
            <a:ext cx="3333750" cy="381000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7" name="AutoShape 9"/>
          <p:cNvSpPr>
            <a:spLocks noChangeArrowheads="1"/>
          </p:cNvSpPr>
          <p:nvPr/>
        </p:nvSpPr>
        <p:spPr bwMode="auto">
          <a:xfrm>
            <a:off x="4648200" y="3352800"/>
            <a:ext cx="3810000" cy="2971800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5" name="AutoShape 7"/>
          <p:cNvSpPr>
            <a:spLocks noChangeArrowheads="1"/>
          </p:cNvSpPr>
          <p:nvPr/>
        </p:nvSpPr>
        <p:spPr bwMode="auto">
          <a:xfrm>
            <a:off x="914400" y="1676400"/>
            <a:ext cx="5105400" cy="609600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4" name="AutoShape 6"/>
          <p:cNvSpPr>
            <a:spLocks noChangeArrowheads="1"/>
          </p:cNvSpPr>
          <p:nvPr/>
        </p:nvSpPr>
        <p:spPr bwMode="auto">
          <a:xfrm>
            <a:off x="457200" y="838200"/>
            <a:ext cx="8229600" cy="609600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4648200" y="2819400"/>
            <a:ext cx="3810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l"/>
            <a:r>
              <a:rPr lang="en-US" b="0" noProof="1">
                <a:solidFill>
                  <a:srgbClr val="0000FF"/>
                </a:solidFill>
              </a:rPr>
              <a:t>using </a:t>
            </a:r>
            <a:r>
              <a:rPr lang="en-US" b="0" noProof="1"/>
              <a:t>proto::_;</a:t>
            </a:r>
          </a:p>
          <a:p>
            <a:pPr algn="l"/>
            <a:endParaRPr lang="en-US" b="0" noProof="1"/>
          </a:p>
          <a:p>
            <a:pPr algn="l"/>
            <a:r>
              <a:rPr lang="en-US" b="0" noProof="1">
                <a:solidFill>
                  <a:srgbClr val="0000FF"/>
                </a:solidFill>
              </a:rPr>
              <a:t>struct</a:t>
            </a:r>
            <a:r>
              <a:rPr lang="en-US" b="0" noProof="1"/>
              <a:t> MapListOf</a:t>
            </a:r>
            <a:r>
              <a:rPr lang="en-US" b="0" dirty="0"/>
              <a:t> </a:t>
            </a:r>
            <a:r>
              <a:rPr lang="en-US" b="0" dirty="0" smtClean="0"/>
              <a:t>: proto::</a:t>
            </a:r>
            <a:r>
              <a:rPr lang="en-US" b="0" dirty="0" err="1" smtClean="0"/>
              <a:t>def</a:t>
            </a:r>
            <a:r>
              <a:rPr lang="en-US" b="0" dirty="0" smtClean="0"/>
              <a:t>&lt;</a:t>
            </a:r>
            <a:endParaRPr lang="en-US" b="0" noProof="1"/>
          </a:p>
          <a:p>
            <a:pPr algn="l"/>
            <a:r>
              <a:rPr lang="en-US" b="0" noProof="1"/>
              <a:t>  proto</a:t>
            </a:r>
            <a:r>
              <a:rPr lang="en-US" b="0" noProof="1" smtClean="0"/>
              <a:t>::match(</a:t>
            </a:r>
            <a:endParaRPr lang="en-US" b="0" noProof="1"/>
          </a:p>
          <a:p>
            <a:pPr algn="l"/>
            <a:r>
              <a:rPr lang="en-US" b="0" noProof="1"/>
              <a:t>        proto::</a:t>
            </a:r>
            <a:r>
              <a:rPr lang="en-US" b="0" noProof="1" smtClean="0"/>
              <a:t>terminal(map_list_of_),</a:t>
            </a:r>
            <a:endParaRPr lang="en-US" b="0" noProof="1"/>
          </a:p>
          <a:p>
            <a:pPr algn="l"/>
            <a:r>
              <a:rPr lang="en-US" b="0" noProof="1"/>
              <a:t>      </a:t>
            </a:r>
            <a:r>
              <a:rPr lang="en-US" b="0" noProof="1" smtClean="0"/>
              <a:t>  </a:t>
            </a:r>
            <a:r>
              <a:rPr lang="en-US" b="0" noProof="1"/>
              <a:t>proto::</a:t>
            </a:r>
            <a:r>
              <a:rPr lang="en-US" b="0" noProof="1" smtClean="0"/>
              <a:t>function(</a:t>
            </a:r>
            <a:endParaRPr lang="en-US" b="0" noProof="1"/>
          </a:p>
          <a:p>
            <a:pPr algn="l"/>
            <a:r>
              <a:rPr lang="en-US" b="0" noProof="1"/>
              <a:t>            </a:t>
            </a:r>
            <a:r>
              <a:rPr lang="en-US" b="0" noProof="1" smtClean="0"/>
              <a:t>MapListOf,</a:t>
            </a:r>
            <a:endParaRPr lang="en-US" b="0" noProof="1"/>
          </a:p>
          <a:p>
            <a:pPr algn="l"/>
            <a:r>
              <a:rPr lang="en-US" b="0" noProof="1"/>
              <a:t>          </a:t>
            </a:r>
            <a:r>
              <a:rPr lang="en-US" b="0" noProof="1" smtClean="0"/>
              <a:t>  </a:t>
            </a:r>
            <a:r>
              <a:rPr lang="en-US" b="0" noProof="1"/>
              <a:t>proto::</a:t>
            </a:r>
            <a:r>
              <a:rPr lang="en-US" b="0" noProof="1" smtClean="0"/>
              <a:t>terminal(_),</a:t>
            </a:r>
            <a:endParaRPr lang="en-US" b="0" noProof="1"/>
          </a:p>
          <a:p>
            <a:pPr algn="l"/>
            <a:r>
              <a:rPr lang="en-US" b="0" noProof="1"/>
              <a:t>          </a:t>
            </a:r>
            <a:r>
              <a:rPr lang="en-US" b="0" noProof="1" smtClean="0"/>
              <a:t>  </a:t>
            </a:r>
            <a:r>
              <a:rPr lang="en-US" b="0" noProof="1"/>
              <a:t>proto::</a:t>
            </a:r>
            <a:r>
              <a:rPr lang="en-US" b="0" noProof="1" smtClean="0"/>
              <a:t>terminal(_)</a:t>
            </a:r>
            <a:endParaRPr lang="en-US" b="0" noProof="1"/>
          </a:p>
          <a:p>
            <a:pPr algn="l"/>
            <a:r>
              <a:rPr lang="en-US" b="0" noProof="1"/>
              <a:t>        </a:t>
            </a:r>
            <a:r>
              <a:rPr lang="en-US" b="0" noProof="1" smtClean="0"/>
              <a:t>)</a:t>
            </a:r>
            <a:endParaRPr lang="en-US" b="0" noProof="1"/>
          </a:p>
          <a:p>
            <a:pPr algn="l"/>
            <a:r>
              <a:rPr lang="en-US" b="0" noProof="1"/>
              <a:t>    </a:t>
            </a:r>
            <a:r>
              <a:rPr lang="en-US" b="0" noProof="1" smtClean="0"/>
              <a:t>)</a:t>
            </a:r>
            <a:endParaRPr lang="en-US" b="0" noProof="1"/>
          </a:p>
          <a:p>
            <a:pPr algn="l"/>
            <a:r>
              <a:rPr lang="en-US" b="0" noProof="1" smtClean="0"/>
              <a:t>&gt; {};</a:t>
            </a:r>
            <a:endParaRPr lang="en-US" b="0" noProof="1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valid map_list_of tree is …</a:t>
            </a:r>
          </a:p>
        </p:txBody>
      </p:sp>
      <p:sp>
        <p:nvSpPr>
          <p:cNvPr id="396301" name="Rectangle 13"/>
          <p:cNvSpPr>
            <a:spLocks noChangeArrowheads="1"/>
          </p:cNvSpPr>
          <p:nvPr/>
        </p:nvSpPr>
        <p:spPr bwMode="auto">
          <a:xfrm>
            <a:off x="457200" y="16764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 algn="l" defTabSz="315913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 b="0" dirty="0">
                <a:latin typeface="Tahoma" pitchFamily="34" charset="0"/>
              </a:rPr>
              <a:t>A </a:t>
            </a:r>
            <a:r>
              <a:rPr lang="en-US" sz="3200" b="0" dirty="0" err="1">
                <a:latin typeface="Tahoma" pitchFamily="34" charset="0"/>
              </a:rPr>
              <a:t>map_list_of</a:t>
            </a:r>
            <a:r>
              <a:rPr lang="en-US" sz="3200" b="0" dirty="0">
                <a:latin typeface="Tahoma" pitchFamily="34" charset="0"/>
              </a:rPr>
              <a:t> terminal, </a:t>
            </a:r>
            <a:r>
              <a:rPr lang="en-US" sz="3200" b="0" i="1" dirty="0">
                <a:latin typeface="Tahoma" pitchFamily="34" charset="0"/>
              </a:rPr>
              <a:t>or</a:t>
            </a:r>
          </a:p>
          <a:p>
            <a:pPr marL="533400" indent="-533400" algn="l" defTabSz="315913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 b="0" dirty="0">
                <a:latin typeface="Tahoma" pitchFamily="34" charset="0"/>
              </a:rPr>
              <a:t>A ternary function node with the following   children:</a:t>
            </a:r>
          </a:p>
          <a:p>
            <a:pPr marL="914400" lvl="1" indent="-457200" algn="l" defTabSz="315913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AutoNum type="arabicPeriod"/>
            </a:pPr>
            <a:r>
              <a:rPr lang="en-US" sz="2800" b="0" dirty="0">
                <a:latin typeface="Tahoma" pitchFamily="34" charset="0"/>
              </a:rPr>
              <a:t>A valid </a:t>
            </a:r>
            <a:r>
              <a:rPr lang="en-US" sz="2800" b="0" dirty="0" err="1">
                <a:latin typeface="Tahoma" pitchFamily="34" charset="0"/>
              </a:rPr>
              <a:t>map_list_of</a:t>
            </a:r>
            <a:r>
              <a:rPr lang="en-US" sz="2800" b="0" dirty="0">
                <a:latin typeface="Tahoma" pitchFamily="34" charset="0"/>
                <a:cs typeface="Tahoma" pitchFamily="34" charset="0"/>
              </a:rPr>
              <a:t>          </a:t>
            </a:r>
            <a:r>
              <a:rPr lang="en-US" sz="2800" b="0" dirty="0">
                <a:latin typeface="Tahoma" pitchFamily="34" charset="0"/>
              </a:rPr>
              <a:t>tree</a:t>
            </a:r>
          </a:p>
          <a:p>
            <a:pPr marL="914400" lvl="1" indent="-457200" algn="l" defTabSz="315913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AutoNum type="arabicPeriod"/>
            </a:pPr>
            <a:r>
              <a:rPr lang="en-US" sz="2800" b="0" dirty="0">
                <a:latin typeface="Tahoma" pitchFamily="34" charset="0"/>
              </a:rPr>
              <a:t>Two terminals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Eric Niebler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4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6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6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62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62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6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96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6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6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96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6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6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6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6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6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6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6" grpId="0" animBg="1"/>
      <p:bldP spid="396299" grpId="0" animBg="1"/>
      <p:bldP spid="396299" grpId="1" animBg="1"/>
      <p:bldP spid="396298" grpId="0" animBg="1"/>
      <p:bldP spid="396298" grpId="1" animBg="1"/>
      <p:bldP spid="396297" grpId="0" animBg="1"/>
      <p:bldP spid="396297" grpId="1" animBg="1"/>
      <p:bldP spid="396295" grpId="0" animBg="1"/>
      <p:bldP spid="396295" grpId="1" animBg="1"/>
      <p:bldP spid="396294" grpId="0" animBg="1"/>
      <p:bldP spid="39629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CCF2F86-0E1E-494A-B2FB-BC762CCCE996}" type="datetime1">
              <a:rPr lang="en-US" smtClean="0"/>
              <a:t>5/14/2013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77B2-D909-4278-A452-BEC90F1AA900}" type="slidenum">
              <a:rPr lang="en-US"/>
              <a:pPr/>
              <a:t>15</a:t>
            </a:fld>
            <a:endParaRPr lang="en-US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Detecting Wild Expressions</a:t>
            </a:r>
          </a:p>
        </p:txBody>
      </p:sp>
      <p:sp>
        <p:nvSpPr>
          <p:cNvPr id="398339" name="Text Box 3"/>
          <p:cNvSpPr txBox="1">
            <a:spLocks noChangeArrowheads="1"/>
          </p:cNvSpPr>
          <p:nvPr/>
        </p:nvSpPr>
        <p:spPr bwMode="auto">
          <a:xfrm>
            <a:off x="457200" y="1752600"/>
            <a:ext cx="81534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0" noProof="1" smtClean="0">
                <a:solidFill>
                  <a:srgbClr val="0000FF"/>
                </a:solidFill>
              </a:rPr>
              <a:t>struct</a:t>
            </a:r>
            <a:r>
              <a:rPr lang="en-US" b="0" noProof="1" smtClean="0"/>
              <a:t> </a:t>
            </a:r>
            <a:r>
              <a:rPr lang="en-US" b="0" dirty="0" err="1"/>
              <a:t>MapListOf</a:t>
            </a:r>
            <a:r>
              <a:rPr lang="en-US" b="0" dirty="0"/>
              <a:t> : </a:t>
            </a:r>
            <a:r>
              <a:rPr lang="en-US" b="0" dirty="0">
                <a:solidFill>
                  <a:srgbClr val="008000"/>
                </a:solidFill>
              </a:rPr>
              <a:t>/* as before */</a:t>
            </a:r>
            <a:r>
              <a:rPr lang="en-US" b="0" dirty="0"/>
              <a:t> {};</a:t>
            </a:r>
            <a:endParaRPr lang="en-US" b="0" dirty="0">
              <a:solidFill>
                <a:srgbClr val="008000"/>
              </a:solidFill>
            </a:endParaRPr>
          </a:p>
          <a:p>
            <a:pPr algn="l"/>
            <a:endParaRPr lang="en-US" b="0" dirty="0"/>
          </a:p>
          <a:p>
            <a:pPr algn="l"/>
            <a:r>
              <a:rPr lang="en-US" b="0" noProof="1">
                <a:solidFill>
                  <a:srgbClr val="0000FF"/>
                </a:solidFill>
              </a:rPr>
              <a:t>int </a:t>
            </a:r>
            <a:r>
              <a:rPr lang="en-US" b="0" noProof="1"/>
              <a:t>main()</a:t>
            </a:r>
          </a:p>
          <a:p>
            <a:pPr algn="l"/>
            <a:r>
              <a:rPr lang="en-US" b="0" noProof="1"/>
              <a:t>{</a:t>
            </a:r>
          </a:p>
          <a:p>
            <a:pPr algn="l"/>
            <a:r>
              <a:rPr lang="en-US" noProof="1"/>
              <a:t> </a:t>
            </a:r>
            <a:r>
              <a:rPr lang="en-US" dirty="0"/>
              <a:t> </a:t>
            </a:r>
            <a:r>
              <a:rPr lang="en-US" noProof="1"/>
              <a:t>BOOST_PROTO_ASSERT_MATCHES</a:t>
            </a:r>
            <a:r>
              <a:rPr lang="en-US" b="0" noProof="1"/>
              <a:t>(</a:t>
            </a:r>
            <a:endParaRPr lang="en-US" b="0" dirty="0"/>
          </a:p>
          <a:p>
            <a:pPr algn="l"/>
            <a:r>
              <a:rPr lang="en-US" b="0" noProof="1"/>
              <a:t> </a:t>
            </a:r>
            <a:r>
              <a:rPr lang="en-US" b="0" dirty="0"/>
              <a:t>     </a:t>
            </a:r>
            <a:r>
              <a:rPr lang="en-US" b="0" noProof="1"/>
              <a:t>map_list_of(1,2)(2,3)(3,4)(4,5)(5,6), MapListOf );</a:t>
            </a:r>
          </a:p>
          <a:p>
            <a:pPr algn="l"/>
            <a:endParaRPr lang="en-US" b="0" dirty="0"/>
          </a:p>
          <a:p>
            <a:pPr algn="l"/>
            <a:r>
              <a:rPr lang="en-US" noProof="1"/>
              <a:t>  BOOST_PROTO_ASSERT_MATCHES_NOT</a:t>
            </a:r>
            <a:r>
              <a:rPr lang="en-US" b="0" noProof="1"/>
              <a:t>(</a:t>
            </a:r>
            <a:endParaRPr lang="en-US" b="0" dirty="0"/>
          </a:p>
          <a:p>
            <a:pPr algn="l"/>
            <a:r>
              <a:rPr lang="en-US" b="0" dirty="0"/>
              <a:t>      </a:t>
            </a:r>
            <a:r>
              <a:rPr lang="en-US" b="0" noProof="1"/>
              <a:t>map_list_of(1,2) * 32 &lt;&lt; map_list_of, MapListOf );</a:t>
            </a:r>
          </a:p>
          <a:p>
            <a:pPr algn="l"/>
            <a:r>
              <a:rPr lang="en-US" b="0" noProof="1"/>
              <a:t>}</a:t>
            </a:r>
          </a:p>
        </p:txBody>
      </p:sp>
      <p:sp>
        <p:nvSpPr>
          <p:cNvPr id="398341" name="AutoShape 5"/>
          <p:cNvSpPr>
            <a:spLocks noChangeArrowheads="1"/>
          </p:cNvSpPr>
          <p:nvPr/>
        </p:nvSpPr>
        <p:spPr bwMode="auto">
          <a:xfrm>
            <a:off x="5257800" y="4953000"/>
            <a:ext cx="2590800" cy="1298575"/>
          </a:xfrm>
          <a:prstGeom prst="wedgeRoundRectCallout">
            <a:avLst>
              <a:gd name="adj1" fmla="val -40576"/>
              <a:gd name="adj2" fmla="val -86650"/>
              <a:gd name="adj3" fmla="val 16667"/>
            </a:avLst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b="0"/>
              <a:t>These are evaluated at compile time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Eric Niebler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73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US" sz="4600" dirty="0" smtClean="0"/>
              <a:t>Back Ends</a:t>
            </a:r>
            <a:endParaRPr lang="en-US" sz="4600" dirty="0"/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066800"/>
          </a:xfrm>
        </p:spPr>
        <p:txBody>
          <a:bodyPr/>
          <a:lstStyle/>
          <a:p>
            <a:pPr algn="ctr"/>
            <a:r>
              <a:rPr lang="en-US" dirty="0" smtClean="0"/>
              <a:t>Doing </a:t>
            </a:r>
            <a:r>
              <a:rPr lang="en-US" i="1" dirty="0" smtClean="0"/>
              <a:t>stuff </a:t>
            </a:r>
            <a:r>
              <a:rPr lang="en-US" dirty="0" smtClean="0"/>
              <a:t>with expressions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65D61BE-D5C2-4D73-B602-BF749C9CB588}" type="datetime1">
              <a:rPr lang="en-US" smtClean="0"/>
              <a:t>5/14/2013</a:t>
            </a:fld>
            <a:endParaRPr 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52589-75BA-4CF0-B494-CF567FD5CD95}" type="slidenum">
              <a:rPr lang="en-US"/>
              <a:pPr/>
              <a:t>17</a:t>
            </a:fld>
            <a:endParaRPr lang="en-US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Populate a map from a tree …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5486400" cy="4724400"/>
          </a:xfrm>
        </p:spPr>
        <p:txBody>
          <a:bodyPr/>
          <a:lstStyle/>
          <a:p>
            <a:r>
              <a:rPr lang="en-US"/>
              <a:t>Describe (in words) how to turn the this tree into a std::map.</a:t>
            </a:r>
          </a:p>
        </p:txBody>
      </p:sp>
      <p:grpSp>
        <p:nvGrpSpPr>
          <p:cNvPr id="428036" name="Group 4"/>
          <p:cNvGrpSpPr>
            <a:grpSpLocks/>
          </p:cNvGrpSpPr>
          <p:nvPr/>
        </p:nvGrpSpPr>
        <p:grpSpPr bwMode="auto">
          <a:xfrm>
            <a:off x="3657600" y="1905000"/>
            <a:ext cx="5181600" cy="4419600"/>
            <a:chOff x="2304" y="1104"/>
            <a:chExt cx="3264" cy="2784"/>
          </a:xfrm>
        </p:grpSpPr>
        <p:sp>
          <p:nvSpPr>
            <p:cNvPr id="428037" name="Oval 5"/>
            <p:cNvSpPr>
              <a:spLocks noChangeArrowheads="1"/>
            </p:cNvSpPr>
            <p:nvPr/>
          </p:nvSpPr>
          <p:spPr bwMode="auto">
            <a:xfrm>
              <a:off x="4704" y="110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func</a:t>
              </a:r>
            </a:p>
          </p:txBody>
        </p:sp>
        <p:sp>
          <p:nvSpPr>
            <p:cNvPr id="428038" name="Oval 6"/>
            <p:cNvSpPr>
              <a:spLocks noChangeArrowheads="1"/>
            </p:cNvSpPr>
            <p:nvPr/>
          </p:nvSpPr>
          <p:spPr bwMode="auto">
            <a:xfrm>
              <a:off x="4704" y="158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5</a:t>
              </a:r>
            </a:p>
          </p:txBody>
        </p:sp>
        <p:sp>
          <p:nvSpPr>
            <p:cNvPr id="428039" name="Oval 7"/>
            <p:cNvSpPr>
              <a:spLocks noChangeArrowheads="1"/>
            </p:cNvSpPr>
            <p:nvPr/>
          </p:nvSpPr>
          <p:spPr bwMode="auto">
            <a:xfrm>
              <a:off x="4704" y="206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5</a:t>
              </a:r>
            </a:p>
          </p:txBody>
        </p:sp>
        <p:sp>
          <p:nvSpPr>
            <p:cNvPr id="428040" name="Oval 8"/>
            <p:cNvSpPr>
              <a:spLocks noChangeArrowheads="1"/>
            </p:cNvSpPr>
            <p:nvPr/>
          </p:nvSpPr>
          <p:spPr bwMode="auto">
            <a:xfrm>
              <a:off x="5184" y="158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6</a:t>
              </a:r>
            </a:p>
          </p:txBody>
        </p:sp>
        <p:sp>
          <p:nvSpPr>
            <p:cNvPr id="428041" name="Oval 9"/>
            <p:cNvSpPr>
              <a:spLocks noChangeArrowheads="1"/>
            </p:cNvSpPr>
            <p:nvPr/>
          </p:nvSpPr>
          <p:spPr bwMode="auto">
            <a:xfrm>
              <a:off x="4224" y="206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4</a:t>
              </a:r>
            </a:p>
          </p:txBody>
        </p:sp>
        <p:sp>
          <p:nvSpPr>
            <p:cNvPr id="428042" name="Oval 10"/>
            <p:cNvSpPr>
              <a:spLocks noChangeArrowheads="1"/>
            </p:cNvSpPr>
            <p:nvPr/>
          </p:nvSpPr>
          <p:spPr bwMode="auto">
            <a:xfrm>
              <a:off x="4224" y="158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func</a:t>
              </a:r>
            </a:p>
          </p:txBody>
        </p:sp>
        <p:sp>
          <p:nvSpPr>
            <p:cNvPr id="428043" name="Oval 11"/>
            <p:cNvSpPr>
              <a:spLocks noChangeArrowheads="1"/>
            </p:cNvSpPr>
            <p:nvPr/>
          </p:nvSpPr>
          <p:spPr bwMode="auto">
            <a:xfrm>
              <a:off x="3744" y="206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func</a:t>
              </a:r>
            </a:p>
          </p:txBody>
        </p:sp>
        <p:sp>
          <p:nvSpPr>
            <p:cNvPr id="428044" name="Oval 12"/>
            <p:cNvSpPr>
              <a:spLocks noChangeArrowheads="1"/>
            </p:cNvSpPr>
            <p:nvPr/>
          </p:nvSpPr>
          <p:spPr bwMode="auto">
            <a:xfrm>
              <a:off x="4224" y="254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4</a:t>
              </a:r>
            </a:p>
          </p:txBody>
        </p:sp>
        <p:sp>
          <p:nvSpPr>
            <p:cNvPr id="428045" name="Oval 13"/>
            <p:cNvSpPr>
              <a:spLocks noChangeArrowheads="1"/>
            </p:cNvSpPr>
            <p:nvPr/>
          </p:nvSpPr>
          <p:spPr bwMode="auto">
            <a:xfrm>
              <a:off x="3744" y="254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3</a:t>
              </a:r>
            </a:p>
          </p:txBody>
        </p:sp>
        <p:sp>
          <p:nvSpPr>
            <p:cNvPr id="428046" name="Oval 14"/>
            <p:cNvSpPr>
              <a:spLocks noChangeArrowheads="1"/>
            </p:cNvSpPr>
            <p:nvPr/>
          </p:nvSpPr>
          <p:spPr bwMode="auto">
            <a:xfrm>
              <a:off x="3264" y="254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func</a:t>
              </a:r>
            </a:p>
          </p:txBody>
        </p:sp>
        <p:sp>
          <p:nvSpPr>
            <p:cNvPr id="428047" name="Oval 15"/>
            <p:cNvSpPr>
              <a:spLocks noChangeArrowheads="1"/>
            </p:cNvSpPr>
            <p:nvPr/>
          </p:nvSpPr>
          <p:spPr bwMode="auto">
            <a:xfrm>
              <a:off x="3744" y="302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3</a:t>
              </a:r>
            </a:p>
          </p:txBody>
        </p:sp>
        <p:sp>
          <p:nvSpPr>
            <p:cNvPr id="428048" name="Oval 16"/>
            <p:cNvSpPr>
              <a:spLocks noChangeArrowheads="1"/>
            </p:cNvSpPr>
            <p:nvPr/>
          </p:nvSpPr>
          <p:spPr bwMode="auto">
            <a:xfrm>
              <a:off x="3264" y="302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2</a:t>
              </a:r>
            </a:p>
          </p:txBody>
        </p:sp>
        <p:sp>
          <p:nvSpPr>
            <p:cNvPr id="428049" name="Oval 17"/>
            <p:cNvSpPr>
              <a:spLocks noChangeArrowheads="1"/>
            </p:cNvSpPr>
            <p:nvPr/>
          </p:nvSpPr>
          <p:spPr bwMode="auto">
            <a:xfrm>
              <a:off x="2784" y="302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func</a:t>
              </a:r>
            </a:p>
          </p:txBody>
        </p:sp>
        <p:sp>
          <p:nvSpPr>
            <p:cNvPr id="428050" name="Oval 18"/>
            <p:cNvSpPr>
              <a:spLocks noChangeArrowheads="1"/>
            </p:cNvSpPr>
            <p:nvPr/>
          </p:nvSpPr>
          <p:spPr bwMode="auto">
            <a:xfrm>
              <a:off x="3264" y="350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2</a:t>
              </a:r>
            </a:p>
          </p:txBody>
        </p:sp>
        <p:sp>
          <p:nvSpPr>
            <p:cNvPr id="428051" name="Oval 19"/>
            <p:cNvSpPr>
              <a:spLocks noChangeArrowheads="1"/>
            </p:cNvSpPr>
            <p:nvPr/>
          </p:nvSpPr>
          <p:spPr bwMode="auto">
            <a:xfrm>
              <a:off x="2784" y="350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1</a:t>
              </a:r>
            </a:p>
          </p:txBody>
        </p:sp>
        <p:sp>
          <p:nvSpPr>
            <p:cNvPr id="428052" name="Oval 20"/>
            <p:cNvSpPr>
              <a:spLocks noChangeArrowheads="1"/>
            </p:cNvSpPr>
            <p:nvPr/>
          </p:nvSpPr>
          <p:spPr bwMode="auto">
            <a:xfrm>
              <a:off x="2304" y="350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seed</a:t>
              </a:r>
            </a:p>
          </p:txBody>
        </p:sp>
        <p:cxnSp>
          <p:nvCxnSpPr>
            <p:cNvPr id="428053" name="AutoShape 21"/>
            <p:cNvCxnSpPr>
              <a:cxnSpLocks noChangeShapeType="1"/>
            </p:cNvCxnSpPr>
            <p:nvPr/>
          </p:nvCxnSpPr>
          <p:spPr bwMode="auto">
            <a:xfrm flipH="1">
              <a:off x="2640" y="3360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8054" name="AutoShape 22"/>
            <p:cNvCxnSpPr>
              <a:cxnSpLocks noChangeShapeType="1"/>
              <a:stCxn id="428046" idx="3"/>
              <a:endCxn id="428049" idx="7"/>
            </p:cNvCxnSpPr>
            <p:nvPr/>
          </p:nvCxnSpPr>
          <p:spPr bwMode="auto">
            <a:xfrm flipH="1">
              <a:off x="3112" y="2881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8055" name="AutoShape 23"/>
            <p:cNvCxnSpPr>
              <a:cxnSpLocks noChangeShapeType="1"/>
              <a:stCxn id="428043" idx="3"/>
              <a:endCxn id="428046" idx="7"/>
            </p:cNvCxnSpPr>
            <p:nvPr/>
          </p:nvCxnSpPr>
          <p:spPr bwMode="auto">
            <a:xfrm flipH="1">
              <a:off x="3592" y="2401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8056" name="AutoShape 24"/>
            <p:cNvCxnSpPr>
              <a:cxnSpLocks noChangeShapeType="1"/>
              <a:stCxn id="428042" idx="3"/>
              <a:endCxn id="428043" idx="7"/>
            </p:cNvCxnSpPr>
            <p:nvPr/>
          </p:nvCxnSpPr>
          <p:spPr bwMode="auto">
            <a:xfrm flipH="1">
              <a:off x="4072" y="1921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8057" name="AutoShape 25"/>
            <p:cNvCxnSpPr>
              <a:cxnSpLocks noChangeShapeType="1"/>
              <a:stCxn id="428037" idx="3"/>
              <a:endCxn id="428042" idx="7"/>
            </p:cNvCxnSpPr>
            <p:nvPr/>
          </p:nvCxnSpPr>
          <p:spPr bwMode="auto">
            <a:xfrm flipH="1">
              <a:off x="4552" y="1441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8058" name="AutoShape 26"/>
            <p:cNvCxnSpPr>
              <a:cxnSpLocks noChangeShapeType="1"/>
              <a:stCxn id="428037" idx="5"/>
              <a:endCxn id="428040" idx="1"/>
            </p:cNvCxnSpPr>
            <p:nvPr/>
          </p:nvCxnSpPr>
          <p:spPr bwMode="auto">
            <a:xfrm>
              <a:off x="5032" y="1441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8059" name="AutoShape 27"/>
            <p:cNvCxnSpPr>
              <a:cxnSpLocks noChangeShapeType="1"/>
              <a:stCxn id="428042" idx="5"/>
              <a:endCxn id="428039" idx="1"/>
            </p:cNvCxnSpPr>
            <p:nvPr/>
          </p:nvCxnSpPr>
          <p:spPr bwMode="auto">
            <a:xfrm>
              <a:off x="4552" y="1921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8060" name="AutoShape 28"/>
            <p:cNvCxnSpPr>
              <a:cxnSpLocks noChangeShapeType="1"/>
              <a:stCxn id="428043" idx="5"/>
              <a:endCxn id="428044" idx="1"/>
            </p:cNvCxnSpPr>
            <p:nvPr/>
          </p:nvCxnSpPr>
          <p:spPr bwMode="auto">
            <a:xfrm>
              <a:off x="4072" y="2401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8061" name="AutoShape 29"/>
            <p:cNvCxnSpPr>
              <a:cxnSpLocks noChangeShapeType="1"/>
              <a:stCxn id="428046" idx="5"/>
              <a:endCxn id="428047" idx="1"/>
            </p:cNvCxnSpPr>
            <p:nvPr/>
          </p:nvCxnSpPr>
          <p:spPr bwMode="auto">
            <a:xfrm>
              <a:off x="3592" y="2881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8062" name="AutoShape 30"/>
            <p:cNvCxnSpPr>
              <a:cxnSpLocks noChangeShapeType="1"/>
              <a:stCxn id="428049" idx="5"/>
              <a:endCxn id="428050" idx="1"/>
            </p:cNvCxnSpPr>
            <p:nvPr/>
          </p:nvCxnSpPr>
          <p:spPr bwMode="auto">
            <a:xfrm>
              <a:off x="3112" y="3361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8063" name="AutoShape 31"/>
            <p:cNvCxnSpPr>
              <a:cxnSpLocks noChangeShapeType="1"/>
              <a:stCxn id="428046" idx="4"/>
              <a:endCxn id="428048" idx="0"/>
            </p:cNvCxnSpPr>
            <p:nvPr/>
          </p:nvCxnSpPr>
          <p:spPr bwMode="auto">
            <a:xfrm>
              <a:off x="3456" y="2937"/>
              <a:ext cx="0" cy="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8064" name="AutoShape 32"/>
            <p:cNvCxnSpPr>
              <a:cxnSpLocks noChangeShapeType="1"/>
              <a:stCxn id="428049" idx="4"/>
              <a:endCxn id="428051" idx="0"/>
            </p:cNvCxnSpPr>
            <p:nvPr/>
          </p:nvCxnSpPr>
          <p:spPr bwMode="auto">
            <a:xfrm>
              <a:off x="2976" y="3417"/>
              <a:ext cx="0" cy="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8065" name="AutoShape 33"/>
            <p:cNvCxnSpPr>
              <a:cxnSpLocks noChangeShapeType="1"/>
              <a:stCxn id="428043" idx="4"/>
              <a:endCxn id="428045" idx="0"/>
            </p:cNvCxnSpPr>
            <p:nvPr/>
          </p:nvCxnSpPr>
          <p:spPr bwMode="auto">
            <a:xfrm>
              <a:off x="3936" y="2457"/>
              <a:ext cx="0" cy="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8066" name="AutoShape 34"/>
            <p:cNvCxnSpPr>
              <a:cxnSpLocks noChangeShapeType="1"/>
              <a:stCxn id="428042" idx="4"/>
              <a:endCxn id="428041" idx="0"/>
            </p:cNvCxnSpPr>
            <p:nvPr/>
          </p:nvCxnSpPr>
          <p:spPr bwMode="auto">
            <a:xfrm>
              <a:off x="4416" y="1977"/>
              <a:ext cx="0" cy="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8067" name="AutoShape 35"/>
            <p:cNvCxnSpPr>
              <a:cxnSpLocks noChangeShapeType="1"/>
              <a:stCxn id="428037" idx="4"/>
              <a:endCxn id="428038" idx="0"/>
            </p:cNvCxnSpPr>
            <p:nvPr/>
          </p:nvCxnSpPr>
          <p:spPr bwMode="auto">
            <a:xfrm>
              <a:off x="4896" y="1497"/>
              <a:ext cx="0" cy="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Eric Niebler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D818A04-8BB6-4097-974F-D4CABF4268D4}" type="datetime1">
              <a:rPr lang="en-US" smtClean="0"/>
              <a:t>5/14/2013</a:t>
            </a:fld>
            <a:endParaRPr lang="en-US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FFC1-27B6-48FC-854A-0FD9A7252F08}" type="slidenum">
              <a:rPr lang="en-US"/>
              <a:pPr/>
              <a:t>18</a:t>
            </a:fld>
            <a:endParaRPr lang="en-US"/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Populate a map from a tree …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6096000" cy="4724400"/>
          </a:xfrm>
        </p:spPr>
        <p:txBody>
          <a:bodyPr/>
          <a:lstStyle/>
          <a:p>
            <a:pPr marL="609600" indent="-609600"/>
            <a:r>
              <a:rPr lang="en-US"/>
              <a:t>For map_list_of terminals: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/>
              <a:t>Do nothing.</a:t>
            </a:r>
            <a:endParaRPr lang="en-US" i="1"/>
          </a:p>
          <a:p>
            <a:pPr marL="609600" indent="-609600"/>
            <a:r>
              <a:rPr lang="en-US"/>
              <a:t>Otherwise: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/>
              <a:t>Recurse on the 0</a:t>
            </a:r>
            <a:r>
              <a:rPr lang="en-US" baseline="30000"/>
              <a:t>th</a:t>
            </a:r>
            <a:r>
              <a:rPr lang="en-US"/>
              <a:t> child.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/>
              <a:t>Insert into the map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US"/>
              <a:t>     the 1</a:t>
            </a:r>
            <a:r>
              <a:rPr lang="en-US" baseline="30000"/>
              <a:t>st</a:t>
            </a:r>
            <a:r>
              <a:rPr lang="en-US"/>
              <a:t> and 2</a:t>
            </a:r>
            <a:r>
              <a:rPr lang="en-US" baseline="30000"/>
              <a:t>nd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US" baseline="30000"/>
              <a:t>      </a:t>
            </a:r>
            <a:r>
              <a:rPr lang="en-US"/>
              <a:t> children.</a:t>
            </a:r>
          </a:p>
        </p:txBody>
      </p:sp>
      <p:grpSp>
        <p:nvGrpSpPr>
          <p:cNvPr id="415749" name="Group 5"/>
          <p:cNvGrpSpPr>
            <a:grpSpLocks/>
          </p:cNvGrpSpPr>
          <p:nvPr/>
        </p:nvGrpSpPr>
        <p:grpSpPr bwMode="auto">
          <a:xfrm>
            <a:off x="3657600" y="1905000"/>
            <a:ext cx="5181600" cy="4419600"/>
            <a:chOff x="2304" y="1104"/>
            <a:chExt cx="3264" cy="2784"/>
          </a:xfrm>
        </p:grpSpPr>
        <p:sp>
          <p:nvSpPr>
            <p:cNvPr id="415750" name="Oval 6"/>
            <p:cNvSpPr>
              <a:spLocks noChangeArrowheads="1"/>
            </p:cNvSpPr>
            <p:nvPr/>
          </p:nvSpPr>
          <p:spPr bwMode="auto">
            <a:xfrm>
              <a:off x="4704" y="110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func</a:t>
              </a:r>
            </a:p>
          </p:txBody>
        </p:sp>
        <p:sp>
          <p:nvSpPr>
            <p:cNvPr id="415751" name="Oval 7"/>
            <p:cNvSpPr>
              <a:spLocks noChangeArrowheads="1"/>
            </p:cNvSpPr>
            <p:nvPr/>
          </p:nvSpPr>
          <p:spPr bwMode="auto">
            <a:xfrm>
              <a:off x="4704" y="158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5</a:t>
              </a:r>
            </a:p>
          </p:txBody>
        </p:sp>
        <p:sp>
          <p:nvSpPr>
            <p:cNvPr id="415752" name="Oval 8"/>
            <p:cNvSpPr>
              <a:spLocks noChangeArrowheads="1"/>
            </p:cNvSpPr>
            <p:nvPr/>
          </p:nvSpPr>
          <p:spPr bwMode="auto">
            <a:xfrm>
              <a:off x="4704" y="206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5</a:t>
              </a:r>
            </a:p>
          </p:txBody>
        </p:sp>
        <p:sp>
          <p:nvSpPr>
            <p:cNvPr id="415753" name="Oval 9"/>
            <p:cNvSpPr>
              <a:spLocks noChangeArrowheads="1"/>
            </p:cNvSpPr>
            <p:nvPr/>
          </p:nvSpPr>
          <p:spPr bwMode="auto">
            <a:xfrm>
              <a:off x="5184" y="158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6</a:t>
              </a:r>
            </a:p>
          </p:txBody>
        </p:sp>
        <p:sp>
          <p:nvSpPr>
            <p:cNvPr id="415754" name="Oval 10"/>
            <p:cNvSpPr>
              <a:spLocks noChangeArrowheads="1"/>
            </p:cNvSpPr>
            <p:nvPr/>
          </p:nvSpPr>
          <p:spPr bwMode="auto">
            <a:xfrm>
              <a:off x="4224" y="206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4</a:t>
              </a:r>
            </a:p>
          </p:txBody>
        </p:sp>
        <p:sp>
          <p:nvSpPr>
            <p:cNvPr id="415755" name="Oval 11"/>
            <p:cNvSpPr>
              <a:spLocks noChangeArrowheads="1"/>
            </p:cNvSpPr>
            <p:nvPr/>
          </p:nvSpPr>
          <p:spPr bwMode="auto">
            <a:xfrm>
              <a:off x="4224" y="158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func</a:t>
              </a:r>
            </a:p>
          </p:txBody>
        </p:sp>
        <p:sp>
          <p:nvSpPr>
            <p:cNvPr id="415756" name="Oval 12"/>
            <p:cNvSpPr>
              <a:spLocks noChangeArrowheads="1"/>
            </p:cNvSpPr>
            <p:nvPr/>
          </p:nvSpPr>
          <p:spPr bwMode="auto">
            <a:xfrm>
              <a:off x="3744" y="206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func</a:t>
              </a:r>
            </a:p>
          </p:txBody>
        </p:sp>
        <p:sp>
          <p:nvSpPr>
            <p:cNvPr id="415757" name="Oval 13"/>
            <p:cNvSpPr>
              <a:spLocks noChangeArrowheads="1"/>
            </p:cNvSpPr>
            <p:nvPr/>
          </p:nvSpPr>
          <p:spPr bwMode="auto">
            <a:xfrm>
              <a:off x="4224" y="254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4</a:t>
              </a:r>
            </a:p>
          </p:txBody>
        </p:sp>
        <p:sp>
          <p:nvSpPr>
            <p:cNvPr id="415758" name="Oval 14"/>
            <p:cNvSpPr>
              <a:spLocks noChangeArrowheads="1"/>
            </p:cNvSpPr>
            <p:nvPr/>
          </p:nvSpPr>
          <p:spPr bwMode="auto">
            <a:xfrm>
              <a:off x="3744" y="254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3</a:t>
              </a:r>
            </a:p>
          </p:txBody>
        </p:sp>
        <p:sp>
          <p:nvSpPr>
            <p:cNvPr id="415759" name="Oval 15"/>
            <p:cNvSpPr>
              <a:spLocks noChangeArrowheads="1"/>
            </p:cNvSpPr>
            <p:nvPr/>
          </p:nvSpPr>
          <p:spPr bwMode="auto">
            <a:xfrm>
              <a:off x="3264" y="254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func</a:t>
              </a:r>
            </a:p>
          </p:txBody>
        </p:sp>
        <p:sp>
          <p:nvSpPr>
            <p:cNvPr id="415760" name="Oval 16"/>
            <p:cNvSpPr>
              <a:spLocks noChangeArrowheads="1"/>
            </p:cNvSpPr>
            <p:nvPr/>
          </p:nvSpPr>
          <p:spPr bwMode="auto">
            <a:xfrm>
              <a:off x="3744" y="302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3</a:t>
              </a:r>
            </a:p>
          </p:txBody>
        </p:sp>
        <p:sp>
          <p:nvSpPr>
            <p:cNvPr id="415761" name="Oval 17"/>
            <p:cNvSpPr>
              <a:spLocks noChangeArrowheads="1"/>
            </p:cNvSpPr>
            <p:nvPr/>
          </p:nvSpPr>
          <p:spPr bwMode="auto">
            <a:xfrm>
              <a:off x="3264" y="302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2</a:t>
              </a:r>
            </a:p>
          </p:txBody>
        </p:sp>
        <p:sp>
          <p:nvSpPr>
            <p:cNvPr id="415762" name="Oval 18"/>
            <p:cNvSpPr>
              <a:spLocks noChangeArrowheads="1"/>
            </p:cNvSpPr>
            <p:nvPr/>
          </p:nvSpPr>
          <p:spPr bwMode="auto">
            <a:xfrm>
              <a:off x="2784" y="302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func</a:t>
              </a:r>
            </a:p>
          </p:txBody>
        </p:sp>
        <p:sp>
          <p:nvSpPr>
            <p:cNvPr id="415763" name="Oval 19"/>
            <p:cNvSpPr>
              <a:spLocks noChangeArrowheads="1"/>
            </p:cNvSpPr>
            <p:nvPr/>
          </p:nvSpPr>
          <p:spPr bwMode="auto">
            <a:xfrm>
              <a:off x="3264" y="350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2</a:t>
              </a:r>
            </a:p>
          </p:txBody>
        </p:sp>
        <p:sp>
          <p:nvSpPr>
            <p:cNvPr id="415764" name="Oval 20"/>
            <p:cNvSpPr>
              <a:spLocks noChangeArrowheads="1"/>
            </p:cNvSpPr>
            <p:nvPr/>
          </p:nvSpPr>
          <p:spPr bwMode="auto">
            <a:xfrm>
              <a:off x="2784" y="350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1</a:t>
              </a:r>
            </a:p>
          </p:txBody>
        </p:sp>
        <p:sp>
          <p:nvSpPr>
            <p:cNvPr id="415765" name="Oval 21"/>
            <p:cNvSpPr>
              <a:spLocks noChangeArrowheads="1"/>
            </p:cNvSpPr>
            <p:nvPr/>
          </p:nvSpPr>
          <p:spPr bwMode="auto">
            <a:xfrm>
              <a:off x="2304" y="350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seed</a:t>
              </a:r>
            </a:p>
          </p:txBody>
        </p:sp>
        <p:cxnSp>
          <p:nvCxnSpPr>
            <p:cNvPr id="415766" name="AutoShape 22"/>
            <p:cNvCxnSpPr>
              <a:cxnSpLocks noChangeShapeType="1"/>
            </p:cNvCxnSpPr>
            <p:nvPr/>
          </p:nvCxnSpPr>
          <p:spPr bwMode="auto">
            <a:xfrm flipH="1">
              <a:off x="2640" y="3360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5767" name="AutoShape 23"/>
            <p:cNvCxnSpPr>
              <a:cxnSpLocks noChangeShapeType="1"/>
              <a:stCxn id="415759" idx="3"/>
              <a:endCxn id="415762" idx="7"/>
            </p:cNvCxnSpPr>
            <p:nvPr/>
          </p:nvCxnSpPr>
          <p:spPr bwMode="auto">
            <a:xfrm flipH="1">
              <a:off x="3112" y="2881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5768" name="AutoShape 24"/>
            <p:cNvCxnSpPr>
              <a:cxnSpLocks noChangeShapeType="1"/>
              <a:stCxn id="415756" idx="3"/>
              <a:endCxn id="415759" idx="7"/>
            </p:cNvCxnSpPr>
            <p:nvPr/>
          </p:nvCxnSpPr>
          <p:spPr bwMode="auto">
            <a:xfrm flipH="1">
              <a:off x="3592" y="2401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5769" name="AutoShape 25"/>
            <p:cNvCxnSpPr>
              <a:cxnSpLocks noChangeShapeType="1"/>
              <a:stCxn id="415755" idx="3"/>
              <a:endCxn id="415756" idx="7"/>
            </p:cNvCxnSpPr>
            <p:nvPr/>
          </p:nvCxnSpPr>
          <p:spPr bwMode="auto">
            <a:xfrm flipH="1">
              <a:off x="4072" y="1921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5770" name="AutoShape 26"/>
            <p:cNvCxnSpPr>
              <a:cxnSpLocks noChangeShapeType="1"/>
              <a:stCxn id="415750" idx="3"/>
              <a:endCxn id="415755" idx="7"/>
            </p:cNvCxnSpPr>
            <p:nvPr/>
          </p:nvCxnSpPr>
          <p:spPr bwMode="auto">
            <a:xfrm flipH="1">
              <a:off x="4552" y="1441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5771" name="AutoShape 27"/>
            <p:cNvCxnSpPr>
              <a:cxnSpLocks noChangeShapeType="1"/>
              <a:stCxn id="415750" idx="5"/>
              <a:endCxn id="415753" idx="1"/>
            </p:cNvCxnSpPr>
            <p:nvPr/>
          </p:nvCxnSpPr>
          <p:spPr bwMode="auto">
            <a:xfrm>
              <a:off x="5032" y="1441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5772" name="AutoShape 28"/>
            <p:cNvCxnSpPr>
              <a:cxnSpLocks noChangeShapeType="1"/>
              <a:stCxn id="415755" idx="5"/>
              <a:endCxn id="415752" idx="1"/>
            </p:cNvCxnSpPr>
            <p:nvPr/>
          </p:nvCxnSpPr>
          <p:spPr bwMode="auto">
            <a:xfrm>
              <a:off x="4552" y="1921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5773" name="AutoShape 29"/>
            <p:cNvCxnSpPr>
              <a:cxnSpLocks noChangeShapeType="1"/>
              <a:stCxn id="415756" idx="5"/>
              <a:endCxn id="415757" idx="1"/>
            </p:cNvCxnSpPr>
            <p:nvPr/>
          </p:nvCxnSpPr>
          <p:spPr bwMode="auto">
            <a:xfrm>
              <a:off x="4072" y="2401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5774" name="AutoShape 30"/>
            <p:cNvCxnSpPr>
              <a:cxnSpLocks noChangeShapeType="1"/>
              <a:stCxn id="415759" idx="5"/>
              <a:endCxn id="415760" idx="1"/>
            </p:cNvCxnSpPr>
            <p:nvPr/>
          </p:nvCxnSpPr>
          <p:spPr bwMode="auto">
            <a:xfrm>
              <a:off x="3592" y="2881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5775" name="AutoShape 31"/>
            <p:cNvCxnSpPr>
              <a:cxnSpLocks noChangeShapeType="1"/>
              <a:stCxn id="415762" idx="5"/>
              <a:endCxn id="415763" idx="1"/>
            </p:cNvCxnSpPr>
            <p:nvPr/>
          </p:nvCxnSpPr>
          <p:spPr bwMode="auto">
            <a:xfrm>
              <a:off x="3112" y="3361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5776" name="AutoShape 32"/>
            <p:cNvCxnSpPr>
              <a:cxnSpLocks noChangeShapeType="1"/>
              <a:stCxn id="415759" idx="4"/>
              <a:endCxn id="415761" idx="0"/>
            </p:cNvCxnSpPr>
            <p:nvPr/>
          </p:nvCxnSpPr>
          <p:spPr bwMode="auto">
            <a:xfrm>
              <a:off x="3456" y="2937"/>
              <a:ext cx="0" cy="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5777" name="AutoShape 33"/>
            <p:cNvCxnSpPr>
              <a:cxnSpLocks noChangeShapeType="1"/>
              <a:stCxn id="415762" idx="4"/>
              <a:endCxn id="415764" idx="0"/>
            </p:cNvCxnSpPr>
            <p:nvPr/>
          </p:nvCxnSpPr>
          <p:spPr bwMode="auto">
            <a:xfrm>
              <a:off x="2976" y="3417"/>
              <a:ext cx="0" cy="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5778" name="AutoShape 34"/>
            <p:cNvCxnSpPr>
              <a:cxnSpLocks noChangeShapeType="1"/>
              <a:stCxn id="415756" idx="4"/>
              <a:endCxn id="415758" idx="0"/>
            </p:cNvCxnSpPr>
            <p:nvPr/>
          </p:nvCxnSpPr>
          <p:spPr bwMode="auto">
            <a:xfrm>
              <a:off x="3936" y="2457"/>
              <a:ext cx="0" cy="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5779" name="AutoShape 35"/>
            <p:cNvCxnSpPr>
              <a:cxnSpLocks noChangeShapeType="1"/>
              <a:stCxn id="415755" idx="4"/>
              <a:endCxn id="415754" idx="0"/>
            </p:cNvCxnSpPr>
            <p:nvPr/>
          </p:nvCxnSpPr>
          <p:spPr bwMode="auto">
            <a:xfrm>
              <a:off x="4416" y="1977"/>
              <a:ext cx="0" cy="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5780" name="AutoShape 36"/>
            <p:cNvCxnSpPr>
              <a:cxnSpLocks noChangeShapeType="1"/>
              <a:stCxn id="415750" idx="4"/>
              <a:endCxn id="415751" idx="0"/>
            </p:cNvCxnSpPr>
            <p:nvPr/>
          </p:nvCxnSpPr>
          <p:spPr bwMode="auto">
            <a:xfrm>
              <a:off x="4896" y="1497"/>
              <a:ext cx="0" cy="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15781" name="Rectangle 37"/>
          <p:cNvSpPr>
            <a:spLocks noChangeArrowheads="1"/>
          </p:cNvSpPr>
          <p:nvPr/>
        </p:nvSpPr>
        <p:spPr bwMode="auto">
          <a:xfrm>
            <a:off x="457200" y="6096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1" hangingPunct="1"/>
            <a:r>
              <a:rPr lang="en-US" sz="4400" b="0">
                <a:latin typeface="Albertus Medium" pitchFamily="34" charset="0"/>
              </a:rPr>
              <a:t>Populate a map from a tree …</a:t>
            </a:r>
          </a:p>
        </p:txBody>
      </p:sp>
      <p:sp>
        <p:nvSpPr>
          <p:cNvPr id="415782" name="Rectangle 38"/>
          <p:cNvSpPr>
            <a:spLocks noChangeArrowheads="1"/>
          </p:cNvSpPr>
          <p:nvPr/>
        </p:nvSpPr>
        <p:spPr bwMode="auto">
          <a:xfrm>
            <a:off x="457200" y="1676400"/>
            <a:ext cx="6096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algn="l" defTabSz="315913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 b="0">
                <a:latin typeface="Tahoma" pitchFamily="34" charset="0"/>
              </a:rPr>
              <a:t>For map_list_of terminals:</a:t>
            </a:r>
          </a:p>
          <a:p>
            <a:pPr marL="990600" lvl="1" indent="-533400" algn="l" defTabSz="315913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AutoNum type="arabicPeriod"/>
            </a:pPr>
            <a:r>
              <a:rPr lang="en-US" sz="2800" b="0">
                <a:latin typeface="Tahoma" pitchFamily="34" charset="0"/>
              </a:rPr>
              <a:t>Do nothing.</a:t>
            </a:r>
            <a:endParaRPr lang="en-US" sz="2800" b="0" i="1">
              <a:latin typeface="Tahoma" pitchFamily="34" charset="0"/>
            </a:endParaRPr>
          </a:p>
          <a:p>
            <a:pPr marL="609600" indent="-609600" algn="l" defTabSz="315913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 b="0">
                <a:latin typeface="Tahoma" pitchFamily="34" charset="0"/>
              </a:rPr>
              <a:t>Otherwise:</a:t>
            </a:r>
          </a:p>
          <a:p>
            <a:pPr marL="990600" lvl="1" indent="-533400" algn="l" defTabSz="315913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AutoNum type="arabicPeriod"/>
            </a:pPr>
            <a:r>
              <a:rPr lang="en-US" sz="2800" b="0">
                <a:latin typeface="Tahoma" pitchFamily="34" charset="0"/>
              </a:rPr>
              <a:t>Recurse on the 0</a:t>
            </a:r>
            <a:r>
              <a:rPr lang="en-US" sz="2800" b="0" baseline="30000">
                <a:latin typeface="Tahoma" pitchFamily="34" charset="0"/>
              </a:rPr>
              <a:t>th</a:t>
            </a:r>
            <a:r>
              <a:rPr lang="en-US" sz="2800" b="0">
                <a:latin typeface="Tahoma" pitchFamily="34" charset="0"/>
              </a:rPr>
              <a:t> child.</a:t>
            </a:r>
          </a:p>
          <a:p>
            <a:pPr marL="990600" lvl="1" indent="-533400" algn="l" defTabSz="315913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AutoNum type="arabicPeriod"/>
            </a:pPr>
            <a:r>
              <a:rPr lang="en-US" sz="2800" b="0">
                <a:latin typeface="Tahoma" pitchFamily="34" charset="0"/>
              </a:rPr>
              <a:t>Insert into the map</a:t>
            </a:r>
          </a:p>
          <a:p>
            <a:pPr marL="990600" lvl="1" indent="-533400" algn="l" defTabSz="315913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800" b="0">
                <a:latin typeface="Tahoma" pitchFamily="34" charset="0"/>
              </a:rPr>
              <a:t>     the 1</a:t>
            </a:r>
            <a:r>
              <a:rPr lang="en-US" sz="2800" b="0" baseline="30000">
                <a:latin typeface="Tahoma" pitchFamily="34" charset="0"/>
              </a:rPr>
              <a:t>st</a:t>
            </a:r>
            <a:r>
              <a:rPr lang="en-US" sz="2800" b="0">
                <a:latin typeface="Tahoma" pitchFamily="34" charset="0"/>
              </a:rPr>
              <a:t> and 2</a:t>
            </a:r>
            <a:r>
              <a:rPr lang="en-US" sz="2800" b="0" baseline="30000">
                <a:latin typeface="Tahoma" pitchFamily="34" charset="0"/>
              </a:rPr>
              <a:t>nd</a:t>
            </a:r>
          </a:p>
          <a:p>
            <a:pPr marL="990600" lvl="1" indent="-533400" algn="l" defTabSz="315913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800" b="0" baseline="30000">
                <a:latin typeface="Tahoma" pitchFamily="34" charset="0"/>
              </a:rPr>
              <a:t>      </a:t>
            </a:r>
            <a:r>
              <a:rPr lang="en-US" sz="2800" b="0">
                <a:latin typeface="Tahoma" pitchFamily="34" charset="0"/>
              </a:rPr>
              <a:t> children.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Eric Niebler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D38F8F8-4946-4ACD-B37C-7F1E2BC31A56}" type="datetime1">
              <a:rPr lang="en-US" smtClean="0"/>
              <a:t>5/14/2013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1F2B-589D-4FE7-8472-6B48680BDE15}" type="slidenum">
              <a:rPr lang="en-US"/>
              <a:pPr/>
              <a:t>19</a:t>
            </a:fld>
            <a:endParaRPr lang="en-US"/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574675"/>
          </a:xfrm>
        </p:spPr>
        <p:txBody>
          <a:bodyPr/>
          <a:lstStyle/>
          <a:p>
            <a:r>
              <a:rPr lang="en-US" dirty="0"/>
              <a:t>Grammars and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453638" name="Rectangle 6"/>
          <p:cNvSpPr>
            <a:spLocks noChangeArrowheads="1"/>
          </p:cNvSpPr>
          <p:nvPr/>
        </p:nvSpPr>
        <p:spPr bwMode="auto">
          <a:xfrm>
            <a:off x="304800" y="19812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1" hangingPunct="1"/>
            <a:r>
              <a:rPr lang="en-US" sz="2400">
                <a:latin typeface="Albertus Medium" pitchFamily="34" charset="0"/>
              </a:rPr>
              <a:t>A valid map_list_of tree is:</a:t>
            </a:r>
          </a:p>
        </p:txBody>
      </p:sp>
      <p:sp>
        <p:nvSpPr>
          <p:cNvPr id="453639" name="Rectangle 7"/>
          <p:cNvSpPr>
            <a:spLocks noChangeArrowheads="1"/>
          </p:cNvSpPr>
          <p:nvPr/>
        </p:nvSpPr>
        <p:spPr bwMode="auto">
          <a:xfrm>
            <a:off x="381000" y="2514600"/>
            <a:ext cx="3657600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609600" indent="-609600" algn="l" defTabSz="315913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400" b="0" dirty="0">
                <a:latin typeface="Tahoma" pitchFamily="34" charset="0"/>
              </a:rPr>
              <a:t>A </a:t>
            </a:r>
            <a:r>
              <a:rPr lang="en-US" sz="2400" b="0" dirty="0" err="1">
                <a:latin typeface="Tahoma" pitchFamily="34" charset="0"/>
              </a:rPr>
              <a:t>map_list_of</a:t>
            </a:r>
            <a:r>
              <a:rPr lang="en-US" sz="2400" b="0" dirty="0">
                <a:latin typeface="Tahoma" pitchFamily="34" charset="0"/>
              </a:rPr>
              <a:t> terminal, or</a:t>
            </a:r>
          </a:p>
          <a:p>
            <a:pPr marL="609600" indent="-609600" algn="l" defTabSz="315913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400" b="0" dirty="0">
                <a:latin typeface="Tahoma" pitchFamily="34" charset="0"/>
              </a:rPr>
              <a:t>A ternary function node with the following children:</a:t>
            </a:r>
          </a:p>
          <a:p>
            <a:pPr marL="990600" lvl="1" indent="-533400" algn="l" defTabSz="315913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AutoNum type="arabicPeriod"/>
            </a:pPr>
            <a:r>
              <a:rPr lang="en-US" sz="2000" b="0" dirty="0">
                <a:latin typeface="Tahoma" pitchFamily="34" charset="0"/>
              </a:rPr>
              <a:t>A valid </a:t>
            </a:r>
            <a:r>
              <a:rPr lang="en-US" sz="2000" b="0" dirty="0" err="1">
                <a:latin typeface="Tahoma" pitchFamily="34" charset="0"/>
              </a:rPr>
              <a:t>map_list_of</a:t>
            </a:r>
            <a:r>
              <a:rPr lang="en-US" sz="2000" b="0" dirty="0">
                <a:latin typeface="Tahoma" pitchFamily="34" charset="0"/>
              </a:rPr>
              <a:t>          tree</a:t>
            </a:r>
          </a:p>
          <a:p>
            <a:pPr marL="990600" lvl="1" indent="-533400" algn="l" defTabSz="315913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AutoNum type="arabicPeriod"/>
            </a:pPr>
            <a:r>
              <a:rPr lang="en-US" sz="2000" b="0" dirty="0">
                <a:latin typeface="Tahoma" pitchFamily="34" charset="0"/>
              </a:rPr>
              <a:t>Two terminals</a:t>
            </a:r>
          </a:p>
        </p:txBody>
      </p:sp>
      <p:sp>
        <p:nvSpPr>
          <p:cNvPr id="453640" name="Line 8"/>
          <p:cNvSpPr>
            <a:spLocks noChangeShapeType="1"/>
          </p:cNvSpPr>
          <p:nvPr/>
        </p:nvSpPr>
        <p:spPr bwMode="auto">
          <a:xfrm>
            <a:off x="4495800" y="1600200"/>
            <a:ext cx="0" cy="487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3641" name="Rectangle 9"/>
          <p:cNvSpPr>
            <a:spLocks noChangeArrowheads="1"/>
          </p:cNvSpPr>
          <p:nvPr/>
        </p:nvSpPr>
        <p:spPr bwMode="auto">
          <a:xfrm>
            <a:off x="4648200" y="19812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1" hangingPunct="1"/>
            <a:r>
              <a:rPr lang="en-US" sz="2400">
                <a:latin typeface="Albertus Medium" pitchFamily="34" charset="0"/>
              </a:rPr>
              <a:t>Populate a map from a tree:</a:t>
            </a:r>
          </a:p>
        </p:txBody>
      </p:sp>
      <p:sp>
        <p:nvSpPr>
          <p:cNvPr id="453642" name="Rectangle 10"/>
          <p:cNvSpPr>
            <a:spLocks noChangeArrowheads="1"/>
          </p:cNvSpPr>
          <p:nvPr/>
        </p:nvSpPr>
        <p:spPr bwMode="auto">
          <a:xfrm>
            <a:off x="4800600" y="2514600"/>
            <a:ext cx="3657600" cy="3305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609600" indent="-609600" algn="l" defTabSz="315913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400" b="0" dirty="0">
                <a:latin typeface="Tahoma" pitchFamily="34" charset="0"/>
              </a:rPr>
              <a:t>For </a:t>
            </a:r>
            <a:r>
              <a:rPr lang="en-US" sz="2400" b="0" dirty="0" err="1">
                <a:latin typeface="Tahoma" pitchFamily="34" charset="0"/>
              </a:rPr>
              <a:t>map_list_of</a:t>
            </a:r>
            <a:r>
              <a:rPr lang="en-US" sz="2400" b="0" dirty="0">
                <a:latin typeface="Tahoma" pitchFamily="34" charset="0"/>
              </a:rPr>
              <a:t> terminals:</a:t>
            </a:r>
          </a:p>
          <a:p>
            <a:pPr marL="914400" lvl="1" indent="-457200" algn="l" defTabSz="315913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+mj-lt"/>
              <a:buAutoNum type="arabicPeriod"/>
            </a:pPr>
            <a:r>
              <a:rPr lang="en-US" sz="2000" b="0" dirty="0">
                <a:latin typeface="Tahoma" pitchFamily="34" charset="0"/>
              </a:rPr>
              <a:t>Do nothing.</a:t>
            </a:r>
            <a:endParaRPr lang="en-US" sz="2000" b="0" i="1" dirty="0">
              <a:latin typeface="Tahoma" pitchFamily="34" charset="0"/>
            </a:endParaRPr>
          </a:p>
          <a:p>
            <a:pPr marL="609600" indent="-609600" algn="l" defTabSz="315913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400" b="0" dirty="0">
                <a:latin typeface="Tahoma" pitchFamily="34" charset="0"/>
              </a:rPr>
              <a:t>Otherwise:</a:t>
            </a:r>
          </a:p>
          <a:p>
            <a:pPr marL="914400" lvl="1" indent="-457200" algn="l" defTabSz="315913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+mj-lt"/>
              <a:buAutoNum type="arabicPeriod"/>
            </a:pPr>
            <a:r>
              <a:rPr lang="en-US" sz="2000" b="0" dirty="0" err="1">
                <a:latin typeface="Tahoma" pitchFamily="34" charset="0"/>
              </a:rPr>
              <a:t>Recurse</a:t>
            </a:r>
            <a:r>
              <a:rPr lang="en-US" sz="2000" b="0" dirty="0">
                <a:latin typeface="Tahoma" pitchFamily="34" charset="0"/>
              </a:rPr>
              <a:t> on the 0</a:t>
            </a:r>
            <a:r>
              <a:rPr lang="en-US" sz="2000" b="0" baseline="30000" dirty="0">
                <a:latin typeface="Tahoma" pitchFamily="34" charset="0"/>
              </a:rPr>
              <a:t>th</a:t>
            </a:r>
            <a:r>
              <a:rPr lang="en-US" sz="2000" b="0" dirty="0">
                <a:latin typeface="Tahoma" pitchFamily="34" charset="0"/>
              </a:rPr>
              <a:t> child.</a:t>
            </a:r>
          </a:p>
          <a:p>
            <a:pPr marL="914400" lvl="1" indent="-457200" algn="l" defTabSz="315913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+mj-lt"/>
              <a:buAutoNum type="arabicPeriod"/>
            </a:pPr>
            <a:r>
              <a:rPr lang="en-US" sz="2000" b="0" dirty="0">
                <a:latin typeface="Tahoma" pitchFamily="34" charset="0"/>
              </a:rPr>
              <a:t>Insert into the </a:t>
            </a:r>
            <a:r>
              <a:rPr lang="en-US" sz="2000" b="0" dirty="0" smtClean="0">
                <a:latin typeface="Tahoma" pitchFamily="34" charset="0"/>
              </a:rPr>
              <a:t>map the </a:t>
            </a:r>
            <a:r>
              <a:rPr lang="en-US" sz="2000" b="0" dirty="0">
                <a:latin typeface="Tahoma" pitchFamily="34" charset="0"/>
              </a:rPr>
              <a:t>1</a:t>
            </a:r>
            <a:r>
              <a:rPr lang="en-US" sz="2000" b="0" baseline="30000" dirty="0">
                <a:latin typeface="Tahoma" pitchFamily="34" charset="0"/>
              </a:rPr>
              <a:t>st</a:t>
            </a:r>
            <a:r>
              <a:rPr lang="en-US" sz="2000" b="0" dirty="0">
                <a:latin typeface="Tahoma" pitchFamily="34" charset="0"/>
              </a:rPr>
              <a:t> and </a:t>
            </a:r>
            <a:r>
              <a:rPr lang="en-US" sz="2000" b="0" dirty="0" smtClean="0">
                <a:latin typeface="Tahoma" pitchFamily="34" charset="0"/>
              </a:rPr>
              <a:t>2</a:t>
            </a:r>
            <a:r>
              <a:rPr lang="en-US" sz="2000" b="0" baseline="30000" dirty="0" smtClean="0">
                <a:latin typeface="Tahoma" pitchFamily="34" charset="0"/>
              </a:rPr>
              <a:t>nd </a:t>
            </a:r>
            <a:r>
              <a:rPr lang="en-US" sz="2000" b="0" dirty="0" smtClean="0">
                <a:latin typeface="Tahoma" pitchFamily="34" charset="0"/>
              </a:rPr>
              <a:t>children</a:t>
            </a:r>
            <a:r>
              <a:rPr lang="en-US" sz="2000" b="0" dirty="0">
                <a:latin typeface="Tahoma" pitchFamily="34" charset="0"/>
              </a:rPr>
              <a:t>.</a:t>
            </a:r>
          </a:p>
        </p:txBody>
      </p:sp>
      <p:sp>
        <p:nvSpPr>
          <p:cNvPr id="453643" name="AutoShape 11"/>
          <p:cNvSpPr>
            <a:spLocks noChangeArrowheads="1"/>
          </p:cNvSpPr>
          <p:nvPr/>
        </p:nvSpPr>
        <p:spPr bwMode="auto">
          <a:xfrm>
            <a:off x="3733800" y="2667000"/>
            <a:ext cx="1066800" cy="457200"/>
          </a:xfrm>
          <a:prstGeom prst="leftRightArrow">
            <a:avLst>
              <a:gd name="adj1" fmla="val 50000"/>
              <a:gd name="adj2" fmla="val 46667"/>
            </a:avLst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3644" name="AutoShape 12"/>
          <p:cNvSpPr>
            <a:spLocks noChangeArrowheads="1"/>
          </p:cNvSpPr>
          <p:nvPr/>
        </p:nvSpPr>
        <p:spPr bwMode="auto">
          <a:xfrm>
            <a:off x="3733800" y="3733800"/>
            <a:ext cx="1066800" cy="457200"/>
          </a:xfrm>
          <a:prstGeom prst="leftRightArrow">
            <a:avLst>
              <a:gd name="adj1" fmla="val 50000"/>
              <a:gd name="adj2" fmla="val 46667"/>
            </a:avLst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Eric Niebler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00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3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3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3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3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43" grpId="0" animBg="1"/>
      <p:bldP spid="4536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F5B9856-9F43-4DD7-9934-FC8AE4BE26AC}" type="datetime1">
              <a:rPr lang="en-US" smtClean="0"/>
              <a:t>5/14/2013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0AC2-427B-44A4-BDEB-AB7CBB659249}" type="slidenum">
              <a:rPr lang="en-US"/>
              <a:pPr/>
              <a:t>2</a:t>
            </a:fld>
            <a:endParaRPr lang="en-US"/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Talk Overview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Basic Example: </a:t>
            </a:r>
            <a:r>
              <a:rPr lang="en-US" sz="2800" dirty="0" err="1"/>
              <a:t>Boost.Assign</a:t>
            </a:r>
            <a:endParaRPr lang="en-US" sz="2800" dirty="0"/>
          </a:p>
          <a:p>
            <a:pPr lvl="1"/>
            <a:r>
              <a:rPr lang="en-US" dirty="0"/>
              <a:t>Front Ends, Back Ends</a:t>
            </a:r>
          </a:p>
          <a:p>
            <a:pPr lvl="1"/>
            <a:r>
              <a:rPr lang="en-US" dirty="0" smtClean="0"/>
              <a:t>Simple Grammars and Transforms</a:t>
            </a:r>
          </a:p>
          <a:p>
            <a:pPr lvl="1"/>
            <a:r>
              <a:rPr lang="en-US" dirty="0"/>
              <a:t>User-Defined </a:t>
            </a:r>
            <a:r>
              <a:rPr lang="en-US" dirty="0" smtClean="0"/>
              <a:t>Expressions</a:t>
            </a:r>
          </a:p>
          <a:p>
            <a:r>
              <a:rPr lang="en-US" dirty="0" smtClean="0"/>
              <a:t>C++11 and library design</a:t>
            </a:r>
          </a:p>
          <a:p>
            <a:pPr lvl="1"/>
            <a:r>
              <a:rPr lang="en-US" dirty="0"/>
              <a:t>Static initialization</a:t>
            </a:r>
          </a:p>
          <a:p>
            <a:pPr lvl="1"/>
            <a:r>
              <a:rPr lang="en-US" dirty="0" smtClean="0"/>
              <a:t>Library versioning</a:t>
            </a:r>
          </a:p>
          <a:p>
            <a:pPr lvl="1"/>
            <a:r>
              <a:rPr lang="en-US" dirty="0" smtClean="0"/>
              <a:t>Better template error messages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Eric Niebler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866CC0B-3C2E-4E2A-9D64-D243E00D2248}" type="datetime1">
              <a:rPr lang="en-US" smtClean="0"/>
              <a:t>5/14/2013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0DB-6C5C-4D0A-A0AA-093C6459936C}" type="slidenum">
              <a:rPr lang="en-US"/>
              <a:pPr/>
              <a:t>20</a:t>
            </a:fld>
            <a:endParaRPr lang="en-US"/>
          </a:p>
        </p:txBody>
      </p: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Populate a map from a tree…</a:t>
            </a:r>
          </a:p>
        </p:txBody>
      </p:sp>
      <p:sp>
        <p:nvSpPr>
          <p:cNvPr id="456711" name="Rectangle 7"/>
          <p:cNvSpPr>
            <a:spLocks noChangeArrowheads="1"/>
          </p:cNvSpPr>
          <p:nvPr/>
        </p:nvSpPr>
        <p:spPr bwMode="auto">
          <a:xfrm>
            <a:off x="457200" y="1676400"/>
            <a:ext cx="396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algn="l" defTabSz="315913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 b="0">
                <a:latin typeface="Tahoma" pitchFamily="34" charset="0"/>
              </a:rPr>
              <a:t>For map_list_of terminals:</a:t>
            </a:r>
          </a:p>
          <a:p>
            <a:pPr marL="990600" lvl="1" indent="-533400" algn="l" defTabSz="315913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AutoNum type="arabicPeriod"/>
            </a:pPr>
            <a:r>
              <a:rPr lang="en-US" sz="2800" b="0">
                <a:latin typeface="Tahoma" pitchFamily="34" charset="0"/>
              </a:rPr>
              <a:t>Do nothing.</a:t>
            </a:r>
            <a:endParaRPr lang="en-US" sz="2800" b="0" i="1">
              <a:latin typeface="Tahoma" pitchFamily="34" charset="0"/>
            </a:endParaRPr>
          </a:p>
          <a:p>
            <a:pPr marL="609600" indent="-609600" algn="l" defTabSz="315913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 b="0">
                <a:latin typeface="Tahoma" pitchFamily="34" charset="0"/>
              </a:rPr>
              <a:t>Otherwise:</a:t>
            </a:r>
          </a:p>
          <a:p>
            <a:pPr marL="990600" lvl="1" indent="-533400" algn="l" defTabSz="315913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AutoNum type="arabicPeriod"/>
            </a:pPr>
            <a:r>
              <a:rPr lang="en-US" sz="2800" b="0">
                <a:latin typeface="Tahoma" pitchFamily="34" charset="0"/>
              </a:rPr>
              <a:t>Recurse on the 0</a:t>
            </a:r>
            <a:r>
              <a:rPr lang="en-US" sz="2800" b="0" baseline="30000">
                <a:latin typeface="Tahoma" pitchFamily="34" charset="0"/>
              </a:rPr>
              <a:t>th</a:t>
            </a:r>
            <a:r>
              <a:rPr lang="en-US" sz="2800" b="0">
                <a:latin typeface="Tahoma" pitchFamily="34" charset="0"/>
              </a:rPr>
              <a:t> child.</a:t>
            </a:r>
          </a:p>
          <a:p>
            <a:pPr marL="990600" lvl="1" indent="-533400" algn="l" defTabSz="315913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AutoNum type="arabicPeriod"/>
            </a:pPr>
            <a:r>
              <a:rPr lang="en-US" sz="2800" b="0">
                <a:latin typeface="Tahoma" pitchFamily="34" charset="0"/>
              </a:rPr>
              <a:t>Insert into the map the 1</a:t>
            </a:r>
            <a:r>
              <a:rPr lang="en-US" sz="2800" b="0" baseline="30000">
                <a:latin typeface="Tahoma" pitchFamily="34" charset="0"/>
              </a:rPr>
              <a:t>st</a:t>
            </a:r>
            <a:r>
              <a:rPr lang="en-US" sz="2800" b="0">
                <a:latin typeface="Tahoma" pitchFamily="34" charset="0"/>
              </a:rPr>
              <a:t> and 2</a:t>
            </a:r>
            <a:r>
              <a:rPr lang="en-US" sz="2800" b="0" baseline="30000">
                <a:latin typeface="Tahoma" pitchFamily="34" charset="0"/>
              </a:rPr>
              <a:t>nd </a:t>
            </a:r>
            <a:r>
              <a:rPr lang="en-US" sz="2800" b="0">
                <a:latin typeface="Tahoma" pitchFamily="34" charset="0"/>
              </a:rPr>
              <a:t>children.</a:t>
            </a:r>
          </a:p>
        </p:txBody>
      </p:sp>
      <p:sp>
        <p:nvSpPr>
          <p:cNvPr id="456712" name="Text Box 8"/>
          <p:cNvSpPr txBox="1">
            <a:spLocks noChangeArrowheads="1"/>
          </p:cNvSpPr>
          <p:nvPr/>
        </p:nvSpPr>
        <p:spPr bwMode="auto">
          <a:xfrm>
            <a:off x="4648200" y="1752600"/>
            <a:ext cx="41148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0" noProof="1">
                <a:solidFill>
                  <a:srgbClr val="0000FF"/>
                </a:solidFill>
              </a:rPr>
              <a:t>struct</a:t>
            </a:r>
            <a:r>
              <a:rPr lang="en-US" b="0" noProof="1"/>
              <a:t> MapListOf</a:t>
            </a:r>
            <a:r>
              <a:rPr lang="en-US" b="0" dirty="0"/>
              <a:t> </a:t>
            </a:r>
            <a:r>
              <a:rPr lang="en-US" b="0" dirty="0" smtClean="0"/>
              <a:t>: </a:t>
            </a:r>
            <a:r>
              <a:rPr lang="en-US" b="0" dirty="0" err="1" smtClean="0"/>
              <a:t>def</a:t>
            </a:r>
            <a:r>
              <a:rPr lang="en-US" b="0" dirty="0" smtClean="0"/>
              <a:t>&lt;</a:t>
            </a:r>
            <a:endParaRPr lang="en-US" b="0" noProof="1"/>
          </a:p>
          <a:p>
            <a:pPr algn="l"/>
            <a:r>
              <a:rPr lang="en-US" b="0" noProof="1"/>
              <a:t>  proto</a:t>
            </a:r>
            <a:r>
              <a:rPr lang="en-US" b="0" noProof="1" smtClean="0"/>
              <a:t>::match(</a:t>
            </a:r>
            <a:endParaRPr lang="en-US" b="0" noProof="1"/>
          </a:p>
          <a:p>
            <a:pPr algn="l"/>
            <a:r>
              <a:rPr lang="en-US" b="0" noProof="1"/>
              <a:t>        proto::</a:t>
            </a:r>
            <a:r>
              <a:rPr lang="en-US" b="0" noProof="1" smtClean="0"/>
              <a:t>terminal(map_list_of_),</a:t>
            </a:r>
            <a:endParaRPr lang="en-US" b="0" noProof="1"/>
          </a:p>
          <a:p>
            <a:pPr algn="l"/>
            <a:r>
              <a:rPr lang="en-US" b="0" noProof="1"/>
              <a:t>      </a:t>
            </a:r>
            <a:r>
              <a:rPr lang="en-US" b="0" noProof="1" smtClean="0"/>
              <a:t>  </a:t>
            </a:r>
            <a:r>
              <a:rPr lang="en-US" b="0" noProof="1"/>
              <a:t>proto::</a:t>
            </a:r>
            <a:r>
              <a:rPr lang="en-US" b="0" noProof="1" smtClean="0"/>
              <a:t>function(</a:t>
            </a:r>
            <a:endParaRPr lang="en-US" b="0" noProof="1"/>
          </a:p>
          <a:p>
            <a:pPr algn="l"/>
            <a:r>
              <a:rPr lang="en-US" b="0" noProof="1"/>
              <a:t>            </a:t>
            </a:r>
            <a:r>
              <a:rPr lang="en-US" b="0" noProof="1" smtClean="0"/>
              <a:t>MapListOf,</a:t>
            </a:r>
            <a:endParaRPr lang="en-US" b="0" noProof="1"/>
          </a:p>
          <a:p>
            <a:pPr algn="l"/>
            <a:r>
              <a:rPr lang="en-US" b="0" noProof="1"/>
              <a:t>          </a:t>
            </a:r>
            <a:r>
              <a:rPr lang="en-US" b="0" noProof="1" smtClean="0"/>
              <a:t>  </a:t>
            </a:r>
            <a:r>
              <a:rPr lang="en-US" b="0" noProof="1"/>
              <a:t>proto::</a:t>
            </a:r>
            <a:r>
              <a:rPr lang="en-US" b="0" noProof="1" smtClean="0"/>
              <a:t>terminal(_),</a:t>
            </a:r>
            <a:endParaRPr lang="en-US" b="0" noProof="1"/>
          </a:p>
          <a:p>
            <a:pPr algn="l"/>
            <a:r>
              <a:rPr lang="en-US" b="0" noProof="1"/>
              <a:t>          </a:t>
            </a:r>
            <a:r>
              <a:rPr lang="en-US" b="0" noProof="1" smtClean="0"/>
              <a:t>  </a:t>
            </a:r>
            <a:r>
              <a:rPr lang="en-US" b="0" noProof="1"/>
              <a:t>proto::</a:t>
            </a:r>
            <a:r>
              <a:rPr lang="en-US" b="0" noProof="1" smtClean="0"/>
              <a:t>terminal(_)</a:t>
            </a:r>
            <a:endParaRPr lang="en-US" b="0" noProof="1"/>
          </a:p>
          <a:p>
            <a:pPr algn="l"/>
            <a:r>
              <a:rPr lang="en-US" b="0" noProof="1"/>
              <a:t>        </a:t>
            </a:r>
            <a:r>
              <a:rPr lang="en-US" b="0" noProof="1" smtClean="0"/>
              <a:t>)</a:t>
            </a:r>
            <a:endParaRPr lang="en-US" b="0" noProof="1"/>
          </a:p>
          <a:p>
            <a:pPr algn="l"/>
            <a:r>
              <a:rPr lang="en-US" b="0" noProof="1"/>
              <a:t>    </a:t>
            </a:r>
            <a:r>
              <a:rPr lang="en-US" b="0" noProof="1" smtClean="0"/>
              <a:t>)</a:t>
            </a:r>
            <a:endParaRPr lang="en-US" b="0" noProof="1"/>
          </a:p>
          <a:p>
            <a:pPr algn="l"/>
            <a:r>
              <a:rPr lang="en-US" b="0" noProof="1" smtClean="0"/>
              <a:t>&gt; {};</a:t>
            </a:r>
            <a:endParaRPr lang="en-US" b="0" noProof="1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Eric Niebler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91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567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67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4567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67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4567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67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456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6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4567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67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4567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67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4567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67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4567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67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4567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67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4567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67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4567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67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4567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67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832A53D-75E6-47FA-9390-20D2DAEE051E}" type="datetime1">
              <a:rPr lang="en-US" smtClean="0"/>
              <a:t>5/14/2013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6A8E-AF18-4DF6-BA64-ABE4ED34DA41}" type="slidenum">
              <a:rPr lang="en-US"/>
              <a:pPr/>
              <a:t>21</a:t>
            </a:fld>
            <a:endParaRPr lang="en-US"/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Populate a map from a tree…</a:t>
            </a:r>
          </a:p>
        </p:txBody>
      </p:sp>
      <p:sp>
        <p:nvSpPr>
          <p:cNvPr id="458755" name="Rectangle 3"/>
          <p:cNvSpPr>
            <a:spLocks noChangeArrowheads="1"/>
          </p:cNvSpPr>
          <p:nvPr/>
        </p:nvSpPr>
        <p:spPr bwMode="auto">
          <a:xfrm>
            <a:off x="457200" y="1676400"/>
            <a:ext cx="396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algn="l" defTabSz="315913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 b="0">
                <a:latin typeface="Tahoma" pitchFamily="34" charset="0"/>
              </a:rPr>
              <a:t>For map_list_of terminals:</a:t>
            </a:r>
          </a:p>
          <a:p>
            <a:pPr marL="990600" lvl="1" indent="-533400" algn="l" defTabSz="315913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AutoNum type="arabicPeriod"/>
            </a:pPr>
            <a:r>
              <a:rPr lang="en-US" sz="2800" b="0">
                <a:latin typeface="Tahoma" pitchFamily="34" charset="0"/>
              </a:rPr>
              <a:t>Do nothing.</a:t>
            </a:r>
            <a:endParaRPr lang="en-US" sz="2800" b="0" i="1">
              <a:latin typeface="Tahoma" pitchFamily="34" charset="0"/>
            </a:endParaRPr>
          </a:p>
        </p:txBody>
      </p:sp>
      <p:sp>
        <p:nvSpPr>
          <p:cNvPr id="458756" name="Text Box 4"/>
          <p:cNvSpPr txBox="1">
            <a:spLocks noChangeArrowheads="1"/>
          </p:cNvSpPr>
          <p:nvPr/>
        </p:nvSpPr>
        <p:spPr bwMode="auto">
          <a:xfrm>
            <a:off x="4648200" y="1752600"/>
            <a:ext cx="41148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b="0" dirty="0">
              <a:solidFill>
                <a:srgbClr val="0000FF"/>
              </a:solidFill>
            </a:endParaRPr>
          </a:p>
          <a:p>
            <a:pPr algn="l"/>
            <a:r>
              <a:rPr lang="en-US" b="0" dirty="0"/>
              <a:t>    proto</a:t>
            </a:r>
            <a:r>
              <a:rPr lang="en-US" b="0" dirty="0" smtClean="0"/>
              <a:t>::case_(</a:t>
            </a:r>
            <a:endParaRPr lang="en-US" b="0" dirty="0"/>
          </a:p>
          <a:p>
            <a:pPr algn="l"/>
            <a:r>
              <a:rPr lang="en-US" b="0" noProof="1"/>
              <a:t>        proto::</a:t>
            </a:r>
            <a:r>
              <a:rPr lang="en-US" b="0" noProof="1" smtClean="0"/>
              <a:t>terminal(map_list_of_),</a:t>
            </a:r>
            <a:endParaRPr lang="en-US" b="0" dirty="0"/>
          </a:p>
          <a:p>
            <a:pPr algn="l"/>
            <a:r>
              <a:rPr lang="en-US" b="0" dirty="0"/>
              <a:t>       </a:t>
            </a:r>
            <a:r>
              <a:rPr lang="en-US" b="0" dirty="0" smtClean="0"/>
              <a:t> </a:t>
            </a:r>
            <a:r>
              <a:rPr lang="en-US" b="0" dirty="0" smtClean="0">
                <a:solidFill>
                  <a:srgbClr val="0033CC"/>
                </a:solidFill>
              </a:rPr>
              <a:t>void</a:t>
            </a:r>
            <a:r>
              <a:rPr lang="en-US" b="0" dirty="0" smtClean="0"/>
              <a:t>()</a:t>
            </a:r>
            <a:endParaRPr lang="en-US" b="0" dirty="0"/>
          </a:p>
          <a:p>
            <a:pPr algn="l"/>
            <a:r>
              <a:rPr lang="en-US" b="0" dirty="0"/>
              <a:t>    </a:t>
            </a:r>
            <a:r>
              <a:rPr lang="en-US" b="0" dirty="0" smtClean="0"/>
              <a:t>)</a:t>
            </a:r>
            <a:endParaRPr lang="en-US" b="0" dirty="0"/>
          </a:p>
          <a:p>
            <a:pPr algn="l"/>
            <a:endParaRPr lang="en-US" b="0" noProof="1"/>
          </a:p>
        </p:txBody>
      </p:sp>
      <p:sp>
        <p:nvSpPr>
          <p:cNvPr id="458757" name="AutoShape 5"/>
          <p:cNvSpPr>
            <a:spLocks noChangeArrowheads="1"/>
          </p:cNvSpPr>
          <p:nvPr/>
        </p:nvSpPr>
        <p:spPr bwMode="auto">
          <a:xfrm>
            <a:off x="2386013" y="3813770"/>
            <a:ext cx="4014787" cy="1532334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800" b="0" dirty="0"/>
              <a:t>Use proto</a:t>
            </a:r>
            <a:r>
              <a:rPr lang="en-US" sz="2800" b="0" dirty="0" smtClean="0"/>
              <a:t>::case_ </a:t>
            </a:r>
            <a:r>
              <a:rPr lang="en-US" sz="2800" b="0" dirty="0"/>
              <a:t>to associate </a:t>
            </a:r>
            <a:r>
              <a:rPr lang="en-US" sz="2800" b="0" dirty="0" smtClean="0"/>
              <a:t>an action with </a:t>
            </a:r>
            <a:r>
              <a:rPr lang="en-US" sz="2800" b="0" dirty="0"/>
              <a:t>a grammar rule.</a:t>
            </a:r>
          </a:p>
        </p:txBody>
      </p:sp>
      <p:pic>
        <p:nvPicPr>
          <p:cNvPr id="458759" name="Picture 7" descr="MCj0441397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862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Eric Niebler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0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8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8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8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8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EA615F6-DB8B-4917-87EF-D9EE35CC64FF}" type="datetime1">
              <a:rPr lang="en-US" smtClean="0"/>
              <a:t>5/14/2013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32C0A-7339-429E-A0A9-BC749271447F}" type="slidenum">
              <a:rPr lang="en-US"/>
              <a:pPr/>
              <a:t>22</a:t>
            </a:fld>
            <a:endParaRPr lang="en-US"/>
          </a:p>
        </p:txBody>
      </p: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Populate a map from a tree…</a:t>
            </a:r>
          </a:p>
        </p:txBody>
      </p:sp>
      <p:sp>
        <p:nvSpPr>
          <p:cNvPr id="459779" name="Rectangle 3"/>
          <p:cNvSpPr>
            <a:spLocks noChangeArrowheads="1"/>
          </p:cNvSpPr>
          <p:nvPr/>
        </p:nvSpPr>
        <p:spPr bwMode="auto">
          <a:xfrm>
            <a:off x="457200" y="1676400"/>
            <a:ext cx="396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algn="l" defTabSz="315913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 b="0">
                <a:latin typeface="Tahoma" pitchFamily="34" charset="0"/>
              </a:rPr>
              <a:t>For map_list_of terminals:</a:t>
            </a:r>
          </a:p>
          <a:p>
            <a:pPr marL="990600" lvl="1" indent="-533400" algn="l" defTabSz="315913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AutoNum type="arabicPeriod"/>
            </a:pPr>
            <a:r>
              <a:rPr lang="en-US" sz="2800" b="0">
                <a:latin typeface="Tahoma" pitchFamily="34" charset="0"/>
              </a:rPr>
              <a:t>Do nothing.</a:t>
            </a:r>
            <a:endParaRPr lang="en-US" sz="2800" b="0" i="1">
              <a:latin typeface="Tahoma" pitchFamily="34" charset="0"/>
            </a:endParaRPr>
          </a:p>
          <a:p>
            <a:pPr marL="609600" indent="-609600" algn="l" defTabSz="315913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 b="0">
                <a:latin typeface="Tahoma" pitchFamily="34" charset="0"/>
              </a:rPr>
              <a:t>Otherwise:</a:t>
            </a:r>
          </a:p>
          <a:p>
            <a:pPr marL="990600" lvl="1" indent="-533400" algn="l" defTabSz="315913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AutoNum type="arabicPeriod"/>
            </a:pPr>
            <a:r>
              <a:rPr lang="en-US" sz="2800" b="0">
                <a:latin typeface="Tahoma" pitchFamily="34" charset="0"/>
              </a:rPr>
              <a:t>Recurse on the 0</a:t>
            </a:r>
            <a:r>
              <a:rPr lang="en-US" sz="2800" b="0" baseline="30000">
                <a:latin typeface="Tahoma" pitchFamily="34" charset="0"/>
              </a:rPr>
              <a:t>th</a:t>
            </a:r>
            <a:r>
              <a:rPr lang="en-US" sz="2800" b="0">
                <a:latin typeface="Tahoma" pitchFamily="34" charset="0"/>
              </a:rPr>
              <a:t> child.</a:t>
            </a:r>
          </a:p>
          <a:p>
            <a:pPr marL="990600" lvl="1" indent="-533400" algn="l" defTabSz="315913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AutoNum type="arabicPeriod"/>
            </a:pPr>
            <a:r>
              <a:rPr lang="en-US" sz="2800" b="0">
                <a:latin typeface="Tahoma" pitchFamily="34" charset="0"/>
              </a:rPr>
              <a:t>Insert into the map the 1</a:t>
            </a:r>
            <a:r>
              <a:rPr lang="en-US" sz="2800" b="0" baseline="30000">
                <a:latin typeface="Tahoma" pitchFamily="34" charset="0"/>
              </a:rPr>
              <a:t>st</a:t>
            </a:r>
            <a:r>
              <a:rPr lang="en-US" sz="2800" b="0">
                <a:latin typeface="Tahoma" pitchFamily="34" charset="0"/>
              </a:rPr>
              <a:t> and 2</a:t>
            </a:r>
            <a:r>
              <a:rPr lang="en-US" sz="2800" b="0" baseline="30000">
                <a:latin typeface="Tahoma" pitchFamily="34" charset="0"/>
              </a:rPr>
              <a:t>nd </a:t>
            </a:r>
            <a:r>
              <a:rPr lang="en-US" sz="2800" b="0">
                <a:latin typeface="Tahoma" pitchFamily="34" charset="0"/>
              </a:rPr>
              <a:t>children.</a:t>
            </a:r>
          </a:p>
        </p:txBody>
      </p:sp>
      <p:sp>
        <p:nvSpPr>
          <p:cNvPr id="459780" name="Text Box 4"/>
          <p:cNvSpPr txBox="1">
            <a:spLocks noChangeArrowheads="1"/>
          </p:cNvSpPr>
          <p:nvPr/>
        </p:nvSpPr>
        <p:spPr bwMode="auto">
          <a:xfrm>
            <a:off x="4648200" y="1752600"/>
            <a:ext cx="41148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0" noProof="1">
                <a:solidFill>
                  <a:srgbClr val="0000FF"/>
                </a:solidFill>
              </a:rPr>
              <a:t>struct</a:t>
            </a:r>
            <a:r>
              <a:rPr lang="en-US" b="0" noProof="1"/>
              <a:t> MapListOf</a:t>
            </a:r>
            <a:r>
              <a:rPr lang="en-US" b="0" dirty="0"/>
              <a:t> </a:t>
            </a:r>
            <a:r>
              <a:rPr lang="en-US" b="0" dirty="0" smtClean="0"/>
              <a:t>: proto::</a:t>
            </a:r>
            <a:r>
              <a:rPr lang="en-US" b="0" dirty="0" err="1" smtClean="0"/>
              <a:t>def</a:t>
            </a:r>
            <a:r>
              <a:rPr lang="en-US" b="0" dirty="0" smtClean="0"/>
              <a:t>&lt;</a:t>
            </a:r>
            <a:endParaRPr lang="en-US" b="0" noProof="1"/>
          </a:p>
          <a:p>
            <a:pPr algn="l"/>
            <a:r>
              <a:rPr lang="en-US" b="0" noProof="1"/>
              <a:t>  proto</a:t>
            </a:r>
            <a:r>
              <a:rPr lang="en-US" b="0" noProof="1" smtClean="0"/>
              <a:t>::match(</a:t>
            </a:r>
            <a:endParaRPr lang="en-US" b="0" noProof="1"/>
          </a:p>
          <a:p>
            <a:pPr algn="l"/>
            <a:r>
              <a:rPr lang="en-US" b="0" noProof="1"/>
              <a:t>        proto::</a:t>
            </a:r>
            <a:r>
              <a:rPr lang="en-US" b="0" noProof="1" smtClean="0"/>
              <a:t>terminal(map_list_of_),</a:t>
            </a:r>
            <a:endParaRPr lang="en-US" b="0" noProof="1"/>
          </a:p>
          <a:p>
            <a:pPr algn="l"/>
            <a:r>
              <a:rPr lang="en-US" b="0" noProof="1"/>
              <a:t>      </a:t>
            </a:r>
            <a:r>
              <a:rPr lang="en-US" b="0" noProof="1" smtClean="0"/>
              <a:t>  </a:t>
            </a:r>
            <a:r>
              <a:rPr lang="en-US" b="0" noProof="1"/>
              <a:t>proto::</a:t>
            </a:r>
            <a:r>
              <a:rPr lang="en-US" b="0" noProof="1" smtClean="0"/>
              <a:t>function(</a:t>
            </a:r>
            <a:endParaRPr lang="en-US" b="0" noProof="1"/>
          </a:p>
          <a:p>
            <a:pPr algn="l"/>
            <a:r>
              <a:rPr lang="en-US" b="0" noProof="1"/>
              <a:t>            </a:t>
            </a:r>
            <a:r>
              <a:rPr lang="en-US" b="0" noProof="1" smtClean="0"/>
              <a:t>MapListOf,</a:t>
            </a:r>
            <a:endParaRPr lang="en-US" b="0" noProof="1"/>
          </a:p>
          <a:p>
            <a:pPr algn="l"/>
            <a:r>
              <a:rPr lang="en-US" b="0" noProof="1"/>
              <a:t>          </a:t>
            </a:r>
            <a:r>
              <a:rPr lang="en-US" b="0" noProof="1" smtClean="0"/>
              <a:t>  </a:t>
            </a:r>
            <a:r>
              <a:rPr lang="en-US" b="0" noProof="1"/>
              <a:t>proto::</a:t>
            </a:r>
            <a:r>
              <a:rPr lang="en-US" b="0" noProof="1" smtClean="0"/>
              <a:t>terminal(_),</a:t>
            </a:r>
            <a:endParaRPr lang="en-US" b="0" noProof="1"/>
          </a:p>
          <a:p>
            <a:pPr algn="l"/>
            <a:r>
              <a:rPr lang="en-US" b="0" noProof="1"/>
              <a:t>          </a:t>
            </a:r>
            <a:r>
              <a:rPr lang="en-US" b="0" noProof="1" smtClean="0"/>
              <a:t>  </a:t>
            </a:r>
            <a:r>
              <a:rPr lang="en-US" b="0" noProof="1"/>
              <a:t>proto::</a:t>
            </a:r>
            <a:r>
              <a:rPr lang="en-US" b="0" noProof="1" smtClean="0"/>
              <a:t>terminal(_)</a:t>
            </a:r>
            <a:endParaRPr lang="en-US" b="0" noProof="1"/>
          </a:p>
          <a:p>
            <a:pPr algn="l"/>
            <a:r>
              <a:rPr lang="en-US" b="0" noProof="1"/>
              <a:t>        </a:t>
            </a:r>
            <a:r>
              <a:rPr lang="en-US" b="0" noProof="1" smtClean="0"/>
              <a:t>)</a:t>
            </a:r>
            <a:endParaRPr lang="en-US" b="0" noProof="1"/>
          </a:p>
          <a:p>
            <a:pPr algn="l"/>
            <a:r>
              <a:rPr lang="en-US" b="0" noProof="1"/>
              <a:t>    </a:t>
            </a:r>
            <a:r>
              <a:rPr lang="en-US" b="0" noProof="1" smtClean="0"/>
              <a:t>)</a:t>
            </a:r>
            <a:endParaRPr lang="en-US" b="0" noProof="1"/>
          </a:p>
          <a:p>
            <a:pPr algn="l"/>
            <a:r>
              <a:rPr lang="en-US" b="0" noProof="1" smtClean="0"/>
              <a:t>&gt; {};</a:t>
            </a:r>
            <a:endParaRPr lang="en-US" b="0" noProof="1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Eric Niebler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04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59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459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459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4597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4597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D1DD48A-6322-4BC5-B7F1-8A96DED4849B}" type="datetime1">
              <a:rPr lang="en-US" smtClean="0"/>
              <a:t>5/14/2013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FC3C0-2262-4D08-8651-2DEEFED2D46F}" type="slidenum">
              <a:rPr lang="en-US"/>
              <a:pPr/>
              <a:t>23</a:t>
            </a:fld>
            <a:endParaRPr lang="en-US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Populate a map from a tree…</a:t>
            </a:r>
          </a:p>
        </p:txBody>
      </p:sp>
      <p:sp>
        <p:nvSpPr>
          <p:cNvPr id="460803" name="Rectangle 3"/>
          <p:cNvSpPr>
            <a:spLocks noChangeArrowheads="1"/>
          </p:cNvSpPr>
          <p:nvPr/>
        </p:nvSpPr>
        <p:spPr bwMode="auto">
          <a:xfrm>
            <a:off x="457200" y="3276600"/>
            <a:ext cx="39624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algn="l" defTabSz="315913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 b="0">
                <a:latin typeface="Tahoma" pitchFamily="34" charset="0"/>
              </a:rPr>
              <a:t>Otherwise:</a:t>
            </a:r>
          </a:p>
          <a:p>
            <a:pPr marL="990600" lvl="1" indent="-533400" algn="l" defTabSz="315913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AutoNum type="arabicPeriod"/>
            </a:pPr>
            <a:r>
              <a:rPr lang="en-US" sz="2800" b="0">
                <a:latin typeface="Tahoma" pitchFamily="34" charset="0"/>
              </a:rPr>
              <a:t>Recurse on the 0</a:t>
            </a:r>
            <a:r>
              <a:rPr lang="en-US" sz="2800" b="0" baseline="30000">
                <a:latin typeface="Tahoma" pitchFamily="34" charset="0"/>
              </a:rPr>
              <a:t>th</a:t>
            </a:r>
            <a:r>
              <a:rPr lang="en-US" sz="2800" b="0">
                <a:latin typeface="Tahoma" pitchFamily="34" charset="0"/>
              </a:rPr>
              <a:t> child.</a:t>
            </a:r>
          </a:p>
          <a:p>
            <a:pPr marL="990600" lvl="1" indent="-533400" algn="l" defTabSz="315913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AutoNum type="arabicPeriod"/>
            </a:pPr>
            <a:r>
              <a:rPr lang="en-US" sz="2800" b="0">
                <a:latin typeface="Tahoma" pitchFamily="34" charset="0"/>
              </a:rPr>
              <a:t>Insert into the map the 1</a:t>
            </a:r>
            <a:r>
              <a:rPr lang="en-US" sz="2800" b="0" baseline="30000">
                <a:latin typeface="Tahoma" pitchFamily="34" charset="0"/>
              </a:rPr>
              <a:t>st</a:t>
            </a:r>
            <a:r>
              <a:rPr lang="en-US" sz="2800" b="0">
                <a:latin typeface="Tahoma" pitchFamily="34" charset="0"/>
              </a:rPr>
              <a:t> and 2</a:t>
            </a:r>
            <a:r>
              <a:rPr lang="en-US" sz="2800" b="0" baseline="30000">
                <a:latin typeface="Tahoma" pitchFamily="34" charset="0"/>
              </a:rPr>
              <a:t>nd </a:t>
            </a:r>
            <a:r>
              <a:rPr lang="en-US" sz="2800" b="0">
                <a:latin typeface="Tahoma" pitchFamily="34" charset="0"/>
              </a:rPr>
              <a:t>children.</a:t>
            </a:r>
          </a:p>
        </p:txBody>
      </p:sp>
      <p:sp>
        <p:nvSpPr>
          <p:cNvPr id="460804" name="Text Box 4"/>
          <p:cNvSpPr txBox="1">
            <a:spLocks noChangeArrowheads="1"/>
          </p:cNvSpPr>
          <p:nvPr/>
        </p:nvSpPr>
        <p:spPr bwMode="auto">
          <a:xfrm>
            <a:off x="4648200" y="1752600"/>
            <a:ext cx="41148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b="0" dirty="0">
              <a:solidFill>
                <a:srgbClr val="0000FF"/>
              </a:solidFill>
            </a:endParaRPr>
          </a:p>
          <a:p>
            <a:pPr algn="l"/>
            <a:endParaRPr lang="en-US" b="0" dirty="0">
              <a:solidFill>
                <a:srgbClr val="0000FF"/>
              </a:solidFill>
            </a:endParaRPr>
          </a:p>
          <a:p>
            <a:pPr algn="l"/>
            <a:r>
              <a:rPr lang="en-US" b="0" dirty="0"/>
              <a:t>    proto</a:t>
            </a:r>
            <a:r>
              <a:rPr lang="en-US" b="0" dirty="0" smtClean="0"/>
              <a:t>::case_(</a:t>
            </a:r>
            <a:endParaRPr lang="en-US" b="0" dirty="0"/>
          </a:p>
          <a:p>
            <a:pPr algn="l"/>
            <a:r>
              <a:rPr lang="en-US" b="0" noProof="1"/>
              <a:t>      </a:t>
            </a:r>
            <a:r>
              <a:rPr lang="en-US" b="0" dirty="0"/>
              <a:t> </a:t>
            </a:r>
            <a:r>
              <a:rPr lang="en-US" b="0" noProof="1"/>
              <a:t> proto::</a:t>
            </a:r>
            <a:r>
              <a:rPr lang="en-US" b="0" noProof="1" smtClean="0"/>
              <a:t>function(</a:t>
            </a:r>
            <a:endParaRPr lang="en-US" b="0" noProof="1"/>
          </a:p>
          <a:p>
            <a:pPr algn="l"/>
            <a:r>
              <a:rPr lang="en-US" b="0" noProof="1"/>
              <a:t>            </a:t>
            </a:r>
            <a:r>
              <a:rPr lang="en-US" b="0" noProof="1" smtClean="0"/>
              <a:t>MapListOf,</a:t>
            </a:r>
            <a:endParaRPr lang="en-US" b="0" noProof="1"/>
          </a:p>
          <a:p>
            <a:pPr algn="l"/>
            <a:r>
              <a:rPr lang="en-US" b="0" noProof="1"/>
              <a:t>           </a:t>
            </a:r>
            <a:r>
              <a:rPr lang="en-US" b="0" noProof="1" smtClean="0"/>
              <a:t> </a:t>
            </a:r>
            <a:r>
              <a:rPr lang="en-US" b="0" noProof="1"/>
              <a:t>proto::</a:t>
            </a:r>
            <a:r>
              <a:rPr lang="en-US" b="0" noProof="1" smtClean="0"/>
              <a:t>terminal(_),</a:t>
            </a:r>
            <a:endParaRPr lang="en-US" b="0" noProof="1"/>
          </a:p>
          <a:p>
            <a:pPr algn="l"/>
            <a:r>
              <a:rPr lang="en-US" b="0" noProof="1"/>
              <a:t>          </a:t>
            </a:r>
            <a:r>
              <a:rPr lang="en-US" b="0" noProof="1" smtClean="0"/>
              <a:t>  </a:t>
            </a:r>
            <a:r>
              <a:rPr lang="en-US" b="0" noProof="1"/>
              <a:t>proto::</a:t>
            </a:r>
            <a:r>
              <a:rPr lang="en-US" b="0" noProof="1" smtClean="0"/>
              <a:t>terminal(_)</a:t>
            </a:r>
            <a:endParaRPr lang="en-US" b="0" noProof="1"/>
          </a:p>
          <a:p>
            <a:pPr algn="l"/>
            <a:r>
              <a:rPr lang="en-US" b="0" noProof="1"/>
              <a:t>        </a:t>
            </a:r>
            <a:r>
              <a:rPr lang="en-US" b="0" noProof="1" smtClean="0"/>
              <a:t>),</a:t>
            </a:r>
            <a:endParaRPr lang="en-US" b="0" dirty="0"/>
          </a:p>
          <a:p>
            <a:pPr algn="l"/>
            <a:r>
              <a:rPr lang="en-US" b="0" dirty="0"/>
              <a:t>      </a:t>
            </a:r>
            <a:r>
              <a:rPr lang="en-US" b="0" dirty="0" smtClean="0"/>
              <a:t>  </a:t>
            </a:r>
            <a:r>
              <a:rPr lang="en-US" b="0" dirty="0" err="1" smtClean="0"/>
              <a:t>MapListOf</a:t>
            </a:r>
            <a:r>
              <a:rPr lang="en-US" b="0" dirty="0" smtClean="0"/>
              <a:t>(proto</a:t>
            </a:r>
            <a:r>
              <a:rPr lang="en-US" b="0" dirty="0"/>
              <a:t>::_child0</a:t>
            </a:r>
            <a:r>
              <a:rPr lang="en-US" b="0" dirty="0" smtClean="0"/>
              <a:t>(_)),</a:t>
            </a:r>
            <a:endParaRPr lang="en-US" b="0" dirty="0"/>
          </a:p>
          <a:p>
            <a:pPr algn="l"/>
            <a:r>
              <a:rPr lang="en-US" b="0" dirty="0"/>
              <a:t>       </a:t>
            </a:r>
            <a:r>
              <a:rPr lang="en-US" b="0" dirty="0" smtClean="0"/>
              <a:t> </a:t>
            </a:r>
            <a:r>
              <a:rPr lang="en-US" b="0" dirty="0">
                <a:solidFill>
                  <a:srgbClr val="008000"/>
                </a:solidFill>
              </a:rPr>
              <a:t>/* … </a:t>
            </a:r>
            <a:r>
              <a:rPr lang="en-US" b="0" dirty="0" smtClean="0">
                <a:solidFill>
                  <a:srgbClr val="008000"/>
                </a:solidFill>
              </a:rPr>
              <a:t>*/</a:t>
            </a:r>
            <a:endParaRPr lang="en-US" b="0" dirty="0"/>
          </a:p>
          <a:p>
            <a:pPr algn="l"/>
            <a:r>
              <a:rPr lang="en-US" b="0" dirty="0"/>
              <a:t>    </a:t>
            </a:r>
            <a:r>
              <a:rPr lang="en-US" b="0" dirty="0" smtClean="0"/>
              <a:t>)</a:t>
            </a:r>
            <a:endParaRPr lang="en-US" b="0" noProof="1"/>
          </a:p>
        </p:txBody>
      </p:sp>
      <p:sp>
        <p:nvSpPr>
          <p:cNvPr id="460807" name="AutoShape 7"/>
          <p:cNvSpPr>
            <a:spLocks noChangeArrowheads="1"/>
          </p:cNvSpPr>
          <p:nvPr/>
        </p:nvSpPr>
        <p:spPr bwMode="auto">
          <a:xfrm>
            <a:off x="1393785" y="1981200"/>
            <a:ext cx="2706687" cy="796925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000" b="0" dirty="0" smtClean="0"/>
              <a:t>Use function types to compose actions.</a:t>
            </a:r>
            <a:endParaRPr lang="en-US" sz="2000" b="0" dirty="0"/>
          </a:p>
        </p:txBody>
      </p:sp>
      <p:pic>
        <p:nvPicPr>
          <p:cNvPr id="460808" name="Picture 8" descr="MCj0441397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2" y="16002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Eric Niebler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1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0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08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08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08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0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0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7C85BF0-6901-423F-A442-BAAA28266AFD}" type="datetime1">
              <a:rPr lang="en-US" smtClean="0"/>
              <a:t>5/14/2013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1E5C-A7E5-433C-A742-DA903C5496C4}" type="slidenum">
              <a:rPr lang="en-US"/>
              <a:pPr/>
              <a:t>24</a:t>
            </a:fld>
            <a:endParaRPr lang="en-US"/>
          </a:p>
        </p:txBody>
      </p:sp>
      <p:sp>
        <p:nvSpPr>
          <p:cNvPr id="46285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function </a:t>
            </a:r>
            <a:r>
              <a:rPr lang="en-US" i="1"/>
              <a:t>types</a:t>
            </a:r>
            <a:r>
              <a:rPr lang="en-US"/>
              <a:t> to represent function </a:t>
            </a:r>
            <a:r>
              <a:rPr lang="en-US" i="1"/>
              <a:t>invocations</a:t>
            </a:r>
            <a:r>
              <a:rPr lang="en-US"/>
              <a:t>.</a:t>
            </a:r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</a:t>
            </a:r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462852" name="Text Box 4"/>
          <p:cNvSpPr txBox="1">
            <a:spLocks noChangeArrowheads="1"/>
          </p:cNvSpPr>
          <p:nvPr/>
        </p:nvSpPr>
        <p:spPr bwMode="auto">
          <a:xfrm>
            <a:off x="2362200" y="2971800"/>
            <a:ext cx="431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/>
              <a:t>MapListOf( proto::_child0( _ ) )</a:t>
            </a:r>
          </a:p>
        </p:txBody>
      </p:sp>
      <p:sp>
        <p:nvSpPr>
          <p:cNvPr id="462853" name="AutoShape 5"/>
          <p:cNvSpPr>
            <a:spLocks noChangeArrowheads="1"/>
          </p:cNvSpPr>
          <p:nvPr/>
        </p:nvSpPr>
        <p:spPr bwMode="auto">
          <a:xfrm>
            <a:off x="1371600" y="5105400"/>
            <a:ext cx="3810000" cy="408623"/>
          </a:xfrm>
          <a:prstGeom prst="wedgeRoundRectCallout">
            <a:avLst>
              <a:gd name="adj1" fmla="val -917"/>
              <a:gd name="adj2" fmla="val -350296"/>
              <a:gd name="adj3" fmla="val 16667"/>
            </a:avLst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dirty="0"/>
              <a:t>Invoke the </a:t>
            </a:r>
            <a:r>
              <a:rPr lang="en-US" b="0" dirty="0" err="1"/>
              <a:t>MapListOf</a:t>
            </a:r>
            <a:r>
              <a:rPr lang="en-US" b="0" dirty="0"/>
              <a:t> </a:t>
            </a:r>
            <a:r>
              <a:rPr lang="en-US" b="0" dirty="0" smtClean="0"/>
              <a:t>action</a:t>
            </a:r>
            <a:endParaRPr lang="en-US" b="0" dirty="0"/>
          </a:p>
        </p:txBody>
      </p:sp>
      <p:sp>
        <p:nvSpPr>
          <p:cNvPr id="462854" name="AutoShape 6"/>
          <p:cNvSpPr>
            <a:spLocks noChangeArrowheads="1"/>
          </p:cNvSpPr>
          <p:nvPr/>
        </p:nvSpPr>
        <p:spPr bwMode="auto">
          <a:xfrm>
            <a:off x="3886200" y="4419600"/>
            <a:ext cx="2819400" cy="408623"/>
          </a:xfrm>
          <a:prstGeom prst="wedgeRoundRectCallout">
            <a:avLst>
              <a:gd name="adj1" fmla="val -5407"/>
              <a:gd name="adj2" fmla="val -224403"/>
              <a:gd name="adj3" fmla="val 16667"/>
            </a:avLst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/>
              <a:t>Return the 0</a:t>
            </a:r>
            <a:r>
              <a:rPr lang="en-US" b="0" baseline="30000"/>
              <a:t>th</a:t>
            </a:r>
            <a:r>
              <a:rPr lang="en-US" b="0"/>
              <a:t> child</a:t>
            </a:r>
          </a:p>
        </p:txBody>
      </p:sp>
      <p:sp>
        <p:nvSpPr>
          <p:cNvPr id="462855" name="AutoShape 7"/>
          <p:cNvSpPr>
            <a:spLocks noChangeArrowheads="1"/>
          </p:cNvSpPr>
          <p:nvPr/>
        </p:nvSpPr>
        <p:spPr bwMode="auto">
          <a:xfrm>
            <a:off x="5486400" y="3733800"/>
            <a:ext cx="2819400" cy="408623"/>
          </a:xfrm>
          <a:prstGeom prst="wedgeRoundRectCallout">
            <a:avLst>
              <a:gd name="adj1" fmla="val -24269"/>
              <a:gd name="adj2" fmla="val -91370"/>
              <a:gd name="adj3" fmla="val 16667"/>
            </a:avLst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/>
              <a:t>Return the current node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Eric Niebler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43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3" grpId="0" animBg="1"/>
      <p:bldP spid="462854" grpId="0" animBg="1"/>
      <p:bldP spid="46285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7A8CECE-1DA2-4623-B1D9-E163F093CA43}" type="datetime1">
              <a:rPr lang="en-US" smtClean="0"/>
              <a:t>5/14/2013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CD15-9E9A-46FF-85F7-91C5E6CF2573}" type="slidenum">
              <a:rPr lang="en-US"/>
              <a:pPr/>
              <a:t>25</a:t>
            </a:fld>
            <a:endParaRPr lang="en-US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</a:t>
            </a:r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463875" name="Text Box 3"/>
          <p:cNvSpPr txBox="1">
            <a:spLocks noChangeArrowheads="1"/>
          </p:cNvSpPr>
          <p:nvPr/>
        </p:nvSpPr>
        <p:spPr bwMode="auto">
          <a:xfrm>
            <a:off x="2362200" y="2971800"/>
            <a:ext cx="431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/>
              <a:t>MapListOf( proto::_child0( _ ) )</a:t>
            </a:r>
          </a:p>
        </p:txBody>
      </p:sp>
      <p:sp>
        <p:nvSpPr>
          <p:cNvPr id="463879" name="AutoShape 7"/>
          <p:cNvSpPr>
            <a:spLocks noChangeArrowheads="1"/>
          </p:cNvSpPr>
          <p:nvPr/>
        </p:nvSpPr>
        <p:spPr bwMode="auto">
          <a:xfrm>
            <a:off x="2286000" y="3886200"/>
            <a:ext cx="4330700" cy="930275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b="0" dirty="0"/>
              <a:t>All </a:t>
            </a:r>
            <a:r>
              <a:rPr lang="en-US" sz="2400" b="0" dirty="0" smtClean="0"/>
              <a:t>actions operate </a:t>
            </a:r>
            <a:r>
              <a:rPr lang="en-US" sz="2400" b="0" dirty="0"/>
              <a:t>on the current node by default.</a:t>
            </a:r>
          </a:p>
        </p:txBody>
      </p:sp>
      <p:sp>
        <p:nvSpPr>
          <p:cNvPr id="463880" name="Text Box 8"/>
          <p:cNvSpPr txBox="1">
            <a:spLocks noChangeArrowheads="1"/>
          </p:cNvSpPr>
          <p:nvPr/>
        </p:nvSpPr>
        <p:spPr bwMode="auto">
          <a:xfrm>
            <a:off x="2362200" y="2971800"/>
            <a:ext cx="4495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/>
              <a:t>MapListOf( proto::_child0 )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Eric Niebler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8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3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9" grpId="0" animBg="1"/>
      <p:bldP spid="46388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CA1AF0D-5FFA-41E0-A176-A4F650D4E931}" type="datetime1">
              <a:rPr lang="en-US" smtClean="0"/>
              <a:t>5/14/2013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6B37-6066-45B2-894D-06008C549707}" type="slidenum">
              <a:rPr lang="en-US"/>
              <a:pPr/>
              <a:t>26</a:t>
            </a:fld>
            <a:endParaRPr lang="en-US"/>
          </a:p>
        </p:txBody>
      </p:sp>
      <p:sp>
        <p:nvSpPr>
          <p:cNvPr id="470018" name="Rectangle 2"/>
          <p:cNvSpPr>
            <a:spLocks noChangeArrowheads="1"/>
          </p:cNvSpPr>
          <p:nvPr/>
        </p:nvSpPr>
        <p:spPr bwMode="auto">
          <a:xfrm>
            <a:off x="5029200" y="4267200"/>
            <a:ext cx="16002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021" name="Text Box 5"/>
          <p:cNvSpPr txBox="1">
            <a:spLocks noChangeArrowheads="1"/>
          </p:cNvSpPr>
          <p:nvPr/>
        </p:nvSpPr>
        <p:spPr bwMode="auto">
          <a:xfrm>
            <a:off x="4648200" y="1752600"/>
            <a:ext cx="41148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b="0" dirty="0">
              <a:solidFill>
                <a:srgbClr val="0000FF"/>
              </a:solidFill>
            </a:endParaRPr>
          </a:p>
          <a:p>
            <a:pPr algn="l"/>
            <a:endParaRPr lang="en-US" b="0" dirty="0">
              <a:solidFill>
                <a:srgbClr val="0000FF"/>
              </a:solidFill>
            </a:endParaRPr>
          </a:p>
          <a:p>
            <a:pPr algn="l"/>
            <a:r>
              <a:rPr lang="en-US" b="0" dirty="0"/>
              <a:t>    </a:t>
            </a:r>
            <a:r>
              <a:rPr lang="en-US" b="0" dirty="0" smtClean="0"/>
              <a:t> proto::case_(</a:t>
            </a:r>
            <a:endParaRPr lang="en-US" b="0" dirty="0"/>
          </a:p>
          <a:p>
            <a:pPr algn="l"/>
            <a:r>
              <a:rPr lang="en-US" b="0" noProof="1"/>
              <a:t>      </a:t>
            </a:r>
            <a:r>
              <a:rPr lang="en-US" b="0" dirty="0"/>
              <a:t> </a:t>
            </a:r>
            <a:r>
              <a:rPr lang="en-US" b="0" noProof="1"/>
              <a:t> proto::</a:t>
            </a:r>
            <a:r>
              <a:rPr lang="en-US" b="0" noProof="1" smtClean="0"/>
              <a:t>function(</a:t>
            </a:r>
            <a:endParaRPr lang="en-US" b="0" noProof="1"/>
          </a:p>
          <a:p>
            <a:pPr algn="l"/>
            <a:r>
              <a:rPr lang="en-US" b="0" noProof="1"/>
              <a:t>            </a:t>
            </a:r>
            <a:r>
              <a:rPr lang="en-US" b="0" noProof="1" smtClean="0"/>
              <a:t>MapListOf,</a:t>
            </a:r>
            <a:endParaRPr lang="en-US" b="0" noProof="1"/>
          </a:p>
          <a:p>
            <a:pPr algn="l"/>
            <a:r>
              <a:rPr lang="en-US" b="0" noProof="1"/>
              <a:t>          </a:t>
            </a:r>
            <a:r>
              <a:rPr lang="en-US" b="0" noProof="1" smtClean="0"/>
              <a:t>  </a:t>
            </a:r>
            <a:r>
              <a:rPr lang="en-US" b="0" noProof="1"/>
              <a:t>proto::</a:t>
            </a:r>
            <a:r>
              <a:rPr lang="en-US" b="0" noProof="1" smtClean="0"/>
              <a:t>terminal(_),</a:t>
            </a:r>
            <a:endParaRPr lang="en-US" b="0" noProof="1"/>
          </a:p>
          <a:p>
            <a:pPr algn="l"/>
            <a:r>
              <a:rPr lang="en-US" b="0" noProof="1"/>
              <a:t>          </a:t>
            </a:r>
            <a:r>
              <a:rPr lang="en-US" b="0" noProof="1" smtClean="0"/>
              <a:t>  </a:t>
            </a:r>
            <a:r>
              <a:rPr lang="en-US" b="0" noProof="1"/>
              <a:t>proto::</a:t>
            </a:r>
            <a:r>
              <a:rPr lang="en-US" b="0" noProof="1" smtClean="0"/>
              <a:t>terminal(_)</a:t>
            </a:r>
            <a:endParaRPr lang="en-US" b="0" noProof="1"/>
          </a:p>
          <a:p>
            <a:pPr algn="l"/>
            <a:r>
              <a:rPr lang="en-US" b="0" noProof="1"/>
              <a:t>        </a:t>
            </a:r>
            <a:r>
              <a:rPr lang="en-US" b="0" noProof="1" smtClean="0"/>
              <a:t>),</a:t>
            </a:r>
            <a:endParaRPr lang="en-US" b="0" dirty="0"/>
          </a:p>
          <a:p>
            <a:pPr algn="l"/>
            <a:r>
              <a:rPr lang="en-US" b="0" dirty="0" smtClean="0"/>
              <a:t>        </a:t>
            </a:r>
            <a:r>
              <a:rPr lang="en-US" b="0" dirty="0" err="1" smtClean="0"/>
              <a:t>MapListOf</a:t>
            </a:r>
            <a:r>
              <a:rPr lang="en-US" b="0" dirty="0" smtClean="0"/>
              <a:t>(proto</a:t>
            </a:r>
            <a:r>
              <a:rPr lang="en-US" b="0" dirty="0"/>
              <a:t>::_child0</a:t>
            </a:r>
            <a:r>
              <a:rPr lang="en-US" b="0" dirty="0" smtClean="0"/>
              <a:t>),</a:t>
            </a:r>
            <a:endParaRPr lang="en-US" b="0" dirty="0"/>
          </a:p>
          <a:p>
            <a:pPr algn="l"/>
            <a:r>
              <a:rPr lang="en-US" b="0" dirty="0" smtClean="0"/>
              <a:t>        </a:t>
            </a:r>
            <a:r>
              <a:rPr lang="en-US" b="0" noProof="1"/>
              <a:t>map_insert(</a:t>
            </a:r>
          </a:p>
          <a:p>
            <a:pPr algn="l"/>
            <a:r>
              <a:rPr lang="en-US" b="0" noProof="1" smtClean="0"/>
              <a:t>            </a:t>
            </a:r>
            <a:r>
              <a:rPr lang="en-US" b="0" noProof="1"/>
              <a:t>proto</a:t>
            </a:r>
            <a:r>
              <a:rPr lang="en-US" b="0" noProof="1" smtClean="0"/>
              <a:t>::_data,</a:t>
            </a:r>
            <a:endParaRPr lang="en-US" b="0" noProof="1"/>
          </a:p>
          <a:p>
            <a:pPr algn="l"/>
            <a:r>
              <a:rPr lang="en-US" b="0" noProof="1" smtClean="0"/>
              <a:t>            </a:t>
            </a:r>
            <a:r>
              <a:rPr lang="en-US" b="0" noProof="1"/>
              <a:t>proto::_value(proto::_child1</a:t>
            </a:r>
            <a:r>
              <a:rPr lang="en-US" b="0" noProof="1" smtClean="0"/>
              <a:t>),</a:t>
            </a:r>
            <a:endParaRPr lang="en-US" b="0" noProof="1"/>
          </a:p>
          <a:p>
            <a:pPr algn="l"/>
            <a:r>
              <a:rPr lang="en-US" b="0" noProof="1" smtClean="0"/>
              <a:t>            </a:t>
            </a:r>
            <a:r>
              <a:rPr lang="en-US" b="0" noProof="1"/>
              <a:t>proto::_value(proto::_child2</a:t>
            </a:r>
            <a:r>
              <a:rPr lang="en-US" b="0" noProof="1" smtClean="0"/>
              <a:t>)</a:t>
            </a:r>
            <a:endParaRPr lang="en-US" b="0" noProof="1"/>
          </a:p>
          <a:p>
            <a:pPr algn="l"/>
            <a:r>
              <a:rPr lang="en-US" b="0" noProof="1" smtClean="0"/>
              <a:t>        </a:t>
            </a:r>
            <a:r>
              <a:rPr lang="en-US" b="0" noProof="1"/>
              <a:t>)</a:t>
            </a:r>
            <a:endParaRPr lang="en-US" b="0" dirty="0"/>
          </a:p>
          <a:p>
            <a:pPr algn="l"/>
            <a:r>
              <a:rPr lang="en-US" b="0" dirty="0" smtClean="0"/>
              <a:t>    )</a:t>
            </a:r>
            <a:endParaRPr lang="en-US" b="0" noProof="1"/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Populate a map from a tree…</a:t>
            </a:r>
          </a:p>
        </p:txBody>
      </p:sp>
      <p:sp>
        <p:nvSpPr>
          <p:cNvPr id="470020" name="Rectangle 4"/>
          <p:cNvSpPr>
            <a:spLocks noChangeArrowheads="1"/>
          </p:cNvSpPr>
          <p:nvPr/>
        </p:nvSpPr>
        <p:spPr bwMode="auto">
          <a:xfrm>
            <a:off x="457200" y="3276600"/>
            <a:ext cx="39624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algn="l" defTabSz="315913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 b="0">
                <a:latin typeface="Tahoma" pitchFamily="34" charset="0"/>
              </a:rPr>
              <a:t>Otherwise:</a:t>
            </a:r>
          </a:p>
          <a:p>
            <a:pPr marL="990600" lvl="1" indent="-533400" algn="l" defTabSz="315913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AutoNum type="arabicPeriod"/>
            </a:pPr>
            <a:r>
              <a:rPr lang="en-US" sz="2800" b="0">
                <a:latin typeface="Tahoma" pitchFamily="34" charset="0"/>
              </a:rPr>
              <a:t>Recurse on the 0</a:t>
            </a:r>
            <a:r>
              <a:rPr lang="en-US" sz="2800" b="0" baseline="30000">
                <a:latin typeface="Tahoma" pitchFamily="34" charset="0"/>
              </a:rPr>
              <a:t>th</a:t>
            </a:r>
            <a:r>
              <a:rPr lang="en-US" sz="2800" b="0">
                <a:latin typeface="Tahoma" pitchFamily="34" charset="0"/>
              </a:rPr>
              <a:t> child.</a:t>
            </a:r>
          </a:p>
          <a:p>
            <a:pPr marL="990600" lvl="1" indent="-533400" algn="l" defTabSz="315913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AutoNum type="arabicPeriod"/>
            </a:pPr>
            <a:r>
              <a:rPr lang="en-US" sz="2800" b="0">
                <a:latin typeface="Tahoma" pitchFamily="34" charset="0"/>
              </a:rPr>
              <a:t>Insert into the map the 1</a:t>
            </a:r>
            <a:r>
              <a:rPr lang="en-US" sz="2800" b="0" baseline="30000">
                <a:latin typeface="Tahoma" pitchFamily="34" charset="0"/>
              </a:rPr>
              <a:t>st</a:t>
            </a:r>
            <a:r>
              <a:rPr lang="en-US" sz="2800" b="0">
                <a:latin typeface="Tahoma" pitchFamily="34" charset="0"/>
              </a:rPr>
              <a:t> and 2</a:t>
            </a:r>
            <a:r>
              <a:rPr lang="en-US" sz="2800" b="0" baseline="30000">
                <a:latin typeface="Tahoma" pitchFamily="34" charset="0"/>
              </a:rPr>
              <a:t>nd </a:t>
            </a:r>
            <a:r>
              <a:rPr lang="en-US" sz="2800" b="0">
                <a:latin typeface="Tahoma" pitchFamily="34" charset="0"/>
              </a:rPr>
              <a:t>children.</a:t>
            </a:r>
          </a:p>
        </p:txBody>
      </p:sp>
      <p:sp>
        <p:nvSpPr>
          <p:cNvPr id="470022" name="AutoShape 6"/>
          <p:cNvSpPr>
            <a:spLocks noChangeArrowheads="1"/>
          </p:cNvSpPr>
          <p:nvPr/>
        </p:nvSpPr>
        <p:spPr bwMode="auto">
          <a:xfrm>
            <a:off x="1468438" y="2200275"/>
            <a:ext cx="2706687" cy="796925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000" b="0"/>
              <a:t>Define your own actions.</a:t>
            </a:r>
          </a:p>
        </p:txBody>
      </p:sp>
      <p:pic>
        <p:nvPicPr>
          <p:cNvPr id="470023" name="Picture 7" descr="MCj0441397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Eric Niebler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2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00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00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00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00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00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8" grpId="0" animBg="1"/>
      <p:bldP spid="4700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D323D7F-214F-41B7-B36A-9FDB7B2BF0B0}" type="datetime1">
              <a:rPr lang="en-US" smtClean="0"/>
              <a:t>5/14/2013</a:t>
            </a:fld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07E1-35CF-43C2-9C83-0F6B6FCCB9A5}" type="slidenum">
              <a:rPr lang="en-US"/>
              <a:pPr/>
              <a:t>27</a:t>
            </a:fld>
            <a:endParaRPr lang="en-US"/>
          </a:p>
        </p:txBody>
      </p:sp>
      <p:sp>
        <p:nvSpPr>
          <p:cNvPr id="474122" name="Rectangle 10"/>
          <p:cNvSpPr>
            <a:spLocks noChangeArrowheads="1"/>
          </p:cNvSpPr>
          <p:nvPr/>
        </p:nvSpPr>
        <p:spPr bwMode="auto">
          <a:xfrm>
            <a:off x="457200" y="3276600"/>
            <a:ext cx="39624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algn="l" defTabSz="315913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 b="0">
                <a:latin typeface="Tahoma" pitchFamily="34" charset="0"/>
              </a:rPr>
              <a:t>Otherwise:</a:t>
            </a:r>
          </a:p>
          <a:p>
            <a:pPr marL="990600" lvl="1" indent="-533400" algn="l" defTabSz="315913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AutoNum type="arabicPeriod"/>
            </a:pPr>
            <a:r>
              <a:rPr lang="en-US" sz="2800" b="0">
                <a:latin typeface="Tahoma" pitchFamily="34" charset="0"/>
              </a:rPr>
              <a:t>Recurse on the 0</a:t>
            </a:r>
            <a:r>
              <a:rPr lang="en-US" sz="2800" b="0" baseline="30000">
                <a:latin typeface="Tahoma" pitchFamily="34" charset="0"/>
              </a:rPr>
              <a:t>th</a:t>
            </a:r>
            <a:r>
              <a:rPr lang="en-US" sz="2800" b="0">
                <a:latin typeface="Tahoma" pitchFamily="34" charset="0"/>
              </a:rPr>
              <a:t> child.</a:t>
            </a:r>
          </a:p>
          <a:p>
            <a:pPr marL="990600" lvl="1" indent="-533400" algn="l" defTabSz="315913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AutoNum type="arabicPeriod"/>
            </a:pPr>
            <a:r>
              <a:rPr lang="en-US" sz="2800" b="0">
                <a:latin typeface="Tahoma" pitchFamily="34" charset="0"/>
              </a:rPr>
              <a:t>Insert into the map the 1</a:t>
            </a:r>
            <a:r>
              <a:rPr lang="en-US" sz="2800" b="0" baseline="30000">
                <a:latin typeface="Tahoma" pitchFamily="34" charset="0"/>
              </a:rPr>
              <a:t>st</a:t>
            </a:r>
            <a:r>
              <a:rPr lang="en-US" sz="2800" b="0">
                <a:latin typeface="Tahoma" pitchFamily="34" charset="0"/>
              </a:rPr>
              <a:t> and 2</a:t>
            </a:r>
            <a:r>
              <a:rPr lang="en-US" sz="2800" b="0" baseline="30000">
                <a:latin typeface="Tahoma" pitchFamily="34" charset="0"/>
              </a:rPr>
              <a:t>nd </a:t>
            </a:r>
            <a:r>
              <a:rPr lang="en-US" sz="2800" b="0">
                <a:latin typeface="Tahoma" pitchFamily="34" charset="0"/>
              </a:rPr>
              <a:t>children.</a:t>
            </a:r>
          </a:p>
        </p:txBody>
      </p:sp>
      <p:sp>
        <p:nvSpPr>
          <p:cNvPr id="474123" name="Text Box 11"/>
          <p:cNvSpPr txBox="1">
            <a:spLocks noChangeArrowheads="1"/>
          </p:cNvSpPr>
          <p:nvPr/>
        </p:nvSpPr>
        <p:spPr bwMode="auto">
          <a:xfrm>
            <a:off x="609600" y="3535680"/>
            <a:ext cx="3886200" cy="256032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600" b="0"/>
          </a:p>
          <a:p>
            <a:pPr algn="l"/>
            <a:endParaRPr lang="en-US" sz="1600" b="0"/>
          </a:p>
          <a:p>
            <a:pPr algn="l"/>
            <a:endParaRPr lang="en-US" sz="1600" b="0"/>
          </a:p>
          <a:p>
            <a:pPr algn="l"/>
            <a:endParaRPr lang="en-US" sz="1600" b="0"/>
          </a:p>
          <a:p>
            <a:pPr algn="l"/>
            <a:endParaRPr lang="en-US" sz="1600" b="0"/>
          </a:p>
          <a:p>
            <a:pPr algn="l"/>
            <a:endParaRPr lang="en-US" sz="1600" b="0"/>
          </a:p>
          <a:p>
            <a:pPr algn="l"/>
            <a:endParaRPr lang="en-US" sz="1600" b="0"/>
          </a:p>
          <a:p>
            <a:pPr algn="l"/>
            <a:endParaRPr lang="en-US" sz="1600" b="0"/>
          </a:p>
          <a:p>
            <a:pPr algn="l"/>
            <a:endParaRPr lang="en-US" sz="1600" b="0"/>
          </a:p>
          <a:p>
            <a:pPr algn="l"/>
            <a:endParaRPr lang="en-US" sz="1600" b="0"/>
          </a:p>
          <a:p>
            <a:pPr algn="l"/>
            <a:endParaRPr lang="en-US" sz="1600" b="0"/>
          </a:p>
          <a:p>
            <a:pPr algn="l"/>
            <a:endParaRPr lang="en-US" sz="1600" b="0" noProof="1"/>
          </a:p>
        </p:txBody>
      </p:sp>
      <p:sp>
        <p:nvSpPr>
          <p:cNvPr id="474120" name="Text Box 8"/>
          <p:cNvSpPr txBox="1">
            <a:spLocks noChangeArrowheads="1"/>
          </p:cNvSpPr>
          <p:nvPr/>
        </p:nvSpPr>
        <p:spPr bwMode="auto">
          <a:xfrm>
            <a:off x="533400" y="3406140"/>
            <a:ext cx="3886200" cy="25545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 b="0" noProof="1">
                <a:solidFill>
                  <a:srgbClr val="008000"/>
                </a:solidFill>
              </a:rPr>
              <a:t>// A simple </a:t>
            </a:r>
            <a:r>
              <a:rPr lang="en-US" sz="1600" b="0" dirty="0" smtClean="0">
                <a:solidFill>
                  <a:srgbClr val="008000"/>
                </a:solidFill>
              </a:rPr>
              <a:t>function object </a:t>
            </a:r>
            <a:r>
              <a:rPr lang="en-US" sz="1600" b="0" noProof="1" smtClean="0">
                <a:solidFill>
                  <a:srgbClr val="008000"/>
                </a:solidFill>
              </a:rPr>
              <a:t>that</a:t>
            </a:r>
            <a:endParaRPr lang="en-US" sz="1600" b="0" noProof="1">
              <a:solidFill>
                <a:srgbClr val="008000"/>
              </a:solidFill>
            </a:endParaRPr>
          </a:p>
          <a:p>
            <a:pPr algn="l"/>
            <a:r>
              <a:rPr lang="en-US" sz="1600" b="0" noProof="1">
                <a:solidFill>
                  <a:srgbClr val="008000"/>
                </a:solidFill>
              </a:rPr>
              <a:t>// inserts a (key, value) pair into a map.</a:t>
            </a:r>
          </a:p>
          <a:p>
            <a:pPr algn="l"/>
            <a:r>
              <a:rPr lang="en-US" sz="1600" b="0" noProof="1">
                <a:solidFill>
                  <a:srgbClr val="0000FF"/>
                </a:solidFill>
              </a:rPr>
              <a:t>struct </a:t>
            </a:r>
            <a:r>
              <a:rPr lang="en-US" sz="1600" b="0" noProof="1" smtClean="0"/>
              <a:t>map_insert</a:t>
            </a:r>
            <a:endParaRPr lang="en-US" sz="1600" b="0" noProof="1"/>
          </a:p>
          <a:p>
            <a:pPr algn="l"/>
            <a:r>
              <a:rPr lang="en-US" sz="1600" b="0" noProof="1"/>
              <a:t>{</a:t>
            </a:r>
          </a:p>
          <a:p>
            <a:pPr algn="l"/>
            <a:r>
              <a:rPr lang="en-US" sz="1600" b="0" noProof="1" smtClean="0">
                <a:solidFill>
                  <a:srgbClr val="0000FF"/>
                </a:solidFill>
              </a:rPr>
              <a:t>    template</a:t>
            </a:r>
            <a:r>
              <a:rPr lang="en-US" sz="1600" b="0" noProof="1" smtClean="0"/>
              <a:t>&lt;</a:t>
            </a:r>
            <a:r>
              <a:rPr lang="en-US" sz="1600" b="0" dirty="0" smtClean="0">
                <a:solidFill>
                  <a:srgbClr val="0000FF"/>
                </a:solidFill>
              </a:rPr>
              <a:t>class</a:t>
            </a:r>
            <a:r>
              <a:rPr lang="en-US" sz="1600" b="0" noProof="1" smtClean="0"/>
              <a:t> </a:t>
            </a:r>
            <a:r>
              <a:rPr lang="en-US" sz="1600" b="0" noProof="1"/>
              <a:t>M, </a:t>
            </a:r>
            <a:r>
              <a:rPr lang="en-US" sz="1600" b="0" dirty="0">
                <a:solidFill>
                  <a:srgbClr val="0000FF"/>
                </a:solidFill>
              </a:rPr>
              <a:t>class</a:t>
            </a:r>
            <a:r>
              <a:rPr lang="en-US" sz="1600" b="0" noProof="1"/>
              <a:t> K, </a:t>
            </a:r>
            <a:r>
              <a:rPr lang="en-US" sz="1600" b="0" dirty="0">
                <a:solidFill>
                  <a:srgbClr val="0000FF"/>
                </a:solidFill>
              </a:rPr>
              <a:t>class</a:t>
            </a:r>
            <a:r>
              <a:rPr lang="en-US" sz="1600" b="0" noProof="1"/>
              <a:t> V&gt;</a:t>
            </a:r>
          </a:p>
          <a:p>
            <a:pPr algn="l"/>
            <a:r>
              <a:rPr lang="en-US" sz="1600" b="0" noProof="1"/>
              <a:t>    </a:t>
            </a:r>
            <a:r>
              <a:rPr lang="en-US" sz="1600" b="0" noProof="1">
                <a:solidFill>
                  <a:srgbClr val="0000FF"/>
                </a:solidFill>
              </a:rPr>
              <a:t>void</a:t>
            </a:r>
            <a:r>
              <a:rPr lang="en-US" sz="1600" b="0" noProof="1"/>
              <a:t> </a:t>
            </a:r>
            <a:r>
              <a:rPr lang="en-US" sz="1600" b="0" noProof="1">
                <a:solidFill>
                  <a:srgbClr val="0000FF"/>
                </a:solidFill>
              </a:rPr>
              <a:t>operator</a:t>
            </a:r>
            <a:r>
              <a:rPr lang="en-US" sz="1600" b="0" noProof="1"/>
              <a:t>()(M &amp; m, K k, V v) </a:t>
            </a:r>
            <a:r>
              <a:rPr lang="en-US" sz="1600" b="0" noProof="1">
                <a:solidFill>
                  <a:srgbClr val="0000FF"/>
                </a:solidFill>
              </a:rPr>
              <a:t>const</a:t>
            </a:r>
          </a:p>
          <a:p>
            <a:pPr algn="l"/>
            <a:r>
              <a:rPr lang="en-US" sz="1600" b="0" noProof="1"/>
              <a:t>    {</a:t>
            </a:r>
          </a:p>
          <a:p>
            <a:pPr algn="l"/>
            <a:r>
              <a:rPr lang="en-US" sz="1600" b="0" noProof="1"/>
              <a:t>        m[</a:t>
            </a:r>
            <a:r>
              <a:rPr lang="en-US" sz="1600" b="0" dirty="0"/>
              <a:t> </a:t>
            </a:r>
            <a:r>
              <a:rPr lang="en-US" sz="1600" b="0" noProof="1"/>
              <a:t>k</a:t>
            </a:r>
            <a:r>
              <a:rPr lang="en-US" sz="1600" b="0" dirty="0"/>
              <a:t> </a:t>
            </a:r>
            <a:r>
              <a:rPr lang="en-US" sz="1600" b="0" noProof="1"/>
              <a:t>] = v;</a:t>
            </a:r>
          </a:p>
          <a:p>
            <a:pPr algn="l"/>
            <a:r>
              <a:rPr lang="en-US" sz="1600" b="0" noProof="1"/>
              <a:t>    }</a:t>
            </a:r>
          </a:p>
          <a:p>
            <a:pPr algn="l"/>
            <a:r>
              <a:rPr lang="en-US" sz="1600" b="0" noProof="1"/>
              <a:t>};</a:t>
            </a:r>
          </a:p>
        </p:txBody>
      </p:sp>
      <p:sp>
        <p:nvSpPr>
          <p:cNvPr id="474114" name="Rectangle 2"/>
          <p:cNvSpPr>
            <a:spLocks noChangeArrowheads="1"/>
          </p:cNvSpPr>
          <p:nvPr/>
        </p:nvSpPr>
        <p:spPr bwMode="auto">
          <a:xfrm>
            <a:off x="5029200" y="4267200"/>
            <a:ext cx="16002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115" name="Text Box 3"/>
          <p:cNvSpPr txBox="1">
            <a:spLocks noChangeArrowheads="1"/>
          </p:cNvSpPr>
          <p:nvPr/>
        </p:nvSpPr>
        <p:spPr bwMode="auto">
          <a:xfrm>
            <a:off x="4648200" y="1752600"/>
            <a:ext cx="4114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b="0" dirty="0">
              <a:solidFill>
                <a:srgbClr val="0000FF"/>
              </a:solidFill>
            </a:endParaRPr>
          </a:p>
          <a:p>
            <a:pPr algn="l"/>
            <a:endParaRPr lang="en-US" b="0" dirty="0">
              <a:solidFill>
                <a:srgbClr val="0000FF"/>
              </a:solidFill>
            </a:endParaRPr>
          </a:p>
          <a:p>
            <a:pPr algn="l"/>
            <a:r>
              <a:rPr lang="en-US" b="0" dirty="0"/>
              <a:t>    </a:t>
            </a:r>
            <a:r>
              <a:rPr lang="en-US" b="0" dirty="0" smtClean="0"/>
              <a:t> proto::case_(</a:t>
            </a:r>
            <a:endParaRPr lang="en-US" b="0" dirty="0"/>
          </a:p>
          <a:p>
            <a:pPr algn="l"/>
            <a:r>
              <a:rPr lang="en-US" b="0" noProof="1"/>
              <a:t>      </a:t>
            </a:r>
            <a:r>
              <a:rPr lang="en-US" b="0" dirty="0"/>
              <a:t> </a:t>
            </a:r>
            <a:r>
              <a:rPr lang="en-US" b="0" noProof="1"/>
              <a:t> proto</a:t>
            </a:r>
            <a:r>
              <a:rPr lang="en-US" b="0" noProof="1" smtClean="0"/>
              <a:t>::function(</a:t>
            </a:r>
            <a:endParaRPr lang="en-US" b="0" noProof="1"/>
          </a:p>
          <a:p>
            <a:pPr algn="l"/>
            <a:r>
              <a:rPr lang="en-US" b="0" noProof="1"/>
              <a:t>            </a:t>
            </a:r>
            <a:r>
              <a:rPr lang="en-US" b="0" noProof="1" smtClean="0"/>
              <a:t>MapListOf,</a:t>
            </a:r>
            <a:endParaRPr lang="en-US" b="0" noProof="1"/>
          </a:p>
          <a:p>
            <a:pPr algn="l"/>
            <a:r>
              <a:rPr lang="en-US" b="0" noProof="1"/>
              <a:t>          </a:t>
            </a:r>
            <a:r>
              <a:rPr lang="en-US" b="0" noProof="1" smtClean="0"/>
              <a:t>  </a:t>
            </a:r>
            <a:r>
              <a:rPr lang="en-US" b="0" noProof="1"/>
              <a:t>proto::</a:t>
            </a:r>
            <a:r>
              <a:rPr lang="en-US" b="0" noProof="1" smtClean="0"/>
              <a:t>terminal(_),</a:t>
            </a:r>
            <a:endParaRPr lang="en-US" b="0" noProof="1"/>
          </a:p>
          <a:p>
            <a:pPr algn="l"/>
            <a:r>
              <a:rPr lang="en-US" b="0" noProof="1"/>
              <a:t>          </a:t>
            </a:r>
            <a:r>
              <a:rPr lang="en-US" b="0" noProof="1" smtClean="0"/>
              <a:t>  </a:t>
            </a:r>
            <a:r>
              <a:rPr lang="en-US" b="0" noProof="1"/>
              <a:t>proto::</a:t>
            </a:r>
            <a:r>
              <a:rPr lang="en-US" b="0" noProof="1" smtClean="0"/>
              <a:t>terminal(_)</a:t>
            </a:r>
            <a:endParaRPr lang="en-US" b="0" noProof="1"/>
          </a:p>
          <a:p>
            <a:pPr algn="l"/>
            <a:r>
              <a:rPr lang="en-US" b="0" noProof="1"/>
              <a:t>        </a:t>
            </a:r>
            <a:r>
              <a:rPr lang="en-US" b="0" noProof="1" smtClean="0"/>
              <a:t>),</a:t>
            </a:r>
            <a:endParaRPr lang="en-US" b="0" dirty="0"/>
          </a:p>
          <a:p>
            <a:pPr algn="l"/>
            <a:r>
              <a:rPr lang="en-US" b="0" dirty="0" smtClean="0"/>
              <a:t>        </a:t>
            </a:r>
            <a:r>
              <a:rPr lang="en-US" b="0" dirty="0" err="1" smtClean="0"/>
              <a:t>MapListOf</a:t>
            </a:r>
            <a:r>
              <a:rPr lang="en-US" b="0" dirty="0" smtClean="0"/>
              <a:t>(proto</a:t>
            </a:r>
            <a:r>
              <a:rPr lang="en-US" b="0" dirty="0"/>
              <a:t>::_child0</a:t>
            </a:r>
            <a:r>
              <a:rPr lang="en-US" b="0" dirty="0" smtClean="0"/>
              <a:t>),</a:t>
            </a:r>
            <a:endParaRPr lang="en-US" b="0" dirty="0"/>
          </a:p>
          <a:p>
            <a:pPr algn="l"/>
            <a:r>
              <a:rPr lang="en-US" b="0" dirty="0"/>
              <a:t>    </a:t>
            </a:r>
            <a:r>
              <a:rPr lang="en-US" b="0" dirty="0" smtClean="0"/>
              <a:t>    </a:t>
            </a:r>
            <a:r>
              <a:rPr lang="en-US" b="0" noProof="1"/>
              <a:t>map_insert(</a:t>
            </a:r>
          </a:p>
          <a:p>
            <a:pPr algn="l"/>
            <a:r>
              <a:rPr lang="en-US" b="0" noProof="1"/>
              <a:t> </a:t>
            </a:r>
            <a:r>
              <a:rPr lang="en-US" b="0" noProof="1" smtClean="0"/>
              <a:t>           </a:t>
            </a:r>
            <a:r>
              <a:rPr lang="en-US" b="0" noProof="1"/>
              <a:t>proto</a:t>
            </a:r>
            <a:r>
              <a:rPr lang="en-US" b="0" noProof="1" smtClean="0"/>
              <a:t>::_data,</a:t>
            </a:r>
            <a:endParaRPr lang="en-US" b="0" noProof="1"/>
          </a:p>
          <a:p>
            <a:pPr algn="l"/>
            <a:r>
              <a:rPr lang="en-US" b="0" noProof="1"/>
              <a:t> </a:t>
            </a:r>
            <a:r>
              <a:rPr lang="en-US" b="0" noProof="1" smtClean="0"/>
              <a:t>           </a:t>
            </a:r>
            <a:r>
              <a:rPr lang="en-US" b="0" noProof="1"/>
              <a:t>proto::_value(proto::_child1</a:t>
            </a:r>
            <a:r>
              <a:rPr lang="en-US" b="0" noProof="1" smtClean="0"/>
              <a:t>),</a:t>
            </a:r>
            <a:endParaRPr lang="en-US" b="0" noProof="1"/>
          </a:p>
          <a:p>
            <a:pPr algn="l"/>
            <a:r>
              <a:rPr lang="en-US" b="0" noProof="1"/>
              <a:t> </a:t>
            </a:r>
            <a:r>
              <a:rPr lang="en-US" b="0" noProof="1" smtClean="0"/>
              <a:t>           </a:t>
            </a:r>
            <a:r>
              <a:rPr lang="en-US" b="0" noProof="1"/>
              <a:t>proto::_value(proto::_child2)</a:t>
            </a:r>
          </a:p>
          <a:p>
            <a:pPr algn="l"/>
            <a:r>
              <a:rPr lang="en-US" b="0" noProof="1"/>
              <a:t> </a:t>
            </a:r>
            <a:r>
              <a:rPr lang="en-US" b="0" noProof="1" smtClean="0"/>
              <a:t>       </a:t>
            </a:r>
            <a:r>
              <a:rPr lang="en-US" b="0" noProof="1"/>
              <a:t>)</a:t>
            </a:r>
            <a:endParaRPr lang="en-US" b="0" dirty="0"/>
          </a:p>
          <a:p>
            <a:pPr algn="l"/>
            <a:r>
              <a:rPr lang="en-US" b="0" dirty="0"/>
              <a:t> </a:t>
            </a:r>
            <a:r>
              <a:rPr lang="en-US" b="0" dirty="0" smtClean="0"/>
              <a:t>   )</a:t>
            </a:r>
            <a:endParaRPr lang="en-US" b="0" dirty="0"/>
          </a:p>
          <a:p>
            <a:pPr algn="l"/>
            <a:r>
              <a:rPr lang="en-US" b="0" dirty="0"/>
              <a:t> </a:t>
            </a:r>
            <a:endParaRPr lang="en-US" b="0" noProof="1"/>
          </a:p>
        </p:txBody>
      </p:sp>
      <p:sp>
        <p:nvSpPr>
          <p:cNvPr id="474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Populate a map from a tree…</a:t>
            </a:r>
          </a:p>
        </p:txBody>
      </p:sp>
      <p:sp>
        <p:nvSpPr>
          <p:cNvPr id="474118" name="AutoShape 6"/>
          <p:cNvSpPr>
            <a:spLocks noChangeArrowheads="1"/>
          </p:cNvSpPr>
          <p:nvPr/>
        </p:nvSpPr>
        <p:spPr bwMode="auto">
          <a:xfrm>
            <a:off x="1468438" y="2200275"/>
            <a:ext cx="2706687" cy="796925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000" b="0"/>
              <a:t>Define your own actions.</a:t>
            </a:r>
          </a:p>
        </p:txBody>
      </p:sp>
      <p:pic>
        <p:nvPicPr>
          <p:cNvPr id="474119" name="Picture 7" descr="MCj0441397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4121" name="AutoShape 9"/>
          <p:cNvSpPr>
            <a:spLocks noChangeArrowheads="1"/>
          </p:cNvSpPr>
          <p:nvPr/>
        </p:nvSpPr>
        <p:spPr bwMode="auto">
          <a:xfrm>
            <a:off x="4419600" y="4191000"/>
            <a:ext cx="609600" cy="381000"/>
          </a:xfrm>
          <a:prstGeom prst="leftArrow">
            <a:avLst>
              <a:gd name="adj1" fmla="val 50000"/>
              <a:gd name="adj2" fmla="val 40000"/>
            </a:avLst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Eric Niebler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0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74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7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47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47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74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22" grpId="0"/>
      <p:bldP spid="474123" grpId="0" animBg="1"/>
      <p:bldP spid="474120" grpId="0" animBg="1"/>
      <p:bldP spid="474121" grpId="0" animBg="1"/>
      <p:bldP spid="474121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9C275F7-9FB2-43DC-AAC3-9079127EF195}" type="datetime1">
              <a:rPr lang="en-US" smtClean="0"/>
              <a:t>5/14/2013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BF32-069E-4741-BC15-8BAC06B6132F}" type="slidenum">
              <a:rPr lang="en-US"/>
              <a:pPr/>
              <a:t>28</a:t>
            </a:fld>
            <a:endParaRPr lang="en-US"/>
          </a:p>
        </p:txBody>
      </p:sp>
      <p:sp>
        <p:nvSpPr>
          <p:cNvPr id="466955" name="Rectangle 11"/>
          <p:cNvSpPr>
            <a:spLocks noChangeArrowheads="1"/>
          </p:cNvSpPr>
          <p:nvPr/>
        </p:nvSpPr>
        <p:spPr bwMode="auto">
          <a:xfrm>
            <a:off x="5334000" y="4535424"/>
            <a:ext cx="16002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Populate a map from a tree…</a:t>
            </a:r>
          </a:p>
        </p:txBody>
      </p:sp>
      <p:sp>
        <p:nvSpPr>
          <p:cNvPr id="466948" name="Text Box 4"/>
          <p:cNvSpPr txBox="1">
            <a:spLocks noChangeArrowheads="1"/>
          </p:cNvSpPr>
          <p:nvPr/>
        </p:nvSpPr>
        <p:spPr bwMode="auto">
          <a:xfrm>
            <a:off x="4648200" y="1752600"/>
            <a:ext cx="41148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b="0" dirty="0">
              <a:solidFill>
                <a:srgbClr val="0000FF"/>
              </a:solidFill>
            </a:endParaRPr>
          </a:p>
          <a:p>
            <a:pPr algn="l"/>
            <a:endParaRPr lang="en-US" b="0" dirty="0">
              <a:solidFill>
                <a:srgbClr val="0000FF"/>
              </a:solidFill>
            </a:endParaRPr>
          </a:p>
          <a:p>
            <a:pPr algn="l"/>
            <a:r>
              <a:rPr lang="en-US" b="0" dirty="0" smtClean="0"/>
              <a:t>     proto::case_(</a:t>
            </a:r>
          </a:p>
          <a:p>
            <a:pPr algn="l"/>
            <a:r>
              <a:rPr lang="en-US" b="0" noProof="1" smtClean="0"/>
              <a:t>      </a:t>
            </a:r>
            <a:r>
              <a:rPr lang="en-US" b="0" dirty="0" smtClean="0"/>
              <a:t> </a:t>
            </a:r>
            <a:r>
              <a:rPr lang="en-US" b="0" noProof="1" smtClean="0"/>
              <a:t> proto::function(</a:t>
            </a:r>
          </a:p>
          <a:p>
            <a:pPr algn="l"/>
            <a:r>
              <a:rPr lang="en-US" b="0" noProof="1" smtClean="0"/>
              <a:t>            MapListOf,</a:t>
            </a:r>
          </a:p>
          <a:p>
            <a:pPr algn="l"/>
            <a:r>
              <a:rPr lang="en-US" b="0" noProof="1" smtClean="0"/>
              <a:t>            proto::terminal(_),</a:t>
            </a:r>
          </a:p>
          <a:p>
            <a:pPr algn="l"/>
            <a:r>
              <a:rPr lang="en-US" b="0" noProof="1" smtClean="0"/>
              <a:t>            proto::terminal(_)</a:t>
            </a:r>
          </a:p>
          <a:p>
            <a:pPr algn="l"/>
            <a:r>
              <a:rPr lang="en-US" b="0" noProof="1" smtClean="0"/>
              <a:t>        ),</a:t>
            </a:r>
            <a:endParaRPr lang="en-US" b="0" dirty="0" smtClean="0"/>
          </a:p>
          <a:p>
            <a:pPr algn="l"/>
            <a:r>
              <a:rPr lang="en-US" b="0" dirty="0" smtClean="0"/>
              <a:t>        </a:t>
            </a:r>
            <a:r>
              <a:rPr lang="en-US" b="0" dirty="0" err="1" smtClean="0"/>
              <a:t>MapListOf</a:t>
            </a:r>
            <a:r>
              <a:rPr lang="en-US" b="0" dirty="0" smtClean="0"/>
              <a:t>(proto::_child0),</a:t>
            </a:r>
          </a:p>
          <a:p>
            <a:pPr algn="l"/>
            <a:r>
              <a:rPr lang="en-US" b="0" dirty="0" smtClean="0"/>
              <a:t>        </a:t>
            </a:r>
            <a:r>
              <a:rPr lang="en-US" b="0" noProof="1" smtClean="0"/>
              <a:t>map_insert(</a:t>
            </a:r>
          </a:p>
          <a:p>
            <a:pPr algn="l"/>
            <a:r>
              <a:rPr lang="en-US" b="0" noProof="1" smtClean="0"/>
              <a:t>            proto::_data,</a:t>
            </a:r>
          </a:p>
          <a:p>
            <a:pPr algn="l"/>
            <a:r>
              <a:rPr lang="en-US" b="0" noProof="1" smtClean="0"/>
              <a:t>            proto::_value(proto::_child1),</a:t>
            </a:r>
          </a:p>
          <a:p>
            <a:pPr algn="l"/>
            <a:r>
              <a:rPr lang="en-US" b="0" noProof="1" smtClean="0"/>
              <a:t>            proto::_value(proto::_child2)</a:t>
            </a:r>
          </a:p>
          <a:p>
            <a:pPr algn="l"/>
            <a:r>
              <a:rPr lang="en-US" b="0" noProof="1" smtClean="0"/>
              <a:t>        )</a:t>
            </a:r>
            <a:endParaRPr lang="en-US" b="0" dirty="0" smtClean="0"/>
          </a:p>
          <a:p>
            <a:pPr algn="l"/>
            <a:r>
              <a:rPr lang="en-US" b="0" dirty="0" smtClean="0"/>
              <a:t>    )</a:t>
            </a:r>
            <a:endParaRPr lang="en-US" b="0" noProof="1"/>
          </a:p>
        </p:txBody>
      </p:sp>
      <p:sp>
        <p:nvSpPr>
          <p:cNvPr id="466953" name="AutoShape 9"/>
          <p:cNvSpPr>
            <a:spLocks noChangeArrowheads="1"/>
          </p:cNvSpPr>
          <p:nvPr/>
        </p:nvSpPr>
        <p:spPr bwMode="auto">
          <a:xfrm>
            <a:off x="1452563" y="2032000"/>
            <a:ext cx="2738437" cy="1133475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000" b="0" dirty="0"/>
              <a:t>Pass extra </a:t>
            </a:r>
            <a:r>
              <a:rPr lang="en-US" sz="2000" b="0" dirty="0" smtClean="0"/>
              <a:t>“data” </a:t>
            </a:r>
            <a:r>
              <a:rPr lang="en-US" sz="2000" b="0" dirty="0"/>
              <a:t>to your </a:t>
            </a:r>
            <a:r>
              <a:rPr lang="en-US" sz="2000" b="0" dirty="0" smtClean="0"/>
              <a:t>actions, </a:t>
            </a:r>
            <a:r>
              <a:rPr lang="en-US" sz="2000" b="0" dirty="0"/>
              <a:t>like, say, a </a:t>
            </a:r>
            <a:r>
              <a:rPr lang="en-US" sz="2000" b="0" dirty="0" err="1"/>
              <a:t>std</a:t>
            </a:r>
            <a:r>
              <a:rPr lang="en-US" sz="2000" b="0" dirty="0"/>
              <a:t>::map.</a:t>
            </a:r>
          </a:p>
        </p:txBody>
      </p:sp>
      <p:pic>
        <p:nvPicPr>
          <p:cNvPr id="466954" name="Picture 10" descr="MCj0441397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Eric Niebler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8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6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6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55" grpId="0" animBg="1"/>
      <p:bldP spid="46695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47A656E-0799-4299-9E01-C2CD0813F41E}" type="datetime1">
              <a:rPr lang="en-US" smtClean="0"/>
              <a:t>5/14/2013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6632-71E2-4E8B-9171-CC279404E3FD}" type="slidenum">
              <a:rPr lang="en-US"/>
              <a:pPr/>
              <a:t>29</a:t>
            </a:fld>
            <a:endParaRPr lang="en-US"/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Putting the Pieces Together</a:t>
            </a:r>
          </a:p>
        </p:txBody>
      </p:sp>
      <p:sp>
        <p:nvSpPr>
          <p:cNvPr id="473093" name="Text Box 5"/>
          <p:cNvSpPr txBox="1">
            <a:spLocks noChangeArrowheads="1"/>
          </p:cNvSpPr>
          <p:nvPr/>
        </p:nvSpPr>
        <p:spPr bwMode="auto">
          <a:xfrm>
            <a:off x="533400" y="1676400"/>
            <a:ext cx="71628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b="0" dirty="0">
                <a:solidFill>
                  <a:srgbClr val="008000"/>
                </a:solidFill>
              </a:rPr>
              <a:t>// Match valid </a:t>
            </a:r>
            <a:r>
              <a:rPr lang="en-US" sz="2000" b="0" dirty="0" err="1">
                <a:solidFill>
                  <a:srgbClr val="008000"/>
                </a:solidFill>
              </a:rPr>
              <a:t>map_list_of</a:t>
            </a:r>
            <a:r>
              <a:rPr lang="en-US" sz="2000" b="0" dirty="0">
                <a:solidFill>
                  <a:srgbClr val="008000"/>
                </a:solidFill>
              </a:rPr>
              <a:t> expressions and populate a map</a:t>
            </a:r>
          </a:p>
          <a:p>
            <a:pPr algn="l"/>
            <a:r>
              <a:rPr lang="en-US" sz="2000" b="0" noProof="1">
                <a:solidFill>
                  <a:srgbClr val="0000FF"/>
                </a:solidFill>
              </a:rPr>
              <a:t>struct </a:t>
            </a:r>
            <a:r>
              <a:rPr lang="en-US" sz="2000" b="0" noProof="1" smtClean="0"/>
              <a:t>MapListOf : def&lt;</a:t>
            </a:r>
            <a:endParaRPr lang="en-US" sz="2000" b="0" noProof="1"/>
          </a:p>
          <a:p>
            <a:pPr algn="l"/>
            <a:r>
              <a:rPr lang="en-US" sz="2000" b="0" noProof="1"/>
              <a:t>  </a:t>
            </a:r>
            <a:r>
              <a:rPr lang="en-US" sz="2000" b="0" noProof="1" smtClean="0"/>
              <a:t>match(</a:t>
            </a:r>
          </a:p>
          <a:p>
            <a:pPr algn="l"/>
            <a:r>
              <a:rPr lang="en-US" sz="2000" b="0" noProof="1"/>
              <a:t> </a:t>
            </a:r>
            <a:r>
              <a:rPr lang="en-US" sz="2000" b="0" noProof="1" smtClean="0"/>
              <a:t>   case_(  terminal(map_list_of_),</a:t>
            </a:r>
          </a:p>
          <a:p>
            <a:pPr algn="l"/>
            <a:r>
              <a:rPr lang="en-US" sz="2000" b="0" noProof="1"/>
              <a:t> </a:t>
            </a:r>
            <a:r>
              <a:rPr lang="en-US" sz="2000" b="0" noProof="1" smtClean="0"/>
              <a:t>       </a:t>
            </a:r>
            <a:r>
              <a:rPr lang="en-US" sz="2000" b="0" noProof="1" smtClean="0">
                <a:solidFill>
                  <a:srgbClr val="0033CC"/>
                </a:solidFill>
              </a:rPr>
              <a:t>void</a:t>
            </a:r>
            <a:r>
              <a:rPr lang="en-US" sz="2000" b="0" noProof="1" smtClean="0"/>
              <a:t>()</a:t>
            </a:r>
          </a:p>
          <a:p>
            <a:pPr algn="l"/>
            <a:r>
              <a:rPr lang="en-US" sz="2000" b="0" noProof="1"/>
              <a:t> </a:t>
            </a:r>
            <a:r>
              <a:rPr lang="en-US" sz="2000" b="0" noProof="1" smtClean="0"/>
              <a:t>   ),</a:t>
            </a:r>
            <a:endParaRPr lang="en-US" sz="2000" b="0" noProof="1"/>
          </a:p>
          <a:p>
            <a:pPr algn="l"/>
            <a:r>
              <a:rPr lang="en-US" sz="2000" b="0" noProof="1"/>
              <a:t>    </a:t>
            </a:r>
            <a:r>
              <a:rPr lang="en-US" sz="2000" b="0" noProof="1" smtClean="0"/>
              <a:t>case_(  function(</a:t>
            </a:r>
            <a:r>
              <a:rPr lang="en-US" sz="2000" b="0" dirty="0" smtClean="0"/>
              <a:t> </a:t>
            </a:r>
            <a:r>
              <a:rPr lang="en-US" sz="2000" b="0" noProof="1"/>
              <a:t>MapListOf, </a:t>
            </a:r>
            <a:r>
              <a:rPr lang="en-US" sz="2000" b="0" noProof="1" smtClean="0"/>
              <a:t>terminal(_), terminal(_) ),</a:t>
            </a:r>
            <a:endParaRPr lang="en-US" sz="2000" b="0" noProof="1"/>
          </a:p>
          <a:p>
            <a:pPr algn="l"/>
            <a:r>
              <a:rPr lang="en-US" sz="2000" b="0" noProof="1" smtClean="0"/>
              <a:t>        MapListOf</a:t>
            </a:r>
            <a:r>
              <a:rPr lang="en-US" sz="2000" b="0" noProof="1"/>
              <a:t>(_child0</a:t>
            </a:r>
            <a:r>
              <a:rPr lang="en-US" sz="2000" b="0" noProof="1" smtClean="0"/>
              <a:t>),</a:t>
            </a:r>
            <a:endParaRPr lang="en-US" sz="2000" b="0" noProof="1"/>
          </a:p>
          <a:p>
            <a:pPr algn="l"/>
            <a:r>
              <a:rPr lang="en-US" sz="2000" b="0" noProof="1"/>
              <a:t>        </a:t>
            </a:r>
            <a:r>
              <a:rPr lang="en-US" sz="2000" b="0" noProof="1" smtClean="0"/>
              <a:t>map_insert(_data, </a:t>
            </a:r>
            <a:r>
              <a:rPr lang="en-US" sz="2000" b="0" noProof="1"/>
              <a:t>_value(_child1), _value(_child2))</a:t>
            </a:r>
          </a:p>
          <a:p>
            <a:pPr algn="l"/>
            <a:r>
              <a:rPr lang="en-US" sz="2000" b="0" noProof="1"/>
              <a:t>    </a:t>
            </a:r>
            <a:r>
              <a:rPr lang="en-US" sz="2000" b="0" noProof="1" smtClean="0"/>
              <a:t>)</a:t>
            </a:r>
          </a:p>
          <a:p>
            <a:pPr algn="l"/>
            <a:r>
              <a:rPr lang="en-US" sz="2000" b="0" noProof="1"/>
              <a:t> </a:t>
            </a:r>
            <a:r>
              <a:rPr lang="en-US" sz="2000" b="0" noProof="1" smtClean="0"/>
              <a:t> )</a:t>
            </a:r>
            <a:endParaRPr lang="en-US" sz="2000" b="0" noProof="1"/>
          </a:p>
          <a:p>
            <a:pPr algn="l"/>
            <a:r>
              <a:rPr lang="en-US" sz="2000" b="0" noProof="1" smtClean="0"/>
              <a:t>&gt; {};</a:t>
            </a:r>
            <a:endParaRPr lang="en-US" sz="2000" b="0" noProof="1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Eric Niebler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27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US" sz="4600"/>
              <a:t>Example 1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800" b="1">
                <a:latin typeface="Courier New" pitchFamily="49" charset="0"/>
              </a:rPr>
              <a:t>map_list_of()</a:t>
            </a:r>
            <a:r>
              <a:rPr lang="en-US"/>
              <a:t> from Boost.Assign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CB218A4-C954-446F-8475-077DFFAE6177}" type="datetime1">
              <a:rPr lang="en-US" smtClean="0"/>
              <a:t>5/14/2013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AE06-76F7-46FB-9E43-A44FBF146013}" type="slidenum">
              <a:rPr lang="en-US"/>
              <a:pPr/>
              <a:t>30</a:t>
            </a:fld>
            <a:endParaRPr lang="en-US"/>
          </a:p>
        </p:txBody>
      </p:sp>
      <p:sp>
        <p:nvSpPr>
          <p:cNvPr id="476167" name="Rectangle 7"/>
          <p:cNvSpPr>
            <a:spLocks noChangeArrowheads="1"/>
          </p:cNvSpPr>
          <p:nvPr/>
        </p:nvSpPr>
        <p:spPr bwMode="auto">
          <a:xfrm>
            <a:off x="838200" y="4724400"/>
            <a:ext cx="12954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6166" name="Rectangle 6"/>
          <p:cNvSpPr>
            <a:spLocks noChangeArrowheads="1"/>
          </p:cNvSpPr>
          <p:nvPr/>
        </p:nvSpPr>
        <p:spPr bwMode="auto">
          <a:xfrm>
            <a:off x="4724400" y="3581400"/>
            <a:ext cx="12954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Using Grammars and </a:t>
            </a:r>
            <a:r>
              <a:rPr lang="en-US" sz="4000" dirty="0" smtClean="0"/>
              <a:t>Algorithms</a:t>
            </a:r>
            <a:endParaRPr lang="en-US" sz="4000" dirty="0"/>
          </a:p>
        </p:txBody>
      </p:sp>
      <p:sp>
        <p:nvSpPr>
          <p:cNvPr id="476164" name="Text Box 4"/>
          <p:cNvSpPr txBox="1">
            <a:spLocks noChangeArrowheads="1"/>
          </p:cNvSpPr>
          <p:nvPr/>
        </p:nvSpPr>
        <p:spPr bwMode="auto">
          <a:xfrm>
            <a:off x="533400" y="1674813"/>
            <a:ext cx="81534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b="0" dirty="0">
                <a:solidFill>
                  <a:srgbClr val="008000"/>
                </a:solidFill>
              </a:rPr>
              <a:t>// Match valid </a:t>
            </a:r>
            <a:r>
              <a:rPr lang="en-US" b="0" dirty="0" err="1">
                <a:solidFill>
                  <a:srgbClr val="008000"/>
                </a:solidFill>
              </a:rPr>
              <a:t>map_list_of</a:t>
            </a:r>
            <a:r>
              <a:rPr lang="en-US" b="0" dirty="0">
                <a:solidFill>
                  <a:srgbClr val="008000"/>
                </a:solidFill>
              </a:rPr>
              <a:t> expressions and populate a map</a:t>
            </a:r>
          </a:p>
          <a:p>
            <a:pPr algn="l"/>
            <a:r>
              <a:rPr lang="en-US" b="0" noProof="1">
                <a:solidFill>
                  <a:srgbClr val="0000FF"/>
                </a:solidFill>
              </a:rPr>
              <a:t>struct </a:t>
            </a:r>
            <a:r>
              <a:rPr lang="en-US" b="0" noProof="1"/>
              <a:t>MapListOf</a:t>
            </a:r>
            <a:r>
              <a:rPr lang="en-US" b="0" dirty="0"/>
              <a:t>  : </a:t>
            </a:r>
            <a:r>
              <a:rPr lang="en-US" b="0" dirty="0">
                <a:solidFill>
                  <a:srgbClr val="008000"/>
                </a:solidFill>
              </a:rPr>
              <a:t>/* as before */ </a:t>
            </a:r>
            <a:r>
              <a:rPr lang="en-US" b="0" noProof="1"/>
              <a:t>{};</a:t>
            </a:r>
            <a:endParaRPr lang="en-US" b="0" dirty="0"/>
          </a:p>
          <a:p>
            <a:pPr algn="l"/>
            <a:endParaRPr lang="en-US" b="0" dirty="0"/>
          </a:p>
          <a:p>
            <a:pPr algn="l"/>
            <a:r>
              <a:rPr lang="en-US" b="0" dirty="0" err="1">
                <a:solidFill>
                  <a:srgbClr val="0000FF"/>
                </a:solidFill>
              </a:rPr>
              <a:t>int</a:t>
            </a:r>
            <a:r>
              <a:rPr lang="en-US" b="0" dirty="0"/>
              <a:t> main()</a:t>
            </a:r>
          </a:p>
          <a:p>
            <a:pPr algn="l"/>
            <a:r>
              <a:rPr lang="en-US" b="0" dirty="0"/>
              <a:t>{</a:t>
            </a:r>
          </a:p>
          <a:p>
            <a:pPr algn="l"/>
            <a:r>
              <a:rPr lang="en-US" b="0" dirty="0"/>
              <a:t>    </a:t>
            </a:r>
            <a:r>
              <a:rPr lang="en-US" b="0" dirty="0">
                <a:solidFill>
                  <a:srgbClr val="008000"/>
                </a:solidFill>
              </a:rPr>
              <a:t>// Use </a:t>
            </a:r>
            <a:r>
              <a:rPr lang="en-US" b="0" dirty="0" err="1">
                <a:solidFill>
                  <a:srgbClr val="008000"/>
                </a:solidFill>
              </a:rPr>
              <a:t>MapListOf</a:t>
            </a:r>
            <a:r>
              <a:rPr lang="en-US" b="0" dirty="0">
                <a:solidFill>
                  <a:srgbClr val="008000"/>
                </a:solidFill>
              </a:rPr>
              <a:t> as a grammar:</a:t>
            </a:r>
          </a:p>
          <a:p>
            <a:pPr algn="l"/>
            <a:r>
              <a:rPr lang="en-US" b="0" dirty="0"/>
              <a:t>    BOOST_PROTO_ASSERT_MATCHES(</a:t>
            </a:r>
          </a:p>
          <a:p>
            <a:pPr algn="l"/>
            <a:r>
              <a:rPr lang="en-US" b="0" dirty="0"/>
              <a:t>        </a:t>
            </a:r>
            <a:r>
              <a:rPr lang="en-US" b="0" dirty="0" err="1"/>
              <a:t>map_list_of</a:t>
            </a:r>
            <a:r>
              <a:rPr lang="en-US" b="0" dirty="0"/>
              <a:t>(1,2)(2,3)(3,4)(4,5)(5,6), </a:t>
            </a:r>
            <a:r>
              <a:rPr lang="en-US" b="0" dirty="0" err="1"/>
              <a:t>MapListOf</a:t>
            </a:r>
            <a:r>
              <a:rPr lang="en-US" b="0" dirty="0"/>
              <a:t> );</a:t>
            </a:r>
          </a:p>
          <a:p>
            <a:pPr algn="l"/>
            <a:endParaRPr lang="en-US" b="0" dirty="0"/>
          </a:p>
          <a:p>
            <a:pPr algn="l"/>
            <a:r>
              <a:rPr lang="en-US" b="0" dirty="0"/>
              <a:t>    </a:t>
            </a:r>
            <a:r>
              <a:rPr lang="en-US" b="0" dirty="0">
                <a:solidFill>
                  <a:srgbClr val="008000"/>
                </a:solidFill>
              </a:rPr>
              <a:t>// Use </a:t>
            </a:r>
            <a:r>
              <a:rPr lang="en-US" b="0" dirty="0" err="1">
                <a:solidFill>
                  <a:srgbClr val="008000"/>
                </a:solidFill>
              </a:rPr>
              <a:t>MapListOf</a:t>
            </a:r>
            <a:r>
              <a:rPr lang="en-US" b="0" dirty="0">
                <a:solidFill>
                  <a:srgbClr val="008000"/>
                </a:solidFill>
              </a:rPr>
              <a:t> as </a:t>
            </a:r>
            <a:r>
              <a:rPr lang="en-US" b="0" dirty="0" smtClean="0">
                <a:solidFill>
                  <a:srgbClr val="008000"/>
                </a:solidFill>
              </a:rPr>
              <a:t>an algorithm:</a:t>
            </a:r>
            <a:endParaRPr lang="en-US" b="0" dirty="0">
              <a:solidFill>
                <a:srgbClr val="008000"/>
              </a:solidFill>
            </a:endParaRPr>
          </a:p>
          <a:p>
            <a:pPr algn="l"/>
            <a:r>
              <a:rPr lang="en-US" b="0" dirty="0"/>
              <a:t>    </a:t>
            </a:r>
            <a:r>
              <a:rPr lang="en-US" b="0" dirty="0" err="1"/>
              <a:t>std</a:t>
            </a:r>
            <a:r>
              <a:rPr lang="en-US" b="0" dirty="0"/>
              <a:t>::map&lt; </a:t>
            </a:r>
            <a:r>
              <a:rPr lang="en-US" b="0" dirty="0" err="1">
                <a:solidFill>
                  <a:srgbClr val="0000FF"/>
                </a:solidFill>
              </a:rPr>
              <a:t>int</a:t>
            </a:r>
            <a:r>
              <a:rPr lang="en-US" b="0" dirty="0"/>
              <a:t>, </a:t>
            </a:r>
            <a:r>
              <a:rPr lang="en-US" b="0" dirty="0" err="1">
                <a:solidFill>
                  <a:srgbClr val="0000FF"/>
                </a:solidFill>
              </a:rPr>
              <a:t>int</a:t>
            </a:r>
            <a:r>
              <a:rPr lang="en-US" b="0" dirty="0"/>
              <a:t> &gt; m</a:t>
            </a:r>
            <a:r>
              <a:rPr lang="en-US" b="0" dirty="0" smtClean="0"/>
              <a:t>;</a:t>
            </a:r>
            <a:endParaRPr lang="en-US" b="0" dirty="0"/>
          </a:p>
          <a:p>
            <a:pPr algn="l"/>
            <a:r>
              <a:rPr lang="en-US" b="0" dirty="0"/>
              <a:t>    </a:t>
            </a:r>
            <a:r>
              <a:rPr lang="en-US" b="0" dirty="0" err="1"/>
              <a:t>MapListOf</a:t>
            </a:r>
            <a:r>
              <a:rPr lang="en-US" b="0" dirty="0"/>
              <a:t>()( </a:t>
            </a:r>
            <a:r>
              <a:rPr lang="en-US" b="0" dirty="0" err="1"/>
              <a:t>map_list_of</a:t>
            </a:r>
            <a:r>
              <a:rPr lang="en-US" b="0" dirty="0"/>
              <a:t>(1,2)(2,3)(3,4)(4,5)(5,6), </a:t>
            </a:r>
            <a:r>
              <a:rPr lang="en-US" b="0" dirty="0" smtClean="0"/>
              <a:t>proto::data = m </a:t>
            </a:r>
            <a:r>
              <a:rPr lang="en-US" b="0" dirty="0"/>
              <a:t>);</a:t>
            </a:r>
          </a:p>
          <a:p>
            <a:pPr algn="l"/>
            <a:r>
              <a:rPr lang="en-US" b="0" dirty="0"/>
              <a:t>    assert</a:t>
            </a:r>
            <a:r>
              <a:rPr lang="en-US" b="0" noProof="1"/>
              <a:t>( m</a:t>
            </a:r>
            <a:r>
              <a:rPr lang="en-US" b="0" noProof="1" smtClean="0"/>
              <a:t>.size</a:t>
            </a:r>
            <a:r>
              <a:rPr lang="en-US" b="0" noProof="1"/>
              <a:t>() == 5 );</a:t>
            </a:r>
          </a:p>
          <a:p>
            <a:pPr algn="l"/>
            <a:r>
              <a:rPr lang="en-US" b="0" noProof="1"/>
              <a:t>    </a:t>
            </a:r>
            <a:r>
              <a:rPr lang="en-US" b="0" dirty="0"/>
              <a:t>assert</a:t>
            </a:r>
            <a:r>
              <a:rPr lang="en-US" b="0" noProof="1"/>
              <a:t>( m</a:t>
            </a:r>
            <a:r>
              <a:rPr lang="en-US" b="0" noProof="1" smtClean="0"/>
              <a:t>[ </a:t>
            </a:r>
            <a:r>
              <a:rPr lang="en-US" b="0" noProof="1"/>
              <a:t>1 ] == 2 );</a:t>
            </a:r>
          </a:p>
          <a:p>
            <a:pPr algn="l"/>
            <a:r>
              <a:rPr lang="en-US" b="0" noProof="1"/>
              <a:t>    </a:t>
            </a:r>
            <a:r>
              <a:rPr lang="en-US" b="0" dirty="0"/>
              <a:t>assert</a:t>
            </a:r>
            <a:r>
              <a:rPr lang="en-US" b="0" noProof="1"/>
              <a:t>( </a:t>
            </a:r>
            <a:r>
              <a:rPr lang="en-US" b="0" noProof="1" smtClean="0"/>
              <a:t>m[ </a:t>
            </a:r>
            <a:r>
              <a:rPr lang="en-US" b="0" noProof="1"/>
              <a:t>5 ] == 6 );</a:t>
            </a:r>
            <a:endParaRPr lang="en-US" b="0" dirty="0"/>
          </a:p>
          <a:p>
            <a:pPr algn="l"/>
            <a:r>
              <a:rPr lang="en-US" b="0" dirty="0"/>
              <a:t>}</a:t>
            </a:r>
            <a:endParaRPr lang="en-US" b="0" noProof="1"/>
          </a:p>
        </p:txBody>
      </p:sp>
      <p:sp>
        <p:nvSpPr>
          <p:cNvPr id="476165" name="AutoShape 5"/>
          <p:cNvSpPr>
            <a:spLocks noChangeArrowheads="1"/>
          </p:cNvSpPr>
          <p:nvPr/>
        </p:nvSpPr>
        <p:spPr bwMode="auto">
          <a:xfrm>
            <a:off x="6248400" y="3200400"/>
            <a:ext cx="1828800" cy="408623"/>
          </a:xfrm>
          <a:prstGeom prst="wedgeRoundRectCallout">
            <a:avLst>
              <a:gd name="adj1" fmla="val -22402"/>
              <a:gd name="adj2" fmla="val 304110"/>
              <a:gd name="adj3" fmla="val 16667"/>
            </a:avLst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 dirty="0" smtClean="0"/>
              <a:t>Auxiliary data</a:t>
            </a:r>
            <a:endParaRPr lang="en-US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Eric Niebler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6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/>
              <a:t>Expression Tree Extensibility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3886200"/>
            <a:ext cx="5791200" cy="1219200"/>
          </a:xfrm>
        </p:spPr>
        <p:txBody>
          <a:bodyPr/>
          <a:lstStyle/>
          <a:p>
            <a:pPr algn="ctr"/>
            <a:r>
              <a:rPr lang="en-US"/>
              <a:t>Adding members to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06D8F32-064F-4F33-8D1F-3743AD358C76}" type="datetime1">
              <a:rPr lang="en-US" smtClean="0"/>
              <a:t>5/14/2013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4349-84BA-4A0C-A061-EB50E185369C}" type="slidenum">
              <a:rPr lang="en-US"/>
              <a:pPr/>
              <a:t>32</a:t>
            </a:fld>
            <a:endParaRPr lang="en-US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eliminate </a:t>
            </a:r>
            <a:r>
              <a:rPr lang="en-US" dirty="0" err="1" smtClean="0"/>
              <a:t>MapListOf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434179" name="Text Box 3"/>
          <p:cNvSpPr txBox="1">
            <a:spLocks noChangeArrowheads="1"/>
          </p:cNvSpPr>
          <p:nvPr/>
        </p:nvSpPr>
        <p:spPr bwMode="auto">
          <a:xfrm>
            <a:off x="457200" y="1752600"/>
            <a:ext cx="8153400" cy="458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5000"/>
              </a:spcBef>
            </a:pPr>
            <a:r>
              <a:rPr lang="en-US" sz="2000" b="0" noProof="1">
                <a:solidFill>
                  <a:srgbClr val="0000FF"/>
                </a:solidFill>
              </a:rPr>
              <a:t>#include </a:t>
            </a:r>
            <a:r>
              <a:rPr lang="en-US" sz="2000" b="0" noProof="1">
                <a:solidFill>
                  <a:srgbClr val="A31515"/>
                </a:solidFill>
              </a:rPr>
              <a:t>&lt;map&gt;</a:t>
            </a:r>
          </a:p>
          <a:p>
            <a:pPr algn="l">
              <a:spcBef>
                <a:spcPct val="25000"/>
              </a:spcBef>
            </a:pPr>
            <a:r>
              <a:rPr lang="en-US" sz="2000" b="0" noProof="1">
                <a:solidFill>
                  <a:srgbClr val="0000FF"/>
                </a:solidFill>
              </a:rPr>
              <a:t>#include </a:t>
            </a:r>
            <a:r>
              <a:rPr lang="en-US" sz="2000" b="0" noProof="1">
                <a:solidFill>
                  <a:srgbClr val="A31515"/>
                </a:solidFill>
              </a:rPr>
              <a:t>&lt;</a:t>
            </a:r>
            <a:r>
              <a:rPr lang="en-US" sz="2000" b="0" dirty="0">
                <a:solidFill>
                  <a:srgbClr val="A31515"/>
                </a:solidFill>
              </a:rPr>
              <a:t>c</a:t>
            </a:r>
            <a:r>
              <a:rPr lang="en-US" sz="2000" b="0" noProof="1">
                <a:solidFill>
                  <a:srgbClr val="A31515"/>
                </a:solidFill>
              </a:rPr>
              <a:t>assert&gt; </a:t>
            </a:r>
          </a:p>
          <a:p>
            <a:pPr algn="l">
              <a:spcBef>
                <a:spcPct val="25000"/>
              </a:spcBef>
            </a:pPr>
            <a:r>
              <a:rPr lang="en-US" sz="2000" b="0" noProof="1">
                <a:solidFill>
                  <a:srgbClr val="0000FF"/>
                </a:solidFill>
              </a:rPr>
              <a:t>#include </a:t>
            </a:r>
            <a:r>
              <a:rPr lang="en-US" sz="2000" b="0" noProof="1">
                <a:solidFill>
                  <a:srgbClr val="A31515"/>
                </a:solidFill>
              </a:rPr>
              <a:t>&lt;boost/assign/list_of.hpp&gt;</a:t>
            </a:r>
            <a:endParaRPr lang="en-US" sz="2000" b="0" noProof="1">
              <a:solidFill>
                <a:srgbClr val="008000"/>
              </a:solidFill>
            </a:endParaRPr>
          </a:p>
          <a:p>
            <a:pPr algn="l">
              <a:spcBef>
                <a:spcPct val="25000"/>
              </a:spcBef>
            </a:pPr>
            <a:r>
              <a:rPr lang="en-US" sz="2000" b="0" noProof="1">
                <a:solidFill>
                  <a:srgbClr val="0000FF"/>
                </a:solidFill>
              </a:rPr>
              <a:t>using namespace </a:t>
            </a:r>
            <a:r>
              <a:rPr lang="en-US" sz="2000" b="0" noProof="1"/>
              <a:t>boost::assign;</a:t>
            </a:r>
            <a:endParaRPr lang="en-US" sz="2000" b="0" noProof="1">
              <a:solidFill>
                <a:srgbClr val="008000"/>
              </a:solidFill>
            </a:endParaRPr>
          </a:p>
          <a:p>
            <a:pPr algn="l">
              <a:spcBef>
                <a:spcPct val="25000"/>
              </a:spcBef>
            </a:pPr>
            <a:endParaRPr lang="en-US" sz="2000" b="0" noProof="1">
              <a:solidFill>
                <a:srgbClr val="008000"/>
              </a:solidFill>
            </a:endParaRPr>
          </a:p>
          <a:p>
            <a:pPr algn="l">
              <a:spcBef>
                <a:spcPct val="25000"/>
              </a:spcBef>
            </a:pPr>
            <a:r>
              <a:rPr lang="en-US" sz="2000" b="0" noProof="1">
                <a:solidFill>
                  <a:srgbClr val="0000FF"/>
                </a:solidFill>
              </a:rPr>
              <a:t>int</a:t>
            </a:r>
            <a:r>
              <a:rPr lang="en-US" sz="2000" b="0" noProof="1"/>
              <a:t> main()</a:t>
            </a:r>
          </a:p>
          <a:p>
            <a:pPr algn="l">
              <a:spcBef>
                <a:spcPct val="25000"/>
              </a:spcBef>
            </a:pPr>
            <a:r>
              <a:rPr lang="en-US" sz="2000" b="0" noProof="1"/>
              <a:t>{</a:t>
            </a:r>
          </a:p>
          <a:p>
            <a:pPr algn="l">
              <a:spcBef>
                <a:spcPct val="25000"/>
              </a:spcBef>
            </a:pPr>
            <a:r>
              <a:rPr lang="en-US" sz="2000" b="0" noProof="1"/>
              <a:t>    </a:t>
            </a:r>
            <a:r>
              <a:rPr lang="en-US" sz="2000" b="0" dirty="0" err="1"/>
              <a:t>std</a:t>
            </a:r>
            <a:r>
              <a:rPr lang="en-US" sz="2000" b="0" dirty="0"/>
              <a:t>::</a:t>
            </a:r>
            <a:r>
              <a:rPr lang="en-US" sz="2000" b="0" noProof="1"/>
              <a:t>map&lt;</a:t>
            </a:r>
            <a:r>
              <a:rPr lang="en-US" sz="2000" b="0" noProof="1">
                <a:solidFill>
                  <a:srgbClr val="0000FF"/>
                </a:solidFill>
              </a:rPr>
              <a:t>int</a:t>
            </a:r>
            <a:r>
              <a:rPr lang="en-US" sz="2000" b="0" noProof="1"/>
              <a:t>,</a:t>
            </a:r>
            <a:r>
              <a:rPr lang="en-US" sz="2000" b="0" noProof="1">
                <a:solidFill>
                  <a:srgbClr val="0000FF"/>
                </a:solidFill>
              </a:rPr>
              <a:t>int</a:t>
            </a:r>
            <a:r>
              <a:rPr lang="en-US" sz="2000" b="0" noProof="1"/>
              <a:t>&gt; m</a:t>
            </a:r>
            <a:r>
              <a:rPr lang="en-US" sz="2000" b="0" noProof="1" smtClean="0"/>
              <a:t> </a:t>
            </a:r>
            <a:r>
              <a:rPr lang="en-US" sz="2000" b="0" noProof="1"/>
              <a:t>= map_list_of(1,2)(2,3)(3,4)(4,5)(5,6);</a:t>
            </a:r>
          </a:p>
          <a:p>
            <a:pPr algn="l">
              <a:spcBef>
                <a:spcPct val="25000"/>
              </a:spcBef>
            </a:pPr>
            <a:r>
              <a:rPr lang="en-US" sz="2000" b="0" noProof="1"/>
              <a:t>    </a:t>
            </a:r>
            <a:r>
              <a:rPr lang="en-US" sz="2000" b="0" dirty="0"/>
              <a:t>assert</a:t>
            </a:r>
            <a:r>
              <a:rPr lang="en-US" sz="2000" b="0" noProof="1" smtClean="0"/>
              <a:t>( m.size</a:t>
            </a:r>
            <a:r>
              <a:rPr lang="en-US" sz="2000" b="0" noProof="1"/>
              <a:t>() == 5 );</a:t>
            </a:r>
          </a:p>
          <a:p>
            <a:pPr algn="l">
              <a:spcBef>
                <a:spcPct val="25000"/>
              </a:spcBef>
            </a:pPr>
            <a:r>
              <a:rPr lang="en-US" sz="2000" b="0" noProof="1"/>
              <a:t>    </a:t>
            </a:r>
            <a:r>
              <a:rPr lang="en-US" sz="2000" b="0" dirty="0"/>
              <a:t>assert</a:t>
            </a:r>
            <a:r>
              <a:rPr lang="en-US" sz="2000" b="0" noProof="1"/>
              <a:t>( m</a:t>
            </a:r>
            <a:r>
              <a:rPr lang="en-US" sz="2000" b="0" noProof="1" smtClean="0"/>
              <a:t>[ </a:t>
            </a:r>
            <a:r>
              <a:rPr lang="en-US" sz="2000" b="0" noProof="1"/>
              <a:t>1 ] == 2 );</a:t>
            </a:r>
          </a:p>
          <a:p>
            <a:pPr algn="l">
              <a:spcBef>
                <a:spcPct val="25000"/>
              </a:spcBef>
            </a:pPr>
            <a:r>
              <a:rPr lang="en-US" sz="2000" b="0" noProof="1"/>
              <a:t>    </a:t>
            </a:r>
            <a:r>
              <a:rPr lang="en-US" sz="2000" b="0" dirty="0"/>
              <a:t>assert</a:t>
            </a:r>
            <a:r>
              <a:rPr lang="en-US" sz="2000" b="0" noProof="1"/>
              <a:t>( </a:t>
            </a:r>
            <a:r>
              <a:rPr lang="en-US" sz="2000" b="0" noProof="1" smtClean="0"/>
              <a:t>m[ </a:t>
            </a:r>
            <a:r>
              <a:rPr lang="en-US" sz="2000" b="0" noProof="1"/>
              <a:t>5 ] == 6 );</a:t>
            </a:r>
          </a:p>
          <a:p>
            <a:pPr algn="l">
              <a:spcBef>
                <a:spcPct val="25000"/>
              </a:spcBef>
            </a:pPr>
            <a:r>
              <a:rPr lang="en-US" sz="2000" b="0" noProof="1"/>
              <a:t>}</a:t>
            </a:r>
            <a:endParaRPr lang="en-US" sz="2000" b="0" dirty="0"/>
          </a:p>
        </p:txBody>
      </p:sp>
      <p:sp>
        <p:nvSpPr>
          <p:cNvPr id="434182" name="AutoShape 6"/>
          <p:cNvSpPr>
            <a:spLocks noChangeArrowheads="1"/>
          </p:cNvSpPr>
          <p:nvPr/>
        </p:nvSpPr>
        <p:spPr bwMode="auto">
          <a:xfrm>
            <a:off x="5029200" y="2286000"/>
            <a:ext cx="3124200" cy="1447800"/>
          </a:xfrm>
          <a:prstGeom prst="wedgeRoundRectCallout">
            <a:avLst>
              <a:gd name="adj1" fmla="val -49032"/>
              <a:gd name="adj2" fmla="val 93093"/>
              <a:gd name="adj3" fmla="val 16667"/>
            </a:avLst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800" b="0"/>
              <a:t>This tree must be convertible to a std::map.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Eric Niebler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434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434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34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8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6F672AB-5E08-42E8-A2C9-A328C9D10022}" type="datetime1">
              <a:rPr lang="en-US" smtClean="0"/>
              <a:t>5/14/2013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0C0F-7F3F-47FC-BC48-CB01F5544BF6}" type="slidenum">
              <a:rPr lang="en-US"/>
              <a:pPr/>
              <a:t>33</a:t>
            </a:fld>
            <a:endParaRPr lang="en-US"/>
          </a:p>
        </p:txBody>
      </p:sp>
      <p:sp>
        <p:nvSpPr>
          <p:cNvPr id="442374" name="Rectangle 6"/>
          <p:cNvSpPr>
            <a:spLocks noChangeArrowheads="1"/>
          </p:cNvSpPr>
          <p:nvPr/>
        </p:nvSpPr>
        <p:spPr bwMode="auto">
          <a:xfrm>
            <a:off x="2743200" y="2148720"/>
            <a:ext cx="4216400" cy="28968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Expressions</a:t>
            </a:r>
            <a:endParaRPr lang="en-US" dirty="0"/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0" hangingPunct="0">
              <a:lnSpc>
                <a:spcPct val="8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sz="1600" noProof="1">
                <a:solidFill>
                  <a:srgbClr val="008000"/>
                </a:solidFill>
                <a:latin typeface="Arial" charset="0"/>
              </a:rPr>
              <a:t>// 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Define an </a:t>
            </a:r>
            <a:r>
              <a:rPr lang="en-US" sz="1600" noProof="1">
                <a:solidFill>
                  <a:srgbClr val="008000"/>
                </a:solidFill>
                <a:latin typeface="Arial" charset="0"/>
              </a:rPr>
              <a:t>expression wrapper that provides </a:t>
            </a:r>
            <a:r>
              <a:rPr lang="en-US" sz="1600" noProof="1" smtClean="0">
                <a:solidFill>
                  <a:srgbClr val="008000"/>
                </a:solidFill>
                <a:latin typeface="Arial" charset="0"/>
              </a:rPr>
              <a:t>a </a:t>
            </a:r>
            <a:r>
              <a:rPr lang="en-US" sz="1600" noProof="1">
                <a:solidFill>
                  <a:srgbClr val="008000"/>
                </a:solidFill>
                <a:latin typeface="Arial" charset="0"/>
              </a:rPr>
              <a:t>conversion to a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 map</a:t>
            </a:r>
            <a:endParaRPr lang="en-US" sz="1600" noProof="1">
              <a:solidFill>
                <a:srgbClr val="008000"/>
              </a:solidFill>
              <a:latin typeface="Arial" charset="0"/>
            </a:endParaRPr>
          </a:p>
          <a:p>
            <a:pPr eaLnBrk="0" hangingPunct="0">
              <a:lnSpc>
                <a:spcPct val="8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sz="1600" noProof="1">
                <a:solidFill>
                  <a:srgbClr val="0000FF"/>
                </a:solidFill>
                <a:latin typeface="Arial" charset="0"/>
              </a:rPr>
              <a:t>template</a:t>
            </a:r>
            <a:r>
              <a:rPr lang="en-US" sz="1600" noProof="1">
                <a:latin typeface="Arial" charset="0"/>
              </a:rPr>
              <a:t>&lt;</a:t>
            </a:r>
            <a:r>
              <a:rPr lang="en-US" sz="1600" noProof="1">
                <a:solidFill>
                  <a:srgbClr val="0000FF"/>
                </a:solidFill>
                <a:latin typeface="Arial" charset="0"/>
              </a:rPr>
              <a:t>typename</a:t>
            </a:r>
            <a:r>
              <a:rPr lang="en-US" sz="1600" noProof="1">
                <a:latin typeface="Arial" charset="0"/>
              </a:rPr>
              <a:t> </a:t>
            </a:r>
            <a:r>
              <a:rPr lang="en-US" sz="1600" noProof="1" smtClean="0">
                <a:latin typeface="Arial" charset="0"/>
              </a:rPr>
              <a:t>ExprDesc&gt;</a:t>
            </a:r>
            <a:endParaRPr lang="en-US" sz="1600" noProof="1">
              <a:latin typeface="Arial" charset="0"/>
            </a:endParaRPr>
          </a:p>
          <a:p>
            <a:pPr eaLnBrk="0" hangingPunct="0">
              <a:lnSpc>
                <a:spcPct val="8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sz="1600" dirty="0" err="1">
                <a:solidFill>
                  <a:srgbClr val="0033CC"/>
                </a:solidFill>
                <a:latin typeface="Arial" charset="0"/>
              </a:rPr>
              <a:t>struct</a:t>
            </a:r>
            <a:r>
              <a:rPr lang="en-US" sz="160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en-US" sz="1600" dirty="0" err="1" smtClean="0">
                <a:latin typeface="Arial" charset="0"/>
              </a:rPr>
              <a:t>map_list_of_expr</a:t>
            </a:r>
            <a:r>
              <a:rPr lang="en-US" sz="1600" dirty="0" smtClean="0">
                <a:latin typeface="Arial" charset="0"/>
              </a:rPr>
              <a:t>  </a:t>
            </a:r>
            <a:r>
              <a:rPr lang="en-US" sz="1600" dirty="0">
                <a:latin typeface="Arial" charset="0"/>
              </a:rPr>
              <a:t>: proto</a:t>
            </a:r>
            <a:r>
              <a:rPr lang="en-US" sz="1600" dirty="0" smtClean="0">
                <a:latin typeface="Arial" charset="0"/>
              </a:rPr>
              <a:t>::</a:t>
            </a:r>
            <a:r>
              <a:rPr lang="en-US" sz="1600" dirty="0" err="1" smtClean="0">
                <a:latin typeface="Arial" charset="0"/>
              </a:rPr>
              <a:t>expr</a:t>
            </a:r>
            <a:r>
              <a:rPr lang="en-US" sz="1600" dirty="0" smtClean="0">
                <a:latin typeface="Arial" charset="0"/>
              </a:rPr>
              <a:t>&lt; </a:t>
            </a:r>
            <a:r>
              <a:rPr lang="en-US" sz="1600" dirty="0" err="1" smtClean="0">
                <a:latin typeface="Arial" charset="0"/>
              </a:rPr>
              <a:t>map_list_of_expr</a:t>
            </a:r>
            <a:r>
              <a:rPr lang="en-US" sz="1600" dirty="0" smtClean="0">
                <a:latin typeface="Arial" charset="0"/>
              </a:rPr>
              <a:t>&lt;</a:t>
            </a:r>
            <a:r>
              <a:rPr lang="en-US" sz="1600" dirty="0" err="1" smtClean="0">
                <a:latin typeface="Arial" charset="0"/>
              </a:rPr>
              <a:t>ExprDesc</a:t>
            </a:r>
            <a:r>
              <a:rPr lang="en-US" sz="1600" dirty="0" smtClean="0">
                <a:latin typeface="Arial" charset="0"/>
              </a:rPr>
              <a:t>&gt; &gt;</a:t>
            </a:r>
            <a:endParaRPr lang="en-US" sz="1600" dirty="0">
              <a:latin typeface="Arial" charset="0"/>
            </a:endParaRPr>
          </a:p>
          <a:p>
            <a:pPr eaLnBrk="0" hangingPunct="0">
              <a:lnSpc>
                <a:spcPct val="8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sz="1600" dirty="0">
                <a:latin typeface="Arial" charset="0"/>
              </a:rPr>
              <a:t>{</a:t>
            </a:r>
          </a:p>
          <a:p>
            <a:pPr eaLnBrk="0" hangingPunct="0">
              <a:lnSpc>
                <a:spcPct val="8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sz="1600" dirty="0">
                <a:latin typeface="Arial" charset="0"/>
              </a:rPr>
              <a:t>  </a:t>
            </a:r>
            <a:r>
              <a:rPr lang="en-US" sz="1600" dirty="0" smtClean="0">
                <a:solidFill>
                  <a:srgbClr val="0033CC"/>
                </a:solidFill>
                <a:latin typeface="Arial" charset="0"/>
              </a:rPr>
              <a:t>using</a:t>
            </a:r>
            <a:r>
              <a:rPr lang="en-US" sz="1600" dirty="0" smtClean="0">
                <a:latin typeface="Arial" charset="0"/>
              </a:rPr>
              <a:t> proto::</a:t>
            </a:r>
            <a:r>
              <a:rPr lang="en-US" sz="1600" dirty="0" err="1" smtClean="0">
                <a:latin typeface="Arial" charset="0"/>
              </a:rPr>
              <a:t>expr</a:t>
            </a:r>
            <a:r>
              <a:rPr lang="en-US" sz="1600" dirty="0" smtClean="0">
                <a:latin typeface="Arial" charset="0"/>
              </a:rPr>
              <a:t>&lt; </a:t>
            </a:r>
            <a:r>
              <a:rPr lang="en-US" sz="1600" dirty="0" err="1" smtClean="0">
                <a:latin typeface="Arial" charset="0"/>
              </a:rPr>
              <a:t>map_list_of_expr</a:t>
            </a:r>
            <a:r>
              <a:rPr lang="en-US" sz="1600" dirty="0" smtClean="0">
                <a:latin typeface="Arial" charset="0"/>
              </a:rPr>
              <a:t> &gt;::</a:t>
            </a:r>
            <a:r>
              <a:rPr lang="en-US" sz="1600" dirty="0" err="1" smtClean="0">
                <a:latin typeface="Arial" charset="0"/>
              </a:rPr>
              <a:t>expr</a:t>
            </a:r>
            <a:r>
              <a:rPr lang="en-US" sz="1600" dirty="0" smtClean="0">
                <a:latin typeface="Arial" charset="0"/>
              </a:rPr>
              <a:t>;</a:t>
            </a:r>
            <a:endParaRPr lang="en-US" sz="1600" dirty="0">
              <a:latin typeface="Arial" charset="0"/>
            </a:endParaRPr>
          </a:p>
          <a:p>
            <a:pPr eaLnBrk="0" hangingPunct="0">
              <a:lnSpc>
                <a:spcPct val="80000"/>
              </a:lnSpc>
              <a:spcBef>
                <a:spcPct val="25000"/>
              </a:spcBef>
              <a:buClrTx/>
              <a:buSzTx/>
              <a:buFontTx/>
              <a:buNone/>
            </a:pPr>
            <a:endParaRPr lang="en-US" sz="1600" dirty="0">
              <a:latin typeface="Arial" charset="0"/>
            </a:endParaRPr>
          </a:p>
          <a:p>
            <a:pPr eaLnBrk="0" hangingPunct="0">
              <a:lnSpc>
                <a:spcPct val="8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sz="1600" dirty="0">
                <a:latin typeface="Arial" charset="0"/>
              </a:rPr>
              <a:t>  </a:t>
            </a:r>
            <a:r>
              <a:rPr lang="en-US" sz="1600" dirty="0">
                <a:solidFill>
                  <a:srgbClr val="0033CC"/>
                </a:solidFill>
                <a:latin typeface="Arial" charset="0"/>
              </a:rPr>
              <a:t>template</a:t>
            </a:r>
            <a:r>
              <a:rPr lang="en-US" sz="1600" dirty="0">
                <a:latin typeface="Arial" charset="0"/>
              </a:rPr>
              <a:t>&lt;</a:t>
            </a:r>
            <a:r>
              <a:rPr lang="en-US" sz="1600" dirty="0">
                <a:solidFill>
                  <a:srgbClr val="0033CC"/>
                </a:solidFill>
                <a:latin typeface="Arial" charset="0"/>
              </a:rPr>
              <a:t>class</a:t>
            </a:r>
            <a:r>
              <a:rPr lang="en-US" sz="1600" dirty="0">
                <a:latin typeface="Arial" charset="0"/>
              </a:rPr>
              <a:t> K, </a:t>
            </a:r>
            <a:r>
              <a:rPr lang="en-US" sz="1600" dirty="0">
                <a:solidFill>
                  <a:srgbClr val="0033CC"/>
                </a:solidFill>
                <a:latin typeface="Arial" charset="0"/>
              </a:rPr>
              <a:t>class</a:t>
            </a:r>
            <a:r>
              <a:rPr lang="en-US" sz="1600" dirty="0">
                <a:latin typeface="Arial" charset="0"/>
              </a:rPr>
              <a:t> V, </a:t>
            </a:r>
            <a:r>
              <a:rPr lang="en-US" sz="1600" dirty="0">
                <a:solidFill>
                  <a:srgbClr val="0033CC"/>
                </a:solidFill>
                <a:latin typeface="Arial" charset="0"/>
              </a:rPr>
              <a:t>class</a:t>
            </a:r>
            <a:r>
              <a:rPr lang="en-US" sz="1600" dirty="0">
                <a:latin typeface="Arial" charset="0"/>
              </a:rPr>
              <a:t> C, </a:t>
            </a:r>
            <a:r>
              <a:rPr lang="en-US" sz="1600" dirty="0">
                <a:solidFill>
                  <a:srgbClr val="0033CC"/>
                </a:solidFill>
                <a:latin typeface="Arial" charset="0"/>
              </a:rPr>
              <a:t>class</a:t>
            </a:r>
            <a:r>
              <a:rPr lang="en-US" sz="1600" dirty="0">
                <a:latin typeface="Arial" charset="0"/>
              </a:rPr>
              <a:t> A&gt;</a:t>
            </a:r>
          </a:p>
          <a:p>
            <a:pPr eaLnBrk="0" hangingPunct="0">
              <a:lnSpc>
                <a:spcPct val="8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sz="1600" dirty="0">
                <a:latin typeface="Arial" charset="0"/>
              </a:rPr>
              <a:t>  </a:t>
            </a:r>
            <a:r>
              <a:rPr lang="en-US" sz="1600" dirty="0">
                <a:solidFill>
                  <a:srgbClr val="0033CC"/>
                </a:solidFill>
                <a:latin typeface="Arial" charset="0"/>
              </a:rPr>
              <a:t>operator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dirty="0" err="1">
                <a:latin typeface="Arial" charset="0"/>
              </a:rPr>
              <a:t>std</a:t>
            </a:r>
            <a:r>
              <a:rPr lang="en-US" sz="1600" dirty="0">
                <a:latin typeface="Arial" charset="0"/>
              </a:rPr>
              <a:t>::map&lt;K,V,C,A&gt;() </a:t>
            </a:r>
            <a:r>
              <a:rPr lang="en-US" sz="1600" dirty="0" err="1">
                <a:solidFill>
                  <a:srgbClr val="0033CC"/>
                </a:solidFill>
                <a:latin typeface="Arial" charset="0"/>
              </a:rPr>
              <a:t>const</a:t>
            </a:r>
            <a:endParaRPr lang="en-US" sz="1600" dirty="0">
              <a:solidFill>
                <a:srgbClr val="0033CC"/>
              </a:solidFill>
              <a:latin typeface="Arial" charset="0"/>
            </a:endParaRPr>
          </a:p>
          <a:p>
            <a:pPr eaLnBrk="0" hangingPunct="0">
              <a:lnSpc>
                <a:spcPct val="8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sz="1600" dirty="0">
                <a:latin typeface="Arial" charset="0"/>
              </a:rPr>
              <a:t>  </a:t>
            </a:r>
            <a:r>
              <a:rPr lang="en-US" sz="1600" dirty="0" smtClean="0">
                <a:latin typeface="Arial" charset="0"/>
              </a:rPr>
              <a:t>{</a:t>
            </a:r>
          </a:p>
          <a:p>
            <a:pPr eaLnBrk="0" hangingPunct="0">
              <a:lnSpc>
                <a:spcPct val="8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sz="1600" dirty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   </a:t>
            </a:r>
            <a:r>
              <a:rPr lang="en-US" sz="1600" dirty="0" smtClean="0">
                <a:solidFill>
                  <a:srgbClr val="008000"/>
                </a:solidFill>
                <a:latin typeface="Arial" charset="0"/>
              </a:rPr>
              <a:t>/* … */</a:t>
            </a:r>
            <a:endParaRPr lang="en-US" sz="1600" dirty="0">
              <a:solidFill>
                <a:srgbClr val="008000"/>
              </a:solidFill>
              <a:latin typeface="Arial" charset="0"/>
            </a:endParaRPr>
          </a:p>
          <a:p>
            <a:pPr eaLnBrk="0" hangingPunct="0">
              <a:lnSpc>
                <a:spcPct val="8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Arial" charset="0"/>
              </a:rPr>
              <a:t>  }</a:t>
            </a:r>
            <a:endParaRPr lang="en-US" sz="1600" dirty="0">
              <a:latin typeface="Arial" charset="0"/>
            </a:endParaRPr>
          </a:p>
          <a:p>
            <a:pPr eaLnBrk="0" hangingPunct="0">
              <a:lnSpc>
                <a:spcPct val="8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sz="1600" dirty="0">
                <a:latin typeface="Arial" charset="0"/>
              </a:rPr>
              <a:t>};</a:t>
            </a:r>
            <a:endParaRPr lang="en-US" sz="1600" noProof="1">
              <a:solidFill>
                <a:srgbClr val="008000"/>
              </a:solidFill>
              <a:latin typeface="Arial" charset="0"/>
            </a:endParaRPr>
          </a:p>
          <a:p>
            <a:pPr eaLnBrk="0" hangingPunct="0">
              <a:lnSpc>
                <a:spcPct val="80000"/>
              </a:lnSpc>
              <a:spcBef>
                <a:spcPct val="25000"/>
              </a:spcBef>
              <a:buClrTx/>
              <a:buSzTx/>
              <a:buFontTx/>
              <a:buNone/>
            </a:pPr>
            <a:endParaRPr lang="en-US" sz="1400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442376" name="AutoShape 8"/>
          <p:cNvSpPr>
            <a:spLocks noChangeArrowheads="1"/>
          </p:cNvSpPr>
          <p:nvPr/>
        </p:nvSpPr>
        <p:spPr bwMode="auto">
          <a:xfrm>
            <a:off x="1219200" y="4419600"/>
            <a:ext cx="7620000" cy="1736646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b="0" dirty="0" err="1" smtClean="0"/>
              <a:t>map_list_of_expr</a:t>
            </a:r>
            <a:r>
              <a:rPr lang="en-US" sz="2400" b="0" dirty="0"/>
              <a:t>&lt; T &gt; is just like </a:t>
            </a:r>
            <a:r>
              <a:rPr lang="en-US" sz="2400" b="0" dirty="0" err="1" smtClean="0"/>
              <a:t>expr</a:t>
            </a:r>
            <a:r>
              <a:rPr lang="en-US" sz="2400" b="0" dirty="0" smtClean="0"/>
              <a:t>&lt; T &gt;, </a:t>
            </a:r>
            <a:r>
              <a:rPr lang="en-US" sz="2400" b="0" dirty="0"/>
              <a:t>except: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400" b="0" dirty="0" smtClean="0"/>
              <a:t>it </a:t>
            </a:r>
            <a:r>
              <a:rPr lang="en-US" sz="2400" b="0" dirty="0"/>
              <a:t>has a conversion to </a:t>
            </a:r>
            <a:r>
              <a:rPr lang="en-US" sz="2400" b="0" dirty="0" err="1" smtClean="0"/>
              <a:t>std</a:t>
            </a:r>
            <a:r>
              <a:rPr lang="en-US" sz="2400" b="0" dirty="0"/>
              <a:t>::map.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2400" b="0" dirty="0" smtClean="0"/>
              <a:t>operations </a:t>
            </a:r>
            <a:r>
              <a:rPr lang="en-US" sz="2400" b="0" dirty="0"/>
              <a:t>on it produce other </a:t>
            </a:r>
            <a:r>
              <a:rPr lang="en-US" sz="2400" b="0" dirty="0" err="1" smtClean="0"/>
              <a:t>map_list_of_expr</a:t>
            </a:r>
            <a:r>
              <a:rPr lang="en-US" sz="2400" b="0" dirty="0" smtClean="0"/>
              <a:t> </a:t>
            </a:r>
            <a:r>
              <a:rPr lang="en-US" sz="2400" b="0" dirty="0"/>
              <a:t>trees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Eric Niebler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4" grpId="0" animBg="1"/>
      <p:bldP spid="44237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08DE1D6-9DFC-4119-B42C-DDEA82D76A6C}" type="datetime1">
              <a:rPr lang="en-US" smtClean="0"/>
              <a:t>5/14/2013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FD38-7AF6-49F4-A8F3-59A4048E0E5D}" type="slidenum">
              <a:rPr lang="en-US"/>
              <a:pPr/>
              <a:t>34</a:t>
            </a:fld>
            <a:endParaRPr lang="en-US"/>
          </a:p>
        </p:txBody>
      </p:sp>
      <p:sp>
        <p:nvSpPr>
          <p:cNvPr id="4782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0" hangingPunct="0">
              <a:lnSpc>
                <a:spcPct val="8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sz="1500" noProof="1" smtClean="0">
                <a:solidFill>
                  <a:srgbClr val="0000FF"/>
                </a:solidFill>
                <a:latin typeface="Arial" charset="0"/>
              </a:rPr>
              <a:t>template</a:t>
            </a:r>
            <a:r>
              <a:rPr lang="en-US" sz="1500" noProof="1" smtClean="0">
                <a:latin typeface="Arial" charset="0"/>
              </a:rPr>
              <a:t>&lt;</a:t>
            </a:r>
            <a:r>
              <a:rPr lang="en-US" sz="1500" noProof="1" smtClean="0">
                <a:solidFill>
                  <a:srgbClr val="0000FF"/>
                </a:solidFill>
                <a:latin typeface="Arial" charset="0"/>
              </a:rPr>
              <a:t>typename</a:t>
            </a:r>
            <a:r>
              <a:rPr lang="en-US" sz="1500" noProof="1" smtClean="0">
                <a:latin typeface="Arial" charset="0"/>
              </a:rPr>
              <a:t> ExprDesc&gt;</a:t>
            </a:r>
            <a:endParaRPr lang="en-US" sz="1500" noProof="1">
              <a:latin typeface="Arial" charset="0"/>
            </a:endParaRPr>
          </a:p>
          <a:p>
            <a:pPr eaLnBrk="0" hangingPunct="0">
              <a:lnSpc>
                <a:spcPct val="8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sz="1500" dirty="0" err="1">
                <a:solidFill>
                  <a:srgbClr val="0033CC"/>
                </a:solidFill>
                <a:latin typeface="Arial" charset="0"/>
              </a:rPr>
              <a:t>struct</a:t>
            </a:r>
            <a:r>
              <a:rPr lang="en-US" sz="150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en-US" sz="1500" dirty="0" err="1" smtClean="0">
                <a:latin typeface="Arial" charset="0"/>
              </a:rPr>
              <a:t>map_list_of_expr</a:t>
            </a:r>
            <a:r>
              <a:rPr lang="en-US" sz="1500" dirty="0" smtClean="0">
                <a:latin typeface="Arial" charset="0"/>
              </a:rPr>
              <a:t>  </a:t>
            </a:r>
            <a:r>
              <a:rPr lang="en-US" sz="1500" dirty="0">
                <a:latin typeface="Arial" charset="0"/>
              </a:rPr>
              <a:t>: proto::</a:t>
            </a:r>
            <a:r>
              <a:rPr lang="en-US" sz="1500" dirty="0" err="1" smtClean="0">
                <a:latin typeface="Arial" charset="0"/>
              </a:rPr>
              <a:t>expr</a:t>
            </a:r>
            <a:r>
              <a:rPr lang="en-US" sz="1500" dirty="0" smtClean="0">
                <a:latin typeface="Arial" charset="0"/>
              </a:rPr>
              <a:t>&lt; </a:t>
            </a:r>
            <a:r>
              <a:rPr lang="en-US" sz="1500" dirty="0" err="1" smtClean="0">
                <a:latin typeface="Arial" charset="0"/>
              </a:rPr>
              <a:t>map_list_of_expr</a:t>
            </a:r>
            <a:r>
              <a:rPr lang="en-US" sz="1500" dirty="0" smtClean="0">
                <a:latin typeface="Arial" charset="0"/>
              </a:rPr>
              <a:t>&lt;</a:t>
            </a:r>
            <a:r>
              <a:rPr lang="en-US" sz="1500" dirty="0" err="1" smtClean="0">
                <a:latin typeface="Arial" charset="0"/>
              </a:rPr>
              <a:t>ExprDesc</a:t>
            </a:r>
            <a:r>
              <a:rPr lang="en-US" sz="1500" dirty="0" smtClean="0">
                <a:latin typeface="Arial" charset="0"/>
              </a:rPr>
              <a:t>&gt; </a:t>
            </a:r>
            <a:r>
              <a:rPr lang="en-US" sz="1500" dirty="0">
                <a:latin typeface="Arial" charset="0"/>
              </a:rPr>
              <a:t>&gt;</a:t>
            </a:r>
          </a:p>
          <a:p>
            <a:pPr eaLnBrk="0" hangingPunct="0">
              <a:lnSpc>
                <a:spcPct val="8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sz="1500" dirty="0" smtClean="0">
                <a:latin typeface="Arial" charset="0"/>
              </a:rPr>
              <a:t>{</a:t>
            </a:r>
          </a:p>
          <a:p>
            <a:pPr eaLnBrk="0" hangingPunct="0">
              <a:lnSpc>
                <a:spcPct val="80000"/>
              </a:lnSpc>
              <a:spcBef>
                <a:spcPct val="25000"/>
              </a:spcBef>
              <a:buClrTx/>
              <a:buSzTx/>
              <a:buNone/>
            </a:pPr>
            <a:r>
              <a:rPr lang="en-US" sz="1500" dirty="0">
                <a:latin typeface="Arial" charset="0"/>
              </a:rPr>
              <a:t> </a:t>
            </a:r>
            <a:r>
              <a:rPr lang="en-US" sz="1500" dirty="0" smtClean="0">
                <a:latin typeface="Arial" charset="0"/>
              </a:rPr>
              <a:t> </a:t>
            </a:r>
            <a:r>
              <a:rPr lang="en-US" sz="1500" dirty="0" smtClean="0">
                <a:solidFill>
                  <a:srgbClr val="0000FF"/>
                </a:solidFill>
                <a:latin typeface="Arial" charset="0"/>
              </a:rPr>
              <a:t>using</a:t>
            </a:r>
            <a:r>
              <a:rPr lang="en-US" sz="1500" dirty="0" smtClean="0">
                <a:latin typeface="Arial" charset="0"/>
              </a:rPr>
              <a:t> </a:t>
            </a:r>
            <a:r>
              <a:rPr lang="en-US" sz="1500" dirty="0">
                <a:latin typeface="Arial" charset="0"/>
              </a:rPr>
              <a:t>proto::</a:t>
            </a:r>
            <a:r>
              <a:rPr lang="en-US" sz="1500" dirty="0" err="1">
                <a:latin typeface="Arial" charset="0"/>
              </a:rPr>
              <a:t>expr</a:t>
            </a:r>
            <a:r>
              <a:rPr lang="en-US" sz="1500" dirty="0">
                <a:latin typeface="Arial" charset="0"/>
              </a:rPr>
              <a:t>&lt; </a:t>
            </a:r>
            <a:r>
              <a:rPr lang="en-US" sz="1500" dirty="0" err="1" smtClean="0">
                <a:latin typeface="Arial" charset="0"/>
              </a:rPr>
              <a:t>map_list_of_expr</a:t>
            </a:r>
            <a:r>
              <a:rPr lang="en-US" sz="1500" dirty="0" smtClean="0">
                <a:latin typeface="Arial" charset="0"/>
              </a:rPr>
              <a:t> &gt;::</a:t>
            </a:r>
            <a:r>
              <a:rPr lang="en-US" sz="1500" dirty="0" err="1" smtClean="0">
                <a:latin typeface="Arial" charset="0"/>
              </a:rPr>
              <a:t>expr</a:t>
            </a:r>
            <a:r>
              <a:rPr lang="en-US" sz="1500" dirty="0" smtClean="0">
                <a:latin typeface="Arial" charset="0"/>
              </a:rPr>
              <a:t>;</a:t>
            </a:r>
          </a:p>
          <a:p>
            <a:pPr eaLnBrk="0" hangingPunct="0">
              <a:lnSpc>
                <a:spcPct val="80000"/>
              </a:lnSpc>
              <a:spcBef>
                <a:spcPct val="25000"/>
              </a:spcBef>
              <a:buClrTx/>
              <a:buSzTx/>
              <a:buNone/>
            </a:pPr>
            <a:endParaRPr lang="en-US" sz="1500" dirty="0" smtClean="0">
              <a:latin typeface="Arial" charset="0"/>
            </a:endParaRPr>
          </a:p>
          <a:p>
            <a:pPr eaLnBrk="0" hangingPunct="0">
              <a:lnSpc>
                <a:spcPct val="8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sz="1500" dirty="0" smtClean="0">
                <a:solidFill>
                  <a:srgbClr val="0033CC"/>
                </a:solidFill>
                <a:latin typeface="Arial" charset="0"/>
              </a:rPr>
              <a:t>  template</a:t>
            </a:r>
            <a:r>
              <a:rPr lang="en-US" sz="1500" dirty="0" smtClean="0">
                <a:latin typeface="Arial" charset="0"/>
              </a:rPr>
              <a:t>&lt;</a:t>
            </a:r>
            <a:r>
              <a:rPr lang="en-US" sz="1500" dirty="0" smtClean="0">
                <a:solidFill>
                  <a:srgbClr val="0033CC"/>
                </a:solidFill>
                <a:latin typeface="Arial" charset="0"/>
              </a:rPr>
              <a:t>class</a:t>
            </a:r>
            <a:r>
              <a:rPr lang="en-US" sz="1500" dirty="0" smtClean="0">
                <a:latin typeface="Arial" charset="0"/>
              </a:rPr>
              <a:t> </a:t>
            </a:r>
            <a:r>
              <a:rPr lang="en-US" sz="1500" dirty="0">
                <a:latin typeface="Arial" charset="0"/>
              </a:rPr>
              <a:t>K, </a:t>
            </a:r>
            <a:r>
              <a:rPr lang="en-US" sz="1500" dirty="0">
                <a:solidFill>
                  <a:srgbClr val="0033CC"/>
                </a:solidFill>
                <a:latin typeface="Arial" charset="0"/>
              </a:rPr>
              <a:t>class</a:t>
            </a:r>
            <a:r>
              <a:rPr lang="en-US" sz="1500" dirty="0">
                <a:latin typeface="Arial" charset="0"/>
              </a:rPr>
              <a:t> V, </a:t>
            </a:r>
            <a:r>
              <a:rPr lang="en-US" sz="1500" dirty="0">
                <a:solidFill>
                  <a:srgbClr val="0033CC"/>
                </a:solidFill>
                <a:latin typeface="Arial" charset="0"/>
              </a:rPr>
              <a:t>class</a:t>
            </a:r>
            <a:r>
              <a:rPr lang="en-US" sz="1500" dirty="0">
                <a:latin typeface="Arial" charset="0"/>
              </a:rPr>
              <a:t> C, </a:t>
            </a:r>
            <a:r>
              <a:rPr lang="en-US" sz="1500" dirty="0">
                <a:solidFill>
                  <a:srgbClr val="0033CC"/>
                </a:solidFill>
                <a:latin typeface="Arial" charset="0"/>
              </a:rPr>
              <a:t>class</a:t>
            </a:r>
            <a:r>
              <a:rPr lang="en-US" sz="1500" dirty="0">
                <a:latin typeface="Arial" charset="0"/>
              </a:rPr>
              <a:t> A&gt;</a:t>
            </a:r>
          </a:p>
          <a:p>
            <a:pPr eaLnBrk="0" hangingPunct="0">
              <a:lnSpc>
                <a:spcPct val="8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sz="1500" dirty="0">
                <a:latin typeface="Arial" charset="0"/>
              </a:rPr>
              <a:t>  </a:t>
            </a:r>
            <a:r>
              <a:rPr lang="en-US" sz="1500" dirty="0">
                <a:solidFill>
                  <a:srgbClr val="0033CC"/>
                </a:solidFill>
                <a:latin typeface="Arial" charset="0"/>
              </a:rPr>
              <a:t>operator</a:t>
            </a:r>
            <a:r>
              <a:rPr lang="en-US" sz="1500" dirty="0">
                <a:latin typeface="Arial" charset="0"/>
              </a:rPr>
              <a:t> </a:t>
            </a:r>
            <a:r>
              <a:rPr lang="en-US" sz="1500" dirty="0" err="1">
                <a:latin typeface="Arial" charset="0"/>
              </a:rPr>
              <a:t>std</a:t>
            </a:r>
            <a:r>
              <a:rPr lang="en-US" sz="1500" dirty="0">
                <a:latin typeface="Arial" charset="0"/>
              </a:rPr>
              <a:t>::map&lt;K,V,C,A&gt;() </a:t>
            </a:r>
            <a:r>
              <a:rPr lang="en-US" sz="1500" dirty="0" err="1">
                <a:solidFill>
                  <a:srgbClr val="0033CC"/>
                </a:solidFill>
                <a:latin typeface="Arial" charset="0"/>
              </a:rPr>
              <a:t>const</a:t>
            </a:r>
            <a:endParaRPr lang="en-US" sz="1500" dirty="0">
              <a:solidFill>
                <a:srgbClr val="0033CC"/>
              </a:solidFill>
              <a:latin typeface="Arial" charset="0"/>
            </a:endParaRPr>
          </a:p>
          <a:p>
            <a:pPr eaLnBrk="0" hangingPunct="0">
              <a:lnSpc>
                <a:spcPct val="8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sz="1500" dirty="0">
                <a:latin typeface="Arial" charset="0"/>
              </a:rPr>
              <a:t>  {</a:t>
            </a:r>
          </a:p>
          <a:p>
            <a:pPr eaLnBrk="0" hangingPunct="0">
              <a:lnSpc>
                <a:spcPct val="8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sz="1500" dirty="0">
                <a:latin typeface="Arial" charset="0"/>
              </a:rPr>
              <a:t>    BOOST_PROTO_ASSERT_MATCHES(*</a:t>
            </a:r>
            <a:r>
              <a:rPr lang="en-US" sz="1500" dirty="0">
                <a:solidFill>
                  <a:srgbClr val="0033CC"/>
                </a:solidFill>
                <a:latin typeface="Arial" charset="0"/>
              </a:rPr>
              <a:t>this</a:t>
            </a:r>
            <a:r>
              <a:rPr lang="en-US" sz="1500" dirty="0">
                <a:latin typeface="Arial" charset="0"/>
              </a:rPr>
              <a:t>, </a:t>
            </a:r>
            <a:r>
              <a:rPr lang="en-US" sz="1500" dirty="0" err="1">
                <a:latin typeface="Arial" charset="0"/>
              </a:rPr>
              <a:t>MapListOf</a:t>
            </a:r>
            <a:r>
              <a:rPr lang="en-US" sz="1500" dirty="0">
                <a:latin typeface="Arial" charset="0"/>
              </a:rPr>
              <a:t>);</a:t>
            </a:r>
          </a:p>
          <a:p>
            <a:pPr eaLnBrk="0" hangingPunct="0">
              <a:lnSpc>
                <a:spcPct val="8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sz="1500" dirty="0">
                <a:latin typeface="Arial" charset="0"/>
              </a:rPr>
              <a:t>    </a:t>
            </a:r>
            <a:r>
              <a:rPr lang="en-US" sz="1500" dirty="0" err="1">
                <a:latin typeface="Arial" charset="0"/>
              </a:rPr>
              <a:t>std</a:t>
            </a:r>
            <a:r>
              <a:rPr lang="en-US" sz="1500" dirty="0">
                <a:latin typeface="Arial" charset="0"/>
              </a:rPr>
              <a:t>::map&lt;K,V,C,A&gt; m;</a:t>
            </a:r>
          </a:p>
          <a:p>
            <a:pPr eaLnBrk="0" hangingPunct="0">
              <a:lnSpc>
                <a:spcPct val="8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sz="1500" dirty="0">
                <a:latin typeface="Arial" charset="0"/>
              </a:rPr>
              <a:t>    </a:t>
            </a:r>
            <a:r>
              <a:rPr lang="en-US" sz="1500" dirty="0" err="1">
                <a:latin typeface="Arial" charset="0"/>
              </a:rPr>
              <a:t>MapListOf</a:t>
            </a:r>
            <a:r>
              <a:rPr lang="en-US" sz="1500" dirty="0">
                <a:latin typeface="Arial" charset="0"/>
              </a:rPr>
              <a:t>()( *</a:t>
            </a:r>
            <a:r>
              <a:rPr lang="en-US" sz="1500" dirty="0">
                <a:solidFill>
                  <a:srgbClr val="0033CC"/>
                </a:solidFill>
                <a:latin typeface="Arial" charset="0"/>
              </a:rPr>
              <a:t>this</a:t>
            </a:r>
            <a:r>
              <a:rPr lang="en-US" sz="1500" dirty="0">
                <a:latin typeface="Arial" charset="0"/>
              </a:rPr>
              <a:t>, m );</a:t>
            </a:r>
          </a:p>
          <a:p>
            <a:pPr eaLnBrk="0" hangingPunct="0">
              <a:lnSpc>
                <a:spcPct val="8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sz="1500" dirty="0">
                <a:latin typeface="Arial" charset="0"/>
              </a:rPr>
              <a:t>    </a:t>
            </a:r>
            <a:r>
              <a:rPr lang="en-US" sz="1500" dirty="0">
                <a:solidFill>
                  <a:srgbClr val="0033CC"/>
                </a:solidFill>
                <a:latin typeface="Arial" charset="0"/>
              </a:rPr>
              <a:t>return</a:t>
            </a:r>
            <a:r>
              <a:rPr lang="en-US" sz="1500" dirty="0">
                <a:latin typeface="Arial" charset="0"/>
              </a:rPr>
              <a:t> m;</a:t>
            </a:r>
          </a:p>
          <a:p>
            <a:pPr eaLnBrk="0" hangingPunct="0">
              <a:lnSpc>
                <a:spcPct val="8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sz="1500" dirty="0">
                <a:latin typeface="Arial" charset="0"/>
              </a:rPr>
              <a:t>  }</a:t>
            </a:r>
          </a:p>
          <a:p>
            <a:pPr eaLnBrk="0" hangingPunct="0">
              <a:lnSpc>
                <a:spcPct val="80000"/>
              </a:lnSpc>
              <a:spcBef>
                <a:spcPct val="25000"/>
              </a:spcBef>
              <a:buClrTx/>
              <a:buSzTx/>
              <a:buFontTx/>
              <a:buNone/>
            </a:pPr>
            <a:r>
              <a:rPr lang="en-US" sz="1500" dirty="0">
                <a:latin typeface="Arial" charset="0"/>
              </a:rPr>
              <a:t>};</a:t>
            </a:r>
            <a:endParaRPr lang="en-US" sz="1500" noProof="1">
              <a:latin typeface="Arial" charset="0"/>
            </a:endParaRP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 Working Expression Extension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81200" y="4572366"/>
            <a:ext cx="6781800" cy="1904634"/>
            <a:chOff x="1752600" y="4572366"/>
            <a:chExt cx="6781800" cy="1904634"/>
          </a:xfrm>
        </p:grpSpPr>
        <p:sp>
          <p:nvSpPr>
            <p:cNvPr id="478218" name="Rectangle 10"/>
            <p:cNvSpPr>
              <a:spLocks noChangeArrowheads="1"/>
            </p:cNvSpPr>
            <p:nvPr/>
          </p:nvSpPr>
          <p:spPr bwMode="auto">
            <a:xfrm>
              <a:off x="1824657" y="4724033"/>
              <a:ext cx="6709743" cy="1752967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 defTabSz="315913">
                <a:lnSpc>
                  <a:spcPct val="80000"/>
                </a:lnSpc>
                <a:spcBef>
                  <a:spcPct val="25000"/>
                </a:spcBef>
              </a:pPr>
              <a:endParaRPr lang="en-US" sz="1400" b="0"/>
            </a:p>
          </p:txBody>
        </p:sp>
        <p:sp>
          <p:nvSpPr>
            <p:cNvPr id="478219" name="Rectangle 11"/>
            <p:cNvSpPr>
              <a:spLocks noChangeArrowheads="1"/>
            </p:cNvSpPr>
            <p:nvPr/>
          </p:nvSpPr>
          <p:spPr bwMode="auto">
            <a:xfrm>
              <a:off x="1752600" y="4572366"/>
              <a:ext cx="6713982" cy="18518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algn="l" defTabSz="315913">
                <a:lnSpc>
                  <a:spcPct val="80000"/>
                </a:lnSpc>
                <a:spcBef>
                  <a:spcPct val="25000"/>
                </a:spcBef>
              </a:pPr>
              <a:r>
                <a:rPr lang="en-US" sz="1500" b="0" dirty="0" err="1" smtClean="0">
                  <a:solidFill>
                    <a:srgbClr val="0000FF"/>
                  </a:solidFill>
                </a:rPr>
                <a:t>constexpr</a:t>
              </a:r>
              <a:r>
                <a:rPr lang="en-US" sz="1500" b="0" dirty="0" smtClean="0"/>
                <a:t> </a:t>
              </a:r>
              <a:r>
                <a:rPr lang="en-US" sz="1500" b="0" dirty="0" err="1" smtClean="0"/>
                <a:t>map_list_of_expr</a:t>
              </a:r>
              <a:r>
                <a:rPr lang="en-US" sz="1500" b="0" dirty="0" smtClean="0"/>
                <a:t>&lt;proto</a:t>
              </a:r>
              <a:r>
                <a:rPr lang="en-US" sz="1500" b="0" dirty="0"/>
                <a:t>::</a:t>
              </a:r>
              <a:r>
                <a:rPr lang="en-US" sz="1500" b="0" dirty="0" smtClean="0"/>
                <a:t>terminal(</a:t>
              </a:r>
              <a:r>
                <a:rPr lang="en-US" sz="1500" b="0" dirty="0" err="1" smtClean="0"/>
                <a:t>map_list_of</a:t>
              </a:r>
              <a:r>
                <a:rPr lang="en-US" sz="1500" b="0" dirty="0" smtClean="0"/>
                <a:t>_)&gt;</a:t>
              </a:r>
              <a:r>
                <a:rPr lang="en-US" sz="1500" b="0" dirty="0" smtClean="0">
                  <a:solidFill>
                    <a:srgbClr val="008000"/>
                  </a:solidFill>
                </a:rPr>
                <a:t> </a:t>
              </a:r>
              <a:r>
                <a:rPr lang="en-US" sz="1500" b="0" dirty="0" err="1" smtClean="0"/>
                <a:t>map_list_of</a:t>
              </a:r>
              <a:r>
                <a:rPr lang="en-US" sz="1500" b="0" dirty="0" smtClean="0"/>
                <a:t> {};</a:t>
              </a:r>
              <a:endParaRPr lang="en-US" sz="1500" b="0" noProof="1"/>
            </a:p>
            <a:p>
              <a:pPr marL="342900" indent="-342900" algn="l" defTabSz="315913">
                <a:lnSpc>
                  <a:spcPct val="80000"/>
                </a:lnSpc>
                <a:spcBef>
                  <a:spcPct val="25000"/>
                </a:spcBef>
              </a:pPr>
              <a:endParaRPr lang="en-US" sz="1500" b="0" dirty="0"/>
            </a:p>
            <a:p>
              <a:pPr marL="342900" indent="-342900" algn="l" defTabSz="315913">
                <a:lnSpc>
                  <a:spcPct val="80000"/>
                </a:lnSpc>
                <a:spcBef>
                  <a:spcPct val="25000"/>
                </a:spcBef>
              </a:pPr>
              <a:r>
                <a:rPr lang="en-US" sz="1500" b="0" noProof="1">
                  <a:solidFill>
                    <a:srgbClr val="0000FF"/>
                  </a:solidFill>
                </a:rPr>
                <a:t>int</a:t>
              </a:r>
              <a:r>
                <a:rPr lang="en-US" sz="1500" b="0" noProof="1"/>
                <a:t> main()</a:t>
              </a:r>
            </a:p>
            <a:p>
              <a:pPr marL="342900" indent="-342900" algn="l" defTabSz="315913">
                <a:lnSpc>
                  <a:spcPct val="80000"/>
                </a:lnSpc>
                <a:spcBef>
                  <a:spcPct val="25000"/>
                </a:spcBef>
              </a:pPr>
              <a:r>
                <a:rPr lang="en-US" sz="1500" b="0" noProof="1"/>
                <a:t>{</a:t>
              </a:r>
            </a:p>
            <a:p>
              <a:pPr marL="342900" indent="-342900" algn="l" defTabSz="315913">
                <a:lnSpc>
                  <a:spcPct val="80000"/>
                </a:lnSpc>
                <a:spcBef>
                  <a:spcPct val="25000"/>
                </a:spcBef>
              </a:pPr>
              <a:r>
                <a:rPr lang="en-US" sz="1500" b="0" noProof="1"/>
                <a:t> </a:t>
              </a:r>
              <a:r>
                <a:rPr lang="en-US" sz="1500" b="0" dirty="0"/>
                <a:t> </a:t>
              </a:r>
              <a:r>
                <a:rPr lang="en-US" sz="1500" b="0" dirty="0" err="1"/>
                <a:t>std</a:t>
              </a:r>
              <a:r>
                <a:rPr lang="en-US" sz="1500" b="0" dirty="0"/>
                <a:t>::</a:t>
              </a:r>
              <a:r>
                <a:rPr lang="en-US" sz="1500" b="0" noProof="1"/>
                <a:t>map&lt;</a:t>
              </a:r>
              <a:r>
                <a:rPr lang="en-US" sz="1500" b="0" noProof="1">
                  <a:solidFill>
                    <a:srgbClr val="0000FF"/>
                  </a:solidFill>
                </a:rPr>
                <a:t>int</a:t>
              </a:r>
              <a:r>
                <a:rPr lang="en-US" sz="1500" b="0" noProof="1"/>
                <a:t>,</a:t>
              </a:r>
              <a:r>
                <a:rPr lang="en-US" sz="1500" b="0" noProof="1">
                  <a:solidFill>
                    <a:srgbClr val="0000FF"/>
                  </a:solidFill>
                </a:rPr>
                <a:t>int</a:t>
              </a:r>
              <a:r>
                <a:rPr lang="en-US" sz="1500" b="0" noProof="1"/>
                <a:t>&gt; m</a:t>
              </a:r>
              <a:r>
                <a:rPr lang="en-US" sz="1500" b="0" dirty="0" smtClean="0"/>
                <a:t>0</a:t>
              </a:r>
              <a:r>
                <a:rPr lang="en-US" sz="1500" b="0" noProof="1" smtClean="0"/>
                <a:t> </a:t>
              </a:r>
              <a:r>
                <a:rPr lang="en-US" sz="1500" b="0" noProof="1"/>
                <a:t>= map_list_of; </a:t>
              </a:r>
              <a:r>
                <a:rPr lang="en-US" sz="1500" b="0" dirty="0"/>
                <a:t>						</a:t>
              </a:r>
              <a:r>
                <a:rPr lang="en-US" sz="1500" b="0" dirty="0" smtClean="0">
                  <a:solidFill>
                    <a:srgbClr val="008000"/>
                  </a:solidFill>
                </a:rPr>
                <a:t>// </a:t>
              </a:r>
              <a:r>
                <a:rPr lang="en-US" sz="1500" b="0" dirty="0">
                  <a:solidFill>
                    <a:srgbClr val="008000"/>
                  </a:solidFill>
                </a:rPr>
                <a:t>OK!</a:t>
              </a:r>
              <a:endParaRPr lang="en-US" sz="1500" b="0" noProof="1"/>
            </a:p>
            <a:p>
              <a:pPr marL="342900" indent="-342900" algn="l" defTabSz="315913">
                <a:lnSpc>
                  <a:spcPct val="80000"/>
                </a:lnSpc>
                <a:spcBef>
                  <a:spcPct val="25000"/>
                </a:spcBef>
              </a:pPr>
              <a:r>
                <a:rPr lang="en-US" sz="1500" b="0" noProof="1"/>
                <a:t> </a:t>
              </a:r>
              <a:r>
                <a:rPr lang="en-US" sz="1500" b="0" dirty="0"/>
                <a:t> </a:t>
              </a:r>
              <a:r>
                <a:rPr lang="en-US" sz="1500" b="0" dirty="0" err="1"/>
                <a:t>std</a:t>
              </a:r>
              <a:r>
                <a:rPr lang="en-US" sz="1500" b="0" dirty="0"/>
                <a:t>::</a:t>
              </a:r>
              <a:r>
                <a:rPr lang="en-US" sz="1500" b="0" noProof="1"/>
                <a:t>map&lt;</a:t>
              </a:r>
              <a:r>
                <a:rPr lang="en-US" sz="1500" b="0" noProof="1">
                  <a:solidFill>
                    <a:srgbClr val="0000FF"/>
                  </a:solidFill>
                </a:rPr>
                <a:t>int</a:t>
              </a:r>
              <a:r>
                <a:rPr lang="en-US" sz="1500" b="0" noProof="1"/>
                <a:t>,</a:t>
              </a:r>
              <a:r>
                <a:rPr lang="en-US" sz="1500" b="0" noProof="1">
                  <a:solidFill>
                    <a:srgbClr val="0000FF"/>
                  </a:solidFill>
                </a:rPr>
                <a:t>int</a:t>
              </a:r>
              <a:r>
                <a:rPr lang="en-US" sz="1500" b="0" noProof="1"/>
                <a:t>&gt; </a:t>
              </a:r>
              <a:r>
                <a:rPr lang="en-US" sz="1500" b="0" noProof="1" smtClean="0"/>
                <a:t>m</a:t>
              </a:r>
              <a:r>
                <a:rPr lang="en-US" sz="1500" b="0" dirty="0" smtClean="0"/>
                <a:t>1</a:t>
              </a:r>
              <a:r>
                <a:rPr lang="en-US" sz="1500" b="0" noProof="1" smtClean="0"/>
                <a:t> </a:t>
              </a:r>
              <a:r>
                <a:rPr lang="en-US" sz="1500" b="0" noProof="1"/>
                <a:t>= map_list_of(1,2)</a:t>
              </a:r>
              <a:r>
                <a:rPr lang="en-US" sz="1500" b="0" dirty="0"/>
                <a:t>(2,3)(3,4)(4,5)(5,6);	</a:t>
              </a:r>
              <a:r>
                <a:rPr lang="en-US" sz="1500" b="0" dirty="0">
                  <a:solidFill>
                    <a:srgbClr val="008000"/>
                  </a:solidFill>
                </a:rPr>
                <a:t>// OK!</a:t>
              </a:r>
              <a:endParaRPr lang="en-US" sz="1500" b="0" noProof="1"/>
            </a:p>
            <a:p>
              <a:pPr marL="342900" indent="-342900" algn="l" defTabSz="315913">
                <a:lnSpc>
                  <a:spcPct val="80000"/>
                </a:lnSpc>
                <a:spcBef>
                  <a:spcPct val="25000"/>
                </a:spcBef>
              </a:pPr>
              <a:r>
                <a:rPr lang="en-US" sz="1500" b="0" noProof="1"/>
                <a:t>}</a:t>
              </a:r>
              <a:endParaRPr lang="en-US" sz="1500" b="0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Eric Niebler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BA0C383-6AC1-4547-BFED-2264B135471A}" type="datetime1">
              <a:rPr lang="en-US" smtClean="0"/>
              <a:t>5/14/2013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D13A-8A3D-401C-AD26-3B2092F8F376}" type="slidenum">
              <a:rPr lang="en-US"/>
              <a:pPr/>
              <a:t>35</a:t>
            </a:fld>
            <a:endParaRPr lang="en-US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Proto’s Promiscuous Operators</a:t>
            </a:r>
          </a:p>
        </p:txBody>
      </p:sp>
      <p:sp>
        <p:nvSpPr>
          <p:cNvPr id="482307" name="Text Box 3"/>
          <p:cNvSpPr txBox="1">
            <a:spLocks noChangeArrowheads="1"/>
          </p:cNvSpPr>
          <p:nvPr/>
        </p:nvSpPr>
        <p:spPr bwMode="auto">
          <a:xfrm>
            <a:off x="457200" y="1752600"/>
            <a:ext cx="8153400" cy="315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lvl="0" indent="-342900" algn="l" defTabSz="315913">
              <a:lnSpc>
                <a:spcPct val="80000"/>
              </a:lnSpc>
              <a:spcBef>
                <a:spcPct val="25000"/>
              </a:spcBef>
            </a:pPr>
            <a:r>
              <a:rPr lang="en-US" b="0" kern="0" noProof="1">
                <a:solidFill>
                  <a:srgbClr val="0000FF"/>
                </a:solidFill>
              </a:rPr>
              <a:t>template</a:t>
            </a:r>
            <a:r>
              <a:rPr lang="en-US" b="0" kern="0" noProof="1">
                <a:solidFill>
                  <a:srgbClr val="000000"/>
                </a:solidFill>
              </a:rPr>
              <a:t>&lt;</a:t>
            </a:r>
            <a:r>
              <a:rPr lang="en-US" b="0" kern="0" noProof="1">
                <a:solidFill>
                  <a:srgbClr val="0000FF"/>
                </a:solidFill>
              </a:rPr>
              <a:t>typename</a:t>
            </a:r>
            <a:r>
              <a:rPr lang="en-US" b="0" kern="0" noProof="1">
                <a:solidFill>
                  <a:srgbClr val="000000"/>
                </a:solidFill>
              </a:rPr>
              <a:t> ExprDesc&gt;</a:t>
            </a:r>
          </a:p>
          <a:p>
            <a:pPr marL="342900" lvl="0" indent="-342900" algn="l" defTabSz="315913">
              <a:lnSpc>
                <a:spcPct val="80000"/>
              </a:lnSpc>
              <a:spcBef>
                <a:spcPct val="25000"/>
              </a:spcBef>
            </a:pPr>
            <a:r>
              <a:rPr lang="en-US" b="0" kern="0" dirty="0" err="1">
                <a:solidFill>
                  <a:srgbClr val="0033CC"/>
                </a:solidFill>
              </a:rPr>
              <a:t>struct</a:t>
            </a:r>
            <a:r>
              <a:rPr lang="en-US" b="0" kern="0" dirty="0">
                <a:solidFill>
                  <a:srgbClr val="0033CC"/>
                </a:solidFill>
              </a:rPr>
              <a:t> </a:t>
            </a:r>
            <a:r>
              <a:rPr lang="en-US" b="0" kern="0" dirty="0" err="1" smtClean="0">
                <a:solidFill>
                  <a:srgbClr val="000000"/>
                </a:solidFill>
              </a:rPr>
              <a:t>map_list_of_expr</a:t>
            </a:r>
            <a:endParaRPr lang="en-US" b="0" kern="0" dirty="0" smtClean="0">
              <a:solidFill>
                <a:srgbClr val="000000"/>
              </a:solidFill>
            </a:endParaRPr>
          </a:p>
          <a:p>
            <a:pPr marL="342900" lvl="0" indent="-342900" algn="l" defTabSz="315913">
              <a:lnSpc>
                <a:spcPct val="80000"/>
              </a:lnSpc>
              <a:spcBef>
                <a:spcPct val="25000"/>
              </a:spcBef>
            </a:pPr>
            <a:r>
              <a:rPr lang="en-US" b="0" kern="0" dirty="0" smtClean="0">
                <a:solidFill>
                  <a:srgbClr val="000000"/>
                </a:solidFill>
              </a:rPr>
              <a:t>  : proto::</a:t>
            </a:r>
            <a:r>
              <a:rPr lang="en-US" b="0" kern="0" dirty="0" err="1" smtClean="0">
                <a:solidFill>
                  <a:srgbClr val="000000"/>
                </a:solidFill>
              </a:rPr>
              <a:t>expr</a:t>
            </a:r>
            <a:r>
              <a:rPr lang="en-US" b="0" kern="0" dirty="0" smtClean="0">
                <a:solidFill>
                  <a:srgbClr val="000000"/>
                </a:solidFill>
              </a:rPr>
              <a:t>&lt; </a:t>
            </a:r>
            <a:r>
              <a:rPr lang="en-US" b="0" kern="0" dirty="0" err="1" smtClean="0">
                <a:solidFill>
                  <a:srgbClr val="000000"/>
                </a:solidFill>
              </a:rPr>
              <a:t>map_list_of_expr</a:t>
            </a:r>
            <a:r>
              <a:rPr lang="en-US" b="0" kern="0" dirty="0" smtClean="0">
                <a:solidFill>
                  <a:srgbClr val="000000"/>
                </a:solidFill>
              </a:rPr>
              <a:t>&lt;</a:t>
            </a:r>
            <a:r>
              <a:rPr lang="en-US" b="0" kern="0" dirty="0" err="1" smtClean="0">
                <a:solidFill>
                  <a:srgbClr val="000000"/>
                </a:solidFill>
              </a:rPr>
              <a:t>ExprDesc</a:t>
            </a:r>
            <a:r>
              <a:rPr lang="en-US" b="0" kern="0" dirty="0" smtClean="0">
                <a:solidFill>
                  <a:srgbClr val="000000"/>
                </a:solidFill>
              </a:rPr>
              <a:t>&gt; &gt;</a:t>
            </a:r>
          </a:p>
          <a:p>
            <a:pPr marL="342900" lvl="0" indent="-342900" algn="l" defTabSz="315913">
              <a:lnSpc>
                <a:spcPct val="80000"/>
              </a:lnSpc>
              <a:spcBef>
                <a:spcPct val="25000"/>
              </a:spcBef>
            </a:pPr>
            <a:r>
              <a:rPr lang="en-US" b="0" kern="0" dirty="0" smtClean="0">
                <a:solidFill>
                  <a:srgbClr val="000000"/>
                </a:solidFill>
              </a:rPr>
              <a:t>{</a:t>
            </a:r>
            <a:endParaRPr lang="en-US" b="0" kern="0" dirty="0">
              <a:solidFill>
                <a:srgbClr val="000000"/>
              </a:solidFill>
            </a:endParaRPr>
          </a:p>
          <a:p>
            <a:pPr marL="342900" lvl="0" indent="-342900" algn="l" defTabSz="315913">
              <a:lnSpc>
                <a:spcPct val="80000"/>
              </a:lnSpc>
              <a:spcBef>
                <a:spcPct val="25000"/>
              </a:spcBef>
            </a:pPr>
            <a:r>
              <a:rPr lang="en-US" b="0" kern="0" dirty="0">
                <a:solidFill>
                  <a:srgbClr val="000000"/>
                </a:solidFill>
              </a:rPr>
              <a:t>    </a:t>
            </a:r>
            <a:r>
              <a:rPr lang="en-US" b="0" kern="0" dirty="0">
                <a:solidFill>
                  <a:srgbClr val="008000"/>
                </a:solidFill>
              </a:rPr>
              <a:t>/*… as before… */</a:t>
            </a:r>
          </a:p>
          <a:p>
            <a:pPr marL="342900" lvl="0" indent="-342900" algn="l" defTabSz="315913">
              <a:lnSpc>
                <a:spcPct val="80000"/>
              </a:lnSpc>
              <a:spcBef>
                <a:spcPct val="25000"/>
              </a:spcBef>
            </a:pPr>
            <a:r>
              <a:rPr lang="en-US" b="0" kern="0" dirty="0">
                <a:solidFill>
                  <a:srgbClr val="000000"/>
                </a:solidFill>
              </a:rPr>
              <a:t>};</a:t>
            </a:r>
            <a:endParaRPr lang="en-US" b="0" kern="0" noProof="1">
              <a:solidFill>
                <a:srgbClr val="008000"/>
              </a:solidFill>
            </a:endParaRPr>
          </a:p>
          <a:p>
            <a:pPr algn="l"/>
            <a:endParaRPr lang="en-US" b="0" dirty="0"/>
          </a:p>
          <a:p>
            <a:pPr algn="l"/>
            <a:r>
              <a:rPr lang="en-US" b="0" noProof="1">
                <a:solidFill>
                  <a:srgbClr val="0000FF"/>
                </a:solidFill>
              </a:rPr>
              <a:t>int </a:t>
            </a:r>
            <a:r>
              <a:rPr lang="en-US" b="0" noProof="1"/>
              <a:t>main()</a:t>
            </a:r>
          </a:p>
          <a:p>
            <a:pPr algn="l"/>
            <a:r>
              <a:rPr lang="en-US" b="0" noProof="1"/>
              <a:t>{</a:t>
            </a:r>
          </a:p>
          <a:p>
            <a:pPr algn="l"/>
            <a:r>
              <a:rPr lang="en-US" b="0" noProof="1"/>
              <a:t>    map_list_of(1,2)</a:t>
            </a:r>
            <a:r>
              <a:rPr lang="en-US" b="0" dirty="0"/>
              <a:t> * 32 &lt;&lt; </a:t>
            </a:r>
            <a:r>
              <a:rPr lang="en-US" b="0" dirty="0" err="1"/>
              <a:t>map_list_of</a:t>
            </a:r>
            <a:r>
              <a:rPr lang="en-US" b="0" noProof="1"/>
              <a:t>; </a:t>
            </a:r>
            <a:r>
              <a:rPr lang="en-US" b="0" noProof="1">
                <a:solidFill>
                  <a:srgbClr val="008000"/>
                </a:solidFill>
              </a:rPr>
              <a:t>// </a:t>
            </a:r>
            <a:r>
              <a:rPr lang="en-US" b="0" dirty="0">
                <a:solidFill>
                  <a:srgbClr val="008000"/>
                </a:solidFill>
              </a:rPr>
              <a:t>WTF???!!!</a:t>
            </a:r>
            <a:endParaRPr lang="en-US" b="0" noProof="1"/>
          </a:p>
          <a:p>
            <a:pPr algn="l"/>
            <a:r>
              <a:rPr lang="en-US" b="0" noProof="1"/>
              <a:t>}</a:t>
            </a:r>
          </a:p>
        </p:txBody>
      </p:sp>
      <p:sp>
        <p:nvSpPr>
          <p:cNvPr id="482308" name="AutoShape 4"/>
          <p:cNvSpPr>
            <a:spLocks noChangeArrowheads="1"/>
          </p:cNvSpPr>
          <p:nvPr/>
        </p:nvSpPr>
        <p:spPr bwMode="auto">
          <a:xfrm>
            <a:off x="3200400" y="5181600"/>
            <a:ext cx="2971800" cy="1143000"/>
          </a:xfrm>
          <a:prstGeom prst="wedgeRoundRectCallout">
            <a:avLst>
              <a:gd name="adj1" fmla="val -39760"/>
              <a:gd name="adj2" fmla="val -99033"/>
              <a:gd name="adj3" fmla="val 16667"/>
            </a:avLst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800" b="0" dirty="0"/>
              <a:t>Yeah, but this </a:t>
            </a:r>
            <a:r>
              <a:rPr lang="en-US" sz="2800" b="0" i="1" dirty="0"/>
              <a:t>still</a:t>
            </a:r>
            <a:r>
              <a:rPr lang="en-US" sz="2800" b="0" dirty="0"/>
              <a:t> compiles.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Eric Niebler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2C6BE57-0332-4E38-8293-5C697711B557}" type="datetime1">
              <a:rPr lang="en-US" smtClean="0"/>
              <a:t>5/14/2013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5E0E8-3824-4851-AAF4-D93B19404F8A}" type="slidenum">
              <a:rPr lang="en-US"/>
              <a:pPr/>
              <a:t>36</a:t>
            </a:fld>
            <a:endParaRPr lang="en-US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Proto’s Promiscuous Operators</a:t>
            </a:r>
          </a:p>
        </p:txBody>
      </p:sp>
      <p:sp>
        <p:nvSpPr>
          <p:cNvPr id="484355" name="Text Box 3"/>
          <p:cNvSpPr txBox="1">
            <a:spLocks noChangeArrowheads="1"/>
          </p:cNvSpPr>
          <p:nvPr/>
        </p:nvSpPr>
        <p:spPr bwMode="auto">
          <a:xfrm>
            <a:off x="457200" y="1752600"/>
            <a:ext cx="8153400" cy="327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lvl="0" indent="-342900" algn="l" defTabSz="315913">
              <a:lnSpc>
                <a:spcPct val="80000"/>
              </a:lnSpc>
              <a:spcBef>
                <a:spcPct val="25000"/>
              </a:spcBef>
            </a:pPr>
            <a:r>
              <a:rPr lang="en-US" b="0" kern="0" noProof="1" smtClean="0">
                <a:solidFill>
                  <a:srgbClr val="0000FF"/>
                </a:solidFill>
              </a:rPr>
              <a:t>template</a:t>
            </a:r>
            <a:r>
              <a:rPr lang="en-US" b="0" kern="0" noProof="1" smtClean="0">
                <a:solidFill>
                  <a:srgbClr val="000000"/>
                </a:solidFill>
              </a:rPr>
              <a:t>&lt;</a:t>
            </a:r>
            <a:r>
              <a:rPr lang="en-US" b="0" kern="0" noProof="1" smtClean="0">
                <a:solidFill>
                  <a:srgbClr val="0000FF"/>
                </a:solidFill>
              </a:rPr>
              <a:t>typename</a:t>
            </a:r>
            <a:r>
              <a:rPr lang="en-US" b="0" kern="0" noProof="1" smtClean="0">
                <a:solidFill>
                  <a:srgbClr val="000000"/>
                </a:solidFill>
              </a:rPr>
              <a:t> </a:t>
            </a:r>
            <a:r>
              <a:rPr lang="en-US" b="0" kern="0" noProof="1">
                <a:solidFill>
                  <a:srgbClr val="000000"/>
                </a:solidFill>
              </a:rPr>
              <a:t>ExprDesc&gt;</a:t>
            </a:r>
          </a:p>
          <a:p>
            <a:pPr marL="342900" lvl="0" indent="-342900" algn="l" defTabSz="315913">
              <a:lnSpc>
                <a:spcPct val="80000"/>
              </a:lnSpc>
              <a:spcBef>
                <a:spcPct val="25000"/>
              </a:spcBef>
            </a:pPr>
            <a:r>
              <a:rPr lang="en-US" b="0" kern="0" dirty="0" err="1">
                <a:solidFill>
                  <a:srgbClr val="0033CC"/>
                </a:solidFill>
              </a:rPr>
              <a:t>struct</a:t>
            </a:r>
            <a:r>
              <a:rPr lang="en-US" b="0" kern="0" dirty="0">
                <a:solidFill>
                  <a:srgbClr val="0033CC"/>
                </a:solidFill>
              </a:rPr>
              <a:t> </a:t>
            </a:r>
            <a:r>
              <a:rPr lang="en-US" b="0" kern="0" dirty="0" err="1" smtClean="0">
                <a:solidFill>
                  <a:srgbClr val="000000"/>
                </a:solidFill>
              </a:rPr>
              <a:t>map_list_of_expr</a:t>
            </a:r>
            <a:endParaRPr lang="en-US" b="0" kern="0" dirty="0" smtClean="0">
              <a:solidFill>
                <a:srgbClr val="000000"/>
              </a:solidFill>
            </a:endParaRPr>
          </a:p>
          <a:p>
            <a:pPr marL="342900" lvl="0" indent="-342900" algn="l" defTabSz="315913">
              <a:lnSpc>
                <a:spcPct val="80000"/>
              </a:lnSpc>
              <a:spcBef>
                <a:spcPct val="25000"/>
              </a:spcBef>
            </a:pPr>
            <a:r>
              <a:rPr lang="en-US" b="0" kern="0" dirty="0" smtClean="0">
                <a:solidFill>
                  <a:srgbClr val="000000"/>
                </a:solidFill>
              </a:rPr>
              <a:t>  </a:t>
            </a:r>
            <a:r>
              <a:rPr lang="en-US" b="0" kern="0" dirty="0">
                <a:solidFill>
                  <a:srgbClr val="000000"/>
                </a:solidFill>
              </a:rPr>
              <a:t>: proto::</a:t>
            </a:r>
            <a:r>
              <a:rPr lang="en-US" b="0" kern="0" dirty="0" err="1">
                <a:solidFill>
                  <a:srgbClr val="000000"/>
                </a:solidFill>
              </a:rPr>
              <a:t>expr</a:t>
            </a:r>
            <a:r>
              <a:rPr lang="en-US" b="0" kern="0" dirty="0">
                <a:solidFill>
                  <a:srgbClr val="000000"/>
                </a:solidFill>
              </a:rPr>
              <a:t>&lt; </a:t>
            </a:r>
            <a:r>
              <a:rPr lang="en-US" b="0" kern="0" dirty="0" err="1">
                <a:solidFill>
                  <a:srgbClr val="000000"/>
                </a:solidFill>
              </a:rPr>
              <a:t>map_list_of_expr</a:t>
            </a:r>
            <a:r>
              <a:rPr lang="en-US" b="0" kern="0" dirty="0">
                <a:solidFill>
                  <a:srgbClr val="000000"/>
                </a:solidFill>
              </a:rPr>
              <a:t>&lt;</a:t>
            </a:r>
            <a:r>
              <a:rPr lang="en-US" b="0" kern="0" dirty="0" err="1">
                <a:solidFill>
                  <a:srgbClr val="000000"/>
                </a:solidFill>
              </a:rPr>
              <a:t>ExprDesc</a:t>
            </a:r>
            <a:r>
              <a:rPr lang="en-US" b="0" kern="0" dirty="0">
                <a:solidFill>
                  <a:srgbClr val="000000"/>
                </a:solidFill>
              </a:rPr>
              <a:t>&gt; &gt;</a:t>
            </a:r>
          </a:p>
          <a:p>
            <a:pPr marL="342900" lvl="0" indent="-342900" algn="l" defTabSz="315913">
              <a:lnSpc>
                <a:spcPct val="80000"/>
              </a:lnSpc>
              <a:spcBef>
                <a:spcPct val="25000"/>
              </a:spcBef>
            </a:pPr>
            <a:r>
              <a:rPr lang="en-US" b="0" kern="0" dirty="0" smtClean="0">
                <a:solidFill>
                  <a:srgbClr val="000000"/>
                </a:solidFill>
              </a:rPr>
              <a:t>{</a:t>
            </a:r>
          </a:p>
          <a:p>
            <a:pPr marL="342900" lvl="0" indent="-342900" algn="l" defTabSz="315913">
              <a:lnSpc>
                <a:spcPct val="80000"/>
              </a:lnSpc>
              <a:spcBef>
                <a:spcPct val="25000"/>
              </a:spcBef>
            </a:pPr>
            <a:r>
              <a:rPr lang="en-US" b="0" kern="0" dirty="0">
                <a:solidFill>
                  <a:srgbClr val="000000"/>
                </a:solidFill>
              </a:rPr>
              <a:t> </a:t>
            </a:r>
            <a:r>
              <a:rPr lang="en-US" b="0" kern="0" dirty="0" smtClean="0">
                <a:solidFill>
                  <a:srgbClr val="000000"/>
                </a:solidFill>
              </a:rPr>
              <a:t>   </a:t>
            </a:r>
            <a:r>
              <a:rPr lang="en-US" b="0" kern="0" dirty="0" smtClean="0">
                <a:solidFill>
                  <a:srgbClr val="008000"/>
                </a:solidFill>
              </a:rPr>
              <a:t>/*… as before… */</a:t>
            </a:r>
            <a:endParaRPr lang="en-US" b="0" kern="0" dirty="0">
              <a:solidFill>
                <a:srgbClr val="008000"/>
              </a:solidFill>
            </a:endParaRPr>
          </a:p>
          <a:p>
            <a:pPr marL="342900" lvl="0" indent="-342900" algn="l" defTabSz="315913">
              <a:lnSpc>
                <a:spcPct val="80000"/>
              </a:lnSpc>
              <a:spcBef>
                <a:spcPct val="25000"/>
              </a:spcBef>
            </a:pPr>
            <a:r>
              <a:rPr lang="en-US" b="0" kern="0" dirty="0" smtClean="0">
                <a:solidFill>
                  <a:srgbClr val="000000"/>
                </a:solidFill>
              </a:rPr>
              <a:t>};</a:t>
            </a:r>
            <a:endParaRPr lang="en-US" b="0" kern="0" noProof="1">
              <a:solidFill>
                <a:srgbClr val="008000"/>
              </a:solidFill>
            </a:endParaRPr>
          </a:p>
          <a:p>
            <a:pPr algn="l"/>
            <a:endParaRPr lang="en-US" b="0" dirty="0"/>
          </a:p>
          <a:p>
            <a:pPr algn="l"/>
            <a:r>
              <a:rPr lang="en-US" b="0" noProof="1">
                <a:solidFill>
                  <a:srgbClr val="0000FF"/>
                </a:solidFill>
              </a:rPr>
              <a:t>int </a:t>
            </a:r>
            <a:r>
              <a:rPr lang="en-US" b="0" noProof="1"/>
              <a:t>main()</a:t>
            </a:r>
          </a:p>
          <a:p>
            <a:pPr algn="l"/>
            <a:r>
              <a:rPr lang="en-US" b="0" noProof="1"/>
              <a:t>{</a:t>
            </a:r>
          </a:p>
          <a:p>
            <a:pPr algn="l"/>
            <a:r>
              <a:rPr lang="en-US" b="0" noProof="1"/>
              <a:t>    map_list_of(1,2)</a:t>
            </a:r>
            <a:r>
              <a:rPr lang="en-US" b="0" dirty="0"/>
              <a:t> * 32 &lt;&lt; </a:t>
            </a:r>
            <a:r>
              <a:rPr lang="en-US" b="0" dirty="0" err="1"/>
              <a:t>map_list_of</a:t>
            </a:r>
            <a:r>
              <a:rPr lang="en-US" b="0" noProof="1"/>
              <a:t>; </a:t>
            </a:r>
            <a:r>
              <a:rPr lang="en-US" b="0" noProof="1">
                <a:solidFill>
                  <a:srgbClr val="008000"/>
                </a:solidFill>
              </a:rPr>
              <a:t>// </a:t>
            </a:r>
            <a:r>
              <a:rPr lang="en-US" b="0" dirty="0">
                <a:solidFill>
                  <a:srgbClr val="008000"/>
                </a:solidFill>
              </a:rPr>
              <a:t>WTF???!!!</a:t>
            </a:r>
            <a:endParaRPr lang="en-US" b="0" noProof="1"/>
          </a:p>
          <a:p>
            <a:pPr algn="l"/>
            <a:r>
              <a:rPr lang="en-US" b="0" noProof="1"/>
              <a:t>}</a:t>
            </a:r>
          </a:p>
        </p:txBody>
      </p:sp>
      <p:sp>
        <p:nvSpPr>
          <p:cNvPr id="484358" name="Text Box 6"/>
          <p:cNvSpPr txBox="1">
            <a:spLocks noChangeArrowheads="1"/>
          </p:cNvSpPr>
          <p:nvPr/>
        </p:nvSpPr>
        <p:spPr bwMode="auto">
          <a:xfrm>
            <a:off x="914400" y="3505200"/>
            <a:ext cx="7543800" cy="2462213"/>
          </a:xfrm>
          <a:prstGeom prst="rect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l"/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main.cpp:75:22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error: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invalid operands to binary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expression ('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declty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(v5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make_expr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&lt;v5::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function,map_list_of_domain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&lt;c 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onst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map_list_of_expr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&lt;boost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::proto::v5::tags::terminal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map_lis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t_of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_)&gt;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&amp;&gt;(*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this),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&amp;&amp;&gt;(u),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&amp;&amp;&gt;( 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u)))'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aka '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map_list_of_expr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&lt;utility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uncvref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&lt;function&gt;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map_list_of_expr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&lt;boost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::proto::v5::tags::terminal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map_list_of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 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)&gt; &amp;,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map_list_of_expr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&lt;boost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::proto::v5::tags::terminal (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)&gt;, 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map_list_of_expr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&lt;boost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proto::v5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::tags::terminal (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)&gt;)&gt;')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an 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d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pPr algn="l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map_list_of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(1,2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 * 32 &lt;&lt;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map_list_of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~~~~~~~~~~~~~~~~ ^ </a:t>
            </a:r>
            <a:r>
              <a:rPr lang="en-US" sz="14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~~</a:t>
            </a:r>
            <a:endParaRPr lang="en-US" sz="1400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4362" name="Rectangle 10"/>
          <p:cNvSpPr>
            <a:spLocks noChangeArrowheads="1"/>
          </p:cNvSpPr>
          <p:nvPr/>
        </p:nvSpPr>
        <p:spPr bwMode="auto">
          <a:xfrm>
            <a:off x="5105400" y="2274518"/>
            <a:ext cx="2753318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anchor="ctr">
            <a:spAutoFit/>
          </a:bodyPr>
          <a:lstStyle/>
          <a:p>
            <a:r>
              <a:rPr lang="en-US" b="0" dirty="0"/>
              <a:t>, </a:t>
            </a:r>
            <a:r>
              <a:rPr lang="en-US" b="0" dirty="0" smtClean="0"/>
              <a:t>domain&lt;_,</a:t>
            </a:r>
            <a:r>
              <a:rPr lang="en-US" b="0" dirty="0" err="1" smtClean="0"/>
              <a:t>MapListOf</a:t>
            </a:r>
            <a:r>
              <a:rPr lang="en-US" b="0" dirty="0" smtClean="0"/>
              <a:t> &gt; &gt;</a:t>
            </a:r>
            <a:endParaRPr lang="en-US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Eric Niebler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8" grpId="0" animBg="1"/>
      <p:bldP spid="48436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C6D5059-C136-45DF-995B-A629265D8D44}" type="datetime1">
              <a:rPr lang="en-US" smtClean="0"/>
              <a:t>5/14/2013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DFD7-1980-4F17-8E50-8D1F5E99D2B3}" type="slidenum">
              <a:rPr lang="en-US"/>
              <a:pPr/>
              <a:t>37</a:t>
            </a:fld>
            <a:endParaRPr lang="en-US"/>
          </a:p>
        </p:txBody>
      </p:sp>
      <p:sp>
        <p:nvSpPr>
          <p:cNvPr id="4802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Complete Solution</a:t>
            </a:r>
          </a:p>
        </p:txBody>
      </p:sp>
      <p:sp>
        <p:nvSpPr>
          <p:cNvPr id="48026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3886200" cy="4724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50" noProof="1">
                <a:solidFill>
                  <a:srgbClr val="0033CC"/>
                </a:solidFill>
              </a:rPr>
              <a:t>#include</a:t>
            </a:r>
            <a:r>
              <a:rPr lang="en-US" sz="1050" noProof="1"/>
              <a:t> </a:t>
            </a:r>
            <a:r>
              <a:rPr lang="en-US" sz="1050" dirty="0">
                <a:solidFill>
                  <a:srgbClr val="A31515"/>
                </a:solidFill>
              </a:rPr>
              <a:t>&lt;</a:t>
            </a:r>
            <a:r>
              <a:rPr lang="en-US" sz="1050" noProof="1">
                <a:solidFill>
                  <a:srgbClr val="A31515"/>
                </a:solidFill>
              </a:rPr>
              <a:t>map</a:t>
            </a:r>
            <a:r>
              <a:rPr lang="en-US" sz="1050" dirty="0">
                <a:solidFill>
                  <a:srgbClr val="A31515"/>
                </a:solidFill>
              </a:rPr>
              <a:t>&gt;</a:t>
            </a:r>
            <a:endParaRPr lang="en-US" sz="1050" noProof="1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50" noProof="1">
                <a:solidFill>
                  <a:srgbClr val="0033CC"/>
                </a:solidFill>
              </a:rPr>
              <a:t>#include</a:t>
            </a:r>
            <a:r>
              <a:rPr lang="en-US" sz="1050" noProof="1"/>
              <a:t> </a:t>
            </a:r>
            <a:r>
              <a:rPr lang="en-US" sz="1050" noProof="1">
                <a:solidFill>
                  <a:srgbClr val="A31515"/>
                </a:solidFill>
              </a:rPr>
              <a:t>&lt;</a:t>
            </a:r>
            <a:r>
              <a:rPr lang="en-US" sz="1050" noProof="1" smtClean="0">
                <a:solidFill>
                  <a:srgbClr val="A31515"/>
                </a:solidFill>
              </a:rPr>
              <a:t>boost/proto/v5/proto.hpp</a:t>
            </a:r>
            <a:r>
              <a:rPr lang="en-US" sz="1050" noProof="1">
                <a:solidFill>
                  <a:srgbClr val="A31515"/>
                </a:solidFill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50" noProof="1" smtClean="0">
                <a:solidFill>
                  <a:srgbClr val="0033CC"/>
                </a:solidFill>
              </a:rPr>
              <a:t>using </a:t>
            </a:r>
            <a:r>
              <a:rPr lang="en-US" sz="1050" noProof="1">
                <a:solidFill>
                  <a:srgbClr val="0033CC"/>
                </a:solidFill>
              </a:rPr>
              <a:t>namespace</a:t>
            </a:r>
            <a:r>
              <a:rPr lang="en-US" sz="1050" noProof="1"/>
              <a:t> boost::proto;</a:t>
            </a:r>
            <a:endParaRPr lang="en-US" sz="105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50" noProof="1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50" noProof="1" smtClean="0">
                <a:solidFill>
                  <a:srgbClr val="0033CC"/>
                </a:solidFill>
              </a:rPr>
              <a:t>struct</a:t>
            </a:r>
            <a:r>
              <a:rPr lang="en-US" sz="1050" noProof="1" smtClean="0"/>
              <a:t> </a:t>
            </a:r>
            <a:r>
              <a:rPr lang="en-US" sz="1050" noProof="1"/>
              <a:t>map_list_of</a:t>
            </a:r>
            <a:r>
              <a:rPr lang="en-US" sz="1050" noProof="1" smtClean="0"/>
              <a:t>_ {};</a:t>
            </a:r>
            <a:endParaRPr lang="en-US" sz="1050" noProof="1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50" noProof="1"/>
          </a:p>
          <a:p>
            <a:pPr>
              <a:lnSpc>
                <a:spcPct val="80000"/>
              </a:lnSpc>
              <a:buNone/>
            </a:pPr>
            <a:r>
              <a:rPr lang="en-US" sz="1050" dirty="0" err="1">
                <a:solidFill>
                  <a:srgbClr val="0000FF"/>
                </a:solidFill>
              </a:rPr>
              <a:t>struct</a:t>
            </a:r>
            <a:r>
              <a:rPr lang="en-US" sz="1050" dirty="0"/>
              <a:t> </a:t>
            </a:r>
            <a:r>
              <a:rPr lang="en-US" sz="1050" dirty="0" err="1"/>
              <a:t>MapListOf</a:t>
            </a:r>
            <a:r>
              <a:rPr lang="en-US" sz="1050" dirty="0"/>
              <a:t> : </a:t>
            </a:r>
            <a:r>
              <a:rPr lang="en-US" sz="1050" dirty="0" err="1"/>
              <a:t>def</a:t>
            </a:r>
            <a:r>
              <a:rPr lang="en-US" sz="1050" dirty="0" smtClean="0"/>
              <a:t>&lt;</a:t>
            </a:r>
          </a:p>
          <a:p>
            <a:pPr>
              <a:lnSpc>
                <a:spcPct val="80000"/>
              </a:lnSpc>
              <a:buNone/>
            </a:pPr>
            <a:r>
              <a:rPr lang="en-US" sz="1050" dirty="0" smtClean="0"/>
              <a:t> </a:t>
            </a:r>
            <a:r>
              <a:rPr lang="en-US" sz="1050" dirty="0"/>
              <a:t>  match</a:t>
            </a:r>
            <a:r>
              <a:rPr lang="en-US" sz="1050" dirty="0" smtClean="0"/>
              <a:t>(</a:t>
            </a:r>
          </a:p>
          <a:p>
            <a:pPr>
              <a:lnSpc>
                <a:spcPct val="80000"/>
              </a:lnSpc>
              <a:buNone/>
            </a:pPr>
            <a:r>
              <a:rPr lang="en-US" sz="1050" dirty="0" smtClean="0"/>
              <a:t> </a:t>
            </a:r>
            <a:r>
              <a:rPr lang="en-US" sz="1050" dirty="0"/>
              <a:t>    case_(  terminal(</a:t>
            </a:r>
            <a:r>
              <a:rPr lang="en-US" sz="1050" dirty="0" err="1"/>
              <a:t>map_list_of</a:t>
            </a:r>
            <a:r>
              <a:rPr lang="en-US" sz="1050" dirty="0" smtClean="0"/>
              <a:t>_),</a:t>
            </a:r>
          </a:p>
          <a:p>
            <a:pPr>
              <a:lnSpc>
                <a:spcPct val="80000"/>
              </a:lnSpc>
              <a:buNone/>
            </a:pPr>
            <a:r>
              <a:rPr lang="en-US" sz="1050" dirty="0" smtClean="0"/>
              <a:t> </a:t>
            </a:r>
            <a:r>
              <a:rPr lang="en-US" sz="1050" dirty="0"/>
              <a:t>      </a:t>
            </a:r>
            <a:r>
              <a:rPr lang="en-US" sz="1050" dirty="0">
                <a:solidFill>
                  <a:srgbClr val="0000FF"/>
                </a:solidFill>
              </a:rPr>
              <a:t>void</a:t>
            </a:r>
            <a:r>
              <a:rPr lang="en-US" sz="1050" dirty="0" smtClean="0"/>
              <a:t>()</a:t>
            </a:r>
          </a:p>
          <a:p>
            <a:pPr>
              <a:lnSpc>
                <a:spcPct val="80000"/>
              </a:lnSpc>
              <a:buNone/>
            </a:pPr>
            <a:r>
              <a:rPr lang="en-US" sz="1050" dirty="0" smtClean="0"/>
              <a:t> </a:t>
            </a:r>
            <a:r>
              <a:rPr lang="en-US" sz="1050" dirty="0"/>
              <a:t>    </a:t>
            </a:r>
            <a:r>
              <a:rPr lang="en-US" sz="1050" dirty="0" smtClean="0"/>
              <a:t>),</a:t>
            </a:r>
          </a:p>
          <a:p>
            <a:pPr>
              <a:lnSpc>
                <a:spcPct val="80000"/>
              </a:lnSpc>
              <a:buNone/>
            </a:pPr>
            <a:r>
              <a:rPr lang="en-US" sz="1050" dirty="0" smtClean="0"/>
              <a:t> </a:t>
            </a:r>
            <a:r>
              <a:rPr lang="en-US" sz="1050" dirty="0"/>
              <a:t>    case_(  function(</a:t>
            </a:r>
            <a:r>
              <a:rPr lang="en-US" sz="1050" dirty="0" err="1"/>
              <a:t>MapListOf</a:t>
            </a:r>
            <a:r>
              <a:rPr lang="en-US" sz="1050" dirty="0"/>
              <a:t>, terminal(_), terminal</a:t>
            </a:r>
            <a:r>
              <a:rPr lang="en-US" sz="1050" dirty="0" smtClean="0"/>
              <a:t>(_)),</a:t>
            </a:r>
          </a:p>
          <a:p>
            <a:pPr>
              <a:lnSpc>
                <a:spcPct val="80000"/>
              </a:lnSpc>
              <a:buNone/>
            </a:pPr>
            <a:r>
              <a:rPr lang="en-US" sz="1050" dirty="0" smtClean="0"/>
              <a:t> </a:t>
            </a:r>
            <a:r>
              <a:rPr lang="en-US" sz="1050" dirty="0"/>
              <a:t>      </a:t>
            </a:r>
            <a:r>
              <a:rPr lang="en-US" sz="1050" dirty="0" err="1"/>
              <a:t>MapListOf</a:t>
            </a:r>
            <a:r>
              <a:rPr lang="en-US" sz="1050" dirty="0"/>
              <a:t>(_child0</a:t>
            </a:r>
            <a:r>
              <a:rPr lang="en-US" sz="1050" dirty="0" smtClean="0"/>
              <a:t>),</a:t>
            </a:r>
          </a:p>
          <a:p>
            <a:pPr>
              <a:lnSpc>
                <a:spcPct val="80000"/>
              </a:lnSpc>
              <a:buNone/>
            </a:pPr>
            <a:r>
              <a:rPr lang="en-US" sz="1050" dirty="0" smtClean="0"/>
              <a:t> </a:t>
            </a:r>
            <a:r>
              <a:rPr lang="en-US" sz="1050" dirty="0"/>
              <a:t>      assign(subscript(_data, _value(_child1)), _value(_child2</a:t>
            </a:r>
            <a:r>
              <a:rPr lang="en-US" sz="1050" dirty="0" smtClean="0"/>
              <a:t>))</a:t>
            </a:r>
          </a:p>
          <a:p>
            <a:pPr>
              <a:lnSpc>
                <a:spcPct val="80000"/>
              </a:lnSpc>
              <a:buNone/>
            </a:pPr>
            <a:r>
              <a:rPr lang="en-US" sz="1050" dirty="0" smtClean="0"/>
              <a:t> </a:t>
            </a:r>
            <a:r>
              <a:rPr lang="en-US" sz="1050" dirty="0"/>
              <a:t>    </a:t>
            </a:r>
            <a:r>
              <a:rPr lang="en-US" sz="1050" dirty="0" smtClean="0"/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sz="1050" dirty="0" smtClean="0"/>
              <a:t> </a:t>
            </a:r>
            <a:r>
              <a:rPr lang="en-US" sz="1050" dirty="0"/>
              <a:t>  </a:t>
            </a:r>
            <a:r>
              <a:rPr lang="en-US" sz="1050" dirty="0" smtClean="0"/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050" dirty="0" smtClean="0"/>
              <a:t>&gt; {};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1050" dirty="0" smtClean="0"/>
          </a:p>
        </p:txBody>
      </p:sp>
      <p:sp>
        <p:nvSpPr>
          <p:cNvPr id="48026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676400"/>
            <a:ext cx="4343400" cy="4724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50" noProof="1" smtClean="0">
                <a:solidFill>
                  <a:srgbClr val="0033CC"/>
                </a:solidFill>
              </a:rPr>
              <a:t>template</a:t>
            </a:r>
            <a:r>
              <a:rPr lang="en-US" sz="1050" noProof="1" smtClean="0"/>
              <a:t>&lt;</a:t>
            </a:r>
            <a:r>
              <a:rPr lang="en-US" sz="1050" noProof="1" smtClean="0">
                <a:solidFill>
                  <a:srgbClr val="0033CC"/>
                </a:solidFill>
              </a:rPr>
              <a:t>typename</a:t>
            </a:r>
            <a:r>
              <a:rPr lang="en-US" sz="1050" noProof="1" smtClean="0"/>
              <a:t> ExprDesc&gt;</a:t>
            </a:r>
            <a:endParaRPr lang="en-US" sz="1050" noProof="1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50" noProof="1">
                <a:solidFill>
                  <a:srgbClr val="0033CC"/>
                </a:solidFill>
              </a:rPr>
              <a:t>struct</a:t>
            </a:r>
            <a:r>
              <a:rPr lang="en-US" sz="1050" noProof="1"/>
              <a:t> </a:t>
            </a:r>
            <a:r>
              <a:rPr lang="en-US" sz="1050" noProof="1" smtClean="0"/>
              <a:t>map_list_of_expr</a:t>
            </a:r>
          </a:p>
          <a:p>
            <a:pPr>
              <a:lnSpc>
                <a:spcPct val="80000"/>
              </a:lnSpc>
              <a:buNone/>
            </a:pPr>
            <a:r>
              <a:rPr lang="en-US" sz="1050" dirty="0" smtClean="0"/>
              <a:t>  :</a:t>
            </a:r>
            <a:r>
              <a:rPr lang="en-US" sz="1050" dirty="0"/>
              <a:t> </a:t>
            </a:r>
            <a:r>
              <a:rPr lang="en-US" sz="1050" dirty="0" err="1" smtClean="0"/>
              <a:t>expr</a:t>
            </a:r>
            <a:r>
              <a:rPr lang="en-US" sz="1050" dirty="0" smtClean="0"/>
              <a:t>&lt;</a:t>
            </a:r>
            <a:r>
              <a:rPr lang="en-US" sz="1050" dirty="0" err="1" smtClean="0"/>
              <a:t>map_list_of_expr</a:t>
            </a:r>
            <a:r>
              <a:rPr lang="en-US" sz="1050" dirty="0" smtClean="0"/>
              <a:t>&lt;</a:t>
            </a:r>
            <a:r>
              <a:rPr lang="en-US" sz="1050" dirty="0" err="1" smtClean="0"/>
              <a:t>ExprDesc</a:t>
            </a:r>
            <a:r>
              <a:rPr lang="en-US" sz="1050" dirty="0"/>
              <a:t>&gt;, </a:t>
            </a:r>
            <a:r>
              <a:rPr lang="en-US" sz="1050" noProof="1" smtClean="0"/>
              <a:t>domain&lt;_,MapListOf</a:t>
            </a:r>
            <a:r>
              <a:rPr lang="en-US" sz="1050" noProof="1"/>
              <a:t>&gt;</a:t>
            </a:r>
            <a:r>
              <a:rPr lang="en-US" sz="1050" dirty="0" smtClean="0"/>
              <a:t>&gt;</a:t>
            </a:r>
            <a:endParaRPr lang="en-US" sz="1050" noProof="1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50" noProof="1" smtClean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1050" dirty="0" smtClean="0">
                <a:solidFill>
                  <a:srgbClr val="0000FF"/>
                </a:solidFill>
              </a:rPr>
              <a:t>    using</a:t>
            </a:r>
            <a:r>
              <a:rPr lang="en-US" sz="1050" dirty="0"/>
              <a:t> </a:t>
            </a:r>
            <a:r>
              <a:rPr lang="en-US" sz="1050" dirty="0" err="1" smtClean="0"/>
              <a:t>expr</a:t>
            </a:r>
            <a:r>
              <a:rPr lang="en-US" sz="1050" dirty="0" smtClean="0"/>
              <a:t>&lt;</a:t>
            </a:r>
            <a:r>
              <a:rPr lang="en-US" sz="1050" dirty="0" err="1" smtClean="0"/>
              <a:t>map_list_of_expr</a:t>
            </a:r>
            <a:r>
              <a:rPr lang="en-US" sz="1050" dirty="0"/>
              <a:t>, </a:t>
            </a:r>
            <a:r>
              <a:rPr lang="en-US" sz="1050" noProof="1" smtClean="0"/>
              <a:t>domain&lt;_,MapListOf</a:t>
            </a:r>
            <a:r>
              <a:rPr lang="en-US" sz="1050" noProof="1"/>
              <a:t>&gt;</a:t>
            </a:r>
            <a:r>
              <a:rPr lang="en-US" sz="1050" dirty="0" smtClean="0"/>
              <a:t>&gt;::</a:t>
            </a:r>
            <a:r>
              <a:rPr lang="en-US" sz="1050" dirty="0" err="1"/>
              <a:t>expr</a:t>
            </a:r>
            <a:r>
              <a:rPr lang="en-US" sz="1050" dirty="0" smtClean="0"/>
              <a:t>;</a:t>
            </a:r>
          </a:p>
          <a:p>
            <a:pPr>
              <a:lnSpc>
                <a:spcPct val="80000"/>
              </a:lnSpc>
              <a:buNone/>
            </a:pPr>
            <a:endParaRPr lang="en-US" sz="1050" noProof="1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50" noProof="1" smtClean="0"/>
              <a:t>    </a:t>
            </a:r>
            <a:r>
              <a:rPr lang="en-US" sz="1050" noProof="1">
                <a:solidFill>
                  <a:srgbClr val="0033CC"/>
                </a:solidFill>
              </a:rPr>
              <a:t>template</a:t>
            </a:r>
            <a:r>
              <a:rPr lang="en-US" sz="1050" noProof="1"/>
              <a:t>&lt; </a:t>
            </a:r>
            <a:r>
              <a:rPr lang="en-US" sz="1050" noProof="1">
                <a:solidFill>
                  <a:srgbClr val="0033CC"/>
                </a:solidFill>
              </a:rPr>
              <a:t>class </a:t>
            </a:r>
            <a:r>
              <a:rPr lang="en-US" sz="1050" noProof="1"/>
              <a:t>K, </a:t>
            </a:r>
            <a:r>
              <a:rPr lang="en-US" sz="1050" noProof="1">
                <a:solidFill>
                  <a:srgbClr val="0033CC"/>
                </a:solidFill>
              </a:rPr>
              <a:t>class </a:t>
            </a:r>
            <a:r>
              <a:rPr lang="en-US" sz="1050" noProof="1"/>
              <a:t>V, </a:t>
            </a:r>
            <a:r>
              <a:rPr lang="en-US" sz="1050" noProof="1">
                <a:solidFill>
                  <a:srgbClr val="0033CC"/>
                </a:solidFill>
              </a:rPr>
              <a:t>class </a:t>
            </a:r>
            <a:r>
              <a:rPr lang="en-US" sz="1050" noProof="1"/>
              <a:t>C, </a:t>
            </a:r>
            <a:r>
              <a:rPr lang="en-US" sz="1050" noProof="1">
                <a:solidFill>
                  <a:srgbClr val="0033CC"/>
                </a:solidFill>
              </a:rPr>
              <a:t>class </a:t>
            </a:r>
            <a:r>
              <a:rPr lang="en-US" sz="1050" noProof="1"/>
              <a:t>A&gt;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50" noProof="1"/>
              <a:t>    </a:t>
            </a:r>
            <a:r>
              <a:rPr lang="en-US" sz="1050" noProof="1">
                <a:solidFill>
                  <a:srgbClr val="0033CC"/>
                </a:solidFill>
              </a:rPr>
              <a:t>operator</a:t>
            </a:r>
            <a:r>
              <a:rPr lang="en-US" sz="1050" noProof="1"/>
              <a:t> std::map&lt;K, V, C, A&gt; () </a:t>
            </a:r>
            <a:r>
              <a:rPr lang="en-US" sz="1050" noProof="1">
                <a:solidFill>
                  <a:srgbClr val="0033CC"/>
                </a:solidFill>
              </a:rPr>
              <a:t>const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50" noProof="1"/>
              <a:t>  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50" noProof="1" smtClean="0"/>
              <a:t>        std</a:t>
            </a:r>
            <a:r>
              <a:rPr lang="en-US" sz="1050" noProof="1"/>
              <a:t>::map&lt;K, V, C, A&gt; map;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50" noProof="1"/>
              <a:t>        MapListOf()(*</a:t>
            </a:r>
            <a:r>
              <a:rPr lang="en-US" sz="1050" noProof="1">
                <a:solidFill>
                  <a:srgbClr val="0033CC"/>
                </a:solidFill>
              </a:rPr>
              <a:t>this</a:t>
            </a:r>
            <a:r>
              <a:rPr lang="en-US" sz="1050" noProof="1"/>
              <a:t>, </a:t>
            </a:r>
            <a:r>
              <a:rPr lang="en-US" sz="1050" noProof="1" smtClean="0"/>
              <a:t>data = map</a:t>
            </a:r>
            <a:r>
              <a:rPr lang="en-US" sz="1050" noProof="1"/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50" noProof="1"/>
              <a:t>        </a:t>
            </a:r>
            <a:r>
              <a:rPr lang="en-US" sz="1050" noProof="1">
                <a:solidFill>
                  <a:srgbClr val="0033CC"/>
                </a:solidFill>
              </a:rPr>
              <a:t>return</a:t>
            </a:r>
            <a:r>
              <a:rPr lang="en-US" sz="1050" noProof="1"/>
              <a:t> map;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50" noProof="1"/>
              <a:t>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50" noProof="1"/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50" noProof="1"/>
          </a:p>
          <a:p>
            <a:pPr>
              <a:lnSpc>
                <a:spcPct val="80000"/>
              </a:lnSpc>
              <a:buNone/>
            </a:pPr>
            <a:r>
              <a:rPr lang="en-US" sz="1050" dirty="0" err="1">
                <a:solidFill>
                  <a:srgbClr val="0000FF"/>
                </a:solidFill>
              </a:rPr>
              <a:t>constexpr</a:t>
            </a:r>
            <a:r>
              <a:rPr lang="en-US" sz="1050" dirty="0"/>
              <a:t> </a:t>
            </a:r>
            <a:r>
              <a:rPr lang="en-US" sz="1050" dirty="0" err="1" smtClean="0"/>
              <a:t>map_list_of_expr</a:t>
            </a:r>
            <a:r>
              <a:rPr lang="en-US" sz="1050" dirty="0" smtClean="0"/>
              <a:t>&lt;terminal(</a:t>
            </a:r>
            <a:r>
              <a:rPr lang="en-US" sz="1050" dirty="0" err="1" smtClean="0"/>
              <a:t>map_list_of</a:t>
            </a:r>
            <a:r>
              <a:rPr lang="en-US" sz="1050" dirty="0"/>
              <a:t>_)&gt; </a:t>
            </a:r>
            <a:r>
              <a:rPr lang="en-US" sz="1050" dirty="0" err="1"/>
              <a:t>map_list_of</a:t>
            </a:r>
            <a:r>
              <a:rPr lang="en-US" sz="1050" dirty="0"/>
              <a:t> </a:t>
            </a:r>
            <a:r>
              <a:rPr lang="en-US" sz="1050" dirty="0" smtClean="0"/>
              <a:t>{};</a:t>
            </a:r>
          </a:p>
          <a:p>
            <a:pPr>
              <a:lnSpc>
                <a:spcPct val="80000"/>
              </a:lnSpc>
              <a:buNone/>
            </a:pPr>
            <a:r>
              <a:rPr lang="en-US" sz="1050" dirty="0" smtClean="0"/>
              <a:t> </a:t>
            </a:r>
            <a:endParaRPr lang="en-US" sz="1050" noProof="1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50" noProof="1">
                <a:solidFill>
                  <a:srgbClr val="0033CC"/>
                </a:solidFill>
              </a:rPr>
              <a:t>int</a:t>
            </a:r>
            <a:r>
              <a:rPr lang="en-US" sz="1050" noProof="1"/>
              <a:t> 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50" noProof="1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50" noProof="1"/>
              <a:t>    std::map&lt;</a:t>
            </a:r>
            <a:r>
              <a:rPr lang="en-US" sz="1050" noProof="1">
                <a:solidFill>
                  <a:srgbClr val="0033CC"/>
                </a:solidFill>
              </a:rPr>
              <a:t>int</a:t>
            </a:r>
            <a:r>
              <a:rPr lang="en-US" sz="1050" noProof="1"/>
              <a:t>, </a:t>
            </a:r>
            <a:r>
              <a:rPr lang="en-US" sz="1050" noProof="1">
                <a:solidFill>
                  <a:srgbClr val="0033CC"/>
                </a:solidFill>
              </a:rPr>
              <a:t>int</a:t>
            </a:r>
            <a:r>
              <a:rPr lang="en-US" sz="1050" noProof="1"/>
              <a:t>&gt; next = map_list_of(1,2)</a:t>
            </a:r>
            <a:r>
              <a:rPr lang="en-US" sz="1050" dirty="0"/>
              <a:t>(2,3)(3,4)(4,5)(5,6)</a:t>
            </a:r>
            <a:r>
              <a:rPr lang="en-US" sz="1050" noProof="1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50" noProof="1" smtClean="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50" dirty="0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919223" y="4899422"/>
            <a:ext cx="2662177" cy="51077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b="0" dirty="0" smtClean="0"/>
              <a:t>~26 Lines of code</a:t>
            </a:r>
            <a:endParaRPr lang="en-US" sz="2400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2013 Eric Niebler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7FC66AC-FF22-4700-846B-4C770D635489}" type="datetime1">
              <a:rPr lang="en-US" smtClean="0"/>
              <a:t>5/14/2013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206E-F2BB-44D5-AFB0-045E465F4CAB}" type="slidenum">
              <a:rPr lang="en-US"/>
              <a:pPr/>
              <a:t>38</a:t>
            </a:fld>
            <a:endParaRPr lang="en-US"/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map_list_of: Take-Away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Proto is useful even for small problems</a:t>
            </a:r>
          </a:p>
          <a:p>
            <a:r>
              <a:rPr lang="en-US" dirty="0"/>
              <a:t>It makes your code:</a:t>
            </a:r>
          </a:p>
          <a:p>
            <a:pPr lvl="1"/>
            <a:r>
              <a:rPr lang="en-US" dirty="0"/>
              <a:t>short </a:t>
            </a:r>
          </a:p>
          <a:p>
            <a:pPr lvl="1"/>
            <a:r>
              <a:rPr lang="en-US" dirty="0"/>
              <a:t>declarative</a:t>
            </a:r>
          </a:p>
          <a:p>
            <a:pPr lvl="1"/>
            <a:r>
              <a:rPr lang="en-US" dirty="0"/>
              <a:t>efficient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Eric Niebler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 and C++11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C++11 and advanced library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48934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48B006C-D31D-4CCC-B45C-1A0279C31E12}" type="datetime1">
              <a:rPr lang="en-US" smtClean="0"/>
              <a:t>5/14/2013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CBD90-E31E-4121-8111-7769ABDAD1E6}" type="slidenum">
              <a:rPr lang="en-US"/>
              <a:pPr/>
              <a:t>4</a:t>
            </a:fld>
            <a:endParaRPr lang="en-US"/>
          </a:p>
        </p:txBody>
      </p:sp>
      <p:sp>
        <p:nvSpPr>
          <p:cNvPr id="377863" name="Rectangle 7"/>
          <p:cNvSpPr>
            <a:spLocks noChangeArrowheads="1"/>
          </p:cNvSpPr>
          <p:nvPr/>
        </p:nvSpPr>
        <p:spPr bwMode="auto">
          <a:xfrm>
            <a:off x="609600" y="4343400"/>
            <a:ext cx="6781800" cy="533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solidFill>
                <a:srgbClr val="FFFF00"/>
              </a:solidFill>
            </a:endParaRPr>
          </a:p>
        </p:txBody>
      </p:sp>
      <p:sp>
        <p:nvSpPr>
          <p:cNvPr id="377862" name="Text Box 6"/>
          <p:cNvSpPr txBox="1">
            <a:spLocks noChangeArrowheads="1"/>
          </p:cNvSpPr>
          <p:nvPr/>
        </p:nvSpPr>
        <p:spPr bwMode="auto">
          <a:xfrm>
            <a:off x="457200" y="1752600"/>
            <a:ext cx="8153400" cy="458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5000"/>
              </a:spcBef>
            </a:pPr>
            <a:r>
              <a:rPr lang="en-US" sz="2000" b="0" noProof="1">
                <a:solidFill>
                  <a:srgbClr val="0000FF"/>
                </a:solidFill>
              </a:rPr>
              <a:t>#include </a:t>
            </a:r>
            <a:r>
              <a:rPr lang="en-US" sz="2000" b="0" noProof="1">
                <a:solidFill>
                  <a:srgbClr val="A31515"/>
                </a:solidFill>
              </a:rPr>
              <a:t>&lt;map&gt;</a:t>
            </a:r>
          </a:p>
          <a:p>
            <a:pPr algn="l">
              <a:spcBef>
                <a:spcPct val="25000"/>
              </a:spcBef>
            </a:pPr>
            <a:r>
              <a:rPr lang="en-US" sz="2000" b="0" noProof="1">
                <a:solidFill>
                  <a:srgbClr val="0000FF"/>
                </a:solidFill>
              </a:rPr>
              <a:t>#include </a:t>
            </a:r>
            <a:r>
              <a:rPr lang="en-US" sz="2000" b="0" noProof="1">
                <a:solidFill>
                  <a:srgbClr val="A31515"/>
                </a:solidFill>
              </a:rPr>
              <a:t>&lt;</a:t>
            </a:r>
            <a:r>
              <a:rPr lang="en-US" sz="2000" b="0" dirty="0">
                <a:solidFill>
                  <a:srgbClr val="A31515"/>
                </a:solidFill>
              </a:rPr>
              <a:t>c</a:t>
            </a:r>
            <a:r>
              <a:rPr lang="en-US" sz="2000" b="0" noProof="1">
                <a:solidFill>
                  <a:srgbClr val="A31515"/>
                </a:solidFill>
              </a:rPr>
              <a:t>assert&gt; </a:t>
            </a:r>
          </a:p>
          <a:p>
            <a:pPr algn="l">
              <a:spcBef>
                <a:spcPct val="25000"/>
              </a:spcBef>
            </a:pPr>
            <a:r>
              <a:rPr lang="en-US" sz="2000" b="0" noProof="1">
                <a:solidFill>
                  <a:srgbClr val="0000FF"/>
                </a:solidFill>
              </a:rPr>
              <a:t>#include </a:t>
            </a:r>
            <a:r>
              <a:rPr lang="en-US" sz="2000" b="0" noProof="1">
                <a:solidFill>
                  <a:srgbClr val="A31515"/>
                </a:solidFill>
              </a:rPr>
              <a:t>&lt;boost/assign/list_of.hpp&gt; </a:t>
            </a:r>
            <a:r>
              <a:rPr lang="en-US" sz="2000" b="0" noProof="1">
                <a:solidFill>
                  <a:srgbClr val="008000"/>
                </a:solidFill>
              </a:rPr>
              <a:t>// for 'map_list_of()'</a:t>
            </a:r>
          </a:p>
          <a:p>
            <a:pPr algn="l">
              <a:spcBef>
                <a:spcPct val="25000"/>
              </a:spcBef>
            </a:pPr>
            <a:r>
              <a:rPr lang="en-US" sz="2000" b="0" noProof="1">
                <a:solidFill>
                  <a:srgbClr val="0000FF"/>
                </a:solidFill>
              </a:rPr>
              <a:t>using namespace </a:t>
            </a:r>
            <a:r>
              <a:rPr lang="en-US" sz="2000" b="0" noProof="1"/>
              <a:t>boost::assign;</a:t>
            </a:r>
            <a:r>
              <a:rPr lang="en-US" sz="2000" b="0" noProof="1">
                <a:solidFill>
                  <a:srgbClr val="0000FF"/>
                </a:solidFill>
              </a:rPr>
              <a:t> </a:t>
            </a:r>
            <a:r>
              <a:rPr lang="en-US" sz="2000" b="0" noProof="1">
                <a:solidFill>
                  <a:srgbClr val="008000"/>
                </a:solidFill>
              </a:rPr>
              <a:t>// bring 'map_list_of()' into scope</a:t>
            </a:r>
          </a:p>
          <a:p>
            <a:pPr algn="l">
              <a:spcBef>
                <a:spcPct val="25000"/>
              </a:spcBef>
            </a:pPr>
            <a:endParaRPr lang="en-US" sz="2000" b="0" noProof="1">
              <a:solidFill>
                <a:srgbClr val="008000"/>
              </a:solidFill>
            </a:endParaRPr>
          </a:p>
          <a:p>
            <a:pPr algn="l">
              <a:spcBef>
                <a:spcPct val="25000"/>
              </a:spcBef>
            </a:pPr>
            <a:r>
              <a:rPr lang="en-US" sz="2000" b="0" noProof="1">
                <a:solidFill>
                  <a:srgbClr val="0000FF"/>
                </a:solidFill>
              </a:rPr>
              <a:t>int</a:t>
            </a:r>
            <a:r>
              <a:rPr lang="en-US" sz="2000" b="0" noProof="1"/>
              <a:t> main()</a:t>
            </a:r>
          </a:p>
          <a:p>
            <a:pPr algn="l">
              <a:spcBef>
                <a:spcPct val="25000"/>
              </a:spcBef>
            </a:pPr>
            <a:r>
              <a:rPr lang="en-US" sz="2000" b="0" noProof="1"/>
              <a:t>{</a:t>
            </a:r>
          </a:p>
          <a:p>
            <a:pPr algn="l">
              <a:spcBef>
                <a:spcPct val="25000"/>
              </a:spcBef>
            </a:pPr>
            <a:r>
              <a:rPr lang="en-US" sz="2000" b="0" noProof="1"/>
              <a:t>    </a:t>
            </a:r>
            <a:r>
              <a:rPr lang="en-US" sz="2000" b="0" dirty="0" err="1"/>
              <a:t>std</a:t>
            </a:r>
            <a:r>
              <a:rPr lang="en-US" sz="2000" b="0" dirty="0"/>
              <a:t>::</a:t>
            </a:r>
            <a:r>
              <a:rPr lang="en-US" sz="2000" b="0" noProof="1"/>
              <a:t>map&lt;</a:t>
            </a:r>
            <a:r>
              <a:rPr lang="en-US" sz="2000" b="0" noProof="1">
                <a:solidFill>
                  <a:srgbClr val="0000FF"/>
                </a:solidFill>
              </a:rPr>
              <a:t>int</a:t>
            </a:r>
            <a:r>
              <a:rPr lang="en-US" sz="2000" b="0" noProof="1"/>
              <a:t>,</a:t>
            </a:r>
            <a:r>
              <a:rPr lang="en-US" sz="2000" b="0" noProof="1">
                <a:solidFill>
                  <a:srgbClr val="0000FF"/>
                </a:solidFill>
              </a:rPr>
              <a:t>int</a:t>
            </a:r>
            <a:r>
              <a:rPr lang="en-US" sz="2000" b="0" noProof="1"/>
              <a:t>&gt; m</a:t>
            </a:r>
            <a:r>
              <a:rPr lang="en-US" sz="2000" b="0" noProof="1" smtClean="0"/>
              <a:t> </a:t>
            </a:r>
            <a:r>
              <a:rPr lang="en-US" sz="2000" b="0" noProof="1"/>
              <a:t>= map_list_of(1,2)(2,3)(3,4)(4,5)(5,6);</a:t>
            </a:r>
          </a:p>
          <a:p>
            <a:pPr algn="l">
              <a:spcBef>
                <a:spcPct val="25000"/>
              </a:spcBef>
            </a:pPr>
            <a:r>
              <a:rPr lang="en-US" sz="2000" b="0" noProof="1"/>
              <a:t>    </a:t>
            </a:r>
            <a:r>
              <a:rPr lang="en-US" sz="2000" b="0" dirty="0"/>
              <a:t>assert</a:t>
            </a:r>
            <a:r>
              <a:rPr lang="en-US" sz="2000" b="0" noProof="1"/>
              <a:t>( m</a:t>
            </a:r>
            <a:r>
              <a:rPr lang="en-US" sz="2000" b="0" noProof="1" smtClean="0"/>
              <a:t>.size</a:t>
            </a:r>
            <a:r>
              <a:rPr lang="en-US" sz="2000" b="0" noProof="1"/>
              <a:t>() == 5 );</a:t>
            </a:r>
          </a:p>
          <a:p>
            <a:pPr algn="l">
              <a:spcBef>
                <a:spcPct val="25000"/>
              </a:spcBef>
            </a:pPr>
            <a:r>
              <a:rPr lang="en-US" sz="2000" b="0" noProof="1"/>
              <a:t>    </a:t>
            </a:r>
            <a:r>
              <a:rPr lang="en-US" sz="2000" b="0" dirty="0"/>
              <a:t>assert</a:t>
            </a:r>
            <a:r>
              <a:rPr lang="en-US" sz="2000" b="0" noProof="1"/>
              <a:t>( </a:t>
            </a:r>
            <a:r>
              <a:rPr lang="en-US" sz="2000" b="0" noProof="1" smtClean="0"/>
              <a:t>m[ </a:t>
            </a:r>
            <a:r>
              <a:rPr lang="en-US" sz="2000" b="0" noProof="1"/>
              <a:t>1 ] == 2 );</a:t>
            </a:r>
          </a:p>
          <a:p>
            <a:pPr algn="l">
              <a:spcBef>
                <a:spcPct val="25000"/>
              </a:spcBef>
            </a:pPr>
            <a:r>
              <a:rPr lang="en-US" sz="2000" b="0" noProof="1"/>
              <a:t>    </a:t>
            </a:r>
            <a:r>
              <a:rPr lang="en-US" sz="2000" b="0" dirty="0"/>
              <a:t>assert</a:t>
            </a:r>
            <a:r>
              <a:rPr lang="en-US" sz="2000" b="0" noProof="1"/>
              <a:t>( m</a:t>
            </a:r>
            <a:r>
              <a:rPr lang="en-US" sz="2000" b="0" noProof="1" smtClean="0"/>
              <a:t>[ </a:t>
            </a:r>
            <a:r>
              <a:rPr lang="en-US" sz="2000" b="0" noProof="1"/>
              <a:t>5 ] == 6 );</a:t>
            </a:r>
          </a:p>
          <a:p>
            <a:pPr algn="l">
              <a:spcBef>
                <a:spcPct val="25000"/>
              </a:spcBef>
            </a:pPr>
            <a:r>
              <a:rPr lang="en-US" sz="2000" b="0" noProof="1"/>
              <a:t>}</a:t>
            </a:r>
            <a:endParaRPr lang="en-US" sz="2000" b="0" dirty="0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map_list_of </a:t>
            </a:r>
          </a:p>
        </p:txBody>
      </p:sp>
      <p:sp>
        <p:nvSpPr>
          <p:cNvPr id="377866" name="AutoShape 10"/>
          <p:cNvSpPr>
            <a:spLocks noChangeArrowheads="1"/>
          </p:cNvSpPr>
          <p:nvPr/>
        </p:nvSpPr>
        <p:spPr bwMode="auto">
          <a:xfrm>
            <a:off x="4572000" y="5334000"/>
            <a:ext cx="3505200" cy="533400"/>
          </a:xfrm>
          <a:prstGeom prst="wedgeRoundRectCallout">
            <a:avLst>
              <a:gd name="adj1" fmla="val -50727"/>
              <a:gd name="adj2" fmla="val -125296"/>
              <a:gd name="adj3" fmla="val 16667"/>
            </a:avLst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b="0"/>
              <a:t>What is map_list_of?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Eric Niebler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7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3" grpId="0" animBg="1"/>
      <p:bldP spid="37786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572000" y="2057400"/>
            <a:ext cx="3238018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anchor="ctr">
            <a:spAutoFit/>
          </a:bodyPr>
          <a:lstStyle/>
          <a:p>
            <a:endParaRPr lang="en-US" b="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553191" y="3505200"/>
            <a:ext cx="2533409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anchor="ctr">
            <a:spAutoFit/>
          </a:bodyPr>
          <a:lstStyle/>
          <a:p>
            <a:endParaRPr lang="en-US" b="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7200" y="4876800"/>
            <a:ext cx="22860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anchor="ctr">
            <a:spAutoFit/>
          </a:bodyPr>
          <a:lstStyle/>
          <a:p>
            <a:endParaRPr lang="en-US" b="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572000" y="4865664"/>
            <a:ext cx="18288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anchor="ctr">
            <a:spAutoFit/>
          </a:bodyPr>
          <a:lstStyle/>
          <a:p>
            <a:endParaRPr lang="en-US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 Features Used by Proto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292592"/>
              </p:ext>
            </p:extLst>
          </p:nvPr>
        </p:nvGraphicFramePr>
        <p:xfrm>
          <a:off x="457200" y="1676400"/>
          <a:ext cx="8229600" cy="391668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 smtClean="0"/>
                        <a:t>Rvalue</a:t>
                      </a:r>
                      <a:r>
                        <a:rPr lang="en-US" sz="1600" b="0" dirty="0" smtClean="0"/>
                        <a:t> references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Template</a:t>
                      </a:r>
                      <a:r>
                        <a:rPr lang="en-US" sz="1600" b="0" baseline="0" dirty="0" smtClean="0"/>
                        <a:t> aliases</a:t>
                      </a:r>
                      <a:endParaRPr lang="en-US" sz="16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Rvalue</a:t>
                      </a:r>
                      <a:r>
                        <a:rPr lang="en-US" sz="1600" dirty="0" smtClean="0"/>
                        <a:t> references for *this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Generalized constant expressions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Variadic</a:t>
                      </a:r>
                      <a:r>
                        <a:rPr lang="en-US" sz="1600" dirty="0" smtClean="0"/>
                        <a:t> templates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Delegating constructors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Initializer lists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Inheriting constructors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Static assertions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User-defined</a:t>
                      </a:r>
                      <a:r>
                        <a:rPr lang="en-US" sz="1600" baseline="0" dirty="0" smtClean="0"/>
                        <a:t> literals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auto-typed variables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Literal class</a:t>
                      </a:r>
                      <a:r>
                        <a:rPr lang="en-US" sz="1600" baseline="0" dirty="0" smtClean="0"/>
                        <a:t> types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Decltype</a:t>
                      </a:r>
                      <a:endParaRPr lang="en-US" sz="16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Defaulted and deleted functions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Default template arguments for function templates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Allowing move constructors to throw [</a:t>
                      </a:r>
                      <a:r>
                        <a:rPr lang="en-US" sz="1600" dirty="0" err="1" smtClean="0"/>
                        <a:t>noexcept</a:t>
                      </a:r>
                      <a:r>
                        <a:rPr lang="en-US" sz="1600" dirty="0" smtClean="0"/>
                        <a:t>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SFINAE for expressions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Inline namespaces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Uniform initialization syntax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Alternative function syntax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018511-97BC-42B2-8169-56F38034DE12}" type="datetime1">
              <a:rPr lang="en-US" smtClean="0"/>
              <a:t>5/14/2013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B651-740E-4FC3-B75A-D5A5F85D097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096000" y="5791200"/>
            <a:ext cx="2438400" cy="442674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000" b="0" dirty="0" smtClean="0"/>
              <a:t>Library versioning</a:t>
            </a:r>
            <a:endParaRPr lang="en-US" sz="2000" b="0" dirty="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609600" y="5791200"/>
            <a:ext cx="1676400" cy="442674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000" b="0" dirty="0" smtClean="0"/>
              <a:t>Better errors</a:t>
            </a:r>
            <a:endParaRPr lang="en-US" sz="2000" b="0" dirty="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971800" y="5791200"/>
            <a:ext cx="2438400" cy="442674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000" b="0" dirty="0" smtClean="0"/>
              <a:t>Static initialization</a:t>
            </a:r>
            <a:endParaRPr lang="en-US" sz="2000" b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Eric Niebler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9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5" grpId="0" animBg="1"/>
      <p:bldP spid="15" grpId="1" animBg="1"/>
      <p:bldP spid="11" grpId="0" animBg="1"/>
      <p:bldP spid="11" grpId="1" animBg="1"/>
      <p:bldP spid="10" grpId="0" animBg="1"/>
      <p:bldP spid="9" grpId="0" animBg="1"/>
      <p:bldP spid="12" grpId="0" animBg="1"/>
      <p:bldP spid="12" grpId="1" animBg="1"/>
      <p:bldP spid="14" grpId="0" animBg="1"/>
      <p:bldP spid="14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r>
              <a:rPr lang="en-US" sz="3600" dirty="0" smtClean="0"/>
              <a:t>Library Versioning with Inline Namespaces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058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Goal: Use Proto.v4 and Proto.v5 side-by-side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C52472D-0D77-4233-B46E-5C93C6E1E38C}" type="datetime1">
              <a:rPr lang="en-US" smtClean="0"/>
              <a:t>5/14/2013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B651-740E-4FC3-B75A-D5A5F85D097F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06442"/>
              </p:ext>
            </p:extLst>
          </p:nvPr>
        </p:nvGraphicFramePr>
        <p:xfrm>
          <a:off x="533400" y="2677160"/>
          <a:ext cx="8229600" cy="3571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Proto 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Proto v5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r>
                        <a:rPr lang="en-US" sz="1200" dirty="0" err="1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if</a:t>
                      </a:r>
                      <a:r>
                        <a:rPr lang="en-US" sz="1200" baseline="0" dirty="0" err="1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def</a:t>
                      </a:r>
                      <a:r>
                        <a:rPr lang="en-US" sz="1200" baseline="0" dirty="0" smtClean="0">
                          <a:latin typeface="Arial" pitchFamily="34" charset="0"/>
                          <a:cs typeface="Arial" pitchFamily="34" charset="0"/>
                        </a:rPr>
                        <a:t> PROTO_HAS_INLINE_NS</a:t>
                      </a:r>
                      <a:endParaRPr lang="en-US" sz="1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# if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PROTO_VER</a:t>
                      </a:r>
                      <a:r>
                        <a:rPr lang="en-US" sz="1200" baseline="0" dirty="0" smtClean="0">
                          <a:latin typeface="Arial" pitchFamily="34" charset="0"/>
                          <a:cs typeface="Arial" pitchFamily="34" charset="0"/>
                        </a:rPr>
                        <a:t> == 4</a:t>
                      </a:r>
                    </a:p>
                    <a:p>
                      <a:r>
                        <a:rPr lang="en-US" sz="1200" baseline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#  define</a:t>
                      </a:r>
                      <a:r>
                        <a:rPr lang="en-US" sz="1200" baseline="0" dirty="0" smtClean="0">
                          <a:latin typeface="Arial" pitchFamily="34" charset="0"/>
                          <a:cs typeface="Arial" pitchFamily="34" charset="0"/>
                        </a:rPr>
                        <a:t> PROTO_VER_NS_BEG </a:t>
                      </a:r>
                      <a:r>
                        <a:rPr lang="en-US" sz="1200" baseline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inline namespace</a:t>
                      </a:r>
                      <a:r>
                        <a:rPr lang="en-US" sz="1200" baseline="0" dirty="0" smtClean="0">
                          <a:latin typeface="Arial" pitchFamily="34" charset="0"/>
                          <a:cs typeface="Arial" pitchFamily="34" charset="0"/>
                        </a:rPr>
                        <a:t> v4 {</a:t>
                      </a:r>
                    </a:p>
                    <a:p>
                      <a:r>
                        <a:rPr lang="en-US" sz="1200" baseline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# else</a:t>
                      </a:r>
                    </a:p>
                    <a:p>
                      <a:r>
                        <a:rPr lang="en-US" sz="1200" baseline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#  define</a:t>
                      </a:r>
                      <a:r>
                        <a:rPr lang="en-US" sz="1200" baseline="0" dirty="0" smtClean="0">
                          <a:latin typeface="Arial" pitchFamily="34" charset="0"/>
                          <a:cs typeface="Arial" pitchFamily="34" charset="0"/>
                        </a:rPr>
                        <a:t> PROTO_VER_NS_BEG </a:t>
                      </a:r>
                      <a:r>
                        <a:rPr lang="en-US" sz="1200" baseline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namespace</a:t>
                      </a:r>
                      <a:r>
                        <a:rPr lang="en-US" sz="1200" baseline="0" dirty="0" smtClean="0">
                          <a:latin typeface="Arial" pitchFamily="34" charset="0"/>
                          <a:cs typeface="Arial" pitchFamily="34" charset="0"/>
                        </a:rPr>
                        <a:t> v4 {</a:t>
                      </a:r>
                      <a:endParaRPr lang="en-US" sz="1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# </a:t>
                      </a:r>
                      <a:r>
                        <a:rPr lang="en-US" sz="1200" dirty="0" err="1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endif</a:t>
                      </a:r>
                      <a:endParaRPr lang="en-US" sz="1200" dirty="0" smtClean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# define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PROTO_VER_NS_END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#else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# define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smtClean="0">
                          <a:latin typeface="Arial" pitchFamily="34" charset="0"/>
                          <a:cs typeface="Arial" pitchFamily="34" charset="0"/>
                        </a:rPr>
                        <a:t>PROTO_VER_NS_BEG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# define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smtClean="0">
                          <a:latin typeface="Arial" pitchFamily="34" charset="0"/>
                          <a:cs typeface="Arial" pitchFamily="34" charset="0"/>
                        </a:rPr>
                        <a:t>PROTO_VER_NS_END</a:t>
                      </a:r>
                      <a:endParaRPr lang="en-US" sz="1200" dirty="0" smtClean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r>
                        <a:rPr lang="en-US" sz="1200" dirty="0" err="1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endif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namespace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boost { </a:t>
                      </a:r>
                      <a:r>
                        <a:rPr lang="en-US" sz="1200" baseline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namespace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proto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Arial" pitchFamily="34" charset="0"/>
                          <a:cs typeface="Arial" pitchFamily="34" charset="0"/>
                        </a:rPr>
                        <a:t>PROTO_VER_NS_BEG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US" sz="1200" baseline="0" dirty="0" smtClean="0">
                          <a:solidFill>
                            <a:srgbClr val="008000"/>
                          </a:solidFill>
                          <a:latin typeface="Arial" pitchFamily="34" charset="0"/>
                          <a:cs typeface="Arial" pitchFamily="34" charset="0"/>
                        </a:rPr>
                        <a:t>/* … */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Arial" pitchFamily="34" charset="0"/>
                          <a:cs typeface="Arial" pitchFamily="34" charset="0"/>
                        </a:rPr>
                        <a:t>PROTO_VER_NS_END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} }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#if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PROTO_VER == 5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# define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PROTO_INLINE_NS</a:t>
                      </a:r>
                      <a:r>
                        <a:rPr lang="en-US" sz="12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inline</a:t>
                      </a:r>
                    </a:p>
                    <a:p>
                      <a:r>
                        <a:rPr lang="en-US" sz="1200" baseline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#else</a:t>
                      </a:r>
                    </a:p>
                    <a:p>
                      <a:r>
                        <a:rPr lang="en-US" sz="1200" baseline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# define</a:t>
                      </a:r>
                      <a:r>
                        <a:rPr lang="en-US" sz="1200" baseline="0" dirty="0" smtClean="0">
                          <a:latin typeface="Arial" pitchFamily="34" charset="0"/>
                          <a:cs typeface="Arial" pitchFamily="34" charset="0"/>
                        </a:rPr>
                        <a:t> PROTO_INLINE_NS</a:t>
                      </a:r>
                    </a:p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r>
                        <a:rPr lang="en-US" sz="1200" dirty="0" err="1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endif</a:t>
                      </a:r>
                      <a:endParaRPr lang="en-US" sz="1200" dirty="0" smtClean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US" sz="1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namespace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boost {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namespace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proto {</a:t>
                      </a:r>
                    </a:p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 PROTO_INLINE_NS</a:t>
                      </a:r>
                      <a:r>
                        <a:rPr lang="en-US" sz="12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namespace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v5</a:t>
                      </a:r>
                    </a:p>
                    <a:p>
                      <a:r>
                        <a:rPr lang="en-US" sz="1200" baseline="0" dirty="0" smtClean="0"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{</a:t>
                      </a:r>
                    </a:p>
                    <a:p>
                      <a:r>
                        <a:rPr lang="en-US" sz="1200" baseline="0" dirty="0" smtClean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US" sz="1200" baseline="0" dirty="0" smtClean="0">
                          <a:solidFill>
                            <a:srgbClr val="008000"/>
                          </a:solidFill>
                          <a:latin typeface="Arial" pitchFamily="34" charset="0"/>
                          <a:cs typeface="Arial" pitchFamily="34" charset="0"/>
                        </a:rPr>
                        <a:t>/* … */</a:t>
                      </a:r>
                    </a:p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  }</a:t>
                      </a:r>
                    </a:p>
                    <a:p>
                      <a:r>
                        <a:rPr lang="en-US" sz="1200" dirty="0" smtClean="0">
                          <a:latin typeface="Arial" pitchFamily="34" charset="0"/>
                          <a:cs typeface="Arial" pitchFamily="34" charset="0"/>
                        </a:rPr>
                        <a:t>}}</a:t>
                      </a:r>
                    </a:p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Eric Niebler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8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No initialization order problems with global constants.</a:t>
            </a:r>
          </a:p>
          <a:p>
            <a:r>
              <a:rPr lang="en-US" dirty="0" smtClean="0"/>
              <a:t>Definition: </a:t>
            </a:r>
            <a:r>
              <a:rPr lang="en-US" i="1" dirty="0" smtClean="0"/>
              <a:t>Literal Class Types</a:t>
            </a:r>
          </a:p>
          <a:p>
            <a:pPr lvl="1"/>
            <a:r>
              <a:rPr lang="en-US" dirty="0" smtClean="0"/>
              <a:t>Trivial copy/move </a:t>
            </a:r>
            <a:r>
              <a:rPr lang="en-US" dirty="0" err="1" smtClean="0"/>
              <a:t>c’tors</a:t>
            </a:r>
            <a:r>
              <a:rPr lang="en-US" dirty="0" smtClean="0"/>
              <a:t> and </a:t>
            </a:r>
            <a:r>
              <a:rPr lang="en-US" dirty="0" err="1" smtClean="0"/>
              <a:t>d’tor</a:t>
            </a:r>
            <a:endParaRPr lang="en-US" dirty="0" smtClean="0"/>
          </a:p>
          <a:p>
            <a:pPr lvl="1"/>
            <a:r>
              <a:rPr lang="en-US" dirty="0" smtClean="0"/>
              <a:t>At least one </a:t>
            </a:r>
            <a:r>
              <a:rPr lang="en-US" dirty="0" err="1" smtClean="0"/>
              <a:t>constexpr</a:t>
            </a:r>
            <a:r>
              <a:rPr lang="en-US" dirty="0" smtClean="0"/>
              <a:t> </a:t>
            </a:r>
            <a:r>
              <a:rPr lang="en-US" dirty="0" err="1" smtClean="0"/>
              <a:t>c’tor</a:t>
            </a:r>
            <a:r>
              <a:rPr lang="en-US" dirty="0" smtClean="0"/>
              <a:t> (not copy/move)</a:t>
            </a:r>
          </a:p>
          <a:p>
            <a:pPr lvl="1"/>
            <a:r>
              <a:rPr lang="en-US" dirty="0" smtClean="0"/>
              <a:t>All bases and members are literal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234D9DF-6A49-4FB6-9A2F-0175928A0B37}" type="datetime1">
              <a:rPr lang="en-US" smtClean="0"/>
              <a:t>5/14/2013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B651-740E-4FC3-B75A-D5A5F85D097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Eric Niebler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8289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 Class Types: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struct</a:t>
            </a:r>
            <a:r>
              <a:rPr lang="en-US" sz="1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B {</a:t>
            </a:r>
          </a:p>
          <a:p>
            <a:pPr marL="0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B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()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{}</a:t>
            </a:r>
          </a:p>
          <a:p>
            <a:pPr marL="0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constexpr</a:t>
            </a:r>
            <a:r>
              <a:rPr lang="en-US" sz="1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explicit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B(</a:t>
            </a:r>
            <a:r>
              <a:rPr lang="en-US" sz="14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{}</a:t>
            </a:r>
          </a:p>
          <a:p>
            <a:pPr marL="0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};</a:t>
            </a:r>
          </a:p>
          <a:p>
            <a:pPr marL="0" indent="0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struct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S :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B {</a:t>
            </a:r>
          </a:p>
          <a:p>
            <a:pPr marL="0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S()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{}</a:t>
            </a:r>
          </a:p>
          <a:p>
            <a:pPr marL="0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constexpr</a:t>
            </a:r>
            <a:r>
              <a:rPr lang="en-US" sz="1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explicit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S(</a:t>
            </a:r>
            <a:r>
              <a:rPr lang="en-US" sz="14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 : B(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), b_(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 {}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private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B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_;</a:t>
            </a:r>
          </a:p>
          <a:p>
            <a:pPr marL="0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};</a:t>
            </a:r>
          </a:p>
          <a:p>
            <a:pPr marL="0" indent="0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constexpr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S </a:t>
            </a:r>
            <a:r>
              <a:rPr lang="en-US" sz="1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operator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"" _s( </a:t>
            </a:r>
            <a:r>
              <a:rPr lang="en-US" sz="1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unsigned long </a:t>
            </a:r>
            <a:r>
              <a:rPr lang="en-US" sz="14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long</a:t>
            </a:r>
            <a:r>
              <a:rPr lang="en-US" sz="1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 {</a:t>
            </a:r>
          </a:p>
          <a:p>
            <a:pPr marL="0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return S(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constexpr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S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= 42_s;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F59DBE7-9594-425D-B462-B571C41B7A3B}" type="datetime1">
              <a:rPr lang="en-US" smtClean="0"/>
              <a:t>5/14/2013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B651-740E-4FC3-B75A-D5A5F85D097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5029200" y="2613950"/>
            <a:ext cx="3657600" cy="662650"/>
          </a:xfrm>
          <a:prstGeom prst="wedgeRoundRectCallout">
            <a:avLst>
              <a:gd name="adj1" fmla="val -91806"/>
              <a:gd name="adj2" fmla="val 74606"/>
              <a:gd name="adj3" fmla="val 16667"/>
            </a:avLst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800" b="0" dirty="0" smtClean="0"/>
              <a:t>Non-trivial </a:t>
            </a:r>
            <a:r>
              <a:rPr lang="en-US" sz="2800" b="0" dirty="0" err="1" smtClean="0"/>
              <a:t>c’tors</a:t>
            </a:r>
            <a:r>
              <a:rPr lang="en-US" sz="2800" b="0" dirty="0" smtClean="0"/>
              <a:t>, OK</a:t>
            </a:r>
            <a:endParaRPr lang="en-US" sz="2800" b="0" dirty="0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5029200" y="1752600"/>
            <a:ext cx="3657600" cy="662651"/>
          </a:xfrm>
          <a:prstGeom prst="wedgeRoundRectCallout">
            <a:avLst>
              <a:gd name="adj1" fmla="val -138957"/>
              <a:gd name="adj2" fmla="val 142761"/>
              <a:gd name="adj3" fmla="val 16667"/>
            </a:avLst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800" b="0" dirty="0" smtClean="0"/>
              <a:t>Base classes, OK</a:t>
            </a:r>
            <a:endParaRPr lang="en-US" sz="2800" b="0" dirty="0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5029200" y="5334000"/>
            <a:ext cx="3657600" cy="662651"/>
          </a:xfrm>
          <a:prstGeom prst="wedgeRoundRectCallout">
            <a:avLst>
              <a:gd name="adj1" fmla="val -104463"/>
              <a:gd name="adj2" fmla="val 37329"/>
              <a:gd name="adj3" fmla="val 16667"/>
            </a:avLst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800" b="0" dirty="0" smtClean="0"/>
              <a:t>Static Initialization!</a:t>
            </a:r>
            <a:endParaRPr lang="en-US" sz="2800" b="0" dirty="0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5029200" y="4442750"/>
            <a:ext cx="3657600" cy="662650"/>
          </a:xfrm>
          <a:prstGeom prst="wedgeRoundRectCallout">
            <a:avLst>
              <a:gd name="adj1" fmla="val -137376"/>
              <a:gd name="adj2" fmla="val -66879"/>
              <a:gd name="adj3" fmla="val 16667"/>
            </a:avLst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800" b="0" dirty="0" smtClean="0"/>
              <a:t>Data members, OK</a:t>
            </a:r>
            <a:endParaRPr lang="en-US" sz="2800" b="0" dirty="0"/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5029200" y="3528350"/>
            <a:ext cx="3657600" cy="662650"/>
          </a:xfrm>
          <a:prstGeom prst="wedgeRoundRectCallout">
            <a:avLst>
              <a:gd name="adj1" fmla="val -130414"/>
              <a:gd name="adj2" fmla="val 23951"/>
              <a:gd name="adj3" fmla="val 16667"/>
            </a:avLst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800" b="0" dirty="0" smtClean="0"/>
              <a:t>Access control, OK</a:t>
            </a:r>
            <a:endParaRPr lang="en-US" sz="2800" b="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Eric Niebler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19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Initialization in Proto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en-US" sz="2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Proto’s</a:t>
            </a:r>
            <a:r>
              <a:rPr lang="en-US" sz="2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built-in expression type is statically-initialize-able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constexpr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expr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&lt;terminal(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map_list_of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_)&gt;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map_list_of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{ };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User-defined expression 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type </a:t>
            </a:r>
            <a:r>
              <a:rPr lang="en-US" sz="2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get the same treatment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constexpr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map_list_of_expr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&lt;terminal(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map_list_of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_)&gt;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map_list_of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{ };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 All of </a:t>
            </a:r>
            <a:r>
              <a:rPr lang="en-US" sz="2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Proto’s</a:t>
            </a:r>
            <a:r>
              <a:rPr lang="en-US" sz="2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operator overloads are also </a:t>
            </a:r>
            <a:r>
              <a:rPr lang="en-US" sz="2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constexpr</a:t>
            </a:r>
            <a:endParaRPr lang="en-US" sz="20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constexpr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auto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omg_wtf_srsly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map_list_of</a:t>
            </a:r>
            <a:r>
              <a:rPr lang="en-US" sz="2000" dirty="0"/>
              <a:t>(1,2)(2,3)(3,4)(4,5)(5,6</a:t>
            </a:r>
            <a:r>
              <a:rPr lang="en-US" sz="2000" dirty="0" smtClean="0"/>
              <a:t>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5500C42-DE4E-41CA-9782-315916C5930C}" type="datetime1">
              <a:rPr lang="en-US" smtClean="0"/>
              <a:t>5/14/2013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B651-740E-4FC3-B75A-D5A5F85D097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2590800" y="5509549"/>
            <a:ext cx="4724400" cy="662651"/>
          </a:xfrm>
          <a:prstGeom prst="wedgeRoundRectCallout">
            <a:avLst>
              <a:gd name="adj1" fmla="val -24400"/>
              <a:gd name="adj2" fmla="val -177518"/>
              <a:gd name="adj3" fmla="val 16667"/>
            </a:avLst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800" b="0" dirty="0" smtClean="0"/>
              <a:t>C++11 is </a:t>
            </a:r>
            <a:r>
              <a:rPr lang="en-US" sz="2800" b="0" dirty="0" err="1" smtClean="0"/>
              <a:t>freakin</a:t>
            </a:r>
            <a:r>
              <a:rPr lang="en-US" sz="2800" b="0" dirty="0" smtClean="0"/>
              <a:t>’ awesome</a:t>
            </a:r>
            <a:endParaRPr lang="en-US" sz="2800" b="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Eric Niebler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0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Stupid </a:t>
            </a:r>
            <a:r>
              <a:rPr lang="en-US" dirty="0" err="1" smtClean="0"/>
              <a:t>constexpr</a:t>
            </a:r>
            <a:r>
              <a:rPr lang="en-US" dirty="0" smtClean="0"/>
              <a:t>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constexpr</a:t>
            </a:r>
            <a:r>
              <a:rPr lang="en-US" sz="1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auto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omg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map_list_of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(1,2)(2,3)(3,4)(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4,5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)(5,6);</a:t>
            </a:r>
          </a:p>
          <a:p>
            <a:pPr marL="0" indent="0">
              <a:buNone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 square all </a:t>
            </a:r>
            <a:r>
              <a:rPr lang="en-US" sz="14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terminals, just ‘cause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struct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Square :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def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&lt;</a:t>
            </a:r>
            <a:endParaRPr lang="en-US" sz="1400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everywhere(</a:t>
            </a:r>
          </a:p>
          <a:p>
            <a:pPr marL="0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case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_( terminal(</a:t>
            </a:r>
            <a:r>
              <a:rPr lang="en-US" sz="14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),</a:t>
            </a:r>
          </a:p>
          <a:p>
            <a:pPr marL="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 terminal(multiplies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(_value, _value))</a:t>
            </a:r>
          </a:p>
          <a:p>
            <a:pPr marL="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)</a:t>
            </a:r>
          </a:p>
          <a:p>
            <a:pPr marL="0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&gt; {};</a:t>
            </a:r>
          </a:p>
          <a:p>
            <a:pPr marL="0" indent="0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constexpr</a:t>
            </a:r>
            <a:r>
              <a:rPr lang="en-US" sz="1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auto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sq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= Square()(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omg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static_assert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(value(child&lt;1&gt;(child&lt;0&gt;(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sq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))) ==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4*4, </a:t>
            </a:r>
            <a:r>
              <a:rPr lang="en-US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"whoa"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CC3132B-9495-4401-9212-99662211DB32}" type="datetime1">
              <a:rPr lang="en-US" smtClean="0"/>
              <a:t>5/14/2013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B651-740E-4FC3-B75A-D5A5F85D097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3810000" y="3048000"/>
            <a:ext cx="4724400" cy="1055608"/>
          </a:xfrm>
          <a:prstGeom prst="wedgeRoundRectCallout">
            <a:avLst>
              <a:gd name="adj1" fmla="val -43510"/>
              <a:gd name="adj2" fmla="val 88085"/>
              <a:gd name="adj3" fmla="val 16667"/>
            </a:avLst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0" dirty="0" smtClean="0"/>
              <a:t>Run arbitrary Proto algorithms </a:t>
            </a:r>
            <a:r>
              <a:rPr lang="en-US" sz="2800" b="0" i="1" dirty="0" smtClean="0"/>
              <a:t>at compile time</a:t>
            </a:r>
            <a:endParaRPr lang="en-US" sz="2800" b="0" i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Eric Niebler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2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Template Error </a:t>
            </a:r>
            <a:r>
              <a:rPr lang="en-US" dirty="0" err="1" smtClean="0"/>
              <a:t>Msgs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Shorter, more readable template error messages.</a:t>
            </a:r>
            <a:endParaRPr lang="en-US" dirty="0"/>
          </a:p>
          <a:p>
            <a:pPr lvl="1"/>
            <a:r>
              <a:rPr lang="en-US" dirty="0" smtClean="0"/>
              <a:t>Keep leakage of </a:t>
            </a:r>
            <a:r>
              <a:rPr lang="en-US" dirty="0" err="1" smtClean="0"/>
              <a:t>Proto’s</a:t>
            </a:r>
            <a:r>
              <a:rPr lang="en-US" dirty="0" smtClean="0"/>
              <a:t> implementation details to a minimum.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A81A415-3486-4B85-95D0-FE92AD341239}" type="datetime1">
              <a:rPr lang="en-US" smtClean="0"/>
              <a:t>5/14/2013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B651-740E-4FC3-B75A-D5A5F85D097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Eric Niebler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19686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Enemy: SFINAE for </a:t>
            </a:r>
            <a:r>
              <a:rPr lang="en-US" dirty="0" err="1" smtClean="0"/>
              <a:t>exprs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4156710" cy="472440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#define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RETURN(…) -&gt; \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decltype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(__VA_ARGS__) {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__VA_ARGS__; }</a:t>
            </a:r>
          </a:p>
          <a:p>
            <a:pPr marL="0" indent="0">
              <a:buNone/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struct</a:t>
            </a:r>
            <a:r>
              <a:rPr lang="en-US" sz="1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S0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template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typename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T&gt;</a:t>
            </a: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auto operator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()(T t) </a:t>
            </a:r>
            <a:r>
              <a:rPr lang="en-US" sz="12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const</a:t>
            </a:r>
            <a:r>
              <a:rPr lang="en-US" sz="1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RETURN( t + 1 )</a:t>
            </a: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};</a:t>
            </a:r>
          </a:p>
          <a:p>
            <a:pPr marL="0" indent="0">
              <a:buNone/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struct</a:t>
            </a:r>
            <a:r>
              <a:rPr lang="en-US" sz="1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S1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template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typename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T&gt;</a:t>
            </a: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auto operator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()(T t) </a:t>
            </a:r>
            <a:r>
              <a:rPr lang="en-US" sz="12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const</a:t>
            </a:r>
            <a:r>
              <a:rPr lang="en-US" sz="1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RETURN( S0()(t)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};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9C75456-C8B0-41C1-8B93-6274B5C32EDD}" type="datetime1">
              <a:rPr lang="en-US" smtClean="0"/>
              <a:t>5/14/2013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B651-740E-4FC3-B75A-D5A5F85D097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606290" y="1676400"/>
            <a:ext cx="415671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15913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315913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defTabSz="315913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defTabSz="315913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defTabSz="315913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defTabSz="315913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315913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315913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315913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 typeface="Wingdings" pitchFamily="2" charset="2"/>
              <a:buNone/>
            </a:pPr>
            <a:r>
              <a:rPr lang="en-US" sz="1200" b="0" kern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struct</a:t>
            </a:r>
            <a:r>
              <a:rPr lang="en-US" sz="1200" b="0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b="0" kern="0" dirty="0" smtClean="0">
                <a:latin typeface="Arial" pitchFamily="34" charset="0"/>
                <a:cs typeface="Arial" pitchFamily="34" charset="0"/>
              </a:rPr>
              <a:t>S2 {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200" b="0" kern="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200" b="0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template</a:t>
            </a:r>
            <a:r>
              <a:rPr lang="en-US" sz="1200" b="0" kern="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200" b="0" kern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typename</a:t>
            </a:r>
            <a:r>
              <a:rPr lang="en-US" sz="1200" b="0" kern="0" dirty="0" smtClean="0">
                <a:latin typeface="Arial" pitchFamily="34" charset="0"/>
                <a:cs typeface="Arial" pitchFamily="34" charset="0"/>
              </a:rPr>
              <a:t> T&gt;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200" b="0" kern="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200" b="0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auto operator</a:t>
            </a:r>
            <a:r>
              <a:rPr lang="en-US" sz="1200" b="0" kern="0" dirty="0" smtClean="0">
                <a:latin typeface="Arial" pitchFamily="34" charset="0"/>
                <a:cs typeface="Arial" pitchFamily="34" charset="0"/>
              </a:rPr>
              <a:t>()(T t) </a:t>
            </a:r>
            <a:r>
              <a:rPr lang="en-US" sz="1200" b="0" kern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const</a:t>
            </a:r>
            <a:r>
              <a:rPr lang="en-US" sz="1200" b="0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b="0" kern="0" dirty="0" smtClean="0">
                <a:latin typeface="Arial" pitchFamily="34" charset="0"/>
                <a:cs typeface="Arial" pitchFamily="34" charset="0"/>
              </a:rPr>
              <a:t>RETURN( S1()(t) 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200" b="0" kern="0" dirty="0" smtClean="0">
                <a:latin typeface="Arial" pitchFamily="34" charset="0"/>
                <a:cs typeface="Arial" pitchFamily="34" charset="0"/>
              </a:rPr>
              <a:t>};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1200" b="0" kern="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80000"/>
              </a:lnSpc>
              <a:spcBef>
                <a:spcPct val="25000"/>
              </a:spcBef>
              <a:buNone/>
            </a:pPr>
            <a:r>
              <a:rPr lang="en-US" sz="1200" b="0" dirty="0" err="1">
                <a:solidFill>
                  <a:srgbClr val="0000FF"/>
                </a:solidFill>
              </a:rPr>
              <a:t>int</a:t>
            </a:r>
            <a:r>
              <a:rPr lang="en-US" sz="1200" b="0" dirty="0"/>
              <a:t> main</a:t>
            </a:r>
            <a:r>
              <a:rPr lang="en-US" sz="1200" b="0" dirty="0" smtClean="0"/>
              <a:t>() {</a:t>
            </a:r>
            <a:endParaRPr lang="en-US" sz="1200" b="0" dirty="0"/>
          </a:p>
          <a:p>
            <a:pPr marL="0" indent="0">
              <a:lnSpc>
                <a:spcPct val="80000"/>
              </a:lnSpc>
              <a:spcBef>
                <a:spcPct val="25000"/>
              </a:spcBef>
              <a:buNone/>
            </a:pPr>
            <a:r>
              <a:rPr lang="en-US" sz="1200" b="0" dirty="0"/>
              <a:t>    </a:t>
            </a:r>
            <a:r>
              <a:rPr lang="en-US" sz="1200" b="0" dirty="0" smtClean="0">
                <a:solidFill>
                  <a:srgbClr val="0000FF"/>
                </a:solidFill>
              </a:rPr>
              <a:t>auto</a:t>
            </a:r>
            <a:r>
              <a:rPr lang="en-US" sz="1200" b="0" dirty="0" smtClean="0"/>
              <a:t> x = S2</a:t>
            </a:r>
            <a:r>
              <a:rPr lang="en-US" sz="1200" b="0" dirty="0"/>
              <a:t>()( </a:t>
            </a:r>
            <a:r>
              <a:rPr lang="en-US" sz="1200" b="0" dirty="0" err="1"/>
              <a:t>std</a:t>
            </a:r>
            <a:r>
              <a:rPr lang="en-US" sz="1200" b="0" dirty="0"/>
              <a:t>::string(</a:t>
            </a:r>
            <a:r>
              <a:rPr lang="en-US" sz="1200" b="0" dirty="0">
                <a:solidFill>
                  <a:srgbClr val="0070C0"/>
                </a:solidFill>
              </a:rPr>
              <a:t>“huh?”</a:t>
            </a:r>
            <a:r>
              <a:rPr lang="en-US" sz="1200" b="0" dirty="0"/>
              <a:t>) );</a:t>
            </a:r>
          </a:p>
          <a:p>
            <a:pPr marL="0" indent="0">
              <a:lnSpc>
                <a:spcPct val="80000"/>
              </a:lnSpc>
              <a:spcBef>
                <a:spcPct val="25000"/>
              </a:spcBef>
              <a:buNone/>
            </a:pPr>
            <a:r>
              <a:rPr lang="en-US" sz="1200" b="0" dirty="0"/>
              <a:t>}</a:t>
            </a:r>
          </a:p>
          <a:p>
            <a:pPr marL="0" indent="0">
              <a:lnSpc>
                <a:spcPct val="80000"/>
              </a:lnSpc>
              <a:spcBef>
                <a:spcPct val="25000"/>
              </a:spcBef>
              <a:buNone/>
            </a:pPr>
            <a:endParaRPr lang="en-US" sz="1200" b="0" dirty="0"/>
          </a:p>
          <a:p>
            <a:pPr marL="0" indent="0" eaLnBrk="1" hangingPunct="1">
              <a:buFont typeface="Wingdings" pitchFamily="2" charset="2"/>
              <a:buNone/>
            </a:pPr>
            <a:endParaRPr lang="en-US" sz="1200" b="0" kern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990600" y="4419600"/>
            <a:ext cx="7543800" cy="1569660"/>
          </a:xfrm>
          <a:prstGeom prst="rect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main.cpp:41:14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error: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no matching function for call to object of type 'S2'</a:t>
            </a:r>
          </a:p>
          <a:p>
            <a:pPr algn="l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auto x = S2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()(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::string(“foo”) );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200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           ^~~~</a:t>
            </a:r>
          </a:p>
          <a:p>
            <a:pPr algn="l"/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main.cpp:32:10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note: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candidate template ignored: substitution failure</a:t>
            </a:r>
          </a:p>
          <a:p>
            <a:pPr algn="l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[with T = foo]: no matching function for call to object of type 'S1'</a:t>
            </a:r>
          </a:p>
          <a:p>
            <a:pPr algn="l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auto operator()(T t)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RETURN(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S1()(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t) )</a:t>
            </a:r>
          </a:p>
          <a:p>
            <a:pPr algn="l"/>
            <a:r>
              <a:rPr lang="en-US" sz="1200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       ^                    </a:t>
            </a:r>
            <a:r>
              <a:rPr lang="en-US" sz="1200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200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~~</a:t>
            </a:r>
          </a:p>
          <a:p>
            <a:pPr algn="l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 error generated.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Eric Niebler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Solution: SFINAE for </a:t>
            </a:r>
            <a:r>
              <a:rPr lang="en-US" dirty="0" err="1" smtClean="0"/>
              <a:t>exprs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415671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template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typename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Sig&gt;</a:t>
            </a: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struct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SUBSTITUTION_FAILURE;</a:t>
            </a:r>
          </a:p>
          <a:p>
            <a:pPr marL="0" indent="0">
              <a:buNone/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template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2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typename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Fun, </a:t>
            </a:r>
            <a:r>
              <a:rPr lang="en-US" sz="12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typename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...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Args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struct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SUBSTITUTION_FAILURE&lt;Fun(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Args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...)&gt;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virtual </a:t>
            </a:r>
            <a:r>
              <a:rPr lang="en-US" sz="1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what(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Args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&amp;&amp;…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args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 {</a:t>
            </a:r>
          </a:p>
          <a:p>
            <a:pPr marL="0" indent="0"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    Fun()(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std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::forward&lt;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Args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&gt;(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args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)... );</a:t>
            </a:r>
          </a:p>
          <a:p>
            <a:pPr marL="0" indent="0"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};</a:t>
            </a:r>
          </a:p>
          <a:p>
            <a:pPr marL="0" indent="0">
              <a:buNone/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</a:rPr>
              <a:t>template</a:t>
            </a:r>
            <a:r>
              <a:rPr lang="en-US" sz="1200" dirty="0"/>
              <a:t>&lt;</a:t>
            </a:r>
            <a:r>
              <a:rPr lang="en-US" sz="1200" dirty="0" err="1">
                <a:solidFill>
                  <a:srgbClr val="0000FF"/>
                </a:solidFill>
              </a:rPr>
              <a:t>typename</a:t>
            </a:r>
            <a:r>
              <a:rPr lang="en-US" sz="1200" dirty="0"/>
              <a:t> </a:t>
            </a:r>
            <a:r>
              <a:rPr lang="en-US" sz="1200" dirty="0" smtClean="0"/>
              <a:t>Fun&gt;</a:t>
            </a: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0000FF"/>
                </a:solidFill>
              </a:rPr>
              <a:t>struct</a:t>
            </a:r>
            <a:r>
              <a:rPr lang="en-US" sz="1200" dirty="0"/>
              <a:t> </a:t>
            </a:r>
            <a:r>
              <a:rPr lang="en-US" sz="1200" dirty="0" err="1"/>
              <a:t>try_call</a:t>
            </a:r>
            <a:r>
              <a:rPr lang="en-US" sz="1200" dirty="0"/>
              <a:t> </a:t>
            </a:r>
            <a:r>
              <a:rPr lang="en-US" sz="1200" dirty="0" smtClean="0"/>
              <a:t>{</a:t>
            </a:r>
          </a:p>
          <a:p>
            <a:pPr marL="0" indent="0">
              <a:buNone/>
            </a:pPr>
            <a:r>
              <a:rPr lang="en-US" sz="1200" dirty="0"/>
              <a:t>  </a:t>
            </a:r>
            <a:r>
              <a:rPr lang="en-US" sz="1200" dirty="0">
                <a:solidFill>
                  <a:srgbClr val="0000FF"/>
                </a:solidFill>
              </a:rPr>
              <a:t>template</a:t>
            </a:r>
            <a:r>
              <a:rPr lang="en-US" sz="1200" dirty="0"/>
              <a:t>&lt;</a:t>
            </a:r>
            <a:r>
              <a:rPr lang="en-US" sz="1200" dirty="0" err="1">
                <a:solidFill>
                  <a:srgbClr val="0000FF"/>
                </a:solidFill>
              </a:rPr>
              <a:t>typename</a:t>
            </a:r>
            <a:r>
              <a:rPr lang="en-US" sz="1200" dirty="0"/>
              <a:t>...</a:t>
            </a:r>
            <a:r>
              <a:rPr lang="en-US" sz="1200" dirty="0" err="1"/>
              <a:t>Args</a:t>
            </a:r>
            <a:r>
              <a:rPr lang="en-US" sz="1200" dirty="0" smtClean="0"/>
              <a:t>&gt;</a:t>
            </a:r>
          </a:p>
          <a:p>
            <a:pPr marL="0" indent="0">
              <a:buNone/>
            </a:pPr>
            <a:r>
              <a:rPr lang="en-US" sz="1200" dirty="0"/>
              <a:t>  </a:t>
            </a:r>
            <a:r>
              <a:rPr lang="en-US" sz="1200" dirty="0">
                <a:solidFill>
                  <a:srgbClr val="0000FF"/>
                </a:solidFill>
              </a:rPr>
              <a:t>auto operator</a:t>
            </a:r>
            <a:r>
              <a:rPr lang="en-US" sz="1200" dirty="0"/>
              <a:t>()(</a:t>
            </a:r>
            <a:r>
              <a:rPr lang="en-US" sz="1200" dirty="0" err="1"/>
              <a:t>Args</a:t>
            </a:r>
            <a:r>
              <a:rPr lang="en-US" sz="1200" dirty="0"/>
              <a:t>&amp;&amp;...</a:t>
            </a:r>
            <a:r>
              <a:rPr lang="en-US" sz="1200" dirty="0" err="1"/>
              <a:t>args</a:t>
            </a:r>
            <a:r>
              <a:rPr lang="en-US" sz="1200" dirty="0"/>
              <a:t>) </a:t>
            </a:r>
            <a:r>
              <a:rPr lang="en-US" sz="1200" dirty="0" err="1" smtClean="0">
                <a:solidFill>
                  <a:srgbClr val="0000FF"/>
                </a:solidFill>
              </a:rPr>
              <a:t>const</a:t>
            </a:r>
            <a:endParaRPr lang="en-US" sz="12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200" dirty="0" smtClean="0"/>
              <a:t> </a:t>
            </a:r>
            <a:r>
              <a:rPr lang="en-US" sz="1200" dirty="0"/>
              <a:t>   </a:t>
            </a:r>
            <a:r>
              <a:rPr lang="en-US" sz="1200" dirty="0" smtClean="0"/>
              <a:t>RETURN</a:t>
            </a:r>
            <a:r>
              <a:rPr lang="en-US" sz="1200" dirty="0"/>
              <a:t>( Fun()( </a:t>
            </a:r>
            <a:r>
              <a:rPr lang="en-US" sz="1200" dirty="0" err="1"/>
              <a:t>std</a:t>
            </a:r>
            <a:r>
              <a:rPr lang="en-US" sz="1200" dirty="0"/>
              <a:t>::forward&lt;</a:t>
            </a:r>
            <a:r>
              <a:rPr lang="en-US" sz="1200" dirty="0" err="1"/>
              <a:t>Args</a:t>
            </a:r>
            <a:r>
              <a:rPr lang="en-US" sz="1200" dirty="0"/>
              <a:t>&gt;(</a:t>
            </a:r>
            <a:r>
              <a:rPr lang="en-US" sz="1200" dirty="0" err="1"/>
              <a:t>args</a:t>
            </a:r>
            <a:r>
              <a:rPr lang="en-US" sz="1200" dirty="0"/>
              <a:t>)... ) </a:t>
            </a:r>
            <a:r>
              <a:rPr lang="en-US" sz="1200" dirty="0" smtClean="0"/>
              <a:t>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  </a:t>
            </a:r>
            <a:r>
              <a:rPr lang="en-US" sz="1200" dirty="0">
                <a:solidFill>
                  <a:srgbClr val="0000FF"/>
                </a:solidFill>
              </a:rPr>
              <a:t>template</a:t>
            </a:r>
            <a:r>
              <a:rPr lang="en-US" sz="1200" dirty="0"/>
              <a:t>&lt;</a:t>
            </a:r>
            <a:r>
              <a:rPr lang="en-US" sz="1200" dirty="0" err="1">
                <a:solidFill>
                  <a:srgbClr val="0000FF"/>
                </a:solidFill>
              </a:rPr>
              <a:t>typename</a:t>
            </a:r>
            <a:r>
              <a:rPr lang="en-US" sz="1200" dirty="0"/>
              <a:t>...</a:t>
            </a:r>
            <a:r>
              <a:rPr lang="en-US" sz="1200" dirty="0" err="1"/>
              <a:t>Args</a:t>
            </a:r>
            <a:r>
              <a:rPr lang="en-US" sz="1200" dirty="0" smtClean="0"/>
              <a:t>&gt;</a:t>
            </a:r>
          </a:p>
          <a:p>
            <a:pPr marL="0" indent="0">
              <a:buNone/>
            </a:pPr>
            <a:r>
              <a:rPr lang="en-US" sz="1200" dirty="0" smtClean="0"/>
              <a:t>  SUBSTITUTION_FAILURE&lt;Fun(</a:t>
            </a:r>
            <a:r>
              <a:rPr lang="en-US" sz="1200" dirty="0" err="1" smtClean="0"/>
              <a:t>Args</a:t>
            </a:r>
            <a:r>
              <a:rPr lang="en-US" sz="1200" dirty="0" smtClean="0"/>
              <a:t>...)&gt;</a:t>
            </a:r>
          </a:p>
          <a:p>
            <a:pPr marL="0" indent="0">
              <a:buNone/>
            </a:pPr>
            <a:r>
              <a:rPr lang="en-US" sz="1200" dirty="0" smtClean="0"/>
              <a:t>  </a:t>
            </a:r>
            <a:r>
              <a:rPr lang="en-US" sz="1200" dirty="0" smtClean="0">
                <a:solidFill>
                  <a:srgbClr val="0000FF"/>
                </a:solidFill>
              </a:rPr>
              <a:t>operator</a:t>
            </a:r>
            <a:r>
              <a:rPr lang="en-US" sz="1200" dirty="0" smtClean="0"/>
              <a:t>()(</a:t>
            </a:r>
            <a:r>
              <a:rPr lang="en-US" sz="1200" dirty="0" err="1" smtClean="0"/>
              <a:t>Args</a:t>
            </a:r>
            <a:r>
              <a:rPr lang="en-US" sz="1200" dirty="0" smtClean="0"/>
              <a:t>&amp;&amp;...) </a:t>
            </a:r>
            <a:r>
              <a:rPr lang="en-US" sz="1200" dirty="0" err="1" smtClean="0">
                <a:solidFill>
                  <a:srgbClr val="0000FF"/>
                </a:solidFill>
              </a:rPr>
              <a:t>const</a:t>
            </a:r>
            <a:r>
              <a:rPr lang="en-US" sz="1200" dirty="0" smtClean="0">
                <a:solidFill>
                  <a:srgbClr val="0000FF"/>
                </a:solidFill>
              </a:rPr>
              <a:t> volatile</a:t>
            </a:r>
            <a:r>
              <a:rPr lang="en-US" sz="1200" dirty="0" smtClean="0"/>
              <a:t>;</a:t>
            </a:r>
          </a:p>
          <a:p>
            <a:pPr marL="0" indent="0">
              <a:buNone/>
            </a:pPr>
            <a:r>
              <a:rPr lang="en-US" sz="1200" dirty="0" smtClean="0"/>
              <a:t>};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4A2C964-DC3B-4216-8C30-DC32E7B1A964}" type="datetime1">
              <a:rPr lang="en-US" smtClean="0"/>
              <a:t>5/14/2013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B651-740E-4FC3-B75A-D5A5F85D097F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4114800" y="2667000"/>
            <a:ext cx="4572000" cy="1736646"/>
          </a:xfrm>
          <a:prstGeom prst="wedgeRoundRectCallout">
            <a:avLst>
              <a:gd name="adj1" fmla="val -63657"/>
              <a:gd name="adj2" fmla="val 51553"/>
              <a:gd name="adj3" fmla="val 16667"/>
            </a:avLst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0" dirty="0" smtClean="0"/>
              <a:t>A function </a:t>
            </a:r>
            <a:r>
              <a:rPr lang="en-US" sz="2400" b="0" dirty="0" err="1" smtClean="0"/>
              <a:t>obj</a:t>
            </a:r>
            <a:r>
              <a:rPr lang="en-US" sz="2400" b="0" dirty="0" smtClean="0"/>
              <a:t> wrapper. It </a:t>
            </a:r>
            <a:r>
              <a:rPr lang="en-US" sz="2400" b="0" dirty="0"/>
              <a:t>e</a:t>
            </a:r>
            <a:r>
              <a:rPr lang="en-US" sz="2400" b="0" dirty="0" smtClean="0"/>
              <a:t>ither calls the function and returns the result, or returns “SUBSTITUTION_FAILURE”</a:t>
            </a:r>
            <a:endParaRPr lang="en-US" sz="2400" b="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Eric Niebler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9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124200" y="3276600"/>
            <a:ext cx="933209" cy="18466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anchor="ctr">
            <a:spAutoFit/>
          </a:bodyPr>
          <a:lstStyle/>
          <a:p>
            <a:endParaRPr lang="en-US" b="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15200" y="2177534"/>
            <a:ext cx="933209" cy="18466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anchor="ctr">
            <a:spAutoFit/>
          </a:bodyPr>
          <a:lstStyle/>
          <a:p>
            <a:endParaRPr lang="en-US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Solution: SFINAE for </a:t>
            </a:r>
            <a:r>
              <a:rPr lang="en-US" dirty="0" err="1" smtClean="0"/>
              <a:t>exprs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415671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struct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S0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template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typename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T&gt;</a:t>
            </a: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auto operator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()(T t) </a:t>
            </a:r>
            <a:r>
              <a:rPr lang="en-US" sz="12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const</a:t>
            </a:r>
            <a:r>
              <a:rPr lang="en-US" sz="1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RETURN( t + 1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12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// line 38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};</a:t>
            </a:r>
          </a:p>
          <a:p>
            <a:pPr marL="0" indent="0">
              <a:buNone/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struct</a:t>
            </a:r>
            <a:r>
              <a:rPr lang="en-US" sz="1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S1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template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typename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T&gt;</a:t>
            </a: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auto operator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()(T t) </a:t>
            </a:r>
            <a:r>
              <a:rPr lang="en-US" sz="12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const</a:t>
            </a:r>
            <a:r>
              <a:rPr lang="en-US" sz="1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RETURN(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try_call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&lt;S0&gt;()(t)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};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FEA3CAE-E4EF-40FD-B3B7-3B7CF97F86C5}" type="datetime1">
              <a:rPr lang="en-US" smtClean="0"/>
              <a:t>5/14/2013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B651-740E-4FC3-B75A-D5A5F85D097F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606290" y="1676400"/>
            <a:ext cx="415671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15913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315913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defTabSz="315913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defTabSz="315913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defTabSz="315913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defTabSz="315913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315913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315913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315913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 typeface="Wingdings" pitchFamily="2" charset="2"/>
              <a:buNone/>
            </a:pPr>
            <a:r>
              <a:rPr lang="en-US" sz="1200" b="0" kern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struct</a:t>
            </a:r>
            <a:r>
              <a:rPr lang="en-US" sz="1200" b="0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b="0" kern="0" dirty="0" smtClean="0">
                <a:latin typeface="Arial" pitchFamily="34" charset="0"/>
                <a:cs typeface="Arial" pitchFamily="34" charset="0"/>
              </a:rPr>
              <a:t>S2 {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200" b="0" kern="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200" b="0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template</a:t>
            </a:r>
            <a:r>
              <a:rPr lang="en-US" sz="1200" b="0" kern="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200" b="0" kern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typename</a:t>
            </a:r>
            <a:r>
              <a:rPr lang="en-US" sz="1200" b="0" kern="0" dirty="0" smtClean="0">
                <a:latin typeface="Arial" pitchFamily="34" charset="0"/>
                <a:cs typeface="Arial" pitchFamily="34" charset="0"/>
              </a:rPr>
              <a:t> T&gt;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200" b="0" kern="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200" b="0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auto operator</a:t>
            </a:r>
            <a:r>
              <a:rPr lang="en-US" sz="1200" b="0" kern="0" dirty="0" smtClean="0">
                <a:latin typeface="Arial" pitchFamily="34" charset="0"/>
                <a:cs typeface="Arial" pitchFamily="34" charset="0"/>
              </a:rPr>
              <a:t>()(T t) </a:t>
            </a:r>
            <a:r>
              <a:rPr lang="en-US" sz="1200" b="0" kern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const</a:t>
            </a:r>
            <a:r>
              <a:rPr lang="en-US" sz="1200" b="0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b="0" kern="0" dirty="0" smtClean="0">
                <a:latin typeface="Arial" pitchFamily="34" charset="0"/>
                <a:cs typeface="Arial" pitchFamily="34" charset="0"/>
              </a:rPr>
              <a:t>RETURN( </a:t>
            </a:r>
            <a:r>
              <a:rPr lang="en-US" sz="1200" b="0" kern="0" dirty="0" err="1" smtClean="0">
                <a:latin typeface="Arial" pitchFamily="34" charset="0"/>
                <a:cs typeface="Arial" pitchFamily="34" charset="0"/>
              </a:rPr>
              <a:t>try_call</a:t>
            </a:r>
            <a:r>
              <a:rPr lang="en-US" sz="1200" b="0" kern="0" dirty="0" smtClean="0">
                <a:latin typeface="Arial" pitchFamily="34" charset="0"/>
                <a:cs typeface="Arial" pitchFamily="34" charset="0"/>
              </a:rPr>
              <a:t>&lt;S1&gt;()(t) 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200" b="0" kern="0" dirty="0" smtClean="0">
                <a:latin typeface="Arial" pitchFamily="34" charset="0"/>
                <a:cs typeface="Arial" pitchFamily="34" charset="0"/>
              </a:rPr>
              <a:t>};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1200" b="0" kern="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80000"/>
              </a:lnSpc>
              <a:spcBef>
                <a:spcPct val="25000"/>
              </a:spcBef>
              <a:buNone/>
            </a:pPr>
            <a:r>
              <a:rPr lang="en-US" sz="1200" b="0" dirty="0" err="1">
                <a:solidFill>
                  <a:srgbClr val="0000FF"/>
                </a:solidFill>
              </a:rPr>
              <a:t>int</a:t>
            </a:r>
            <a:r>
              <a:rPr lang="en-US" sz="1200" b="0" dirty="0"/>
              <a:t> main</a:t>
            </a:r>
            <a:r>
              <a:rPr lang="en-US" sz="1200" b="0" dirty="0" smtClean="0"/>
              <a:t>() {</a:t>
            </a:r>
            <a:endParaRPr lang="en-US" sz="1200" b="0" dirty="0"/>
          </a:p>
          <a:p>
            <a:pPr marL="0" indent="0">
              <a:lnSpc>
                <a:spcPct val="80000"/>
              </a:lnSpc>
              <a:spcBef>
                <a:spcPct val="25000"/>
              </a:spcBef>
              <a:buNone/>
            </a:pPr>
            <a:r>
              <a:rPr lang="en-US" sz="1200" b="0" dirty="0"/>
              <a:t>    </a:t>
            </a:r>
            <a:r>
              <a:rPr lang="en-US" sz="1200" b="0" dirty="0" smtClean="0">
                <a:solidFill>
                  <a:srgbClr val="0000FF"/>
                </a:solidFill>
              </a:rPr>
              <a:t>auto</a:t>
            </a:r>
            <a:r>
              <a:rPr lang="en-US" sz="1200" b="0" dirty="0" smtClean="0"/>
              <a:t> x = S2</a:t>
            </a:r>
            <a:r>
              <a:rPr lang="en-US" sz="1200" b="0" dirty="0"/>
              <a:t>()( </a:t>
            </a:r>
            <a:r>
              <a:rPr lang="en-US" sz="1200" b="0" dirty="0" err="1"/>
              <a:t>std</a:t>
            </a:r>
            <a:r>
              <a:rPr lang="en-US" sz="1200" b="0" dirty="0"/>
              <a:t>::string(</a:t>
            </a:r>
            <a:r>
              <a:rPr lang="en-US" sz="1200" b="0" dirty="0">
                <a:solidFill>
                  <a:srgbClr val="0070C0"/>
                </a:solidFill>
              </a:rPr>
              <a:t>“huh?”</a:t>
            </a:r>
            <a:r>
              <a:rPr lang="en-US" sz="1200" b="0" dirty="0"/>
              <a:t>) );</a:t>
            </a:r>
          </a:p>
          <a:p>
            <a:pPr marL="0" indent="0">
              <a:lnSpc>
                <a:spcPct val="80000"/>
              </a:lnSpc>
              <a:spcBef>
                <a:spcPct val="25000"/>
              </a:spcBef>
              <a:buNone/>
            </a:pPr>
            <a:r>
              <a:rPr lang="en-US" sz="1200" b="0" dirty="0"/>
              <a:t>}</a:t>
            </a:r>
          </a:p>
          <a:p>
            <a:pPr marL="0" indent="0">
              <a:lnSpc>
                <a:spcPct val="80000"/>
              </a:lnSpc>
              <a:spcBef>
                <a:spcPct val="25000"/>
              </a:spcBef>
              <a:buNone/>
            </a:pPr>
            <a:endParaRPr lang="en-US" sz="1200" b="0" dirty="0"/>
          </a:p>
          <a:p>
            <a:pPr marL="0" indent="0" eaLnBrk="1" hangingPunct="1">
              <a:buFont typeface="Wingdings" pitchFamily="2" charset="2"/>
              <a:buNone/>
            </a:pPr>
            <a:endParaRPr lang="en-US" sz="1200" b="0" kern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Eric Niebler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US" sz="4600"/>
              <a:t>Proto Front Ends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/>
              <a:t>Plant a seed, grow a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124200" y="3276600"/>
            <a:ext cx="933209" cy="18466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anchor="ctr">
            <a:spAutoFit/>
          </a:bodyPr>
          <a:lstStyle/>
          <a:p>
            <a:endParaRPr lang="en-US" b="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15200" y="2177534"/>
            <a:ext cx="933209" cy="18466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anchor="ctr">
            <a:spAutoFit/>
          </a:bodyPr>
          <a:lstStyle/>
          <a:p>
            <a:endParaRPr lang="en-US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Solution: SFINAE for </a:t>
            </a:r>
            <a:r>
              <a:rPr lang="en-US" dirty="0" err="1" smtClean="0"/>
              <a:t>exprs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415671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struct</a:t>
            </a:r>
            <a:r>
              <a:rPr lang="en-US" sz="1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S0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template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typename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T&gt;</a:t>
            </a: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auto operator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()(T t) </a:t>
            </a:r>
            <a:r>
              <a:rPr lang="en-US" sz="12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const</a:t>
            </a:r>
            <a:r>
              <a:rPr lang="en-US" sz="1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RETURN( t + 1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12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// line 38</a:t>
            </a:r>
            <a:endParaRPr lang="en-US" sz="12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};</a:t>
            </a:r>
          </a:p>
          <a:p>
            <a:pPr marL="0" indent="0">
              <a:buNone/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struct</a:t>
            </a:r>
            <a:r>
              <a:rPr lang="en-US" sz="1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S1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template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typename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T&gt;</a:t>
            </a: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auto operator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()(T t) </a:t>
            </a:r>
            <a:r>
              <a:rPr lang="en-US" sz="12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const</a:t>
            </a:r>
            <a:r>
              <a:rPr lang="en-US" sz="1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RETURN(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try_call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&lt;S0&gt;()(t)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};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7811999-3692-4827-BA10-211683A1AF84}" type="datetime1">
              <a:rPr lang="en-US" smtClean="0"/>
              <a:t>5/14/2013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B651-740E-4FC3-B75A-D5A5F85D097F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606290" y="1676400"/>
            <a:ext cx="415671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315913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315913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defTabSz="315913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defTabSz="315913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defTabSz="315913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defTabSz="315913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315913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315913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315913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 typeface="Wingdings" pitchFamily="2" charset="2"/>
              <a:buNone/>
            </a:pPr>
            <a:r>
              <a:rPr lang="en-US" sz="1200" b="0" kern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struct</a:t>
            </a:r>
            <a:r>
              <a:rPr lang="en-US" sz="1200" b="0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b="0" kern="0" dirty="0" smtClean="0">
                <a:latin typeface="Arial" pitchFamily="34" charset="0"/>
                <a:cs typeface="Arial" pitchFamily="34" charset="0"/>
              </a:rPr>
              <a:t>S2 {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200" b="0" kern="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200" b="0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template</a:t>
            </a:r>
            <a:r>
              <a:rPr lang="en-US" sz="1200" b="0" kern="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200" b="0" kern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typename</a:t>
            </a:r>
            <a:r>
              <a:rPr lang="en-US" sz="1200" b="0" kern="0" dirty="0" smtClean="0">
                <a:latin typeface="Arial" pitchFamily="34" charset="0"/>
                <a:cs typeface="Arial" pitchFamily="34" charset="0"/>
              </a:rPr>
              <a:t> T&gt;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200" b="0" kern="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200" b="0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auto operator</a:t>
            </a:r>
            <a:r>
              <a:rPr lang="en-US" sz="1200" b="0" kern="0" dirty="0" smtClean="0">
                <a:latin typeface="Arial" pitchFamily="34" charset="0"/>
                <a:cs typeface="Arial" pitchFamily="34" charset="0"/>
              </a:rPr>
              <a:t>()(T t) </a:t>
            </a:r>
            <a:r>
              <a:rPr lang="en-US" sz="1200" b="0" kern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const</a:t>
            </a:r>
            <a:r>
              <a:rPr lang="en-US" sz="1200" b="0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b="0" kern="0" dirty="0" smtClean="0">
                <a:latin typeface="Arial" pitchFamily="34" charset="0"/>
                <a:cs typeface="Arial" pitchFamily="34" charset="0"/>
              </a:rPr>
              <a:t>RETURN( </a:t>
            </a:r>
            <a:r>
              <a:rPr lang="en-US" sz="1200" b="0" kern="0" dirty="0" err="1" smtClean="0">
                <a:latin typeface="Arial" pitchFamily="34" charset="0"/>
                <a:cs typeface="Arial" pitchFamily="34" charset="0"/>
              </a:rPr>
              <a:t>try_call</a:t>
            </a:r>
            <a:r>
              <a:rPr lang="en-US" sz="1200" b="0" kern="0" dirty="0" smtClean="0">
                <a:latin typeface="Arial" pitchFamily="34" charset="0"/>
                <a:cs typeface="Arial" pitchFamily="34" charset="0"/>
              </a:rPr>
              <a:t>&lt;S1&gt;()(t) 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200" b="0" kern="0" dirty="0" smtClean="0">
                <a:latin typeface="Arial" pitchFamily="34" charset="0"/>
                <a:cs typeface="Arial" pitchFamily="34" charset="0"/>
              </a:rPr>
              <a:t>};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1200" b="0" kern="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80000"/>
              </a:lnSpc>
              <a:spcBef>
                <a:spcPct val="25000"/>
              </a:spcBef>
              <a:buNone/>
            </a:pPr>
            <a:r>
              <a:rPr lang="en-US" sz="1200" b="0" dirty="0" err="1">
                <a:solidFill>
                  <a:srgbClr val="0000FF"/>
                </a:solidFill>
              </a:rPr>
              <a:t>int</a:t>
            </a:r>
            <a:r>
              <a:rPr lang="en-US" sz="1200" b="0" dirty="0"/>
              <a:t> main</a:t>
            </a:r>
            <a:r>
              <a:rPr lang="en-US" sz="1200" b="0" dirty="0" smtClean="0"/>
              <a:t>() {</a:t>
            </a:r>
            <a:endParaRPr lang="en-US" sz="1200" b="0" dirty="0"/>
          </a:p>
          <a:p>
            <a:pPr marL="0" indent="0">
              <a:lnSpc>
                <a:spcPct val="80000"/>
              </a:lnSpc>
              <a:spcBef>
                <a:spcPct val="25000"/>
              </a:spcBef>
              <a:buNone/>
            </a:pPr>
            <a:r>
              <a:rPr lang="en-US" sz="1200" b="0" dirty="0"/>
              <a:t>    </a:t>
            </a:r>
            <a:r>
              <a:rPr lang="en-US" sz="1200" b="0" dirty="0" smtClean="0">
                <a:solidFill>
                  <a:srgbClr val="0000FF"/>
                </a:solidFill>
              </a:rPr>
              <a:t>auto</a:t>
            </a:r>
            <a:r>
              <a:rPr lang="en-US" sz="1200" b="0" dirty="0" smtClean="0"/>
              <a:t> x = S2</a:t>
            </a:r>
            <a:r>
              <a:rPr lang="en-US" sz="1200" b="0" dirty="0"/>
              <a:t>()( </a:t>
            </a:r>
            <a:r>
              <a:rPr lang="en-US" sz="1200" b="0" dirty="0" err="1"/>
              <a:t>std</a:t>
            </a:r>
            <a:r>
              <a:rPr lang="en-US" sz="1200" b="0" dirty="0"/>
              <a:t>::string(</a:t>
            </a:r>
            <a:r>
              <a:rPr lang="en-US" sz="1200" b="0" dirty="0">
                <a:solidFill>
                  <a:srgbClr val="0070C0"/>
                </a:solidFill>
              </a:rPr>
              <a:t>“huh?”</a:t>
            </a:r>
            <a:r>
              <a:rPr lang="en-US" sz="1200" b="0" dirty="0"/>
              <a:t>) );</a:t>
            </a:r>
          </a:p>
          <a:p>
            <a:pPr marL="0" indent="0">
              <a:lnSpc>
                <a:spcPct val="80000"/>
              </a:lnSpc>
              <a:spcBef>
                <a:spcPct val="25000"/>
              </a:spcBef>
              <a:buNone/>
            </a:pPr>
            <a:r>
              <a:rPr lang="en-US" sz="1200" b="0" dirty="0"/>
              <a:t>}</a:t>
            </a:r>
          </a:p>
          <a:p>
            <a:pPr marL="0" indent="0">
              <a:lnSpc>
                <a:spcPct val="80000"/>
              </a:lnSpc>
              <a:spcBef>
                <a:spcPct val="25000"/>
              </a:spcBef>
              <a:buNone/>
            </a:pPr>
            <a:endParaRPr lang="en-US" sz="1200" b="0" dirty="0"/>
          </a:p>
          <a:p>
            <a:pPr marL="0" indent="0" eaLnBrk="1" hangingPunct="1">
              <a:buFont typeface="Wingdings" pitchFamily="2" charset="2"/>
              <a:buNone/>
            </a:pPr>
            <a:endParaRPr lang="en-US" sz="1200" b="0" kern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990600" y="3879265"/>
            <a:ext cx="7543800" cy="2292935"/>
          </a:xfrm>
          <a:prstGeom prst="rect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l"/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main.cpp:20:40: </a:t>
            </a:r>
            <a:r>
              <a:rPr lang="en-US" sz="11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error: </a:t>
            </a: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 matching function for call to object of type 'S0'</a:t>
            </a:r>
          </a:p>
          <a:p>
            <a:pPr algn="l"/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Fun()(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::forward&lt;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)...);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100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^~~~~</a:t>
            </a:r>
            <a:endParaRPr lang="en-US" sz="1100" dirty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main.cpp:32:13: 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note: 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 instantiation of member function 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‘SUBSTITUTION_FAILURE&lt; S0(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1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basic_string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&lt;char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 &amp;)&gt;::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what' requested here</a:t>
            </a:r>
          </a:p>
          <a:p>
            <a:pPr algn="l"/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S2()(</a:t>
            </a:r>
            <a:r>
              <a:rPr lang="en-US" sz="11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::string("huh?"));</a:t>
            </a:r>
          </a:p>
          <a:p>
            <a:pPr algn="l"/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^</a:t>
            </a:r>
          </a:p>
          <a:p>
            <a:pPr algn="l"/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main.cpp:38:8</a:t>
            </a: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note: candidate template ignored: substitution failure [with T =</a:t>
            </a:r>
          </a:p>
          <a:p>
            <a:pPr algn="l"/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1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basic_string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&lt;char&gt;]: invalid operands to binary expression ('</a:t>
            </a:r>
            <a:r>
              <a:rPr lang="en-US" sz="11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1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basic_string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&lt;char&gt;' 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and '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pPr algn="l"/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auto operator()(T t) </a:t>
            </a:r>
            <a:r>
              <a:rPr lang="en-US" sz="1100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RETURN( t + 1 )</a:t>
            </a:r>
          </a:p>
          <a:p>
            <a:pPr algn="l"/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100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^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sz="1100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~</a:t>
            </a:r>
          </a:p>
          <a:p>
            <a:pPr algn="l"/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 error generated.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Eric Niebler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82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 and Proto Take-Away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 v5 uses C++11 to work better and report errors better</a:t>
            </a:r>
          </a:p>
          <a:p>
            <a:r>
              <a:rPr lang="en-US" dirty="0" smtClean="0"/>
              <a:t>C++11 solves many common problems in library design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B33C1FD-38C4-44B6-98F5-E4A9960BC807}" type="datetime1">
              <a:rPr lang="en-US" smtClean="0"/>
              <a:t>5/14/2013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B651-740E-4FC3-B75A-D5A5F85D097F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Eric Niebler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2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WANT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to try Proto v5!</a:t>
            </a:r>
          </a:p>
          <a:p>
            <a:r>
              <a:rPr lang="en-US" dirty="0">
                <a:hlinkClick r:id="rId2"/>
              </a:rPr>
              <a:t>https://github.com/ericniebler/proto-0x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117466B-296D-49C5-825C-31B9A341B227}" type="datetime1">
              <a:rPr lang="en-US" smtClean="0"/>
              <a:t>5/14/2013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B651-740E-4FC3-B75A-D5A5F85D097F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1028" name="Picture 4" descr="http://upload.wikimedia.org/wikipedia/commons/f/f3/Uncle_Sam_(pointing_finger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0" y="2834640"/>
            <a:ext cx="2686050" cy="361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6272784" y="4669939"/>
            <a:ext cx="1069525" cy="880993"/>
            <a:chOff x="6245675" y="4669939"/>
            <a:chExt cx="1069525" cy="880993"/>
          </a:xfrm>
        </p:grpSpPr>
        <p:cxnSp>
          <p:nvCxnSpPr>
            <p:cNvPr id="8" name="Straight Connector 7"/>
            <p:cNvCxnSpPr/>
            <p:nvPr/>
          </p:nvCxnSpPr>
          <p:spPr bwMode="auto">
            <a:xfrm flipH="1">
              <a:off x="6477000" y="4669939"/>
              <a:ext cx="304800" cy="511661"/>
            </a:xfrm>
            <a:prstGeom prst="line">
              <a:avLst/>
            </a:prstGeom>
            <a:solidFill>
              <a:schemeClr val="folHlink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6781800" y="4669939"/>
              <a:ext cx="304800" cy="511661"/>
            </a:xfrm>
            <a:prstGeom prst="line">
              <a:avLst/>
            </a:prstGeom>
            <a:solidFill>
              <a:schemeClr val="folHlink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Rectangle 10"/>
            <p:cNvSpPr/>
            <p:nvPr/>
          </p:nvSpPr>
          <p:spPr bwMode="auto">
            <a:xfrm>
              <a:off x="6245675" y="5181600"/>
              <a:ext cx="1069525" cy="369332"/>
            </a:xfrm>
            <a:prstGeom prst="rect">
              <a:avLst/>
            </a:prstGeom>
            <a:solidFill>
              <a:schemeClr val="folHlink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Thanks!</a:t>
              </a:r>
            </a:p>
          </p:txBody>
        </p:sp>
      </p:grpSp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1600200" y="3733800"/>
            <a:ext cx="3048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bertus Medium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bertus Medium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bertus Medium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bertus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bertus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bertus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bertus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bertus Medium" pitchFamily="34" charset="0"/>
              </a:defRPr>
            </a:lvl9pPr>
          </a:lstStyle>
          <a:p>
            <a:pPr eaLnBrk="1" hangingPunct="1"/>
            <a:r>
              <a:rPr lang="en-US" b="0" kern="0" dirty="0" smtClean="0"/>
              <a:t>Questions?</a:t>
            </a:r>
            <a:endParaRPr lang="en-US" b="0" kern="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Eric Niebler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5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4C9912F-4500-45D6-AF3A-EDA9DCC67E38}" type="datetime1">
              <a:rPr lang="en-US" smtClean="0"/>
              <a:t>5/14/2013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F847-0A5A-4C93-851E-E933C18F9379}" type="slidenum">
              <a:rPr lang="en-US"/>
              <a:pPr/>
              <a:t>6</a:t>
            </a:fld>
            <a:endParaRPr lang="en-US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a “Seed” Terminal</a:t>
            </a:r>
          </a:p>
        </p:txBody>
      </p:sp>
      <p:sp>
        <p:nvSpPr>
          <p:cNvPr id="381955" name="Text Box 3"/>
          <p:cNvSpPr txBox="1">
            <a:spLocks noChangeArrowheads="1"/>
          </p:cNvSpPr>
          <p:nvPr/>
        </p:nvSpPr>
        <p:spPr bwMode="auto">
          <a:xfrm>
            <a:off x="457200" y="1752600"/>
            <a:ext cx="81534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b="0" dirty="0">
              <a:solidFill>
                <a:srgbClr val="0000FF"/>
              </a:solidFill>
            </a:endParaRPr>
          </a:p>
          <a:p>
            <a:pPr algn="l"/>
            <a:r>
              <a:rPr lang="en-US" b="0" noProof="1">
                <a:solidFill>
                  <a:srgbClr val="0000FF"/>
                </a:solidFill>
              </a:rPr>
              <a:t>#include </a:t>
            </a:r>
            <a:r>
              <a:rPr lang="en-US" b="0" noProof="1">
                <a:solidFill>
                  <a:srgbClr val="A31515"/>
                </a:solidFill>
              </a:rPr>
              <a:t>&lt;</a:t>
            </a:r>
            <a:r>
              <a:rPr lang="en-US" b="0" noProof="1" smtClean="0">
                <a:solidFill>
                  <a:srgbClr val="A31515"/>
                </a:solidFill>
              </a:rPr>
              <a:t>boost/proto/v5/</a:t>
            </a:r>
            <a:r>
              <a:rPr lang="en-US" b="0" dirty="0" smtClean="0">
                <a:solidFill>
                  <a:srgbClr val="A31515"/>
                </a:solidFill>
              </a:rPr>
              <a:t>proto</a:t>
            </a:r>
            <a:r>
              <a:rPr lang="en-US" b="0" noProof="1" smtClean="0">
                <a:solidFill>
                  <a:srgbClr val="A31515"/>
                </a:solidFill>
              </a:rPr>
              <a:t>.hpp</a:t>
            </a:r>
            <a:r>
              <a:rPr lang="en-US" b="0" noProof="1">
                <a:solidFill>
                  <a:srgbClr val="A31515"/>
                </a:solidFill>
              </a:rPr>
              <a:t>&gt; </a:t>
            </a:r>
          </a:p>
          <a:p>
            <a:pPr algn="l"/>
            <a:r>
              <a:rPr lang="en-US" b="0" noProof="1">
                <a:solidFill>
                  <a:srgbClr val="0000FF"/>
                </a:solidFill>
              </a:rPr>
              <a:t>namespace </a:t>
            </a:r>
            <a:r>
              <a:rPr lang="en-US" b="0" noProof="1"/>
              <a:t>proto = boost::proto;</a:t>
            </a:r>
          </a:p>
          <a:p>
            <a:pPr algn="l"/>
            <a:endParaRPr lang="en-US" b="0" noProof="1"/>
          </a:p>
          <a:p>
            <a:pPr algn="l"/>
            <a:r>
              <a:rPr lang="en-US" b="0" noProof="1">
                <a:solidFill>
                  <a:srgbClr val="0000FF"/>
                </a:solidFill>
              </a:rPr>
              <a:t>struct</a:t>
            </a:r>
            <a:r>
              <a:rPr lang="en-US" b="0" noProof="1"/>
              <a:t> map_list_of_ {};</a:t>
            </a:r>
          </a:p>
          <a:p>
            <a:pPr algn="l"/>
            <a:r>
              <a:rPr lang="en-US" b="0" noProof="1" smtClean="0">
                <a:solidFill>
                  <a:srgbClr val="0000FF"/>
                </a:solidFill>
              </a:rPr>
              <a:t>constexpr </a:t>
            </a:r>
            <a:r>
              <a:rPr lang="en-US" noProof="1" smtClean="0"/>
              <a:t>proto::expr</a:t>
            </a:r>
            <a:r>
              <a:rPr lang="en-US" b="0" noProof="1" smtClean="0"/>
              <a:t>&lt;</a:t>
            </a:r>
            <a:r>
              <a:rPr lang="en-US" noProof="1" smtClean="0"/>
              <a:t>proto</a:t>
            </a:r>
            <a:r>
              <a:rPr lang="en-US" noProof="1"/>
              <a:t>::</a:t>
            </a:r>
            <a:r>
              <a:rPr lang="en-US" noProof="1" smtClean="0"/>
              <a:t>terminal</a:t>
            </a:r>
            <a:r>
              <a:rPr lang="en-US" b="0" noProof="1" smtClean="0"/>
              <a:t>(map_list_of_)&gt;</a:t>
            </a:r>
            <a:r>
              <a:rPr lang="en-US" b="0" noProof="1" smtClean="0">
                <a:solidFill>
                  <a:srgbClr val="0000FF"/>
                </a:solidFill>
              </a:rPr>
              <a:t> </a:t>
            </a:r>
            <a:r>
              <a:rPr lang="en-US" b="0" noProof="1"/>
              <a:t>map_list_of </a:t>
            </a:r>
            <a:r>
              <a:rPr lang="en-US" b="0" noProof="1" smtClean="0"/>
              <a:t>{};</a:t>
            </a:r>
            <a:endParaRPr lang="en-US" b="0" noProof="1"/>
          </a:p>
          <a:p>
            <a:pPr algn="l"/>
            <a:endParaRPr lang="en-US" b="0" dirty="0"/>
          </a:p>
          <a:p>
            <a:pPr algn="l"/>
            <a:r>
              <a:rPr lang="en-US" b="0" noProof="1">
                <a:solidFill>
                  <a:srgbClr val="0000FF"/>
                </a:solidFill>
              </a:rPr>
              <a:t>int </a:t>
            </a:r>
            <a:r>
              <a:rPr lang="en-US" b="0" noProof="1"/>
              <a:t>main()</a:t>
            </a:r>
          </a:p>
          <a:p>
            <a:pPr algn="l"/>
            <a:r>
              <a:rPr lang="en-US" b="0" noProof="1"/>
              <a:t>{</a:t>
            </a:r>
          </a:p>
          <a:p>
            <a:pPr algn="l"/>
            <a:r>
              <a:rPr lang="en-US" b="0" noProof="1"/>
              <a:t>    map_list_of(1,2)(2,3)(3,4)(4,5)(5,6);</a:t>
            </a:r>
          </a:p>
          <a:p>
            <a:pPr algn="l"/>
            <a:r>
              <a:rPr lang="en-US" b="0" noProof="1"/>
              <a:t>}</a:t>
            </a:r>
          </a:p>
        </p:txBody>
      </p:sp>
      <p:sp>
        <p:nvSpPr>
          <p:cNvPr id="381960" name="AutoShape 8"/>
          <p:cNvSpPr>
            <a:spLocks noChangeArrowheads="1"/>
          </p:cNvSpPr>
          <p:nvPr/>
        </p:nvSpPr>
        <p:spPr bwMode="auto">
          <a:xfrm>
            <a:off x="2895600" y="4953000"/>
            <a:ext cx="4343400" cy="1295400"/>
          </a:xfrm>
          <a:prstGeom prst="flowChartAlternateProcess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800" b="0"/>
              <a:t>Compiles and runs! </a:t>
            </a:r>
          </a:p>
          <a:p>
            <a:r>
              <a:rPr lang="en-US" sz="2800" b="0"/>
              <a:t>(And does nothing.)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Eric Niebler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5A338B-4F01-4AA1-A0BD-943837CD4F5F}" type="datetime1">
              <a:rPr lang="en-US" smtClean="0"/>
              <a:t>5/14/2013</a:t>
            </a:fld>
            <a:endParaRPr 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1F88-42F7-4E8D-9E9C-53C6B5D38C2E}" type="slidenum">
              <a:rPr lang="en-US"/>
              <a:pPr/>
              <a:t>7</a:t>
            </a:fld>
            <a:endParaRPr lang="en-US"/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Tree</a:t>
            </a:r>
            <a:endParaRPr lang="en-US" dirty="0"/>
          </a:p>
        </p:txBody>
      </p:sp>
      <p:grpSp>
        <p:nvGrpSpPr>
          <p:cNvPr id="422956" name="Group 44"/>
          <p:cNvGrpSpPr>
            <a:grpSpLocks/>
          </p:cNvGrpSpPr>
          <p:nvPr/>
        </p:nvGrpSpPr>
        <p:grpSpPr bwMode="auto">
          <a:xfrm>
            <a:off x="3657600" y="1752600"/>
            <a:ext cx="5181600" cy="4419600"/>
            <a:chOff x="2304" y="1104"/>
            <a:chExt cx="3264" cy="2784"/>
          </a:xfrm>
        </p:grpSpPr>
        <p:sp>
          <p:nvSpPr>
            <p:cNvPr id="422917" name="Oval 5"/>
            <p:cNvSpPr>
              <a:spLocks noChangeArrowheads="1"/>
            </p:cNvSpPr>
            <p:nvPr/>
          </p:nvSpPr>
          <p:spPr bwMode="auto">
            <a:xfrm>
              <a:off x="4704" y="110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func</a:t>
              </a:r>
            </a:p>
          </p:txBody>
        </p:sp>
        <p:sp>
          <p:nvSpPr>
            <p:cNvPr id="422921" name="Oval 9"/>
            <p:cNvSpPr>
              <a:spLocks noChangeArrowheads="1"/>
            </p:cNvSpPr>
            <p:nvPr/>
          </p:nvSpPr>
          <p:spPr bwMode="auto">
            <a:xfrm>
              <a:off x="4704" y="158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5</a:t>
              </a:r>
            </a:p>
          </p:txBody>
        </p:sp>
        <p:sp>
          <p:nvSpPr>
            <p:cNvPr id="422922" name="Oval 10"/>
            <p:cNvSpPr>
              <a:spLocks noChangeArrowheads="1"/>
            </p:cNvSpPr>
            <p:nvPr/>
          </p:nvSpPr>
          <p:spPr bwMode="auto">
            <a:xfrm>
              <a:off x="4704" y="206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5</a:t>
              </a:r>
            </a:p>
          </p:txBody>
        </p:sp>
        <p:sp>
          <p:nvSpPr>
            <p:cNvPr id="422926" name="Oval 14"/>
            <p:cNvSpPr>
              <a:spLocks noChangeArrowheads="1"/>
            </p:cNvSpPr>
            <p:nvPr/>
          </p:nvSpPr>
          <p:spPr bwMode="auto">
            <a:xfrm>
              <a:off x="5184" y="158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6</a:t>
              </a:r>
            </a:p>
          </p:txBody>
        </p:sp>
        <p:sp>
          <p:nvSpPr>
            <p:cNvPr id="422927" name="Oval 15"/>
            <p:cNvSpPr>
              <a:spLocks noChangeArrowheads="1"/>
            </p:cNvSpPr>
            <p:nvPr/>
          </p:nvSpPr>
          <p:spPr bwMode="auto">
            <a:xfrm>
              <a:off x="4224" y="206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4</a:t>
              </a:r>
            </a:p>
          </p:txBody>
        </p:sp>
        <p:sp>
          <p:nvSpPr>
            <p:cNvPr id="422928" name="Oval 16"/>
            <p:cNvSpPr>
              <a:spLocks noChangeArrowheads="1"/>
            </p:cNvSpPr>
            <p:nvPr/>
          </p:nvSpPr>
          <p:spPr bwMode="auto">
            <a:xfrm>
              <a:off x="4224" y="158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func</a:t>
              </a:r>
            </a:p>
          </p:txBody>
        </p:sp>
        <p:sp>
          <p:nvSpPr>
            <p:cNvPr id="422929" name="Oval 17"/>
            <p:cNvSpPr>
              <a:spLocks noChangeArrowheads="1"/>
            </p:cNvSpPr>
            <p:nvPr/>
          </p:nvSpPr>
          <p:spPr bwMode="auto">
            <a:xfrm>
              <a:off x="3744" y="206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func</a:t>
              </a:r>
            </a:p>
          </p:txBody>
        </p:sp>
        <p:sp>
          <p:nvSpPr>
            <p:cNvPr id="422930" name="Oval 18"/>
            <p:cNvSpPr>
              <a:spLocks noChangeArrowheads="1"/>
            </p:cNvSpPr>
            <p:nvPr/>
          </p:nvSpPr>
          <p:spPr bwMode="auto">
            <a:xfrm>
              <a:off x="4224" y="254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4</a:t>
              </a:r>
            </a:p>
          </p:txBody>
        </p:sp>
        <p:sp>
          <p:nvSpPr>
            <p:cNvPr id="422931" name="Oval 19"/>
            <p:cNvSpPr>
              <a:spLocks noChangeArrowheads="1"/>
            </p:cNvSpPr>
            <p:nvPr/>
          </p:nvSpPr>
          <p:spPr bwMode="auto">
            <a:xfrm>
              <a:off x="3744" y="254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3</a:t>
              </a:r>
            </a:p>
          </p:txBody>
        </p:sp>
        <p:sp>
          <p:nvSpPr>
            <p:cNvPr id="422932" name="Oval 20"/>
            <p:cNvSpPr>
              <a:spLocks noChangeArrowheads="1"/>
            </p:cNvSpPr>
            <p:nvPr/>
          </p:nvSpPr>
          <p:spPr bwMode="auto">
            <a:xfrm>
              <a:off x="3264" y="254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func</a:t>
              </a:r>
            </a:p>
          </p:txBody>
        </p:sp>
        <p:sp>
          <p:nvSpPr>
            <p:cNvPr id="422933" name="Oval 21"/>
            <p:cNvSpPr>
              <a:spLocks noChangeArrowheads="1"/>
            </p:cNvSpPr>
            <p:nvPr/>
          </p:nvSpPr>
          <p:spPr bwMode="auto">
            <a:xfrm>
              <a:off x="3744" y="302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3</a:t>
              </a:r>
            </a:p>
          </p:txBody>
        </p:sp>
        <p:sp>
          <p:nvSpPr>
            <p:cNvPr id="422934" name="Oval 22"/>
            <p:cNvSpPr>
              <a:spLocks noChangeArrowheads="1"/>
            </p:cNvSpPr>
            <p:nvPr/>
          </p:nvSpPr>
          <p:spPr bwMode="auto">
            <a:xfrm>
              <a:off x="3264" y="302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2</a:t>
              </a:r>
            </a:p>
          </p:txBody>
        </p:sp>
        <p:sp>
          <p:nvSpPr>
            <p:cNvPr id="422935" name="Oval 23"/>
            <p:cNvSpPr>
              <a:spLocks noChangeArrowheads="1"/>
            </p:cNvSpPr>
            <p:nvPr/>
          </p:nvSpPr>
          <p:spPr bwMode="auto">
            <a:xfrm>
              <a:off x="2784" y="302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func</a:t>
              </a:r>
            </a:p>
          </p:txBody>
        </p:sp>
        <p:sp>
          <p:nvSpPr>
            <p:cNvPr id="422936" name="Oval 24"/>
            <p:cNvSpPr>
              <a:spLocks noChangeArrowheads="1"/>
            </p:cNvSpPr>
            <p:nvPr/>
          </p:nvSpPr>
          <p:spPr bwMode="auto">
            <a:xfrm>
              <a:off x="3264" y="350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2</a:t>
              </a:r>
            </a:p>
          </p:txBody>
        </p:sp>
        <p:sp>
          <p:nvSpPr>
            <p:cNvPr id="422937" name="Oval 25"/>
            <p:cNvSpPr>
              <a:spLocks noChangeArrowheads="1"/>
            </p:cNvSpPr>
            <p:nvPr/>
          </p:nvSpPr>
          <p:spPr bwMode="auto">
            <a:xfrm>
              <a:off x="2784" y="350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1</a:t>
              </a:r>
            </a:p>
          </p:txBody>
        </p:sp>
        <p:sp>
          <p:nvSpPr>
            <p:cNvPr id="422938" name="Oval 26"/>
            <p:cNvSpPr>
              <a:spLocks noChangeArrowheads="1"/>
            </p:cNvSpPr>
            <p:nvPr/>
          </p:nvSpPr>
          <p:spPr bwMode="auto">
            <a:xfrm>
              <a:off x="2304" y="3504"/>
              <a:ext cx="384" cy="384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0"/>
                <a:t>seed</a:t>
              </a:r>
            </a:p>
          </p:txBody>
        </p:sp>
        <p:cxnSp>
          <p:nvCxnSpPr>
            <p:cNvPr id="422939" name="AutoShape 27"/>
            <p:cNvCxnSpPr>
              <a:cxnSpLocks noChangeShapeType="1"/>
            </p:cNvCxnSpPr>
            <p:nvPr/>
          </p:nvCxnSpPr>
          <p:spPr bwMode="auto">
            <a:xfrm flipH="1">
              <a:off x="2640" y="3360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2940" name="AutoShape 28"/>
            <p:cNvCxnSpPr>
              <a:cxnSpLocks noChangeShapeType="1"/>
              <a:stCxn id="422932" idx="3"/>
              <a:endCxn id="422935" idx="7"/>
            </p:cNvCxnSpPr>
            <p:nvPr/>
          </p:nvCxnSpPr>
          <p:spPr bwMode="auto">
            <a:xfrm flipH="1">
              <a:off x="3112" y="2881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2941" name="AutoShape 29"/>
            <p:cNvCxnSpPr>
              <a:cxnSpLocks noChangeShapeType="1"/>
              <a:stCxn id="422929" idx="3"/>
              <a:endCxn id="422932" idx="7"/>
            </p:cNvCxnSpPr>
            <p:nvPr/>
          </p:nvCxnSpPr>
          <p:spPr bwMode="auto">
            <a:xfrm flipH="1">
              <a:off x="3592" y="2401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2942" name="AutoShape 30"/>
            <p:cNvCxnSpPr>
              <a:cxnSpLocks noChangeShapeType="1"/>
              <a:stCxn id="422928" idx="3"/>
              <a:endCxn id="422929" idx="7"/>
            </p:cNvCxnSpPr>
            <p:nvPr/>
          </p:nvCxnSpPr>
          <p:spPr bwMode="auto">
            <a:xfrm flipH="1">
              <a:off x="4072" y="1921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2943" name="AutoShape 31"/>
            <p:cNvCxnSpPr>
              <a:cxnSpLocks noChangeShapeType="1"/>
              <a:stCxn id="422917" idx="3"/>
              <a:endCxn id="422928" idx="7"/>
            </p:cNvCxnSpPr>
            <p:nvPr/>
          </p:nvCxnSpPr>
          <p:spPr bwMode="auto">
            <a:xfrm flipH="1">
              <a:off x="4552" y="1441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2944" name="AutoShape 32"/>
            <p:cNvCxnSpPr>
              <a:cxnSpLocks noChangeShapeType="1"/>
              <a:stCxn id="422917" idx="5"/>
              <a:endCxn id="422926" idx="1"/>
            </p:cNvCxnSpPr>
            <p:nvPr/>
          </p:nvCxnSpPr>
          <p:spPr bwMode="auto">
            <a:xfrm>
              <a:off x="5032" y="1441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2945" name="AutoShape 33"/>
            <p:cNvCxnSpPr>
              <a:cxnSpLocks noChangeShapeType="1"/>
              <a:stCxn id="422928" idx="5"/>
              <a:endCxn id="422922" idx="1"/>
            </p:cNvCxnSpPr>
            <p:nvPr/>
          </p:nvCxnSpPr>
          <p:spPr bwMode="auto">
            <a:xfrm>
              <a:off x="4552" y="1921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2946" name="AutoShape 34"/>
            <p:cNvCxnSpPr>
              <a:cxnSpLocks noChangeShapeType="1"/>
              <a:stCxn id="422929" idx="5"/>
              <a:endCxn id="422930" idx="1"/>
            </p:cNvCxnSpPr>
            <p:nvPr/>
          </p:nvCxnSpPr>
          <p:spPr bwMode="auto">
            <a:xfrm>
              <a:off x="4072" y="2401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2947" name="AutoShape 35"/>
            <p:cNvCxnSpPr>
              <a:cxnSpLocks noChangeShapeType="1"/>
              <a:stCxn id="422932" idx="5"/>
              <a:endCxn id="422933" idx="1"/>
            </p:cNvCxnSpPr>
            <p:nvPr/>
          </p:nvCxnSpPr>
          <p:spPr bwMode="auto">
            <a:xfrm>
              <a:off x="3592" y="2881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2948" name="AutoShape 36"/>
            <p:cNvCxnSpPr>
              <a:cxnSpLocks noChangeShapeType="1"/>
              <a:stCxn id="422935" idx="5"/>
              <a:endCxn id="422936" idx="1"/>
            </p:cNvCxnSpPr>
            <p:nvPr/>
          </p:nvCxnSpPr>
          <p:spPr bwMode="auto">
            <a:xfrm>
              <a:off x="3112" y="3361"/>
              <a:ext cx="208" cy="1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2949" name="AutoShape 37"/>
            <p:cNvCxnSpPr>
              <a:cxnSpLocks noChangeShapeType="1"/>
              <a:stCxn id="422932" idx="4"/>
              <a:endCxn id="422934" idx="0"/>
            </p:cNvCxnSpPr>
            <p:nvPr/>
          </p:nvCxnSpPr>
          <p:spPr bwMode="auto">
            <a:xfrm>
              <a:off x="3456" y="2937"/>
              <a:ext cx="0" cy="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2950" name="AutoShape 38"/>
            <p:cNvCxnSpPr>
              <a:cxnSpLocks noChangeShapeType="1"/>
              <a:stCxn id="422935" idx="4"/>
              <a:endCxn id="422937" idx="0"/>
            </p:cNvCxnSpPr>
            <p:nvPr/>
          </p:nvCxnSpPr>
          <p:spPr bwMode="auto">
            <a:xfrm>
              <a:off x="2976" y="3417"/>
              <a:ext cx="0" cy="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2951" name="AutoShape 39"/>
            <p:cNvCxnSpPr>
              <a:cxnSpLocks noChangeShapeType="1"/>
              <a:stCxn id="422929" idx="4"/>
              <a:endCxn id="422931" idx="0"/>
            </p:cNvCxnSpPr>
            <p:nvPr/>
          </p:nvCxnSpPr>
          <p:spPr bwMode="auto">
            <a:xfrm>
              <a:off x="3936" y="2457"/>
              <a:ext cx="0" cy="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2952" name="AutoShape 40"/>
            <p:cNvCxnSpPr>
              <a:cxnSpLocks noChangeShapeType="1"/>
              <a:stCxn id="422928" idx="4"/>
              <a:endCxn id="422927" idx="0"/>
            </p:cNvCxnSpPr>
            <p:nvPr/>
          </p:nvCxnSpPr>
          <p:spPr bwMode="auto">
            <a:xfrm>
              <a:off x="4416" y="1977"/>
              <a:ext cx="0" cy="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2953" name="AutoShape 41"/>
            <p:cNvCxnSpPr>
              <a:cxnSpLocks noChangeShapeType="1"/>
              <a:stCxn id="422917" idx="4"/>
              <a:endCxn id="422921" idx="0"/>
            </p:cNvCxnSpPr>
            <p:nvPr/>
          </p:nvCxnSpPr>
          <p:spPr bwMode="auto">
            <a:xfrm>
              <a:off x="4896" y="1497"/>
              <a:ext cx="0" cy="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22955" name="Text Box 43"/>
          <p:cNvSpPr txBox="1">
            <a:spLocks noChangeArrowheads="1"/>
          </p:cNvSpPr>
          <p:nvPr/>
        </p:nvSpPr>
        <p:spPr bwMode="auto">
          <a:xfrm>
            <a:off x="457200" y="2300288"/>
            <a:ext cx="586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800" b="0" noProof="1"/>
              <a:t>map_list_of(1,2)(2,3)(3,4)(4,5)(5,6);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Eric Niebler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41044A6-3FE4-479F-A939-FB74CB0ECDA8}" type="datetime1">
              <a:rPr lang="en-US" smtClean="0"/>
              <a:t>5/14/2013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E194-5101-48AF-95A0-B19AC7923732}" type="slidenum">
              <a:rPr lang="en-US"/>
              <a:pPr/>
              <a:t>8</a:t>
            </a:fld>
            <a:endParaRPr lang="en-US"/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Pretty-print trees with display_expr</a:t>
            </a:r>
          </a:p>
        </p:txBody>
      </p:sp>
      <p:sp>
        <p:nvSpPr>
          <p:cNvPr id="384003" name="Text Box 3"/>
          <p:cNvSpPr txBox="1">
            <a:spLocks noChangeArrowheads="1"/>
          </p:cNvSpPr>
          <p:nvPr/>
        </p:nvSpPr>
        <p:spPr bwMode="auto">
          <a:xfrm>
            <a:off x="457200" y="1752600"/>
            <a:ext cx="81534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0" noProof="1">
                <a:solidFill>
                  <a:srgbClr val="0000FF"/>
                </a:solidFill>
              </a:rPr>
              <a:t>#include </a:t>
            </a:r>
            <a:r>
              <a:rPr lang="en-US" b="0" noProof="1">
                <a:solidFill>
                  <a:srgbClr val="A31515"/>
                </a:solidFill>
              </a:rPr>
              <a:t>&lt;iostream&gt;</a:t>
            </a:r>
          </a:p>
          <a:p>
            <a:pPr algn="l"/>
            <a:r>
              <a:rPr lang="en-US" b="0" noProof="1">
                <a:solidFill>
                  <a:srgbClr val="0000FF"/>
                </a:solidFill>
              </a:rPr>
              <a:t>#include </a:t>
            </a:r>
            <a:r>
              <a:rPr lang="en-US" b="0" noProof="1">
                <a:solidFill>
                  <a:srgbClr val="A31515"/>
                </a:solidFill>
              </a:rPr>
              <a:t>&lt;</a:t>
            </a:r>
            <a:r>
              <a:rPr lang="en-US" b="0" noProof="1" smtClean="0">
                <a:solidFill>
                  <a:srgbClr val="A31515"/>
                </a:solidFill>
              </a:rPr>
              <a:t>boost/proto/v5/</a:t>
            </a:r>
            <a:r>
              <a:rPr lang="en-US" b="0" dirty="0" smtClean="0">
                <a:solidFill>
                  <a:srgbClr val="A31515"/>
                </a:solidFill>
              </a:rPr>
              <a:t>proto</a:t>
            </a:r>
            <a:r>
              <a:rPr lang="en-US" b="0" noProof="1" smtClean="0">
                <a:solidFill>
                  <a:srgbClr val="A31515"/>
                </a:solidFill>
              </a:rPr>
              <a:t>.hpp</a:t>
            </a:r>
            <a:r>
              <a:rPr lang="en-US" b="0" noProof="1">
                <a:solidFill>
                  <a:srgbClr val="A31515"/>
                </a:solidFill>
              </a:rPr>
              <a:t>&gt; </a:t>
            </a:r>
          </a:p>
          <a:p>
            <a:pPr algn="l"/>
            <a:r>
              <a:rPr lang="en-US" b="0" noProof="1" smtClean="0">
                <a:solidFill>
                  <a:srgbClr val="0000FF"/>
                </a:solidFill>
              </a:rPr>
              <a:t>namespace</a:t>
            </a:r>
            <a:r>
              <a:rPr lang="en-US" b="0" noProof="1" smtClean="0"/>
              <a:t> </a:t>
            </a:r>
            <a:r>
              <a:rPr lang="en-US" b="0" noProof="1"/>
              <a:t>proto = boost::proto;</a:t>
            </a:r>
          </a:p>
          <a:p>
            <a:pPr algn="l"/>
            <a:endParaRPr lang="en-US" b="0" noProof="1"/>
          </a:p>
          <a:p>
            <a:pPr algn="l"/>
            <a:r>
              <a:rPr lang="en-US" b="0" noProof="1">
                <a:solidFill>
                  <a:srgbClr val="0000FF"/>
                </a:solidFill>
              </a:rPr>
              <a:t>struct</a:t>
            </a:r>
            <a:r>
              <a:rPr lang="en-US" b="0" noProof="1"/>
              <a:t> map_list_of_ {};</a:t>
            </a:r>
          </a:p>
          <a:p>
            <a:pPr algn="l"/>
            <a:r>
              <a:rPr lang="en-US" b="0" noProof="1" smtClean="0">
                <a:solidFill>
                  <a:srgbClr val="0000FF"/>
                </a:solidFill>
              </a:rPr>
              <a:t>constexpr </a:t>
            </a:r>
            <a:r>
              <a:rPr lang="en-US" b="0" noProof="1" smtClean="0"/>
              <a:t>proto::expr&lt;proto::terminal(map_list_of_)&gt;</a:t>
            </a:r>
            <a:r>
              <a:rPr lang="en-US" b="0" noProof="1" smtClean="0">
                <a:solidFill>
                  <a:srgbClr val="0000FF"/>
                </a:solidFill>
              </a:rPr>
              <a:t> </a:t>
            </a:r>
            <a:r>
              <a:rPr lang="en-US" b="0" noProof="1" smtClean="0"/>
              <a:t>map_list_of {};</a:t>
            </a:r>
            <a:endParaRPr lang="en-US" b="0" noProof="1"/>
          </a:p>
          <a:p>
            <a:pPr algn="l"/>
            <a:endParaRPr lang="en-US" b="0" dirty="0"/>
          </a:p>
          <a:p>
            <a:pPr algn="l"/>
            <a:r>
              <a:rPr lang="en-US" b="0" noProof="1">
                <a:solidFill>
                  <a:srgbClr val="0000FF"/>
                </a:solidFill>
              </a:rPr>
              <a:t>int</a:t>
            </a:r>
            <a:r>
              <a:rPr lang="en-US" b="0" noProof="1"/>
              <a:t> main()</a:t>
            </a:r>
          </a:p>
          <a:p>
            <a:pPr algn="l"/>
            <a:r>
              <a:rPr lang="en-US" b="0" noProof="1"/>
              <a:t>{</a:t>
            </a:r>
          </a:p>
          <a:p>
            <a:pPr algn="l"/>
            <a:r>
              <a:rPr lang="en-US" b="0" dirty="0"/>
              <a:t>  </a:t>
            </a:r>
            <a:r>
              <a:rPr lang="en-US" b="0" noProof="1"/>
              <a:t>  </a:t>
            </a:r>
            <a:r>
              <a:rPr lang="en-US" noProof="1"/>
              <a:t>proto::display_expr</a:t>
            </a:r>
            <a:r>
              <a:rPr lang="en-US" b="0" noProof="1"/>
              <a:t>(</a:t>
            </a:r>
            <a:endParaRPr lang="en-US" b="0" dirty="0"/>
          </a:p>
          <a:p>
            <a:pPr algn="l"/>
            <a:r>
              <a:rPr lang="en-US" b="0" dirty="0" smtClean="0"/>
              <a:t>        </a:t>
            </a:r>
            <a:r>
              <a:rPr lang="en-US" b="0" noProof="1"/>
              <a:t>map_list_of(1,2)(2,3)(3,4)(4,5)(5,6)</a:t>
            </a:r>
            <a:endParaRPr lang="en-US" b="0" dirty="0"/>
          </a:p>
          <a:p>
            <a:pPr algn="l"/>
            <a:r>
              <a:rPr lang="en-US" b="0" dirty="0"/>
              <a:t> </a:t>
            </a:r>
            <a:r>
              <a:rPr lang="en-US" b="0" noProof="1"/>
              <a:t> </a:t>
            </a:r>
            <a:r>
              <a:rPr lang="en-US" b="0" dirty="0"/>
              <a:t>  </a:t>
            </a:r>
            <a:r>
              <a:rPr lang="en-US" b="0" noProof="1"/>
              <a:t>);</a:t>
            </a:r>
          </a:p>
          <a:p>
            <a:pPr algn="l"/>
            <a:r>
              <a:rPr lang="en-US" b="0" noProof="1"/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Eric Niebler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340BF02-298E-4593-B5BB-074AF9527979}" type="datetime1">
              <a:rPr lang="en-US" smtClean="0"/>
              <a:t>5/14/2013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851E-D2F5-4989-8436-4F25E0104516}" type="slidenum">
              <a:rPr lang="en-US"/>
              <a:pPr/>
              <a:t>9</a:t>
            </a:fld>
            <a:endParaRPr lang="en-US"/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Pretty-print trees with </a:t>
            </a:r>
            <a:r>
              <a:rPr lang="en-US" sz="4000" dirty="0" err="1"/>
              <a:t>display_expr</a:t>
            </a:r>
            <a:endParaRPr lang="en-US" sz="4000" dirty="0"/>
          </a:p>
        </p:txBody>
      </p:sp>
      <p:sp>
        <p:nvSpPr>
          <p:cNvPr id="387075" name="Text Box 3"/>
          <p:cNvSpPr txBox="1">
            <a:spLocks noChangeArrowheads="1"/>
          </p:cNvSpPr>
          <p:nvPr/>
        </p:nvSpPr>
        <p:spPr bwMode="auto">
          <a:xfrm>
            <a:off x="457200" y="1752600"/>
            <a:ext cx="81534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0" noProof="1">
                <a:solidFill>
                  <a:srgbClr val="0000FF"/>
                </a:solidFill>
              </a:rPr>
              <a:t>#include </a:t>
            </a:r>
            <a:r>
              <a:rPr lang="en-US" b="0" noProof="1">
                <a:solidFill>
                  <a:srgbClr val="A31515"/>
                </a:solidFill>
              </a:rPr>
              <a:t>&lt;iostream&gt;</a:t>
            </a:r>
          </a:p>
          <a:p>
            <a:pPr algn="l"/>
            <a:r>
              <a:rPr lang="en-US" b="0" noProof="1">
                <a:solidFill>
                  <a:srgbClr val="0000FF"/>
                </a:solidFill>
              </a:rPr>
              <a:t>#include </a:t>
            </a:r>
            <a:r>
              <a:rPr lang="en-US" b="0" noProof="1">
                <a:solidFill>
                  <a:srgbClr val="A31515"/>
                </a:solidFill>
              </a:rPr>
              <a:t>&lt;</a:t>
            </a:r>
            <a:r>
              <a:rPr lang="en-US" b="0" noProof="1" smtClean="0">
                <a:solidFill>
                  <a:srgbClr val="A31515"/>
                </a:solidFill>
              </a:rPr>
              <a:t>boost/proto/v5/</a:t>
            </a:r>
            <a:r>
              <a:rPr lang="en-US" b="0" dirty="0" smtClean="0">
                <a:solidFill>
                  <a:srgbClr val="A31515"/>
                </a:solidFill>
              </a:rPr>
              <a:t>proto</a:t>
            </a:r>
            <a:r>
              <a:rPr lang="en-US" b="0" noProof="1" smtClean="0">
                <a:solidFill>
                  <a:srgbClr val="A31515"/>
                </a:solidFill>
              </a:rPr>
              <a:t>.hpp</a:t>
            </a:r>
            <a:r>
              <a:rPr lang="en-US" b="0" noProof="1">
                <a:solidFill>
                  <a:srgbClr val="A31515"/>
                </a:solidFill>
              </a:rPr>
              <a:t>&gt; </a:t>
            </a:r>
          </a:p>
          <a:p>
            <a:pPr algn="l"/>
            <a:r>
              <a:rPr lang="en-US" b="0" noProof="1" smtClean="0">
                <a:solidFill>
                  <a:srgbClr val="0000FF"/>
                </a:solidFill>
              </a:rPr>
              <a:t>namespace</a:t>
            </a:r>
            <a:r>
              <a:rPr lang="en-US" b="0" noProof="1" smtClean="0"/>
              <a:t> proto = boost::proto;</a:t>
            </a:r>
          </a:p>
          <a:p>
            <a:pPr algn="l"/>
            <a:endParaRPr lang="en-US" b="0" noProof="1"/>
          </a:p>
          <a:p>
            <a:pPr algn="l"/>
            <a:r>
              <a:rPr lang="en-US" b="0" noProof="1">
                <a:solidFill>
                  <a:srgbClr val="0000FF"/>
                </a:solidFill>
              </a:rPr>
              <a:t>struct</a:t>
            </a:r>
            <a:r>
              <a:rPr lang="en-US" b="0" noProof="1"/>
              <a:t> map_list_of_ {};</a:t>
            </a:r>
          </a:p>
          <a:p>
            <a:pPr algn="l"/>
            <a:r>
              <a:rPr lang="en-US" b="0" noProof="1" smtClean="0">
                <a:solidFill>
                  <a:srgbClr val="0000FF"/>
                </a:solidFill>
              </a:rPr>
              <a:t>constexpr </a:t>
            </a:r>
            <a:r>
              <a:rPr lang="en-US" b="0" noProof="1" smtClean="0"/>
              <a:t>proto</a:t>
            </a:r>
            <a:r>
              <a:rPr lang="en-US" b="0" noProof="1"/>
              <a:t>::terminal&lt;map_list_of_&gt;::type </a:t>
            </a:r>
            <a:r>
              <a:rPr lang="en-US" b="0" noProof="1">
                <a:solidFill>
                  <a:srgbClr val="0000FF"/>
                </a:solidFill>
              </a:rPr>
              <a:t>const</a:t>
            </a:r>
            <a:r>
              <a:rPr lang="en-US" b="0" noProof="1"/>
              <a:t> map_list_of = {{}};</a:t>
            </a:r>
          </a:p>
          <a:p>
            <a:pPr algn="l"/>
            <a:endParaRPr lang="en-US" b="0" dirty="0"/>
          </a:p>
          <a:p>
            <a:pPr algn="l"/>
            <a:r>
              <a:rPr lang="en-US" b="0" noProof="1">
                <a:solidFill>
                  <a:srgbClr val="0000FF"/>
                </a:solidFill>
              </a:rPr>
              <a:t>int</a:t>
            </a:r>
            <a:r>
              <a:rPr lang="en-US" b="0" noProof="1"/>
              <a:t> main()</a:t>
            </a:r>
          </a:p>
          <a:p>
            <a:pPr algn="l"/>
            <a:r>
              <a:rPr lang="en-US" b="0" noProof="1"/>
              <a:t>{</a:t>
            </a:r>
          </a:p>
          <a:p>
            <a:pPr algn="l"/>
            <a:r>
              <a:rPr lang="en-US" b="0" dirty="0"/>
              <a:t>  </a:t>
            </a:r>
            <a:r>
              <a:rPr lang="en-US" b="0" noProof="1"/>
              <a:t>  </a:t>
            </a:r>
            <a:r>
              <a:rPr lang="en-US" noProof="1"/>
              <a:t>proto::display_expr</a:t>
            </a:r>
            <a:r>
              <a:rPr lang="en-US" b="0" noProof="1"/>
              <a:t>( </a:t>
            </a:r>
            <a:endParaRPr lang="en-US" b="0" dirty="0"/>
          </a:p>
          <a:p>
            <a:pPr algn="l"/>
            <a:r>
              <a:rPr lang="en-US" b="0" dirty="0"/>
              <a:t>        </a:t>
            </a:r>
            <a:r>
              <a:rPr lang="en-US" b="0" noProof="1"/>
              <a:t>map_list_of(1,2)(2,3)(3,4)(4,5)(5,6)</a:t>
            </a:r>
            <a:endParaRPr lang="en-US" b="0" dirty="0"/>
          </a:p>
          <a:p>
            <a:pPr algn="l"/>
            <a:r>
              <a:rPr lang="en-US" b="0" dirty="0"/>
              <a:t> </a:t>
            </a:r>
            <a:r>
              <a:rPr lang="en-US" b="0" noProof="1"/>
              <a:t> </a:t>
            </a:r>
            <a:r>
              <a:rPr lang="en-US" b="0" dirty="0"/>
              <a:t>  </a:t>
            </a:r>
            <a:r>
              <a:rPr lang="en-US" b="0" noProof="1"/>
              <a:t>);</a:t>
            </a:r>
          </a:p>
          <a:p>
            <a:pPr algn="l"/>
            <a:r>
              <a:rPr lang="en-US" b="0" noProof="1"/>
              <a:t>}</a:t>
            </a:r>
          </a:p>
        </p:txBody>
      </p:sp>
      <p:pic>
        <p:nvPicPr>
          <p:cNvPr id="38708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57400"/>
            <a:ext cx="67151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2013 Eric Niebler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direct Customization">
  <a:themeElements>
    <a:clrScheme name="Indirect Customization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Indirect Customization">
      <a:majorFont>
        <a:latin typeface="Albertus Medium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ndirect Customization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direct Customization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direct Customization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direct Customization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direct Customization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direct Customization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direct Customization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irect Customization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irect Customization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irect Customization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irect Customization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direct Customization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Indirect Customization</Template>
  <TotalTime>74585</TotalTime>
  <Words>3870</Words>
  <Application>Microsoft Office PowerPoint</Application>
  <PresentationFormat>On-screen Show (4:3)</PresentationFormat>
  <Paragraphs>962</Paragraphs>
  <Slides>52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Indirect Customization</vt:lpstr>
      <vt:lpstr>Boost.Proto v5 Preview</vt:lpstr>
      <vt:lpstr>Talk Overview</vt:lpstr>
      <vt:lpstr>Example 1</vt:lpstr>
      <vt:lpstr>map_list_of </vt:lpstr>
      <vt:lpstr>Proto Front Ends</vt:lpstr>
      <vt:lpstr>Define a “Seed” Terminal</vt:lpstr>
      <vt:lpstr>Build a Tree</vt:lpstr>
      <vt:lpstr>Pretty-print trees with display_expr</vt:lpstr>
      <vt:lpstr>Pretty-print trees with display_expr</vt:lpstr>
      <vt:lpstr>Expression Tree Validation</vt:lpstr>
      <vt:lpstr>Proto’s Promiscuous Operators</vt:lpstr>
      <vt:lpstr>A valid map_list_of tree is …</vt:lpstr>
      <vt:lpstr>A valid map_list_of tree is …</vt:lpstr>
      <vt:lpstr>A valid map_list_of tree is …</vt:lpstr>
      <vt:lpstr>Detecting Wild Expressions</vt:lpstr>
      <vt:lpstr>Back Ends</vt:lpstr>
      <vt:lpstr>Populate a map from a tree …</vt:lpstr>
      <vt:lpstr>Populate a map from a tree …</vt:lpstr>
      <vt:lpstr>Grammars and Algorithms</vt:lpstr>
      <vt:lpstr>Populate a map from a tree…</vt:lpstr>
      <vt:lpstr>Populate a map from a tree…</vt:lpstr>
      <vt:lpstr>Populate a map from a tree…</vt:lpstr>
      <vt:lpstr>Populate a map from a tree…</vt:lpstr>
      <vt:lpstr>Composite Actions</vt:lpstr>
      <vt:lpstr>Composite Actions</vt:lpstr>
      <vt:lpstr>Populate a map from a tree…</vt:lpstr>
      <vt:lpstr>Populate a map from a tree…</vt:lpstr>
      <vt:lpstr>Populate a map from a tree…</vt:lpstr>
      <vt:lpstr>Putting the Pieces Together</vt:lpstr>
      <vt:lpstr>Using Grammars and Algorithms</vt:lpstr>
      <vt:lpstr>Expression Tree Extensibility</vt:lpstr>
      <vt:lpstr>How to eliminate MapListOf? </vt:lpstr>
      <vt:lpstr>User-defined Expressions</vt:lpstr>
      <vt:lpstr>A Working Expression Extension</vt:lpstr>
      <vt:lpstr>Proto’s Promiscuous Operators</vt:lpstr>
      <vt:lpstr>Proto’s Promiscuous Operators</vt:lpstr>
      <vt:lpstr>The Complete Solution</vt:lpstr>
      <vt:lpstr>map_list_of: Take-Away</vt:lpstr>
      <vt:lpstr>Proto and C++11</vt:lpstr>
      <vt:lpstr>C++11 Features Used by Proto</vt:lpstr>
      <vt:lpstr>Library Versioning with Inline Namespaces</vt:lpstr>
      <vt:lpstr>Static Initialization</vt:lpstr>
      <vt:lpstr>Literal Class Types: Example</vt:lpstr>
      <vt:lpstr>Static Initialization in Proto</vt:lpstr>
      <vt:lpstr>Stupid constexpr Tricks</vt:lpstr>
      <vt:lpstr>Better Template Error Msgs</vt:lpstr>
      <vt:lpstr>The Enemy: SFINAE for exprs</vt:lpstr>
      <vt:lpstr>The Solution: SFINAE for exprs</vt:lpstr>
      <vt:lpstr>The Solution: SFINAE for exprs</vt:lpstr>
      <vt:lpstr>The Solution: SFINAE for exprs</vt:lpstr>
      <vt:lpstr>C++11 and Proto Take-Away</vt:lpstr>
      <vt:lpstr>WE WANT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 v5 Preview</dc:title>
  <dc:creator>Eric Niebler</dc:creator>
  <cp:lastModifiedBy>Eric</cp:lastModifiedBy>
  <cp:revision>1145</cp:revision>
  <cp:lastPrinted>1601-01-01T00:00:00Z</cp:lastPrinted>
  <dcterms:created xsi:type="dcterms:W3CDTF">2006-02-21T17:14:33Z</dcterms:created>
  <dcterms:modified xsi:type="dcterms:W3CDTF">2013-05-14T22:00:06Z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