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60" r:id="rId4"/>
    <p:sldId id="261" r:id="rId5"/>
    <p:sldId id="262" r:id="rId6"/>
    <p:sldId id="263" r:id="rId7"/>
    <p:sldId id="258" r:id="rId8"/>
    <p:sldId id="264" r:id="rId9"/>
    <p:sldId id="265" r:id="rId10"/>
    <p:sldId id="266" r:id="rId11"/>
    <p:sldId id="268" r:id="rId12"/>
    <p:sldId id="270" r:id="rId13"/>
    <p:sldId id="269" r:id="rId14"/>
    <p:sldId id="271" r:id="rId15"/>
    <p:sldId id="272" r:id="rId16"/>
    <p:sldId id="273" r:id="rId17"/>
    <p:sldId id="267"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 id="290" r:id="rId33"/>
    <p:sldId id="291" r:id="rId34"/>
    <p:sldId id="292"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04" autoAdjust="0"/>
  </p:normalViewPr>
  <p:slideViewPr>
    <p:cSldViewPr>
      <p:cViewPr varScale="1">
        <p:scale>
          <a:sx n="65" d="100"/>
          <a:sy n="65" d="100"/>
        </p:scale>
        <p:origin x="153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F380B1-378D-42C9-9318-874087FFB8EA}" type="datetimeFigureOut">
              <a:rPr lang="en-US" smtClean="0"/>
              <a:t>5/16/2013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610E3-A864-462D-9163-6A053432858A}" type="slidenum">
              <a:rPr lang="en-US" smtClean="0"/>
              <a:t>‹#›</a:t>
            </a:fld>
            <a:endParaRPr lang="en-US"/>
          </a:p>
        </p:txBody>
      </p:sp>
    </p:spTree>
    <p:extLst>
      <p:ext uri="{BB962C8B-B14F-4D97-AF65-F5344CB8AC3E}">
        <p14:creationId xmlns:p14="http://schemas.microsoft.com/office/powerpoint/2010/main" val="293730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are we doing this? Example of </a:t>
            </a:r>
            <a:r>
              <a:rPr lang="en-US" dirty="0" err="1" smtClean="0"/>
              <a:t>denotational</a:t>
            </a:r>
            <a:r>
              <a:rPr lang="en-US" smtClean="0"/>
              <a:t> design.</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1</a:t>
            </a:fld>
            <a:endParaRPr lang="en-US"/>
          </a:p>
        </p:txBody>
      </p:sp>
    </p:spTree>
    <p:extLst>
      <p:ext uri="{BB962C8B-B14F-4D97-AF65-F5344CB8AC3E}">
        <p14:creationId xmlns:p14="http://schemas.microsoft.com/office/powerpoint/2010/main" val="103834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ignoring that functions created with bind can be called with any number of</a:t>
            </a:r>
            <a:r>
              <a:rPr lang="en-US" baseline="0" dirty="0" smtClean="0"/>
              <a:t> parameters greater than </a:t>
            </a:r>
            <a:r>
              <a:rPr lang="en-US" baseline="0" smtClean="0"/>
              <a:t>the minimum.</a:t>
            </a:r>
            <a:endParaRPr lang="en-US"/>
          </a:p>
        </p:txBody>
      </p:sp>
      <p:sp>
        <p:nvSpPr>
          <p:cNvPr id="4" name="Slide Number Placeholder 3"/>
          <p:cNvSpPr>
            <a:spLocks noGrp="1"/>
          </p:cNvSpPr>
          <p:nvPr>
            <p:ph type="sldNum" sz="quarter" idx="10"/>
          </p:nvPr>
        </p:nvSpPr>
        <p:spPr/>
        <p:txBody>
          <a:bodyPr/>
          <a:lstStyle/>
          <a:p>
            <a:fld id="{3AB610E3-A864-462D-9163-6A053432858A}" type="slidenum">
              <a:rPr lang="en-US" smtClean="0"/>
              <a:t>14</a:t>
            </a:fld>
            <a:endParaRPr lang="en-US"/>
          </a:p>
        </p:txBody>
      </p:sp>
    </p:spTree>
    <p:extLst>
      <p:ext uri="{BB962C8B-B14F-4D97-AF65-F5344CB8AC3E}">
        <p14:creationId xmlns:p14="http://schemas.microsoft.com/office/powerpoint/2010/main" val="2073739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ignoring that functions created with bind can be called with any number of</a:t>
            </a:r>
            <a:r>
              <a:rPr lang="en-US" baseline="0" dirty="0" smtClean="0"/>
              <a:t> parameters greater than </a:t>
            </a:r>
            <a:r>
              <a:rPr lang="en-US" baseline="0" smtClean="0"/>
              <a:t>the minimum.</a:t>
            </a:r>
            <a:endParaRPr lang="en-US"/>
          </a:p>
        </p:txBody>
      </p:sp>
      <p:sp>
        <p:nvSpPr>
          <p:cNvPr id="4" name="Slide Number Placeholder 3"/>
          <p:cNvSpPr>
            <a:spLocks noGrp="1"/>
          </p:cNvSpPr>
          <p:nvPr>
            <p:ph type="sldNum" sz="quarter" idx="10"/>
          </p:nvPr>
        </p:nvSpPr>
        <p:spPr/>
        <p:txBody>
          <a:bodyPr/>
          <a:lstStyle/>
          <a:p>
            <a:fld id="{3AB610E3-A864-462D-9163-6A053432858A}" type="slidenum">
              <a:rPr lang="en-US" smtClean="0"/>
              <a:t>15</a:t>
            </a:fld>
            <a:endParaRPr lang="en-US"/>
          </a:p>
        </p:txBody>
      </p:sp>
    </p:spTree>
    <p:extLst>
      <p:ext uri="{BB962C8B-B14F-4D97-AF65-F5344CB8AC3E}">
        <p14:creationId xmlns:p14="http://schemas.microsoft.com/office/powerpoint/2010/main" val="207373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proven,</a:t>
            </a:r>
            <a:r>
              <a:rPr lang="en-US" baseline="0" dirty="0" smtClean="0"/>
              <a:t> via. the semantics that the flip function cannot be implemented. All is not lost however. We just need one more piece of inspiration.</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16</a:t>
            </a:fld>
            <a:endParaRPr lang="en-US"/>
          </a:p>
        </p:txBody>
      </p:sp>
    </p:spTree>
    <p:extLst>
      <p:ext uri="{BB962C8B-B14F-4D97-AF65-F5344CB8AC3E}">
        <p14:creationId xmlns:p14="http://schemas.microsoft.com/office/powerpoint/2010/main" val="529431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called them nameless dummies.</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17</a:t>
            </a:fld>
            <a:endParaRPr lang="en-US"/>
          </a:p>
        </p:txBody>
      </p:sp>
    </p:spTree>
    <p:extLst>
      <p:ext uri="{BB962C8B-B14F-4D97-AF65-F5344CB8AC3E}">
        <p14:creationId xmlns:p14="http://schemas.microsoft.com/office/powerpoint/2010/main" val="2049585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removed all of our variable names,</a:t>
            </a:r>
            <a:r>
              <a:rPr lang="en-US" baseline="0" dirty="0" smtClean="0"/>
              <a:t> but haven’t changed the essential semantics. Just surface notation. Another bonus is that we no longer have the ‘hairy’ “do the right thing” issue with substitution.</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22</a:t>
            </a:fld>
            <a:endParaRPr lang="en-US"/>
          </a:p>
        </p:txBody>
      </p:sp>
    </p:spTree>
    <p:extLst>
      <p:ext uri="{BB962C8B-B14F-4D97-AF65-F5344CB8AC3E}">
        <p14:creationId xmlns:p14="http://schemas.microsoft.com/office/powerpoint/2010/main" val="3588219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idea</a:t>
            </a:r>
            <a:r>
              <a:rPr lang="en-US" baseline="0" dirty="0" smtClean="0"/>
              <a:t> is that you increment the substitution number with every incoming lambda.</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24</a:t>
            </a:fld>
            <a:endParaRPr lang="en-US"/>
          </a:p>
        </p:txBody>
      </p:sp>
    </p:spTree>
    <p:extLst>
      <p:ext uri="{BB962C8B-B14F-4D97-AF65-F5344CB8AC3E}">
        <p14:creationId xmlns:p14="http://schemas.microsoft.com/office/powerpoint/2010/main" val="208447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we’ve removed all use of variables</a:t>
            </a:r>
            <a:r>
              <a:rPr lang="en-US" baseline="0" dirty="0" smtClean="0"/>
              <a:t> in the semantics it is easy to write an </a:t>
            </a:r>
            <a:r>
              <a:rPr lang="en-US" baseline="0" dirty="0" err="1" smtClean="0"/>
              <a:t>edsl</a:t>
            </a:r>
            <a:r>
              <a:rPr lang="en-US" baseline="0" dirty="0" smtClean="0"/>
              <a:t> that directly translates. This is a very simple semantics.</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25</a:t>
            </a:fld>
            <a:endParaRPr lang="en-US"/>
          </a:p>
        </p:txBody>
      </p:sp>
    </p:spTree>
    <p:extLst>
      <p:ext uri="{BB962C8B-B14F-4D97-AF65-F5344CB8AC3E}">
        <p14:creationId xmlns:p14="http://schemas.microsoft.com/office/powerpoint/2010/main" val="380782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there’s no need for</a:t>
            </a:r>
            <a:r>
              <a:rPr lang="en-US" baseline="0" dirty="0" smtClean="0"/>
              <a:t> a special “protect” syntax. The semantics handle this case cleanly.</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27</a:t>
            </a:fld>
            <a:endParaRPr lang="en-US"/>
          </a:p>
        </p:txBody>
      </p:sp>
    </p:spTree>
    <p:extLst>
      <p:ext uri="{BB962C8B-B14F-4D97-AF65-F5344CB8AC3E}">
        <p14:creationId xmlns:p14="http://schemas.microsoft.com/office/powerpoint/2010/main" val="157622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a:t>
            </a:r>
            <a:r>
              <a:rPr lang="en-US" baseline="0" dirty="0" smtClean="0"/>
              <a:t> of these are possible with bind. We would otherwise require making a ‘</a:t>
            </a:r>
            <a:r>
              <a:rPr lang="en-US" baseline="0" dirty="0" err="1" smtClean="0"/>
              <a:t>functor</a:t>
            </a:r>
            <a:r>
              <a:rPr lang="en-US" baseline="0" dirty="0" smtClean="0"/>
              <a:t>’ to do this.</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28</a:t>
            </a:fld>
            <a:endParaRPr lang="en-US"/>
          </a:p>
        </p:txBody>
      </p:sp>
    </p:spTree>
    <p:extLst>
      <p:ext uri="{BB962C8B-B14F-4D97-AF65-F5344CB8AC3E}">
        <p14:creationId xmlns:p14="http://schemas.microsoft.com/office/powerpoint/2010/main" val="1570720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all</a:t>
            </a:r>
            <a:r>
              <a:rPr lang="en-US" baseline="0" dirty="0" smtClean="0"/>
              <a:t> these functions will have </a:t>
            </a:r>
            <a:r>
              <a:rPr lang="en-US" baseline="0" dirty="0" err="1" smtClean="0"/>
              <a:t>inlined</a:t>
            </a:r>
            <a:r>
              <a:rPr lang="en-US" baseline="0" dirty="0" smtClean="0"/>
              <a:t> execution.</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29</a:t>
            </a:fld>
            <a:endParaRPr lang="en-US"/>
          </a:p>
        </p:txBody>
      </p:sp>
    </p:spTree>
    <p:extLst>
      <p:ext uri="{BB962C8B-B14F-4D97-AF65-F5344CB8AC3E}">
        <p14:creationId xmlns:p14="http://schemas.microsoft.com/office/powerpoint/2010/main" val="248485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we don’t have an</a:t>
            </a:r>
            <a:r>
              <a:rPr lang="en-US" baseline="0" dirty="0" smtClean="0"/>
              <a:t> anonymous function syntax for </a:t>
            </a:r>
            <a:r>
              <a:rPr lang="en-US" baseline="0" dirty="0" smtClean="0"/>
              <a:t>templates . . . yet</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2</a:t>
            </a:fld>
            <a:endParaRPr lang="en-US"/>
          </a:p>
        </p:txBody>
      </p:sp>
    </p:spTree>
    <p:extLst>
      <p:ext uri="{BB962C8B-B14F-4D97-AF65-F5344CB8AC3E}">
        <p14:creationId xmlns:p14="http://schemas.microsoft.com/office/powerpoint/2010/main" val="3529392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Assembly language for sugared lambda languages. This is a good example to show the</a:t>
            </a:r>
            <a:r>
              <a:rPr lang="en-US" baseline="0" dirty="0" smtClean="0"/>
              <a:t> readability limitations. Names are nice.</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34</a:t>
            </a:fld>
            <a:endParaRPr lang="en-US"/>
          </a:p>
        </p:txBody>
      </p:sp>
    </p:spTree>
    <p:extLst>
      <p:ext uri="{BB962C8B-B14F-4D97-AF65-F5344CB8AC3E}">
        <p14:creationId xmlns:p14="http://schemas.microsoft.com/office/powerpoint/2010/main" val="393445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won’t compile</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5</a:t>
            </a:fld>
            <a:endParaRPr lang="en-US"/>
          </a:p>
        </p:txBody>
      </p:sp>
    </p:spTree>
    <p:extLst>
      <p:ext uri="{BB962C8B-B14F-4D97-AF65-F5344CB8AC3E}">
        <p14:creationId xmlns:p14="http://schemas.microsoft.com/office/powerpoint/2010/main" val="3300521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6</a:t>
            </a:fld>
            <a:endParaRPr lang="en-US"/>
          </a:p>
        </p:txBody>
      </p:sp>
    </p:spTree>
    <p:extLst>
      <p:ext uri="{BB962C8B-B14F-4D97-AF65-F5344CB8AC3E}">
        <p14:creationId xmlns:p14="http://schemas.microsoft.com/office/powerpoint/2010/main" val="330052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Fine and dandy, but why can we</a:t>
            </a:r>
            <a:r>
              <a:rPr lang="en-US" baseline="0" dirty="0" smtClean="0"/>
              <a:t> just do this as a bind statement?</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7</a:t>
            </a:fld>
            <a:endParaRPr lang="en-US"/>
          </a:p>
        </p:txBody>
      </p:sp>
    </p:spTree>
    <p:extLst>
      <p:ext uri="{BB962C8B-B14F-4D97-AF65-F5344CB8AC3E}">
        <p14:creationId xmlns:p14="http://schemas.microsoft.com/office/powerpoint/2010/main" val="2913868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know if this is possible at all? What we’d like to do is be</a:t>
            </a:r>
            <a:r>
              <a:rPr lang="en-US" baseline="0" dirty="0" smtClean="0"/>
              <a:t> able to prove that this isn’t possible if it isn’t. For this we’ll need to understand the semantics of bind.</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8</a:t>
            </a:fld>
            <a:endParaRPr lang="en-US"/>
          </a:p>
        </p:txBody>
      </p:sp>
    </p:spTree>
    <p:extLst>
      <p:ext uri="{BB962C8B-B14F-4D97-AF65-F5344CB8AC3E}">
        <p14:creationId xmlns:p14="http://schemas.microsoft.com/office/powerpoint/2010/main" val="339922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we only have single</a:t>
            </a:r>
            <a:r>
              <a:rPr lang="en-US" baseline="0" dirty="0" smtClean="0"/>
              <a:t> argument functions here.</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9</a:t>
            </a:fld>
            <a:endParaRPr lang="en-US"/>
          </a:p>
        </p:txBody>
      </p:sp>
    </p:spTree>
    <p:extLst>
      <p:ext uri="{BB962C8B-B14F-4D97-AF65-F5344CB8AC3E}">
        <p14:creationId xmlns:p14="http://schemas.microsoft.com/office/powerpoint/2010/main" val="2358304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Doing the right thing can be somewhat complicated.</a:t>
            </a:r>
            <a:r>
              <a:rPr lang="en-US" baseline="0" dirty="0" smtClean="0"/>
              <a:t> In the example, we skipped the substitution within the </a:t>
            </a:r>
            <a:r>
              <a:rPr lang="el-GR" baseline="0" dirty="0" smtClean="0"/>
              <a:t>(λ</a:t>
            </a:r>
            <a:r>
              <a:rPr lang="en-US" baseline="0" dirty="0" err="1" smtClean="0"/>
              <a:t>x.x</a:t>
            </a:r>
            <a:r>
              <a:rPr lang="en-US" baseline="0" dirty="0" smtClean="0"/>
              <a:t>) abstraction. This can be more complex than this though. Imagine if the substituted term had variables that were used internally to the abstraction. Generally what’s done is that substituted terms are given “fresh” variables.</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10</a:t>
            </a:fld>
            <a:endParaRPr lang="en-US"/>
          </a:p>
        </p:txBody>
      </p:sp>
    </p:spTree>
    <p:extLst>
      <p:ext uri="{BB962C8B-B14F-4D97-AF65-F5344CB8AC3E}">
        <p14:creationId xmlns:p14="http://schemas.microsoft.com/office/powerpoint/2010/main" val="345650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ignoring that functions created with bind can be called with any number of</a:t>
            </a:r>
            <a:r>
              <a:rPr lang="en-US" baseline="0" dirty="0" smtClean="0"/>
              <a:t> parameters greater than the minimum.</a:t>
            </a:r>
            <a:endParaRPr lang="en-US" dirty="0"/>
          </a:p>
        </p:txBody>
      </p:sp>
      <p:sp>
        <p:nvSpPr>
          <p:cNvPr id="4" name="Slide Number Placeholder 3"/>
          <p:cNvSpPr>
            <a:spLocks noGrp="1"/>
          </p:cNvSpPr>
          <p:nvPr>
            <p:ph type="sldNum" sz="quarter" idx="10"/>
          </p:nvPr>
        </p:nvSpPr>
        <p:spPr/>
        <p:txBody>
          <a:bodyPr/>
          <a:lstStyle/>
          <a:p>
            <a:fld id="{3AB610E3-A864-462D-9163-6A053432858A}" type="slidenum">
              <a:rPr lang="en-US" smtClean="0"/>
              <a:t>13</a:t>
            </a:fld>
            <a:endParaRPr lang="en-US"/>
          </a:p>
        </p:txBody>
      </p:sp>
    </p:spTree>
    <p:extLst>
      <p:ext uri="{BB962C8B-B14F-4D97-AF65-F5344CB8AC3E}">
        <p14:creationId xmlns:p14="http://schemas.microsoft.com/office/powerpoint/2010/main" val="2073739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8E4904-01A2-4972-9750-06193C71C95B}" type="datetimeFigureOut">
              <a:rPr lang="en-US" smtClean="0"/>
              <a:t>5/16/2013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F63A328-4EB2-408A-93BC-EC2450F511D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8E4904-01A2-4972-9750-06193C71C95B}" type="datetimeFigureOut">
              <a:rPr lang="en-US" smtClean="0"/>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3A328-4EB2-408A-93BC-EC2450F511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8E4904-01A2-4972-9750-06193C71C95B}" type="datetimeFigureOut">
              <a:rPr lang="en-US" smtClean="0"/>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3A328-4EB2-408A-93BC-EC2450F511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8E4904-01A2-4972-9750-06193C71C95B}" type="datetimeFigureOut">
              <a:rPr lang="en-US" smtClean="0"/>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3A328-4EB2-408A-93BC-EC2450F511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8E4904-01A2-4972-9750-06193C71C95B}" type="datetimeFigureOut">
              <a:rPr lang="en-US" smtClean="0"/>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3A328-4EB2-408A-93BC-EC2450F511D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8E4904-01A2-4972-9750-06193C71C95B}" type="datetimeFigureOut">
              <a:rPr lang="en-US" smtClean="0"/>
              <a:t>5/16/2013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3A328-4EB2-408A-93BC-EC2450F511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8E4904-01A2-4972-9750-06193C71C95B}" type="datetimeFigureOut">
              <a:rPr lang="en-US" smtClean="0"/>
              <a:t>5/16/2013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63A328-4EB2-408A-93BC-EC2450F511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18E4904-01A2-4972-9750-06193C71C95B}" type="datetimeFigureOut">
              <a:rPr lang="en-US" smtClean="0"/>
              <a:t>5/16/2013</a:t>
            </a:fld>
            <a:endParaRPr lang="en-US"/>
          </a:p>
        </p:txBody>
      </p:sp>
      <p:sp>
        <p:nvSpPr>
          <p:cNvPr id="8" name="Slide Number Placeholder 7"/>
          <p:cNvSpPr>
            <a:spLocks noGrp="1"/>
          </p:cNvSpPr>
          <p:nvPr>
            <p:ph type="sldNum" sz="quarter" idx="11"/>
          </p:nvPr>
        </p:nvSpPr>
        <p:spPr/>
        <p:txBody>
          <a:bodyPr/>
          <a:lstStyle/>
          <a:p>
            <a:fld id="{4F63A328-4EB2-408A-93BC-EC2450F511D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8E4904-01A2-4972-9750-06193C71C95B}" type="datetimeFigureOut">
              <a:rPr lang="en-US" smtClean="0"/>
              <a:t>5/16/2013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63A328-4EB2-408A-93BC-EC2450F511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8E4904-01A2-4972-9750-06193C71C95B}" type="datetimeFigureOut">
              <a:rPr lang="en-US" smtClean="0"/>
              <a:t>5/16/2013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4F63A328-4EB2-408A-93BC-EC2450F511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18E4904-01A2-4972-9750-06193C71C95B}" type="datetimeFigureOut">
              <a:rPr lang="en-US" smtClean="0"/>
              <a:t>5/16/2013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3A328-4EB2-408A-93BC-EC2450F511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18E4904-01A2-4972-9750-06193C71C95B}" type="datetimeFigureOut">
              <a:rPr lang="en-US" smtClean="0"/>
              <a:t>5/16/2013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F63A328-4EB2-408A-93BC-EC2450F511D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amio/de-bruijn-bin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DeBruijn</a:t>
            </a:r>
            <a:r>
              <a:rPr lang="en-US" dirty="0" smtClean="0"/>
              <a:t> Bind</a:t>
            </a:r>
            <a:endParaRPr lang="en-US" dirty="0"/>
          </a:p>
        </p:txBody>
      </p:sp>
      <p:sp>
        <p:nvSpPr>
          <p:cNvPr id="3" name="Subtitle 2"/>
          <p:cNvSpPr>
            <a:spLocks noGrp="1"/>
          </p:cNvSpPr>
          <p:nvPr>
            <p:ph type="subTitle" idx="1"/>
          </p:nvPr>
        </p:nvSpPr>
        <p:spPr/>
        <p:txBody>
          <a:bodyPr/>
          <a:lstStyle/>
          <a:p>
            <a:r>
              <a:rPr lang="en-US" dirty="0" smtClean="0"/>
              <a:t>David Sankel</a:t>
            </a:r>
          </a:p>
          <a:p>
            <a:r>
              <a:rPr lang="en-US" dirty="0" smtClean="0"/>
              <a:t>Stellar Science</a:t>
            </a:r>
          </a:p>
          <a:p>
            <a:r>
              <a:rPr lang="en-US" dirty="0" smtClean="0"/>
              <a:t>C++Now 2013</a:t>
            </a:r>
            <a:endParaRPr lang="en-US" dirty="0"/>
          </a:p>
        </p:txBody>
      </p:sp>
      <p:sp>
        <p:nvSpPr>
          <p:cNvPr id="4" name="Rectangle 3"/>
          <p:cNvSpPr/>
          <p:nvPr/>
        </p:nvSpPr>
        <p:spPr>
          <a:xfrm>
            <a:off x="1416903" y="4058470"/>
            <a:ext cx="5492209" cy="461665"/>
          </a:xfrm>
          <a:prstGeom prst="rect">
            <a:avLst/>
          </a:prstGeom>
        </p:spPr>
        <p:txBody>
          <a:bodyPr wrap="none">
            <a:spAutoFit/>
          </a:bodyPr>
          <a:lstStyle/>
          <a:p>
            <a:r>
              <a:rPr lang="en-US" sz="2400" dirty="0">
                <a:hlinkClick r:id="rId3"/>
              </a:rPr>
              <a:t>https://github.com/camio/de-bruijn-bind</a:t>
            </a:r>
            <a:endParaRPr lang="en-US" sz="2400" dirty="0"/>
          </a:p>
        </p:txBody>
      </p:sp>
    </p:spTree>
    <p:extLst>
      <p:ext uri="{BB962C8B-B14F-4D97-AF65-F5344CB8AC3E}">
        <p14:creationId xmlns:p14="http://schemas.microsoft.com/office/powerpoint/2010/main" val="3002847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λ</a:t>
            </a:r>
            <a:r>
              <a:rPr lang="en-US" dirty="0" smtClean="0"/>
              <a:t>-calculus: Reduction Rule</a:t>
            </a:r>
            <a:endParaRPr lang="en-US" dirty="0"/>
          </a:p>
        </p:txBody>
      </p:sp>
      <p:sp>
        <p:nvSpPr>
          <p:cNvPr id="3" name="Content Placeholder 2"/>
          <p:cNvSpPr>
            <a:spLocks noGrp="1"/>
          </p:cNvSpPr>
          <p:nvPr>
            <p:ph idx="1"/>
          </p:nvPr>
        </p:nvSpPr>
        <p:spPr/>
        <p:txBody>
          <a:bodyPr>
            <a:normAutofit fontScale="77500" lnSpcReduction="20000"/>
          </a:bodyPr>
          <a:lstStyle/>
          <a:p>
            <a:pPr marL="36576" indent="0">
              <a:buNone/>
            </a:pPr>
            <a:r>
              <a:rPr lang="pt-BR" dirty="0"/>
              <a:t>(λx. m) n ⇒ m [x↦n</a:t>
            </a:r>
            <a:r>
              <a:rPr lang="pt-BR" dirty="0" smtClean="0"/>
              <a:t>]</a:t>
            </a:r>
          </a:p>
          <a:p>
            <a:pPr marL="36576" indent="0">
              <a:buNone/>
            </a:pPr>
            <a:endParaRPr lang="pt-BR" dirty="0" smtClean="0"/>
          </a:p>
          <a:p>
            <a:pPr marL="36576" indent="0">
              <a:buNone/>
            </a:pPr>
            <a:r>
              <a:rPr lang="pt-BR" dirty="0" smtClean="0"/>
              <a:t>m [x</a:t>
            </a:r>
            <a:r>
              <a:rPr lang="pt-BR" dirty="0"/>
              <a:t>↦</a:t>
            </a:r>
            <a:r>
              <a:rPr lang="pt-BR" dirty="0" smtClean="0"/>
              <a:t>n] means to substitute all ‘x’’s in the m expression with n (doing the right thing with scoping)</a:t>
            </a:r>
          </a:p>
          <a:p>
            <a:pPr marL="36576" indent="0">
              <a:buNone/>
            </a:pPr>
            <a:endParaRPr lang="pt-BR" dirty="0" smtClean="0"/>
          </a:p>
          <a:p>
            <a:pPr marL="36576" indent="0">
              <a:buNone/>
            </a:pPr>
            <a:r>
              <a:rPr lang="pt-BR" dirty="0" smtClean="0"/>
              <a:t>Example:</a:t>
            </a:r>
          </a:p>
          <a:p>
            <a:pPr marL="36576" indent="0">
              <a:buNone/>
            </a:pPr>
            <a:r>
              <a:rPr lang="el-GR" dirty="0"/>
              <a:t>(λ</a:t>
            </a:r>
            <a:r>
              <a:rPr lang="es-ES" dirty="0"/>
              <a:t>x. (</a:t>
            </a:r>
            <a:r>
              <a:rPr lang="el-GR" dirty="0"/>
              <a:t>λ</a:t>
            </a:r>
            <a:r>
              <a:rPr lang="es-ES" dirty="0" err="1"/>
              <a:t>x.x</a:t>
            </a:r>
            <a:r>
              <a:rPr lang="es-ES" dirty="0"/>
              <a:t>) x) </a:t>
            </a:r>
            <a:r>
              <a:rPr lang="es-ES" dirty="0" smtClean="0"/>
              <a:t>y</a:t>
            </a:r>
          </a:p>
          <a:p>
            <a:pPr marL="36576" indent="0">
              <a:buNone/>
            </a:pPr>
            <a:r>
              <a:rPr lang="es-ES" dirty="0" smtClean="0"/>
              <a:t> </a:t>
            </a:r>
            <a:r>
              <a:rPr lang="es-ES" dirty="0"/>
              <a:t>⇒ (</a:t>
            </a:r>
            <a:r>
              <a:rPr lang="el-GR" dirty="0"/>
              <a:t>λ</a:t>
            </a:r>
            <a:r>
              <a:rPr lang="es-ES" dirty="0" err="1"/>
              <a:t>x.x</a:t>
            </a:r>
            <a:r>
              <a:rPr lang="es-ES" dirty="0"/>
              <a:t>) x [</a:t>
            </a:r>
            <a:r>
              <a:rPr lang="es-ES" dirty="0" err="1"/>
              <a:t>x↦y</a:t>
            </a:r>
            <a:r>
              <a:rPr lang="es-ES" dirty="0" smtClean="0"/>
              <a:t>]</a:t>
            </a:r>
          </a:p>
          <a:p>
            <a:pPr marL="36576" indent="0">
              <a:buNone/>
            </a:pPr>
            <a:r>
              <a:rPr lang="es-ES" dirty="0" smtClean="0"/>
              <a:t> </a:t>
            </a:r>
            <a:r>
              <a:rPr lang="es-ES" dirty="0"/>
              <a:t>⇒ (</a:t>
            </a:r>
            <a:r>
              <a:rPr lang="el-GR" dirty="0"/>
              <a:t>λ</a:t>
            </a:r>
            <a:r>
              <a:rPr lang="es-ES" dirty="0" err="1"/>
              <a:t>x.x</a:t>
            </a:r>
            <a:r>
              <a:rPr lang="es-ES" dirty="0"/>
              <a:t>) </a:t>
            </a:r>
            <a:r>
              <a:rPr lang="es-ES" dirty="0" smtClean="0"/>
              <a:t>y</a:t>
            </a:r>
          </a:p>
          <a:p>
            <a:pPr marL="36576" indent="0">
              <a:buNone/>
            </a:pPr>
            <a:r>
              <a:rPr lang="es-ES" dirty="0" smtClean="0"/>
              <a:t> </a:t>
            </a:r>
            <a:r>
              <a:rPr lang="es-ES" dirty="0"/>
              <a:t>⇒ x [</a:t>
            </a:r>
            <a:r>
              <a:rPr lang="es-ES" dirty="0" err="1"/>
              <a:t>x↦y</a:t>
            </a:r>
            <a:r>
              <a:rPr lang="es-ES" dirty="0" smtClean="0"/>
              <a:t>]</a:t>
            </a:r>
          </a:p>
          <a:p>
            <a:pPr marL="36576" indent="0">
              <a:buNone/>
            </a:pPr>
            <a:r>
              <a:rPr lang="es-ES" dirty="0" smtClean="0"/>
              <a:t> </a:t>
            </a:r>
            <a:r>
              <a:rPr lang="es-ES" dirty="0"/>
              <a:t>⇒ y</a:t>
            </a:r>
            <a:endParaRPr lang="pt-BR"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2864050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
            </a:r>
            <a:r>
              <a:rPr lang="en-US" dirty="0" err="1" smtClean="0"/>
              <a:t>arg</a:t>
            </a:r>
            <a:r>
              <a:rPr lang="en-US" dirty="0" smtClean="0"/>
              <a:t> calculus</a:t>
            </a:r>
            <a:endParaRPr lang="en-US" dirty="0"/>
          </a:p>
        </p:txBody>
      </p:sp>
      <p:sp>
        <p:nvSpPr>
          <p:cNvPr id="3" name="Content Placeholder 2"/>
          <p:cNvSpPr>
            <a:spLocks noGrp="1"/>
          </p:cNvSpPr>
          <p:nvPr>
            <p:ph idx="1"/>
          </p:nvPr>
        </p:nvSpPr>
        <p:spPr/>
        <p:txBody>
          <a:bodyPr>
            <a:normAutofit fontScale="77500" lnSpcReduction="20000"/>
          </a:bodyPr>
          <a:lstStyle/>
          <a:p>
            <a:pPr marL="36576" indent="0">
              <a:buNone/>
            </a:pPr>
            <a:r>
              <a:rPr lang="en-US" dirty="0" smtClean="0"/>
              <a:t>Grow lambda calculus to allow for functions of multiple arguments. We’ll call this language </a:t>
            </a:r>
            <a:r>
              <a:rPr lang="en-US" dirty="0" err="1" smtClean="0"/>
              <a:t>multiarg</a:t>
            </a:r>
            <a:r>
              <a:rPr lang="en-US" dirty="0" smtClean="0"/>
              <a:t>.</a:t>
            </a:r>
          </a:p>
          <a:p>
            <a:pPr marL="36576" indent="0">
              <a:buNone/>
            </a:pPr>
            <a:endParaRPr lang="en-US" dirty="0" smtClean="0"/>
          </a:p>
          <a:p>
            <a:r>
              <a:rPr lang="en-US" dirty="0" smtClean="0"/>
              <a:t>Let </a:t>
            </a:r>
            <a:r>
              <a:rPr lang="en-US" dirty="0" err="1" smtClean="0"/>
              <a:t>c,d</a:t>
            </a:r>
            <a:r>
              <a:rPr lang="en-US" dirty="0" smtClean="0"/>
              <a:t> denote constants</a:t>
            </a:r>
          </a:p>
          <a:p>
            <a:r>
              <a:rPr lang="en-US" dirty="0" smtClean="0"/>
              <a:t>Let </a:t>
            </a:r>
            <a:r>
              <a:rPr lang="en-US" dirty="0" err="1" smtClean="0"/>
              <a:t>x</a:t>
            </a:r>
            <a:r>
              <a:rPr lang="en-US" baseline="-25000" dirty="0" err="1" smtClean="0"/>
              <a:t>i</a:t>
            </a:r>
            <a:r>
              <a:rPr lang="en-US" dirty="0" err="1" smtClean="0"/>
              <a:t>,y</a:t>
            </a:r>
            <a:r>
              <a:rPr lang="en-US" baseline="-25000" dirty="0" err="1" smtClean="0"/>
              <a:t>i</a:t>
            </a:r>
            <a:r>
              <a:rPr lang="en-US" dirty="0" err="1" smtClean="0"/>
              <a:t>,z</a:t>
            </a:r>
            <a:r>
              <a:rPr lang="en-US" baseline="-25000" dirty="0" err="1"/>
              <a:t>i</a:t>
            </a:r>
            <a:r>
              <a:rPr lang="en-US" dirty="0" smtClean="0"/>
              <a:t> </a:t>
            </a:r>
            <a:r>
              <a:rPr lang="en-US" dirty="0"/>
              <a:t>denote identifiers (variables</a:t>
            </a:r>
            <a:r>
              <a:rPr lang="en-US" dirty="0" smtClean="0"/>
              <a:t>) where </a:t>
            </a:r>
            <a:r>
              <a:rPr lang="en-US" dirty="0" err="1" smtClean="0"/>
              <a:t>i</a:t>
            </a:r>
            <a:r>
              <a:rPr lang="en-US" dirty="0"/>
              <a:t> </a:t>
            </a:r>
            <a:r>
              <a:rPr lang="en-US" dirty="0" smtClean="0"/>
              <a:t>is a positive integer.</a:t>
            </a:r>
            <a:endParaRPr lang="en-US" dirty="0"/>
          </a:p>
          <a:p>
            <a:r>
              <a:rPr lang="en-US" dirty="0"/>
              <a:t>Let </a:t>
            </a:r>
            <a:r>
              <a:rPr lang="en-US" dirty="0" err="1" smtClean="0"/>
              <a:t>m,n,o</a:t>
            </a:r>
            <a:r>
              <a:rPr lang="en-US" dirty="0" smtClean="0"/>
              <a:t> </a:t>
            </a:r>
            <a:r>
              <a:rPr lang="en-US" dirty="0"/>
              <a:t>denote </a:t>
            </a:r>
            <a:r>
              <a:rPr lang="en-US" dirty="0" err="1" smtClean="0"/>
              <a:t>multiarg</a:t>
            </a:r>
            <a:r>
              <a:rPr lang="en-US" dirty="0" smtClean="0"/>
              <a:t> </a:t>
            </a:r>
            <a:r>
              <a:rPr lang="en-US" dirty="0"/>
              <a:t>expressions</a:t>
            </a:r>
          </a:p>
          <a:p>
            <a:r>
              <a:rPr lang="en-US" dirty="0"/>
              <a:t>A </a:t>
            </a:r>
            <a:r>
              <a:rPr lang="en-US" dirty="0" smtClean="0"/>
              <a:t>multi </a:t>
            </a:r>
            <a:r>
              <a:rPr lang="en-US" dirty="0"/>
              <a:t>expression is either:</a:t>
            </a:r>
          </a:p>
          <a:p>
            <a:pPr lvl="1"/>
            <a:r>
              <a:rPr lang="en-US" dirty="0" smtClean="0"/>
              <a:t>c </a:t>
            </a:r>
            <a:r>
              <a:rPr lang="en-US" dirty="0"/>
              <a:t>: </a:t>
            </a:r>
            <a:r>
              <a:rPr lang="en-US" dirty="0" smtClean="0"/>
              <a:t>A constant</a:t>
            </a:r>
          </a:p>
          <a:p>
            <a:pPr lvl="1"/>
            <a:r>
              <a:rPr lang="en-US" dirty="0"/>
              <a:t>x</a:t>
            </a:r>
            <a:r>
              <a:rPr lang="en-US" baseline="-25000" dirty="0" smtClean="0"/>
              <a:t>i </a:t>
            </a:r>
            <a:r>
              <a:rPr lang="en-US" dirty="0" smtClean="0"/>
              <a:t>: A variable</a:t>
            </a:r>
            <a:endParaRPr lang="en-US" dirty="0"/>
          </a:p>
          <a:p>
            <a:pPr lvl="1"/>
            <a:r>
              <a:rPr lang="en-US" dirty="0" smtClean="0"/>
              <a:t>m( n, o, …) </a:t>
            </a:r>
            <a:r>
              <a:rPr lang="en-US" dirty="0"/>
              <a:t>: An application</a:t>
            </a:r>
            <a:r>
              <a:rPr lang="en-US" dirty="0" smtClean="0"/>
              <a:t>. 0 or more arguments</a:t>
            </a:r>
            <a:endParaRPr lang="en-US" dirty="0"/>
          </a:p>
          <a:p>
            <a:pPr lvl="1"/>
            <a:r>
              <a:rPr lang="el-GR" dirty="0" smtClean="0"/>
              <a:t>λ</a:t>
            </a:r>
            <a:r>
              <a:rPr lang="en-US" baseline="-25000" dirty="0"/>
              <a:t>i</a:t>
            </a:r>
            <a:r>
              <a:rPr lang="en-US" dirty="0" smtClean="0"/>
              <a:t>x</a:t>
            </a:r>
            <a:r>
              <a:rPr lang="en-US" dirty="0"/>
              <a:t>. m : An abstraction</a:t>
            </a:r>
            <a:r>
              <a:rPr lang="en-US" dirty="0" smtClean="0"/>
              <a:t>. </a:t>
            </a:r>
            <a:r>
              <a:rPr lang="en-US" dirty="0" err="1" smtClean="0"/>
              <a:t>i</a:t>
            </a:r>
            <a:r>
              <a:rPr lang="en-US" dirty="0" smtClean="0"/>
              <a:t> is a non-negative integer referring to the number of arguments for this function.</a:t>
            </a:r>
            <a:endParaRPr lang="en-US" dirty="0"/>
          </a:p>
          <a:p>
            <a:pPr lvl="1"/>
            <a:endParaRPr lang="en-US" dirty="0"/>
          </a:p>
          <a:p>
            <a:pPr marL="36576" indent="0">
              <a:buNone/>
            </a:pPr>
            <a:endParaRPr lang="en-US" dirty="0"/>
          </a:p>
          <a:p>
            <a:pPr marL="36576" indent="0">
              <a:buNone/>
            </a:pPr>
            <a:endParaRPr lang="en-US"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860635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t>
            </a:r>
            <a:r>
              <a:rPr lang="en-US" dirty="0" err="1"/>
              <a:t>arg</a:t>
            </a:r>
            <a:r>
              <a:rPr lang="en-US" dirty="0"/>
              <a:t> calculus</a:t>
            </a:r>
          </a:p>
        </p:txBody>
      </p:sp>
      <p:sp>
        <p:nvSpPr>
          <p:cNvPr id="3" name="Content Placeholder 2"/>
          <p:cNvSpPr>
            <a:spLocks noGrp="1"/>
          </p:cNvSpPr>
          <p:nvPr>
            <p:ph idx="1"/>
          </p:nvPr>
        </p:nvSpPr>
        <p:spPr/>
        <p:txBody>
          <a:bodyPr/>
          <a:lstStyle/>
          <a:p>
            <a:pPr marL="36576" indent="0">
              <a:buNone/>
            </a:pPr>
            <a:r>
              <a:rPr lang="en-US" dirty="0" smtClean="0"/>
              <a:t>Reduction rule:</a:t>
            </a:r>
          </a:p>
          <a:p>
            <a:pPr marL="36576" indent="0">
              <a:buNone/>
            </a:pPr>
            <a:r>
              <a:rPr lang="pt-BR" dirty="0" smtClean="0"/>
              <a:t>(λ</a:t>
            </a:r>
            <a:r>
              <a:rPr lang="pt-BR" baseline="-25000" dirty="0" smtClean="0"/>
              <a:t>i</a:t>
            </a:r>
            <a:r>
              <a:rPr lang="pt-BR" dirty="0" smtClean="0"/>
              <a:t>x</a:t>
            </a:r>
            <a:r>
              <a:rPr lang="pt-BR" dirty="0"/>
              <a:t>. m)(n,o,...) ⇒ m [x</a:t>
            </a:r>
            <a:r>
              <a:rPr lang="pt-BR" baseline="-25000" dirty="0"/>
              <a:t>1</a:t>
            </a:r>
            <a:r>
              <a:rPr lang="pt-BR" dirty="0"/>
              <a:t>↦n,x</a:t>
            </a:r>
            <a:r>
              <a:rPr lang="pt-BR" baseline="-25000" dirty="0"/>
              <a:t>2</a:t>
            </a:r>
            <a:r>
              <a:rPr lang="pt-BR" dirty="0" smtClean="0"/>
              <a:t>↦o,...]</a:t>
            </a:r>
          </a:p>
          <a:p>
            <a:pPr marL="36576" indent="0">
              <a:buNone/>
            </a:pPr>
            <a:endParaRPr lang="pt-BR" dirty="0"/>
          </a:p>
          <a:p>
            <a:pPr marL="36576" indent="0">
              <a:buNone/>
            </a:pPr>
            <a:r>
              <a:rPr lang="pt-BR" dirty="0" smtClean="0"/>
              <a:t>Example:</a:t>
            </a:r>
          </a:p>
          <a:p>
            <a:pPr marL="36576" indent="0">
              <a:buNone/>
            </a:pPr>
            <a:r>
              <a:rPr lang="pt-BR" dirty="0"/>
              <a:t> (λ</a:t>
            </a:r>
            <a:r>
              <a:rPr lang="pt-BR" baseline="-25000" dirty="0"/>
              <a:t>3</a:t>
            </a:r>
            <a:r>
              <a:rPr lang="pt-BR" dirty="0"/>
              <a:t>x. x</a:t>
            </a:r>
            <a:r>
              <a:rPr lang="pt-BR" baseline="-25000" dirty="0"/>
              <a:t>1</a:t>
            </a:r>
            <a:r>
              <a:rPr lang="pt-BR" dirty="0"/>
              <a:t>( x</a:t>
            </a:r>
            <a:r>
              <a:rPr lang="pt-BR" baseline="-25000" dirty="0"/>
              <a:t>3</a:t>
            </a:r>
            <a:r>
              <a:rPr lang="pt-BR" dirty="0"/>
              <a:t>, x</a:t>
            </a:r>
            <a:r>
              <a:rPr lang="pt-BR" baseline="-25000" dirty="0"/>
              <a:t>2</a:t>
            </a:r>
            <a:r>
              <a:rPr lang="pt-BR" dirty="0"/>
              <a:t> ) )(n, m, o) ⇒ </a:t>
            </a:r>
          </a:p>
          <a:p>
            <a:pPr marL="36576" indent="0">
              <a:buNone/>
            </a:pPr>
            <a:r>
              <a:rPr lang="pt-BR" dirty="0"/>
              <a:t>    x</a:t>
            </a:r>
            <a:r>
              <a:rPr lang="pt-BR" baseline="-25000" dirty="0"/>
              <a:t>1</a:t>
            </a:r>
            <a:r>
              <a:rPr lang="pt-BR" dirty="0"/>
              <a:t>( x</a:t>
            </a:r>
            <a:r>
              <a:rPr lang="pt-BR" baseline="-25000" dirty="0"/>
              <a:t>3</a:t>
            </a:r>
            <a:r>
              <a:rPr lang="pt-BR" dirty="0"/>
              <a:t>, x</a:t>
            </a:r>
            <a:r>
              <a:rPr lang="pt-BR" baseline="-25000" dirty="0"/>
              <a:t>2</a:t>
            </a:r>
            <a:r>
              <a:rPr lang="pt-BR" dirty="0"/>
              <a:t>) [x</a:t>
            </a:r>
            <a:r>
              <a:rPr lang="pt-BR" baseline="-25000" dirty="0"/>
              <a:t>1</a:t>
            </a:r>
            <a:r>
              <a:rPr lang="pt-BR" dirty="0"/>
              <a:t>↦n, x</a:t>
            </a:r>
            <a:r>
              <a:rPr lang="pt-BR" baseline="-25000" dirty="0"/>
              <a:t>2</a:t>
            </a:r>
            <a:r>
              <a:rPr lang="pt-BR" dirty="0"/>
              <a:t>↦m, x</a:t>
            </a:r>
            <a:r>
              <a:rPr lang="pt-BR" baseline="-25000" dirty="0"/>
              <a:t>3</a:t>
            </a:r>
            <a:r>
              <a:rPr lang="pt-BR" dirty="0"/>
              <a:t>↦o] ⇒ </a:t>
            </a:r>
          </a:p>
          <a:p>
            <a:pPr marL="36576" indent="0">
              <a:buNone/>
            </a:pPr>
            <a:r>
              <a:rPr lang="pt-BR" dirty="0"/>
              <a:t>    n( </a:t>
            </a:r>
            <a:r>
              <a:rPr lang="pt-BR" dirty="0" smtClean="0"/>
              <a:t>o, m </a:t>
            </a:r>
            <a:r>
              <a:rPr lang="pt-BR" dirty="0"/>
              <a:t>)</a:t>
            </a:r>
            <a:endParaRPr lang="en-US"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2277394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Semantics of </a:t>
            </a:r>
            <a:r>
              <a:rPr lang="en-US" dirty="0"/>
              <a:t>bind </a:t>
            </a:r>
            <a:r>
              <a:rPr lang="en-US" dirty="0" smtClean="0"/>
              <a:t>in</a:t>
            </a:r>
            <a:br>
              <a:rPr lang="en-US" dirty="0" smtClean="0"/>
            </a:br>
            <a:r>
              <a:rPr lang="en-US" dirty="0" err="1" smtClean="0"/>
              <a:t>multiarg</a:t>
            </a:r>
            <a:r>
              <a:rPr lang="en-US" dirty="0" smtClean="0"/>
              <a:t>-calculus </a:t>
            </a:r>
            <a:endParaRPr lang="en-US" dirty="0"/>
          </a:p>
        </p:txBody>
      </p:sp>
      <p:sp>
        <p:nvSpPr>
          <p:cNvPr id="3" name="Content Placeholder 2"/>
          <p:cNvSpPr>
            <a:spLocks noGrp="1"/>
          </p:cNvSpPr>
          <p:nvPr>
            <p:ph idx="1"/>
          </p:nvPr>
        </p:nvSpPr>
        <p:spPr/>
        <p:txBody>
          <a:bodyPr/>
          <a:lstStyle/>
          <a:p>
            <a:pPr marL="36576" indent="0">
              <a:buNone/>
            </a:pPr>
            <a:r>
              <a:rPr lang="el-GR" dirty="0"/>
              <a:t>μ</a:t>
            </a:r>
            <a:r>
              <a:rPr lang="el-GR" dirty="0" smtClean="0"/>
              <a:t>⟦</a:t>
            </a:r>
            <a:r>
              <a:rPr lang="en-US" dirty="0" smtClean="0"/>
              <a:t> bind</a:t>
            </a:r>
            <a:r>
              <a:rPr lang="en-US" dirty="0"/>
              <a:t>( f, </a:t>
            </a:r>
            <a:r>
              <a:rPr lang="en-US" dirty="0" smtClean="0"/>
              <a:t>a</a:t>
            </a:r>
            <a:r>
              <a:rPr lang="en-US" baseline="-25000" dirty="0" smtClean="0"/>
              <a:t>1</a:t>
            </a:r>
            <a:r>
              <a:rPr lang="en-US" dirty="0" smtClean="0"/>
              <a:t> </a:t>
            </a:r>
            <a:r>
              <a:rPr lang="en-US" dirty="0"/>
              <a:t>… </a:t>
            </a:r>
            <a:r>
              <a:rPr lang="en-US" dirty="0" smtClean="0"/>
              <a:t>a</a:t>
            </a:r>
            <a:r>
              <a:rPr lang="en-US" baseline="-25000" dirty="0" smtClean="0"/>
              <a:t>n</a:t>
            </a:r>
            <a:r>
              <a:rPr lang="en-US" dirty="0" smtClean="0"/>
              <a:t> ) ⟧ = ?</a:t>
            </a:r>
          </a:p>
          <a:p>
            <a:pPr marL="36576" indent="0">
              <a:buNone/>
            </a:pPr>
            <a:r>
              <a:rPr lang="en-US" dirty="0" smtClean="0"/>
              <a:t>μ⟦ bind</a:t>
            </a:r>
            <a:r>
              <a:rPr lang="en-US" dirty="0"/>
              <a:t>( f, </a:t>
            </a:r>
            <a:r>
              <a:rPr lang="en-US" dirty="0" smtClean="0"/>
              <a:t>a</a:t>
            </a:r>
            <a:r>
              <a:rPr lang="en-US" baseline="-25000" dirty="0" smtClean="0"/>
              <a:t>1</a:t>
            </a:r>
            <a:r>
              <a:rPr lang="en-US" dirty="0" smtClean="0"/>
              <a:t> </a:t>
            </a:r>
            <a:r>
              <a:rPr lang="en-US" dirty="0"/>
              <a:t>… </a:t>
            </a:r>
            <a:r>
              <a:rPr lang="en-US" dirty="0" smtClean="0"/>
              <a:t>a</a:t>
            </a:r>
            <a:r>
              <a:rPr lang="en-US" baseline="-25000" dirty="0" smtClean="0"/>
              <a:t>n</a:t>
            </a:r>
            <a:r>
              <a:rPr lang="en-US" dirty="0" smtClean="0"/>
              <a:t> ) ⟧ </a:t>
            </a:r>
            <a:r>
              <a:rPr lang="en-US" dirty="0"/>
              <a:t>= </a:t>
            </a:r>
            <a:r>
              <a:rPr lang="en-US" dirty="0" err="1"/>
              <a:t>λ</a:t>
            </a:r>
            <a:r>
              <a:rPr lang="en-US" baseline="-25000" dirty="0" err="1"/>
              <a:t>?</a:t>
            </a:r>
            <a:r>
              <a:rPr lang="en-US" dirty="0" err="1"/>
              <a:t>x</a:t>
            </a:r>
            <a:r>
              <a:rPr lang="en-US" dirty="0" smtClean="0"/>
              <a:t>.?</a:t>
            </a:r>
          </a:p>
          <a:p>
            <a:pPr marL="36576" indent="0">
              <a:buNone/>
            </a:pPr>
            <a:r>
              <a:rPr lang="en-US" dirty="0"/>
              <a:t>	</a:t>
            </a:r>
            <a:r>
              <a:rPr lang="en-US" dirty="0" smtClean="0"/>
              <a:t>where </a:t>
            </a:r>
            <a:r>
              <a:rPr lang="en-US" dirty="0"/>
              <a:t>x is </a:t>
            </a:r>
            <a:r>
              <a:rPr lang="en-US" dirty="0" smtClean="0"/>
              <a:t>free</a:t>
            </a:r>
          </a:p>
          <a:p>
            <a:pPr marL="36576" indent="0">
              <a:buNone/>
            </a:pPr>
            <a:r>
              <a:rPr lang="en-US" dirty="0"/>
              <a:t>μ⟦ bind( f, </a:t>
            </a:r>
            <a:r>
              <a:rPr lang="en-US" dirty="0" smtClean="0"/>
              <a:t>a</a:t>
            </a:r>
            <a:r>
              <a:rPr lang="en-US" baseline="-25000" dirty="0" smtClean="0"/>
              <a:t>1</a:t>
            </a:r>
            <a:r>
              <a:rPr lang="en-US" dirty="0" smtClean="0"/>
              <a:t> </a:t>
            </a:r>
            <a:r>
              <a:rPr lang="en-US" dirty="0"/>
              <a:t>… </a:t>
            </a:r>
            <a:r>
              <a:rPr lang="en-US" dirty="0" smtClean="0"/>
              <a:t>a</a:t>
            </a:r>
            <a:r>
              <a:rPr lang="en-US" baseline="-25000" dirty="0" smtClean="0"/>
              <a:t>n</a:t>
            </a:r>
            <a:r>
              <a:rPr lang="en-US" dirty="0" smtClean="0"/>
              <a:t> </a:t>
            </a:r>
            <a:r>
              <a:rPr lang="en-US" dirty="0"/>
              <a:t>) ⟧ = </a:t>
            </a:r>
            <a:r>
              <a:rPr lang="en-US" dirty="0" err="1" smtClean="0"/>
              <a:t>λ</a:t>
            </a:r>
            <a:r>
              <a:rPr lang="en-US" baseline="-25000" dirty="0" err="1" smtClean="0"/>
              <a:t>?</a:t>
            </a:r>
            <a:r>
              <a:rPr lang="en-US" dirty="0" err="1" smtClean="0"/>
              <a:t>x.f</a:t>
            </a:r>
            <a:r>
              <a:rPr lang="en-US" dirty="0" smtClean="0"/>
              <a:t>(?)</a:t>
            </a:r>
            <a:endParaRPr lang="en-US" dirty="0"/>
          </a:p>
          <a:p>
            <a:pPr marL="36576" indent="0">
              <a:buNone/>
            </a:pPr>
            <a:r>
              <a:rPr lang="en-US" dirty="0"/>
              <a:t>	where x is free</a:t>
            </a:r>
          </a:p>
          <a:p>
            <a:pPr marL="36576" indent="0">
              <a:buNone/>
            </a:pPr>
            <a:r>
              <a:rPr lang="en-US" dirty="0"/>
              <a:t>μ⟦ bind( f, </a:t>
            </a:r>
            <a:r>
              <a:rPr lang="en-US" dirty="0" smtClean="0"/>
              <a:t>a</a:t>
            </a:r>
            <a:r>
              <a:rPr lang="en-US" baseline="-25000" dirty="0" smtClean="0"/>
              <a:t>1</a:t>
            </a:r>
            <a:r>
              <a:rPr lang="en-US" dirty="0" smtClean="0"/>
              <a:t> </a:t>
            </a:r>
            <a:r>
              <a:rPr lang="en-US" dirty="0"/>
              <a:t>… </a:t>
            </a:r>
            <a:r>
              <a:rPr lang="en-US" dirty="0" smtClean="0"/>
              <a:t>a</a:t>
            </a:r>
            <a:r>
              <a:rPr lang="en-US" baseline="-25000" dirty="0" smtClean="0"/>
              <a:t>n</a:t>
            </a:r>
            <a:r>
              <a:rPr lang="en-US" dirty="0" smtClean="0"/>
              <a:t> </a:t>
            </a:r>
            <a:r>
              <a:rPr lang="en-US" dirty="0"/>
              <a:t>) ⟧ = </a:t>
            </a:r>
            <a:r>
              <a:rPr lang="en-US" dirty="0" err="1" smtClean="0"/>
              <a:t>λ</a:t>
            </a:r>
            <a:r>
              <a:rPr lang="en-US" baseline="-25000" dirty="0" err="1" smtClean="0"/>
              <a:t>maxarg</a:t>
            </a:r>
            <a:r>
              <a:rPr lang="en-US" baseline="-25000" dirty="0" smtClean="0"/>
              <a:t>(a1…an)</a:t>
            </a:r>
            <a:r>
              <a:rPr lang="en-US" dirty="0" err="1" smtClean="0"/>
              <a:t>x.f</a:t>
            </a:r>
            <a:r>
              <a:rPr lang="en-US" dirty="0"/>
              <a:t>(?)</a:t>
            </a:r>
          </a:p>
          <a:p>
            <a:pPr marL="36576" indent="0">
              <a:buNone/>
            </a:pPr>
            <a:r>
              <a:rPr lang="en-US" dirty="0"/>
              <a:t>	where x is free</a:t>
            </a:r>
          </a:p>
          <a:p>
            <a:pPr marL="36576" indent="0">
              <a:buNone/>
            </a:pPr>
            <a:endParaRPr lang="en-US"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117403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Semantics of </a:t>
            </a:r>
            <a:r>
              <a:rPr lang="en-US" dirty="0"/>
              <a:t>bind </a:t>
            </a:r>
            <a:r>
              <a:rPr lang="en-US" dirty="0" smtClean="0"/>
              <a:t>in</a:t>
            </a:r>
            <a:br>
              <a:rPr lang="en-US" dirty="0" smtClean="0"/>
            </a:br>
            <a:r>
              <a:rPr lang="en-US" dirty="0" err="1" smtClean="0"/>
              <a:t>multiarg</a:t>
            </a:r>
            <a:r>
              <a:rPr lang="en-US" dirty="0" smtClean="0"/>
              <a:t>-calculus </a:t>
            </a:r>
            <a:endParaRPr lang="en-US" dirty="0"/>
          </a:p>
        </p:txBody>
      </p:sp>
      <p:sp>
        <p:nvSpPr>
          <p:cNvPr id="3" name="Content Placeholder 2"/>
          <p:cNvSpPr>
            <a:spLocks noGrp="1"/>
          </p:cNvSpPr>
          <p:nvPr>
            <p:ph idx="1"/>
          </p:nvPr>
        </p:nvSpPr>
        <p:spPr/>
        <p:txBody>
          <a:bodyPr>
            <a:normAutofit/>
          </a:bodyPr>
          <a:lstStyle/>
          <a:p>
            <a:pPr marL="36576" indent="0">
              <a:buNone/>
            </a:pPr>
            <a:r>
              <a:rPr lang="en-US" sz="2400" dirty="0" smtClean="0"/>
              <a:t>μ</a:t>
            </a:r>
            <a:r>
              <a:rPr lang="en-US" sz="2400" dirty="0"/>
              <a:t>⟦ bind( f, </a:t>
            </a:r>
            <a:r>
              <a:rPr lang="en-US" sz="2400" dirty="0" smtClean="0"/>
              <a:t>a</a:t>
            </a:r>
            <a:r>
              <a:rPr lang="en-US" sz="2400" baseline="-25000" dirty="0" smtClean="0"/>
              <a:t>1</a:t>
            </a:r>
            <a:r>
              <a:rPr lang="en-US" sz="2400" dirty="0" smtClean="0"/>
              <a:t> </a:t>
            </a:r>
            <a:r>
              <a:rPr lang="en-US" sz="2400" dirty="0"/>
              <a:t>… </a:t>
            </a:r>
            <a:r>
              <a:rPr lang="en-US" sz="2400" dirty="0" smtClean="0"/>
              <a:t>a</a:t>
            </a:r>
            <a:r>
              <a:rPr lang="en-US" sz="2400" baseline="-25000" dirty="0" smtClean="0"/>
              <a:t>n</a:t>
            </a:r>
            <a:r>
              <a:rPr lang="en-US" sz="2400" dirty="0" smtClean="0"/>
              <a:t> </a:t>
            </a:r>
            <a:r>
              <a:rPr lang="en-US" sz="2400" dirty="0"/>
              <a:t>) ⟧ = </a:t>
            </a:r>
            <a:r>
              <a:rPr lang="en-US" sz="2400" dirty="0" err="1" smtClean="0"/>
              <a:t>λ</a:t>
            </a:r>
            <a:r>
              <a:rPr lang="en-US" sz="2400" baseline="-25000" dirty="0" err="1" smtClean="0"/>
              <a:t>maxarg</a:t>
            </a:r>
            <a:r>
              <a:rPr lang="en-US" sz="2400" baseline="-25000" dirty="0" smtClean="0"/>
              <a:t>(a1…an)</a:t>
            </a:r>
            <a:r>
              <a:rPr lang="en-US" sz="2400" dirty="0" err="1" smtClean="0"/>
              <a:t>x.f</a:t>
            </a:r>
            <a:r>
              <a:rPr lang="en-US" sz="2400" dirty="0"/>
              <a:t>(?)</a:t>
            </a:r>
          </a:p>
          <a:p>
            <a:pPr marL="36576" indent="0">
              <a:buNone/>
            </a:pPr>
            <a:r>
              <a:rPr lang="en-US" sz="2400" dirty="0"/>
              <a:t>	where x is free</a:t>
            </a:r>
          </a:p>
          <a:p>
            <a:pPr marL="36576" indent="0">
              <a:buNone/>
            </a:pPr>
            <a:endParaRPr lang="en-US" sz="2400" dirty="0" smtClean="0"/>
          </a:p>
          <a:p>
            <a:pPr marL="36576" indent="0">
              <a:buNone/>
            </a:pPr>
            <a:r>
              <a:rPr lang="en-US" sz="2000" dirty="0" err="1" smtClean="0"/>
              <a:t>maxarg</a:t>
            </a:r>
            <a:r>
              <a:rPr lang="en-US" sz="2000" dirty="0" smtClean="0"/>
              <a:t>( a</a:t>
            </a:r>
            <a:r>
              <a:rPr lang="en-US" sz="2000" baseline="-25000" dirty="0" smtClean="0"/>
              <a:t>1</a:t>
            </a:r>
            <a:r>
              <a:rPr lang="en-US" sz="2000" dirty="0" smtClean="0"/>
              <a:t> </a:t>
            </a:r>
            <a:r>
              <a:rPr lang="en-US" sz="2000" dirty="0"/>
              <a:t>… </a:t>
            </a:r>
            <a:r>
              <a:rPr lang="en-US" sz="2000" dirty="0" smtClean="0"/>
              <a:t>a</a:t>
            </a:r>
            <a:r>
              <a:rPr lang="en-US" sz="2000" baseline="-25000" dirty="0" smtClean="0"/>
              <a:t>n </a:t>
            </a:r>
            <a:r>
              <a:rPr lang="en-US" sz="2000" dirty="0" smtClean="0"/>
              <a:t>) = maximum( </a:t>
            </a:r>
            <a:r>
              <a:rPr lang="en-US" sz="2000" dirty="0" err="1" smtClean="0"/>
              <a:t>maxarg</a:t>
            </a:r>
            <a:r>
              <a:rPr lang="en-US" sz="2000" dirty="0" smtClean="0"/>
              <a:t>( a</a:t>
            </a:r>
            <a:r>
              <a:rPr lang="en-US" sz="2000" baseline="-25000" dirty="0" smtClean="0"/>
              <a:t>1 </a:t>
            </a:r>
            <a:r>
              <a:rPr lang="en-US" sz="2000" dirty="0" smtClean="0"/>
              <a:t>), </a:t>
            </a:r>
            <a:r>
              <a:rPr lang="en-US" sz="2000" dirty="0"/>
              <a:t>… </a:t>
            </a:r>
            <a:r>
              <a:rPr lang="en-US" sz="2000" dirty="0" err="1" smtClean="0"/>
              <a:t>maxarg</a:t>
            </a:r>
            <a:r>
              <a:rPr lang="en-US" sz="2000" dirty="0" smtClean="0"/>
              <a:t>( a</a:t>
            </a:r>
            <a:r>
              <a:rPr lang="en-US" sz="2000" baseline="-25000" dirty="0" smtClean="0"/>
              <a:t>n</a:t>
            </a:r>
            <a:r>
              <a:rPr lang="en-US" sz="2000" dirty="0" smtClean="0"/>
              <a:t> ) )</a:t>
            </a:r>
          </a:p>
          <a:p>
            <a:pPr marL="36576" indent="0">
              <a:buNone/>
            </a:pPr>
            <a:endParaRPr lang="en-US" sz="2400" dirty="0" smtClean="0"/>
          </a:p>
          <a:p>
            <a:pPr marL="36576" indent="0">
              <a:buNone/>
            </a:pPr>
            <a:r>
              <a:rPr lang="en-US" sz="2400" dirty="0" err="1" smtClean="0"/>
              <a:t>maxarg</a:t>
            </a:r>
            <a:r>
              <a:rPr lang="en-US" sz="2400" dirty="0" smtClean="0"/>
              <a:t>( _</a:t>
            </a:r>
            <a:r>
              <a:rPr lang="en-US" sz="2400" dirty="0" err="1" smtClean="0"/>
              <a:t>i</a:t>
            </a:r>
            <a:r>
              <a:rPr lang="en-US" sz="2400" dirty="0" smtClean="0"/>
              <a:t> ) = </a:t>
            </a:r>
            <a:r>
              <a:rPr lang="en-US" sz="2400" dirty="0" err="1" smtClean="0"/>
              <a:t>i</a:t>
            </a:r>
            <a:endParaRPr lang="en-US" sz="2400" dirty="0" smtClean="0"/>
          </a:p>
          <a:p>
            <a:pPr marL="36576" indent="0">
              <a:buNone/>
            </a:pPr>
            <a:r>
              <a:rPr lang="en-US" sz="2400" dirty="0" err="1"/>
              <a:t>maxarg</a:t>
            </a:r>
            <a:r>
              <a:rPr lang="en-US" sz="2400" dirty="0"/>
              <a:t>( </a:t>
            </a:r>
            <a:r>
              <a:rPr lang="en-US" sz="2400" dirty="0" smtClean="0"/>
              <a:t>bind( g, b</a:t>
            </a:r>
            <a:r>
              <a:rPr lang="en-US" sz="2400" baseline="-25000" dirty="0" smtClean="0"/>
              <a:t>1</a:t>
            </a:r>
            <a:r>
              <a:rPr lang="en-US" sz="2400" dirty="0" smtClean="0"/>
              <a:t> </a:t>
            </a:r>
            <a:r>
              <a:rPr lang="en-US" sz="2400" dirty="0"/>
              <a:t>… </a:t>
            </a:r>
            <a:r>
              <a:rPr lang="en-US" sz="2400" dirty="0" err="1" smtClean="0"/>
              <a:t>b</a:t>
            </a:r>
            <a:r>
              <a:rPr lang="en-US" sz="2400" baseline="-25000" dirty="0" err="1" smtClean="0"/>
              <a:t>n</a:t>
            </a:r>
            <a:r>
              <a:rPr lang="en-US" sz="2400" dirty="0" smtClean="0"/>
              <a:t> ) ) </a:t>
            </a:r>
            <a:r>
              <a:rPr lang="en-US" sz="2400" dirty="0"/>
              <a:t>= </a:t>
            </a:r>
            <a:r>
              <a:rPr lang="en-US" sz="2400" dirty="0" err="1" smtClean="0"/>
              <a:t>maxarg</a:t>
            </a:r>
            <a:r>
              <a:rPr lang="en-US" sz="2400" dirty="0" smtClean="0"/>
              <a:t>(b</a:t>
            </a:r>
            <a:r>
              <a:rPr lang="en-US" sz="2400" baseline="-25000" dirty="0" smtClean="0"/>
              <a:t>1</a:t>
            </a:r>
            <a:r>
              <a:rPr lang="en-US" sz="2400" dirty="0" smtClean="0"/>
              <a:t> </a:t>
            </a:r>
            <a:r>
              <a:rPr lang="en-US" sz="2400" dirty="0"/>
              <a:t>… </a:t>
            </a:r>
            <a:r>
              <a:rPr lang="en-US" sz="2400" dirty="0" err="1" smtClean="0"/>
              <a:t>b</a:t>
            </a:r>
            <a:r>
              <a:rPr lang="en-US" sz="2400" baseline="-25000" dirty="0" err="1" smtClean="0"/>
              <a:t>n</a:t>
            </a:r>
            <a:r>
              <a:rPr lang="en-US" sz="2400" baseline="-25000" dirty="0" smtClean="0"/>
              <a:t> </a:t>
            </a:r>
            <a:r>
              <a:rPr lang="en-US" sz="2400" dirty="0" smtClean="0"/>
              <a:t>)</a:t>
            </a:r>
          </a:p>
          <a:p>
            <a:pPr marL="36576" indent="0">
              <a:buNone/>
            </a:pPr>
            <a:r>
              <a:rPr lang="en-US" sz="2400" dirty="0" err="1" smtClean="0"/>
              <a:t>maxarg</a:t>
            </a:r>
            <a:r>
              <a:rPr lang="en-US" sz="2400" dirty="0" smtClean="0"/>
              <a:t>( c ) = 0</a:t>
            </a:r>
          </a:p>
          <a:p>
            <a:pPr marL="36576" indent="0">
              <a:buNone/>
            </a:pPr>
            <a:r>
              <a:rPr lang="en-US" sz="2400" dirty="0"/>
              <a:t>	</a:t>
            </a:r>
            <a:r>
              <a:rPr lang="en-US" sz="2400" dirty="0" smtClean="0"/>
              <a:t>where c is anything else</a:t>
            </a:r>
            <a:endParaRPr lang="en-US" sz="2400" dirty="0"/>
          </a:p>
          <a:p>
            <a:pPr marL="36576" indent="0">
              <a:buNone/>
            </a:pPr>
            <a:endParaRPr lang="en-US"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204590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Semantics of </a:t>
            </a:r>
            <a:r>
              <a:rPr lang="en-US" dirty="0"/>
              <a:t>bind </a:t>
            </a:r>
            <a:r>
              <a:rPr lang="en-US" dirty="0" smtClean="0"/>
              <a:t>in</a:t>
            </a:r>
            <a:br>
              <a:rPr lang="en-US" dirty="0" smtClean="0"/>
            </a:br>
            <a:r>
              <a:rPr lang="en-US" dirty="0" err="1" smtClean="0"/>
              <a:t>multiarg</a:t>
            </a:r>
            <a:r>
              <a:rPr lang="en-US" dirty="0" smtClean="0"/>
              <a:t>-calculus </a:t>
            </a:r>
            <a:endParaRPr lang="en-US" dirty="0"/>
          </a:p>
        </p:txBody>
      </p:sp>
      <p:sp>
        <p:nvSpPr>
          <p:cNvPr id="3" name="Content Placeholder 2"/>
          <p:cNvSpPr>
            <a:spLocks noGrp="1"/>
          </p:cNvSpPr>
          <p:nvPr>
            <p:ph idx="1"/>
          </p:nvPr>
        </p:nvSpPr>
        <p:spPr/>
        <p:txBody>
          <a:bodyPr>
            <a:normAutofit/>
          </a:bodyPr>
          <a:lstStyle/>
          <a:p>
            <a:pPr marL="36576" indent="0">
              <a:buNone/>
            </a:pPr>
            <a:r>
              <a:rPr lang="en-US" sz="2400" dirty="0" smtClean="0"/>
              <a:t>μ</a:t>
            </a:r>
            <a:r>
              <a:rPr lang="en-US" sz="2400" dirty="0"/>
              <a:t>⟦ bind( f, </a:t>
            </a:r>
            <a:r>
              <a:rPr lang="en-US" sz="2400" dirty="0" smtClean="0"/>
              <a:t>a</a:t>
            </a:r>
            <a:r>
              <a:rPr lang="en-US" sz="2400" baseline="-25000" dirty="0" smtClean="0"/>
              <a:t>1</a:t>
            </a:r>
            <a:r>
              <a:rPr lang="en-US" sz="2400" dirty="0" smtClean="0"/>
              <a:t> </a:t>
            </a:r>
            <a:r>
              <a:rPr lang="en-US" sz="2400" dirty="0"/>
              <a:t>… </a:t>
            </a:r>
            <a:r>
              <a:rPr lang="en-US" sz="2400" dirty="0" smtClean="0"/>
              <a:t>a</a:t>
            </a:r>
            <a:r>
              <a:rPr lang="en-US" sz="2400" baseline="-25000" dirty="0" smtClean="0"/>
              <a:t>n</a:t>
            </a:r>
            <a:r>
              <a:rPr lang="en-US" sz="2400" dirty="0" smtClean="0"/>
              <a:t> </a:t>
            </a:r>
            <a:r>
              <a:rPr lang="en-US" sz="2400" dirty="0"/>
              <a:t>) ⟧ = </a:t>
            </a:r>
            <a:r>
              <a:rPr lang="en-US" sz="2400" dirty="0" err="1" smtClean="0"/>
              <a:t>λ</a:t>
            </a:r>
            <a:r>
              <a:rPr lang="en-US" sz="2400" baseline="-25000" dirty="0" err="1" smtClean="0"/>
              <a:t>maxarg</a:t>
            </a:r>
            <a:r>
              <a:rPr lang="en-US" sz="2400" baseline="-25000" dirty="0" smtClean="0"/>
              <a:t>(a1…an)</a:t>
            </a:r>
            <a:r>
              <a:rPr lang="en-US" sz="2400" dirty="0" err="1" smtClean="0"/>
              <a:t>x.f</a:t>
            </a:r>
            <a:r>
              <a:rPr lang="en-US" sz="2400" dirty="0"/>
              <a:t>(?)</a:t>
            </a:r>
          </a:p>
          <a:p>
            <a:pPr marL="36576" indent="0">
              <a:buNone/>
            </a:pPr>
            <a:r>
              <a:rPr lang="en-US" sz="2400" dirty="0"/>
              <a:t>	where x is </a:t>
            </a:r>
            <a:r>
              <a:rPr lang="en-US" sz="2400" dirty="0" smtClean="0"/>
              <a:t>free</a:t>
            </a:r>
          </a:p>
          <a:p>
            <a:pPr marL="36576" indent="0">
              <a:buNone/>
            </a:pPr>
            <a:endParaRPr lang="en-US" sz="2400" dirty="0"/>
          </a:p>
          <a:p>
            <a:pPr marL="36576" indent="0">
              <a:buNone/>
            </a:pPr>
            <a:r>
              <a:rPr lang="en-US" sz="2400" dirty="0"/>
              <a:t>μ⟦ bind( f, </a:t>
            </a:r>
            <a:r>
              <a:rPr lang="en-US" sz="2400" dirty="0" smtClean="0"/>
              <a:t>a</a:t>
            </a:r>
            <a:r>
              <a:rPr lang="en-US" sz="2400" baseline="-25000" dirty="0" smtClean="0"/>
              <a:t>1</a:t>
            </a:r>
            <a:r>
              <a:rPr lang="en-US" sz="2400" dirty="0" smtClean="0"/>
              <a:t> </a:t>
            </a:r>
            <a:r>
              <a:rPr lang="en-US" sz="2400" dirty="0"/>
              <a:t>… </a:t>
            </a:r>
            <a:r>
              <a:rPr lang="en-US" sz="2400" dirty="0" smtClean="0"/>
              <a:t>a</a:t>
            </a:r>
            <a:r>
              <a:rPr lang="en-US" sz="2400" baseline="-25000" dirty="0" smtClean="0"/>
              <a:t>n</a:t>
            </a:r>
            <a:r>
              <a:rPr lang="en-US" sz="2400" dirty="0" smtClean="0"/>
              <a:t> </a:t>
            </a:r>
            <a:r>
              <a:rPr lang="en-US" sz="2400" dirty="0"/>
              <a:t>) ⟧ = </a:t>
            </a:r>
            <a:r>
              <a:rPr lang="en-US" sz="2400" dirty="0" err="1" smtClean="0"/>
              <a:t>λ</a:t>
            </a:r>
            <a:r>
              <a:rPr lang="en-US" sz="2400" baseline="-25000" dirty="0" err="1" smtClean="0"/>
              <a:t>maxarg</a:t>
            </a:r>
            <a:r>
              <a:rPr lang="en-US" sz="2400" baseline="-25000" dirty="0" smtClean="0"/>
              <a:t>(a1…an)</a:t>
            </a:r>
            <a:r>
              <a:rPr lang="en-US" sz="2400" dirty="0" err="1" smtClean="0"/>
              <a:t>x.f</a:t>
            </a:r>
            <a:r>
              <a:rPr lang="en-US" sz="2400" dirty="0" smtClean="0"/>
              <a:t>(</a:t>
            </a:r>
            <a:r>
              <a:rPr lang="el-GR" sz="2400" dirty="0" smtClean="0"/>
              <a:t>α</a:t>
            </a:r>
            <a:r>
              <a:rPr lang="en-US" sz="2400" dirty="0" smtClean="0"/>
              <a:t>(a</a:t>
            </a:r>
            <a:r>
              <a:rPr lang="en-US" sz="2400" baseline="-25000" dirty="0" smtClean="0"/>
              <a:t>1</a:t>
            </a:r>
            <a:r>
              <a:rPr lang="en-US" sz="2400" dirty="0" smtClean="0"/>
              <a:t>) … </a:t>
            </a:r>
            <a:r>
              <a:rPr lang="el-GR" sz="2400" dirty="0" smtClean="0"/>
              <a:t>α</a:t>
            </a:r>
            <a:r>
              <a:rPr lang="en-US" sz="2400" dirty="0" smtClean="0"/>
              <a:t>(a</a:t>
            </a:r>
            <a:r>
              <a:rPr lang="en-US" sz="2400" baseline="-25000" dirty="0" smtClean="0"/>
              <a:t>n</a:t>
            </a:r>
            <a:r>
              <a:rPr lang="en-US" sz="2400" dirty="0" smtClean="0"/>
              <a:t>))</a:t>
            </a:r>
            <a:endParaRPr lang="en-US" sz="2400" dirty="0"/>
          </a:p>
          <a:p>
            <a:pPr marL="36576" indent="0">
              <a:buNone/>
            </a:pPr>
            <a:r>
              <a:rPr lang="en-US" sz="2400" dirty="0"/>
              <a:t>	where x is </a:t>
            </a:r>
            <a:r>
              <a:rPr lang="en-US" sz="2400" dirty="0" smtClean="0"/>
              <a:t>free</a:t>
            </a:r>
          </a:p>
          <a:p>
            <a:pPr marL="36576" indent="0">
              <a:buNone/>
            </a:pPr>
            <a:endParaRPr lang="en-US" sz="2400" dirty="0" smtClean="0"/>
          </a:p>
          <a:p>
            <a:pPr marL="36576" indent="0">
              <a:buNone/>
            </a:pPr>
            <a:r>
              <a:rPr lang="el-GR" sz="2400" dirty="0" smtClean="0"/>
              <a:t>α</a:t>
            </a:r>
            <a:r>
              <a:rPr lang="en-US" sz="2400" dirty="0" smtClean="0"/>
              <a:t>(_</a:t>
            </a:r>
            <a:r>
              <a:rPr lang="en-US" sz="2400" dirty="0" err="1" smtClean="0"/>
              <a:t>i</a:t>
            </a:r>
            <a:r>
              <a:rPr lang="en-US" sz="2400" dirty="0" smtClean="0"/>
              <a:t>) = x</a:t>
            </a:r>
            <a:r>
              <a:rPr lang="en-US" sz="2400" baseline="-25000" dirty="0" smtClean="0"/>
              <a:t>i</a:t>
            </a:r>
          </a:p>
          <a:p>
            <a:pPr marL="36576" indent="0">
              <a:buNone/>
            </a:pPr>
            <a:r>
              <a:rPr lang="el-GR" sz="2400" dirty="0"/>
              <a:t>α</a:t>
            </a:r>
            <a:r>
              <a:rPr lang="en-US" sz="2400" dirty="0" smtClean="0"/>
              <a:t>( bind( g, b</a:t>
            </a:r>
            <a:r>
              <a:rPr lang="en-US" sz="2400" baseline="-25000" dirty="0" smtClean="0"/>
              <a:t>1</a:t>
            </a:r>
            <a:r>
              <a:rPr lang="en-US" sz="2400" dirty="0" smtClean="0"/>
              <a:t> … </a:t>
            </a:r>
            <a:r>
              <a:rPr lang="en-US" sz="2400" dirty="0" err="1" smtClean="0"/>
              <a:t>b</a:t>
            </a:r>
            <a:r>
              <a:rPr lang="en-US" sz="2400" baseline="-25000" dirty="0" err="1" smtClean="0"/>
              <a:t>n</a:t>
            </a:r>
            <a:r>
              <a:rPr lang="en-US" sz="2400" dirty="0" smtClean="0"/>
              <a:t>) ) </a:t>
            </a:r>
            <a:r>
              <a:rPr lang="en-US" sz="2400" dirty="0"/>
              <a:t>= </a:t>
            </a:r>
            <a:r>
              <a:rPr lang="en-US" sz="2400" dirty="0" smtClean="0"/>
              <a:t>g( </a:t>
            </a:r>
            <a:r>
              <a:rPr lang="el-GR" sz="2400" dirty="0" smtClean="0"/>
              <a:t>α</a:t>
            </a:r>
            <a:r>
              <a:rPr lang="en-US" sz="2400" dirty="0" smtClean="0"/>
              <a:t>(b</a:t>
            </a:r>
            <a:r>
              <a:rPr lang="en-US" sz="2400" baseline="-25000" dirty="0" smtClean="0"/>
              <a:t>1</a:t>
            </a:r>
            <a:r>
              <a:rPr lang="en-US" sz="2400" dirty="0"/>
              <a:t>) … </a:t>
            </a:r>
            <a:r>
              <a:rPr lang="el-GR" sz="2400" dirty="0"/>
              <a:t>α</a:t>
            </a:r>
            <a:r>
              <a:rPr lang="en-US" sz="2400" dirty="0" smtClean="0"/>
              <a:t>(</a:t>
            </a:r>
            <a:r>
              <a:rPr lang="en-US" sz="2400" dirty="0" err="1" smtClean="0"/>
              <a:t>b</a:t>
            </a:r>
            <a:r>
              <a:rPr lang="en-US" sz="2400" baseline="-25000" dirty="0" err="1" smtClean="0"/>
              <a:t>n</a:t>
            </a:r>
            <a:r>
              <a:rPr lang="en-US" sz="2400" dirty="0" smtClean="0"/>
              <a:t>) )</a:t>
            </a:r>
          </a:p>
          <a:p>
            <a:pPr marL="36576" indent="0">
              <a:buNone/>
            </a:pPr>
            <a:r>
              <a:rPr lang="el-GR" sz="2400" dirty="0"/>
              <a:t>α</a:t>
            </a:r>
            <a:r>
              <a:rPr lang="en-US" sz="2400" dirty="0" smtClean="0"/>
              <a:t>( c ) = c</a:t>
            </a:r>
          </a:p>
          <a:p>
            <a:pPr marL="36576" indent="0">
              <a:buNone/>
            </a:pPr>
            <a:r>
              <a:rPr lang="en-US" sz="2400" dirty="0"/>
              <a:t>	</a:t>
            </a:r>
            <a:r>
              <a:rPr lang="en-US" sz="2400" dirty="0" smtClean="0"/>
              <a:t>where c is anything else</a:t>
            </a:r>
            <a:endParaRPr lang="en-US" sz="2400"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76173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anim calcmode="lin" valueType="num">
                                      <p:cBhvr>
                                        <p:cTn id="3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Flip</a:t>
            </a:r>
            <a:endParaRPr lang="en-US" dirty="0"/>
          </a:p>
        </p:txBody>
      </p:sp>
      <p:sp>
        <p:nvSpPr>
          <p:cNvPr id="3" name="Content Placeholder 2"/>
          <p:cNvSpPr>
            <a:spLocks noGrp="1"/>
          </p:cNvSpPr>
          <p:nvPr>
            <p:ph idx="1"/>
          </p:nvPr>
        </p:nvSpPr>
        <p:spPr/>
        <p:txBody>
          <a:bodyPr>
            <a:normAutofit/>
          </a:bodyPr>
          <a:lstStyle/>
          <a:p>
            <a:pPr marL="36576" indent="0">
              <a:buNone/>
            </a:pPr>
            <a:r>
              <a:rPr lang="en-US" sz="2000" dirty="0"/>
              <a:t>template&lt; </a:t>
            </a:r>
            <a:r>
              <a:rPr lang="en-US" sz="2000" dirty="0" err="1"/>
              <a:t>typename</a:t>
            </a:r>
            <a:r>
              <a:rPr lang="en-US" sz="2000" dirty="0"/>
              <a:t> F &gt;</a:t>
            </a:r>
          </a:p>
          <a:p>
            <a:pPr marL="36576" indent="0">
              <a:buNone/>
            </a:pPr>
            <a:r>
              <a:rPr lang="en-US" sz="2000" dirty="0"/>
              <a:t>auto flip( F </a:t>
            </a:r>
            <a:r>
              <a:rPr lang="en-US" sz="2000" dirty="0" err="1"/>
              <a:t>f</a:t>
            </a:r>
            <a:r>
              <a:rPr lang="en-US" sz="2000" dirty="0"/>
              <a:t> ) -&gt; </a:t>
            </a:r>
            <a:r>
              <a:rPr lang="en-US" sz="2000" dirty="0" err="1"/>
              <a:t>decltype</a:t>
            </a:r>
            <a:r>
              <a:rPr lang="en-US" sz="2000" dirty="0"/>
              <a:t>( boost::bind( f, _2, _1 ) )</a:t>
            </a:r>
          </a:p>
          <a:p>
            <a:pPr marL="36576" indent="0">
              <a:buNone/>
            </a:pPr>
            <a:r>
              <a:rPr lang="en-US" sz="2000" dirty="0"/>
              <a:t>{</a:t>
            </a:r>
          </a:p>
          <a:p>
            <a:pPr marL="36576" indent="0">
              <a:buNone/>
            </a:pPr>
            <a:r>
              <a:rPr lang="en-US" sz="2000" dirty="0"/>
              <a:t>    return boost::bind( f, _2, _1 );</a:t>
            </a:r>
          </a:p>
          <a:p>
            <a:pPr marL="36576" indent="0">
              <a:buNone/>
            </a:pPr>
            <a:r>
              <a:rPr lang="en-US" sz="2000" dirty="0"/>
              <a:t>}</a:t>
            </a:r>
          </a:p>
          <a:p>
            <a:pPr marL="36576" indent="0">
              <a:buNone/>
            </a:pPr>
            <a:endParaRPr lang="en-US" dirty="0" smtClean="0"/>
          </a:p>
          <a:p>
            <a:pPr marL="36576" indent="0">
              <a:buNone/>
            </a:pPr>
            <a:r>
              <a:rPr lang="en-US" sz="1800" b="1" dirty="0" smtClean="0"/>
              <a:t>Flip in </a:t>
            </a:r>
            <a:r>
              <a:rPr lang="en-US" sz="1800" b="1" dirty="0" err="1" smtClean="0"/>
              <a:t>mutiarg</a:t>
            </a:r>
            <a:r>
              <a:rPr lang="en-US" sz="1800" b="1" dirty="0" smtClean="0"/>
              <a:t>-calculus:</a:t>
            </a:r>
          </a:p>
          <a:p>
            <a:pPr marL="36576" indent="0">
              <a:buNone/>
            </a:pPr>
            <a:r>
              <a:rPr lang="en-US" sz="2400" dirty="0" smtClean="0"/>
              <a:t>	</a:t>
            </a:r>
            <a:r>
              <a:rPr lang="el-GR" sz="2400" dirty="0" smtClean="0"/>
              <a:t>λ</a:t>
            </a:r>
            <a:r>
              <a:rPr lang="el-GR" sz="2400" baseline="-25000" dirty="0" smtClean="0"/>
              <a:t>1</a:t>
            </a:r>
            <a:r>
              <a:rPr lang="en-US" sz="2400" dirty="0"/>
              <a:t>f. (</a:t>
            </a:r>
            <a:r>
              <a:rPr lang="el-GR" sz="2400" dirty="0" smtClean="0"/>
              <a:t>λ</a:t>
            </a:r>
            <a:r>
              <a:rPr lang="el-GR" sz="2400" baseline="-25000" dirty="0" smtClean="0"/>
              <a:t>2</a:t>
            </a:r>
            <a:r>
              <a:rPr lang="en-US" sz="2400" dirty="0" smtClean="0"/>
              <a:t>x. f</a:t>
            </a:r>
            <a:r>
              <a:rPr lang="en-US" sz="2400" baseline="-25000" dirty="0" smtClean="0"/>
              <a:t>1</a:t>
            </a:r>
            <a:r>
              <a:rPr lang="en-US" sz="2400" dirty="0" smtClean="0"/>
              <a:t>(x</a:t>
            </a:r>
            <a:r>
              <a:rPr lang="en-US" sz="2400" baseline="-25000" dirty="0" smtClean="0"/>
              <a:t>2</a:t>
            </a:r>
            <a:r>
              <a:rPr lang="en-US" sz="2400" dirty="0" smtClean="0"/>
              <a:t>,x</a:t>
            </a:r>
            <a:r>
              <a:rPr lang="en-US" sz="2400" baseline="-25000" dirty="0" smtClean="0"/>
              <a:t>1</a:t>
            </a:r>
            <a:r>
              <a:rPr lang="en-US" sz="2400" dirty="0" smtClean="0"/>
              <a:t>))</a:t>
            </a:r>
          </a:p>
          <a:p>
            <a:pPr marL="36576" indent="0">
              <a:buNone/>
            </a:pPr>
            <a:r>
              <a:rPr lang="en-US" sz="1800" b="1" dirty="0" smtClean="0"/>
              <a:t>Bind semantics:</a:t>
            </a:r>
          </a:p>
          <a:p>
            <a:pPr marL="36576" indent="0">
              <a:buNone/>
            </a:pPr>
            <a:r>
              <a:rPr lang="en-US" sz="2000" dirty="0" smtClean="0"/>
              <a:t>	μ</a:t>
            </a:r>
            <a:r>
              <a:rPr lang="en-US" sz="2000" dirty="0"/>
              <a:t>⟦ bind( f, a</a:t>
            </a:r>
            <a:r>
              <a:rPr lang="en-US" sz="2000" baseline="-25000" dirty="0"/>
              <a:t>1</a:t>
            </a:r>
            <a:r>
              <a:rPr lang="en-US" sz="2000" dirty="0"/>
              <a:t> … a</a:t>
            </a:r>
            <a:r>
              <a:rPr lang="en-US" sz="2000" baseline="-25000" dirty="0"/>
              <a:t>n</a:t>
            </a:r>
            <a:r>
              <a:rPr lang="en-US" sz="2000" dirty="0"/>
              <a:t> ) ⟧ = </a:t>
            </a:r>
            <a:r>
              <a:rPr lang="en-US" sz="2000" dirty="0" err="1" smtClean="0"/>
              <a:t>λ</a:t>
            </a:r>
            <a:r>
              <a:rPr lang="en-US" sz="2000" baseline="-25000" dirty="0" err="1" smtClean="0"/>
              <a:t>maxarg</a:t>
            </a:r>
            <a:r>
              <a:rPr lang="en-US" sz="2000" baseline="-25000" dirty="0" smtClean="0"/>
              <a:t>(a1…an)</a:t>
            </a:r>
            <a:r>
              <a:rPr lang="en-US" sz="2000" dirty="0" smtClean="0"/>
              <a:t>x. f(</a:t>
            </a:r>
            <a:r>
              <a:rPr lang="el-GR" sz="2000" dirty="0"/>
              <a:t>α</a:t>
            </a:r>
            <a:r>
              <a:rPr lang="en-US" sz="2000" dirty="0"/>
              <a:t>(a</a:t>
            </a:r>
            <a:r>
              <a:rPr lang="en-US" sz="2000" baseline="-25000" dirty="0"/>
              <a:t>1</a:t>
            </a:r>
            <a:r>
              <a:rPr lang="en-US" sz="2000" dirty="0"/>
              <a:t>) … </a:t>
            </a:r>
            <a:r>
              <a:rPr lang="el-GR" sz="2000" dirty="0"/>
              <a:t>α</a:t>
            </a:r>
            <a:r>
              <a:rPr lang="en-US" sz="2000" dirty="0"/>
              <a:t>(a</a:t>
            </a:r>
            <a:r>
              <a:rPr lang="en-US" sz="2000" baseline="-25000" dirty="0"/>
              <a:t>n</a:t>
            </a:r>
            <a:r>
              <a:rPr lang="en-US" sz="2000" dirty="0" smtClean="0"/>
              <a:t>))</a:t>
            </a:r>
            <a:endParaRPr lang="en-US" sz="2000" dirty="0"/>
          </a:p>
          <a:p>
            <a:pPr marL="36576" indent="0">
              <a:buNone/>
            </a:pPr>
            <a:r>
              <a:rPr lang="en-US" sz="2000" dirty="0" smtClean="0"/>
              <a:t>	</a:t>
            </a:r>
            <a:r>
              <a:rPr lang="en-US" sz="2000" dirty="0"/>
              <a:t>	where x is </a:t>
            </a:r>
            <a:r>
              <a:rPr lang="en-US" sz="2000" dirty="0" smtClean="0"/>
              <a:t>free</a:t>
            </a:r>
            <a:endParaRPr lang="en-US" sz="2000"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1057125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a:t>
            </a:r>
            <a:r>
              <a:rPr lang="en-US" dirty="0" err="1" smtClean="0"/>
              <a:t>Bruijn</a:t>
            </a:r>
            <a:r>
              <a:rPr lang="en-US" dirty="0" smtClean="0"/>
              <a:t> Indices</a:t>
            </a:r>
            <a:endParaRPr lang="en-US" dirty="0"/>
          </a:p>
        </p:txBody>
      </p:sp>
      <p:sp>
        <p:nvSpPr>
          <p:cNvPr id="3" name="Content Placeholder 2"/>
          <p:cNvSpPr>
            <a:spLocks noGrp="1"/>
          </p:cNvSpPr>
          <p:nvPr>
            <p:ph idx="1"/>
          </p:nvPr>
        </p:nvSpPr>
        <p:spPr/>
        <p:txBody>
          <a:bodyPr/>
          <a:lstStyle/>
          <a:p>
            <a:r>
              <a:rPr lang="en-US" dirty="0" err="1" smtClean="0"/>
              <a:t>Nicolaas</a:t>
            </a:r>
            <a:r>
              <a:rPr lang="en-US" dirty="0" smtClean="0"/>
              <a:t> </a:t>
            </a:r>
            <a:r>
              <a:rPr lang="en-US" dirty="0" err="1" smtClean="0"/>
              <a:t>Govert</a:t>
            </a:r>
            <a:r>
              <a:rPr lang="en-US" dirty="0" smtClean="0"/>
              <a:t> de </a:t>
            </a:r>
            <a:r>
              <a:rPr lang="en-US" dirty="0" err="1" smtClean="0"/>
              <a:t>Bruijn</a:t>
            </a:r>
            <a:r>
              <a:rPr lang="en-US" dirty="0" smtClean="0"/>
              <a:t>, 1972</a:t>
            </a:r>
          </a:p>
          <a:p>
            <a:r>
              <a:rPr lang="en-US" dirty="0" smtClean="0"/>
              <a:t>Created for automatic </a:t>
            </a:r>
            <a:r>
              <a:rPr lang="el-GR" dirty="0"/>
              <a:t>λ</a:t>
            </a:r>
            <a:r>
              <a:rPr lang="en-US" dirty="0" smtClean="0"/>
              <a:t>-calculus “formula manipulation”.</a:t>
            </a:r>
          </a:p>
          <a:p>
            <a:endParaRPr lang="en-US" dirty="0"/>
          </a:p>
          <a:p>
            <a:r>
              <a:rPr lang="en-US" dirty="0" smtClean="0"/>
              <a:t>Basic Idea, instead of variables, use a number that represents the “distance” to the relevant abstraction.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200" y="381000"/>
            <a:ext cx="2239327" cy="3210505"/>
          </a:xfrm>
          <a:prstGeom prst="rect">
            <a:avLst/>
          </a:prstGeom>
        </p:spPr>
      </p:pic>
      <p:sp>
        <p:nvSpPr>
          <p:cNvPr id="5" name="TextBox 4"/>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3242142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a:t>
            </a:r>
            <a:r>
              <a:rPr lang="en-US" dirty="0" err="1" smtClean="0"/>
              <a:t>Bruijn</a:t>
            </a:r>
            <a:r>
              <a:rPr lang="en-US" dirty="0" smtClean="0"/>
              <a:t> </a:t>
            </a:r>
            <a:r>
              <a:rPr lang="en-US" dirty="0"/>
              <a:t>Indices</a:t>
            </a:r>
          </a:p>
        </p:txBody>
      </p:sp>
      <p:sp>
        <p:nvSpPr>
          <p:cNvPr id="4" name="Rectangle 3"/>
          <p:cNvSpPr/>
          <p:nvPr/>
        </p:nvSpPr>
        <p:spPr>
          <a:xfrm>
            <a:off x="1752600" y="3124200"/>
            <a:ext cx="5761834" cy="923330"/>
          </a:xfrm>
          <a:prstGeom prst="rect">
            <a:avLst/>
          </a:prstGeom>
          <a:noFill/>
        </p:spPr>
        <p:txBody>
          <a:bodyPr wrap="none" lIns="91440" tIns="45720" rIns="91440" bIns="45720">
            <a:spAutoFit/>
          </a:bodyPr>
          <a:lstStyle/>
          <a:p>
            <a:pPr marL="36576" indent="0">
              <a:buNone/>
            </a:pP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λx</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λy</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(x (</a:t>
            </a: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λx.x</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y)</a:t>
            </a:r>
            <a:endPar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9" name="Up Arrow 8"/>
          <p:cNvSpPr/>
          <p:nvPr/>
        </p:nvSpPr>
        <p:spPr>
          <a:xfrm>
            <a:off x="6629400" y="4191000"/>
            <a:ext cx="609600" cy="762000"/>
          </a:xfrm>
          <a:prstGeom prst="up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5" name="Freeform 14"/>
          <p:cNvSpPr/>
          <p:nvPr/>
        </p:nvSpPr>
        <p:spPr>
          <a:xfrm>
            <a:off x="3618689" y="1799445"/>
            <a:ext cx="3268494" cy="1507959"/>
          </a:xfrm>
          <a:custGeom>
            <a:avLst/>
            <a:gdLst>
              <a:gd name="connsiteX0" fmla="*/ 3268494 w 3268494"/>
              <a:gd name="connsiteY0" fmla="*/ 1507959 h 1507959"/>
              <a:gd name="connsiteX1" fmla="*/ 1634247 w 3268494"/>
              <a:gd name="connsiteY1" fmla="*/ 172 h 1507959"/>
              <a:gd name="connsiteX2" fmla="*/ 0 w 3268494"/>
              <a:gd name="connsiteY2" fmla="*/ 1430138 h 1507959"/>
            </a:gdLst>
            <a:ahLst/>
            <a:cxnLst>
              <a:cxn ang="0">
                <a:pos x="connsiteX0" y="connsiteY0"/>
              </a:cxn>
              <a:cxn ang="0">
                <a:pos x="connsiteX1" y="connsiteY1"/>
              </a:cxn>
              <a:cxn ang="0">
                <a:pos x="connsiteX2" y="connsiteY2"/>
              </a:cxn>
            </a:cxnLst>
            <a:rect l="l" t="t" r="r" b="b"/>
            <a:pathLst>
              <a:path w="3268494" h="1507959">
                <a:moveTo>
                  <a:pt x="3268494" y="1507959"/>
                </a:moveTo>
                <a:cubicBezTo>
                  <a:pt x="2723745" y="760550"/>
                  <a:pt x="2178996" y="13142"/>
                  <a:pt x="1634247" y="172"/>
                </a:cubicBezTo>
                <a:cubicBezTo>
                  <a:pt x="1089498" y="-12798"/>
                  <a:pt x="544749" y="708670"/>
                  <a:pt x="0" y="1430138"/>
                </a:cubicBezTo>
              </a:path>
            </a:pathLst>
          </a:custGeom>
          <a:ln>
            <a:headEnd type="none"/>
            <a:tailEnd type="stealth"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TextBox 5"/>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374257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a:t>
            </a:r>
            <a:r>
              <a:rPr lang="en-US" dirty="0" err="1" smtClean="0"/>
              <a:t>Bruijn</a:t>
            </a:r>
            <a:r>
              <a:rPr lang="en-US" dirty="0" smtClean="0"/>
              <a:t> </a:t>
            </a:r>
            <a:r>
              <a:rPr lang="en-US" dirty="0"/>
              <a:t>Indices</a:t>
            </a:r>
          </a:p>
        </p:txBody>
      </p:sp>
      <p:sp>
        <p:nvSpPr>
          <p:cNvPr id="4" name="Rectangle 3"/>
          <p:cNvSpPr/>
          <p:nvPr/>
        </p:nvSpPr>
        <p:spPr>
          <a:xfrm>
            <a:off x="1752600" y="3124200"/>
            <a:ext cx="5761834" cy="923330"/>
          </a:xfrm>
          <a:prstGeom prst="rect">
            <a:avLst/>
          </a:prstGeom>
          <a:noFill/>
        </p:spPr>
        <p:txBody>
          <a:bodyPr wrap="none" lIns="91440" tIns="45720" rIns="91440" bIns="45720">
            <a:spAutoFit/>
          </a:bodyPr>
          <a:lstStyle/>
          <a:p>
            <a:pPr marL="36576" indent="0">
              <a:buNone/>
            </a:pP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λx</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λy</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(x (</a:t>
            </a: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λx.x</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y)</a:t>
            </a:r>
            <a:endPar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Rectangle 2"/>
          <p:cNvSpPr/>
          <p:nvPr/>
        </p:nvSpPr>
        <p:spPr>
          <a:xfrm>
            <a:off x="6629400" y="2362200"/>
            <a:ext cx="56938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Up Arrow 6"/>
          <p:cNvSpPr/>
          <p:nvPr/>
        </p:nvSpPr>
        <p:spPr>
          <a:xfrm>
            <a:off x="4114800" y="4191000"/>
            <a:ext cx="609600" cy="762000"/>
          </a:xfrm>
          <a:prstGeom prst="up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8" name="Freeform 7"/>
          <p:cNvSpPr/>
          <p:nvPr/>
        </p:nvSpPr>
        <p:spPr>
          <a:xfrm>
            <a:off x="3428999" y="1616241"/>
            <a:ext cx="993843" cy="1669289"/>
          </a:xfrm>
          <a:custGeom>
            <a:avLst/>
            <a:gdLst>
              <a:gd name="connsiteX0" fmla="*/ 3268494 w 3268494"/>
              <a:gd name="connsiteY0" fmla="*/ 1507959 h 1507959"/>
              <a:gd name="connsiteX1" fmla="*/ 1634247 w 3268494"/>
              <a:gd name="connsiteY1" fmla="*/ 172 h 1507959"/>
              <a:gd name="connsiteX2" fmla="*/ 0 w 3268494"/>
              <a:gd name="connsiteY2" fmla="*/ 1430138 h 1507959"/>
            </a:gdLst>
            <a:ahLst/>
            <a:cxnLst>
              <a:cxn ang="0">
                <a:pos x="connsiteX0" y="connsiteY0"/>
              </a:cxn>
              <a:cxn ang="0">
                <a:pos x="connsiteX1" y="connsiteY1"/>
              </a:cxn>
              <a:cxn ang="0">
                <a:pos x="connsiteX2" y="connsiteY2"/>
              </a:cxn>
            </a:cxnLst>
            <a:rect l="l" t="t" r="r" b="b"/>
            <a:pathLst>
              <a:path w="3268494" h="1507959">
                <a:moveTo>
                  <a:pt x="3268494" y="1507959"/>
                </a:moveTo>
                <a:cubicBezTo>
                  <a:pt x="2723745" y="760550"/>
                  <a:pt x="2178996" y="13142"/>
                  <a:pt x="1634247" y="172"/>
                </a:cubicBezTo>
                <a:cubicBezTo>
                  <a:pt x="1089498" y="-12798"/>
                  <a:pt x="544749" y="708670"/>
                  <a:pt x="0" y="1430138"/>
                </a:cubicBezTo>
              </a:path>
            </a:pathLst>
          </a:custGeom>
          <a:ln>
            <a:headEnd type="none"/>
            <a:tailEnd type="stealth"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Freeform 9"/>
          <p:cNvSpPr/>
          <p:nvPr/>
        </p:nvSpPr>
        <p:spPr>
          <a:xfrm>
            <a:off x="2286000" y="1527555"/>
            <a:ext cx="993843" cy="1669289"/>
          </a:xfrm>
          <a:custGeom>
            <a:avLst/>
            <a:gdLst>
              <a:gd name="connsiteX0" fmla="*/ 3268494 w 3268494"/>
              <a:gd name="connsiteY0" fmla="*/ 1507959 h 1507959"/>
              <a:gd name="connsiteX1" fmla="*/ 1634247 w 3268494"/>
              <a:gd name="connsiteY1" fmla="*/ 172 h 1507959"/>
              <a:gd name="connsiteX2" fmla="*/ 0 w 3268494"/>
              <a:gd name="connsiteY2" fmla="*/ 1430138 h 1507959"/>
            </a:gdLst>
            <a:ahLst/>
            <a:cxnLst>
              <a:cxn ang="0">
                <a:pos x="connsiteX0" y="connsiteY0"/>
              </a:cxn>
              <a:cxn ang="0">
                <a:pos x="connsiteX1" y="connsiteY1"/>
              </a:cxn>
              <a:cxn ang="0">
                <a:pos x="connsiteX2" y="connsiteY2"/>
              </a:cxn>
            </a:cxnLst>
            <a:rect l="l" t="t" r="r" b="b"/>
            <a:pathLst>
              <a:path w="3268494" h="1507959">
                <a:moveTo>
                  <a:pt x="3268494" y="1507959"/>
                </a:moveTo>
                <a:cubicBezTo>
                  <a:pt x="2723745" y="760550"/>
                  <a:pt x="2178996" y="13142"/>
                  <a:pt x="1634247" y="172"/>
                </a:cubicBezTo>
                <a:cubicBezTo>
                  <a:pt x="1089498" y="-12798"/>
                  <a:pt x="544749" y="708670"/>
                  <a:pt x="0" y="1430138"/>
                </a:cubicBezTo>
              </a:path>
            </a:pathLst>
          </a:custGeom>
          <a:ln>
            <a:headEnd type="none"/>
            <a:tailEnd type="stealth"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TextBox 8"/>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302035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bind still relevant?</a:t>
            </a:r>
            <a:endParaRPr lang="en-US" dirty="0"/>
          </a:p>
        </p:txBody>
      </p:sp>
      <p:sp>
        <p:nvSpPr>
          <p:cNvPr id="3" name="Content Placeholder 2"/>
          <p:cNvSpPr>
            <a:spLocks noGrp="1"/>
          </p:cNvSpPr>
          <p:nvPr>
            <p:ph idx="1"/>
          </p:nvPr>
        </p:nvSpPr>
        <p:spPr/>
        <p:txBody>
          <a:bodyPr/>
          <a:lstStyle/>
          <a:p>
            <a:pPr marL="36576" indent="0">
              <a:buNone/>
            </a:pPr>
            <a:r>
              <a:rPr lang="en-US" dirty="0" smtClean="0"/>
              <a:t>Yes</a:t>
            </a:r>
          </a:p>
          <a:p>
            <a:r>
              <a:rPr lang="en-US" dirty="0" smtClean="0"/>
              <a:t>Polymorphic Functions</a:t>
            </a:r>
          </a:p>
          <a:p>
            <a:r>
              <a:rPr lang="en-US" dirty="0" smtClean="0"/>
              <a:t>Low syntactic overhead</a:t>
            </a:r>
          </a:p>
          <a:p>
            <a:r>
              <a:rPr lang="en-US" dirty="0" err="1" smtClean="0"/>
              <a:t>Performant</a:t>
            </a:r>
            <a:r>
              <a:rPr lang="en-US" dirty="0" smtClean="0"/>
              <a:t> higher order functions</a:t>
            </a:r>
            <a:endParaRPr lang="en-US"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144942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a:t>
            </a:r>
            <a:r>
              <a:rPr lang="en-US" dirty="0" err="1" smtClean="0"/>
              <a:t>Bruijn</a:t>
            </a:r>
            <a:r>
              <a:rPr lang="en-US" dirty="0" smtClean="0"/>
              <a:t> </a:t>
            </a:r>
            <a:r>
              <a:rPr lang="en-US" dirty="0"/>
              <a:t>Indices</a:t>
            </a:r>
          </a:p>
        </p:txBody>
      </p:sp>
      <p:sp>
        <p:nvSpPr>
          <p:cNvPr id="4" name="Rectangle 3"/>
          <p:cNvSpPr/>
          <p:nvPr/>
        </p:nvSpPr>
        <p:spPr>
          <a:xfrm>
            <a:off x="1752600" y="3124200"/>
            <a:ext cx="5761834" cy="923330"/>
          </a:xfrm>
          <a:prstGeom prst="rect">
            <a:avLst/>
          </a:prstGeom>
          <a:noFill/>
        </p:spPr>
        <p:txBody>
          <a:bodyPr wrap="none" lIns="91440" tIns="45720" rIns="91440" bIns="45720">
            <a:spAutoFit/>
          </a:bodyPr>
          <a:lstStyle/>
          <a:p>
            <a:pPr marL="36576" indent="0">
              <a:buNone/>
            </a:pP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λx</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λy</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(x (</a:t>
            </a: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λx.x</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y)</a:t>
            </a:r>
            <a:endPar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Rectangle 2"/>
          <p:cNvSpPr/>
          <p:nvPr/>
        </p:nvSpPr>
        <p:spPr>
          <a:xfrm>
            <a:off x="6629400" y="2362200"/>
            <a:ext cx="56938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Up Arrow 6"/>
          <p:cNvSpPr/>
          <p:nvPr/>
        </p:nvSpPr>
        <p:spPr>
          <a:xfrm>
            <a:off x="5791200" y="4191000"/>
            <a:ext cx="609600" cy="762000"/>
          </a:xfrm>
          <a:prstGeom prst="up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9" name="Rectangle 8"/>
          <p:cNvSpPr/>
          <p:nvPr/>
        </p:nvSpPr>
        <p:spPr>
          <a:xfrm>
            <a:off x="4134574" y="2362200"/>
            <a:ext cx="56938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Freeform 10"/>
          <p:cNvSpPr/>
          <p:nvPr/>
        </p:nvSpPr>
        <p:spPr>
          <a:xfrm>
            <a:off x="5562600" y="1616240"/>
            <a:ext cx="572629" cy="1669290"/>
          </a:xfrm>
          <a:custGeom>
            <a:avLst/>
            <a:gdLst>
              <a:gd name="connsiteX0" fmla="*/ 3268494 w 3268494"/>
              <a:gd name="connsiteY0" fmla="*/ 1507959 h 1507959"/>
              <a:gd name="connsiteX1" fmla="*/ 1634247 w 3268494"/>
              <a:gd name="connsiteY1" fmla="*/ 172 h 1507959"/>
              <a:gd name="connsiteX2" fmla="*/ 0 w 3268494"/>
              <a:gd name="connsiteY2" fmla="*/ 1430138 h 1507959"/>
            </a:gdLst>
            <a:ahLst/>
            <a:cxnLst>
              <a:cxn ang="0">
                <a:pos x="connsiteX0" y="connsiteY0"/>
              </a:cxn>
              <a:cxn ang="0">
                <a:pos x="connsiteX1" y="connsiteY1"/>
              </a:cxn>
              <a:cxn ang="0">
                <a:pos x="connsiteX2" y="connsiteY2"/>
              </a:cxn>
            </a:cxnLst>
            <a:rect l="l" t="t" r="r" b="b"/>
            <a:pathLst>
              <a:path w="3268494" h="1507959">
                <a:moveTo>
                  <a:pt x="3268494" y="1507959"/>
                </a:moveTo>
                <a:cubicBezTo>
                  <a:pt x="2723745" y="760550"/>
                  <a:pt x="2178996" y="13142"/>
                  <a:pt x="1634247" y="172"/>
                </a:cubicBezTo>
                <a:cubicBezTo>
                  <a:pt x="1089498" y="-12798"/>
                  <a:pt x="544749" y="708670"/>
                  <a:pt x="0" y="1430138"/>
                </a:cubicBezTo>
              </a:path>
            </a:pathLst>
          </a:custGeom>
          <a:ln>
            <a:headEnd type="none"/>
            <a:tailEnd type="stealth"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 name="TextBox 7"/>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293506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a:t>
            </a:r>
            <a:r>
              <a:rPr lang="en-US" dirty="0" err="1" smtClean="0"/>
              <a:t>Bruijn</a:t>
            </a:r>
            <a:r>
              <a:rPr lang="en-US" dirty="0" smtClean="0"/>
              <a:t> </a:t>
            </a:r>
            <a:r>
              <a:rPr lang="en-US" dirty="0"/>
              <a:t>Indices</a:t>
            </a:r>
          </a:p>
        </p:txBody>
      </p:sp>
      <p:sp>
        <p:nvSpPr>
          <p:cNvPr id="4" name="Rectangle 3"/>
          <p:cNvSpPr/>
          <p:nvPr/>
        </p:nvSpPr>
        <p:spPr>
          <a:xfrm>
            <a:off x="1752600" y="3124200"/>
            <a:ext cx="5761834" cy="923330"/>
          </a:xfrm>
          <a:prstGeom prst="rect">
            <a:avLst/>
          </a:prstGeom>
          <a:noFill/>
        </p:spPr>
        <p:txBody>
          <a:bodyPr wrap="none" lIns="91440" tIns="45720" rIns="91440" bIns="45720">
            <a:spAutoFit/>
          </a:bodyPr>
          <a:lstStyle/>
          <a:p>
            <a:pPr marL="36576" indent="0">
              <a:buNone/>
            </a:pP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λx</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λy</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(x (</a:t>
            </a: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λx.x</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y)</a:t>
            </a:r>
            <a:endPar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Rectangle 2"/>
          <p:cNvSpPr/>
          <p:nvPr/>
        </p:nvSpPr>
        <p:spPr>
          <a:xfrm>
            <a:off x="6629400" y="2362200"/>
            <a:ext cx="56938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Rectangle 8"/>
          <p:cNvSpPr/>
          <p:nvPr/>
        </p:nvSpPr>
        <p:spPr>
          <a:xfrm>
            <a:off x="4134574" y="2362200"/>
            <a:ext cx="56938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p:nvSpPr>
        <p:spPr>
          <a:xfrm>
            <a:off x="5767518" y="2376791"/>
            <a:ext cx="569388"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TextBox 6"/>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3274643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a:t>
            </a:r>
            <a:r>
              <a:rPr lang="en-US" dirty="0" err="1" smtClean="0"/>
              <a:t>Bruijn</a:t>
            </a:r>
            <a:r>
              <a:rPr lang="en-US" dirty="0" smtClean="0"/>
              <a:t> </a:t>
            </a:r>
            <a:r>
              <a:rPr lang="en-US" dirty="0"/>
              <a:t>Indices</a:t>
            </a:r>
          </a:p>
        </p:txBody>
      </p:sp>
      <p:sp>
        <p:nvSpPr>
          <p:cNvPr id="4" name="Rectangle 3"/>
          <p:cNvSpPr/>
          <p:nvPr/>
        </p:nvSpPr>
        <p:spPr>
          <a:xfrm>
            <a:off x="1752600" y="3124200"/>
            <a:ext cx="5761834" cy="923330"/>
          </a:xfrm>
          <a:prstGeom prst="rect">
            <a:avLst/>
          </a:prstGeom>
          <a:noFill/>
        </p:spPr>
        <p:txBody>
          <a:bodyPr wrap="none" lIns="91440" tIns="45720" rIns="91440" bIns="45720">
            <a:spAutoFit/>
          </a:bodyPr>
          <a:lstStyle/>
          <a:p>
            <a:pPr marL="36576" indent="0">
              <a:buNone/>
            </a:pP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λx</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λy</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(x (</a:t>
            </a: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λx.x</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y)</a:t>
            </a:r>
            <a:endPar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Rectangle 2"/>
          <p:cNvSpPr/>
          <p:nvPr/>
        </p:nvSpPr>
        <p:spPr>
          <a:xfrm>
            <a:off x="6629400" y="2362200"/>
            <a:ext cx="56938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Rectangle 8"/>
          <p:cNvSpPr/>
          <p:nvPr/>
        </p:nvSpPr>
        <p:spPr>
          <a:xfrm>
            <a:off x="4134574" y="2362200"/>
            <a:ext cx="56938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p:nvSpPr>
        <p:spPr>
          <a:xfrm>
            <a:off x="5767518" y="2376791"/>
            <a:ext cx="569388"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Rectangle 6"/>
          <p:cNvSpPr/>
          <p:nvPr/>
        </p:nvSpPr>
        <p:spPr>
          <a:xfrm>
            <a:off x="2211611" y="4267200"/>
            <a:ext cx="4415311" cy="923330"/>
          </a:xfrm>
          <a:prstGeom prst="rect">
            <a:avLst/>
          </a:prstGeom>
          <a:noFill/>
        </p:spPr>
        <p:txBody>
          <a:bodyPr wrap="none" lIns="91440" tIns="45720" rIns="91440" bIns="45720">
            <a:spAutoFit/>
          </a:bodyPr>
          <a:lstStyle/>
          <a:p>
            <a:pPr marL="36576" indent="0">
              <a:buNone/>
            </a:pP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 </a:t>
            </a:r>
            <a:r>
              <a:rPr lang="es-ES" sz="5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λ</a:t>
            </a:r>
            <a:r>
              <a:rPr lang="es-E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(2 (λ 1) 1)</a:t>
            </a:r>
            <a:endPar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0" name="TextBox 9"/>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2520114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DeBruijn</a:t>
            </a:r>
            <a:r>
              <a:rPr lang="en-US" dirty="0" smtClean="0"/>
              <a:t>-multi calculus</a:t>
            </a:r>
            <a:endParaRPr lang="en-US" dirty="0"/>
          </a:p>
        </p:txBody>
      </p:sp>
      <p:sp>
        <p:nvSpPr>
          <p:cNvPr id="3" name="Content Placeholder 2"/>
          <p:cNvSpPr>
            <a:spLocks noGrp="1"/>
          </p:cNvSpPr>
          <p:nvPr>
            <p:ph idx="1"/>
          </p:nvPr>
        </p:nvSpPr>
        <p:spPr/>
        <p:txBody>
          <a:bodyPr>
            <a:normAutofit fontScale="77500" lnSpcReduction="20000"/>
          </a:bodyPr>
          <a:lstStyle/>
          <a:p>
            <a:pPr marL="36576" indent="0">
              <a:buNone/>
            </a:pPr>
            <a:r>
              <a:rPr lang="en-US" dirty="0"/>
              <a:t>Grow lambda calculus to allow for functions of multiple arguments. We’ll call this language </a:t>
            </a:r>
            <a:r>
              <a:rPr lang="en-US" dirty="0" err="1"/>
              <a:t>multiarg</a:t>
            </a:r>
            <a:r>
              <a:rPr lang="en-US" dirty="0"/>
              <a:t>.</a:t>
            </a:r>
          </a:p>
          <a:p>
            <a:pPr marL="36576" indent="0">
              <a:buNone/>
            </a:pPr>
            <a:endParaRPr lang="en-US" dirty="0"/>
          </a:p>
          <a:p>
            <a:r>
              <a:rPr lang="en-US" dirty="0"/>
              <a:t>Let </a:t>
            </a:r>
            <a:r>
              <a:rPr lang="en-US" dirty="0" err="1"/>
              <a:t>c,d</a:t>
            </a:r>
            <a:r>
              <a:rPr lang="en-US" dirty="0"/>
              <a:t> denote constants</a:t>
            </a:r>
          </a:p>
          <a:p>
            <a:r>
              <a:rPr lang="en-US" dirty="0"/>
              <a:t>Let </a:t>
            </a:r>
            <a:r>
              <a:rPr lang="en-US" dirty="0" err="1" smtClean="0"/>
              <a:t>i</a:t>
            </a:r>
            <a:r>
              <a:rPr lang="en-US" baseline="-25000" dirty="0" err="1" smtClean="0"/>
              <a:t>j</a:t>
            </a:r>
            <a:r>
              <a:rPr lang="en-US" dirty="0" smtClean="0"/>
              <a:t> </a:t>
            </a:r>
            <a:r>
              <a:rPr lang="en-US" dirty="0"/>
              <a:t>denote identifiers (variables) where </a:t>
            </a:r>
            <a:r>
              <a:rPr lang="en-US" dirty="0" err="1"/>
              <a:t>i</a:t>
            </a:r>
            <a:r>
              <a:rPr lang="en-US" dirty="0"/>
              <a:t> </a:t>
            </a:r>
            <a:r>
              <a:rPr lang="en-US" dirty="0" smtClean="0"/>
              <a:t>and j are positive integers.</a:t>
            </a:r>
            <a:endParaRPr lang="en-US" dirty="0"/>
          </a:p>
          <a:p>
            <a:r>
              <a:rPr lang="en-US" dirty="0"/>
              <a:t>Let </a:t>
            </a:r>
            <a:r>
              <a:rPr lang="en-US" dirty="0" err="1"/>
              <a:t>m,n,o</a:t>
            </a:r>
            <a:r>
              <a:rPr lang="en-US" dirty="0"/>
              <a:t> denote De-</a:t>
            </a:r>
            <a:r>
              <a:rPr lang="en-US" dirty="0" err="1"/>
              <a:t>bruijn</a:t>
            </a:r>
            <a:r>
              <a:rPr lang="en-US" dirty="0"/>
              <a:t>-multi </a:t>
            </a:r>
            <a:r>
              <a:rPr lang="en-US" dirty="0" smtClean="0"/>
              <a:t>expressions</a:t>
            </a:r>
            <a:endParaRPr lang="en-US" dirty="0"/>
          </a:p>
          <a:p>
            <a:r>
              <a:rPr lang="en-US" dirty="0"/>
              <a:t>A De-</a:t>
            </a:r>
            <a:r>
              <a:rPr lang="en-US" dirty="0" err="1"/>
              <a:t>bruijn</a:t>
            </a:r>
            <a:r>
              <a:rPr lang="en-US" dirty="0"/>
              <a:t>-</a:t>
            </a:r>
            <a:r>
              <a:rPr lang="en-US" dirty="0" smtClean="0"/>
              <a:t>multi </a:t>
            </a:r>
            <a:r>
              <a:rPr lang="en-US" dirty="0"/>
              <a:t>expression is either:</a:t>
            </a:r>
          </a:p>
          <a:p>
            <a:pPr lvl="1"/>
            <a:r>
              <a:rPr lang="en-US" dirty="0"/>
              <a:t>c : A constant</a:t>
            </a:r>
          </a:p>
          <a:p>
            <a:pPr lvl="1"/>
            <a:r>
              <a:rPr lang="en-US" dirty="0" err="1" smtClean="0"/>
              <a:t>i</a:t>
            </a:r>
            <a:r>
              <a:rPr lang="en-US" baseline="-25000" dirty="0" err="1" smtClean="0"/>
              <a:t>j</a:t>
            </a:r>
            <a:r>
              <a:rPr lang="en-US" baseline="-25000" dirty="0" smtClean="0"/>
              <a:t> </a:t>
            </a:r>
            <a:r>
              <a:rPr lang="en-US" dirty="0"/>
              <a:t>: A variable</a:t>
            </a:r>
          </a:p>
          <a:p>
            <a:pPr lvl="1"/>
            <a:r>
              <a:rPr lang="en-US" dirty="0"/>
              <a:t>m( n, o, …) : An application. 0 or more arguments</a:t>
            </a:r>
          </a:p>
          <a:p>
            <a:pPr lvl="1"/>
            <a:r>
              <a:rPr lang="el-GR" dirty="0" smtClean="0"/>
              <a:t>λ</a:t>
            </a:r>
            <a:r>
              <a:rPr lang="en-US" baseline="-25000" dirty="0" err="1" smtClean="0"/>
              <a:t>i</a:t>
            </a:r>
            <a:r>
              <a:rPr lang="en-US" dirty="0" smtClean="0"/>
              <a:t> </a:t>
            </a:r>
            <a:r>
              <a:rPr lang="en-US" dirty="0"/>
              <a:t>m : An abstraction. </a:t>
            </a:r>
            <a:r>
              <a:rPr lang="en-US" dirty="0" err="1"/>
              <a:t>i</a:t>
            </a:r>
            <a:r>
              <a:rPr lang="en-US" dirty="0"/>
              <a:t> is a non-negative integer referring to the number of arguments for this function</a:t>
            </a:r>
            <a:r>
              <a:rPr lang="en-US" dirty="0" smtClean="0"/>
              <a:t>.</a:t>
            </a:r>
            <a:endParaRPr lang="en-US"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192898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DeBruijn</a:t>
            </a:r>
            <a:r>
              <a:rPr lang="en-US" dirty="0" smtClean="0"/>
              <a:t>-multi </a:t>
            </a:r>
            <a:r>
              <a:rPr lang="en-US" dirty="0"/>
              <a:t>calculus</a:t>
            </a:r>
          </a:p>
        </p:txBody>
      </p:sp>
      <p:sp>
        <p:nvSpPr>
          <p:cNvPr id="3" name="Content Placeholder 2"/>
          <p:cNvSpPr>
            <a:spLocks noGrp="1"/>
          </p:cNvSpPr>
          <p:nvPr>
            <p:ph idx="1"/>
          </p:nvPr>
        </p:nvSpPr>
        <p:spPr/>
        <p:txBody>
          <a:bodyPr>
            <a:normAutofit fontScale="85000" lnSpcReduction="10000"/>
          </a:bodyPr>
          <a:lstStyle/>
          <a:p>
            <a:pPr marL="36576" indent="0">
              <a:buNone/>
            </a:pPr>
            <a:r>
              <a:rPr lang="en-US" dirty="0"/>
              <a:t>Reduction rule:</a:t>
            </a:r>
          </a:p>
          <a:p>
            <a:pPr marL="36576" indent="0">
              <a:buNone/>
            </a:pPr>
            <a:r>
              <a:rPr lang="pt-BR" dirty="0"/>
              <a:t>(</a:t>
            </a:r>
            <a:r>
              <a:rPr lang="pt-BR" dirty="0" smtClean="0"/>
              <a:t>λ</a:t>
            </a:r>
            <a:r>
              <a:rPr lang="pt-BR" baseline="-25000" dirty="0" smtClean="0"/>
              <a:t>i</a:t>
            </a:r>
            <a:r>
              <a:rPr lang="pt-BR" dirty="0" smtClean="0"/>
              <a:t> </a:t>
            </a:r>
            <a:r>
              <a:rPr lang="pt-BR" dirty="0"/>
              <a:t>m)(n,o,...) ⇒ m [1↦n,o</a:t>
            </a:r>
            <a:r>
              <a:rPr lang="pt-BR" dirty="0" smtClean="0"/>
              <a:t>,...]</a:t>
            </a:r>
            <a:endParaRPr lang="pt-BR" dirty="0"/>
          </a:p>
          <a:p>
            <a:pPr marL="36576" indent="0">
              <a:buNone/>
            </a:pPr>
            <a:endParaRPr lang="pt-BR" dirty="0" smtClean="0"/>
          </a:p>
          <a:p>
            <a:pPr marL="36576" indent="0">
              <a:buNone/>
            </a:pPr>
            <a:r>
              <a:rPr lang="pt-BR" dirty="0" smtClean="0"/>
              <a:t>Our new substitution operator works as follows:</a:t>
            </a:r>
          </a:p>
          <a:p>
            <a:pPr marL="36576" indent="0">
              <a:buNone/>
            </a:pPr>
            <a:r>
              <a:rPr lang="pt-BR" dirty="0" smtClean="0"/>
              <a:t>i</a:t>
            </a:r>
            <a:r>
              <a:rPr lang="pt-BR" baseline="-25000" dirty="0" smtClean="0"/>
              <a:t>j </a:t>
            </a:r>
            <a:r>
              <a:rPr lang="pt-BR" dirty="0" smtClean="0"/>
              <a:t>[i</a:t>
            </a:r>
            <a:r>
              <a:rPr lang="pt-BR" dirty="0"/>
              <a:t>↦</a:t>
            </a:r>
            <a:r>
              <a:rPr lang="pt-BR" dirty="0" smtClean="0"/>
              <a:t>n</a:t>
            </a:r>
            <a:r>
              <a:rPr lang="pt-BR" baseline="-25000" dirty="0" smtClean="0"/>
              <a:t>1</a:t>
            </a:r>
            <a:r>
              <a:rPr lang="pt-BR" dirty="0" smtClean="0"/>
              <a:t>,...,n</a:t>
            </a:r>
            <a:r>
              <a:rPr lang="pt-BR" baseline="-25000" dirty="0" smtClean="0"/>
              <a:t>j</a:t>
            </a:r>
            <a:r>
              <a:rPr lang="pt-BR" dirty="0" smtClean="0"/>
              <a:t>...] ⇒ n</a:t>
            </a:r>
            <a:r>
              <a:rPr lang="pt-BR" baseline="-25000" dirty="0" smtClean="0"/>
              <a:t>j</a:t>
            </a:r>
            <a:endParaRPr lang="pt-BR" dirty="0" smtClean="0"/>
          </a:p>
          <a:p>
            <a:pPr marL="36576" indent="0">
              <a:buNone/>
            </a:pPr>
            <a:r>
              <a:rPr lang="pt-BR" dirty="0" smtClean="0"/>
              <a:t>(λ</a:t>
            </a:r>
            <a:r>
              <a:rPr lang="pt-BR" baseline="-25000" dirty="0" smtClean="0"/>
              <a:t>k</a:t>
            </a:r>
            <a:r>
              <a:rPr lang="pt-BR" dirty="0" smtClean="0"/>
              <a:t> m) </a:t>
            </a:r>
            <a:r>
              <a:rPr lang="pt-BR" dirty="0"/>
              <a:t>[i↦n</a:t>
            </a:r>
            <a:r>
              <a:rPr lang="pt-BR" baseline="-25000" dirty="0"/>
              <a:t>1</a:t>
            </a:r>
            <a:r>
              <a:rPr lang="pt-BR" dirty="0" smtClean="0"/>
              <a:t>,...]</a:t>
            </a:r>
            <a:r>
              <a:rPr lang="pt-BR" dirty="0"/>
              <a:t> </a:t>
            </a:r>
            <a:r>
              <a:rPr lang="pt-BR" dirty="0" smtClean="0"/>
              <a:t>⇒ </a:t>
            </a:r>
            <a:r>
              <a:rPr lang="pt-BR" dirty="0"/>
              <a:t>(λ</a:t>
            </a:r>
            <a:r>
              <a:rPr lang="pt-BR" baseline="-25000" dirty="0"/>
              <a:t>k</a:t>
            </a:r>
            <a:r>
              <a:rPr lang="pt-BR" dirty="0"/>
              <a:t> m) [</a:t>
            </a:r>
            <a:r>
              <a:rPr lang="pt-BR" dirty="0" smtClean="0"/>
              <a:t>i+1↦</a:t>
            </a:r>
            <a:r>
              <a:rPr lang="pt-BR" dirty="0"/>
              <a:t>n</a:t>
            </a:r>
            <a:r>
              <a:rPr lang="pt-BR" baseline="-25000" dirty="0"/>
              <a:t>1</a:t>
            </a:r>
            <a:r>
              <a:rPr lang="pt-BR" dirty="0"/>
              <a:t>,...]</a:t>
            </a:r>
          </a:p>
          <a:p>
            <a:pPr marL="36576" indent="0">
              <a:buNone/>
            </a:pPr>
            <a:r>
              <a:rPr lang="pt-BR" dirty="0" smtClean="0"/>
              <a:t>m( o</a:t>
            </a:r>
            <a:r>
              <a:rPr lang="pt-BR" baseline="-25000" dirty="0" smtClean="0"/>
              <a:t>1</a:t>
            </a:r>
            <a:r>
              <a:rPr lang="pt-BR" dirty="0" smtClean="0"/>
              <a:t>... ) </a:t>
            </a:r>
            <a:r>
              <a:rPr lang="pt-BR" dirty="0"/>
              <a:t>[i↦n</a:t>
            </a:r>
            <a:r>
              <a:rPr lang="pt-BR" baseline="-25000" dirty="0"/>
              <a:t>1</a:t>
            </a:r>
            <a:r>
              <a:rPr lang="pt-BR" dirty="0"/>
              <a:t>,...] </a:t>
            </a:r>
            <a:r>
              <a:rPr lang="pt-BR" dirty="0" smtClean="0"/>
              <a:t>⇒</a:t>
            </a:r>
            <a:r>
              <a:rPr lang="pt-BR" dirty="0"/>
              <a:t> </a:t>
            </a:r>
            <a:r>
              <a:rPr lang="pt-BR" dirty="0" smtClean="0"/>
              <a:t>(m [i</a:t>
            </a:r>
            <a:r>
              <a:rPr lang="pt-BR" dirty="0"/>
              <a:t>↦n</a:t>
            </a:r>
            <a:r>
              <a:rPr lang="pt-BR" baseline="-25000" dirty="0"/>
              <a:t>1</a:t>
            </a:r>
            <a:r>
              <a:rPr lang="pt-BR" dirty="0" smtClean="0"/>
              <a:t>,...]) (o </a:t>
            </a:r>
            <a:r>
              <a:rPr lang="pt-BR" dirty="0"/>
              <a:t>[i↦n</a:t>
            </a:r>
            <a:r>
              <a:rPr lang="pt-BR" baseline="-25000" dirty="0"/>
              <a:t>1</a:t>
            </a:r>
            <a:r>
              <a:rPr lang="pt-BR" dirty="0"/>
              <a:t>,...] </a:t>
            </a:r>
            <a:r>
              <a:rPr lang="pt-BR" dirty="0" smtClean="0"/>
              <a:t>... )</a:t>
            </a:r>
          </a:p>
          <a:p>
            <a:pPr marL="36576" indent="0">
              <a:buNone/>
            </a:pPr>
            <a:r>
              <a:rPr lang="pt-BR" dirty="0"/>
              <a:t>m</a:t>
            </a:r>
            <a:r>
              <a:rPr lang="pt-BR" dirty="0" smtClean="0"/>
              <a:t> [</a:t>
            </a:r>
            <a:r>
              <a:rPr lang="pt-BR" dirty="0"/>
              <a:t>i↦n</a:t>
            </a:r>
            <a:r>
              <a:rPr lang="pt-BR" baseline="-25000" dirty="0"/>
              <a:t>1</a:t>
            </a:r>
            <a:r>
              <a:rPr lang="pt-BR" dirty="0"/>
              <a:t>,...] ⇒ </a:t>
            </a:r>
            <a:r>
              <a:rPr lang="pt-BR" dirty="0" smtClean="0"/>
              <a:t>m</a:t>
            </a:r>
          </a:p>
          <a:p>
            <a:pPr marL="36576" indent="0">
              <a:buNone/>
            </a:pPr>
            <a:r>
              <a:rPr lang="pt-BR" dirty="0"/>
              <a:t>	</a:t>
            </a:r>
            <a:r>
              <a:rPr lang="pt-BR" dirty="0" smtClean="0"/>
              <a:t>for any other m</a:t>
            </a:r>
            <a:endParaRPr lang="pt-BR"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3884191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a:t>
            </a:r>
            <a:r>
              <a:rPr lang="en-US" dirty="0" err="1" smtClean="0"/>
              <a:t>Bruijn</a:t>
            </a:r>
            <a:r>
              <a:rPr lang="en-US" dirty="0" smtClean="0"/>
              <a:t> Bind</a:t>
            </a:r>
            <a:endParaRPr lang="en-US" dirty="0"/>
          </a:p>
        </p:txBody>
      </p:sp>
      <p:sp>
        <p:nvSpPr>
          <p:cNvPr id="3" name="Content Placeholder 2"/>
          <p:cNvSpPr>
            <a:spLocks noGrp="1"/>
          </p:cNvSpPr>
          <p:nvPr>
            <p:ph idx="1"/>
          </p:nvPr>
        </p:nvSpPr>
        <p:spPr/>
        <p:txBody>
          <a:bodyPr/>
          <a:lstStyle/>
          <a:p>
            <a:pPr marL="36576" indent="0">
              <a:buNone/>
            </a:pPr>
            <a:r>
              <a:rPr lang="el-GR" dirty="0"/>
              <a:t>μ⟦ </a:t>
            </a:r>
            <a:r>
              <a:rPr lang="en-US" dirty="0"/>
              <a:t>lam&lt;</a:t>
            </a:r>
            <a:r>
              <a:rPr lang="en-US" dirty="0" err="1"/>
              <a:t>i</a:t>
            </a:r>
            <a:r>
              <a:rPr lang="en-US" dirty="0"/>
              <a:t>&gt;( e ) ⟧ = </a:t>
            </a:r>
            <a:r>
              <a:rPr lang="el-GR" dirty="0"/>
              <a:t>λ</a:t>
            </a:r>
            <a:r>
              <a:rPr lang="en-US" baseline="-25000" dirty="0" err="1"/>
              <a:t>i</a:t>
            </a:r>
            <a:r>
              <a:rPr lang="en-US" dirty="0"/>
              <a:t> </a:t>
            </a:r>
            <a:r>
              <a:rPr lang="el-GR" dirty="0"/>
              <a:t>μ⟦ </a:t>
            </a:r>
            <a:r>
              <a:rPr lang="en-US" dirty="0"/>
              <a:t>e </a:t>
            </a:r>
            <a:r>
              <a:rPr lang="en-US" dirty="0" smtClean="0"/>
              <a:t>⟧</a:t>
            </a:r>
          </a:p>
          <a:p>
            <a:pPr marL="36576" indent="0">
              <a:buNone/>
            </a:pPr>
            <a:r>
              <a:rPr lang="el-GR" dirty="0"/>
              <a:t>μ⟦ _</a:t>
            </a:r>
            <a:r>
              <a:rPr lang="en-US" dirty="0" err="1"/>
              <a:t>i_j</a:t>
            </a:r>
            <a:r>
              <a:rPr lang="en-US" dirty="0"/>
              <a:t> ⟧ = </a:t>
            </a:r>
            <a:r>
              <a:rPr lang="en-US" dirty="0" err="1" smtClean="0"/>
              <a:t>i</a:t>
            </a:r>
            <a:r>
              <a:rPr lang="en-US" baseline="-25000" dirty="0" err="1" smtClean="0"/>
              <a:t>j</a:t>
            </a:r>
            <a:endParaRPr lang="en-US" baseline="-25000" dirty="0" smtClean="0"/>
          </a:p>
          <a:p>
            <a:pPr marL="36576" indent="0">
              <a:buNone/>
            </a:pPr>
            <a:r>
              <a:rPr lang="el-GR" dirty="0"/>
              <a:t>μ⟦ </a:t>
            </a:r>
            <a:r>
              <a:rPr lang="en-US" dirty="0"/>
              <a:t>app( </a:t>
            </a:r>
            <a:r>
              <a:rPr lang="en-US" dirty="0" smtClean="0"/>
              <a:t>e</a:t>
            </a:r>
            <a:r>
              <a:rPr lang="en-US" baseline="-25000" dirty="0" smtClean="0"/>
              <a:t>1</a:t>
            </a:r>
            <a:r>
              <a:rPr lang="en-US" dirty="0" smtClean="0"/>
              <a:t>, e</a:t>
            </a:r>
            <a:r>
              <a:rPr lang="en-US" baseline="-25000" dirty="0" smtClean="0"/>
              <a:t>2</a:t>
            </a:r>
            <a:r>
              <a:rPr lang="en-US" dirty="0" smtClean="0"/>
              <a:t> </a:t>
            </a:r>
            <a:r>
              <a:rPr lang="en-US" dirty="0"/>
              <a:t>… ) ⟧ = </a:t>
            </a:r>
            <a:r>
              <a:rPr lang="el-GR" dirty="0"/>
              <a:t>μ⟦ </a:t>
            </a:r>
            <a:r>
              <a:rPr lang="en-US" dirty="0" smtClean="0"/>
              <a:t>e</a:t>
            </a:r>
            <a:r>
              <a:rPr lang="en-US" baseline="-25000" dirty="0" smtClean="0"/>
              <a:t>1</a:t>
            </a:r>
            <a:r>
              <a:rPr lang="en-US" dirty="0"/>
              <a:t> ⟧</a:t>
            </a:r>
            <a:r>
              <a:rPr lang="en-US" dirty="0" smtClean="0"/>
              <a:t>( </a:t>
            </a:r>
            <a:r>
              <a:rPr lang="el-GR" dirty="0" smtClean="0"/>
              <a:t>μ⟦</a:t>
            </a:r>
            <a:r>
              <a:rPr lang="en-US" dirty="0" smtClean="0"/>
              <a:t>e</a:t>
            </a:r>
            <a:r>
              <a:rPr lang="en-US" baseline="-25000" dirty="0" smtClean="0"/>
              <a:t>2</a:t>
            </a:r>
            <a:r>
              <a:rPr lang="en-US" dirty="0" smtClean="0"/>
              <a:t>⟧ </a:t>
            </a:r>
            <a:r>
              <a:rPr lang="en-US" dirty="0"/>
              <a:t>…)</a:t>
            </a:r>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35914887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a:t>
            </a:r>
            <a:r>
              <a:rPr lang="en-US" dirty="0" err="1" smtClean="0"/>
              <a:t>Bruijn</a:t>
            </a:r>
            <a:r>
              <a:rPr lang="en-US" dirty="0" smtClean="0"/>
              <a:t> Flip</a:t>
            </a:r>
            <a:endParaRPr lang="en-US" dirty="0"/>
          </a:p>
        </p:txBody>
      </p:sp>
      <p:sp>
        <p:nvSpPr>
          <p:cNvPr id="3" name="Content Placeholder 2"/>
          <p:cNvSpPr>
            <a:spLocks noGrp="1"/>
          </p:cNvSpPr>
          <p:nvPr>
            <p:ph idx="1"/>
          </p:nvPr>
        </p:nvSpPr>
        <p:spPr>
          <a:xfrm>
            <a:off x="457200" y="1524000"/>
            <a:ext cx="7467600" cy="4525963"/>
          </a:xfrm>
        </p:spPr>
        <p:txBody>
          <a:bodyPr>
            <a:noAutofit/>
          </a:bodyPr>
          <a:lstStyle/>
          <a:p>
            <a:pPr marL="36576" indent="0">
              <a:buNone/>
            </a:pPr>
            <a:r>
              <a:rPr lang="en-US" sz="1600" dirty="0"/>
              <a:t>template&lt; </a:t>
            </a:r>
            <a:r>
              <a:rPr lang="en-US" sz="1600" dirty="0" err="1"/>
              <a:t>typename</a:t>
            </a:r>
            <a:r>
              <a:rPr lang="en-US" sz="1600" dirty="0"/>
              <a:t> F &gt;</a:t>
            </a:r>
          </a:p>
          <a:p>
            <a:pPr marL="36576" indent="0">
              <a:buNone/>
            </a:pPr>
            <a:r>
              <a:rPr lang="en-US" sz="1600" dirty="0"/>
              <a:t>auto flip( F </a:t>
            </a:r>
            <a:r>
              <a:rPr lang="en-US" sz="1600" dirty="0" err="1"/>
              <a:t>f</a:t>
            </a:r>
            <a:r>
              <a:rPr lang="en-US" sz="1600" dirty="0"/>
              <a:t> ) -&gt; </a:t>
            </a:r>
            <a:r>
              <a:rPr lang="en-US" sz="1600" dirty="0" err="1"/>
              <a:t>decltype</a:t>
            </a:r>
            <a:r>
              <a:rPr lang="en-US" sz="1600" dirty="0"/>
              <a:t>( boost::bind( f, _2, _1 ) )</a:t>
            </a:r>
          </a:p>
          <a:p>
            <a:pPr marL="36576" indent="0">
              <a:buNone/>
            </a:pPr>
            <a:r>
              <a:rPr lang="en-US" sz="1600" dirty="0"/>
              <a:t>{</a:t>
            </a:r>
          </a:p>
          <a:p>
            <a:pPr marL="36576" indent="0">
              <a:buNone/>
            </a:pPr>
            <a:r>
              <a:rPr lang="en-US" sz="1600" dirty="0"/>
              <a:t>    return boost::bind( f, _2, _1 );</a:t>
            </a:r>
          </a:p>
          <a:p>
            <a:pPr marL="36576" indent="0">
              <a:buNone/>
            </a:pPr>
            <a:r>
              <a:rPr lang="en-US" sz="1600" dirty="0" smtClean="0"/>
              <a:t>}</a:t>
            </a:r>
          </a:p>
          <a:p>
            <a:pPr marL="36576" indent="0">
              <a:buNone/>
            </a:pPr>
            <a:endParaRPr lang="en-US" sz="1400" dirty="0" smtClean="0"/>
          </a:p>
          <a:p>
            <a:pPr marL="36576" indent="0">
              <a:buNone/>
            </a:pPr>
            <a:r>
              <a:rPr lang="en-US" sz="1800" dirty="0" smtClean="0"/>
              <a:t>Recall the multi-</a:t>
            </a:r>
            <a:r>
              <a:rPr lang="en-US" sz="1800" dirty="0" err="1" smtClean="0"/>
              <a:t>arg</a:t>
            </a:r>
            <a:r>
              <a:rPr lang="en-US" sz="1800" dirty="0" smtClean="0"/>
              <a:t> meaning:</a:t>
            </a:r>
          </a:p>
          <a:p>
            <a:pPr marL="36576" indent="0">
              <a:buNone/>
            </a:pPr>
            <a:r>
              <a:rPr lang="en-US" sz="2000" dirty="0" smtClean="0"/>
              <a:t>	</a:t>
            </a:r>
            <a:r>
              <a:rPr lang="el-GR" sz="2000" dirty="0" smtClean="0"/>
              <a:t>λ</a:t>
            </a:r>
            <a:r>
              <a:rPr lang="el-GR" sz="2000" baseline="-25000" dirty="0" smtClean="0"/>
              <a:t>1</a:t>
            </a:r>
            <a:r>
              <a:rPr lang="en-US" sz="2000" dirty="0"/>
              <a:t>f. (</a:t>
            </a:r>
            <a:r>
              <a:rPr lang="el-GR" sz="2000" dirty="0"/>
              <a:t>λ</a:t>
            </a:r>
            <a:r>
              <a:rPr lang="el-GR" sz="2000" baseline="-25000" dirty="0"/>
              <a:t>2</a:t>
            </a:r>
            <a:r>
              <a:rPr lang="en-US" sz="2000" dirty="0"/>
              <a:t>x. </a:t>
            </a:r>
            <a:r>
              <a:rPr lang="en-US" sz="2000" dirty="0" smtClean="0"/>
              <a:t>f</a:t>
            </a:r>
            <a:r>
              <a:rPr lang="en-US" sz="2000" baseline="-25000" dirty="0" smtClean="0"/>
              <a:t>1</a:t>
            </a:r>
            <a:r>
              <a:rPr lang="en-US" sz="2000" dirty="0" smtClean="0"/>
              <a:t>(x</a:t>
            </a:r>
            <a:r>
              <a:rPr lang="en-US" sz="2000" baseline="-25000" dirty="0" smtClean="0"/>
              <a:t>2</a:t>
            </a:r>
            <a:r>
              <a:rPr lang="en-US" sz="2000" dirty="0" smtClean="0"/>
              <a:t>,x</a:t>
            </a:r>
            <a:r>
              <a:rPr lang="en-US" sz="2000" baseline="-25000" dirty="0" smtClean="0"/>
              <a:t>1</a:t>
            </a:r>
            <a:r>
              <a:rPr lang="en-US" sz="2000" dirty="0"/>
              <a:t>))</a:t>
            </a:r>
          </a:p>
          <a:p>
            <a:pPr marL="36576" indent="0">
              <a:buNone/>
            </a:pPr>
            <a:endParaRPr lang="en-US" sz="1800" dirty="0" smtClean="0"/>
          </a:p>
          <a:p>
            <a:pPr marL="36576" indent="0">
              <a:buNone/>
            </a:pPr>
            <a:r>
              <a:rPr lang="en-US" sz="1800" dirty="0" smtClean="0"/>
              <a:t>And in </a:t>
            </a:r>
            <a:r>
              <a:rPr lang="en-US" sz="1800" dirty="0" err="1" smtClean="0"/>
              <a:t>DeBruijn</a:t>
            </a:r>
            <a:r>
              <a:rPr lang="en-US" sz="1800" dirty="0" smtClean="0"/>
              <a:t>-multi:</a:t>
            </a:r>
          </a:p>
          <a:p>
            <a:pPr marL="36576" indent="0">
              <a:buNone/>
            </a:pPr>
            <a:r>
              <a:rPr lang="en-US" sz="1800" dirty="0" smtClean="0"/>
              <a:t>	</a:t>
            </a:r>
            <a:r>
              <a:rPr lang="el-GR" sz="1800" dirty="0" smtClean="0"/>
              <a:t>λ</a:t>
            </a:r>
            <a:r>
              <a:rPr lang="el-GR" sz="1800" baseline="-25000" dirty="0" smtClean="0"/>
              <a:t>1</a:t>
            </a:r>
            <a:r>
              <a:rPr lang="en-US" sz="1800" dirty="0" smtClean="0"/>
              <a:t> </a:t>
            </a:r>
            <a:r>
              <a:rPr lang="en-US" sz="1800" dirty="0"/>
              <a:t>(</a:t>
            </a:r>
            <a:r>
              <a:rPr lang="el-GR" sz="1800" dirty="0" smtClean="0"/>
              <a:t>λ</a:t>
            </a:r>
            <a:r>
              <a:rPr lang="el-GR" sz="1800" baseline="-25000" dirty="0" smtClean="0"/>
              <a:t>2</a:t>
            </a:r>
            <a:r>
              <a:rPr lang="en-US" sz="1800" dirty="0" smtClean="0"/>
              <a:t> 2</a:t>
            </a:r>
            <a:r>
              <a:rPr lang="en-US" sz="1800" baseline="-25000" dirty="0" smtClean="0"/>
              <a:t>1 </a:t>
            </a:r>
            <a:r>
              <a:rPr lang="en-US" sz="1800" dirty="0" smtClean="0"/>
              <a:t>(1</a:t>
            </a:r>
            <a:r>
              <a:rPr lang="en-US" sz="1800" baseline="-25000" dirty="0" smtClean="0"/>
              <a:t>2</a:t>
            </a:r>
            <a:r>
              <a:rPr lang="en-US" sz="1800" dirty="0" smtClean="0"/>
              <a:t>,1</a:t>
            </a:r>
            <a:r>
              <a:rPr lang="en-US" sz="1800" baseline="-25000" dirty="0" smtClean="0"/>
              <a:t>1</a:t>
            </a:r>
            <a:r>
              <a:rPr lang="en-US" sz="1800" dirty="0" smtClean="0"/>
              <a:t>))</a:t>
            </a:r>
          </a:p>
          <a:p>
            <a:pPr marL="36576" indent="0">
              <a:buNone/>
            </a:pPr>
            <a:endParaRPr lang="en-US" sz="1800" dirty="0"/>
          </a:p>
          <a:p>
            <a:pPr marL="36576" indent="0">
              <a:buNone/>
            </a:pPr>
            <a:r>
              <a:rPr lang="en-US" sz="1800" dirty="0" smtClean="0"/>
              <a:t>And in De </a:t>
            </a:r>
            <a:r>
              <a:rPr lang="en-US" sz="1800" dirty="0" err="1" smtClean="0"/>
              <a:t>Bruijn</a:t>
            </a:r>
            <a:r>
              <a:rPr lang="en-US" sz="1800" dirty="0" smtClean="0"/>
              <a:t> Bind:</a:t>
            </a:r>
          </a:p>
          <a:p>
            <a:pPr marL="36576" indent="0">
              <a:buNone/>
            </a:pPr>
            <a:r>
              <a:rPr lang="en-US" sz="1800" dirty="0" smtClean="0"/>
              <a:t>	</a:t>
            </a:r>
            <a:r>
              <a:rPr lang="en-US" sz="1800" dirty="0" err="1" smtClean="0"/>
              <a:t>const</a:t>
            </a:r>
            <a:r>
              <a:rPr lang="en-US" sz="1800" dirty="0" smtClean="0"/>
              <a:t> auto flip = lam&lt;1&gt;( lam&lt;2&gt;( app( _2_1, _1_2, _1_1 ) ) );</a:t>
            </a:r>
            <a:endParaRPr lang="en-US" sz="1800"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3491205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a:t>
            </a:r>
            <a:r>
              <a:rPr lang="en-US" dirty="0" err="1" smtClean="0"/>
              <a:t>Bruijn</a:t>
            </a:r>
            <a:r>
              <a:rPr lang="en-US" dirty="0" smtClean="0"/>
              <a:t> City Generator</a:t>
            </a:r>
            <a:endParaRPr lang="en-US" dirty="0"/>
          </a:p>
        </p:txBody>
      </p:sp>
      <p:sp>
        <p:nvSpPr>
          <p:cNvPr id="3" name="Content Placeholder 2"/>
          <p:cNvSpPr>
            <a:spLocks noGrp="1"/>
          </p:cNvSpPr>
          <p:nvPr>
            <p:ph idx="1"/>
          </p:nvPr>
        </p:nvSpPr>
        <p:spPr/>
        <p:txBody>
          <a:bodyPr>
            <a:normAutofit fontScale="62500" lnSpcReduction="20000"/>
          </a:bodyPr>
          <a:lstStyle/>
          <a:p>
            <a:pPr marL="36576" indent="0">
              <a:buNone/>
            </a:pPr>
            <a:r>
              <a:rPr lang="en-US" sz="3200" dirty="0" err="1"/>
              <a:t>struct</a:t>
            </a:r>
            <a:r>
              <a:rPr lang="en-US" sz="3200" dirty="0"/>
              <a:t> House {…};</a:t>
            </a:r>
          </a:p>
          <a:p>
            <a:pPr marL="36576" indent="0">
              <a:buNone/>
            </a:pPr>
            <a:r>
              <a:rPr lang="en-US" sz="3200" dirty="0" err="1"/>
              <a:t>typedef</a:t>
            </a:r>
            <a:r>
              <a:rPr lang="en-US" sz="3200" dirty="0"/>
              <a:t> function&lt;House ()&gt; </a:t>
            </a:r>
            <a:r>
              <a:rPr lang="en-US" sz="3200" dirty="0" err="1"/>
              <a:t>HouseGenerator</a:t>
            </a:r>
            <a:r>
              <a:rPr lang="en-US" sz="3200" dirty="0"/>
              <a:t>;</a:t>
            </a:r>
          </a:p>
          <a:p>
            <a:pPr marL="36576" indent="0">
              <a:buNone/>
            </a:pPr>
            <a:r>
              <a:rPr lang="en-US" sz="3200" dirty="0" err="1"/>
              <a:t>typedef</a:t>
            </a:r>
            <a:r>
              <a:rPr lang="en-US" sz="3200" dirty="0"/>
              <a:t> function&lt;City ()&gt; </a:t>
            </a:r>
            <a:r>
              <a:rPr lang="en-US" sz="3200" dirty="0" err="1"/>
              <a:t>CityGenerator</a:t>
            </a:r>
            <a:r>
              <a:rPr lang="en-US" sz="3200" dirty="0"/>
              <a:t>;</a:t>
            </a:r>
          </a:p>
          <a:p>
            <a:pPr marL="36576" indent="0">
              <a:buNone/>
            </a:pPr>
            <a:r>
              <a:rPr lang="en-US" sz="3200" dirty="0"/>
              <a:t>House </a:t>
            </a:r>
            <a:r>
              <a:rPr lang="en-US" sz="3200" dirty="0" err="1"/>
              <a:t>make_house</a:t>
            </a:r>
            <a:r>
              <a:rPr lang="en-US" sz="3200" dirty="0"/>
              <a:t>( </a:t>
            </a:r>
            <a:r>
              <a:rPr lang="en-US" sz="3200" dirty="0" err="1"/>
              <a:t>int</a:t>
            </a:r>
            <a:r>
              <a:rPr lang="en-US" sz="3200" dirty="0"/>
              <a:t> size );</a:t>
            </a:r>
          </a:p>
          <a:p>
            <a:pPr marL="36576" indent="0">
              <a:buNone/>
            </a:pPr>
            <a:r>
              <a:rPr lang="en-US" sz="3200" dirty="0"/>
              <a:t>City </a:t>
            </a:r>
            <a:r>
              <a:rPr lang="en-US" sz="3200" dirty="0" err="1"/>
              <a:t>make_city</a:t>
            </a:r>
            <a:r>
              <a:rPr lang="en-US" sz="3200" dirty="0"/>
              <a:t>( </a:t>
            </a:r>
            <a:r>
              <a:rPr lang="en-US" sz="3200" dirty="0" err="1"/>
              <a:t>HouseGenerator</a:t>
            </a:r>
            <a:r>
              <a:rPr lang="en-US" sz="3200" dirty="0"/>
              <a:t> g);</a:t>
            </a:r>
          </a:p>
          <a:p>
            <a:pPr marL="36576" indent="0">
              <a:buNone/>
            </a:pPr>
            <a:endParaRPr lang="en-US" dirty="0" smtClean="0"/>
          </a:p>
          <a:p>
            <a:pPr marL="36576" indent="0">
              <a:buNone/>
            </a:pPr>
            <a:r>
              <a:rPr lang="en-US" dirty="0" err="1" smtClean="0"/>
              <a:t>Boost.Bind</a:t>
            </a:r>
            <a:r>
              <a:rPr lang="en-US" dirty="0" smtClean="0"/>
              <a:t> syntax:</a:t>
            </a:r>
            <a:endParaRPr lang="en-US" dirty="0"/>
          </a:p>
          <a:p>
            <a:pPr marL="36576" indent="0">
              <a:buNone/>
            </a:pPr>
            <a:r>
              <a:rPr lang="en-US" dirty="0" err="1"/>
              <a:t>const</a:t>
            </a:r>
            <a:r>
              <a:rPr lang="en-US" dirty="0"/>
              <a:t> </a:t>
            </a:r>
            <a:r>
              <a:rPr lang="en-US" dirty="0" err="1"/>
              <a:t>CityGenerator</a:t>
            </a:r>
            <a:r>
              <a:rPr lang="en-US" dirty="0"/>
              <a:t> cg = bind</a:t>
            </a:r>
          </a:p>
          <a:p>
            <a:pPr marL="36576" indent="0">
              <a:buNone/>
            </a:pPr>
            <a:r>
              <a:rPr lang="en-US" dirty="0"/>
              <a:t>  ( </a:t>
            </a:r>
            <a:r>
              <a:rPr lang="en-US" dirty="0" err="1"/>
              <a:t>make_city</a:t>
            </a:r>
            <a:endParaRPr lang="en-US" dirty="0"/>
          </a:p>
          <a:p>
            <a:pPr marL="36576" indent="0">
              <a:buNone/>
            </a:pPr>
            <a:r>
              <a:rPr lang="en-US" dirty="0"/>
              <a:t>  , </a:t>
            </a:r>
            <a:r>
              <a:rPr lang="en-US" dirty="0" smtClean="0"/>
              <a:t>protect( bind</a:t>
            </a:r>
            <a:r>
              <a:rPr lang="en-US" dirty="0"/>
              <a:t>( </a:t>
            </a:r>
            <a:r>
              <a:rPr lang="en-US" dirty="0" err="1"/>
              <a:t>make_house</a:t>
            </a:r>
            <a:r>
              <a:rPr lang="en-US" dirty="0"/>
              <a:t>, 1 ) </a:t>
            </a:r>
            <a:r>
              <a:rPr lang="en-US" dirty="0" smtClean="0"/>
              <a:t>) );</a:t>
            </a:r>
          </a:p>
          <a:p>
            <a:pPr marL="36576" indent="0">
              <a:buNone/>
            </a:pPr>
            <a:endParaRPr lang="en-US" dirty="0"/>
          </a:p>
          <a:p>
            <a:pPr marL="36576" indent="0">
              <a:buNone/>
            </a:pPr>
            <a:r>
              <a:rPr lang="en-US" dirty="0" smtClean="0"/>
              <a:t>De </a:t>
            </a:r>
            <a:r>
              <a:rPr lang="en-US" dirty="0" err="1" smtClean="0"/>
              <a:t>Bruijn</a:t>
            </a:r>
            <a:r>
              <a:rPr lang="en-US" dirty="0" smtClean="0"/>
              <a:t> Bind syntax:</a:t>
            </a:r>
          </a:p>
          <a:p>
            <a:pPr marL="36576" indent="0">
              <a:buNone/>
            </a:pPr>
            <a:r>
              <a:rPr lang="en-US" dirty="0" err="1" smtClean="0"/>
              <a:t>const</a:t>
            </a:r>
            <a:r>
              <a:rPr lang="en-US" dirty="0" smtClean="0"/>
              <a:t>  </a:t>
            </a:r>
            <a:r>
              <a:rPr lang="en-US" dirty="0" err="1" smtClean="0"/>
              <a:t>CityGenerator</a:t>
            </a:r>
            <a:r>
              <a:rPr lang="en-US" dirty="0" smtClean="0"/>
              <a:t> cg = lam&lt;0&gt;</a:t>
            </a:r>
          </a:p>
          <a:p>
            <a:pPr marL="36576" indent="0">
              <a:buNone/>
            </a:pPr>
            <a:r>
              <a:rPr lang="en-US" dirty="0"/>
              <a:t> </a:t>
            </a:r>
            <a:r>
              <a:rPr lang="en-US" dirty="0" smtClean="0"/>
              <a:t> ( app( </a:t>
            </a:r>
            <a:r>
              <a:rPr lang="en-US" dirty="0" err="1" smtClean="0"/>
              <a:t>make_city</a:t>
            </a:r>
            <a:endParaRPr lang="en-US" dirty="0" smtClean="0"/>
          </a:p>
          <a:p>
            <a:pPr marL="36576" indent="0">
              <a:buNone/>
            </a:pPr>
            <a:r>
              <a:rPr lang="en-US" dirty="0"/>
              <a:t> </a:t>
            </a:r>
            <a:r>
              <a:rPr lang="en-US" dirty="0" smtClean="0"/>
              <a:t>          , app( </a:t>
            </a:r>
            <a:r>
              <a:rPr lang="en-US" dirty="0" err="1" smtClean="0"/>
              <a:t>make_house</a:t>
            </a:r>
            <a:r>
              <a:rPr lang="en-US" dirty="0" smtClean="0"/>
              <a:t>, 1 ) ) );</a:t>
            </a:r>
            <a:endParaRPr lang="en-US" dirty="0"/>
          </a:p>
          <a:p>
            <a:endParaRPr lang="en-US"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242838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Powerful Polymorphic Functions</a:t>
            </a:r>
            <a:endParaRPr lang="en-US" dirty="0"/>
          </a:p>
        </p:txBody>
      </p:sp>
      <p:sp>
        <p:nvSpPr>
          <p:cNvPr id="3" name="Content Placeholder 2"/>
          <p:cNvSpPr>
            <a:spLocks noGrp="1"/>
          </p:cNvSpPr>
          <p:nvPr>
            <p:ph idx="1"/>
          </p:nvPr>
        </p:nvSpPr>
        <p:spPr/>
        <p:txBody>
          <a:bodyPr>
            <a:normAutofit fontScale="85000" lnSpcReduction="20000"/>
          </a:bodyPr>
          <a:lstStyle/>
          <a:p>
            <a:pPr marL="36576" indent="0">
              <a:buNone/>
            </a:pPr>
            <a:r>
              <a:rPr lang="en-US" dirty="0" smtClean="0"/>
              <a:t>// compose( f, g )( x ) = f( g( x ) );</a:t>
            </a:r>
          </a:p>
          <a:p>
            <a:pPr marL="36576" indent="0">
              <a:buNone/>
            </a:pPr>
            <a:r>
              <a:rPr lang="en-US" dirty="0" err="1" smtClean="0"/>
              <a:t>const</a:t>
            </a:r>
            <a:r>
              <a:rPr lang="en-US" dirty="0" smtClean="0"/>
              <a:t> auto compose</a:t>
            </a:r>
          </a:p>
          <a:p>
            <a:pPr marL="36576" indent="0">
              <a:buNone/>
            </a:pPr>
            <a:r>
              <a:rPr lang="en-US" dirty="0"/>
              <a:t> </a:t>
            </a:r>
            <a:r>
              <a:rPr lang="en-US" dirty="0" smtClean="0"/>
              <a:t> = lam&lt;2&gt;</a:t>
            </a:r>
          </a:p>
          <a:p>
            <a:pPr marL="36576" indent="0">
              <a:buNone/>
            </a:pPr>
            <a:r>
              <a:rPr lang="en-US" dirty="0"/>
              <a:t> </a:t>
            </a:r>
            <a:r>
              <a:rPr lang="en-US" dirty="0" smtClean="0"/>
              <a:t>     ( lam&lt;1&gt;</a:t>
            </a:r>
          </a:p>
          <a:p>
            <a:pPr marL="36576" indent="0">
              <a:buNone/>
            </a:pPr>
            <a:r>
              <a:rPr lang="en-US" dirty="0" smtClean="0"/>
              <a:t>        ( app( _2_1, app( _2_2, _1_1 ) ) ) );</a:t>
            </a:r>
          </a:p>
          <a:p>
            <a:pPr marL="36576" indent="0">
              <a:buNone/>
            </a:pPr>
            <a:endParaRPr lang="en-US" dirty="0" smtClean="0"/>
          </a:p>
          <a:p>
            <a:pPr marL="36576" indent="0">
              <a:buNone/>
            </a:pPr>
            <a:r>
              <a:rPr lang="en-US" dirty="0" smtClean="0"/>
              <a:t>// always( x )( y ) = x (for any y)</a:t>
            </a:r>
          </a:p>
          <a:p>
            <a:pPr marL="36576" indent="0">
              <a:buNone/>
            </a:pPr>
            <a:r>
              <a:rPr lang="en-US" dirty="0" err="1" smtClean="0"/>
              <a:t>const</a:t>
            </a:r>
            <a:r>
              <a:rPr lang="en-US" dirty="0" smtClean="0"/>
              <a:t> auto always</a:t>
            </a:r>
          </a:p>
          <a:p>
            <a:pPr marL="36576" indent="0">
              <a:buNone/>
            </a:pPr>
            <a:r>
              <a:rPr lang="en-US" dirty="0"/>
              <a:t> </a:t>
            </a:r>
            <a:r>
              <a:rPr lang="en-US" dirty="0" smtClean="0"/>
              <a:t> = lam&lt;1&gt;</a:t>
            </a:r>
          </a:p>
          <a:p>
            <a:pPr marL="36576" indent="0">
              <a:buNone/>
            </a:pPr>
            <a:r>
              <a:rPr lang="en-US" dirty="0"/>
              <a:t> </a:t>
            </a:r>
            <a:r>
              <a:rPr lang="en-US" dirty="0" smtClean="0"/>
              <a:t>     ( lam&lt;1&gt;</a:t>
            </a:r>
          </a:p>
          <a:p>
            <a:pPr marL="36576" indent="0">
              <a:buNone/>
            </a:pPr>
            <a:r>
              <a:rPr lang="en-US" dirty="0"/>
              <a:t> </a:t>
            </a:r>
            <a:r>
              <a:rPr lang="en-US" dirty="0" smtClean="0"/>
              <a:t>       ( _2_1 ) );</a:t>
            </a:r>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3509886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Powerful Polymorphic Functions</a:t>
            </a:r>
          </a:p>
        </p:txBody>
      </p:sp>
      <p:sp>
        <p:nvSpPr>
          <p:cNvPr id="3" name="Content Placeholder 2"/>
          <p:cNvSpPr>
            <a:spLocks noGrp="1"/>
          </p:cNvSpPr>
          <p:nvPr>
            <p:ph idx="1"/>
          </p:nvPr>
        </p:nvSpPr>
        <p:spPr/>
        <p:txBody>
          <a:bodyPr/>
          <a:lstStyle/>
          <a:p>
            <a:pPr marL="36576" indent="0">
              <a:buNone/>
            </a:pPr>
            <a:r>
              <a:rPr lang="en-US" dirty="0" smtClean="0"/>
              <a:t>// curry( f )( a )( b ) = f( a, b )</a:t>
            </a:r>
          </a:p>
          <a:p>
            <a:pPr marL="36576" indent="0">
              <a:buNone/>
            </a:pPr>
            <a:r>
              <a:rPr lang="en-US" dirty="0" err="1" smtClean="0"/>
              <a:t>const</a:t>
            </a:r>
            <a:r>
              <a:rPr lang="en-US" dirty="0" smtClean="0"/>
              <a:t> auto curry</a:t>
            </a:r>
          </a:p>
          <a:p>
            <a:pPr marL="36576" indent="0">
              <a:buNone/>
            </a:pPr>
            <a:r>
              <a:rPr lang="en-US" dirty="0"/>
              <a:t> </a:t>
            </a:r>
            <a:r>
              <a:rPr lang="en-US" dirty="0" smtClean="0"/>
              <a:t> = lam&lt;1&gt;</a:t>
            </a:r>
          </a:p>
          <a:p>
            <a:pPr marL="36576" indent="0">
              <a:buNone/>
            </a:pPr>
            <a:r>
              <a:rPr lang="en-US" dirty="0"/>
              <a:t> </a:t>
            </a:r>
            <a:r>
              <a:rPr lang="en-US" dirty="0" smtClean="0"/>
              <a:t>     ( lam&lt;1&gt;</a:t>
            </a:r>
          </a:p>
          <a:p>
            <a:pPr marL="36576" indent="0">
              <a:buNone/>
            </a:pPr>
            <a:r>
              <a:rPr lang="en-US" dirty="0"/>
              <a:t> </a:t>
            </a:r>
            <a:r>
              <a:rPr lang="en-US" dirty="0" smtClean="0"/>
              <a:t>       ( lam&lt;1&gt;</a:t>
            </a:r>
          </a:p>
          <a:p>
            <a:pPr marL="36576" indent="0">
              <a:buNone/>
            </a:pPr>
            <a:r>
              <a:rPr lang="en-US" dirty="0"/>
              <a:t> </a:t>
            </a:r>
            <a:r>
              <a:rPr lang="en-US" dirty="0" smtClean="0"/>
              <a:t>         ( app( _3_1, _2_1, _1_1 ) ) ) );</a:t>
            </a:r>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2808558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cities are made.</a:t>
            </a:r>
            <a:endParaRPr lang="en-US" dirty="0"/>
          </a:p>
        </p:txBody>
      </p:sp>
      <p:sp>
        <p:nvSpPr>
          <p:cNvPr id="3" name="Content Placeholder 2"/>
          <p:cNvSpPr>
            <a:spLocks noGrp="1"/>
          </p:cNvSpPr>
          <p:nvPr>
            <p:ph idx="1"/>
          </p:nvPr>
        </p:nvSpPr>
        <p:spPr/>
        <p:txBody>
          <a:bodyPr/>
          <a:lstStyle/>
          <a:p>
            <a:pPr marL="36576" indent="0">
              <a:buNone/>
            </a:pPr>
            <a:r>
              <a:rPr lang="en-US" dirty="0" smtClean="0"/>
              <a:t>This is a house</a:t>
            </a:r>
          </a:p>
          <a:p>
            <a:pPr marL="36576" indent="0">
              <a:buNone/>
            </a:pPr>
            <a:r>
              <a:rPr lang="en-US" dirty="0"/>
              <a:t> </a:t>
            </a:r>
            <a:r>
              <a:rPr lang="en-US" dirty="0" smtClean="0"/>
              <a:t> </a:t>
            </a:r>
            <a:r>
              <a:rPr lang="en-US" dirty="0" err="1" smtClean="0"/>
              <a:t>struct</a:t>
            </a:r>
            <a:r>
              <a:rPr lang="en-US" dirty="0" smtClean="0"/>
              <a:t> House {…};</a:t>
            </a:r>
          </a:p>
          <a:p>
            <a:pPr marL="36576" indent="0">
              <a:buNone/>
            </a:pPr>
            <a:r>
              <a:rPr lang="en-US" dirty="0" smtClean="0"/>
              <a:t>This is a house generator</a:t>
            </a:r>
          </a:p>
          <a:p>
            <a:pPr marL="36576" indent="0">
              <a:buNone/>
            </a:pPr>
            <a:r>
              <a:rPr lang="en-US" dirty="0"/>
              <a:t> </a:t>
            </a:r>
            <a:r>
              <a:rPr lang="en-US" dirty="0" smtClean="0"/>
              <a:t> </a:t>
            </a:r>
            <a:r>
              <a:rPr lang="en-US" dirty="0" err="1" smtClean="0"/>
              <a:t>typedef</a:t>
            </a:r>
            <a:r>
              <a:rPr lang="en-US" dirty="0" smtClean="0"/>
              <a:t> function&lt;House ()&gt; </a:t>
            </a:r>
            <a:r>
              <a:rPr lang="en-US" dirty="0" smtClean="0"/>
              <a:t>           </a:t>
            </a:r>
          </a:p>
          <a:p>
            <a:pPr marL="36576" indent="0">
              <a:buNone/>
            </a:pPr>
            <a:r>
              <a:rPr lang="en-US" dirty="0"/>
              <a:t> </a:t>
            </a:r>
            <a:r>
              <a:rPr lang="en-US" dirty="0" smtClean="0"/>
              <a:t>       </a:t>
            </a:r>
            <a:r>
              <a:rPr lang="en-US" dirty="0" err="1" smtClean="0"/>
              <a:t>HouseGenerator</a:t>
            </a:r>
            <a:r>
              <a:rPr lang="en-US" dirty="0" smtClean="0"/>
              <a:t>;</a:t>
            </a:r>
          </a:p>
          <a:p>
            <a:pPr marL="36576" indent="0">
              <a:buNone/>
            </a:pPr>
            <a:r>
              <a:rPr lang="en-US" dirty="0" smtClean="0"/>
              <a:t>This is a city generator:</a:t>
            </a:r>
          </a:p>
          <a:p>
            <a:pPr marL="36576" indent="0">
              <a:buNone/>
            </a:pPr>
            <a:r>
              <a:rPr lang="en-US" dirty="0"/>
              <a:t> </a:t>
            </a:r>
            <a:r>
              <a:rPr lang="en-US" dirty="0" smtClean="0"/>
              <a:t> </a:t>
            </a:r>
            <a:r>
              <a:rPr lang="en-US" dirty="0" err="1" smtClean="0"/>
              <a:t>typedef</a:t>
            </a:r>
            <a:r>
              <a:rPr lang="en-US" dirty="0" smtClean="0"/>
              <a:t> function&lt;City ()&gt; </a:t>
            </a:r>
            <a:r>
              <a:rPr lang="en-US" dirty="0" err="1" smtClean="0"/>
              <a:t>CityGenerator</a:t>
            </a:r>
            <a:r>
              <a:rPr lang="en-US" dirty="0" smtClean="0"/>
              <a:t>;</a:t>
            </a:r>
            <a:endParaRPr lang="en-US" dirty="0"/>
          </a:p>
          <a:p>
            <a:pPr marL="36576"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1676400"/>
            <a:ext cx="762000" cy="76582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2743200"/>
            <a:ext cx="721120" cy="947456"/>
          </a:xfrm>
          <a:prstGeom prst="rect">
            <a:avLst/>
          </a:prstGeom>
        </p:spPr>
      </p:pic>
      <p:sp>
        <p:nvSpPr>
          <p:cNvPr id="7" name="TextBox 6"/>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543415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 and De </a:t>
            </a:r>
            <a:r>
              <a:rPr lang="en-US" dirty="0" err="1" smtClean="0"/>
              <a:t>Bruijn</a:t>
            </a:r>
            <a:r>
              <a:rPr lang="en-US" dirty="0" smtClean="0"/>
              <a:t> Bind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6420372"/>
              </p:ext>
            </p:extLst>
          </p:nvPr>
        </p:nvGraphicFramePr>
        <p:xfrm>
          <a:off x="457200" y="1600200"/>
          <a:ext cx="7467600" cy="1854200"/>
        </p:xfrm>
        <a:graphic>
          <a:graphicData uri="http://schemas.openxmlformats.org/drawingml/2006/table">
            <a:tbl>
              <a:tblPr firstRow="1" bandRow="1">
                <a:tableStyleId>{5C22544A-7EE6-4342-B048-85BDC9FD1C3A}</a:tableStyleId>
              </a:tblPr>
              <a:tblGrid>
                <a:gridCol w="2489200"/>
                <a:gridCol w="2489200"/>
                <a:gridCol w="2489200"/>
              </a:tblGrid>
              <a:tr h="370840">
                <a:tc>
                  <a:txBody>
                    <a:bodyPr/>
                    <a:lstStyle/>
                    <a:p>
                      <a:endParaRPr lang="en-US" dirty="0"/>
                    </a:p>
                  </a:txBody>
                  <a:tcPr/>
                </a:tc>
                <a:tc>
                  <a:txBody>
                    <a:bodyPr/>
                    <a:lstStyle/>
                    <a:p>
                      <a:r>
                        <a:rPr lang="en-US" dirty="0" err="1" smtClean="0"/>
                        <a:t>Boost.Bind</a:t>
                      </a:r>
                      <a:endParaRPr lang="en-US" dirty="0"/>
                    </a:p>
                  </a:txBody>
                  <a:tcPr/>
                </a:tc>
                <a:tc>
                  <a:txBody>
                    <a:bodyPr/>
                    <a:lstStyle/>
                    <a:p>
                      <a:r>
                        <a:rPr lang="en-US" dirty="0" smtClean="0"/>
                        <a:t>De </a:t>
                      </a:r>
                      <a:r>
                        <a:rPr lang="en-US" dirty="0" err="1" smtClean="0"/>
                        <a:t>Bruijn</a:t>
                      </a:r>
                      <a:r>
                        <a:rPr lang="en-US" dirty="0" smtClean="0"/>
                        <a:t> Bind</a:t>
                      </a:r>
                      <a:endParaRPr lang="en-US" dirty="0"/>
                    </a:p>
                  </a:txBody>
                  <a:tcPr/>
                </a:tc>
              </a:tr>
              <a:tr h="370840">
                <a:tc>
                  <a:txBody>
                    <a:bodyPr/>
                    <a:lstStyle/>
                    <a:p>
                      <a:r>
                        <a:rPr lang="en-US" dirty="0" smtClean="0"/>
                        <a:t>Function Coverage</a:t>
                      </a:r>
                      <a:endParaRPr lang="en-US" dirty="0"/>
                    </a:p>
                  </a:txBody>
                  <a:tcPr/>
                </a:tc>
                <a:tc>
                  <a:txBody>
                    <a:bodyPr/>
                    <a:lstStyle/>
                    <a:p>
                      <a:r>
                        <a:rPr lang="en-US" dirty="0" smtClean="0"/>
                        <a:t>Incomplete</a:t>
                      </a:r>
                      <a:endParaRPr lang="en-US" dirty="0"/>
                    </a:p>
                  </a:txBody>
                  <a:tcPr/>
                </a:tc>
                <a:tc>
                  <a:txBody>
                    <a:bodyPr/>
                    <a:lstStyle/>
                    <a:p>
                      <a:r>
                        <a:rPr lang="en-US" dirty="0" smtClean="0"/>
                        <a:t>Complete</a:t>
                      </a:r>
                      <a:endParaRPr lang="en-US" dirty="0"/>
                    </a:p>
                  </a:txBody>
                  <a:tcPr/>
                </a:tc>
              </a:tr>
              <a:tr h="370840">
                <a:tc>
                  <a:txBody>
                    <a:bodyPr/>
                    <a:lstStyle/>
                    <a:p>
                      <a:r>
                        <a:rPr lang="en-US" dirty="0" smtClean="0"/>
                        <a:t>Lexemes</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370840">
                <a:tc>
                  <a:txBody>
                    <a:bodyPr/>
                    <a:lstStyle/>
                    <a:p>
                      <a:r>
                        <a:rPr lang="en-US" dirty="0" smtClean="0"/>
                        <a:t>Semantics</a:t>
                      </a:r>
                      <a:endParaRPr lang="en-US" dirty="0"/>
                    </a:p>
                  </a:txBody>
                  <a:tcPr/>
                </a:tc>
                <a:tc>
                  <a:txBody>
                    <a:bodyPr/>
                    <a:lstStyle/>
                    <a:p>
                      <a:r>
                        <a:rPr lang="en-US" dirty="0" smtClean="0"/>
                        <a:t>Complex</a:t>
                      </a:r>
                      <a:endParaRPr lang="en-US" dirty="0"/>
                    </a:p>
                  </a:txBody>
                  <a:tcPr/>
                </a:tc>
                <a:tc>
                  <a:txBody>
                    <a:bodyPr/>
                    <a:lstStyle/>
                    <a:p>
                      <a:r>
                        <a:rPr lang="en-US" dirty="0" smtClean="0"/>
                        <a:t>Simple</a:t>
                      </a:r>
                      <a:endParaRPr lang="en-US" dirty="0"/>
                    </a:p>
                  </a:txBody>
                  <a:tcPr/>
                </a:tc>
              </a:tr>
              <a:tr h="370840">
                <a:tc>
                  <a:txBody>
                    <a:bodyPr/>
                    <a:lstStyle/>
                    <a:p>
                      <a:r>
                        <a:rPr lang="en-US" dirty="0" smtClean="0"/>
                        <a:t>Polymorphic results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
        <p:nvSpPr>
          <p:cNvPr id="5" name="TextBox 4"/>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4123356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De </a:t>
            </a:r>
            <a:r>
              <a:rPr lang="en-US" dirty="0" err="1" smtClean="0"/>
              <a:t>Bruijn</a:t>
            </a:r>
            <a:r>
              <a:rPr lang="en-US" dirty="0" smtClean="0"/>
              <a:t> Bind</a:t>
            </a:r>
            <a:endParaRPr lang="en-US" dirty="0"/>
          </a:p>
        </p:txBody>
      </p:sp>
      <p:sp>
        <p:nvSpPr>
          <p:cNvPr id="3" name="Content Placeholder 2"/>
          <p:cNvSpPr>
            <a:spLocks noGrp="1"/>
          </p:cNvSpPr>
          <p:nvPr>
            <p:ph idx="1"/>
          </p:nvPr>
        </p:nvSpPr>
        <p:spPr/>
        <p:txBody>
          <a:bodyPr/>
          <a:lstStyle/>
          <a:p>
            <a:r>
              <a:rPr lang="en-US" dirty="0" smtClean="0"/>
              <a:t>Lazy lambdas</a:t>
            </a:r>
          </a:p>
          <a:p>
            <a:r>
              <a:rPr lang="en-US" dirty="0" smtClean="0"/>
              <a:t>Recursive functions</a:t>
            </a:r>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5773531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Lambdas</a:t>
            </a:r>
            <a:endParaRPr lang="en-US" dirty="0"/>
          </a:p>
        </p:txBody>
      </p:sp>
      <p:sp>
        <p:nvSpPr>
          <p:cNvPr id="3" name="Content Placeholder 2"/>
          <p:cNvSpPr>
            <a:spLocks noGrp="1"/>
          </p:cNvSpPr>
          <p:nvPr>
            <p:ph idx="1"/>
          </p:nvPr>
        </p:nvSpPr>
        <p:spPr/>
        <p:txBody>
          <a:bodyPr/>
          <a:lstStyle/>
          <a:p>
            <a:pPr marL="36576" indent="0">
              <a:buNone/>
            </a:pPr>
            <a:r>
              <a:rPr lang="fr-FR" dirty="0" err="1"/>
              <a:t>const</a:t>
            </a:r>
            <a:r>
              <a:rPr lang="fr-FR" dirty="0"/>
              <a:t> auto f</a:t>
            </a:r>
          </a:p>
          <a:p>
            <a:pPr marL="36576" indent="0">
              <a:buNone/>
            </a:pPr>
            <a:r>
              <a:rPr lang="fr-FR" dirty="0"/>
              <a:t>    = </a:t>
            </a:r>
            <a:r>
              <a:rPr lang="fr-FR" dirty="0" err="1"/>
              <a:t>lam</a:t>
            </a:r>
            <a:r>
              <a:rPr lang="fr-FR" dirty="0"/>
              <a:t>&lt;0&gt;(</a:t>
            </a:r>
          </a:p>
          <a:p>
            <a:pPr marL="36576" indent="0">
              <a:buNone/>
            </a:pPr>
            <a:r>
              <a:rPr lang="fr-FR" dirty="0"/>
              <a:t>        </a:t>
            </a:r>
            <a:r>
              <a:rPr lang="fr-FR" dirty="0" err="1"/>
              <a:t>app</a:t>
            </a:r>
            <a:r>
              <a:rPr lang="fr-FR" dirty="0"/>
              <a:t>(</a:t>
            </a:r>
          </a:p>
          <a:p>
            <a:pPr marL="36576" indent="0">
              <a:buNone/>
            </a:pPr>
            <a:r>
              <a:rPr lang="fr-FR" dirty="0"/>
              <a:t>          </a:t>
            </a:r>
            <a:r>
              <a:rPr lang="fr-FR" dirty="0" err="1"/>
              <a:t>lam</a:t>
            </a:r>
            <a:r>
              <a:rPr lang="fr-FR" dirty="0"/>
              <a:t>&lt;1&gt;( </a:t>
            </a:r>
            <a:r>
              <a:rPr lang="fr-FR" dirty="0" err="1"/>
              <a:t>app</a:t>
            </a:r>
            <a:r>
              <a:rPr lang="fr-FR" dirty="0"/>
              <a:t>( plus, _1_1, _1_1 ) ),</a:t>
            </a:r>
          </a:p>
          <a:p>
            <a:pPr marL="36576" indent="0">
              <a:buNone/>
            </a:pPr>
            <a:r>
              <a:rPr lang="fr-FR" dirty="0"/>
              <a:t>          </a:t>
            </a:r>
            <a:r>
              <a:rPr lang="fr-FR" dirty="0" err="1"/>
              <a:t>app</a:t>
            </a:r>
            <a:r>
              <a:rPr lang="fr-FR" dirty="0"/>
              <a:t>( plus, 3, 5 ) ) </a:t>
            </a:r>
            <a:r>
              <a:rPr lang="fr-FR" dirty="0" smtClean="0"/>
              <a:t>);</a:t>
            </a:r>
            <a:endParaRPr lang="fr-FR" dirty="0"/>
          </a:p>
        </p:txBody>
      </p:sp>
    </p:spTree>
    <p:extLst>
      <p:ext uri="{BB962C8B-B14F-4D97-AF65-F5344CB8AC3E}">
        <p14:creationId xmlns:p14="http://schemas.microsoft.com/office/powerpoint/2010/main" val="690634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pPr marL="36576" indent="0">
              <a:buNone/>
            </a:pPr>
            <a:r>
              <a:rPr lang="en-US" dirty="0" smtClean="0"/>
              <a:t>_</a:t>
            </a:r>
            <a:r>
              <a:rPr lang="en-US" dirty="0" err="1" smtClean="0"/>
              <a:t>i_j</a:t>
            </a:r>
            <a:r>
              <a:rPr lang="en-US" dirty="0" smtClean="0"/>
              <a:t> is now defined for when j=0</a:t>
            </a:r>
          </a:p>
          <a:p>
            <a:pPr marL="36576" indent="0">
              <a:buNone/>
            </a:pPr>
            <a:r>
              <a:rPr lang="en-US" dirty="0" smtClean="0"/>
              <a:t>When j=0 the syntax references the function itself being defined.</a:t>
            </a:r>
          </a:p>
          <a:p>
            <a:pPr marL="36576" indent="0">
              <a:buNone/>
            </a:pPr>
            <a:r>
              <a:rPr lang="en-US" dirty="0" smtClean="0"/>
              <a:t>fib:</a:t>
            </a:r>
            <a:endParaRPr lang="en-US" dirty="0"/>
          </a:p>
        </p:txBody>
      </p:sp>
    </p:spTree>
    <p:extLst>
      <p:ext uri="{BB962C8B-B14F-4D97-AF65-F5344CB8AC3E}">
        <p14:creationId xmlns:p14="http://schemas.microsoft.com/office/powerpoint/2010/main" val="959372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Fibbonacci</a:t>
            </a:r>
            <a:r>
              <a:rPr lang="en-US" dirty="0" smtClean="0"/>
              <a:t> function</a:t>
            </a:r>
            <a:endParaRPr lang="en-US" dirty="0"/>
          </a:p>
        </p:txBody>
      </p:sp>
      <p:sp>
        <p:nvSpPr>
          <p:cNvPr id="3" name="Content Placeholder 2"/>
          <p:cNvSpPr>
            <a:spLocks noGrp="1"/>
          </p:cNvSpPr>
          <p:nvPr>
            <p:ph idx="1"/>
          </p:nvPr>
        </p:nvSpPr>
        <p:spPr/>
        <p:txBody>
          <a:bodyPr>
            <a:normAutofit fontScale="92500" lnSpcReduction="20000"/>
          </a:bodyPr>
          <a:lstStyle/>
          <a:p>
            <a:pPr marL="36576" indent="0">
              <a:buNone/>
            </a:pPr>
            <a:r>
              <a:rPr lang="en-US" dirty="0" err="1"/>
              <a:t>const</a:t>
            </a:r>
            <a:r>
              <a:rPr lang="en-US" dirty="0"/>
              <a:t> auto fib</a:t>
            </a:r>
          </a:p>
          <a:p>
            <a:pPr marL="36576" indent="0">
              <a:buNone/>
            </a:pPr>
            <a:r>
              <a:rPr lang="en-US" dirty="0"/>
              <a:t>  = lam&lt;1&gt;(</a:t>
            </a:r>
          </a:p>
          <a:p>
            <a:pPr marL="36576" indent="0">
              <a:buNone/>
            </a:pPr>
            <a:r>
              <a:rPr lang="en-US" dirty="0"/>
              <a:t>      app(</a:t>
            </a:r>
          </a:p>
          <a:p>
            <a:pPr marL="36576" indent="0">
              <a:buNone/>
            </a:pPr>
            <a:r>
              <a:rPr lang="en-US" dirty="0"/>
              <a:t>        </a:t>
            </a:r>
            <a:r>
              <a:rPr lang="en-US" dirty="0" err="1"/>
              <a:t>iff</a:t>
            </a:r>
            <a:r>
              <a:rPr lang="en-US" dirty="0"/>
              <a:t>,</a:t>
            </a:r>
          </a:p>
          <a:p>
            <a:pPr marL="36576" indent="0">
              <a:buNone/>
            </a:pPr>
            <a:r>
              <a:rPr lang="en-US" dirty="0"/>
              <a:t>        app( </a:t>
            </a:r>
            <a:r>
              <a:rPr lang="en-US" dirty="0" err="1"/>
              <a:t>lessThan</a:t>
            </a:r>
            <a:r>
              <a:rPr lang="en-US" dirty="0"/>
              <a:t>, _1_1, 2 ),</a:t>
            </a:r>
          </a:p>
          <a:p>
            <a:pPr marL="36576" indent="0">
              <a:buNone/>
            </a:pPr>
            <a:r>
              <a:rPr lang="en-US" dirty="0"/>
              <a:t>        1,</a:t>
            </a:r>
          </a:p>
          <a:p>
            <a:pPr marL="36576" indent="0">
              <a:buNone/>
            </a:pPr>
            <a:r>
              <a:rPr lang="en-US" dirty="0"/>
              <a:t>        app( plus</a:t>
            </a:r>
          </a:p>
          <a:p>
            <a:pPr marL="36576" indent="0">
              <a:buNone/>
            </a:pPr>
            <a:r>
              <a:rPr lang="en-US" dirty="0"/>
              <a:t>           , app( _1_0, app( subtract, _1_1, 1 ) )</a:t>
            </a:r>
          </a:p>
          <a:p>
            <a:pPr marL="36576" indent="0">
              <a:buNone/>
            </a:pPr>
            <a:r>
              <a:rPr lang="en-US" dirty="0"/>
              <a:t>           , app( _1_0, app( subtract, _1_1, 2 ) )</a:t>
            </a:r>
          </a:p>
          <a:p>
            <a:pPr marL="36576" indent="0">
              <a:buNone/>
            </a:pPr>
            <a:r>
              <a:rPr lang="en-US" dirty="0"/>
              <a:t>           ) ) </a:t>
            </a:r>
            <a:r>
              <a:rPr lang="en-US" dirty="0" smtClean="0"/>
              <a:t>);</a:t>
            </a:r>
            <a:endParaRPr lang="en-US" dirty="0"/>
          </a:p>
        </p:txBody>
      </p:sp>
    </p:spTree>
    <p:extLst>
      <p:ext uri="{BB962C8B-B14F-4D97-AF65-F5344CB8AC3E}">
        <p14:creationId xmlns:p14="http://schemas.microsoft.com/office/powerpoint/2010/main" val="2175710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DeBruijn</a:t>
            </a:r>
            <a:r>
              <a:rPr lang="en-US" dirty="0" smtClean="0"/>
              <a:t> Bind</a:t>
            </a:r>
            <a:endParaRPr lang="en-US" dirty="0"/>
          </a:p>
        </p:txBody>
      </p:sp>
      <p:sp>
        <p:nvSpPr>
          <p:cNvPr id="3" name="Content Placeholder 2"/>
          <p:cNvSpPr>
            <a:spLocks noGrp="1"/>
          </p:cNvSpPr>
          <p:nvPr>
            <p:ph idx="1"/>
          </p:nvPr>
        </p:nvSpPr>
        <p:spPr/>
        <p:txBody>
          <a:bodyPr>
            <a:normAutofit/>
          </a:bodyPr>
          <a:lstStyle/>
          <a:p>
            <a:pPr marL="36576" indent="0">
              <a:buNone/>
            </a:pPr>
            <a:r>
              <a:rPr lang="en-US" sz="2400" dirty="0" smtClean="0"/>
              <a:t>A more powerful bind that retains its simplicity.</a:t>
            </a:r>
          </a:p>
          <a:p>
            <a:pPr marL="36576" indent="0">
              <a:buNone/>
            </a:pPr>
            <a:endParaRPr lang="en-US" sz="2000" dirty="0"/>
          </a:p>
          <a:p>
            <a:pPr marL="36576" indent="0">
              <a:buNone/>
            </a:pPr>
            <a:endParaRPr lang="en-US" sz="2400" dirty="0" smtClean="0"/>
          </a:p>
          <a:p>
            <a:pPr marL="36576" indent="0">
              <a:buNone/>
            </a:pPr>
            <a:endParaRPr lang="en-US" sz="2400" dirty="0"/>
          </a:p>
          <a:p>
            <a:pPr marL="36576" indent="0">
              <a:buNone/>
            </a:pPr>
            <a:r>
              <a:rPr lang="en-US" sz="2400" dirty="0" smtClean="0"/>
              <a:t>Credits:</a:t>
            </a:r>
          </a:p>
          <a:p>
            <a:pPr marL="36576" indent="0">
              <a:buNone/>
            </a:pPr>
            <a:endParaRPr lang="en-US" sz="2000" dirty="0"/>
          </a:p>
          <a:p>
            <a:pPr marL="36576" indent="0">
              <a:buNone/>
            </a:pPr>
            <a:r>
              <a:rPr lang="en-US" sz="2000" dirty="0" smtClean="0"/>
              <a:t>Larry </a:t>
            </a:r>
            <a:r>
              <a:rPr lang="en-US" sz="2000" dirty="0" smtClean="0"/>
              <a:t>Evans, Robert Stewart, Stefan </a:t>
            </a:r>
            <a:r>
              <a:rPr lang="en-US" sz="2000" dirty="0" err="1" smtClean="0"/>
              <a:t>Strasser</a:t>
            </a:r>
            <a:r>
              <a:rPr lang="en-US" sz="2000" dirty="0" smtClean="0"/>
              <a:t>, Dave Abrahams, OvermindDL1, Joel de Guzman, Scott McMurray, </a:t>
            </a:r>
            <a:r>
              <a:rPr lang="en-US" sz="2000" dirty="0" err="1" smtClean="0"/>
              <a:t>Manjunath</a:t>
            </a:r>
            <a:r>
              <a:rPr lang="en-US" sz="2000" dirty="0" smtClean="0"/>
              <a:t> </a:t>
            </a:r>
            <a:r>
              <a:rPr lang="en-US" sz="2000" dirty="0" err="1" smtClean="0"/>
              <a:t>Kudlur</a:t>
            </a:r>
            <a:r>
              <a:rPr lang="en-US" sz="2000" dirty="0" smtClean="0"/>
              <a:t>, and Jacob Smith for stimulating discussion on Boost-</a:t>
            </a:r>
            <a:r>
              <a:rPr lang="en-US" sz="2000" dirty="0" err="1" smtClean="0"/>
              <a:t>dev</a:t>
            </a:r>
            <a:r>
              <a:rPr lang="en-US" sz="2000" dirty="0" smtClean="0"/>
              <a:t> which led to the current look-and-feel.</a:t>
            </a:r>
            <a:endParaRPr lang="en-US" sz="2000"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1981542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a city generator</a:t>
            </a:r>
            <a:endParaRPr lang="en-US" dirty="0"/>
          </a:p>
        </p:txBody>
      </p:sp>
      <p:sp>
        <p:nvSpPr>
          <p:cNvPr id="3" name="Content Placeholder 2"/>
          <p:cNvSpPr>
            <a:spLocks noGrp="1"/>
          </p:cNvSpPr>
          <p:nvPr>
            <p:ph idx="1"/>
          </p:nvPr>
        </p:nvSpPr>
        <p:spPr/>
        <p:txBody>
          <a:bodyPr>
            <a:normAutofit fontScale="92500" lnSpcReduction="10000"/>
          </a:bodyPr>
          <a:lstStyle/>
          <a:p>
            <a:pPr marL="36576" indent="0">
              <a:buNone/>
            </a:pPr>
            <a:r>
              <a:rPr lang="en-US" sz="2400" dirty="0" err="1" smtClean="0"/>
              <a:t>struct</a:t>
            </a:r>
            <a:r>
              <a:rPr lang="en-US" sz="2400" dirty="0" smtClean="0"/>
              <a:t> </a:t>
            </a:r>
            <a:r>
              <a:rPr lang="en-US" sz="2400" dirty="0"/>
              <a:t>House {…};</a:t>
            </a:r>
          </a:p>
          <a:p>
            <a:pPr marL="36576" indent="0">
              <a:buNone/>
            </a:pPr>
            <a:r>
              <a:rPr lang="en-US" sz="2400" dirty="0" err="1" smtClean="0"/>
              <a:t>typedef</a:t>
            </a:r>
            <a:r>
              <a:rPr lang="en-US" sz="2400" dirty="0" smtClean="0"/>
              <a:t> </a:t>
            </a:r>
            <a:r>
              <a:rPr lang="en-US" sz="2400" dirty="0"/>
              <a:t>function&lt;House ()&gt; </a:t>
            </a:r>
            <a:r>
              <a:rPr lang="en-US" sz="2400" dirty="0" err="1"/>
              <a:t>HouseGenerator</a:t>
            </a:r>
            <a:r>
              <a:rPr lang="en-US" sz="2400" dirty="0"/>
              <a:t>;</a:t>
            </a:r>
          </a:p>
          <a:p>
            <a:pPr marL="36576" indent="0">
              <a:buNone/>
            </a:pPr>
            <a:r>
              <a:rPr lang="en-US" sz="2400" dirty="0" err="1" smtClean="0"/>
              <a:t>typedef</a:t>
            </a:r>
            <a:r>
              <a:rPr lang="en-US" sz="2400" dirty="0" smtClean="0"/>
              <a:t> </a:t>
            </a:r>
            <a:r>
              <a:rPr lang="en-US" sz="2400" dirty="0"/>
              <a:t>function&lt;City ()&gt; </a:t>
            </a:r>
            <a:r>
              <a:rPr lang="en-US" sz="2400" dirty="0" err="1"/>
              <a:t>CityGenerator</a:t>
            </a:r>
            <a:r>
              <a:rPr lang="en-US" sz="2400" dirty="0"/>
              <a:t>;</a:t>
            </a:r>
          </a:p>
          <a:p>
            <a:pPr marL="36576" indent="0">
              <a:buNone/>
            </a:pPr>
            <a:endParaRPr lang="en-US" dirty="0" smtClean="0"/>
          </a:p>
          <a:p>
            <a:pPr marL="36576" indent="0">
              <a:buNone/>
            </a:pPr>
            <a:r>
              <a:rPr lang="en-US" dirty="0" smtClean="0"/>
              <a:t>We also have:</a:t>
            </a:r>
          </a:p>
          <a:p>
            <a:pPr marL="36576" indent="0">
              <a:buNone/>
            </a:pPr>
            <a:r>
              <a:rPr lang="en-US" dirty="0" smtClean="0"/>
              <a:t>House </a:t>
            </a:r>
            <a:r>
              <a:rPr lang="en-US" dirty="0" err="1" smtClean="0"/>
              <a:t>make_house</a:t>
            </a:r>
            <a:r>
              <a:rPr lang="en-US" dirty="0" smtClean="0"/>
              <a:t>( </a:t>
            </a:r>
            <a:r>
              <a:rPr lang="en-US" dirty="0" err="1" smtClean="0"/>
              <a:t>int</a:t>
            </a:r>
            <a:r>
              <a:rPr lang="en-US" dirty="0" smtClean="0"/>
              <a:t> size );</a:t>
            </a:r>
          </a:p>
          <a:p>
            <a:pPr marL="36576" indent="0">
              <a:buNone/>
            </a:pPr>
            <a:r>
              <a:rPr lang="en-US" dirty="0" smtClean="0"/>
              <a:t>City </a:t>
            </a:r>
            <a:r>
              <a:rPr lang="en-US" dirty="0" err="1" smtClean="0"/>
              <a:t>make_city</a:t>
            </a:r>
            <a:r>
              <a:rPr lang="en-US" dirty="0" smtClean="0"/>
              <a:t>( </a:t>
            </a:r>
            <a:r>
              <a:rPr lang="en-US" dirty="0" err="1" smtClean="0"/>
              <a:t>HouseGenerator</a:t>
            </a:r>
            <a:r>
              <a:rPr lang="en-US" dirty="0" smtClean="0"/>
              <a:t> g);</a:t>
            </a:r>
          </a:p>
          <a:p>
            <a:pPr marL="36576" indent="0">
              <a:buNone/>
            </a:pPr>
            <a:endParaRPr lang="en-US" dirty="0"/>
          </a:p>
          <a:p>
            <a:pPr marL="36576" indent="0">
              <a:buNone/>
            </a:pPr>
            <a:r>
              <a:rPr lang="en-US" dirty="0" smtClean="0"/>
              <a:t>Task: make a </a:t>
            </a:r>
            <a:r>
              <a:rPr lang="en-US" dirty="0" err="1" smtClean="0"/>
              <a:t>CityGenerator</a:t>
            </a:r>
            <a:r>
              <a:rPr lang="en-US" dirty="0" smtClean="0"/>
              <a:t> with size 1 houses.</a:t>
            </a:r>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2657182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Generator</a:t>
            </a:r>
            <a:endParaRPr lang="en-US" dirty="0"/>
          </a:p>
        </p:txBody>
      </p:sp>
      <p:sp>
        <p:nvSpPr>
          <p:cNvPr id="3" name="Content Placeholder 2"/>
          <p:cNvSpPr>
            <a:spLocks noGrp="1"/>
          </p:cNvSpPr>
          <p:nvPr>
            <p:ph idx="1"/>
          </p:nvPr>
        </p:nvSpPr>
        <p:spPr/>
        <p:txBody>
          <a:bodyPr>
            <a:normAutofit/>
          </a:bodyPr>
          <a:lstStyle/>
          <a:p>
            <a:pPr marL="36576" indent="0">
              <a:buNone/>
            </a:pPr>
            <a:r>
              <a:rPr lang="en-US" sz="2000" dirty="0" err="1"/>
              <a:t>struct</a:t>
            </a:r>
            <a:r>
              <a:rPr lang="en-US" sz="2000" dirty="0"/>
              <a:t> House {…};</a:t>
            </a:r>
          </a:p>
          <a:p>
            <a:pPr marL="36576" indent="0">
              <a:buNone/>
            </a:pPr>
            <a:r>
              <a:rPr lang="en-US" sz="2000" dirty="0" err="1"/>
              <a:t>typedef</a:t>
            </a:r>
            <a:r>
              <a:rPr lang="en-US" sz="2000" dirty="0"/>
              <a:t> function&lt;House ()&gt; </a:t>
            </a:r>
            <a:r>
              <a:rPr lang="en-US" sz="2000" dirty="0" err="1"/>
              <a:t>HouseGenerator</a:t>
            </a:r>
            <a:r>
              <a:rPr lang="en-US" sz="2000" dirty="0"/>
              <a:t>;</a:t>
            </a:r>
          </a:p>
          <a:p>
            <a:pPr marL="36576" indent="0">
              <a:buNone/>
            </a:pPr>
            <a:r>
              <a:rPr lang="en-US" sz="2000" dirty="0" err="1"/>
              <a:t>typedef</a:t>
            </a:r>
            <a:r>
              <a:rPr lang="en-US" sz="2000" dirty="0"/>
              <a:t> function&lt;City ()&gt; </a:t>
            </a:r>
            <a:r>
              <a:rPr lang="en-US" sz="2000" dirty="0" err="1"/>
              <a:t>CityGenerator</a:t>
            </a:r>
            <a:r>
              <a:rPr lang="en-US" sz="2000" dirty="0"/>
              <a:t>;</a:t>
            </a:r>
          </a:p>
          <a:p>
            <a:pPr marL="36576" indent="0">
              <a:buNone/>
            </a:pPr>
            <a:r>
              <a:rPr lang="en-US" sz="2000" dirty="0" smtClean="0"/>
              <a:t>House </a:t>
            </a:r>
            <a:r>
              <a:rPr lang="en-US" sz="2000" dirty="0" err="1"/>
              <a:t>make_house</a:t>
            </a:r>
            <a:r>
              <a:rPr lang="en-US" sz="2000" dirty="0"/>
              <a:t>( </a:t>
            </a:r>
            <a:r>
              <a:rPr lang="en-US" sz="2000" dirty="0" err="1"/>
              <a:t>int</a:t>
            </a:r>
            <a:r>
              <a:rPr lang="en-US" sz="2000" dirty="0"/>
              <a:t> size );</a:t>
            </a:r>
          </a:p>
          <a:p>
            <a:pPr marL="36576" indent="0">
              <a:buNone/>
            </a:pPr>
            <a:r>
              <a:rPr lang="en-US" sz="2000" dirty="0"/>
              <a:t>City </a:t>
            </a:r>
            <a:r>
              <a:rPr lang="en-US" sz="2000" dirty="0" err="1"/>
              <a:t>make_city</a:t>
            </a:r>
            <a:r>
              <a:rPr lang="en-US" sz="2000" dirty="0"/>
              <a:t>( </a:t>
            </a:r>
            <a:r>
              <a:rPr lang="en-US" sz="2000" dirty="0" err="1"/>
              <a:t>HouseGenerator</a:t>
            </a:r>
            <a:r>
              <a:rPr lang="en-US" sz="2000" dirty="0"/>
              <a:t> g);</a:t>
            </a:r>
          </a:p>
          <a:p>
            <a:pPr marL="36576" indent="0">
              <a:buNone/>
            </a:pPr>
            <a:endParaRPr lang="en-US" dirty="0"/>
          </a:p>
          <a:p>
            <a:pPr marL="36576" indent="0">
              <a:buNone/>
            </a:pPr>
            <a:r>
              <a:rPr lang="en-US" dirty="0" err="1" smtClean="0"/>
              <a:t>const</a:t>
            </a:r>
            <a:r>
              <a:rPr lang="en-US" dirty="0" smtClean="0"/>
              <a:t> </a:t>
            </a:r>
            <a:r>
              <a:rPr lang="en-US" dirty="0" err="1" smtClean="0"/>
              <a:t>CityGenerator</a:t>
            </a:r>
            <a:r>
              <a:rPr lang="en-US" dirty="0" smtClean="0"/>
              <a:t> cg = bind</a:t>
            </a:r>
          </a:p>
          <a:p>
            <a:pPr marL="36576" indent="0">
              <a:buNone/>
            </a:pPr>
            <a:r>
              <a:rPr lang="en-US" dirty="0"/>
              <a:t> </a:t>
            </a:r>
            <a:r>
              <a:rPr lang="en-US" dirty="0" smtClean="0"/>
              <a:t> ( </a:t>
            </a:r>
            <a:r>
              <a:rPr lang="en-US" dirty="0" err="1" smtClean="0"/>
              <a:t>make_city</a:t>
            </a:r>
            <a:endParaRPr lang="en-US" dirty="0" smtClean="0"/>
          </a:p>
          <a:p>
            <a:pPr marL="36576" indent="0">
              <a:buNone/>
            </a:pPr>
            <a:r>
              <a:rPr lang="en-US" dirty="0"/>
              <a:t> </a:t>
            </a:r>
            <a:r>
              <a:rPr lang="en-US" dirty="0" smtClean="0"/>
              <a:t> , bind( </a:t>
            </a:r>
            <a:r>
              <a:rPr lang="en-US" dirty="0" err="1" smtClean="0"/>
              <a:t>make_house</a:t>
            </a:r>
            <a:r>
              <a:rPr lang="en-US" dirty="0" smtClean="0"/>
              <a:t>, 1 ) );</a:t>
            </a:r>
            <a:endParaRPr lang="en-US"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4266893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Generator</a:t>
            </a:r>
            <a:endParaRPr lang="en-US" dirty="0"/>
          </a:p>
        </p:txBody>
      </p:sp>
      <p:sp>
        <p:nvSpPr>
          <p:cNvPr id="3" name="Content Placeholder 2"/>
          <p:cNvSpPr>
            <a:spLocks noGrp="1"/>
          </p:cNvSpPr>
          <p:nvPr>
            <p:ph idx="1"/>
          </p:nvPr>
        </p:nvSpPr>
        <p:spPr/>
        <p:txBody>
          <a:bodyPr>
            <a:normAutofit/>
          </a:bodyPr>
          <a:lstStyle/>
          <a:p>
            <a:pPr marL="36576" indent="0">
              <a:buNone/>
            </a:pPr>
            <a:r>
              <a:rPr lang="en-US" sz="2000" dirty="0" err="1"/>
              <a:t>struct</a:t>
            </a:r>
            <a:r>
              <a:rPr lang="en-US" sz="2000" dirty="0"/>
              <a:t> House {…};</a:t>
            </a:r>
          </a:p>
          <a:p>
            <a:pPr marL="36576" indent="0">
              <a:buNone/>
            </a:pPr>
            <a:r>
              <a:rPr lang="en-US" sz="2000" dirty="0" err="1"/>
              <a:t>typedef</a:t>
            </a:r>
            <a:r>
              <a:rPr lang="en-US" sz="2000" dirty="0"/>
              <a:t> function&lt;House ()&gt; </a:t>
            </a:r>
            <a:r>
              <a:rPr lang="en-US" sz="2000" dirty="0" err="1"/>
              <a:t>HouseGenerator</a:t>
            </a:r>
            <a:r>
              <a:rPr lang="en-US" sz="2000" dirty="0"/>
              <a:t>;</a:t>
            </a:r>
          </a:p>
          <a:p>
            <a:pPr marL="36576" indent="0">
              <a:buNone/>
            </a:pPr>
            <a:r>
              <a:rPr lang="en-US" sz="2000" dirty="0" err="1"/>
              <a:t>typedef</a:t>
            </a:r>
            <a:r>
              <a:rPr lang="en-US" sz="2000" dirty="0"/>
              <a:t> function&lt;City ()&gt; </a:t>
            </a:r>
            <a:r>
              <a:rPr lang="en-US" sz="2000" dirty="0" err="1"/>
              <a:t>CityGenerator</a:t>
            </a:r>
            <a:r>
              <a:rPr lang="en-US" sz="2000" dirty="0"/>
              <a:t>;</a:t>
            </a:r>
          </a:p>
          <a:p>
            <a:pPr marL="36576" indent="0">
              <a:buNone/>
            </a:pPr>
            <a:r>
              <a:rPr lang="en-US" sz="2000" dirty="0" smtClean="0"/>
              <a:t>House </a:t>
            </a:r>
            <a:r>
              <a:rPr lang="en-US" sz="2000" dirty="0" err="1"/>
              <a:t>make_house</a:t>
            </a:r>
            <a:r>
              <a:rPr lang="en-US" sz="2000" dirty="0"/>
              <a:t>( </a:t>
            </a:r>
            <a:r>
              <a:rPr lang="en-US" sz="2000" dirty="0" err="1"/>
              <a:t>int</a:t>
            </a:r>
            <a:r>
              <a:rPr lang="en-US" sz="2000" dirty="0"/>
              <a:t> size );</a:t>
            </a:r>
          </a:p>
          <a:p>
            <a:pPr marL="36576" indent="0">
              <a:buNone/>
            </a:pPr>
            <a:r>
              <a:rPr lang="en-US" sz="2000" dirty="0"/>
              <a:t>City </a:t>
            </a:r>
            <a:r>
              <a:rPr lang="en-US" sz="2000" dirty="0" err="1"/>
              <a:t>make_city</a:t>
            </a:r>
            <a:r>
              <a:rPr lang="en-US" sz="2000" dirty="0"/>
              <a:t>( </a:t>
            </a:r>
            <a:r>
              <a:rPr lang="en-US" sz="2000" dirty="0" err="1"/>
              <a:t>HouseGenerator</a:t>
            </a:r>
            <a:r>
              <a:rPr lang="en-US" sz="2000" dirty="0"/>
              <a:t> g);</a:t>
            </a:r>
          </a:p>
          <a:p>
            <a:pPr marL="36576" indent="0">
              <a:buNone/>
            </a:pPr>
            <a:endParaRPr lang="en-US" dirty="0"/>
          </a:p>
          <a:p>
            <a:pPr marL="36576" indent="0">
              <a:buNone/>
            </a:pPr>
            <a:r>
              <a:rPr lang="en-US" dirty="0" err="1" smtClean="0"/>
              <a:t>const</a:t>
            </a:r>
            <a:r>
              <a:rPr lang="en-US" dirty="0" smtClean="0"/>
              <a:t> </a:t>
            </a:r>
            <a:r>
              <a:rPr lang="en-US" dirty="0" err="1" smtClean="0"/>
              <a:t>CityGenerator</a:t>
            </a:r>
            <a:r>
              <a:rPr lang="en-US" dirty="0" smtClean="0"/>
              <a:t> cg = bind</a:t>
            </a:r>
          </a:p>
          <a:p>
            <a:pPr marL="36576" indent="0">
              <a:buNone/>
            </a:pPr>
            <a:r>
              <a:rPr lang="en-US" dirty="0"/>
              <a:t> </a:t>
            </a:r>
            <a:r>
              <a:rPr lang="en-US" dirty="0" smtClean="0"/>
              <a:t> ( </a:t>
            </a:r>
            <a:r>
              <a:rPr lang="en-US" dirty="0" err="1" smtClean="0"/>
              <a:t>make_city</a:t>
            </a:r>
            <a:endParaRPr lang="en-US" dirty="0" smtClean="0"/>
          </a:p>
          <a:p>
            <a:pPr marL="36576" indent="0">
              <a:buNone/>
            </a:pPr>
            <a:r>
              <a:rPr lang="en-US" dirty="0"/>
              <a:t> </a:t>
            </a:r>
            <a:r>
              <a:rPr lang="en-US" dirty="0" smtClean="0"/>
              <a:t> , </a:t>
            </a:r>
            <a:r>
              <a:rPr lang="en-US" dirty="0" smtClean="0">
                <a:solidFill>
                  <a:schemeClr val="accent2">
                    <a:lumMod val="60000"/>
                    <a:lumOff val="40000"/>
                  </a:schemeClr>
                </a:solidFill>
              </a:rPr>
              <a:t>protect( </a:t>
            </a:r>
            <a:r>
              <a:rPr lang="en-US" dirty="0" smtClean="0"/>
              <a:t>bind( </a:t>
            </a:r>
            <a:r>
              <a:rPr lang="en-US" dirty="0" err="1" smtClean="0"/>
              <a:t>make_house</a:t>
            </a:r>
            <a:r>
              <a:rPr lang="en-US" dirty="0" smtClean="0"/>
              <a:t>, 1 ) </a:t>
            </a:r>
            <a:r>
              <a:rPr lang="en-US" dirty="0" smtClean="0">
                <a:solidFill>
                  <a:schemeClr val="accent2">
                    <a:lumMod val="60000"/>
                    <a:lumOff val="40000"/>
                  </a:schemeClr>
                </a:solidFill>
              </a:rPr>
              <a:t>)</a:t>
            </a:r>
            <a:r>
              <a:rPr lang="en-US" dirty="0" smtClean="0"/>
              <a:t> );</a:t>
            </a:r>
            <a:endParaRPr lang="en-US"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2296630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Flip</a:t>
            </a:r>
            <a:endParaRPr lang="en-US" dirty="0"/>
          </a:p>
        </p:txBody>
      </p:sp>
      <p:sp>
        <p:nvSpPr>
          <p:cNvPr id="3" name="Content Placeholder 2"/>
          <p:cNvSpPr>
            <a:spLocks noGrp="1"/>
          </p:cNvSpPr>
          <p:nvPr>
            <p:ph idx="1"/>
          </p:nvPr>
        </p:nvSpPr>
        <p:spPr/>
        <p:txBody>
          <a:bodyPr>
            <a:normAutofit lnSpcReduction="10000"/>
          </a:bodyPr>
          <a:lstStyle/>
          <a:p>
            <a:pPr marL="36576" indent="0">
              <a:buNone/>
            </a:pPr>
            <a:endParaRPr lang="en-US" sz="2400" dirty="0" smtClean="0"/>
          </a:p>
          <a:p>
            <a:r>
              <a:rPr lang="en-US" sz="2400" dirty="0" smtClean="0"/>
              <a:t>Takes </a:t>
            </a:r>
            <a:r>
              <a:rPr lang="en-US" sz="2400" dirty="0"/>
              <a:t>in a two argument function and </a:t>
            </a:r>
            <a:r>
              <a:rPr lang="en-US" sz="2400" dirty="0" smtClean="0"/>
              <a:t>returns another version where its arguments </a:t>
            </a:r>
            <a:r>
              <a:rPr lang="en-US" sz="2400" dirty="0"/>
              <a:t>are </a:t>
            </a:r>
            <a:r>
              <a:rPr lang="en-US" sz="2400" dirty="0" smtClean="0"/>
              <a:t>flipped</a:t>
            </a:r>
            <a:r>
              <a:rPr lang="en-US" sz="2400" dirty="0"/>
              <a:t>:</a:t>
            </a:r>
            <a:endParaRPr lang="en-US" sz="2400" dirty="0" smtClean="0"/>
          </a:p>
          <a:p>
            <a:pPr marL="36576" indent="0">
              <a:buNone/>
            </a:pPr>
            <a:r>
              <a:rPr lang="en-US" sz="2400" dirty="0" smtClean="0"/>
              <a:t>	Foo </a:t>
            </a:r>
            <a:r>
              <a:rPr lang="en-US" sz="2400" dirty="0" err="1"/>
              <a:t>make_foo</a:t>
            </a:r>
            <a:r>
              <a:rPr lang="en-US" sz="2400" dirty="0"/>
              <a:t>( Bar, </a:t>
            </a:r>
            <a:r>
              <a:rPr lang="en-US" sz="2400" dirty="0" err="1"/>
              <a:t>Baz</a:t>
            </a:r>
            <a:r>
              <a:rPr lang="en-US" sz="2400" dirty="0"/>
              <a:t> );</a:t>
            </a:r>
          </a:p>
          <a:p>
            <a:pPr marL="36576" indent="0">
              <a:buNone/>
            </a:pPr>
            <a:r>
              <a:rPr lang="en-US" sz="2400" dirty="0" smtClean="0"/>
              <a:t>	</a:t>
            </a:r>
            <a:r>
              <a:rPr lang="en-US" sz="2400" dirty="0" err="1" smtClean="0"/>
              <a:t>const</a:t>
            </a:r>
            <a:r>
              <a:rPr lang="en-US" sz="2400" dirty="0" smtClean="0"/>
              <a:t> </a:t>
            </a:r>
            <a:r>
              <a:rPr lang="en-US" sz="2400" dirty="0"/>
              <a:t>Foo </a:t>
            </a:r>
            <a:r>
              <a:rPr lang="en-US" sz="2400" dirty="0" err="1"/>
              <a:t>foo</a:t>
            </a:r>
            <a:r>
              <a:rPr lang="en-US" sz="2400" dirty="0"/>
              <a:t> = flip( </a:t>
            </a:r>
            <a:r>
              <a:rPr lang="en-US" sz="2400" dirty="0" err="1"/>
              <a:t>make_foo</a:t>
            </a:r>
            <a:r>
              <a:rPr lang="en-US" sz="2400" dirty="0"/>
              <a:t> )( </a:t>
            </a:r>
            <a:r>
              <a:rPr lang="en-US" sz="2400" dirty="0" err="1"/>
              <a:t>baz</a:t>
            </a:r>
            <a:r>
              <a:rPr lang="en-US" sz="2400" dirty="0"/>
              <a:t>, bar);</a:t>
            </a:r>
          </a:p>
          <a:p>
            <a:endParaRPr lang="en-US" sz="2400" dirty="0" smtClean="0"/>
          </a:p>
          <a:p>
            <a:pPr marL="36576" indent="0">
              <a:buNone/>
            </a:pPr>
            <a:r>
              <a:rPr lang="en-US" sz="2400" dirty="0" smtClean="0"/>
              <a:t>template</a:t>
            </a:r>
            <a:r>
              <a:rPr lang="en-US" sz="2400" dirty="0"/>
              <a:t>&lt; </a:t>
            </a:r>
            <a:r>
              <a:rPr lang="en-US" sz="2400" dirty="0" err="1"/>
              <a:t>typename</a:t>
            </a:r>
            <a:r>
              <a:rPr lang="en-US" sz="2400" dirty="0"/>
              <a:t> F &gt;</a:t>
            </a:r>
          </a:p>
          <a:p>
            <a:pPr marL="36576" indent="0">
              <a:buNone/>
            </a:pPr>
            <a:r>
              <a:rPr lang="en-US" sz="2400" dirty="0"/>
              <a:t>auto flip( F </a:t>
            </a:r>
            <a:r>
              <a:rPr lang="en-US" sz="2400" dirty="0" err="1"/>
              <a:t>f</a:t>
            </a:r>
            <a:r>
              <a:rPr lang="en-US" sz="2400" dirty="0"/>
              <a:t> ) -&gt; </a:t>
            </a:r>
            <a:r>
              <a:rPr lang="en-US" sz="2400" dirty="0" err="1"/>
              <a:t>decltype</a:t>
            </a:r>
            <a:r>
              <a:rPr lang="en-US" sz="2400" dirty="0"/>
              <a:t>( boost::bind( f, _2, _1 ) )</a:t>
            </a:r>
          </a:p>
          <a:p>
            <a:pPr marL="36576" indent="0">
              <a:buNone/>
            </a:pPr>
            <a:r>
              <a:rPr lang="en-US" sz="2400" dirty="0"/>
              <a:t>{</a:t>
            </a:r>
          </a:p>
          <a:p>
            <a:pPr marL="36576" indent="0">
              <a:buNone/>
            </a:pPr>
            <a:r>
              <a:rPr lang="en-US" sz="2400" dirty="0"/>
              <a:t>    return boost::bind( f, _2, _1 );</a:t>
            </a:r>
          </a:p>
          <a:p>
            <a:pPr marL="36576" indent="0">
              <a:buNone/>
            </a:pPr>
            <a:r>
              <a:rPr lang="en-US" sz="2400" dirty="0" smtClean="0"/>
              <a:t>}</a:t>
            </a:r>
          </a:p>
          <a:p>
            <a:pPr marL="36576" indent="0">
              <a:buNone/>
            </a:pPr>
            <a:endParaRPr lang="en-US" sz="2400"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3689917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Flip completely with bind</a:t>
            </a:r>
            <a:endParaRPr lang="en-US" dirty="0"/>
          </a:p>
        </p:txBody>
      </p:sp>
      <p:sp>
        <p:nvSpPr>
          <p:cNvPr id="3" name="Content Placeholder 2"/>
          <p:cNvSpPr>
            <a:spLocks noGrp="1"/>
          </p:cNvSpPr>
          <p:nvPr>
            <p:ph idx="1"/>
          </p:nvPr>
        </p:nvSpPr>
        <p:spPr/>
        <p:txBody>
          <a:bodyPr>
            <a:normAutofit fontScale="92500" lnSpcReduction="10000"/>
          </a:bodyPr>
          <a:lstStyle/>
          <a:p>
            <a:pPr marL="36576" indent="0">
              <a:buNone/>
            </a:pPr>
            <a:r>
              <a:rPr lang="en-US" sz="2400" dirty="0" smtClean="0"/>
              <a:t>template</a:t>
            </a:r>
            <a:r>
              <a:rPr lang="en-US" sz="2400" dirty="0"/>
              <a:t>&lt; </a:t>
            </a:r>
            <a:r>
              <a:rPr lang="en-US" sz="2400" dirty="0" err="1"/>
              <a:t>typename</a:t>
            </a:r>
            <a:r>
              <a:rPr lang="en-US" sz="2400" dirty="0"/>
              <a:t> F &gt;</a:t>
            </a:r>
          </a:p>
          <a:p>
            <a:pPr marL="36576" indent="0">
              <a:buNone/>
            </a:pPr>
            <a:r>
              <a:rPr lang="en-US" sz="2400" dirty="0"/>
              <a:t>auto flip( F </a:t>
            </a:r>
            <a:r>
              <a:rPr lang="en-US" sz="2400" dirty="0" err="1"/>
              <a:t>f</a:t>
            </a:r>
            <a:r>
              <a:rPr lang="en-US" sz="2400" dirty="0"/>
              <a:t> ) -&gt; </a:t>
            </a:r>
            <a:r>
              <a:rPr lang="en-US" sz="2400" dirty="0" err="1"/>
              <a:t>decltype</a:t>
            </a:r>
            <a:r>
              <a:rPr lang="en-US" sz="2400" dirty="0"/>
              <a:t>( boost::bind( f, _2, _1 ) )</a:t>
            </a:r>
          </a:p>
          <a:p>
            <a:pPr marL="36576" indent="0">
              <a:buNone/>
            </a:pPr>
            <a:r>
              <a:rPr lang="en-US" sz="2400" dirty="0"/>
              <a:t>{</a:t>
            </a:r>
          </a:p>
          <a:p>
            <a:pPr marL="36576" indent="0">
              <a:buNone/>
            </a:pPr>
            <a:r>
              <a:rPr lang="en-US" sz="2400" dirty="0"/>
              <a:t>    return boost::bind( f, _2, _1 );</a:t>
            </a:r>
          </a:p>
          <a:p>
            <a:pPr marL="36576" indent="0">
              <a:buNone/>
            </a:pPr>
            <a:r>
              <a:rPr lang="en-US" sz="2400" dirty="0" smtClean="0"/>
              <a:t>}</a:t>
            </a:r>
          </a:p>
          <a:p>
            <a:pPr marL="36576" indent="0">
              <a:buNone/>
            </a:pPr>
            <a:endParaRPr lang="en-US" sz="2400" dirty="0"/>
          </a:p>
          <a:p>
            <a:pPr marL="36576" indent="0">
              <a:buNone/>
            </a:pPr>
            <a:r>
              <a:rPr lang="en-US" sz="2400" dirty="0" smtClean="0"/>
              <a:t>Or,</a:t>
            </a:r>
          </a:p>
          <a:p>
            <a:pPr marL="36576" indent="0">
              <a:buNone/>
            </a:pPr>
            <a:endParaRPr lang="en-US" sz="2400" dirty="0"/>
          </a:p>
          <a:p>
            <a:pPr marL="36576" indent="0">
              <a:buNone/>
            </a:pPr>
            <a:r>
              <a:rPr lang="en-US" sz="2400" dirty="0" smtClean="0"/>
              <a:t>auto flip = boost::bind( _1, ?</a:t>
            </a:r>
          </a:p>
          <a:p>
            <a:pPr marL="36576" indent="0">
              <a:buNone/>
            </a:pPr>
            <a:endParaRPr lang="en-US" sz="2400" dirty="0"/>
          </a:p>
          <a:p>
            <a:pPr marL="36576" indent="0">
              <a:buNone/>
            </a:pPr>
            <a:r>
              <a:rPr lang="en-US" sz="2400" dirty="0" smtClean="0"/>
              <a:t>boost::apply?</a:t>
            </a:r>
          </a:p>
          <a:p>
            <a:pPr marL="36576" indent="0">
              <a:buNone/>
            </a:pPr>
            <a:r>
              <a:rPr lang="en-US" sz="2400" dirty="0" smtClean="0"/>
              <a:t>boost::protect?</a:t>
            </a:r>
            <a:endParaRPr lang="en-US" sz="2400"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300614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λ</a:t>
            </a:r>
            <a:r>
              <a:rPr lang="en-US" dirty="0" smtClean="0"/>
              <a:t>-calculus</a:t>
            </a:r>
            <a:endParaRPr lang="en-US" dirty="0"/>
          </a:p>
        </p:txBody>
      </p:sp>
      <p:sp>
        <p:nvSpPr>
          <p:cNvPr id="3" name="Content Placeholder 2"/>
          <p:cNvSpPr>
            <a:spLocks noGrp="1"/>
          </p:cNvSpPr>
          <p:nvPr>
            <p:ph idx="1"/>
          </p:nvPr>
        </p:nvSpPr>
        <p:spPr/>
        <p:txBody>
          <a:bodyPr>
            <a:normAutofit lnSpcReduction="10000"/>
          </a:bodyPr>
          <a:lstStyle/>
          <a:p>
            <a:r>
              <a:rPr lang="el-GR" dirty="0"/>
              <a:t>λ</a:t>
            </a:r>
            <a:r>
              <a:rPr lang="en-US" dirty="0" smtClean="0"/>
              <a:t>-calculus, for us, is a simple mathematical system for creating functions without values.</a:t>
            </a:r>
          </a:p>
          <a:p>
            <a:r>
              <a:rPr lang="en-US" dirty="0" smtClean="0"/>
              <a:t>Let </a:t>
            </a:r>
            <a:r>
              <a:rPr lang="en-US" dirty="0" err="1" smtClean="0"/>
              <a:t>x,y,z</a:t>
            </a:r>
            <a:r>
              <a:rPr lang="en-US" dirty="0" smtClean="0"/>
              <a:t> denote identifiers (variables)</a:t>
            </a:r>
          </a:p>
          <a:p>
            <a:r>
              <a:rPr lang="en-US" dirty="0" smtClean="0"/>
              <a:t>Let </a:t>
            </a:r>
            <a:r>
              <a:rPr lang="en-US" dirty="0" err="1" smtClean="0"/>
              <a:t>m,n</a:t>
            </a:r>
            <a:r>
              <a:rPr lang="en-US" dirty="0" smtClean="0"/>
              <a:t> denote lambda expressions</a:t>
            </a:r>
          </a:p>
          <a:p>
            <a:r>
              <a:rPr lang="en-US" dirty="0" smtClean="0"/>
              <a:t>A lambda expression is either:</a:t>
            </a:r>
          </a:p>
          <a:p>
            <a:pPr lvl="1"/>
            <a:r>
              <a:rPr lang="en-US" dirty="0" smtClean="0"/>
              <a:t>x : An variable</a:t>
            </a:r>
          </a:p>
          <a:p>
            <a:pPr lvl="1"/>
            <a:r>
              <a:rPr lang="en-US" dirty="0" smtClean="0"/>
              <a:t>m n : An application. m is applied to n.</a:t>
            </a:r>
          </a:p>
          <a:p>
            <a:pPr lvl="1"/>
            <a:r>
              <a:rPr lang="el-GR" dirty="0"/>
              <a:t>λ</a:t>
            </a:r>
            <a:r>
              <a:rPr lang="en-US" dirty="0"/>
              <a:t>x. </a:t>
            </a:r>
            <a:r>
              <a:rPr lang="en-US" dirty="0" smtClean="0"/>
              <a:t>m : An abstraction.</a:t>
            </a:r>
            <a:endParaRPr lang="en-US" dirty="0"/>
          </a:p>
        </p:txBody>
      </p:sp>
      <p:sp>
        <p:nvSpPr>
          <p:cNvPr id="4" name="TextBox 3"/>
          <p:cNvSpPr txBox="1"/>
          <p:nvPr/>
        </p:nvSpPr>
        <p:spPr>
          <a:xfrm>
            <a:off x="7420451" y="6488668"/>
            <a:ext cx="1723549" cy="369332"/>
          </a:xfrm>
          <a:prstGeom prst="rect">
            <a:avLst/>
          </a:prstGeom>
          <a:noFill/>
        </p:spPr>
        <p:txBody>
          <a:bodyPr wrap="none" rtlCol="0">
            <a:spAutoFit/>
          </a:bodyPr>
          <a:lstStyle/>
          <a:p>
            <a:r>
              <a:rPr lang="en-US" dirty="0" smtClean="0">
                <a:solidFill>
                  <a:schemeClr val="tx1">
                    <a:lumMod val="65000"/>
                  </a:schemeClr>
                </a:solidFill>
              </a:rPr>
              <a:t>Stellar Science</a:t>
            </a:r>
            <a:endParaRPr lang="en-US" dirty="0">
              <a:solidFill>
                <a:schemeClr val="tx1">
                  <a:lumMod val="65000"/>
                </a:schemeClr>
              </a:solidFill>
            </a:endParaRPr>
          </a:p>
        </p:txBody>
      </p:sp>
    </p:spTree>
    <p:extLst>
      <p:ext uri="{BB962C8B-B14F-4D97-AF65-F5344CB8AC3E}">
        <p14:creationId xmlns:p14="http://schemas.microsoft.com/office/powerpoint/2010/main" val="2130500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2853</TotalTime>
  <Words>2031</Words>
  <Application>Microsoft Office PowerPoint</Application>
  <PresentationFormat>On-screen Show (4:3)</PresentationFormat>
  <Paragraphs>370</Paragraphs>
  <Slides>35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Franklin Gothic Book</vt:lpstr>
      <vt:lpstr>Wingdings 2</vt:lpstr>
      <vt:lpstr>Technic</vt:lpstr>
      <vt:lpstr>DeBruijn Bind</vt:lpstr>
      <vt:lpstr>Is bind still relevant?</vt:lpstr>
      <vt:lpstr>How cities are made.</vt:lpstr>
      <vt:lpstr>Lets make a city generator</vt:lpstr>
      <vt:lpstr>City Generator</vt:lpstr>
      <vt:lpstr>City Generator</vt:lpstr>
      <vt:lpstr>Flip</vt:lpstr>
      <vt:lpstr>Flip completely with bind</vt:lpstr>
      <vt:lpstr>λ-calculus</vt:lpstr>
      <vt:lpstr>λ-calculus: Reduction Rule</vt:lpstr>
      <vt:lpstr>multi-arg calculus</vt:lpstr>
      <vt:lpstr>multi-arg calculus</vt:lpstr>
      <vt:lpstr>Semantics of bind in multiarg-calculus </vt:lpstr>
      <vt:lpstr>Semantics of bind in multiarg-calculus </vt:lpstr>
      <vt:lpstr>Semantics of bind in multiarg-calculus </vt:lpstr>
      <vt:lpstr>Back to Flip</vt:lpstr>
      <vt:lpstr>De Bruijn Indices</vt:lpstr>
      <vt:lpstr>De Bruijn Indices</vt:lpstr>
      <vt:lpstr>De Bruijn Indices</vt:lpstr>
      <vt:lpstr>De Bruijn Indices</vt:lpstr>
      <vt:lpstr>De Bruijn Indices</vt:lpstr>
      <vt:lpstr>De Bruijn Indices</vt:lpstr>
      <vt:lpstr>DeBruijn-multi calculus</vt:lpstr>
      <vt:lpstr>DeBruijn-multi calculus</vt:lpstr>
      <vt:lpstr>De Bruijn Bind</vt:lpstr>
      <vt:lpstr>De Bruijn Flip</vt:lpstr>
      <vt:lpstr>De Bruijn City Generator</vt:lpstr>
      <vt:lpstr>Powerful Polymorphic Functions</vt:lpstr>
      <vt:lpstr>Powerful Polymorphic Functions</vt:lpstr>
      <vt:lpstr>Bind and De Bruijn Bind</vt:lpstr>
      <vt:lpstr>Extending De Bruijn Bind</vt:lpstr>
      <vt:lpstr>Lazy Lambdas</vt:lpstr>
      <vt:lpstr>Recursion</vt:lpstr>
      <vt:lpstr>Fibbonacci function</vt:lpstr>
      <vt:lpstr>DeBruijn Bind</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DeBruijn Bind</dc:title>
  <dc:creator>David</dc:creator>
  <cp:lastModifiedBy>David</cp:lastModifiedBy>
  <cp:revision>40</cp:revision>
  <dcterms:created xsi:type="dcterms:W3CDTF">2013-05-10T15:24:25Z</dcterms:created>
  <dcterms:modified xsi:type="dcterms:W3CDTF">2013-05-16T14:15:16Z</dcterms:modified>
</cp:coreProperties>
</file>