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9"/>
  </p:notesMasterIdLst>
  <p:sldIdLst>
    <p:sldId id="354" r:id="rId2"/>
    <p:sldId id="356" r:id="rId3"/>
    <p:sldId id="443" r:id="rId4"/>
    <p:sldId id="509" r:id="rId5"/>
    <p:sldId id="357" r:id="rId6"/>
    <p:sldId id="388" r:id="rId7"/>
    <p:sldId id="396" r:id="rId8"/>
    <p:sldId id="465" r:id="rId9"/>
    <p:sldId id="466" r:id="rId10"/>
    <p:sldId id="467" r:id="rId11"/>
    <p:sldId id="468" r:id="rId12"/>
    <p:sldId id="469" r:id="rId13"/>
    <p:sldId id="470" r:id="rId14"/>
    <p:sldId id="401" r:id="rId15"/>
    <p:sldId id="402" r:id="rId16"/>
    <p:sldId id="361" r:id="rId17"/>
    <p:sldId id="386" r:id="rId18"/>
    <p:sldId id="405" r:id="rId19"/>
    <p:sldId id="406" r:id="rId20"/>
    <p:sldId id="384" r:id="rId21"/>
    <p:sldId id="510" r:id="rId22"/>
    <p:sldId id="358" r:id="rId23"/>
    <p:sldId id="407" r:id="rId24"/>
    <p:sldId id="408" r:id="rId25"/>
    <p:sldId id="409" r:id="rId26"/>
    <p:sldId id="410" r:id="rId27"/>
    <p:sldId id="412" r:id="rId28"/>
    <p:sldId id="471" r:id="rId29"/>
    <p:sldId id="472" r:id="rId30"/>
    <p:sldId id="413" r:id="rId31"/>
    <p:sldId id="444" r:id="rId32"/>
    <p:sldId id="445" r:id="rId33"/>
    <p:sldId id="473" r:id="rId34"/>
    <p:sldId id="474" r:id="rId35"/>
    <p:sldId id="371" r:id="rId36"/>
    <p:sldId id="511" r:id="rId37"/>
    <p:sldId id="372" r:id="rId38"/>
    <p:sldId id="421" r:id="rId39"/>
    <p:sldId id="376" r:id="rId40"/>
    <p:sldId id="476" r:id="rId41"/>
    <p:sldId id="420" r:id="rId42"/>
    <p:sldId id="475" r:id="rId43"/>
    <p:sldId id="512" r:id="rId44"/>
    <p:sldId id="422" r:id="rId45"/>
    <p:sldId id="447" r:id="rId46"/>
    <p:sldId id="446" r:id="rId47"/>
    <p:sldId id="423" r:id="rId48"/>
    <p:sldId id="427" r:id="rId49"/>
    <p:sldId id="425" r:id="rId50"/>
    <p:sldId id="428" r:id="rId51"/>
    <p:sldId id="478" r:id="rId52"/>
    <p:sldId id="479" r:id="rId53"/>
    <p:sldId id="480" r:id="rId54"/>
    <p:sldId id="481" r:id="rId55"/>
    <p:sldId id="429" r:id="rId56"/>
    <p:sldId id="482" r:id="rId57"/>
    <p:sldId id="483" r:id="rId58"/>
    <p:sldId id="484" r:id="rId59"/>
    <p:sldId id="431" r:id="rId60"/>
    <p:sldId id="485" r:id="rId61"/>
    <p:sldId id="486" r:id="rId62"/>
    <p:sldId id="487" r:id="rId63"/>
    <p:sldId id="430" r:id="rId64"/>
    <p:sldId id="432" r:id="rId65"/>
    <p:sldId id="433" r:id="rId66"/>
    <p:sldId id="488" r:id="rId67"/>
    <p:sldId id="426" r:id="rId68"/>
    <p:sldId id="434" r:id="rId69"/>
    <p:sldId id="489" r:id="rId70"/>
    <p:sldId id="490" r:id="rId71"/>
    <p:sldId id="491" r:id="rId72"/>
    <p:sldId id="437" r:id="rId73"/>
    <p:sldId id="492" r:id="rId74"/>
    <p:sldId id="493" r:id="rId75"/>
    <p:sldId id="516" r:id="rId76"/>
    <p:sldId id="517" r:id="rId77"/>
    <p:sldId id="515" r:id="rId78"/>
    <p:sldId id="448" r:id="rId79"/>
    <p:sldId id="449" r:id="rId80"/>
    <p:sldId id="498" r:id="rId81"/>
    <p:sldId id="499" r:id="rId82"/>
    <p:sldId id="500" r:id="rId83"/>
    <p:sldId id="451" r:id="rId84"/>
    <p:sldId id="518" r:id="rId85"/>
    <p:sldId id="519" r:id="rId86"/>
    <p:sldId id="520" r:id="rId87"/>
    <p:sldId id="521" r:id="rId88"/>
    <p:sldId id="522" r:id="rId89"/>
    <p:sldId id="450" r:id="rId90"/>
    <p:sldId id="452" r:id="rId91"/>
    <p:sldId id="438" r:id="rId92"/>
    <p:sldId id="439" r:id="rId93"/>
    <p:sldId id="501" r:id="rId94"/>
    <p:sldId id="440" r:id="rId95"/>
    <p:sldId id="502" r:id="rId96"/>
    <p:sldId id="503" r:id="rId97"/>
    <p:sldId id="504" r:id="rId98"/>
    <p:sldId id="505" r:id="rId99"/>
    <p:sldId id="506" r:id="rId100"/>
    <p:sldId id="442" r:id="rId101"/>
    <p:sldId id="454" r:id="rId102"/>
    <p:sldId id="455" r:id="rId103"/>
    <p:sldId id="523" r:id="rId104"/>
    <p:sldId id="514" r:id="rId105"/>
    <p:sldId id="381" r:id="rId106"/>
    <p:sldId id="457" r:id="rId107"/>
    <p:sldId id="461" r:id="rId108"/>
    <p:sldId id="462" r:id="rId109"/>
    <p:sldId id="463" r:id="rId110"/>
    <p:sldId id="464" r:id="rId111"/>
    <p:sldId id="513" r:id="rId112"/>
    <p:sldId id="458" r:id="rId113"/>
    <p:sldId id="441" r:id="rId114"/>
    <p:sldId id="459" r:id="rId115"/>
    <p:sldId id="398" r:id="rId116"/>
    <p:sldId id="404" r:id="rId117"/>
    <p:sldId id="399" r:id="rId118"/>
    <p:sldId id="364" r:id="rId119"/>
    <p:sldId id="400" r:id="rId120"/>
    <p:sldId id="368" r:id="rId121"/>
    <p:sldId id="414" r:id="rId122"/>
    <p:sldId id="524" r:id="rId123"/>
    <p:sldId id="525" r:id="rId124"/>
    <p:sldId id="370" r:id="rId125"/>
    <p:sldId id="363" r:id="rId126"/>
    <p:sldId id="380" r:id="rId127"/>
    <p:sldId id="507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17668CC-9C29-461F-92C3-E864A4ED5BDD}">
          <p14:sldIdLst>
            <p14:sldId id="354"/>
            <p14:sldId id="356"/>
            <p14:sldId id="443"/>
          </p14:sldIdLst>
        </p14:section>
        <p14:section name="Asio" id="{1762E7DA-A349-4CEB-BCC8-5620BC07FA96}">
          <p14:sldIdLst>
            <p14:sldId id="509"/>
            <p14:sldId id="357"/>
            <p14:sldId id="388"/>
            <p14:sldId id="396"/>
            <p14:sldId id="465"/>
            <p14:sldId id="466"/>
            <p14:sldId id="467"/>
            <p14:sldId id="468"/>
            <p14:sldId id="469"/>
            <p14:sldId id="470"/>
            <p14:sldId id="401"/>
            <p14:sldId id="402"/>
            <p14:sldId id="361"/>
            <p14:sldId id="386"/>
            <p14:sldId id="405"/>
            <p14:sldId id="406"/>
            <p14:sldId id="384"/>
          </p14:sldIdLst>
        </p14:section>
        <p14:section name="Serialization" id="{FED2A33C-8900-4C74-97F3-2C26CA741393}">
          <p14:sldIdLst>
            <p14:sldId id="510"/>
            <p14:sldId id="358"/>
            <p14:sldId id="407"/>
            <p14:sldId id="408"/>
            <p14:sldId id="409"/>
            <p14:sldId id="410"/>
            <p14:sldId id="412"/>
            <p14:sldId id="471"/>
            <p14:sldId id="472"/>
            <p14:sldId id="413"/>
            <p14:sldId id="444"/>
            <p14:sldId id="445"/>
            <p14:sldId id="473"/>
            <p14:sldId id="474"/>
            <p14:sldId id="371"/>
          </p14:sldIdLst>
        </p14:section>
        <p14:section name="Object Transmission" id="{8EC8887D-B06F-489F-ABC3-638A14CC3DDD}">
          <p14:sldIdLst>
            <p14:sldId id="511"/>
            <p14:sldId id="372"/>
            <p14:sldId id="421"/>
            <p14:sldId id="376"/>
            <p14:sldId id="476"/>
            <p14:sldId id="420"/>
            <p14:sldId id="475"/>
          </p14:sldIdLst>
        </p14:section>
        <p14:section name="Active Messaging" id="{49086E78-D6D7-4309-8D05-E42968D17E04}">
          <p14:sldIdLst>
            <p14:sldId id="512"/>
            <p14:sldId id="422"/>
            <p14:sldId id="447"/>
            <p14:sldId id="446"/>
            <p14:sldId id="423"/>
            <p14:sldId id="427"/>
            <p14:sldId id="425"/>
            <p14:sldId id="428"/>
            <p14:sldId id="478"/>
            <p14:sldId id="479"/>
            <p14:sldId id="480"/>
            <p14:sldId id="481"/>
            <p14:sldId id="429"/>
            <p14:sldId id="482"/>
            <p14:sldId id="483"/>
            <p14:sldId id="484"/>
            <p14:sldId id="431"/>
            <p14:sldId id="485"/>
            <p14:sldId id="486"/>
            <p14:sldId id="487"/>
            <p14:sldId id="430"/>
            <p14:sldId id="432"/>
            <p14:sldId id="433"/>
            <p14:sldId id="488"/>
            <p14:sldId id="426"/>
            <p14:sldId id="434"/>
            <p14:sldId id="489"/>
            <p14:sldId id="490"/>
            <p14:sldId id="491"/>
            <p14:sldId id="437"/>
            <p14:sldId id="492"/>
            <p14:sldId id="493"/>
            <p14:sldId id="516"/>
            <p14:sldId id="517"/>
            <p14:sldId id="515"/>
            <p14:sldId id="448"/>
            <p14:sldId id="449"/>
            <p14:sldId id="498"/>
            <p14:sldId id="499"/>
            <p14:sldId id="500"/>
            <p14:sldId id="451"/>
            <p14:sldId id="518"/>
            <p14:sldId id="519"/>
            <p14:sldId id="520"/>
            <p14:sldId id="521"/>
            <p14:sldId id="522"/>
            <p14:sldId id="450"/>
            <p14:sldId id="452"/>
            <p14:sldId id="438"/>
            <p14:sldId id="439"/>
            <p14:sldId id="501"/>
            <p14:sldId id="440"/>
            <p14:sldId id="502"/>
            <p14:sldId id="503"/>
            <p14:sldId id="504"/>
            <p14:sldId id="505"/>
            <p14:sldId id="506"/>
            <p14:sldId id="442"/>
            <p14:sldId id="454"/>
            <p14:sldId id="455"/>
            <p14:sldId id="523"/>
          </p14:sldIdLst>
        </p14:section>
        <p14:section name="HPX Indoctrination" id="{1526E4FE-BDE2-4B07-839D-353F558D0CCE}">
          <p14:sldIdLst>
            <p14:sldId id="514"/>
            <p14:sldId id="381"/>
            <p14:sldId id="457"/>
            <p14:sldId id="461"/>
            <p14:sldId id="462"/>
            <p14:sldId id="463"/>
            <p14:sldId id="464"/>
          </p14:sldIdLst>
        </p14:section>
        <p14:section name="Tips &amp; Tricks" id="{4BAEAEFA-2D0A-482E-A957-BDB345043DE7}">
          <p14:sldIdLst>
            <p14:sldId id="513"/>
            <p14:sldId id="458"/>
          </p14:sldIdLst>
        </p14:section>
        <p14:section name="OT: Zero Copy" id="{02432959-2D01-42E9-BCCF-669A4436F5A6}">
          <p14:sldIdLst>
            <p14:sldId id="441"/>
            <p14:sldId id="459"/>
          </p14:sldIdLst>
        </p14:section>
        <p14:section name="Asio: TCP Congestation" id="{F5BB5E35-E2BA-48C3-A47C-8407CFA85B9F}">
          <p14:sldIdLst>
            <p14:sldId id="398"/>
            <p14:sldId id="404"/>
            <p14:sldId id="399"/>
          </p14:sldIdLst>
        </p14:section>
        <p14:section name="Asio: I/O Service Pools" id="{3DA4DF72-2DC0-4D67-B66D-5DEA0B1DAE4D}">
          <p14:sldIdLst>
            <p14:sldId id="364"/>
            <p14:sldId id="400"/>
          </p14:sldIdLst>
        </p14:section>
        <p14:section name="Serialization: Bitwise Serialization" id="{6DE6530D-6CB6-4F03-BDA2-47E3C7D542FF}">
          <p14:sldIdLst>
            <p14:sldId id="368"/>
            <p14:sldId id="414"/>
            <p14:sldId id="524"/>
            <p14:sldId id="525"/>
          </p14:sldIdLst>
        </p14:section>
        <p14:section name="Serialization: Array Optimizations" id="{BA3DB76C-65E7-4766-8B03-AAF9E6978AA6}">
          <p14:sldIdLst>
            <p14:sldId id="370"/>
          </p14:sldIdLst>
        </p14:section>
        <p14:section name="Serialization: Exporting Templates" id="{1B22EF49-758E-4201-865D-476A18808EEB}">
          <p14:sldIdLst>
            <p14:sldId id="363"/>
          </p14:sldIdLst>
        </p14:section>
        <p14:section name="Serialization: Portable Archives" id="{11BC3199-B629-4C6D-984F-0750E2C21674}">
          <p14:sldIdLst>
            <p14:sldId id="380"/>
          </p14:sldIdLst>
        </p14:section>
        <p14:section name="Conclusion" id="{0F41F418-CC88-4EFA-B9AD-9056200030F2}">
          <p14:sldIdLst>
            <p14:sldId id="5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AC5"/>
    <a:srgbClr val="0D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4866" autoAdjust="0"/>
  </p:normalViewPr>
  <p:slideViewPr>
    <p:cSldViewPr showGuides="1">
      <p:cViewPr>
        <p:scale>
          <a:sx n="75" d="100"/>
          <a:sy n="75" d="100"/>
        </p:scale>
        <p:origin x="-72" y="-72"/>
      </p:cViewPr>
      <p:guideLst>
        <p:guide orient="horz" pos="1056"/>
        <p:guide orient="horz" pos="2784"/>
        <p:guide pos="288"/>
        <p:guide pos="5280"/>
      </p:guideLst>
    </p:cSldViewPr>
  </p:slideViewPr>
  <p:outlineViewPr>
    <p:cViewPr>
      <p:scale>
        <a:sx n="33" d="100"/>
        <a:sy n="33" d="100"/>
      </p:scale>
      <p:origin x="0" y="90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5CAA-1A5A-462F-9974-BA89EFEFDE6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746F-1A61-49F2-8DF9-9E65B860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async_write</a:t>
            </a:r>
            <a:r>
              <a:rPr lang="en-US" dirty="0" smtClean="0"/>
              <a:t> needs</a:t>
            </a:r>
            <a:r>
              <a:rPr lang="en-US" baseline="0" dirty="0" smtClean="0"/>
              <a:t> to use the execution thread to serialize the actions before they can be sent; if we suspend the execution thread at the OS-level waiting for the </a:t>
            </a:r>
            <a:r>
              <a:rPr lang="en-US" baseline="0" dirty="0" err="1" smtClean="0"/>
              <a:t>async_write</a:t>
            </a:r>
            <a:r>
              <a:rPr lang="en-US" baseline="0" dirty="0" smtClean="0"/>
              <a:t> completion handlers, we’ll have a deadlock.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92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851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20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68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977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22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79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Wave equation</a:t>
            </a:r>
            <a:r>
              <a:rPr lang="en-US" baseline="0" dirty="0" smtClean="0"/>
              <a:t> is a second-order linear</a:t>
            </a:r>
            <a:r>
              <a:rPr lang="en-US" dirty="0" smtClean="0"/>
              <a:t> hyperbolic</a:t>
            </a:r>
            <a:r>
              <a:rPr lang="en-US" baseline="0" dirty="0" smtClean="0"/>
              <a:t> PDE.</a:t>
            </a:r>
          </a:p>
          <a:p>
            <a:r>
              <a:rPr lang="en-US" baseline="0" dirty="0" smtClean="0"/>
              <a:t>We’re using central finite-differencing, a simple explicit method.</a:t>
            </a:r>
            <a:endParaRPr lang="en-US" dirty="0" smtClean="0"/>
          </a:p>
          <a:p>
            <a:r>
              <a:rPr lang="en-US" dirty="0" smtClean="0"/>
              <a:t>The inequality represents</a:t>
            </a:r>
            <a:r>
              <a:rPr lang="en-US" baseline="0" dirty="0" smtClean="0"/>
              <a:t> the Courant condition (condition for stability).</a:t>
            </a:r>
          </a:p>
          <a:p>
            <a:r>
              <a:rPr lang="en-US" baseline="0" dirty="0" smtClean="0"/>
              <a:t>∆t is the time step size.</a:t>
            </a:r>
          </a:p>
          <a:p>
            <a:r>
              <a:rPr lang="en-US" baseline="0" dirty="0" smtClean="0"/>
              <a:t>∆x is the space in between each discrete value.</a:t>
            </a:r>
          </a:p>
          <a:p>
            <a:r>
              <a:rPr lang="en-US" baseline="0" dirty="0" smtClean="0"/>
              <a:t>U is the displacement of the wave.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1A2-25E2-4F14-9495-A1AF63E0E11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91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83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problem with this naïve approach: computation will overlap.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56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5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205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9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3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460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31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93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can be used to parallelize the invocation of completion handlers.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74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54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are_elements_bitwise_serializable</a:t>
            </a:r>
            <a:r>
              <a:rPr lang="en-US" dirty="0" smtClean="0"/>
              <a:t> is an</a:t>
            </a:r>
            <a:r>
              <a:rPr lang="en-US" baseline="0" dirty="0" smtClean="0"/>
              <a:t> MPL </a:t>
            </a:r>
            <a:r>
              <a:rPr lang="en-US" baseline="0" dirty="0" err="1" smtClean="0"/>
              <a:t>metafunction</a:t>
            </a:r>
            <a:r>
              <a:rPr lang="en-US" baseline="0" dirty="0" smtClean="0"/>
              <a:t> class.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mpl</a:t>
            </a:r>
            <a:r>
              <a:rPr lang="en-US" dirty="0" smtClean="0"/>
              <a:t>::fold applies a binary operation successively to a Forward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421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3174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anyone asks</a:t>
            </a:r>
            <a:r>
              <a:rPr lang="en-US" baseline="0" dirty="0" smtClean="0"/>
              <a:t> about the portable binary archive examples in Serialization, explain that they aren’t endian-portable because they use Serialization’s </a:t>
            </a:r>
            <a:r>
              <a:rPr lang="en-US" baseline="0" dirty="0" err="1" smtClean="0"/>
              <a:t>basic_binary</a:t>
            </a:r>
            <a:r>
              <a:rPr lang="en-US" baseline="0" dirty="0" smtClean="0"/>
              <a:t>_(</a:t>
            </a:r>
            <a:r>
              <a:rPr lang="en-US" baseline="0" dirty="0" err="1" smtClean="0"/>
              <a:t>i|o</a:t>
            </a:r>
            <a:r>
              <a:rPr lang="en-US" baseline="0" dirty="0" smtClean="0"/>
              <a:t>)primitive.hpp, which isn’t portable.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150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7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to mention that the type requirements aren’t </a:t>
            </a:r>
            <a:r>
              <a:rPr lang="en-US" i="1" baseline="0" dirty="0" smtClean="0"/>
              <a:t>actually</a:t>
            </a:r>
            <a:r>
              <a:rPr lang="en-US" i="0" baseline="0" dirty="0" smtClean="0"/>
              <a:t> fulfilled, we have to do some minor refactoring.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Switched fabric – nodes</a:t>
            </a:r>
            <a:r>
              <a:rPr lang="en-US" baseline="0" dirty="0" smtClean="0"/>
              <a:t> connect to each other with one or more network switch, typically crossbar switches.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that QDR and FDR rates given are with 4X links.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to mention that the type requirements aren’t </a:t>
            </a:r>
            <a:r>
              <a:rPr lang="en-US" i="1" baseline="0" dirty="0" smtClean="0"/>
              <a:t>actually</a:t>
            </a:r>
            <a:r>
              <a:rPr lang="en-US" i="0" baseline="0" dirty="0" smtClean="0"/>
              <a:t> fulfilled, we have to do some minor refactoring.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9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3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7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4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4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7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Serialize</a:t>
            </a:r>
            <a:r>
              <a:rPr lang="en-US" baseline="0" dirty="0" smtClean="0"/>
              <a:t> a coordinate to the </a:t>
            </a:r>
            <a:r>
              <a:rPr lang="en-US" baseline="0" dirty="0" err="1" smtClean="0"/>
              <a:t>stringstream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</a:t>
            </a:r>
            <a:r>
              <a:rPr lang="en-US" baseline="0" dirty="0" smtClean="0"/>
              <a:t> coordinate in from the </a:t>
            </a:r>
            <a:r>
              <a:rPr lang="en-US" baseline="0" dirty="0" err="1" smtClean="0"/>
              <a:t>stringstream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5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6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0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4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9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1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6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7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2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Client side code.</a:t>
            </a:r>
          </a:p>
          <a:p>
            <a:r>
              <a:rPr lang="en-US" dirty="0" smtClean="0"/>
              <a:t>Note</a:t>
            </a:r>
            <a:r>
              <a:rPr lang="en-US" dirty="0" smtClean="0"/>
              <a:t>: this</a:t>
            </a:r>
            <a:r>
              <a:rPr lang="en-US" baseline="0" dirty="0" smtClean="0"/>
              <a:t> will throw exceptions with text archives (for reasons that are not entirely clear to 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16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asio_tcp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Server side code.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5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Mention</a:t>
            </a:r>
            <a:r>
              <a:rPr lang="en-US" b="0" baseline="0" dirty="0" smtClean="0"/>
              <a:t> that we’re using </a:t>
            </a:r>
            <a:r>
              <a:rPr lang="en-US" b="0" baseline="0" dirty="0" err="1" smtClean="0"/>
              <a:t>asio_tcp</a:t>
            </a:r>
            <a:r>
              <a:rPr lang="en-US" b="0" baseline="0" dirty="0" smtClean="0"/>
              <a:t>::</a:t>
            </a:r>
            <a:r>
              <a:rPr lang="en-US" b="0" baseline="0" dirty="0" err="1" smtClean="0"/>
              <a:t>iostream</a:t>
            </a:r>
            <a:r>
              <a:rPr lang="en-US" b="0" baseline="0" dirty="0" smtClean="0"/>
              <a:t> again.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5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3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</a:t>
            </a:r>
            <a:r>
              <a:rPr lang="en-US" baseline="0" dirty="0" smtClean="0"/>
              <a:t> extend this to </a:t>
            </a:r>
            <a:r>
              <a:rPr lang="en-US" i="1" baseline="0" dirty="0" smtClean="0"/>
              <a:t>X</a:t>
            </a:r>
            <a:r>
              <a:rPr lang="en-US" baseline="0" dirty="0" smtClean="0"/>
              <a:t> I/O threads and </a:t>
            </a:r>
            <a:r>
              <a:rPr lang="en-US" i="1" baseline="0" dirty="0" smtClean="0"/>
              <a:t>Y</a:t>
            </a:r>
            <a:r>
              <a:rPr lang="en-US" i="0" baseline="0" dirty="0" smtClean="0"/>
              <a:t> </a:t>
            </a:r>
            <a:r>
              <a:rPr lang="en-US" i="0" baseline="0" dirty="0" smtClean="0"/>
              <a:t>execution </a:t>
            </a:r>
            <a:r>
              <a:rPr lang="en-US" i="0" baseline="0" dirty="0" smtClean="0"/>
              <a:t>threads</a:t>
            </a:r>
            <a:r>
              <a:rPr lang="en-US" i="0" baseline="0" dirty="0" smtClean="0"/>
              <a:t>.</a:t>
            </a:r>
          </a:p>
          <a:p>
            <a:r>
              <a:rPr lang="en-US" i="0" baseline="0" dirty="0" smtClean="0"/>
              <a:t>This code is in the </a:t>
            </a:r>
            <a:r>
              <a:rPr lang="en-US" i="0" baseline="0" dirty="0" err="1" smtClean="0"/>
              <a:t>github</a:t>
            </a:r>
            <a:r>
              <a:rPr lang="en-US" i="0" baseline="0" dirty="0" smtClean="0"/>
              <a:t> repository, in the </a:t>
            </a:r>
            <a:r>
              <a:rPr lang="en-US" i="0" baseline="0" dirty="0" err="1" smtClean="0"/>
              <a:t>active_messaging</a:t>
            </a:r>
            <a:r>
              <a:rPr lang="en-US" i="0" baseline="0" dirty="0" smtClean="0"/>
              <a:t>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6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I/O thread does</a:t>
            </a:r>
            <a:r>
              <a:rPr lang="en-US" baseline="0" dirty="0" smtClean="0"/>
              <a:t> as little computation as possible – we hand off any real work, like deserialization, to the execution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2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9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by looking at our</a:t>
            </a:r>
            <a:r>
              <a:rPr lang="en-US" baseline="0" dirty="0" smtClean="0"/>
              <a:t> read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</a:t>
            </a:r>
            <a:r>
              <a:rPr lang="en-US" baseline="0" dirty="0" smtClean="0"/>
              <a:t> on the left going into </a:t>
            </a:r>
            <a:r>
              <a:rPr lang="en-US" baseline="0" dirty="0" err="1" smtClean="0"/>
              <a:t>async_read</a:t>
            </a:r>
            <a:r>
              <a:rPr lang="en-US" baseline="0" dirty="0" smtClean="0"/>
              <a:t> represents entry into the loop (this is invoked for each connection after their connection has been established).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3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read will take ownership of </a:t>
            </a:r>
            <a:r>
              <a:rPr lang="en-US" dirty="0" err="1" smtClean="0"/>
              <a:t>in_buffer</a:t>
            </a:r>
            <a:r>
              <a:rPr lang="en-US" dirty="0" smtClean="0"/>
              <a:t>_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in_size</a:t>
            </a:r>
            <a:r>
              <a:rPr lang="en-US" baseline="0" dirty="0" smtClean="0"/>
              <a:t>_ during serialization. Therefore, we need new buffers for each new 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19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6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2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98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9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we stick our parcel into a queue.</a:t>
            </a:r>
          </a:p>
          <a:p>
            <a:r>
              <a:rPr lang="en-US" baseline="0" dirty="0" smtClean="0"/>
              <a:t>Also, we take ownership of </a:t>
            </a:r>
            <a:r>
              <a:rPr lang="en-US" baseline="0" dirty="0" err="1" smtClean="0"/>
              <a:t>in_buffer</a:t>
            </a:r>
            <a:r>
              <a:rPr lang="en-US" baseline="0" dirty="0" smtClean="0"/>
              <a:t>_.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Operation – Defines an operation that is executed asynchronously,</a:t>
            </a:r>
            <a:r>
              <a:rPr lang="en-US" baseline="0" dirty="0" smtClean="0"/>
              <a:t> such as an </a:t>
            </a:r>
            <a:r>
              <a:rPr lang="en-US" b="1" baseline="0" dirty="0" err="1" smtClean="0"/>
              <a:t>async_read</a:t>
            </a:r>
            <a:r>
              <a:rPr lang="en-US" baseline="0" dirty="0" smtClean="0"/>
              <a:t> or </a:t>
            </a:r>
            <a:r>
              <a:rPr lang="en-US" b="1" baseline="0" dirty="0" err="1" smtClean="0"/>
              <a:t>async_write</a:t>
            </a:r>
            <a:r>
              <a:rPr lang="en-US" baseline="0" dirty="0" smtClean="0"/>
              <a:t> on a socket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Asynchronous Operation Processor – Executes asynchronous operations and queues events on a completion event queue when operations </a:t>
            </a:r>
            <a:r>
              <a:rPr lang="en-US" baseline="0" dirty="0" smtClean="0"/>
              <a:t>complete (example</a:t>
            </a:r>
            <a:r>
              <a:rPr lang="en-US" baseline="0" dirty="0" smtClean="0"/>
              <a:t>: </a:t>
            </a:r>
            <a:r>
              <a:rPr lang="en-US" b="1" baseline="0" dirty="0" err="1" smtClean="0"/>
              <a:t>stream_socket_service</a:t>
            </a:r>
            <a:r>
              <a:rPr lang="en-US" b="0" baseline="0" dirty="0" smtClean="0"/>
              <a:t>).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Completion Event Queue – Buffers completion events until they are 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by an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Completion </a:t>
            </a:r>
            <a:r>
              <a:rPr lang="en-US" baseline="0" dirty="0" smtClean="0"/>
              <a:t>Handler – Processes the result of an asynchronous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Asynchronous </a:t>
            </a:r>
            <a:r>
              <a:rPr lang="en-US" baseline="0" dirty="0" smtClean="0"/>
              <a:t>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 – Pulls completed events from the completion event queue, and returns them to the caller.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Proactor</a:t>
            </a:r>
            <a:r>
              <a:rPr lang="en-US" baseline="0" dirty="0" smtClean="0"/>
              <a:t> </a:t>
            </a:r>
            <a:r>
              <a:rPr lang="en-US" baseline="0" dirty="0" smtClean="0"/>
              <a:t>– Calls the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events, and invokes the completion handler associated with the </a:t>
            </a:r>
            <a:r>
              <a:rPr lang="en-US" baseline="0" dirty="0" smtClean="0"/>
              <a:t>event (example</a:t>
            </a:r>
            <a:r>
              <a:rPr lang="en-US" baseline="0" dirty="0" smtClean="0"/>
              <a:t>: </a:t>
            </a:r>
            <a:r>
              <a:rPr lang="en-US" b="1" baseline="0" dirty="0" err="1" smtClean="0"/>
              <a:t>io_service</a:t>
            </a:r>
            <a:r>
              <a:rPr lang="en-US" b="0" baseline="0" dirty="0" smtClean="0"/>
              <a:t>).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Initiator </a:t>
            </a:r>
            <a:r>
              <a:rPr lang="en-US" b="0" baseline="0" dirty="0" smtClean="0"/>
              <a:t>– Application-specific code that starts asynchronous operations. Initiators interact with high-level interfaces (example: </a:t>
            </a:r>
            <a:r>
              <a:rPr lang="en-US" b="1" baseline="0" dirty="0" err="1" smtClean="0"/>
              <a:t>basic_stream_socket</a:t>
            </a:r>
            <a:r>
              <a:rPr lang="en-US" b="0" baseline="0" dirty="0" smtClean="0"/>
              <a:t>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12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19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boost::</a:t>
            </a:r>
            <a:r>
              <a:rPr lang="en-US" dirty="0" err="1" smtClean="0"/>
              <a:t>lockfree</a:t>
            </a:r>
            <a:r>
              <a:rPr lang="en-US" dirty="0" smtClean="0"/>
              <a:t>::queue</a:t>
            </a:r>
            <a:r>
              <a:rPr lang="en-US" baseline="0" dirty="0" smtClean="0"/>
              <a:t> requires POD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deserialize_message</a:t>
            </a:r>
            <a:r>
              <a:rPr lang="en-US" dirty="0" smtClean="0"/>
              <a:t> returns a pointer because boost::</a:t>
            </a:r>
            <a:r>
              <a:rPr lang="en-US" dirty="0" err="1" smtClean="0"/>
              <a:t>lockfree</a:t>
            </a:r>
            <a:r>
              <a:rPr lang="en-US" dirty="0" smtClean="0"/>
              <a:t>::queue</a:t>
            </a:r>
            <a:r>
              <a:rPr lang="en-US" baseline="0" dirty="0" smtClean="0"/>
              <a:t>&lt;T&gt; requires POD types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serialize_message</a:t>
            </a:r>
            <a:r>
              <a:rPr lang="en-US" baseline="0" dirty="0" smtClean="0"/>
              <a:t> returns a pointer to maintain a similar interface to </a:t>
            </a:r>
            <a:r>
              <a:rPr lang="en-US" baseline="0" dirty="0" err="1" smtClean="0"/>
              <a:t>deserialize_message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 function here: </a:t>
            </a:r>
            <a:r>
              <a:rPr lang="en-US" baseline="0" dirty="0" err="1" smtClean="0"/>
              <a:t>exec_loop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Dashed</a:t>
            </a:r>
            <a:r>
              <a:rPr lang="en-US" baseline="0" dirty="0" smtClean="0"/>
              <a:t> lines indicate optional actions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39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io_service</a:t>
            </a:r>
            <a:r>
              <a:rPr lang="en-US" baseline="0" dirty="0" smtClean="0"/>
              <a:t> </a:t>
            </a:r>
            <a:r>
              <a:rPr lang="en-US" baseline="0" dirty="0" smtClean="0"/>
              <a:t>= </a:t>
            </a:r>
            <a:r>
              <a:rPr lang="en-US" baseline="0" dirty="0" err="1" smtClean="0"/>
              <a:t>Proactor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io_service.run</a:t>
            </a:r>
            <a:r>
              <a:rPr lang="en-US" baseline="0" dirty="0" smtClean="0"/>
              <a:t>() =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Lambdas = Completion Handlers.</a:t>
            </a:r>
          </a:p>
          <a:p>
            <a:r>
              <a:rPr lang="en-US" baseline="0" dirty="0" smtClean="0"/>
              <a:t>Note the nifty recursive lambda usage.</a:t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container_device</a:t>
            </a:r>
            <a:r>
              <a:rPr lang="en-US" baseline="0" dirty="0" smtClean="0"/>
              <a:t>: a </a:t>
            </a:r>
            <a:r>
              <a:rPr lang="en-US" baseline="0" dirty="0" err="1" smtClean="0"/>
              <a:t>Boost.Iostreams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SeekableDevice</a:t>
            </a:r>
            <a:r>
              <a:rPr lang="en-US" baseline="0" dirty="0" smtClean="0"/>
              <a:t> that can be used to create an 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 on top of a random access container.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44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50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32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do the serialization</a:t>
            </a:r>
            <a:r>
              <a:rPr lang="en-US" baseline="0" dirty="0" smtClean="0"/>
              <a:t> on the I/O node. Instead, we schedule it on the execution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32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baseline="0" dirty="0" smtClean="0"/>
              <a:t>s is invoked on the execution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to keep the buffers alive for the duration of</a:t>
            </a:r>
            <a:r>
              <a:rPr lang="en-US" baseline="0" dirty="0" smtClean="0"/>
              <a:t> the write.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3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we’ll take a look</a:t>
            </a:r>
            <a:r>
              <a:rPr lang="en-US" baseline="0" dirty="0" smtClean="0"/>
              <a:t> at how we establish new connections.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81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61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30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90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018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8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94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6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3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get_connections</a:t>
            </a:r>
            <a:r>
              <a:rPr lang="en-US" dirty="0" smtClean="0"/>
              <a:t>()</a:t>
            </a:r>
            <a:r>
              <a:rPr lang="en-US" baseline="0" dirty="0" smtClean="0"/>
              <a:t> returns the connections map from the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Passing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by value to the lambda is essential.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7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470025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Boost.Asio</a:t>
            </a:r>
            <a:r>
              <a:rPr lang="en-US" sz="4000" dirty="0" smtClean="0"/>
              <a:t> and </a:t>
            </a:r>
            <a:r>
              <a:rPr lang="en-US" sz="4000" dirty="0" err="1" smtClean="0"/>
              <a:t>Boost.Serialization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Design Patterns for Object Transmission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553200" cy="304800"/>
          </a:xfrm>
        </p:spPr>
        <p:txBody>
          <a:bodyPr anchor="b"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Bryce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Adelstein-Lelbach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Jeoren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Habraken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, Thomas Heller,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Hartmut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Kaiser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67000" y="4821064"/>
            <a:ext cx="3810000" cy="1274936"/>
            <a:chOff x="1755648" y="5101812"/>
            <a:chExt cx="4337304" cy="145138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0000"/>
            <a:stretch/>
          </p:blipFill>
          <p:spPr>
            <a:xfrm>
              <a:off x="1755648" y="5101812"/>
              <a:ext cx="2418980" cy="14513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" b="287"/>
            <a:stretch/>
          </p:blipFill>
          <p:spPr>
            <a:xfrm>
              <a:off x="4648200" y="5105130"/>
              <a:ext cx="1444752" cy="144475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2582883" y="3746666"/>
            <a:ext cx="3978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Boost.Asio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Christopher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Kohlhoff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Boost.Serialization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Robert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Ramey</a:t>
            </a:r>
          </a:p>
        </p:txBody>
      </p:sp>
    </p:spTree>
    <p:extLst>
      <p:ext uri="{BB962C8B-B14F-4D97-AF65-F5344CB8AC3E}">
        <p14:creationId xmlns:p14="http://schemas.microsoft.com/office/powerpoint/2010/main" val="131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happen if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hello_world_main</a:t>
            </a:r>
            <a:r>
              <a:rPr lang="en-US" dirty="0" smtClean="0"/>
              <a:t> waited for the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async_write</a:t>
            </a:r>
            <a:r>
              <a:rPr lang="en-US" dirty="0" err="1" smtClean="0"/>
              <a:t>s</a:t>
            </a:r>
            <a:r>
              <a:rPr lang="en-US" dirty="0" smtClean="0"/>
              <a:t> to finish?</a:t>
            </a:r>
          </a:p>
          <a:p>
            <a:pPr lvl="1"/>
            <a:r>
              <a:rPr lang="en-US" dirty="0" smtClean="0"/>
              <a:t>E.g. if we moved the call to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from the lambda into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hello_world_main</a:t>
            </a:r>
            <a:r>
              <a:rPr lang="en-US" dirty="0" smtClean="0"/>
              <a:t>, and we used a condition variable inside the lambda to wait for all the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async_write</a:t>
            </a:r>
            <a:r>
              <a:rPr lang="en-US" dirty="0" err="1" smtClean="0"/>
              <a:t>s</a:t>
            </a:r>
            <a:r>
              <a:rPr lang="en-US" dirty="0" smtClean="0"/>
              <a:t> to finish, what behavior would we observe?</a:t>
            </a:r>
          </a:p>
          <a:p>
            <a:r>
              <a:rPr lang="en-US" dirty="0" smtClean="0"/>
              <a:t>Both processes would deadlock. Why?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 we need to create remote futures (e.g. futures that represent remote computations)?</a:t>
            </a:r>
          </a:p>
          <a:p>
            <a:pPr lvl="1"/>
            <a:r>
              <a:rPr lang="en-US" dirty="0" smtClean="0"/>
              <a:t>Such a future would work via two parcels.</a:t>
            </a:r>
          </a:p>
          <a:p>
            <a:pPr lvl="2"/>
            <a:r>
              <a:rPr lang="en-US" dirty="0" smtClean="0"/>
              <a:t>One to start executing the remote action.</a:t>
            </a:r>
          </a:p>
          <a:p>
            <a:pPr lvl="2"/>
            <a:r>
              <a:rPr lang="en-US" dirty="0" smtClean="0"/>
              <a:t>One to send the result back to the caller.</a:t>
            </a:r>
          </a:p>
          <a:p>
            <a:pPr lvl="1"/>
            <a:r>
              <a:rPr lang="en-US" dirty="0" smtClean="0"/>
              <a:t>What else would we need?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343400" y="2362200"/>
            <a:ext cx="4089399" cy="3048000"/>
            <a:chOff x="3200400" y="533400"/>
            <a:chExt cx="4089399" cy="3048000"/>
          </a:xfrm>
        </p:grpSpPr>
        <p:sp>
          <p:nvSpPr>
            <p:cNvPr id="7" name="Rectangle 6"/>
            <p:cNvSpPr/>
            <p:nvPr/>
          </p:nvSpPr>
          <p:spPr>
            <a:xfrm>
              <a:off x="3200400" y="533400"/>
              <a:ext cx="2057400" cy="304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43846" y="1905000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45897" y="1389530"/>
              <a:ext cx="85812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Suspend </a:t>
              </a:r>
            </a:p>
            <a:p>
              <a:r>
                <a:rPr lang="en-US" sz="1300" dirty="0"/>
                <a:t>c</a:t>
              </a:r>
              <a:r>
                <a:rPr lang="en-US" sz="1300" dirty="0" smtClean="0"/>
                <a:t>onsumer</a:t>
              </a:r>
            </a:p>
            <a:p>
              <a:r>
                <a:rPr lang="en-US" sz="1300" dirty="0" smtClean="0"/>
                <a:t>thread </a:t>
              </a:r>
              <a:endParaRPr lang="en-US" sz="13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0744" y="2108973"/>
              <a:ext cx="78098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Execute </a:t>
              </a:r>
            </a:p>
            <a:p>
              <a:r>
                <a:rPr lang="en-US" sz="1300" dirty="0"/>
                <a:t>a</a:t>
              </a:r>
              <a:r>
                <a:rPr lang="en-US" sz="1300" dirty="0" smtClean="0"/>
                <a:t>nother </a:t>
              </a:r>
            </a:p>
            <a:p>
              <a:r>
                <a:rPr lang="en-US" sz="1300" dirty="0" smtClean="0"/>
                <a:t>thread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2812703"/>
              <a:ext cx="85812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Resume </a:t>
              </a:r>
            </a:p>
            <a:p>
              <a:r>
                <a:rPr lang="en-US" sz="1300" dirty="0"/>
                <a:t>c</a:t>
              </a:r>
              <a:r>
                <a:rPr lang="en-US" sz="1300" dirty="0" smtClean="0"/>
                <a:t>onsumer</a:t>
              </a:r>
            </a:p>
            <a:p>
              <a:r>
                <a:rPr lang="en-US" sz="1300" dirty="0" smtClean="0"/>
                <a:t>thread</a:t>
              </a:r>
              <a:endParaRPr lang="en-US" sz="1300" dirty="0"/>
            </a:p>
          </p:txBody>
        </p:sp>
        <p:cxnSp>
          <p:nvCxnSpPr>
            <p:cNvPr id="12" name="Straight Connector 11"/>
            <p:cNvCxnSpPr>
              <a:stCxn id="9" idx="3"/>
            </p:cNvCxnSpPr>
            <p:nvPr/>
          </p:nvCxnSpPr>
          <p:spPr>
            <a:xfrm flipV="1">
              <a:off x="4204017" y="1726826"/>
              <a:ext cx="571230" cy="89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 flipV="1">
              <a:off x="4210920" y="2721419"/>
              <a:ext cx="564327" cy="4375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62600" y="1008529"/>
              <a:ext cx="1727199" cy="14365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19800" y="1510553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312" y="1371600"/>
              <a:ext cx="80233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Execute </a:t>
              </a:r>
            </a:p>
            <a:p>
              <a:r>
                <a:rPr lang="en-US" sz="1300" dirty="0"/>
                <a:t>f</a:t>
              </a:r>
              <a:r>
                <a:rPr lang="en-US" sz="1300" dirty="0" smtClean="0"/>
                <a:t>uture in</a:t>
              </a:r>
            </a:p>
            <a:p>
              <a:r>
                <a:rPr lang="en-US" sz="1300" dirty="0"/>
                <a:t>p</a:t>
              </a:r>
              <a:r>
                <a:rPr lang="en-US" sz="1300" dirty="0" smtClean="0"/>
                <a:t>roducer</a:t>
              </a:r>
            </a:p>
            <a:p>
              <a:r>
                <a:rPr lang="en-US" sz="1300" dirty="0"/>
                <a:t>t</a:t>
              </a:r>
              <a:r>
                <a:rPr lang="en-US" sz="1300" dirty="0" smtClean="0"/>
                <a:t>hread.</a:t>
              </a:r>
              <a:endParaRPr lang="en-US" sz="1300" dirty="0" smtClean="0"/>
            </a:p>
          </p:txBody>
        </p:sp>
        <p:cxnSp>
          <p:nvCxnSpPr>
            <p:cNvPr id="17" name="Straight Connector 16"/>
            <p:cNvCxnSpPr>
              <a:endCxn id="16" idx="1"/>
            </p:cNvCxnSpPr>
            <p:nvPr/>
          </p:nvCxnSpPr>
          <p:spPr>
            <a:xfrm flipV="1">
              <a:off x="6185647" y="1817876"/>
              <a:ext cx="233665" cy="10057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9"/>
              <a:endCxn id="15" idx="0"/>
            </p:cNvCxnSpPr>
            <p:nvPr/>
          </p:nvCxnSpPr>
          <p:spPr>
            <a:xfrm>
              <a:off x="4801144" y="1502240"/>
              <a:ext cx="1312879" cy="83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5"/>
            </p:cNvCxnSpPr>
            <p:nvPr/>
          </p:nvCxnSpPr>
          <p:spPr>
            <a:xfrm flipH="1">
              <a:off x="4890211" y="2196353"/>
              <a:ext cx="1148869" cy="31824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267200" y="2196353"/>
              <a:ext cx="222119" cy="25886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5247" y="1500771"/>
              <a:ext cx="229929" cy="1335134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1008530"/>
              <a:ext cx="120501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Future object </a:t>
              </a:r>
              <a:endParaRPr lang="en-US" sz="1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4583163" y="1162419"/>
              <a:ext cx="217437" cy="311377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800600" y="1053353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00600" y="2658035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4054" y="2682016"/>
              <a:ext cx="11996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Result is being </a:t>
              </a:r>
            </a:p>
            <a:p>
              <a:r>
                <a:rPr lang="en-US" sz="1300" dirty="0" smtClean="0"/>
                <a:t>returned</a:t>
              </a:r>
              <a:endParaRPr lang="en-US" sz="1300" dirty="0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5457583" y="2514600"/>
              <a:ext cx="196471" cy="413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9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else do we need to create remote futures?</a:t>
            </a:r>
          </a:p>
          <a:p>
            <a:pPr lvl="1"/>
            <a:r>
              <a:rPr lang="en-US" dirty="0" smtClean="0"/>
              <a:t>We need </a:t>
            </a:r>
            <a:r>
              <a:rPr lang="en-US" b="1" dirty="0" smtClean="0"/>
              <a:t>user-level threading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do not want to block the execution thread (or threads) at the OS-level. This means that when executing our actions, we need a way to suspend execution of the action and return control to the execution loop. Later, we must be able to resume the action’s execution.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Boost.Context</a:t>
            </a:r>
            <a:r>
              <a:rPr lang="en-US" dirty="0" smtClean="0"/>
              <a:t>, </a:t>
            </a:r>
            <a:r>
              <a:rPr lang="en-US" dirty="0" err="1" smtClean="0"/>
              <a:t>Boost.Coroutines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need a </a:t>
            </a:r>
            <a:r>
              <a:rPr lang="en-US" b="1" dirty="0" smtClean="0"/>
              <a:t>global address space </a:t>
            </a:r>
            <a:r>
              <a:rPr lang="en-US" dirty="0" smtClean="0"/>
              <a:t>that can manage the lifetime of the future’s state.</a:t>
            </a:r>
          </a:p>
          <a:p>
            <a:pPr lvl="2"/>
            <a:r>
              <a:rPr lang="en-US" dirty="0" smtClean="0"/>
              <a:t>The back-parcel that returns the result needs a way to locate the future’s state. We could just pass along the local memory address.</a:t>
            </a:r>
          </a:p>
          <a:p>
            <a:pPr lvl="2"/>
            <a:r>
              <a:rPr lang="en-US" dirty="0" smtClean="0"/>
              <a:t>If we pass along the local memory address, we also have to pass along information identifying the calling node.</a:t>
            </a:r>
          </a:p>
          <a:p>
            <a:pPr lvl="2"/>
            <a:r>
              <a:rPr lang="en-US" dirty="0" smtClean="0"/>
              <a:t>Giving the future’s state a </a:t>
            </a:r>
            <a:r>
              <a:rPr lang="en-US" b="1" dirty="0" smtClean="0"/>
              <a:t>globally unique identifier </a:t>
            </a:r>
            <a:r>
              <a:rPr lang="en-US" dirty="0" smtClean="0"/>
              <a:t>provides a nice abstraction and allows us to </a:t>
            </a:r>
            <a:r>
              <a:rPr lang="en-US" b="1" dirty="0" smtClean="0"/>
              <a:t>move the object to another node</a:t>
            </a:r>
            <a:r>
              <a:rPr lang="en-US" dirty="0" smtClean="0"/>
              <a:t>; we simply update the identifying information that the global identifier references.</a:t>
            </a:r>
          </a:p>
          <a:p>
            <a:pPr lvl="2"/>
            <a:r>
              <a:rPr lang="en-US" dirty="0" smtClean="0"/>
              <a:t>How do we </a:t>
            </a:r>
            <a:r>
              <a:rPr lang="en-US" dirty="0"/>
              <a:t>ensure that the future state stays alive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We need some sort of distributed smart pointer.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HPX has other needs for user-level threading.</a:t>
            </a:r>
          </a:p>
          <a:p>
            <a:pPr lvl="1"/>
            <a:r>
              <a:rPr lang="en-US" dirty="0" smtClean="0"/>
              <a:t>Our execution model calls for extremely fine-grained threads.</a:t>
            </a:r>
          </a:p>
          <a:p>
            <a:pPr lvl="2"/>
            <a:r>
              <a:rPr lang="en-US" dirty="0" smtClean="0"/>
              <a:t>Thousands of active threads per core.</a:t>
            </a:r>
          </a:p>
          <a:p>
            <a:pPr lvl="1"/>
            <a:r>
              <a:rPr lang="en-US" dirty="0" smtClean="0"/>
              <a:t>Target thread lifetime: ~100</a:t>
            </a:r>
            <a:r>
              <a:rPr lang="el-GR" dirty="0" smtClean="0"/>
              <a:t>μ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Amortized thread overhead: &lt;1ns on Sandy Bridge</a:t>
            </a:r>
          </a:p>
          <a:p>
            <a:pPr lvl="2"/>
            <a:r>
              <a:rPr lang="en-US" dirty="0" smtClean="0"/>
              <a:t>E.g. time for allocation, creation, scheduling and cleanup of an empty thread.</a:t>
            </a:r>
          </a:p>
          <a:p>
            <a:r>
              <a:rPr lang="en-US" dirty="0" smtClean="0"/>
              <a:t>HPX has other needs for a global address space.</a:t>
            </a:r>
          </a:p>
          <a:p>
            <a:pPr lvl="1"/>
            <a:r>
              <a:rPr lang="en-US" dirty="0" smtClean="0"/>
              <a:t>We don’t want to do everything with free function style actions, we want to have method actions.</a:t>
            </a:r>
          </a:p>
          <a:p>
            <a:pPr lvl="1"/>
            <a:r>
              <a:rPr lang="en-US" dirty="0" smtClean="0"/>
              <a:t>To invoke method actions on objects, the objects need a global name that can be accessed from any connected node.</a:t>
            </a:r>
          </a:p>
          <a:p>
            <a:pPr lvl="1"/>
            <a:r>
              <a:rPr lang="en-US" dirty="0" smtClean="0"/>
              <a:t>Again, by using a global address space, we can support the migration of objects without validating references to them.</a:t>
            </a:r>
          </a:p>
          <a:p>
            <a:r>
              <a:rPr lang="en-US" dirty="0" smtClean="0"/>
              <a:t>We call objects with a global name </a:t>
            </a:r>
            <a:r>
              <a:rPr lang="en-US" b="1" dirty="0" smtClean="0"/>
              <a:t>components</a:t>
            </a:r>
            <a:r>
              <a:rPr lang="en-US" dirty="0" smtClean="0"/>
              <a:t> in HPX.</a:t>
            </a:r>
          </a:p>
          <a:p>
            <a:r>
              <a:rPr lang="en-US" dirty="0" smtClean="0"/>
              <a:t>Actions are to functions what components are to classes.</a:t>
            </a:r>
          </a:p>
          <a:p>
            <a:r>
              <a:rPr lang="en-US" b="1" dirty="0" err="1" smtClean="0"/>
              <a:t>Remotable</a:t>
            </a:r>
            <a:r>
              <a:rPr lang="en-US" dirty="0" smtClean="0"/>
              <a:t>: A function or method is </a:t>
            </a:r>
            <a:r>
              <a:rPr lang="en-US" dirty="0" err="1" smtClean="0"/>
              <a:t>remotable</a:t>
            </a:r>
            <a:r>
              <a:rPr lang="en-US" dirty="0" smtClean="0"/>
              <a:t> if it can be called remotely (e.g. via an active message). A class is </a:t>
            </a:r>
            <a:r>
              <a:rPr lang="en-US" dirty="0" err="1" smtClean="0"/>
              <a:t>remotable</a:t>
            </a:r>
            <a:r>
              <a:rPr lang="en-US" dirty="0" smtClean="0"/>
              <a:t> if it has at least one </a:t>
            </a:r>
            <a:r>
              <a:rPr lang="en-US" dirty="0" err="1" smtClean="0"/>
              <a:t>remotable</a:t>
            </a:r>
            <a:r>
              <a:rPr lang="en-US" dirty="0" smtClean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HPX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HPX: </a:t>
            </a:r>
            <a:r>
              <a:rPr lang="en-US" dirty="0" err="1" smtClean="0"/>
              <a:t>Serializable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::tuple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::fusion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::any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::function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::exception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::bind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phoenix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HPX: Recursion is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Recursion is Parallelism: tongue-in-cheek description of our mindset.</a:t>
            </a:r>
          </a:p>
          <a:p>
            <a:pPr lvl="1"/>
            <a:r>
              <a:rPr lang="en-US" dirty="0" smtClean="0"/>
              <a:t>Traditionally, functional programming languages and paradigms have been avoided in HPC codes due to perceived performance concerns.</a:t>
            </a:r>
          </a:p>
          <a:p>
            <a:pPr lvl="1"/>
            <a:r>
              <a:rPr lang="en-US" dirty="0" smtClean="0"/>
              <a:t>The HPX programming model uses functional programming to decompose algorithms into smaller sub-algorithms which have clearly defined dependencies (e.g. function arguments) and outputs (e.g. return values).</a:t>
            </a:r>
          </a:p>
          <a:p>
            <a:pPr lvl="2"/>
            <a:r>
              <a:rPr lang="en-US" dirty="0" smtClean="0"/>
              <a:t>These sub-algorithms are easy to dynamically load balance, because they are fine-grained and have clearly defined dependencies.</a:t>
            </a:r>
          </a:p>
          <a:p>
            <a:pPr lvl="1"/>
            <a:r>
              <a:rPr lang="en-US" dirty="0" smtClean="0"/>
              <a:t>Writing functional-style code is an easy way to parallelize our code.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r>
              <a:rPr lang="en-US" dirty="0" smtClean="0"/>
              <a:t>: </a:t>
            </a:r>
            <a:r>
              <a:rPr lang="en-US" dirty="0" smtClean="0"/>
              <a:t>1D Wave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Evolving </a:t>
                </a:r>
                <a:r>
                  <a:rPr lang="en-US" sz="2800" dirty="0" smtClean="0"/>
                  <a:t>the following equation in time: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/>
                  <a:t> – Propagation speed of the wave.</a:t>
                </a:r>
                <a:endParaRPr lang="en-US" sz="2800" dirty="0" smtClean="0"/>
              </a:p>
              <a:p>
                <a:r>
                  <a:rPr lang="en-US" sz="2800" dirty="0" smtClean="0"/>
                  <a:t>Central-difference scheme, periodic boundary conditions. Discretization: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7800" y="4655403"/>
                <a:ext cx="624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</m:oMath>
                </a14:m>
                <a:r>
                  <a:rPr lang="en-US" sz="2400" b="0" dirty="0" smtClean="0"/>
                  <a:t>)</a:t>
                </a:r>
              </a:p>
              <a:p>
                <a:pPr algn="ctr"/>
                <a:r>
                  <a:rPr lang="en-US" sz="2400" dirty="0"/>
                  <a:t> </a:t>
                </a:r>
                <a:r>
                  <a:rPr lang="en-US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𝑑𝑡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5403"/>
                <a:ext cx="62484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98" t="-5882" r="-1268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14400" y="2133600"/>
                <a:ext cx="7315200" cy="86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	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3600"/>
                <a:ext cx="7315200" cy="8604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HPX: </a:t>
            </a:r>
            <a:r>
              <a:rPr lang="en-US" dirty="0" smtClean="0"/>
              <a:t>1D Wave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this equation, we can see the dependencies. Calculating the value of the equation at a particular </a:t>
            </a:r>
            <a:r>
              <a:rPr lang="en-US" dirty="0" err="1" smtClean="0"/>
              <a:t>timestep</a:t>
            </a:r>
            <a:r>
              <a:rPr lang="en-US" dirty="0" smtClean="0"/>
              <a:t> requires the values of the equation: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 err="1" smtClean="0">
                <a:solidFill>
                  <a:srgbClr val="FF0000"/>
                </a:solidFill>
              </a:rPr>
              <a:t>timestep</a:t>
            </a:r>
            <a:r>
              <a:rPr lang="en-US" dirty="0" smtClean="0">
                <a:solidFill>
                  <a:srgbClr val="FF0000"/>
                </a:solidFill>
              </a:rPr>
              <a:t> ago at </a:t>
            </a:r>
            <a:r>
              <a:rPr lang="en-US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x + 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One </a:t>
            </a:r>
            <a:r>
              <a:rPr lang="en-US" dirty="0" err="1" smtClean="0">
                <a:solidFill>
                  <a:schemeClr val="accent4"/>
                </a:solidFill>
              </a:rPr>
              <a:t>timestep</a:t>
            </a:r>
            <a:r>
              <a:rPr lang="en-US" dirty="0" smtClean="0">
                <a:solidFill>
                  <a:schemeClr val="accent4"/>
                </a:solidFill>
              </a:rPr>
              <a:t> ago at </a:t>
            </a:r>
            <a:r>
              <a:rPr lang="en-US" i="1" dirty="0">
                <a:solidFill>
                  <a:schemeClr val="accent4"/>
                </a:solidFill>
                <a:latin typeface="Cambria Math" pitchFamily="18" charset="0"/>
                <a:ea typeface="Cambria Math" pitchFamily="18" charset="0"/>
              </a:rPr>
              <a:t>x – </a:t>
            </a:r>
            <a:r>
              <a:rPr lang="en-US" i="1" dirty="0" smtClean="0">
                <a:solidFill>
                  <a:schemeClr val="accent4"/>
                </a:solidFill>
                <a:latin typeface="Cambria Math" pitchFamily="18" charset="0"/>
                <a:ea typeface="Cambria Math" pitchFamily="18" charset="0"/>
              </a:rPr>
              <a:t>dx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timestep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ago at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Two </a:t>
            </a:r>
            <a:r>
              <a:rPr lang="en-US" dirty="0" err="1" smtClean="0">
                <a:solidFill>
                  <a:srgbClr val="00B0F0"/>
                </a:solidFill>
              </a:rPr>
              <a:t>timesteps</a:t>
            </a:r>
            <a:r>
              <a:rPr lang="en-US" dirty="0" smtClean="0">
                <a:solidFill>
                  <a:srgbClr val="00B0F0"/>
                </a:solidFill>
              </a:rPr>
              <a:t> ago at</a:t>
            </a:r>
            <a:r>
              <a:rPr lang="en-US" i="1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x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1600200"/>
                <a:ext cx="624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α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</m:oMath>
                </a14:m>
                <a:r>
                  <a:rPr lang="en-US" sz="2400" b="0" dirty="0" smtClean="0"/>
                  <a:t>)</a:t>
                </a:r>
              </a:p>
              <a:p>
                <a:pPr algn="ctr"/>
                <a:r>
                  <a:rPr lang="en-US" sz="2400" dirty="0"/>
                  <a:t> </a:t>
                </a:r>
                <a:r>
                  <a:rPr lang="en-US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</a:rPr>
                              <m:t>α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𝑑𝑡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00200"/>
                <a:ext cx="624840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82" r="-107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6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HPX: </a:t>
            </a:r>
            <a:r>
              <a:rPr lang="en-US" dirty="0" smtClean="0"/>
              <a:t>1D Wave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The following lines of code creates the required dependency structure: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w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ave_action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act;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::future&lt;double&gt; u_t_minus_1_x_plus_dx  = 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(act, 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find_here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(), t-1, x+1);</a:t>
            </a:r>
          </a:p>
          <a:p>
            <a:pPr marL="57150" indent="0">
              <a:buNone/>
            </a:pPr>
            <a:r>
              <a:rPr lang="en-US" sz="12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2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::future&lt;double&gt; u_t_minus_1_x_minus_dx = </a:t>
            </a:r>
            <a:r>
              <a:rPr lang="en-US" sz="12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(act, </a:t>
            </a:r>
            <a:r>
              <a:rPr lang="en-US" sz="12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find_here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(), t-1, x-1);</a:t>
            </a:r>
          </a:p>
          <a:p>
            <a:pPr marL="57150" indent="0">
              <a:buNone/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::future&lt;double&gt; u_t_minus_1_x          =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(act,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find_here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(), t-1, x);</a:t>
            </a:r>
          </a:p>
          <a:p>
            <a:pPr marL="57150" indent="0">
              <a:buNone/>
            </a:pPr>
            <a:r>
              <a:rPr lang="en-US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::future&lt;double&gt; u_t_minus_2_x          = </a:t>
            </a:r>
            <a:r>
              <a:rPr lang="en-US" sz="1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(act, </a:t>
            </a:r>
            <a:r>
              <a:rPr lang="en-US" sz="1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hpx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find_here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(), t-2, x);</a:t>
            </a:r>
          </a:p>
          <a:p>
            <a:pPr marL="57150" indent="0">
              <a:buNone/>
            </a:pPr>
            <a:endParaRPr lang="en-US" sz="12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u[t][x] = alpha_2(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u_t_minus_1_x_plus_dx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.get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12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u_t_minus_1_x_minus_dx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.get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5715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+ 2(1-alpha_2)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u_t_minus_1_x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.get() – 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u_t_minus_2_x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.get()</a:t>
            </a:r>
          </a:p>
          <a:p>
            <a:pPr marL="57150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1600200"/>
                <a:ext cx="624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α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𝑑𝑥</m:t>
                        </m:r>
                      </m:e>
                    </m:d>
                  </m:oMath>
                </a14:m>
                <a:r>
                  <a:rPr lang="en-US" sz="2400" b="0" dirty="0" smtClean="0"/>
                  <a:t>)</a:t>
                </a:r>
              </a:p>
              <a:p>
                <a:pPr algn="ctr"/>
                <a:r>
                  <a:rPr lang="en-US" sz="2400" dirty="0"/>
                  <a:t> </a:t>
                </a:r>
                <a:r>
                  <a:rPr lang="en-US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</a:rPr>
                              <m:t>α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𝑑𝑡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00200"/>
                <a:ext cx="624840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82" r="-107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ability to use functional programming techniques such as function composition is important to us.</a:t>
            </a:r>
          </a:p>
          <a:p>
            <a:pPr lvl="1"/>
            <a:r>
              <a:rPr lang="en-US" dirty="0" smtClean="0"/>
              <a:t>Thus,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::bind</a:t>
            </a:r>
            <a:r>
              <a:rPr lang="en-US" dirty="0" smtClean="0"/>
              <a:t>,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::function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These constructs will be especially important for interoperation with generic parallel algorithms.</a:t>
            </a:r>
          </a:p>
          <a:p>
            <a:pPr lvl="1"/>
            <a:r>
              <a:rPr lang="en-US" dirty="0" smtClean="0"/>
              <a:t>For example,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for_each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Tips &amp; Tricks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transmission</a:t>
            </a:r>
          </a:p>
          <a:p>
            <a:pPr lvl="1"/>
            <a:r>
              <a:rPr lang="en-US" dirty="0" smtClean="0"/>
              <a:t>Zero copy</a:t>
            </a:r>
          </a:p>
          <a:p>
            <a:r>
              <a:rPr lang="en-US" dirty="0" err="1" smtClean="0"/>
              <a:t>Asio</a:t>
            </a:r>
            <a:endParaRPr lang="en-US" dirty="0" smtClean="0"/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Congestation</a:t>
            </a:r>
            <a:endParaRPr lang="en-US" dirty="0" smtClean="0"/>
          </a:p>
          <a:p>
            <a:pPr lvl="1"/>
            <a:r>
              <a:rPr lang="en-US" dirty="0" smtClean="0"/>
              <a:t>I/O Service Pools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Bitwise serialization</a:t>
            </a:r>
          </a:p>
          <a:p>
            <a:pPr lvl="1"/>
            <a:r>
              <a:rPr lang="en-US" dirty="0" smtClean="0"/>
              <a:t>Array optimizations</a:t>
            </a:r>
          </a:p>
          <a:p>
            <a:pPr lvl="1"/>
            <a:r>
              <a:rPr lang="en-US" dirty="0" smtClean="0"/>
              <a:t>Exporting templates</a:t>
            </a:r>
          </a:p>
          <a:p>
            <a:pPr lvl="1"/>
            <a:r>
              <a:rPr lang="en-US" dirty="0" smtClean="0"/>
              <a:t>XML &amp; NVP</a:t>
            </a:r>
          </a:p>
          <a:p>
            <a:pPr lvl="1"/>
            <a:r>
              <a:rPr lang="en-US" dirty="0" smtClean="0"/>
              <a:t>Portable Archives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Zero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a problem with how we’re doing serialization to the network – with Serialization, we’re copying data that could be passed directly to </a:t>
            </a:r>
            <a:r>
              <a:rPr lang="en-US" dirty="0" err="1" smtClean="0"/>
              <a:t>Asio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Zero copy – e.g. passing contiguous blocks of memory for writes/read directly to the kernel, to avoid unnecessary memory copies.</a:t>
            </a:r>
          </a:p>
          <a:p>
            <a:pPr lvl="1"/>
            <a:r>
              <a:rPr lang="en-US" dirty="0" smtClean="0"/>
              <a:t>Remember scatter/gather from before?</a:t>
            </a:r>
          </a:p>
          <a:p>
            <a:r>
              <a:rPr lang="en-US" dirty="0" smtClean="0"/>
              <a:t>How can we achieve this with Serialization?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Zero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Special zero copy archive:</a:t>
            </a:r>
          </a:p>
          <a:p>
            <a:pPr lvl="1"/>
            <a:r>
              <a:rPr lang="en-US" dirty="0" smtClean="0"/>
              <a:t>Uses 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::vector&lt;&gt;</a:t>
            </a:r>
            <a:r>
              <a:rPr lang="en-US" sz="2600" dirty="0" smtClean="0">
                <a:cs typeface="Consolas" pitchFamily="49" charset="0"/>
              </a:rPr>
              <a:t> of </a:t>
            </a:r>
            <a:r>
              <a:rPr lang="en-US" sz="2600" dirty="0" err="1" smtClean="0">
                <a:cs typeface="Consolas" pitchFamily="49" charset="0"/>
              </a:rPr>
              <a:t>Asio</a:t>
            </a:r>
            <a:r>
              <a:rPr lang="en-US" sz="2600" dirty="0" smtClean="0">
                <a:cs typeface="Consolas" pitchFamily="49" charset="0"/>
              </a:rPr>
              <a:t> buffers instead of streams.</a:t>
            </a:r>
          </a:p>
          <a:p>
            <a:pPr lvl="1"/>
            <a:r>
              <a:rPr lang="en-US" sz="2600" dirty="0" smtClean="0">
                <a:cs typeface="Consolas" pitchFamily="49" charset="0"/>
              </a:rPr>
              <a:t>Every contiguous block of memory is placed into a buffer.</a:t>
            </a:r>
          </a:p>
          <a:p>
            <a:r>
              <a:rPr lang="en-US" sz="3000" dirty="0" smtClean="0">
                <a:cs typeface="Consolas" pitchFamily="49" charset="0"/>
              </a:rPr>
              <a:t>Two-pass write/read.</a:t>
            </a:r>
          </a:p>
          <a:p>
            <a:r>
              <a:rPr lang="en-US" sz="3000" dirty="0" smtClean="0">
                <a:cs typeface="Consolas" pitchFamily="49" charset="0"/>
              </a:rPr>
              <a:t>Write:</a:t>
            </a:r>
            <a:endParaRPr lang="en-US" sz="2200" dirty="0" smtClean="0">
              <a:cs typeface="Consolas" pitchFamily="49" charset="0"/>
            </a:endParaRPr>
          </a:p>
          <a:p>
            <a:pPr lvl="1"/>
            <a:r>
              <a:rPr lang="en-US" sz="2200" dirty="0" smtClean="0">
                <a:cs typeface="Consolas" pitchFamily="49" charset="0"/>
              </a:rPr>
              <a:t>Pass 1: Iterate over the buffers and create an array containing the sizes of each buffer (a meta-data array). Write the size of this array. Then, write this meta-data array.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2: Iterate over all the buffers and write them.</a:t>
            </a:r>
          </a:p>
          <a:p>
            <a:r>
              <a:rPr lang="en-US" sz="2600" dirty="0" smtClean="0">
                <a:cs typeface="Consolas" pitchFamily="49" charset="0"/>
              </a:rPr>
              <a:t>Read: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1: Read the size of the meta-data array. Read the meta-data array.  Iterate over all the sizes, and set up data structures as needed (resize, </a:t>
            </a:r>
            <a:r>
              <a:rPr lang="en-US" sz="2200" dirty="0" err="1" smtClean="0">
                <a:cs typeface="Consolas" pitchFamily="49" charset="0"/>
              </a:rPr>
              <a:t>etc</a:t>
            </a:r>
            <a:r>
              <a:rPr lang="en-US" sz="2200" dirty="0" smtClean="0">
                <a:cs typeface="Consolas" pitchFamily="49" charset="0"/>
              </a:rPr>
              <a:t>).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2: Iterate over all the buffers and read into them.</a:t>
            </a:r>
            <a:endParaRPr lang="en-US" sz="2200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TCP_NODELAY</a:t>
                </a:r>
                <a:r>
                  <a:rPr lang="en-US" dirty="0" smtClean="0"/>
                  <a:t> option:  disables the Nagle algorithm.</a:t>
                </a:r>
              </a:p>
              <a:p>
                <a:pPr marL="914400" lvl="2" indent="0">
                  <a:buNone/>
                </a:pPr>
                <a:r>
                  <a:rPr lang="en-US" sz="1900" dirty="0" err="1">
                    <a:latin typeface="Consolas"/>
                  </a:rPr>
                  <a:t>a</a:t>
                </a:r>
                <a:r>
                  <a:rPr lang="en-US" sz="1900" dirty="0" err="1" smtClean="0">
                    <a:latin typeface="Consolas"/>
                  </a:rPr>
                  <a:t>sio_tcp</a:t>
                </a:r>
                <a:r>
                  <a:rPr lang="en-US" sz="1900" dirty="0">
                    <a:latin typeface="Consolas"/>
                  </a:rPr>
                  <a:t>::socket socket(</a:t>
                </a:r>
                <a:r>
                  <a:rPr lang="en-US" sz="1900" dirty="0" err="1">
                    <a:latin typeface="Consolas"/>
                  </a:rPr>
                  <a:t>io_service</a:t>
                </a:r>
                <a:r>
                  <a:rPr lang="en-US" sz="1900" dirty="0">
                    <a:latin typeface="Consolas"/>
                  </a:rPr>
                  <a:t>);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solidFill>
                      <a:srgbClr val="008000"/>
                    </a:solidFill>
                    <a:latin typeface="Consolas"/>
                  </a:rPr>
                  <a:t>// ...</a:t>
                </a:r>
                <a:endParaRPr lang="en-US" sz="1900" dirty="0">
                  <a:solidFill>
                    <a:prstClr val="black"/>
                  </a:solidFill>
                  <a:latin typeface="Consolas"/>
                </a:endParaRPr>
              </a:p>
              <a:p>
                <a:pPr marL="914400" lvl="2" indent="0">
                  <a:buNone/>
                </a:pP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a</a:t>
                </a:r>
                <a:r>
                  <a:rPr lang="en-US" sz="1900" dirty="0" err="1" smtClean="0">
                    <a:solidFill>
                      <a:prstClr val="black"/>
                    </a:solidFill>
                    <a:latin typeface="Consolas"/>
                  </a:rPr>
                  <a:t>sio_tcp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::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no_delay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option(</a:t>
                </a:r>
                <a:r>
                  <a:rPr lang="en-US" sz="1900" dirty="0">
                    <a:solidFill>
                      <a:srgbClr val="0000FF"/>
                    </a:solidFill>
                    <a:latin typeface="Consolas"/>
                  </a:rPr>
                  <a:t>true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);</a:t>
                </a:r>
              </a:p>
              <a:p>
                <a:pPr marL="914400" lvl="2" indent="0">
                  <a:buNone/>
                </a:pP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socket.set_option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(option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);</a:t>
                </a:r>
                <a:endParaRPr lang="en-US" sz="1900" dirty="0" smtClean="0"/>
              </a:p>
              <a:p>
                <a:r>
                  <a:rPr lang="en-US" dirty="0" smtClean="0"/>
                  <a:t>The Nagle algorithm </a:t>
                </a:r>
                <a:r>
                  <a:rPr lang="en-US" dirty="0" smtClean="0"/>
                  <a:t>reduces</a:t>
                </a:r>
                <a:r>
                  <a:rPr lang="en-US" dirty="0" smtClean="0"/>
                  <a:t> </a:t>
                </a:r>
                <a:r>
                  <a:rPr lang="en-US" dirty="0" smtClean="0"/>
                  <a:t>TCP/IP </a:t>
                </a:r>
                <a:r>
                  <a:rPr lang="en-US" dirty="0" err="1" smtClean="0"/>
                  <a:t>congestation</a:t>
                </a:r>
                <a:r>
                  <a:rPr lang="en-US" dirty="0" smtClean="0"/>
                  <a:t> </a:t>
                </a:r>
                <a:r>
                  <a:rPr lang="en-US" dirty="0" smtClean="0"/>
                  <a:t>by buffering small outgoing messages if there are unacknowledged writes pending.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send(</a:t>
                </a:r>
                <a:r>
                  <a:rPr lang="en-US" sz="1900" dirty="0" err="1">
                    <a:latin typeface="Consolas"/>
                  </a:rPr>
                  <a:t>new_data</a:t>
                </a:r>
                <a:r>
                  <a:rPr lang="en-US" sz="1900" dirty="0">
                    <a:latin typeface="Consolas"/>
                  </a:rPr>
                  <a:t>):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   </a:t>
                </a:r>
                <a:r>
                  <a:rPr lang="en-US" sz="1900" dirty="0" smtClean="0">
                    <a:latin typeface="Consolas"/>
                  </a:rPr>
                  <a:t> </a:t>
                </a:r>
                <a:r>
                  <a:rPr lang="en-US" sz="1900" dirty="0" err="1" smtClean="0">
                    <a:latin typeface="Consolas"/>
                  </a:rPr>
                  <a:t>buffered_data</a:t>
                </a:r>
                <a:r>
                  <a:rPr lang="en-US" sz="1900" dirty="0" smtClean="0">
                    <a:latin typeface="Consolas"/>
                  </a:rPr>
                  <a:t> </a:t>
                </a:r>
                <a:r>
                  <a:rPr lang="en-US" sz="1900" dirty="0">
                    <a:latin typeface="Consolas"/>
                  </a:rPr>
                  <a:t>+= </a:t>
                </a:r>
                <a:r>
                  <a:rPr lang="en-US" sz="1900" dirty="0" err="1">
                    <a:latin typeface="Consolas"/>
                  </a:rPr>
                  <a:t>new_data</a:t>
                </a:r>
                <a:endParaRPr lang="en-US" sz="1900" dirty="0">
                  <a:latin typeface="Consolas"/>
                </a:endParaRP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    </a:t>
                </a:r>
                <a:r>
                  <a:rPr lang="en-US" sz="1900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(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buffered_data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&gt;= 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limit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) or 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∄</m:t>
                    </m:r>
                  </m:oMath>
                </a14:m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900" dirty="0" err="1" smtClean="0">
                    <a:solidFill>
                      <a:prstClr val="black"/>
                    </a:solidFill>
                    <a:latin typeface="Consolas"/>
                  </a:rPr>
                  <a:t>unACKed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writes)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       send 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buffered_data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363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TCP_QUICKACK option: disable buffering of TCP acknowledgement (ACK).</a:t>
            </a:r>
          </a:p>
          <a:p>
            <a:pPr marL="914400" lvl="2" indent="0">
              <a:buNone/>
            </a:pPr>
            <a:r>
              <a:rPr lang="en-US" sz="1900" dirty="0" err="1">
                <a:latin typeface="Consolas"/>
              </a:rPr>
              <a:t>a</a:t>
            </a:r>
            <a:r>
              <a:rPr lang="en-US" sz="1900" dirty="0" err="1" smtClean="0">
                <a:latin typeface="Consolas"/>
              </a:rPr>
              <a:t>sio_tcp</a:t>
            </a:r>
            <a:r>
              <a:rPr lang="en-US" sz="1900" dirty="0">
                <a:latin typeface="Consolas"/>
              </a:rPr>
              <a:t>::socket socket(</a:t>
            </a:r>
            <a:r>
              <a:rPr lang="en-US" sz="1900" dirty="0" err="1">
                <a:latin typeface="Consolas"/>
              </a:rPr>
              <a:t>io_service</a:t>
            </a:r>
            <a:r>
              <a:rPr lang="en-US" sz="1900" dirty="0"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pPr marL="914400" lvl="2" indent="0">
              <a:buNone/>
            </a:pPr>
            <a:r>
              <a:rPr lang="en-US" sz="1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::detail::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socket_option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boolean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&lt;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/>
              </a:rPr>
              <a:t>    IPPROTO_TCP, TCP_QUICKACK&gt;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quickack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sz="1900" dirty="0" err="1">
                <a:solidFill>
                  <a:prstClr val="black"/>
                </a:solidFill>
                <a:latin typeface="Consolas"/>
              </a:rPr>
              <a:t>socket.set_option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quickack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900" dirty="0" smtClean="0"/>
          </a:p>
          <a:p>
            <a:r>
              <a:rPr lang="en-US" dirty="0" smtClean="0"/>
              <a:t>Important note: you must set TCP_QUICKACK after every read operation (the OS will reset the flag after each read).</a:t>
            </a:r>
          </a:p>
          <a:p>
            <a:r>
              <a:rPr lang="en-US" dirty="0"/>
              <a:t>RFC 1122 allows a host to delay sending an ACK </a:t>
            </a:r>
            <a:r>
              <a:rPr lang="en-US" dirty="0" smtClean="0"/>
              <a:t>for up to </a:t>
            </a:r>
            <a:r>
              <a:rPr lang="en-US" dirty="0" smtClean="0"/>
              <a:t>500ms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Consolas" pitchFamily="49" charset="0"/>
              </a:rPr>
              <a:t>When to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TCP_NODELAY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TCP_QUICKACK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latency is more important than bandwidth.</a:t>
            </a:r>
          </a:p>
          <a:p>
            <a:pPr lvl="2"/>
            <a:r>
              <a:rPr lang="en-US" dirty="0" smtClean="0"/>
              <a:t>Real time systems.</a:t>
            </a:r>
          </a:p>
          <a:p>
            <a:pPr lvl="1"/>
            <a:r>
              <a:rPr lang="en-US" dirty="0" smtClean="0"/>
              <a:t>When you have a high throughput network</a:t>
            </a:r>
          </a:p>
          <a:p>
            <a:pPr lvl="2"/>
            <a:r>
              <a:rPr lang="en-US" dirty="0"/>
              <a:t>High performance computing (HPC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When you don’t care about congestion.</a:t>
            </a:r>
          </a:p>
          <a:p>
            <a:r>
              <a:rPr lang="en-US" dirty="0" smtClean="0"/>
              <a:t>Bad things can happen if ACKs are buffered and Nagle is on.</a:t>
            </a:r>
          </a:p>
          <a:p>
            <a:pPr lvl="1"/>
            <a:r>
              <a:rPr lang="en-US" dirty="0" smtClean="0"/>
              <a:t>A sends data to B.</a:t>
            </a:r>
          </a:p>
          <a:p>
            <a:pPr lvl="1"/>
            <a:r>
              <a:rPr lang="en-US" dirty="0" smtClean="0"/>
              <a:t>B receives data from A, and buffers the ACK.</a:t>
            </a:r>
          </a:p>
          <a:p>
            <a:pPr lvl="1"/>
            <a:r>
              <a:rPr lang="en-US" dirty="0" smtClean="0"/>
              <a:t>A tries to send a small message to B, and the message gets buffered because A hasn’t received an ACK for the first write.</a:t>
            </a:r>
          </a:p>
          <a:p>
            <a:r>
              <a:rPr lang="en-US" dirty="0" smtClean="0"/>
              <a:t>Remember, B can wait up to 500ms to send.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I/O</a:t>
            </a:r>
            <a:r>
              <a:rPr lang="en-US" baseline="0" dirty="0" smtClean="0"/>
              <a:t> Service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io_service_pool</a:t>
            </a:r>
            <a:r>
              <a:rPr lang="en-US" dirty="0" smtClean="0"/>
              <a:t> – a pool of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/>
              <a:t> </a:t>
            </a:r>
            <a:r>
              <a:rPr lang="en-US" dirty="0" smtClean="0"/>
              <a:t>objects 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::thread</a:t>
            </a:r>
            <a:r>
              <a:rPr lang="en-US" dirty="0"/>
              <a:t>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One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::thread </a:t>
            </a:r>
            <a:r>
              <a:rPr lang="en-US" dirty="0" smtClean="0"/>
              <a:t>for each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 smtClean="0"/>
              <a:t> object.</a:t>
            </a:r>
            <a:endParaRPr lang="en-US" dirty="0"/>
          </a:p>
          <a:p>
            <a:pPr lvl="1"/>
            <a:r>
              <a:rPr lang="en-US" dirty="0" smtClean="0"/>
              <a:t>Each thread is calling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::run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::run()</a:t>
            </a:r>
            <a:r>
              <a:rPr lang="en-US" dirty="0" smtClean="0"/>
              <a:t> will normally return if no work is available, but we use a trick to keep the threads in the event processing loop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err="1">
                <a:latin typeface="Consolas"/>
              </a:rPr>
              <a:t>asio</a:t>
            </a:r>
            <a:r>
              <a:rPr lang="en-US" dirty="0">
                <a:latin typeface="Consolas"/>
              </a:rPr>
              <a:t>::</a:t>
            </a:r>
            <a:r>
              <a:rPr lang="en-US" dirty="0" err="1">
                <a:latin typeface="Consolas"/>
              </a:rPr>
              <a:t>io_service</a:t>
            </a:r>
            <a:r>
              <a:rPr lang="en-US" dirty="0">
                <a:latin typeface="Consolas"/>
              </a:rPr>
              <a:t>::work w(</a:t>
            </a:r>
            <a:r>
              <a:rPr lang="en-US" dirty="0" err="1">
                <a:latin typeface="Consolas"/>
              </a:rPr>
              <a:t>io_service</a:t>
            </a:r>
            <a:r>
              <a:rPr lang="en-US" dirty="0"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dirty="0" err="1">
                <a:latin typeface="Consolas"/>
              </a:rPr>
              <a:t>io_service.run</a:t>
            </a:r>
            <a:r>
              <a:rPr lang="en-US" dirty="0" smtClean="0">
                <a:latin typeface="Consolas"/>
              </a:rPr>
              <a:t>();</a:t>
            </a:r>
            <a:endParaRPr lang="en-US" dirty="0" smtClean="0"/>
          </a:p>
          <a:p>
            <a:pPr lvl="1"/>
            <a:r>
              <a:rPr lang="en-US" dirty="0" smtClean="0"/>
              <a:t>Round robin scheme for distributing work across the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 smtClean="0"/>
              <a:t> objects.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I/O Service Pools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boost::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noncopyable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explicit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(boost::uint64_t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pool_size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Run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objects in the pool. If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join_threads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is true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this will also wait for all threads to complete.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run(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join_threads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Stop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objects in the pool.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stop();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Join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threads in the pool.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join();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Get an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object. If n != -1, then it returns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the nth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object. Otherwise, a round robin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scheme</a:t>
            </a:r>
          </a:p>
          <a:p>
            <a:pPr marL="0" lvl="0" indent="0"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</a:rPr>
              <a:t>    // is used to determine which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 to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return.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get_io_service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index = -1);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size()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lv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</a:t>
            </a:r>
            <a:r>
              <a:rPr lang="en-US" baseline="0" dirty="0" smtClean="0"/>
              <a:t> Bitwise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certain types, Serialization will simply copy the bits of an object to serialize it. A type will be serialized in this fashion if the type trait</a:t>
            </a:r>
            <a:r>
              <a:rPr lang="en-US" dirty="0"/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is_bitwise_serializable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 </a:t>
            </a:r>
            <a:r>
              <a:rPr lang="en-US" dirty="0" err="1" smtClean="0"/>
              <a:t>evalutes</a:t>
            </a:r>
            <a:r>
              <a:rPr lang="en-US" dirty="0" smtClean="0"/>
              <a:t> 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mpl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::true_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should generally be used only for POD types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BOOST_IS_BITWISE_SERIALIZABLE(T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will define the trait for the simple cases.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boost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serialization {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boost { namespace serialization {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}}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boost { namespace serialization {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</a:t>
            </a:r>
            <a:r>
              <a:rPr lang="en-US" baseline="0" dirty="0" smtClean="0"/>
              <a:t>Array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serializing arrays (and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::vector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&lt;&gt;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array&lt;&gt;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Serialization can optionally use array optimizations (serializing </a:t>
            </a:r>
            <a:r>
              <a:rPr lang="en-US" dirty="0" smtClean="0"/>
              <a:t>an </a:t>
            </a:r>
            <a:r>
              <a:rPr lang="en-US" dirty="0" smtClean="0"/>
              <a:t>entire contiguous block of </a:t>
            </a:r>
            <a:r>
              <a:rPr lang="en-US" dirty="0" smtClean="0"/>
              <a:t>memory).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(1) time complexity.</a:t>
            </a:r>
            <a:endParaRPr lang="en-US" dirty="0" smtClean="0"/>
          </a:p>
          <a:p>
            <a:r>
              <a:rPr lang="en-US" dirty="0" smtClean="0"/>
              <a:t>If these optimizations are not used, these data structures will be serialized </a:t>
            </a:r>
            <a:r>
              <a:rPr lang="en-US" dirty="0" err="1" smtClean="0"/>
              <a:t>elementwise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(N</a:t>
            </a:r>
            <a:r>
              <a:rPr lang="en-US" dirty="0" smtClean="0"/>
              <a:t>) time </a:t>
            </a:r>
            <a:r>
              <a:rPr lang="en-US" dirty="0" smtClean="0"/>
              <a:t>complexity.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epending </a:t>
            </a:r>
            <a:r>
              <a:rPr lang="en-US" dirty="0" smtClean="0"/>
              <a:t>on the archive, </a:t>
            </a:r>
            <a:r>
              <a:rPr lang="en-US" dirty="0" smtClean="0"/>
              <a:t>may have a larger representation.</a:t>
            </a:r>
            <a:endParaRPr lang="en-US" dirty="0" smtClean="0"/>
          </a:p>
          <a:p>
            <a:r>
              <a:rPr lang="en-US" dirty="0" smtClean="0"/>
              <a:t>If you are writing your own archive, you have to explicitly enable these: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BOOST_SERIALIZATION_USE_ARRAY_OPTIMIZATION(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my_archive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Exporting</a:t>
            </a:r>
            <a:r>
              <a:rPr lang="en-US" baseline="0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we have a template derived </a:t>
            </a:r>
            <a:r>
              <a:rPr lang="en-US" dirty="0" smtClean="0"/>
              <a:t>class that we want to serialize through a base class pointer?</a:t>
            </a:r>
            <a:endParaRPr lang="en-US" dirty="0"/>
          </a:p>
          <a:p>
            <a:r>
              <a:rPr lang="en-US" dirty="0" smtClean="0"/>
              <a:t>We can register each instantiation explicitly.</a:t>
            </a:r>
          </a:p>
          <a:p>
            <a:r>
              <a:rPr lang="en-US" dirty="0"/>
              <a:t>Or we can use Serialization’s GUID customization point (recently added feature).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</a:rPr>
              <a:t>HPX_SERIALIZATION_REGISTER_TEMPLATE(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T&gt;), (A&lt;T&gt;)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/>
          </a:p>
          <a:p>
            <a:r>
              <a:rPr lang="en-US" dirty="0" smtClean="0"/>
              <a:t>What does this do?</a:t>
            </a:r>
          </a:p>
          <a:p>
            <a:pPr lvl="1"/>
            <a:r>
              <a:rPr lang="en-US" dirty="0" smtClean="0"/>
              <a:t>Hooks into Serialization, uses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to generate the key for each instantiation.</a:t>
            </a:r>
          </a:p>
          <a:p>
            <a:pPr lvl="1"/>
            <a:r>
              <a:rPr lang="en-US" dirty="0" smtClean="0"/>
              <a:t>Hashes the keys with SHA1 to decrease key size.</a:t>
            </a:r>
          </a:p>
          <a:p>
            <a:pPr lvl="2"/>
            <a:r>
              <a:rPr lang="en-US" dirty="0" smtClean="0"/>
              <a:t>The keys go into our archives, and we have some templates in our code with LONG identifiers.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Portable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HPX uses portable binary archives which are compatible across systems with different </a:t>
            </a:r>
            <a:r>
              <a:rPr lang="en-US" dirty="0" err="1" smtClean="0"/>
              <a:t>endianness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portable_binary_iarchive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portable_binary_oarchive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Tested between x86 and ARM systems in big endian mode.</a:t>
            </a:r>
          </a:p>
          <a:p>
            <a:r>
              <a:rPr lang="en-US" dirty="0" smtClean="0"/>
              <a:t>These archives also expose an API for compression.</a:t>
            </a:r>
          </a:p>
          <a:p>
            <a:r>
              <a:rPr lang="en-US" dirty="0" smtClean="0"/>
              <a:t>They can use a container with a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value_type</a:t>
            </a:r>
            <a:r>
              <a:rPr lang="en-US" sz="1600" dirty="0" smtClean="0">
                <a:cs typeface="Consolas" pitchFamily="49" charset="0"/>
              </a:rPr>
              <a:t> </a:t>
            </a:r>
            <a:r>
              <a:rPr lang="en-US" dirty="0" smtClean="0"/>
              <a:t>of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instead of a stream for input/output.</a:t>
            </a:r>
          </a:p>
          <a:p>
            <a:r>
              <a:rPr lang="en-US" dirty="0" smtClean="0"/>
              <a:t>You can tell these archives to not write out the Serialization archive header. This saves a couple of bytes for each archive.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9" y="1828800"/>
            <a:ext cx="6168342" cy="213359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76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/cppnow2013_ot.git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Buffers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Buffer</a:t>
                </a:r>
                <a:r>
                  <a:rPr lang="en-US" dirty="0" smtClean="0"/>
                  <a:t>: a contiguous region of memory.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epresented as a tuple: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𝑎𝑑𝑑𝑟𝑒𝑠𝑠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𝑠𝑖𝑧𝑒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Scatter-gather operations</a:t>
                </a:r>
              </a:p>
              <a:p>
                <a:pPr lvl="1"/>
                <a:r>
                  <a:rPr lang="en-US" dirty="0" smtClean="0"/>
                  <a:t>Scatter-read receives into multiple buffers.</a:t>
                </a:r>
              </a:p>
              <a:p>
                <a:pPr lvl="1"/>
                <a:r>
                  <a:rPr lang="en-US" dirty="0" smtClean="0"/>
                  <a:t>Gather-write transmits multiple buffers.</a:t>
                </a:r>
              </a:p>
              <a:p>
                <a:r>
                  <a:rPr lang="en-US" dirty="0" err="1" smtClean="0"/>
                  <a:t>Asio</a:t>
                </a:r>
                <a:r>
                  <a:rPr lang="en-US" dirty="0" smtClean="0"/>
                  <a:t> has two (basic) buffer types:</a:t>
                </a:r>
              </a:p>
              <a:p>
                <a:pPr lvl="1"/>
                <a:r>
                  <a:rPr lang="en-US" sz="2600" dirty="0" err="1" smtClean="0">
                    <a:latin typeface="Consolas" pitchFamily="49" charset="0"/>
                    <a:cs typeface="Consolas" pitchFamily="49" charset="0"/>
                  </a:rPr>
                  <a:t>const_buffer</a:t>
                </a:r>
                <a:r>
                  <a:rPr lang="en-US" dirty="0" smtClean="0"/>
                  <a:t>: usable for writes.</a:t>
                </a:r>
              </a:p>
              <a:p>
                <a:pPr lvl="1"/>
                <a:r>
                  <a:rPr lang="en-US" sz="2600" dirty="0" err="1" smtClean="0">
                    <a:latin typeface="Consolas" pitchFamily="49" charset="0"/>
                    <a:cs typeface="Consolas" pitchFamily="49" charset="0"/>
                  </a:rPr>
                  <a:t>mutable_buffer</a:t>
                </a:r>
                <a:r>
                  <a:rPr lang="en-US" dirty="0"/>
                  <a:t>: usable for reads and writes, convertible to </a:t>
                </a:r>
                <a:r>
                  <a:rPr lang="en-US" sz="2600" dirty="0" err="1">
                    <a:latin typeface="Consolas" pitchFamily="49" charset="0"/>
                    <a:cs typeface="Consolas" pitchFamily="49" charset="0"/>
                  </a:rPr>
                  <a:t>const_buffer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Stream-oriented I/O objects.</a:t>
            </a:r>
          </a:p>
          <a:p>
            <a:pPr lvl="1"/>
            <a:r>
              <a:rPr lang="en-US" dirty="0" smtClean="0"/>
              <a:t>Data is a continuous byte sequence.</a:t>
            </a:r>
          </a:p>
          <a:p>
            <a:pPr lvl="2"/>
            <a:r>
              <a:rPr lang="en-US" dirty="0" smtClean="0"/>
              <a:t>No message boundaries.</a:t>
            </a:r>
          </a:p>
          <a:p>
            <a:pPr lvl="1"/>
            <a:r>
              <a:rPr lang="en-US" dirty="0" smtClean="0"/>
              <a:t>Reads and writes may transfer fewer bytes than</a:t>
            </a:r>
            <a:r>
              <a:rPr lang="en-US" dirty="0"/>
              <a:t> </a:t>
            </a:r>
            <a:r>
              <a:rPr lang="en-US" dirty="0" smtClean="0"/>
              <a:t>requested (</a:t>
            </a:r>
            <a:r>
              <a:rPr lang="en-US" b="1" dirty="0" smtClean="0"/>
              <a:t>short reads</a:t>
            </a:r>
            <a:r>
              <a:rPr lang="en-US" dirty="0" smtClean="0"/>
              <a:t> and </a:t>
            </a:r>
            <a:r>
              <a:rPr lang="en-US" b="1" dirty="0" smtClean="0"/>
              <a:t>short writes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Models: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SyncReadStream</a:t>
            </a:r>
            <a:r>
              <a:rPr lang="en-US" dirty="0" smtClean="0"/>
              <a:t>: sync reads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read_some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AsyncReadStream</a:t>
            </a:r>
            <a:r>
              <a:rPr lang="en-US" dirty="0" smtClean="0"/>
              <a:t>: </a:t>
            </a:r>
            <a:r>
              <a:rPr lang="en-US" dirty="0" err="1" smtClean="0"/>
              <a:t>async</a:t>
            </a:r>
            <a:r>
              <a:rPr lang="en-US" dirty="0" smtClean="0"/>
              <a:t> reads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async_read_some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SyncWriteStream</a:t>
            </a:r>
            <a:r>
              <a:rPr lang="en-US" dirty="0" smtClean="0"/>
              <a:t>: sync writes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write_some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AsyncWriteStream</a:t>
            </a:r>
            <a:r>
              <a:rPr lang="en-US" dirty="0" smtClean="0"/>
              <a:t>: </a:t>
            </a:r>
            <a:r>
              <a:rPr lang="en-US" dirty="0" err="1" smtClean="0"/>
              <a:t>async</a:t>
            </a:r>
            <a:r>
              <a:rPr lang="en-US" dirty="0" smtClean="0"/>
              <a:t> writes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async_write_some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asic_stream_socket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&lt;Protocol, Service&gt;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basic_serial_port</a:t>
            </a:r>
            <a:r>
              <a:rPr lang="en-US" dirty="0" smtClean="0"/>
              <a:t> both fulfill all four models, for example.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Asio</a:t>
            </a:r>
            <a:r>
              <a:rPr lang="en-US" dirty="0" smtClean="0"/>
              <a:t>:</a:t>
            </a:r>
            <a:r>
              <a:rPr lang="en-US" baseline="0" dirty="0" smtClean="0"/>
              <a:t> IPC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backend for </a:t>
            </a:r>
            <a:r>
              <a:rPr lang="en-US" dirty="0" err="1" smtClean="0"/>
              <a:t>Asio</a:t>
            </a:r>
            <a:endParaRPr lang="en-US" dirty="0" smtClean="0"/>
          </a:p>
          <a:p>
            <a:pPr lvl="1"/>
            <a:r>
              <a:rPr lang="en-US" dirty="0" smtClean="0"/>
              <a:t>Built on top of shared memory IPC, uses</a:t>
            </a:r>
            <a:r>
              <a:rPr lang="en-US" dirty="0"/>
              <a:t>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interprocess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message_queue</a:t>
            </a:r>
            <a:r>
              <a:rPr lang="en-US" dirty="0" smtClean="0"/>
              <a:t>.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parcelset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shmem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::acceptor</a:t>
            </a:r>
          </a:p>
          <a:p>
            <a:pPr lvl="1"/>
            <a:r>
              <a:rPr lang="en-US" dirty="0" smtClean="0"/>
              <a:t>Fulfills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SocketAcceptorService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Endpoint is a string, the name of the message queue.</a:t>
            </a:r>
          </a:p>
          <a:p>
            <a:r>
              <a:rPr lang="en-US" sz="2700" dirty="0" err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px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parcelset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shmem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data_window</a:t>
            </a:r>
            <a:endParaRPr lang="en-US" sz="27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Fulfills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AsyncReadStream</a:t>
            </a:r>
            <a:r>
              <a:rPr lang="en-US" dirty="0" smtClean="0"/>
              <a:t>,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AsyncWriteStream</a:t>
            </a:r>
            <a:r>
              <a:rPr lang="en-US" dirty="0" smtClean="0"/>
              <a:t>,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SyncReadStream</a:t>
            </a:r>
            <a:r>
              <a:rPr lang="en-US" dirty="0" smtClean="0"/>
              <a:t> and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SyncWriteStream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Infiniband</a:t>
            </a:r>
            <a:r>
              <a:rPr lang="en-US" dirty="0" smtClean="0"/>
              <a:t>  (IB) – high performance, low latency network interconnect.</a:t>
            </a:r>
          </a:p>
          <a:p>
            <a:pPr lvl="1"/>
            <a:r>
              <a:rPr lang="en-US" dirty="0" smtClean="0"/>
              <a:t>November 2012 Top500 list: 37.8% Gigabit Ethernet, 44.8%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Wildly popular on clusters, costs have dropped significantly in recent years.</a:t>
            </a:r>
          </a:p>
          <a:p>
            <a:pPr lvl="1"/>
            <a:r>
              <a:rPr lang="en-US" dirty="0" smtClean="0"/>
              <a:t>Major </a:t>
            </a:r>
            <a:r>
              <a:rPr lang="en-US" dirty="0" smtClean="0"/>
              <a:t>manufacturers: </a:t>
            </a:r>
            <a:r>
              <a:rPr lang="en-US" dirty="0" err="1" smtClean="0"/>
              <a:t>Mellanox</a:t>
            </a:r>
            <a:r>
              <a:rPr lang="en-US" dirty="0" smtClean="0"/>
              <a:t>, </a:t>
            </a:r>
            <a:r>
              <a:rPr lang="en-US" dirty="0" err="1" smtClean="0"/>
              <a:t>QLogic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Switched fabric architecture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</a:t>
            </a:r>
            <a:r>
              <a:rPr lang="en-US" dirty="0" err="1" smtClean="0"/>
              <a:t>Infiniband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to Ethernet (data </a:t>
            </a:r>
            <a:r>
              <a:rPr lang="en-US" dirty="0"/>
              <a:t>from HPC Advisory Council, </a:t>
            </a:r>
            <a:r>
              <a:rPr lang="en-US" dirty="0" err="1" smtClean="0"/>
              <a:t>Mellanox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40275"/>
              </p:ext>
            </p:extLst>
          </p:nvPr>
        </p:nvGraphicFramePr>
        <p:xfrm>
          <a:off x="457200" y="3134360"/>
          <a:ext cx="8305800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744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Interconnect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Actual</a:t>
                      </a:r>
                      <a:r>
                        <a:rPr lang="en-US" sz="2000" baseline="0" dirty="0" smtClean="0"/>
                        <a:t> Data Rate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Latency </a:t>
                      </a:r>
                    </a:p>
                    <a:p>
                      <a:pPr algn="ctr"/>
                      <a:r>
                        <a:rPr lang="en-US" sz="2000" dirty="0" smtClean="0"/>
                        <a:t>(end-to-end)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Encoding</a:t>
                      </a:r>
                      <a:endParaRPr lang="en-US" sz="2000" dirty="0"/>
                    </a:p>
                  </a:txBody>
                  <a:tcPr anchor="ctr"/>
                </a:tc>
              </a:tr>
              <a:tr h="42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GigE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</a:t>
                      </a:r>
                      <a:r>
                        <a:rPr lang="en-US" sz="2000" dirty="0" err="1" smtClean="0"/>
                        <a:t>Gbits</a:t>
                      </a:r>
                      <a:r>
                        <a:rPr lang="en-US" sz="2000" dirty="0" smtClean="0"/>
                        <a:t>/s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l-GR" sz="2000" dirty="0" smtClean="0"/>
                        <a:t>μ</a:t>
                      </a:r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8b/10b</a:t>
                      </a:r>
                      <a:endParaRPr lang="en-US" sz="2000" dirty="0"/>
                    </a:p>
                  </a:txBody>
                  <a:tcPr/>
                </a:tc>
              </a:tr>
              <a:tr h="42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GigE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Gbits</a:t>
                      </a:r>
                      <a:r>
                        <a:rPr lang="en-US" sz="2000" baseline="0" dirty="0" smtClean="0"/>
                        <a:t>/s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 </a:t>
                      </a:r>
                      <a:r>
                        <a:rPr lang="el-GR" sz="2000" dirty="0" smtClean="0"/>
                        <a:t>μ</a:t>
                      </a:r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8b/10b</a:t>
                      </a:r>
                      <a:r>
                        <a:rPr lang="en-US" sz="2000" baseline="0" dirty="0" smtClean="0"/>
                        <a:t>, 64b/66b</a:t>
                      </a:r>
                      <a:endParaRPr lang="en-US" sz="2000" dirty="0"/>
                    </a:p>
                  </a:txBody>
                  <a:tcPr/>
                </a:tc>
              </a:tr>
              <a:tr h="42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QDR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Infiniband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 </a:t>
                      </a:r>
                      <a:r>
                        <a:rPr lang="en-US" sz="2000" dirty="0" err="1" smtClean="0"/>
                        <a:t>Gbits</a:t>
                      </a:r>
                      <a:r>
                        <a:rPr lang="en-US" sz="2000" dirty="0" smtClean="0"/>
                        <a:t>/s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1.2 </a:t>
                      </a:r>
                      <a:r>
                        <a:rPr lang="el-GR" sz="2000" dirty="0" smtClean="0"/>
                        <a:t>μ</a:t>
                      </a:r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8b/10b</a:t>
                      </a:r>
                      <a:endParaRPr lang="en-US" sz="2000" dirty="0"/>
                    </a:p>
                  </a:txBody>
                  <a:tcPr/>
                </a:tc>
              </a:tr>
              <a:tr h="42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FDR </a:t>
                      </a:r>
                      <a:r>
                        <a:rPr lang="en-US" sz="2000" dirty="0" err="1" smtClean="0"/>
                        <a:t>Infiniband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54.54 </a:t>
                      </a:r>
                      <a:r>
                        <a:rPr lang="en-US" sz="2000" dirty="0" err="1" smtClean="0"/>
                        <a:t>Gbits</a:t>
                      </a:r>
                      <a:r>
                        <a:rPr lang="en-US" sz="2000" dirty="0" smtClean="0"/>
                        <a:t>/s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 </a:t>
                      </a:r>
                      <a:r>
                        <a:rPr lang="el-GR" sz="2000" dirty="0" smtClean="0"/>
                        <a:t>μ</a:t>
                      </a:r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64b/66b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Infiniband</a:t>
            </a:r>
            <a:r>
              <a:rPr lang="en-US" dirty="0" smtClean="0"/>
              <a:t> backend for </a:t>
            </a:r>
            <a:r>
              <a:rPr lang="en-US" dirty="0" err="1" smtClean="0"/>
              <a:t>Asio</a:t>
            </a:r>
            <a:endParaRPr lang="en-US" dirty="0" smtClean="0"/>
          </a:p>
          <a:p>
            <a:pPr lvl="1"/>
            <a:r>
              <a:rPr lang="en-US" dirty="0" smtClean="0"/>
              <a:t>Uses the Open Fabrics Verbs API for Remote Direct Memory Access (RDMA).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parcelset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ibverbs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::acceptor</a:t>
            </a:r>
          </a:p>
          <a:p>
            <a:pPr lvl="1"/>
            <a:r>
              <a:rPr lang="en-US" dirty="0" smtClean="0"/>
              <a:t>Fulfills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SocketAcceptorService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Uses TCP/IP to bootstrap the IB connection.</a:t>
            </a:r>
          </a:p>
          <a:p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parcelset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ibverbs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client_context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dirty="0" err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px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parcelset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ibverbs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server_context</a:t>
            </a:r>
            <a:endParaRPr lang="en-US" sz="27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Fulfills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AsyncReadStream</a:t>
            </a:r>
            <a:r>
              <a:rPr lang="en-US" dirty="0" smtClean="0"/>
              <a:t>,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AsyncWriteStream</a:t>
            </a:r>
            <a:r>
              <a:rPr lang="en-US" dirty="0" smtClean="0"/>
              <a:t>,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SyncReadStream</a:t>
            </a:r>
            <a:r>
              <a:rPr lang="en-US" dirty="0" smtClean="0"/>
              <a:t> and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SyncWriteStream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My colleagues and I develop a software framework called </a:t>
            </a:r>
            <a:r>
              <a:rPr lang="en-US" b="1" dirty="0" smtClean="0"/>
              <a:t>HPX</a:t>
            </a:r>
            <a:r>
              <a:rPr lang="en-US" dirty="0" smtClean="0"/>
              <a:t>, a general-purpose C++ runtime system for applications of any scale.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runtime system </a:t>
            </a:r>
            <a:r>
              <a:rPr lang="en-US" dirty="0"/>
              <a:t>manages certain aspects of a program’s execution environment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Asynchronous methodology: </a:t>
            </a:r>
            <a:r>
              <a:rPr lang="en-US" b="1" dirty="0" smtClean="0"/>
              <a:t>future</a:t>
            </a:r>
            <a:r>
              <a:rPr lang="en-US" dirty="0" smtClean="0"/>
              <a:t> and </a:t>
            </a:r>
            <a:r>
              <a:rPr lang="en-US" b="1" dirty="0" smtClean="0"/>
              <a:t>dataflow</a:t>
            </a:r>
            <a:r>
              <a:rPr lang="en-US" dirty="0" smtClean="0"/>
              <a:t> models.</a:t>
            </a:r>
          </a:p>
          <a:p>
            <a:pPr lvl="1"/>
            <a:r>
              <a:rPr lang="en-US" dirty="0" smtClean="0"/>
              <a:t>For shared-memory and distributed-memory systems.</a:t>
            </a:r>
          </a:p>
          <a:p>
            <a:r>
              <a:rPr lang="en-US" dirty="0" smtClean="0"/>
              <a:t>The purpose of this talk is to share our work, experiences and analysis of </a:t>
            </a:r>
            <a:r>
              <a:rPr lang="en-US" dirty="0" err="1" smtClean="0"/>
              <a:t>Boost.Asio</a:t>
            </a:r>
            <a:r>
              <a:rPr lang="en-US" dirty="0" smtClean="0"/>
              <a:t> and </a:t>
            </a:r>
            <a:r>
              <a:rPr lang="en-US" dirty="0" err="1" smtClean="0"/>
              <a:t>Boost.Serialization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</a:t>
            </a:r>
            <a:r>
              <a:rPr lang="en-US" dirty="0" smtClean="0"/>
              <a:t>GPGPU</a:t>
            </a:r>
            <a:r>
              <a:rPr lang="en-US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Intel Xeon Phi co-processors have an IB emulation layer that runs over </a:t>
            </a:r>
            <a:r>
              <a:rPr lang="en-US" dirty="0" err="1" smtClean="0"/>
              <a:t>PCIe</a:t>
            </a:r>
            <a:r>
              <a:rPr lang="en-US" dirty="0" smtClean="0"/>
              <a:t>. Our </a:t>
            </a:r>
            <a:r>
              <a:rPr lang="en-US" dirty="0" err="1" smtClean="0"/>
              <a:t>Asio</a:t>
            </a:r>
            <a:r>
              <a:rPr lang="en-US" dirty="0" smtClean="0"/>
              <a:t> IB layer allows HPX to interact with these co-processors through standard HPX </a:t>
            </a:r>
            <a:r>
              <a:rPr lang="en-US" dirty="0" smtClean="0"/>
              <a:t>facilities.</a:t>
            </a:r>
            <a:endParaRPr lang="en-US" dirty="0" smtClean="0"/>
          </a:p>
          <a:p>
            <a:r>
              <a:rPr lang="en-US" dirty="0" smtClean="0"/>
              <a:t>Possible future </a:t>
            </a:r>
            <a:r>
              <a:rPr lang="en-US" dirty="0" smtClean="0"/>
              <a:t>backend for managing other classes of co-processors.</a:t>
            </a:r>
          </a:p>
          <a:p>
            <a:pPr lvl="1"/>
            <a:r>
              <a:rPr lang="en-US" dirty="0" smtClean="0"/>
              <a:t>Most accelerators won’t be running </a:t>
            </a:r>
            <a:r>
              <a:rPr lang="en-US" dirty="0" err="1" smtClean="0"/>
              <a:t>Asio</a:t>
            </a:r>
            <a:r>
              <a:rPr lang="en-US" dirty="0"/>
              <a:t> </a:t>
            </a:r>
            <a:r>
              <a:rPr lang="en-US" dirty="0" smtClean="0"/>
              <a:t>(the Xeon Phi is unique, it’s x86, and runs Linux on the co-processor).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Asio</a:t>
            </a:r>
            <a:r>
              <a:rPr lang="en-US" dirty="0" smtClean="0"/>
              <a:t>-based </a:t>
            </a:r>
            <a:r>
              <a:rPr lang="en-US" dirty="0" smtClean="0"/>
              <a:t>library for interacting asynchronously with GPGPUs (using </a:t>
            </a:r>
            <a:r>
              <a:rPr lang="en-US" dirty="0" err="1" smtClean="0"/>
              <a:t>OpenCL</a:t>
            </a:r>
            <a:r>
              <a:rPr lang="en-US" dirty="0" smtClean="0"/>
              <a:t>, CUDA </a:t>
            </a:r>
            <a:r>
              <a:rPr lang="en-US" dirty="0" smtClean="0"/>
              <a:t>as a </a:t>
            </a:r>
            <a:r>
              <a:rPr lang="en-US" dirty="0" smtClean="0"/>
              <a:t>backend).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Boost.Serialization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Boost.Serialization</a:t>
            </a:r>
            <a:r>
              <a:rPr lang="en-US" dirty="0" smtClean="0"/>
              <a:t>: A library for transforming a C++ object into a sequence of bytes (an </a:t>
            </a:r>
            <a:r>
              <a:rPr lang="en-US" b="1" dirty="0" smtClean="0"/>
              <a:t>archive</a:t>
            </a:r>
            <a:r>
              <a:rPr lang="en-US" dirty="0" smtClean="0"/>
              <a:t>) which can later be reconstructed into an equivalent object.</a:t>
            </a:r>
          </a:p>
          <a:p>
            <a:r>
              <a:rPr lang="en-US" dirty="0" smtClean="0"/>
              <a:t>We use the term </a:t>
            </a:r>
            <a:r>
              <a:rPr lang="en-US" b="1" dirty="0" smtClean="0"/>
              <a:t>serialization</a:t>
            </a:r>
            <a:r>
              <a:rPr lang="en-US" dirty="0" smtClean="0"/>
              <a:t> to refer to this transform, and </a:t>
            </a:r>
            <a:r>
              <a:rPr lang="en-US" b="1" dirty="0" smtClean="0"/>
              <a:t>deserialization </a:t>
            </a:r>
            <a:r>
              <a:rPr lang="en-US" dirty="0" smtClean="0"/>
              <a:t>to refer to the reconstruction.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Serialization features: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serialization of </a:t>
            </a:r>
            <a:r>
              <a:rPr lang="en-US" b="1" dirty="0"/>
              <a:t>derived classes</a:t>
            </a:r>
            <a:r>
              <a:rPr lang="en-US" dirty="0"/>
              <a:t> from </a:t>
            </a:r>
            <a:r>
              <a:rPr lang="en-US" b="1" dirty="0"/>
              <a:t>base class 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structure versioning.</a:t>
            </a:r>
          </a:p>
          <a:p>
            <a:pPr lvl="1"/>
            <a:r>
              <a:rPr lang="en-US" dirty="0" smtClean="0"/>
              <a:t>Built-in support for STL containers and some Boost data structures.</a:t>
            </a:r>
          </a:p>
          <a:p>
            <a:pPr lvl="2"/>
            <a:r>
              <a:rPr lang="en-US" sz="22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oost::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shared_ptr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Binary, text and XML archives.</a:t>
            </a:r>
          </a:p>
          <a:p>
            <a:pPr lvl="1"/>
            <a:r>
              <a:rPr lang="en-US" dirty="0" smtClean="0"/>
              <a:t>Object tracking.</a:t>
            </a:r>
          </a:p>
          <a:p>
            <a:pPr lvl="1"/>
            <a:r>
              <a:rPr lang="en-US" dirty="0" smtClean="0"/>
              <a:t>Intrusive and non-intrusive interfaces for defining serialization/deserialization routines.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SavingArchive</a:t>
            </a:r>
            <a:r>
              <a:rPr lang="en-US" dirty="0" smtClean="0"/>
              <a:t> (SA) model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&lt;&lt; x</a:t>
            </a:r>
            <a:r>
              <a:rPr lang="en-US" dirty="0" smtClean="0"/>
              <a:t>,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&amp; x</a:t>
            </a:r>
          </a:p>
          <a:p>
            <a:pPr lvl="2"/>
            <a:r>
              <a:rPr lang="en-US" dirty="0" smtClean="0">
                <a:cs typeface="Consolas" pitchFamily="49" charset="0"/>
              </a:rPr>
              <a:t>Add the sequence of bytes representing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cs typeface="Consolas" pitchFamily="49" charset="0"/>
              </a:rPr>
              <a:t> to the archive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b="1" dirty="0" err="1" smtClean="0">
                <a:cs typeface="Consolas" pitchFamily="49" charset="0"/>
              </a:rPr>
              <a:t>LoadingArchive</a:t>
            </a:r>
            <a:r>
              <a:rPr lang="en-US" dirty="0" smtClean="0">
                <a:cs typeface="Consolas" pitchFamily="49" charset="0"/>
              </a:rPr>
              <a:t> (LA</a:t>
            </a:r>
            <a:r>
              <a:rPr lang="en-US" dirty="0" smtClean="0">
                <a:cs typeface="Consolas" pitchFamily="49" charset="0"/>
              </a:rPr>
              <a:t>) model:</a:t>
            </a:r>
            <a:endParaRPr lang="en-US" dirty="0" smtClean="0">
              <a:cs typeface="Consolas" pitchFamily="49" charset="0"/>
            </a:endParaRPr>
          </a:p>
          <a:p>
            <a:pPr lvl="1"/>
            <a:r>
              <a:rPr lang="en-US" sz="2600" dirty="0" smtClean="0">
                <a:latin typeface="Consolas" pitchFamily="49" charset="0"/>
                <a:cs typeface="Consolas" pitchFamily="49" charset="0"/>
              </a:rPr>
              <a:t>la &gt;&gt; x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la &amp; x</a:t>
            </a:r>
          </a:p>
          <a:p>
            <a:pPr lvl="2"/>
            <a:r>
              <a:rPr lang="en-US" dirty="0" smtClean="0">
                <a:cs typeface="Consolas" pitchFamily="49" charset="0"/>
              </a:rPr>
              <a:t>Assign a value read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la</a:t>
            </a:r>
            <a:r>
              <a:rPr lang="en-US" dirty="0" smtClean="0">
                <a:cs typeface="Consolas" pitchFamily="49" charset="0"/>
              </a:rPr>
              <a:t>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dirty="0" smtClean="0">
                <a:cs typeface="Consolas" pitchFamily="49" charset="0"/>
              </a:rPr>
              <a:t>There are other type requirements for both types, but they are not important to our understanding of these concepts.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Serializable</a:t>
            </a:r>
            <a:r>
              <a:rPr lang="en-US" dirty="0" smtClean="0"/>
              <a:t> model: an object that fulfills this model can be serialized and </a:t>
            </a:r>
            <a:r>
              <a:rPr lang="en-US" dirty="0" err="1" smtClean="0"/>
              <a:t>deserialized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Primitives, STL containers, </a:t>
            </a:r>
            <a:r>
              <a:rPr lang="en-US" dirty="0" err="1" smtClean="0"/>
              <a:t>etc</a:t>
            </a:r>
            <a:r>
              <a:rPr lang="en-US" dirty="0" smtClean="0"/>
              <a:t> are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type T is </a:t>
            </a:r>
            <a:r>
              <a:rPr lang="en-US" dirty="0" err="1" smtClean="0"/>
              <a:t>Serializable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has a </a:t>
            </a:r>
            <a:r>
              <a:rPr lang="en-US" dirty="0" smtClean="0"/>
              <a:t>member </a:t>
            </a:r>
            <a:r>
              <a:rPr lang="en-US" dirty="0" smtClean="0"/>
              <a:t>function of the form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version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 smtClean="0"/>
              <a:t>Or, there </a:t>
            </a:r>
            <a:r>
              <a:rPr lang="en-US" dirty="0" smtClean="0"/>
              <a:t>is a global </a:t>
            </a:r>
            <a:r>
              <a:rPr lang="en-US" dirty="0" smtClean="0"/>
              <a:t>function of the form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T&amp;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t,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version);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coordinate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y; 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version)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y;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ss.str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ss.str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"{"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", "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"}\n";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ss.str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for all examples can be found at: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/cppnow2013_ot.git</a:t>
            </a:r>
          </a:p>
          <a:p>
            <a:r>
              <a:rPr lang="en-US" dirty="0" smtClean="0">
                <a:cs typeface="Consolas" pitchFamily="49" charset="0"/>
              </a:rPr>
              <a:t>Code shown in this talk is slightly different from the code in the </a:t>
            </a:r>
            <a:r>
              <a:rPr lang="en-US" dirty="0" err="1" smtClean="0">
                <a:cs typeface="Consolas" pitchFamily="49" charset="0"/>
              </a:rPr>
              <a:t>git</a:t>
            </a:r>
            <a:r>
              <a:rPr lang="en-US" dirty="0" smtClean="0">
                <a:cs typeface="Consolas" pitchFamily="49" charset="0"/>
              </a:rPr>
              <a:t> repository:</a:t>
            </a:r>
          </a:p>
          <a:p>
            <a:pPr lvl="1"/>
            <a:r>
              <a:rPr lang="en-US" dirty="0" smtClean="0">
                <a:cs typeface="Consolas" pitchFamily="49" charset="0"/>
              </a:rPr>
              <a:t>Code in the slides </a:t>
            </a:r>
            <a:r>
              <a:rPr lang="en-US" dirty="0" smtClean="0">
                <a:cs typeface="Consolas" pitchFamily="49" charset="0"/>
              </a:rPr>
              <a:t>have </a:t>
            </a:r>
            <a:r>
              <a:rPr lang="en-US" dirty="0" smtClean="0">
                <a:cs typeface="Consolas" pitchFamily="49" charset="0"/>
              </a:rPr>
              <a:t>error handling removed for </a:t>
            </a:r>
            <a:r>
              <a:rPr lang="en-US" dirty="0" smtClean="0">
                <a:cs typeface="Consolas" pitchFamily="49" charset="0"/>
              </a:rPr>
              <a:t>brevity in some places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Assume the following: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boost::system::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program_options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tcp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./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coordinates_text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</a:rPr>
              <a:t>22 </a:t>
            </a:r>
            <a:r>
              <a:rPr lang="en-US" sz="2000" dirty="0">
                <a:latin typeface="Consolas"/>
              </a:rPr>
              <a:t>serialization::archive 10 0 0 17 </a:t>
            </a:r>
            <a:r>
              <a:rPr lang="en-US" sz="2000" dirty="0" smtClean="0">
                <a:latin typeface="Consolas"/>
              </a:rPr>
              <a:t>42</a:t>
            </a:r>
            <a:endParaRPr lang="en-US" sz="2000" dirty="0">
              <a:latin typeface="Consolas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</a:rPr>
              <a:t>{</a:t>
            </a:r>
            <a:r>
              <a:rPr lang="en-US" sz="2000" dirty="0">
                <a:latin typeface="Consolas"/>
              </a:rPr>
              <a:t>17, 42}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22 serialization::archive</a:t>
            </a:r>
            <a:r>
              <a:rPr lang="en-US" dirty="0" smtClean="0"/>
              <a:t> – signature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– archive version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0 0</a:t>
            </a:r>
            <a:r>
              <a:rPr lang="en-US" dirty="0" smtClean="0"/>
              <a:t> – class id, class version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17 42</a:t>
            </a:r>
            <a:r>
              <a:rPr lang="en-US" dirty="0" smtClean="0"/>
              <a:t> – representation of the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of derived classes through base class pointers:</a:t>
            </a:r>
          </a:p>
          <a:p>
            <a:pPr lvl="1"/>
            <a:r>
              <a:rPr lang="en-US" dirty="0" smtClean="0"/>
              <a:t>Requires </a:t>
            </a:r>
            <a:r>
              <a:rPr lang="en-US" b="1" dirty="0" smtClean="0"/>
              <a:t>explicit registration</a:t>
            </a:r>
            <a:r>
              <a:rPr lang="en-US" dirty="0" smtClean="0"/>
              <a:t> of the derived class with Serialization’s class registry. This is necessary because:</a:t>
            </a:r>
          </a:p>
          <a:p>
            <a:pPr lvl="2"/>
            <a:r>
              <a:rPr lang="en-US" dirty="0" smtClean="0"/>
              <a:t>The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serialize()</a:t>
            </a:r>
            <a:r>
              <a:rPr lang="en-US" dirty="0" smtClean="0"/>
              <a:t> code for the derived class may never be instantiated. </a:t>
            </a:r>
          </a:p>
          <a:p>
            <a:pPr lvl="2"/>
            <a:r>
              <a:rPr lang="en-US" dirty="0" smtClean="0"/>
              <a:t>An identifier needs to be associated with the derived object in the registry. Serialization doesn’t use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because it’s not portable.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~task() {}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serialize(Archive&amp;,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&lt;B&gt;(*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virtual ~task() {}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&lt;B&gt;(*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"B")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virtual ~task() {}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&lt;B&gt;(*this);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en-US" dirty="0" smtClean="0"/>
              <a:t>Uses a custom definition file (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.proto</a:t>
            </a:r>
            <a:r>
              <a:rPr lang="en-US" dirty="0" smtClean="0"/>
              <a:t> file), which statically specifies a protocol.</a:t>
            </a:r>
          </a:p>
          <a:p>
            <a:pPr lvl="2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.proto</a:t>
            </a:r>
            <a:r>
              <a:rPr lang="en-US" dirty="0" smtClean="0"/>
              <a:t> files are compiled with the protocol buffer compiler,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protoc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No non-intrusive support.</a:t>
            </a:r>
          </a:p>
          <a:p>
            <a:pPr lvl="1"/>
            <a:r>
              <a:rPr lang="en-US" dirty="0" smtClean="0"/>
              <a:t>Doesn’t interoperate with STL, Boost data structures.</a:t>
            </a:r>
          </a:p>
          <a:p>
            <a:r>
              <a:rPr lang="en-US" dirty="0" smtClean="0"/>
              <a:t>S11n</a:t>
            </a:r>
          </a:p>
          <a:p>
            <a:pPr lvl="1"/>
            <a:r>
              <a:rPr lang="en-US" dirty="0" smtClean="0"/>
              <a:t>Supports multiple formats (XML, MySQL,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Non-intrusive support.</a:t>
            </a:r>
            <a:endParaRPr lang="en-US" dirty="0"/>
          </a:p>
          <a:p>
            <a:pPr lvl="1"/>
            <a:r>
              <a:rPr lang="en-US" dirty="0" smtClean="0"/>
              <a:t>Built-in </a:t>
            </a:r>
            <a:r>
              <a:rPr lang="en-US" dirty="0"/>
              <a:t>support for </a:t>
            </a:r>
            <a:r>
              <a:rPr lang="en-US" dirty="0" smtClean="0"/>
              <a:t>STL.</a:t>
            </a:r>
          </a:p>
          <a:p>
            <a:r>
              <a:rPr lang="en-US" dirty="0" smtClean="0"/>
              <a:t>Neither supports derived class serialization through base class pointers.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 Transmission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 Transmission</a:t>
            </a:r>
            <a:r>
              <a:rPr lang="en-US" dirty="0" smtClean="0"/>
              <a:t>: serializing an object and sending it over a network, to be </a:t>
            </a:r>
            <a:r>
              <a:rPr lang="en-US" dirty="0" err="1" smtClean="0"/>
              <a:t>deserialized</a:t>
            </a:r>
            <a:r>
              <a:rPr lang="en-US" dirty="0" smtClean="0"/>
              <a:t> at another endpoint.</a:t>
            </a:r>
          </a:p>
          <a:p>
            <a:r>
              <a:rPr lang="en-US" dirty="0" smtClean="0"/>
              <a:t>Used in Remote Procedure Call (</a:t>
            </a:r>
            <a:r>
              <a:rPr lang="en-US" dirty="0" smtClean="0"/>
              <a:t>RPC)/Remote </a:t>
            </a:r>
            <a:r>
              <a:rPr lang="en-US" dirty="0" smtClean="0"/>
              <a:t>Method Invocation (RMI) </a:t>
            </a:r>
            <a:r>
              <a:rPr lang="en-US" dirty="0" smtClean="0"/>
              <a:t>and </a:t>
            </a:r>
            <a:r>
              <a:rPr lang="en-US" b="1" dirty="0" smtClean="0"/>
              <a:t>active messaging</a:t>
            </a:r>
            <a:r>
              <a:rPr lang="en-US" dirty="0" smtClean="0"/>
              <a:t> implementations.</a:t>
            </a:r>
            <a:endParaRPr lang="en-US" dirty="0" smtClean="0"/>
          </a:p>
          <a:p>
            <a:r>
              <a:rPr lang="en-US" dirty="0" smtClean="0"/>
              <a:t>Simplifies network communication (by abstracting away encoding/decoding).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coordinate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y; 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version)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y;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localhost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"2000"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boost::archive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binary_oarchive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(s);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Boost.Asio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localhost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"2000"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boost::archive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binary_oarchive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c{17, 42};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c;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OT: Coordinates Revisited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::endpoint endpoint(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s.rdbuf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la(s);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OT: Coordinates Revisited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::endpoint endpoint(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s.rdbuf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binary_iarchive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la(s);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"{" &lt;&lt;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c.x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", " &lt;&lt;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c.y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"}\n";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Active Messaging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active message </a:t>
            </a:r>
            <a:r>
              <a:rPr lang="en-US" dirty="0" smtClean="0"/>
              <a:t>(AM) </a:t>
            </a:r>
            <a:r>
              <a:rPr lang="en-US" dirty="0" smtClean="0"/>
              <a:t>is </a:t>
            </a:r>
            <a:r>
              <a:rPr lang="en-US" dirty="0" smtClean="0"/>
              <a:t>a message that is capable of performing computations.</a:t>
            </a:r>
          </a:p>
          <a:p>
            <a:r>
              <a:rPr lang="en-US" dirty="0" smtClean="0"/>
              <a:t>We will build a simple active messaging </a:t>
            </a:r>
            <a:r>
              <a:rPr lang="en-US" b="1" dirty="0" smtClean="0"/>
              <a:t>runtime system</a:t>
            </a:r>
            <a:r>
              <a:rPr lang="en-US" dirty="0" smtClean="0"/>
              <a:t> </a:t>
            </a:r>
            <a:r>
              <a:rPr lang="en-US" dirty="0" smtClean="0"/>
              <a:t>which uses two </a:t>
            </a:r>
            <a:r>
              <a:rPr lang="en-US" dirty="0" smtClean="0"/>
              <a:t>threads (per node):</a:t>
            </a:r>
            <a:endParaRPr lang="en-US" dirty="0" smtClean="0"/>
          </a:p>
          <a:p>
            <a:pPr lvl="1"/>
            <a:r>
              <a:rPr lang="en-US" dirty="0" smtClean="0"/>
              <a:t>An I/O thread running an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1500" dirty="0"/>
              <a:t> </a:t>
            </a:r>
            <a:r>
              <a:rPr lang="en-US" dirty="0" smtClean="0"/>
              <a:t>object’s event processing loop.</a:t>
            </a:r>
          </a:p>
          <a:p>
            <a:pPr lvl="2"/>
            <a:r>
              <a:rPr lang="en-US" dirty="0" smtClean="0"/>
              <a:t>We’ll use the program’s main thread for this.</a:t>
            </a:r>
          </a:p>
          <a:p>
            <a:pPr lvl="1"/>
            <a:r>
              <a:rPr lang="en-US" dirty="0" smtClean="0"/>
              <a:t>An execution thread invoking the active messages.</a:t>
            </a:r>
          </a:p>
          <a:p>
            <a:r>
              <a:rPr lang="en-US" dirty="0" smtClean="0"/>
              <a:t>Thi</a:t>
            </a:r>
            <a:r>
              <a:rPr lang="en-US" dirty="0" smtClean="0"/>
              <a:t>s system will use</a:t>
            </a:r>
            <a:r>
              <a:rPr lang="en-US" dirty="0" smtClean="0"/>
              <a:t> TCP/IP for communication.</a:t>
            </a:r>
          </a:p>
          <a:p>
            <a:r>
              <a:rPr lang="en-US" dirty="0" smtClean="0"/>
              <a:t>Code can be found here: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/cppnow2013_ot.git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Thread 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labor between our two threads:</a:t>
            </a:r>
          </a:p>
          <a:p>
            <a:pPr lvl="1"/>
            <a:r>
              <a:rPr lang="en-US" dirty="0" smtClean="0"/>
              <a:t>I/O thread</a:t>
            </a:r>
          </a:p>
          <a:p>
            <a:pPr lvl="2"/>
            <a:r>
              <a:rPr lang="en-US" dirty="0"/>
              <a:t>Waits for I/O events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Invokes completion handlers for reads, writes and accepts.</a:t>
            </a:r>
          </a:p>
          <a:p>
            <a:pPr lvl="2"/>
            <a:r>
              <a:rPr lang="en-US" dirty="0" smtClean="0"/>
              <a:t>Responsible for joining the execution thread.</a:t>
            </a:r>
          </a:p>
          <a:p>
            <a:pPr lvl="1"/>
            <a:r>
              <a:rPr lang="en-US" dirty="0" smtClean="0"/>
              <a:t>Execution thread</a:t>
            </a:r>
          </a:p>
          <a:p>
            <a:pPr lvl="2"/>
            <a:r>
              <a:rPr lang="en-US" dirty="0" smtClean="0"/>
              <a:t>Performs maintenance computations.</a:t>
            </a:r>
          </a:p>
          <a:p>
            <a:pPr lvl="3"/>
            <a:r>
              <a:rPr lang="en-US" dirty="0" smtClean="0"/>
              <a:t>Serialization, deserialization.</a:t>
            </a:r>
          </a:p>
          <a:p>
            <a:pPr lvl="2"/>
            <a:r>
              <a:rPr lang="en-US" dirty="0" smtClean="0"/>
              <a:t>Executes active messages (e.g. user code).</a:t>
            </a:r>
          </a:p>
          <a:p>
            <a:pPr lvl="2"/>
            <a:r>
              <a:rPr lang="en-US" dirty="0" smtClean="0"/>
              <a:t>Responsible for breaking the I/O thread out of the event processing loop when it is time to shut down.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structures we’ll need:</a:t>
            </a:r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ction</a:t>
            </a:r>
            <a:r>
              <a:rPr lang="en-US" dirty="0" smtClean="0"/>
              <a:t>: base class for our active messages.</a:t>
            </a:r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untime</a:t>
            </a:r>
            <a:r>
              <a:rPr lang="en-US" dirty="0" smtClean="0"/>
              <a:t>: manages and implements runtime services. </a:t>
            </a:r>
          </a:p>
          <a:p>
            <a:pPr lvl="2"/>
            <a:r>
              <a:rPr lang="en-US" dirty="0" smtClean="0"/>
              <a:t>Manages the I/O and execution threads.</a:t>
            </a:r>
          </a:p>
          <a:p>
            <a:pPr lvl="2"/>
            <a:r>
              <a:rPr lang="en-US" dirty="0" smtClean="0"/>
              <a:t>Manages all connections.</a:t>
            </a:r>
          </a:p>
          <a:p>
            <a:pPr lvl="2"/>
            <a:r>
              <a:rPr lang="en-US" dirty="0" smtClean="0"/>
              <a:t>Provides </a:t>
            </a:r>
            <a:r>
              <a:rPr lang="en-US" dirty="0" smtClean="0"/>
              <a:t>APIs for: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nitiating </a:t>
            </a:r>
            <a:r>
              <a:rPr lang="en-US" dirty="0" smtClean="0"/>
              <a:t>asynchronous writes to connected 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Opening connections to new nodes.</a:t>
            </a:r>
          </a:p>
          <a:p>
            <a:pPr lvl="3"/>
            <a:r>
              <a:rPr lang="en-US" dirty="0" smtClean="0"/>
              <a:t>Scheduling local tasks on the execution thread.</a:t>
            </a:r>
          </a:p>
          <a:p>
            <a:pPr lvl="3"/>
            <a:r>
              <a:rPr lang="en-US" dirty="0" smtClean="0"/>
              <a:t>Starting and shutting down the runtime.</a:t>
            </a:r>
            <a:endParaRPr lang="en-US" dirty="0" smtClean="0"/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onnection</a:t>
            </a:r>
            <a:r>
              <a:rPr lang="en-US" dirty="0" smtClean="0"/>
              <a:t>: representation of a connection to another endpoint.</a:t>
            </a:r>
          </a:p>
          <a:p>
            <a:pPr lvl="2"/>
            <a:r>
              <a:rPr lang="en-US" dirty="0" smtClean="0"/>
              <a:t>Holds a socket, buffers.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action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~action() {}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action* clone()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 :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enable_shared_from_this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&lt;connection&gt;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runtime&amp; runtime_;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::socket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socket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boost::uint64_t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Asynchronously read a parcel from the socket.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Handler for the parcel size.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Handler for the data.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... write operations 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3385"/>
            <a:ext cx="2895600" cy="365125"/>
          </a:xfrm>
        </p:spPr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Read control flow: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76400" y="3276600"/>
            <a:ext cx="5791200" cy="2002536"/>
            <a:chOff x="2438400" y="3886200"/>
            <a:chExt cx="5791200" cy="2002536"/>
          </a:xfrm>
        </p:grpSpPr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 flipV="1">
              <a:off x="4879848" y="5686189"/>
              <a:ext cx="911351" cy="1379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7" idx="2"/>
            </p:cNvCxnSpPr>
            <p:nvPr/>
          </p:nvCxnSpPr>
          <p:spPr>
            <a:xfrm flipH="1" flipV="1">
              <a:off x="5334000" y="4279392"/>
              <a:ext cx="1676400" cy="1206476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438400" y="5485868"/>
              <a:ext cx="5791200" cy="402868"/>
              <a:chOff x="2438400" y="5485868"/>
              <a:chExt cx="5791200" cy="40286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438400" y="5486400"/>
                <a:ext cx="2441448" cy="402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andle_read_size</a:t>
                </a:r>
                <a:endParaRPr lang="en-US" sz="20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91199" y="5485868"/>
                <a:ext cx="2438401" cy="4001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andle_read_data</a:t>
                </a:r>
                <a:endParaRPr lang="en-US" sz="20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flipH="1">
              <a:off x="3659124" y="4279392"/>
              <a:ext cx="1674876" cy="1207008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96562" y="3886200"/>
              <a:ext cx="1674876" cy="393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sync_read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endCxn id="7" idx="1"/>
            </p:cNvCxnSpPr>
            <p:nvPr/>
          </p:nvCxnSpPr>
          <p:spPr>
            <a:xfrm>
              <a:off x="3124200" y="4082796"/>
              <a:ext cx="1372362" cy="0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4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: a library </a:t>
            </a:r>
            <a:r>
              <a:rPr lang="en-US" dirty="0" smtClean="0"/>
              <a:t>for </a:t>
            </a:r>
            <a:r>
              <a:rPr lang="en-US" dirty="0" smtClean="0"/>
              <a:t>synchronous and asynchronous I/O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Proactor</a:t>
            </a:r>
            <a:r>
              <a:rPr lang="en-US" dirty="0" smtClean="0"/>
              <a:t>-based design.</a:t>
            </a:r>
            <a:endParaRPr lang="en-US" dirty="0" smtClean="0"/>
          </a:p>
          <a:p>
            <a:r>
              <a:rPr lang="en-US" dirty="0" smtClean="0"/>
              <a:t>Provides a generic framework for various types of I/O:</a:t>
            </a:r>
          </a:p>
          <a:p>
            <a:pPr lvl="1"/>
            <a:r>
              <a:rPr lang="en-US" dirty="0" smtClean="0"/>
              <a:t>Network sockets.</a:t>
            </a:r>
          </a:p>
          <a:p>
            <a:pPr lvl="2"/>
            <a:r>
              <a:rPr lang="en-US" dirty="0" err="1" smtClean="0"/>
              <a:t>Asio</a:t>
            </a:r>
            <a:r>
              <a:rPr lang="en-US" dirty="0" smtClean="0"/>
              <a:t> provides TCP, UDP and ICMP support.</a:t>
            </a:r>
          </a:p>
          <a:p>
            <a:pPr lvl="1"/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Serial ports.</a:t>
            </a:r>
          </a:p>
          <a:p>
            <a:pPr lvl="1"/>
            <a:r>
              <a:rPr lang="en-US" dirty="0" smtClean="0"/>
              <a:t>Direct Memory Access (DMA).</a:t>
            </a:r>
          </a:p>
          <a:p>
            <a:pPr lvl="1"/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(error)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(error)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Start the next read.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</a:t>
            </a:r>
            <a:r>
              <a:rPr lang="en-US" dirty="0" err="1" smtClean="0"/>
              <a:t>Proactor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pic>
        <p:nvPicPr>
          <p:cNvPr id="1028" name="Picture 4" descr="proacto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57" y="1948895"/>
            <a:ext cx="5714286" cy="3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Start the next read.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the next read.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Start the next read.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3385"/>
            <a:ext cx="2895600" cy="365125"/>
          </a:xfrm>
        </p:spPr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Read control </a:t>
            </a:r>
            <a:r>
              <a:rPr lang="en-US" dirty="0" smtClean="0"/>
              <a:t>flow: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36384" y="2639568"/>
            <a:ext cx="4871232" cy="3200400"/>
            <a:chOff x="840984" y="2639568"/>
            <a:chExt cx="4871232" cy="3200400"/>
          </a:xfrm>
        </p:grpSpPr>
        <p:sp>
          <p:nvSpPr>
            <p:cNvPr id="17" name="Rectangle 16"/>
            <p:cNvSpPr/>
            <p:nvPr/>
          </p:nvSpPr>
          <p:spPr>
            <a:xfrm>
              <a:off x="3850017" y="4953000"/>
              <a:ext cx="1673352" cy="886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Parcel</a:t>
              </a:r>
              <a:endParaRPr lang="en-US" dirty="0" smtClean="0"/>
            </a:p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31" idx="2"/>
              <a:endCxn id="17" idx="0"/>
            </p:cNvCxnSpPr>
            <p:nvPr/>
          </p:nvCxnSpPr>
          <p:spPr>
            <a:xfrm>
              <a:off x="4686693" y="4256394"/>
              <a:ext cx="0" cy="696606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840984" y="2639568"/>
              <a:ext cx="4871232" cy="1617253"/>
              <a:chOff x="2438400" y="3886202"/>
              <a:chExt cx="5791200" cy="2023880"/>
            </a:xfrm>
          </p:grpSpPr>
          <p:cxnSp>
            <p:nvCxnSpPr>
              <p:cNvPr id="27" name="Straight Arrow Connector 26"/>
              <p:cNvCxnSpPr>
                <a:stCxn id="30" idx="3"/>
                <a:endCxn id="31" idx="1"/>
              </p:cNvCxnSpPr>
              <p:nvPr/>
            </p:nvCxnSpPr>
            <p:spPr>
              <a:xfrm flipV="1">
                <a:off x="4879848" y="5697709"/>
                <a:ext cx="911351" cy="534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31" idx="0"/>
                <a:endCxn id="28" idx="2"/>
              </p:cNvCxnSpPr>
              <p:nvPr/>
            </p:nvCxnSpPr>
            <p:spPr>
              <a:xfrm flipH="1" flipV="1">
                <a:off x="5334000" y="4309879"/>
                <a:ext cx="1676399" cy="1175992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2438400" y="5485871"/>
                <a:ext cx="5791200" cy="424211"/>
                <a:chOff x="2438400" y="5485871"/>
                <a:chExt cx="5791200" cy="4242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91199" y="5485871"/>
                  <a:ext cx="2438401" cy="42367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600" dirty="0" err="1" smtClean="0">
                      <a:latin typeface="Consolas" pitchFamily="49" charset="0"/>
                      <a:cs typeface="Consolas" pitchFamily="49" charset="0"/>
                    </a:rPr>
                    <a:t>andle_read_data</a:t>
                  </a:r>
                  <a:endParaRPr lang="en-US" sz="16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438400" y="5486405"/>
                  <a:ext cx="2441448" cy="42367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600" dirty="0" err="1" smtClean="0">
                      <a:latin typeface="Consolas" pitchFamily="49" charset="0"/>
                      <a:cs typeface="Consolas" pitchFamily="49" charset="0"/>
                    </a:rPr>
                    <a:t>andle_read_size</a:t>
                  </a:r>
                  <a:endParaRPr lang="en-US" sz="16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3659125" y="4309879"/>
                <a:ext cx="1674875" cy="1176526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496562" y="3886202"/>
                <a:ext cx="1674875" cy="4236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sync_read</a:t>
                </a:r>
                <a:endParaRPr lang="en-US" sz="16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9" name="Straight Arrow Connector 28"/>
              <p:cNvCxnSpPr>
                <a:endCxn id="28" idx="1"/>
              </p:cNvCxnSpPr>
              <p:nvPr/>
            </p:nvCxnSpPr>
            <p:spPr>
              <a:xfrm>
                <a:off x="2978636" y="4098040"/>
                <a:ext cx="1517926" cy="0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2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::map&lt;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::endpoint,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&lt;connection&gt;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connection_map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_;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::acceptor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acceptor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connection_map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connections_;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::thread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lockfree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::queue&lt;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parcel_queue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lockfree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::queue&lt;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(runtime&amp;)&gt;*&gt;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local_queue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::atomic&lt;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stop_flag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... other members that we won't talk about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... member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... other member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start();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/// Launch the execution thread. Then, start accepting connections.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stop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/// Stop the I/O service and execution thread.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run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Accepts connections and parcels until stop() is called.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... accept, connect related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Execute actions until stop() is called.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Serializes a action object into a parcel.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act);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Deserializes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a parcel into a action object.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/// ... other member functions ...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start(); /// Launch the execution thread. Then, start accepting connections.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stop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/// Stop the I/O service and execution thread.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run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/// Accepts connections and parcels until stop() is called.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/// ... accept, connect related functions 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private: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Execute actions until stop() is called.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Serializes a action object into a parcel.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act);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Deserializes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a parcel into a action object.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08" y="1828800"/>
            <a:ext cx="8229600" cy="838200"/>
          </a:xfrm>
        </p:spPr>
        <p:txBody>
          <a:bodyPr/>
          <a:lstStyle/>
          <a:p>
            <a:r>
              <a:rPr lang="en-US" dirty="0" smtClean="0"/>
              <a:t>Execution loop control flow: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6595" y="3032116"/>
            <a:ext cx="6250810" cy="2286000"/>
            <a:chOff x="1449154" y="3032116"/>
            <a:chExt cx="6250810" cy="2286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26272" y="3032116"/>
              <a:ext cx="1673692" cy="2286000"/>
              <a:chOff x="1295992" y="3100450"/>
              <a:chExt cx="1673692" cy="2286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6162" y="3100450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Parcel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Queue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95992" y="4497501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</a:t>
                </a:r>
              </a:p>
              <a:p>
                <a:pPr algn="ctr"/>
                <a:r>
                  <a:rPr lang="en-US" dirty="0" smtClean="0"/>
                  <a:t>Queue</a:t>
                </a:r>
                <a:endParaRPr lang="en-US" dirty="0" smtClean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49154" y="3332764"/>
              <a:ext cx="1524000" cy="1696436"/>
              <a:chOff x="3657600" y="3716556"/>
              <a:chExt cx="1524000" cy="169643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8" name="Isosceles Triangle 7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657600" y="4380485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10" idx="3"/>
              <a:endCxn id="27" idx="1"/>
            </p:cNvCxnSpPr>
            <p:nvPr/>
          </p:nvCxnSpPr>
          <p:spPr>
            <a:xfrm flipV="1">
              <a:off x="2973154" y="3476095"/>
              <a:ext cx="837608" cy="720653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28" idx="1"/>
            </p:cNvCxnSpPr>
            <p:nvPr/>
          </p:nvCxnSpPr>
          <p:spPr>
            <a:xfrm>
              <a:off x="2973154" y="4196748"/>
              <a:ext cx="837608" cy="677389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810762" y="3291429"/>
              <a:ext cx="1447800" cy="1767374"/>
              <a:chOff x="3885608" y="3367629"/>
              <a:chExt cx="1447800" cy="176737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885608" y="3367629"/>
                <a:ext cx="1447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cs typeface="Consolas" pitchFamily="49" charset="0"/>
                  </a:rPr>
                  <a:t>deserialize</a:t>
                </a:r>
                <a:endParaRPr lang="en-US" sz="2000" dirty="0" smtClean="0">
                  <a:cs typeface="Consolas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85608" y="4765671"/>
                <a:ext cx="1447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cs typeface="Consolas" pitchFamily="49" charset="0"/>
                  </a:rPr>
                  <a:t>execute</a:t>
                </a:r>
                <a:endParaRPr lang="en-US" sz="1600" dirty="0">
                  <a:cs typeface="Consolas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>
              <a:stCxn id="5" idx="1"/>
              <a:endCxn id="27" idx="3"/>
            </p:cNvCxnSpPr>
            <p:nvPr/>
          </p:nvCxnSpPr>
          <p:spPr>
            <a:xfrm flipH="1">
              <a:off x="5258562" y="3475600"/>
              <a:ext cx="767880" cy="4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1"/>
              <a:endCxn id="28" idx="3"/>
            </p:cNvCxnSpPr>
            <p:nvPr/>
          </p:nvCxnSpPr>
          <p:spPr>
            <a:xfrm flipH="1">
              <a:off x="5258562" y="4873642"/>
              <a:ext cx="767710" cy="4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7" idx="2"/>
              <a:endCxn id="28" idx="0"/>
            </p:cNvCxnSpPr>
            <p:nvPr/>
          </p:nvCxnSpPr>
          <p:spPr>
            <a:xfrm>
              <a:off x="4534662" y="3660761"/>
              <a:ext cx="0" cy="10287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3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runtime::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First, we look for pending actions to execute. 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 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If we can't find any work, we try to find a parcel to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and execute.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First, we look for pending actions to execute.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 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If we can't find any work, we try to find a parcel to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and execute.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while (!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First, we look for pending actions to execute. 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 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If we can't find any work, we try to find a parcel to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and execute.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while (!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First, we look for pending actions to execute.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 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If we can't find any work, we try to find a parcel to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and execute.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action* runtime::</a:t>
            </a:r>
            <a:r>
              <a:rPr lang="en-US" dirty="0" err="1">
                <a:latin typeface="Consolas"/>
              </a:rPr>
              <a:t>deserialize_parcel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std</a:t>
            </a:r>
            <a:r>
              <a:rPr lang="en-US" dirty="0"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action* runtime::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binary_iarchive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action* runtime::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typedef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container_device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io_device_type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iostreams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io_device_type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252" y="1801369"/>
            <a:ext cx="5579496" cy="3985141"/>
            <a:chOff x="1782252" y="1801369"/>
            <a:chExt cx="5579496" cy="3985141"/>
          </a:xfrm>
        </p:grpSpPr>
        <p:cxnSp>
          <p:nvCxnSpPr>
            <p:cNvPr id="36" name="Straight Arrow Connector 35"/>
            <p:cNvCxnSpPr>
              <a:stCxn id="44" idx="2"/>
              <a:endCxn id="78" idx="0"/>
            </p:cNvCxnSpPr>
            <p:nvPr/>
          </p:nvCxnSpPr>
          <p:spPr>
            <a:xfrm>
              <a:off x="6472146" y="3217999"/>
              <a:ext cx="2074" cy="585489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5" idx="3"/>
              <a:endCxn id="44" idx="1"/>
            </p:cNvCxnSpPr>
            <p:nvPr/>
          </p:nvCxnSpPr>
          <p:spPr>
            <a:xfrm flipV="1">
              <a:off x="4917567" y="3064111"/>
              <a:ext cx="664977" cy="37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4" idx="0"/>
              <a:endCxn id="42" idx="2"/>
            </p:cNvCxnSpPr>
            <p:nvPr/>
          </p:nvCxnSpPr>
          <p:spPr>
            <a:xfrm flipH="1" flipV="1">
              <a:off x="5248944" y="2109146"/>
              <a:ext cx="1223202" cy="80107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136140" y="2910222"/>
              <a:ext cx="4225608" cy="308147"/>
              <a:chOff x="2438400" y="5485871"/>
              <a:chExt cx="5791200" cy="44454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791199" y="5485871"/>
                <a:ext cx="2438401" cy="4440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andle_read_data</a:t>
                </a:r>
                <a:endParaRPr lang="en-US" sz="14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38400" y="5486405"/>
                <a:ext cx="2441447" cy="4440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andle_read_size</a:t>
                </a:r>
                <a:endParaRPr lang="en-US" sz="14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1" name="Straight Arrow Connector 40"/>
            <p:cNvCxnSpPr>
              <a:stCxn id="42" idx="2"/>
              <a:endCxn id="45" idx="0"/>
            </p:cNvCxnSpPr>
            <p:nvPr/>
          </p:nvCxnSpPr>
          <p:spPr>
            <a:xfrm flipH="1">
              <a:off x="4026854" y="2109146"/>
              <a:ext cx="1222090" cy="80144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637899" y="1801369"/>
              <a:ext cx="122209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dirty="0" err="1" smtClean="0">
                  <a:latin typeface="Consolas" pitchFamily="49" charset="0"/>
                  <a:cs typeface="Consolas" pitchFamily="49" charset="0"/>
                </a:rPr>
                <a:t>sync_read</a:t>
              </a:r>
              <a:endParaRPr lang="en-US" sz="14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>
              <a:off x="3467560" y="1955258"/>
              <a:ext cx="1170339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748288" y="3803488"/>
              <a:ext cx="1451864" cy="1983022"/>
              <a:chOff x="1295992" y="3124199"/>
              <a:chExt cx="1673692" cy="228600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96161" y="3124199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Parcel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Queue</a:t>
                </a:r>
                <a:endParaRPr lang="en-US" sz="16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295992" y="4521254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Local</a:t>
                </a:r>
              </a:p>
              <a:p>
                <a:pPr algn="ctr"/>
                <a:r>
                  <a:rPr lang="en-US" sz="1600" dirty="0" smtClean="0"/>
                  <a:t>Queue</a:t>
                </a:r>
                <a:endParaRPr lang="en-US" sz="1600" dirty="0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782252" y="4055205"/>
              <a:ext cx="1322012" cy="1471594"/>
              <a:chOff x="3657600" y="3716556"/>
              <a:chExt cx="1524000" cy="169643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76" name="Isosceles Triangle 75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3657600" y="4380485"/>
                <a:ext cx="1524000" cy="42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sz="16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6" name="Straight Arrow Connector 65"/>
            <p:cNvCxnSpPr>
              <a:stCxn id="75" idx="3"/>
              <a:endCxn id="72" idx="1"/>
            </p:cNvCxnSpPr>
            <p:nvPr/>
          </p:nvCxnSpPr>
          <p:spPr>
            <a:xfrm flipV="1">
              <a:off x="3104264" y="4188625"/>
              <a:ext cx="726593" cy="62717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5" idx="3"/>
              <a:endCxn id="73" idx="1"/>
            </p:cNvCxnSpPr>
            <p:nvPr/>
          </p:nvCxnSpPr>
          <p:spPr>
            <a:xfrm>
              <a:off x="3104264" y="4815804"/>
              <a:ext cx="726593" cy="58557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830857" y="4019348"/>
              <a:ext cx="1255911" cy="1551303"/>
              <a:chOff x="3885608" y="3367629"/>
              <a:chExt cx="1447800" cy="178832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885608" y="3367629"/>
                <a:ext cx="1447800" cy="390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cs typeface="Consolas" pitchFamily="49" charset="0"/>
                  </a:rPr>
                  <a:t>deserialize</a:t>
                </a:r>
                <a:endParaRPr lang="en-US" dirty="0" smtClean="0">
                  <a:cs typeface="Consolas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5608" y="4765672"/>
                <a:ext cx="1447800" cy="390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cs typeface="Consolas" pitchFamily="49" charset="0"/>
                  </a:rPr>
                  <a:t>execute</a:t>
                </a:r>
                <a:endParaRPr lang="en-US" sz="1600" dirty="0">
                  <a:cs typeface="Consolas" pitchFamily="49" charset="0"/>
                </a:endParaRPr>
              </a:p>
            </p:txBody>
          </p:sp>
        </p:grpSp>
        <p:cxnSp>
          <p:nvCxnSpPr>
            <p:cNvPr id="69" name="Straight Arrow Connector 68"/>
            <p:cNvCxnSpPr>
              <a:stCxn id="78" idx="1"/>
              <a:endCxn id="72" idx="3"/>
            </p:cNvCxnSpPr>
            <p:nvPr/>
          </p:nvCxnSpPr>
          <p:spPr>
            <a:xfrm flipH="1">
              <a:off x="5086768" y="4188194"/>
              <a:ext cx="661667" cy="4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9" idx="1"/>
              <a:endCxn id="73" idx="3"/>
            </p:cNvCxnSpPr>
            <p:nvPr/>
          </p:nvCxnSpPr>
          <p:spPr>
            <a:xfrm flipH="1">
              <a:off x="5086768" y="5400945"/>
              <a:ext cx="661520" cy="4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2"/>
              <a:endCxn id="73" idx="0"/>
            </p:cNvCxnSpPr>
            <p:nvPr/>
          </p:nvCxnSpPr>
          <p:spPr>
            <a:xfrm>
              <a:off x="4458813" y="4357902"/>
              <a:ext cx="0" cy="8741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51999" y="1818681"/>
            <a:ext cx="4840002" cy="4048719"/>
            <a:chOff x="2151999" y="1818681"/>
            <a:chExt cx="4840002" cy="4048719"/>
          </a:xfrm>
        </p:grpSpPr>
        <p:cxnSp>
          <p:nvCxnSpPr>
            <p:cNvPr id="36" name="Straight Arrow Connector 35"/>
            <p:cNvCxnSpPr>
              <a:stCxn id="44" idx="2"/>
              <a:endCxn id="78" idx="0"/>
            </p:cNvCxnSpPr>
            <p:nvPr/>
          </p:nvCxnSpPr>
          <p:spPr>
            <a:xfrm flipH="1">
              <a:off x="6220304" y="3057568"/>
              <a:ext cx="1" cy="504453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326445" y="1818681"/>
              <a:ext cx="3665556" cy="1239208"/>
              <a:chOff x="2438400" y="3886202"/>
              <a:chExt cx="5791200" cy="2060867"/>
            </a:xfrm>
          </p:grpSpPr>
          <p:cxnSp>
            <p:nvCxnSpPr>
              <p:cNvPr id="38" name="Straight Arrow Connector 37"/>
              <p:cNvCxnSpPr>
                <a:stCxn id="45" idx="3"/>
                <a:endCxn id="44" idx="1"/>
              </p:cNvCxnSpPr>
              <p:nvPr/>
            </p:nvCxnSpPr>
            <p:spPr>
              <a:xfrm flipV="1">
                <a:off x="4879848" y="5716204"/>
                <a:ext cx="911351" cy="534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4" idx="0"/>
                <a:endCxn id="42" idx="2"/>
              </p:cNvCxnSpPr>
              <p:nvPr/>
            </p:nvCxnSpPr>
            <p:spPr>
              <a:xfrm flipH="1" flipV="1">
                <a:off x="5334000" y="4346866"/>
                <a:ext cx="1676400" cy="113900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438400" y="5485871"/>
                <a:ext cx="5791200" cy="461198"/>
                <a:chOff x="2438400" y="5485871"/>
                <a:chExt cx="5791200" cy="46119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5791198" y="5485871"/>
                  <a:ext cx="2438402" cy="4606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200" dirty="0" err="1" smtClean="0">
                      <a:latin typeface="Consolas" pitchFamily="49" charset="0"/>
                      <a:cs typeface="Consolas" pitchFamily="49" charset="0"/>
                    </a:rPr>
                    <a:t>andle_read_data</a:t>
                  </a:r>
                  <a:endParaRPr lang="en-US" sz="12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38400" y="5486405"/>
                  <a:ext cx="2441448" cy="4606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200" dirty="0" err="1" smtClean="0">
                      <a:latin typeface="Consolas" pitchFamily="49" charset="0"/>
                      <a:cs typeface="Consolas" pitchFamily="49" charset="0"/>
                    </a:rPr>
                    <a:t>andle_read_size</a:t>
                  </a:r>
                  <a:endParaRPr lang="en-US" sz="12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1" name="Straight Arrow Connector 40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3659125" y="4346866"/>
                <a:ext cx="1674875" cy="113954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6562" y="3886202"/>
                <a:ext cx="1674875" cy="460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sync_read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3" name="Straight Arrow Connector 42"/>
              <p:cNvCxnSpPr>
                <a:endCxn id="42" idx="1"/>
              </p:cNvCxnSpPr>
              <p:nvPr/>
            </p:nvCxnSpPr>
            <p:spPr>
              <a:xfrm>
                <a:off x="2892611" y="4116535"/>
                <a:ext cx="1603951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590585" y="3562021"/>
              <a:ext cx="1259437" cy="1721825"/>
              <a:chOff x="1295992" y="3127529"/>
              <a:chExt cx="1673692" cy="22881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96162" y="3127529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Parcel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Queue</a:t>
                </a:r>
                <a:endParaRPr lang="en-US" sz="14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295992" y="4526748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Local</a:t>
                </a:r>
              </a:p>
              <a:p>
                <a:pPr algn="ctr"/>
                <a:r>
                  <a:rPr lang="en-US" sz="1400" dirty="0" smtClean="0"/>
                  <a:t>Queue</a:t>
                </a:r>
                <a:endParaRPr lang="en-US" sz="1400" dirty="0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151999" y="3773797"/>
              <a:ext cx="1146796" cy="1276552"/>
              <a:chOff x="3657600" y="3716556"/>
              <a:chExt cx="1524000" cy="169643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76" name="Isosceles Triangle 75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3657600" y="4405801"/>
                <a:ext cx="1524000" cy="42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1500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sz="15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6" name="Straight Arrow Connector 65"/>
            <p:cNvCxnSpPr>
              <a:stCxn id="75" idx="3"/>
              <a:endCxn id="72" idx="1"/>
            </p:cNvCxnSpPr>
            <p:nvPr/>
          </p:nvCxnSpPr>
          <p:spPr>
            <a:xfrm flipV="1">
              <a:off x="3298795" y="3896582"/>
              <a:ext cx="630292" cy="55744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5" idx="3"/>
              <a:endCxn id="73" idx="1"/>
            </p:cNvCxnSpPr>
            <p:nvPr/>
          </p:nvCxnSpPr>
          <p:spPr>
            <a:xfrm>
              <a:off x="3298795" y="4454030"/>
              <a:ext cx="630292" cy="49456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929087" y="3742693"/>
              <a:ext cx="1089456" cy="1359791"/>
              <a:chOff x="3885608" y="3367629"/>
              <a:chExt cx="1447800" cy="180705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885608" y="3367629"/>
                <a:ext cx="1447800" cy="409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cs typeface="Consolas" pitchFamily="49" charset="0"/>
                  </a:rPr>
                  <a:t>deserialize</a:t>
                </a:r>
                <a:endParaRPr lang="en-US" sz="1600" dirty="0" smtClean="0">
                  <a:cs typeface="Consolas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5608" y="4765672"/>
                <a:ext cx="1447800" cy="409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cs typeface="Consolas" pitchFamily="49" charset="0"/>
                  </a:rPr>
                  <a:t>execute</a:t>
                </a:r>
                <a:endParaRPr lang="en-US" sz="1400" dirty="0">
                  <a:cs typeface="Consolas" pitchFamily="49" charset="0"/>
                </a:endParaRPr>
              </a:p>
            </p:txBody>
          </p:sp>
        </p:grpSp>
        <p:cxnSp>
          <p:nvCxnSpPr>
            <p:cNvPr id="69" name="Straight Arrow Connector 68"/>
            <p:cNvCxnSpPr>
              <a:stCxn id="78" idx="1"/>
              <a:endCxn id="72" idx="3"/>
            </p:cNvCxnSpPr>
            <p:nvPr/>
          </p:nvCxnSpPr>
          <p:spPr>
            <a:xfrm flipH="1">
              <a:off x="5018543" y="3895739"/>
              <a:ext cx="572170" cy="8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9" idx="1"/>
              <a:endCxn id="73" idx="3"/>
            </p:cNvCxnSpPr>
            <p:nvPr/>
          </p:nvCxnSpPr>
          <p:spPr>
            <a:xfrm flipH="1" flipV="1">
              <a:off x="5018543" y="4948596"/>
              <a:ext cx="572042" cy="7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2"/>
              <a:endCxn id="73" idx="0"/>
            </p:cNvCxnSpPr>
            <p:nvPr/>
          </p:nvCxnSpPr>
          <p:spPr>
            <a:xfrm>
              <a:off x="4473815" y="4050470"/>
              <a:ext cx="0" cy="7442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29087" y="5559623"/>
              <a:ext cx="108945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cs typeface="Consolas" pitchFamily="49" charset="0"/>
                </a:rPr>
                <a:t>a</a:t>
              </a:r>
              <a:r>
                <a:rPr lang="en-US" sz="1400" dirty="0" err="1" smtClean="0">
                  <a:cs typeface="Consolas" pitchFamily="49" charset="0"/>
                </a:rPr>
                <a:t>sync_write</a:t>
              </a:r>
              <a:endParaRPr lang="en-US" sz="1400" dirty="0"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stCxn id="73" idx="2"/>
              <a:endCxn id="32" idx="0"/>
            </p:cNvCxnSpPr>
            <p:nvPr/>
          </p:nvCxnSpPr>
          <p:spPr>
            <a:xfrm>
              <a:off x="4473815" y="5102484"/>
              <a:ext cx="0" cy="45713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connection :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enable_shared_from_this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&lt;connection&gt;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/// ...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Asynchronously write a action to the socket.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act,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&amp;)&gt;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handler);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This function is scheduled in the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local_queue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by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async_write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It does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the actual work of serializing the action.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async_write_worker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Write handler.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handle_write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error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&lt;boost::uint64_t&gt;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action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&amp; act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,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&lt;action&gt;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act.clone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get_local_queue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().push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(runtime&amp;)&gt;(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boost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::bind(&amp;connection::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async_write_worker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act_ptr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handler)));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handle_write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handle_write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(new boost::uint64_t(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handle_write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(new boost::uint64_t(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handle_write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</a:rPr>
              <a:t>std</a:t>
            </a:r>
            <a:r>
              <a:rPr lang="en-US" dirty="0"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&gt;* runtime::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 act)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&amp;act;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binary_oarchive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</a:t>
            </a:r>
            <a:r>
              <a:rPr lang="en-US" sz="900" dirty="0" err="1">
                <a:latin typeface="Consolas"/>
              </a:rPr>
              <a:t>shared_ptr</a:t>
            </a:r>
            <a:r>
              <a:rPr lang="en-US" sz="900" dirty="0">
                <a:latin typeface="Consolas"/>
              </a:rPr>
              <a:t>&lt;connection&gt; runtime::</a:t>
            </a:r>
            <a:r>
              <a:rPr lang="en-US" sz="900" dirty="0" smtClean="0">
                <a:latin typeface="Consolas"/>
              </a:rPr>
              <a:t>connect(</a:t>
            </a:r>
            <a:r>
              <a:rPr lang="en-US" sz="900" dirty="0" err="1" smtClean="0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::string </a:t>
            </a:r>
            <a:r>
              <a:rPr lang="en-US" sz="900" dirty="0" smtClean="0">
                <a:latin typeface="Consolas"/>
              </a:rPr>
              <a:t>host, </a:t>
            </a:r>
            <a:r>
              <a:rPr lang="en-US" sz="900" dirty="0" err="1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::string </a:t>
            </a:r>
            <a:r>
              <a:rPr lang="en-US" sz="900" dirty="0" smtClean="0">
                <a:latin typeface="Consolas"/>
              </a:rPr>
              <a:t>service)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 resolver(</a:t>
            </a:r>
            <a:r>
              <a:rPr lang="en-US" sz="900" dirty="0" err="1">
                <a:latin typeface="Consolas"/>
              </a:rPr>
              <a:t>io_service</a:t>
            </a:r>
            <a:r>
              <a:rPr lang="en-US" sz="900" dirty="0"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::resolver::query query(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::v4(), host, </a:t>
            </a:r>
            <a:r>
              <a:rPr lang="en-US" sz="900" dirty="0" smtClean="0">
                <a:latin typeface="Consolas"/>
              </a:rPr>
              <a:t>service);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::resolver::iterator it = </a:t>
            </a:r>
            <a:r>
              <a:rPr lang="en-US" sz="900" dirty="0" err="1">
                <a:latin typeface="Consolas"/>
              </a:rPr>
              <a:t>resolver.resolve</a:t>
            </a:r>
            <a:r>
              <a:rPr lang="en-US" sz="900" dirty="0">
                <a:latin typeface="Consolas"/>
              </a:rPr>
              <a:t>(query</a:t>
            </a:r>
            <a:r>
              <a:rPr lang="en-US" sz="900" dirty="0" smtClean="0">
                <a:latin typeface="Consolas"/>
              </a:rPr>
              <a:t>), end;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// Are we already connected to this node?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0)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&lt;connection&gt; conn(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connection(*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Waits for up to 6.4 seconds (0.001 * 100 * 64) for the runtime to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become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900" dirty="0">
                <a:solidFill>
                  <a:prstClr val="black"/>
                </a:solidFill>
                <a:latin typeface="Consolas"/>
              </a:rPr>
              <a:t> (boost::uint64_t i = 0; i &lt; 64; ++i</a:t>
            </a:r>
            <a:r>
              <a:rPr lang="nn-NO" sz="9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Otherwise, we sleep and try again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()]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Start reading.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conn;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 resolver(</a:t>
            </a:r>
            <a:r>
              <a:rPr lang="en-US" sz="900" dirty="0" err="1">
                <a:latin typeface="Consolas"/>
              </a:rPr>
              <a:t>io_service</a:t>
            </a:r>
            <a:r>
              <a:rPr lang="en-US" sz="900" dirty="0"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::resolver::query query(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::v4(), host, </a:t>
            </a:r>
            <a:r>
              <a:rPr lang="en-US" sz="900" dirty="0" smtClean="0">
                <a:latin typeface="Consolas"/>
              </a:rPr>
              <a:t>service);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::resolver::iterator it = </a:t>
            </a:r>
            <a:r>
              <a:rPr lang="en-US" sz="900" dirty="0" err="1">
                <a:latin typeface="Consolas"/>
              </a:rPr>
              <a:t>resolver.resolve</a:t>
            </a:r>
            <a:r>
              <a:rPr lang="en-US" sz="900" dirty="0">
                <a:latin typeface="Consolas"/>
              </a:rPr>
              <a:t>(query</a:t>
            </a:r>
            <a:r>
              <a:rPr lang="en-US" sz="900" dirty="0" smtClean="0">
                <a:latin typeface="Consolas"/>
              </a:rPr>
              <a:t>), end;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// Are we already connected to this node?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0)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Waits for up to 6.4 seconds (0.001 * 100 * 64) for the runtime to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become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900" dirty="0">
                <a:solidFill>
                  <a:prstClr val="black"/>
                </a:solidFill>
                <a:latin typeface="Consolas"/>
              </a:rPr>
              <a:t> (boost::uint64_t i = 0; i &lt; 64; ++i</a:t>
            </a:r>
            <a:r>
              <a:rPr lang="nn-NO" sz="9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Otherwise, we sleep and try again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Start reading.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let’s use this runtime.</a:t>
            </a:r>
          </a:p>
          <a:p>
            <a:r>
              <a:rPr lang="en-US" dirty="0" smtClean="0"/>
              <a:t>Hello world example:</a:t>
            </a:r>
          </a:p>
          <a:p>
            <a:pPr lvl="1"/>
            <a:r>
              <a:rPr lang="en-US" dirty="0" smtClean="0"/>
              <a:t>Two or more nodes.</a:t>
            </a:r>
          </a:p>
          <a:p>
            <a:pPr lvl="1"/>
            <a:r>
              <a:rPr lang="en-US" dirty="0" smtClean="0"/>
              <a:t>One node acts as the bootstrap node – everyone else initially connects to it.</a:t>
            </a:r>
          </a:p>
          <a:p>
            <a:pPr lvl="1"/>
            <a:r>
              <a:rPr lang="en-US" dirty="0" smtClean="0"/>
              <a:t>Server sends an action to all other nodes that prints out “hello world”, and then shuts down that node.</a:t>
            </a:r>
          </a:p>
          <a:p>
            <a:pPr lvl="1"/>
            <a:r>
              <a:rPr lang="en-US" dirty="0" smtClean="0"/>
              <a:t>After all the actions have been sent, the server shuts down.</a:t>
            </a:r>
          </a:p>
          <a:p>
            <a:r>
              <a:rPr lang="en-US" dirty="0"/>
              <a:t>Running the example:</a:t>
            </a:r>
          </a:p>
          <a:p>
            <a:pPr lvl="1"/>
            <a:r>
              <a:rPr lang="en-US" dirty="0"/>
              <a:t>In shell #1 (server):</a:t>
            </a:r>
          </a:p>
          <a:p>
            <a:pPr marL="400050" lvl="1" indent="0">
              <a:buNone/>
            </a:pPr>
            <a:r>
              <a:rPr lang="en-US" sz="2100" dirty="0">
                <a:latin typeface="Consolas"/>
              </a:rPr>
              <a:t>./</a:t>
            </a:r>
            <a:r>
              <a:rPr lang="en-US" sz="2100" dirty="0" err="1">
                <a:latin typeface="Consolas"/>
              </a:rPr>
              <a:t>hello_world</a:t>
            </a:r>
            <a:r>
              <a:rPr lang="en-US" sz="2100" dirty="0">
                <a:latin typeface="Consolas"/>
              </a:rPr>
              <a:t> --port=9000</a:t>
            </a:r>
            <a:endParaRPr lang="en-US" sz="2100" dirty="0"/>
          </a:p>
          <a:p>
            <a:pPr lvl="1"/>
            <a:r>
              <a:rPr lang="en-US" dirty="0"/>
              <a:t>In shell #2 (client):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./</a:t>
            </a:r>
            <a:r>
              <a:rPr lang="en-US" sz="2100" dirty="0" err="1">
                <a:latin typeface="Consolas"/>
              </a:rPr>
              <a:t>hello_world</a:t>
            </a:r>
            <a:r>
              <a:rPr lang="en-US" sz="2100" dirty="0">
                <a:latin typeface="Consolas"/>
              </a:rPr>
              <a:t> --port=9001             \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              --remote-host=</a:t>
            </a:r>
            <a:r>
              <a:rPr lang="en-US" sz="2100" dirty="0" err="1">
                <a:latin typeface="Consolas"/>
              </a:rPr>
              <a:t>localhost</a:t>
            </a:r>
            <a:r>
              <a:rPr lang="en-US" sz="2100" dirty="0">
                <a:latin typeface="Consolas"/>
              </a:rPr>
              <a:t> \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              --</a:t>
            </a:r>
            <a:r>
              <a:rPr lang="en-US" sz="2100" dirty="0" smtClean="0">
                <a:latin typeface="Consolas"/>
              </a:rPr>
              <a:t>remote-port=9000</a:t>
            </a:r>
            <a:endParaRPr lang="en-US" sz="21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some mechanism to invoke code once all the nodes have connected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runtime on the bootstrap node will handle this for us; we pass it a “main” function and a node </a:t>
            </a:r>
            <a:r>
              <a:rPr lang="en-US" dirty="0" smtClean="0"/>
              <a:t>count in its constructor. </a:t>
            </a:r>
            <a:r>
              <a:rPr lang="en-US" dirty="0"/>
              <a:t>It will invoke the “main” function when the number of connected nodes is the same as the specified node count.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runtime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...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runtime(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::string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service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function&lt;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(runtime&amp;)&gt;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, boost::uint64_t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wait_for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...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: action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"hello world\n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Stop this node.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action* clone()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BOOST_CLASS_EXPORT_GUID(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: action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"hello world\n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Stop this node.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action* clone()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return new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&amp; boost::serialization::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base_object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BOOST_CLASS_EXPORT_GUID(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"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count(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count(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11403</Words>
  <Application>Microsoft Office PowerPoint</Application>
  <PresentationFormat>On-screen Show (4:3)</PresentationFormat>
  <Paragraphs>2141</Paragraphs>
  <Slides>127</Slides>
  <Notes>127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Office Theme</vt:lpstr>
      <vt:lpstr>Boost.Asio and Boost.Serialization Design Patterns for Object Transmission</vt:lpstr>
      <vt:lpstr>Introduction</vt:lpstr>
      <vt:lpstr>Introduction</vt:lpstr>
      <vt:lpstr> Boost.Asio</vt:lpstr>
      <vt:lpstr>Asio</vt:lpstr>
      <vt:lpstr>Asio: Proactor Design</vt:lpstr>
      <vt:lpstr>Asio: Echo Server</vt:lpstr>
      <vt:lpstr>Asio: Echo Server</vt:lpstr>
      <vt:lpstr>Asio: Echo Server</vt:lpstr>
      <vt:lpstr>Asio: Echo Server</vt:lpstr>
      <vt:lpstr>Asio: Echo Server</vt:lpstr>
      <vt:lpstr>Asio: Echo Server</vt:lpstr>
      <vt:lpstr>Asio: Echo Server</vt:lpstr>
      <vt:lpstr>Asio: Buffers</vt:lpstr>
      <vt:lpstr>Asio: Streams</vt:lpstr>
      <vt:lpstr>Asio: IPC Shared Memory</vt:lpstr>
      <vt:lpstr>Asio: Infiniband</vt:lpstr>
      <vt:lpstr>Asio: Infiniband</vt:lpstr>
      <vt:lpstr>Asio: Infiniband</vt:lpstr>
      <vt:lpstr>Asio: GPGPUs</vt:lpstr>
      <vt:lpstr> Boost.Serialization</vt:lpstr>
      <vt:lpstr>Serialization</vt:lpstr>
      <vt:lpstr>Serialization</vt:lpstr>
      <vt:lpstr>Serialization: Archives</vt:lpstr>
      <vt:lpstr>Serialization: Serializable</vt:lpstr>
      <vt:lpstr>Serialization: Coordinates</vt:lpstr>
      <vt:lpstr>Serialization: Coordinates</vt:lpstr>
      <vt:lpstr>Serialization: Coordinates</vt:lpstr>
      <vt:lpstr>Serialization: Coordinates</vt:lpstr>
      <vt:lpstr>Serialization: Coordinates</vt:lpstr>
      <vt:lpstr>Serialization: Derived Classes</vt:lpstr>
      <vt:lpstr>Serialization: Derived Classes</vt:lpstr>
      <vt:lpstr>Serialization: Derived Classes</vt:lpstr>
      <vt:lpstr>Serialization: Derived Classes</vt:lpstr>
      <vt:lpstr>Serialization: Alternatives</vt:lpstr>
      <vt:lpstr> Object Transmission</vt:lpstr>
      <vt:lpstr>Object Transmission</vt:lpstr>
      <vt:lpstr>OT: Coordinates Revisited</vt:lpstr>
      <vt:lpstr>OT: Coordinates Revisited</vt:lpstr>
      <vt:lpstr>OT: Coordinates Revisited</vt:lpstr>
      <vt:lpstr>OT: Coordinates Revisited</vt:lpstr>
      <vt:lpstr>OT: Coordinates Revisited</vt:lpstr>
      <vt:lpstr> Active Messaging</vt:lpstr>
      <vt:lpstr>Active Messaging</vt:lpstr>
      <vt:lpstr>AM: Thread Responsibilities </vt:lpstr>
      <vt:lpstr>AM: Data Structures</vt:lpstr>
      <vt:lpstr>AM: Action</vt:lpstr>
      <vt:lpstr>AM: Read Interface</vt:lpstr>
      <vt:lpstr>AM: System Design</vt:lpstr>
      <vt:lpstr>AM: Read</vt:lpstr>
      <vt:lpstr>AM: Read</vt:lpstr>
      <vt:lpstr>AM: Read</vt:lpstr>
      <vt:lpstr>AM: Read</vt:lpstr>
      <vt:lpstr>AM: Read</vt:lpstr>
      <vt:lpstr>AM: Data Size Handler</vt:lpstr>
      <vt:lpstr>AM: Data Size Handler</vt:lpstr>
      <vt:lpstr>AM: Data Size Handler</vt:lpstr>
      <vt:lpstr>AM: Data Size Handler</vt:lpstr>
      <vt:lpstr>AM: Data Handler</vt:lpstr>
      <vt:lpstr>AM: Data Handler</vt:lpstr>
      <vt:lpstr>AM: Data Handler</vt:lpstr>
      <vt:lpstr>AM: Data Handler</vt:lpstr>
      <vt:lpstr>AM: System Design</vt:lpstr>
      <vt:lpstr>AM: Runtime</vt:lpstr>
      <vt:lpstr>AM: Runtime</vt:lpstr>
      <vt:lpstr>AM: Runtime</vt:lpstr>
      <vt:lpstr>AM: System Design</vt:lpstr>
      <vt:lpstr>AM: Execution Loop</vt:lpstr>
      <vt:lpstr>AM: Execution Loop</vt:lpstr>
      <vt:lpstr>AM: Execution Loop</vt:lpstr>
      <vt:lpstr>AM: Execution Loop</vt:lpstr>
      <vt:lpstr>AM: Deserialization</vt:lpstr>
      <vt:lpstr>AM: Deserialization</vt:lpstr>
      <vt:lpstr>AM: Deserialization</vt:lpstr>
      <vt:lpstr>AM: System Design</vt:lpstr>
      <vt:lpstr>AM: System Design</vt:lpstr>
      <vt:lpstr>AM: Write Interface</vt:lpstr>
      <vt:lpstr>AM: Write</vt:lpstr>
      <vt:lpstr>AM: Write Worker</vt:lpstr>
      <vt:lpstr>AM: Write Worker</vt:lpstr>
      <vt:lpstr>AM: Write Worker</vt:lpstr>
      <vt:lpstr>AM: Write Worker</vt:lpstr>
      <vt:lpstr>AM: Serialization</vt:lpstr>
      <vt:lpstr>AM: Connect</vt:lpstr>
      <vt:lpstr>AM: Connect</vt:lpstr>
      <vt:lpstr>AM: Connect</vt:lpstr>
      <vt:lpstr>AM: Connect</vt:lpstr>
      <vt:lpstr>AM: Connect</vt:lpstr>
      <vt:lpstr>AM: Hello World</vt:lpstr>
      <vt:lpstr>AM: Hello World</vt:lpstr>
      <vt:lpstr>AM: Runtime Constructor</vt:lpstr>
      <vt:lpstr>AM: Hello World Action</vt:lpstr>
      <vt:lpstr>AM: Hello World Action</vt:lpstr>
      <vt:lpstr>AM: Hello World Main</vt:lpstr>
      <vt:lpstr>AM: Hello World Main</vt:lpstr>
      <vt:lpstr>AM: Hello World Main</vt:lpstr>
      <vt:lpstr>AM: Hello World Main</vt:lpstr>
      <vt:lpstr>AM: Hello World Main</vt:lpstr>
      <vt:lpstr>AM: Hello World Main</vt:lpstr>
      <vt:lpstr>AM: Hello World </vt:lpstr>
      <vt:lpstr>AM: Future Steps</vt:lpstr>
      <vt:lpstr>AM: Future Steps</vt:lpstr>
      <vt:lpstr>AM: Future Steps</vt:lpstr>
      <vt:lpstr> HPX</vt:lpstr>
      <vt:lpstr>HPX: Serializable Structures</vt:lpstr>
      <vt:lpstr>HPX: Recursion is Parallelism</vt:lpstr>
      <vt:lpstr>HPX: 1D Wave Equation</vt:lpstr>
      <vt:lpstr>HPX: 1D Wave Equation</vt:lpstr>
      <vt:lpstr>HPX: 1D Wave Equation</vt:lpstr>
      <vt:lpstr>HPX</vt:lpstr>
      <vt:lpstr> Tips &amp; Tricks</vt:lpstr>
      <vt:lpstr>Tips &amp; Tricks</vt:lpstr>
      <vt:lpstr>OT: Zero Copy</vt:lpstr>
      <vt:lpstr>OT: Zero Copy</vt:lpstr>
      <vt:lpstr>Asio: TCP Congestation</vt:lpstr>
      <vt:lpstr>Asio: TCP Congestation</vt:lpstr>
      <vt:lpstr>Asio: TCP Congestation </vt:lpstr>
      <vt:lpstr>Asio: I/O Service Pools</vt:lpstr>
      <vt:lpstr>Asio: I/O Service Pools</vt:lpstr>
      <vt:lpstr>Serialization: Bitwise Serialization</vt:lpstr>
      <vt:lpstr>Serialization: Bitwise Serialization</vt:lpstr>
      <vt:lpstr>Serialization: Bitwise Serialization</vt:lpstr>
      <vt:lpstr>Serialization: Bitwise Serialization</vt:lpstr>
      <vt:lpstr>Serialization: Array Optimizations</vt:lpstr>
      <vt:lpstr>Serialization: Exporting Templates</vt:lpstr>
      <vt:lpstr>Serialization: Portable Archives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HPX: A C++11 Parallel Runtime System</dc:title>
  <dc:creator>Bryce Adelstein-Lelbach;Hartmut Kaiser;Matthew Anderson</dc:creator>
  <cp:lastModifiedBy>wash</cp:lastModifiedBy>
  <cp:revision>257</cp:revision>
  <dcterms:created xsi:type="dcterms:W3CDTF">2012-05-09T13:45:46Z</dcterms:created>
  <dcterms:modified xsi:type="dcterms:W3CDTF">2013-05-18T05:39:59Z</dcterms:modified>
</cp:coreProperties>
</file>