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83" r:id="rId4"/>
    <p:sldId id="284" r:id="rId5"/>
    <p:sldId id="285" r:id="rId6"/>
    <p:sldId id="257" r:id="rId7"/>
    <p:sldId id="275" r:id="rId8"/>
    <p:sldId id="259" r:id="rId9"/>
    <p:sldId id="260" r:id="rId10"/>
    <p:sldId id="261" r:id="rId11"/>
    <p:sldId id="262" r:id="rId12"/>
    <p:sldId id="263" r:id="rId13"/>
    <p:sldId id="264" r:id="rId14"/>
    <p:sldId id="265" r:id="rId15"/>
    <p:sldId id="266" r:id="rId16"/>
    <p:sldId id="267" r:id="rId17"/>
    <p:sldId id="269" r:id="rId18"/>
    <p:sldId id="270" r:id="rId19"/>
    <p:sldId id="271" r:id="rId20"/>
    <p:sldId id="276" r:id="rId21"/>
    <p:sldId id="277" r:id="rId22"/>
    <p:sldId id="278" r:id="rId23"/>
    <p:sldId id="279" r:id="rId24"/>
    <p:sldId id="280" r:id="rId25"/>
    <p:sldId id="281" r:id="rId26"/>
    <p:sldId id="286" r:id="rId27"/>
    <p:sldId id="287" r:id="rId28"/>
    <p:sldId id="288" r:id="rId29"/>
    <p:sldId id="289" r:id="rId30"/>
    <p:sldId id="291" r:id="rId31"/>
    <p:sldId id="290" r:id="rId32"/>
    <p:sldId id="292" r:id="rId33"/>
    <p:sldId id="293" r:id="rId34"/>
    <p:sldId id="294" r:id="rId35"/>
    <p:sldId id="295" r:id="rId36"/>
    <p:sldId id="296" r:id="rId37"/>
    <p:sldId id="297" r:id="rId38"/>
    <p:sldId id="300" r:id="rId39"/>
    <p:sldId id="298" r:id="rId40"/>
    <p:sldId id="301" r:id="rId41"/>
    <p:sldId id="302" r:id="rId42"/>
    <p:sldId id="303" r:id="rId43"/>
    <p:sldId id="30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ECFF"/>
    <a:srgbClr val="38B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643" autoAdjust="0"/>
  </p:normalViewPr>
  <p:slideViewPr>
    <p:cSldViewPr snapToGrid="0" snapToObjects="1">
      <p:cViewPr varScale="1">
        <p:scale>
          <a:sx n="142" d="100"/>
          <a:sy n="142" d="100"/>
        </p:scale>
        <p:origin x="-1488" y="-112"/>
      </p:cViewPr>
      <p:guideLst>
        <p:guide orient="horz" pos="2084"/>
        <p:guide pos="15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5/11/13</a:t>
            </a:fld>
            <a:endParaRPr lang="en-US" dirty="0"/>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dirty="0"/>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5/11/13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5/11/13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5/11/13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5/11/13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5/11/13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5/11/13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dirty="0" smtClean="0"/>
              <a:t>Drag picture to placeholder or click icon to add</a:t>
            </a:r>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dirty="0" smtClean="0"/>
              <a:t>Drag picture to placeholder or click icon to add</a:t>
            </a:r>
            <a:endParaRPr dirty="0"/>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dirty="0" smtClean="0"/>
              <a:t>Drag picture to placeholder or click icon to add</a:t>
            </a:r>
            <a:endParaRPr dirty="0"/>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5/11/13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5/11/13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dirty="0" smtClean="0"/>
              <a:t>Drag picture to placeholder or click icon to add</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dirty="0" smtClean="0"/>
              <a:t>Drag picture to placeholder or click icon to add</a:t>
            </a:r>
            <a:endParaRPr dirty="0"/>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5/11/13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5/11/13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5/11/13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5/11/13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5/11/13</a:t>
            </a:fld>
            <a:endParaRPr lang="en-US" dirty="0"/>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5/11/13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5/11/13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5/11/13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5/11/13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5/11/13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dirty="0"/>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5/11/13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5/11/13</a:t>
            </a:fld>
            <a:endParaRPr lang="en-US" dirty="0"/>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dirty="0"/>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tan.lippman@gmail.com" TargetMode="Externa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tan.lippman@gmail.com" TargetMode="Externa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b="1" i="1" dirty="0" smtClean="0">
                <a:solidFill>
                  <a:srgbClr val="008000"/>
                </a:solidFill>
                <a:latin typeface="Chalkduster"/>
              </a:rPr>
              <a:t/>
            </a:r>
            <a:br>
              <a:rPr lang="en-US" sz="3600" b="1" i="1" dirty="0" smtClean="0">
                <a:solidFill>
                  <a:srgbClr val="008000"/>
                </a:solidFill>
                <a:latin typeface="Chalkduster"/>
              </a:rPr>
            </a:br>
            <a:r>
              <a:rPr lang="en-US" sz="3600" b="1" i="1" dirty="0">
                <a:solidFill>
                  <a:srgbClr val="008000"/>
                </a:solidFill>
                <a:latin typeface="Chalkduster"/>
              </a:rPr>
              <a:t/>
            </a:r>
            <a:br>
              <a:rPr lang="en-US" sz="3600" b="1" i="1" dirty="0">
                <a:solidFill>
                  <a:srgbClr val="008000"/>
                </a:solidFill>
                <a:latin typeface="Chalkduster"/>
              </a:rPr>
            </a:br>
            <a:r>
              <a:rPr lang="en-US" sz="3600" b="1" i="1" dirty="0" smtClean="0">
                <a:solidFill>
                  <a:srgbClr val="008000"/>
                </a:solidFill>
                <a:latin typeface="Chalkduster"/>
              </a:rPr>
              <a:t/>
            </a:r>
            <a:br>
              <a:rPr lang="en-US" sz="3600" b="1" i="1" dirty="0" smtClean="0">
                <a:solidFill>
                  <a:srgbClr val="008000"/>
                </a:solidFill>
                <a:latin typeface="Chalkduster"/>
              </a:rPr>
            </a:br>
            <a:r>
              <a:rPr lang="en-US" sz="3600" b="1" i="1" dirty="0" smtClean="0">
                <a:solidFill>
                  <a:srgbClr val="008000"/>
                </a:solidFill>
                <a:latin typeface="Chalkduster"/>
              </a:rPr>
              <a:t>YAPS</a:t>
            </a:r>
            <a:br>
              <a:rPr lang="en-US" sz="3600" b="1" i="1" dirty="0" smtClean="0">
                <a:solidFill>
                  <a:srgbClr val="008000"/>
                </a:solidFill>
                <a:latin typeface="Chalkduster"/>
              </a:rPr>
            </a:br>
            <a:r>
              <a:rPr lang="en-US" sz="3600" dirty="0" smtClean="0">
                <a:solidFill>
                  <a:srgbClr val="008000"/>
                </a:solidFill>
                <a:latin typeface="Bradley Hand ITC TT"/>
              </a:rPr>
              <a:t>Yet Another Paradigm Shift</a:t>
            </a:r>
            <a:r>
              <a:rPr lang="en-US" dirty="0" smtClean="0"/>
              <a:t/>
            </a:r>
            <a:br>
              <a:rPr lang="en-US" dirty="0" smtClean="0"/>
            </a:br>
            <a:endParaRPr lang="en-US" b="1" i="1" dirty="0">
              <a:solidFill>
                <a:srgbClr val="008000"/>
              </a:solidFill>
              <a:latin typeface="Chalkduster"/>
            </a:endParaRPr>
          </a:p>
        </p:txBody>
      </p:sp>
      <p:sp>
        <p:nvSpPr>
          <p:cNvPr id="3" name="Subtitle 2"/>
          <p:cNvSpPr>
            <a:spLocks noGrp="1"/>
          </p:cNvSpPr>
          <p:nvPr>
            <p:ph type="subTitle" idx="1"/>
          </p:nvPr>
        </p:nvSpPr>
        <p:spPr/>
        <p:txBody>
          <a:bodyPr>
            <a:normAutofit/>
          </a:bodyPr>
          <a:lstStyle/>
          <a:p>
            <a:pPr algn="ctr"/>
            <a:r>
              <a:rPr lang="en-US" sz="3600" dirty="0" smtClean="0">
                <a:solidFill>
                  <a:srgbClr val="3366FF"/>
                </a:solidFill>
                <a:latin typeface="Giddyup Std"/>
              </a:rPr>
              <a:t>Concurrency and Synchronization </a:t>
            </a:r>
          </a:p>
          <a:p>
            <a:pPr algn="ctr"/>
            <a:endParaRPr lang="en-US" sz="3600" dirty="0">
              <a:solidFill>
                <a:srgbClr val="3366FF"/>
              </a:solidFill>
              <a:latin typeface="Giddyup Std"/>
            </a:endParaRPr>
          </a:p>
          <a:p>
            <a:pPr algn="ctr"/>
            <a:r>
              <a:rPr lang="en-US" sz="1800" b="1" i="1" dirty="0" smtClean="0">
                <a:solidFill>
                  <a:srgbClr val="3366FF"/>
                </a:solidFill>
                <a:latin typeface="Bradley Hand ITC TT-Bold"/>
                <a:cs typeface="Bradley Hand ITC TT-Bold"/>
              </a:rPr>
              <a:t>C++ now 2013		                </a:t>
            </a:r>
            <a:r>
              <a:rPr lang="en-US" sz="1800" b="1" i="1" dirty="0" smtClean="0">
                <a:solidFill>
                  <a:srgbClr val="3366FF"/>
                </a:solidFill>
                <a:latin typeface="Bradley Hand ITC TT-Bold"/>
                <a:cs typeface="Bradley Hand ITC TT-Bold"/>
                <a:hlinkClick r:id="rId2"/>
              </a:rPr>
              <a:t>stan.lippman@gmail.com</a:t>
            </a:r>
            <a:r>
              <a:rPr lang="en-US" sz="1800" b="1" i="1" dirty="0" smtClean="0">
                <a:solidFill>
                  <a:srgbClr val="3366FF"/>
                </a:solidFill>
                <a:latin typeface="Bradley Hand ITC TT-Bold"/>
                <a:cs typeface="Bradley Hand ITC TT-Bold"/>
              </a:rPr>
              <a:t>   </a:t>
            </a:r>
            <a:endParaRPr lang="en-US" sz="1800" b="1" i="1" dirty="0">
              <a:solidFill>
                <a:srgbClr val="3366FF"/>
              </a:solidFill>
              <a:latin typeface="Bradley Hand ITC TT-Bold"/>
              <a:cs typeface="Bradley Hand ITC TT-Bold"/>
            </a:endParaRPr>
          </a:p>
        </p:txBody>
      </p:sp>
      <p:pic>
        <p:nvPicPr>
          <p:cNvPr id="4" name="Picture 3"/>
          <p:cNvPicPr>
            <a:picLocks noChangeAspect="1"/>
          </p:cNvPicPr>
          <p:nvPr/>
        </p:nvPicPr>
        <p:blipFill>
          <a:blip r:embed="rId3"/>
          <a:stretch>
            <a:fillRect/>
          </a:stretch>
        </p:blipFill>
        <p:spPr>
          <a:xfrm>
            <a:off x="7229792" y="306272"/>
            <a:ext cx="1914208" cy="3121256"/>
          </a:xfrm>
          <a:prstGeom prst="rect">
            <a:avLst/>
          </a:prstGeom>
        </p:spPr>
      </p:pic>
    </p:spTree>
    <p:extLst>
      <p:ext uri="{BB962C8B-B14F-4D97-AF65-F5344CB8AC3E}">
        <p14:creationId xmlns:p14="http://schemas.microsoft.com/office/powerpoint/2010/main" val="322888558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57200" y="381000"/>
            <a:ext cx="8212138" cy="1009650"/>
          </a:xfrm>
        </p:spPr>
        <p:txBody>
          <a:bodyPr>
            <a:normAutofit fontScale="90000"/>
          </a:bodyPr>
          <a:lstStyle/>
          <a:p>
            <a:r>
              <a:rPr lang="en-US" sz="2800" dirty="0">
                <a:solidFill>
                  <a:srgbClr val="008000"/>
                </a:solidFill>
                <a:latin typeface="Chalkduster"/>
                <a:cs typeface="Chalkduster"/>
              </a:rPr>
              <a:t>Programs Dwell in a</a:t>
            </a:r>
            <a:br>
              <a:rPr lang="en-US" sz="2800" dirty="0">
                <a:solidFill>
                  <a:srgbClr val="008000"/>
                </a:solidFill>
                <a:latin typeface="Chalkduster"/>
                <a:cs typeface="Chalkduster"/>
              </a:rPr>
            </a:br>
            <a:r>
              <a:rPr lang="en-US" sz="2800" dirty="0">
                <a:solidFill>
                  <a:srgbClr val="008000"/>
                </a:solidFill>
                <a:latin typeface="Chalkduster"/>
                <a:cs typeface="Chalkduster"/>
              </a:rPr>
              <a:t>Computational Environment</a:t>
            </a:r>
            <a:r>
              <a:rPr lang="en-US" dirty="0">
                <a:solidFill>
                  <a:srgbClr val="ACC7D0"/>
                </a:solidFill>
              </a:rPr>
              <a:t/>
            </a:r>
            <a:br>
              <a:rPr lang="en-US" dirty="0">
                <a:solidFill>
                  <a:srgbClr val="ACC7D0"/>
                </a:solidFill>
              </a:rPr>
            </a:br>
            <a:r>
              <a:rPr lang="en-US" sz="900" dirty="0">
                <a:solidFill>
                  <a:schemeClr val="hlink"/>
                </a:solidFill>
              </a:rPr>
              <a:t/>
            </a:r>
            <a:br>
              <a:rPr lang="en-US" sz="900" dirty="0">
                <a:solidFill>
                  <a:schemeClr val="hlink"/>
                </a:solidFill>
              </a:rPr>
            </a:br>
            <a:endParaRPr lang="en-US" sz="2000" i="1" dirty="0">
              <a:solidFill>
                <a:schemeClr val="hlink"/>
              </a:solidFill>
            </a:endParaRPr>
          </a:p>
        </p:txBody>
      </p:sp>
      <p:sp>
        <p:nvSpPr>
          <p:cNvPr id="777219" name="Rectangle 3"/>
          <p:cNvSpPr>
            <a:spLocks noGrp="1" noChangeArrowheads="1"/>
          </p:cNvSpPr>
          <p:nvPr>
            <p:ph type="body" idx="1"/>
          </p:nvPr>
        </p:nvSpPr>
        <p:spPr>
          <a:xfrm>
            <a:off x="457200" y="1219200"/>
            <a:ext cx="8212138" cy="4900613"/>
          </a:xfrm>
        </p:spPr>
        <p:txBody>
          <a:bodyPr/>
          <a:lstStyle/>
          <a:p>
            <a:pPr>
              <a:buBlip>
                <a:blip r:embed="rId2"/>
              </a:buBlip>
            </a:pPr>
            <a:endParaRPr lang="en-US" dirty="0">
              <a:solidFill>
                <a:srgbClr val="00CC00"/>
              </a:solidFill>
            </a:endParaRPr>
          </a:p>
          <a:p>
            <a:pPr>
              <a:lnSpc>
                <a:spcPct val="80000"/>
              </a:lnSpc>
              <a:buClr>
                <a:srgbClr val="38B4FF"/>
              </a:buClr>
              <a:buFont typeface="Wingdings" charset="2"/>
              <a:buChar char="v"/>
            </a:pPr>
            <a:r>
              <a:rPr lang="en-US" dirty="0" smtClean="0">
                <a:solidFill>
                  <a:srgbClr val="3366FF"/>
                </a:solidFill>
              </a:rPr>
              <a:t>The </a:t>
            </a:r>
            <a:r>
              <a:rPr lang="en-US" i="1" dirty="0">
                <a:solidFill>
                  <a:srgbClr val="3366FF"/>
                </a:solidFill>
              </a:rPr>
              <a:t>modern</a:t>
            </a:r>
            <a:r>
              <a:rPr lang="en-US" dirty="0">
                <a:solidFill>
                  <a:srgbClr val="3366FF"/>
                </a:solidFill>
              </a:rPr>
              <a:t> computing era </a:t>
            </a:r>
            <a:r>
              <a:rPr lang="en-US" i="1" dirty="0">
                <a:solidFill>
                  <a:srgbClr val="3366FF"/>
                </a:solidFill>
              </a:rPr>
              <a:t>began</a:t>
            </a:r>
            <a:r>
              <a:rPr lang="en-US" dirty="0">
                <a:solidFill>
                  <a:srgbClr val="3366FF"/>
                </a:solidFill>
              </a:rPr>
              <a:t> without the concept of either a program or a programming language. </a:t>
            </a:r>
            <a:endParaRPr lang="en-US" sz="1000" dirty="0">
              <a:solidFill>
                <a:srgbClr val="3366FF"/>
              </a:solidFill>
            </a:endParaRPr>
          </a:p>
          <a:p>
            <a:pPr>
              <a:lnSpc>
                <a:spcPct val="80000"/>
              </a:lnSpc>
              <a:buClr>
                <a:srgbClr val="38B4FF"/>
              </a:buClr>
              <a:buFont typeface="Wingdings" charset="2"/>
              <a:buChar char="v"/>
            </a:pPr>
            <a:r>
              <a:rPr lang="en-US" dirty="0">
                <a:solidFill>
                  <a:srgbClr val="3366FF"/>
                </a:solidFill>
              </a:rPr>
              <a:t>Of course, a transcription of a mathematical formula into a format within the computer was necessary, but </a:t>
            </a:r>
          </a:p>
          <a:p>
            <a:pPr marL="728663" lvl="1" indent="-381000">
              <a:lnSpc>
                <a:spcPct val="80000"/>
              </a:lnSpc>
              <a:buClr>
                <a:srgbClr val="38B4FF"/>
              </a:buClr>
              <a:buFont typeface="Wingdings" charset="2"/>
              <a:buChar char="v"/>
            </a:pPr>
            <a:r>
              <a:rPr lang="en-US" dirty="0">
                <a:solidFill>
                  <a:srgbClr val="3366FF"/>
                </a:solidFill>
              </a:rPr>
              <a:t>it was not thought of as a symbolic program notation </a:t>
            </a:r>
          </a:p>
          <a:p>
            <a:pPr marL="728663" lvl="1" indent="-381000">
              <a:lnSpc>
                <a:spcPct val="80000"/>
              </a:lnSpc>
              <a:buClr>
                <a:srgbClr val="38B4FF"/>
              </a:buClr>
              <a:buFont typeface="Wingdings" charset="2"/>
              <a:buChar char="v"/>
            </a:pPr>
            <a:r>
              <a:rPr lang="en-US" dirty="0">
                <a:solidFill>
                  <a:srgbClr val="3366FF"/>
                </a:solidFill>
              </a:rPr>
              <a:t>there was no concept of inventing a language … </a:t>
            </a:r>
          </a:p>
          <a:p>
            <a:pPr marL="728663" lvl="1" indent="-381000">
              <a:lnSpc>
                <a:spcPct val="80000"/>
              </a:lnSpc>
              <a:buClr>
                <a:srgbClr val="38B4FF"/>
              </a:buClr>
              <a:buFont typeface="Wingdings" charset="2"/>
              <a:buChar char="v"/>
            </a:pPr>
            <a:r>
              <a:rPr lang="en-US" dirty="0">
                <a:solidFill>
                  <a:srgbClr val="3366FF"/>
                </a:solidFill>
              </a:rPr>
              <a:t>there was no such entity thought of as a computer programmer </a:t>
            </a:r>
            <a:r>
              <a:rPr lang="en-US" dirty="0" smtClean="0">
                <a:solidFill>
                  <a:srgbClr val="3366FF"/>
                </a:solidFill>
              </a:rPr>
              <a:t>…</a:t>
            </a:r>
            <a:endParaRPr lang="en-US" sz="900" dirty="0">
              <a:solidFill>
                <a:srgbClr val="3366FF"/>
              </a:solidFill>
            </a:endParaRPr>
          </a:p>
          <a:p>
            <a:pPr>
              <a:lnSpc>
                <a:spcPct val="80000"/>
              </a:lnSpc>
              <a:buClr>
                <a:srgbClr val="38B4FF"/>
              </a:buClr>
              <a:buFont typeface="Wingdings" charset="2"/>
              <a:buChar char="v"/>
            </a:pPr>
            <a:r>
              <a:rPr lang="en-US" dirty="0">
                <a:solidFill>
                  <a:srgbClr val="3366FF"/>
                </a:solidFill>
              </a:rPr>
              <a:t>The immediately intractable problems were hardware.</a:t>
            </a:r>
          </a:p>
          <a:p>
            <a:pPr>
              <a:lnSpc>
                <a:spcPct val="80000"/>
              </a:lnSpc>
              <a:buClr>
                <a:srgbClr val="CAD8E2"/>
              </a:buClr>
              <a:buBlip>
                <a:blip r:embed="rId2"/>
              </a:buBlip>
            </a:pPr>
            <a:endParaRPr lang="en-US" sz="1000" dirty="0">
              <a:solidFill>
                <a:srgbClr val="3366FF"/>
              </a:solidFill>
            </a:endParaRPr>
          </a:p>
          <a:p>
            <a:pPr>
              <a:lnSpc>
                <a:spcPct val="80000"/>
              </a:lnSpc>
              <a:buBlip>
                <a:blip r:embed="rId2"/>
              </a:buBlip>
            </a:pPr>
            <a:endParaRPr lang="en-US" sz="800" dirty="0">
              <a:solidFill>
                <a:schemeClr val="tx1"/>
              </a:solidFill>
            </a:endParaRPr>
          </a:p>
          <a:p>
            <a:pPr>
              <a:buBlip>
                <a:blip r:embed="rId2"/>
              </a:buBlip>
            </a:pPr>
            <a:endParaRPr lang="en-US" sz="2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457200" y="381000"/>
            <a:ext cx="8212138" cy="1009650"/>
          </a:xfrm>
        </p:spPr>
        <p:txBody>
          <a:bodyPr/>
          <a:lstStyle/>
          <a:p>
            <a:r>
              <a:rPr lang="en-US" sz="2400" dirty="0">
                <a:solidFill>
                  <a:srgbClr val="008000"/>
                </a:solidFill>
              </a:rPr>
              <a:t>Programs and Program Languages </a:t>
            </a:r>
            <a:br>
              <a:rPr lang="en-US" sz="2400" dirty="0">
                <a:solidFill>
                  <a:srgbClr val="008000"/>
                </a:solidFill>
              </a:rPr>
            </a:br>
            <a:r>
              <a:rPr lang="en-US" sz="2400" dirty="0">
                <a:solidFill>
                  <a:srgbClr val="008000"/>
                </a:solidFill>
              </a:rPr>
              <a:t>A Dialectic with the Computational Environment</a:t>
            </a:r>
            <a:r>
              <a:rPr lang="en-US" dirty="0">
                <a:solidFill>
                  <a:srgbClr val="ACC7D0"/>
                </a:solidFill>
              </a:rPr>
              <a:t/>
            </a:r>
            <a:br>
              <a:rPr lang="en-US" dirty="0">
                <a:solidFill>
                  <a:srgbClr val="ACC7D0"/>
                </a:solidFill>
              </a:rPr>
            </a:br>
            <a:r>
              <a:rPr lang="en-US" sz="900" dirty="0">
                <a:solidFill>
                  <a:schemeClr val="hlink"/>
                </a:solidFill>
              </a:rPr>
              <a:t/>
            </a:r>
            <a:br>
              <a:rPr lang="en-US" sz="900" dirty="0">
                <a:solidFill>
                  <a:schemeClr val="hlink"/>
                </a:solidFill>
              </a:rPr>
            </a:br>
            <a:endParaRPr lang="en-US" sz="2000" i="1" dirty="0">
              <a:solidFill>
                <a:schemeClr val="hlink"/>
              </a:solidFill>
            </a:endParaRPr>
          </a:p>
        </p:txBody>
      </p:sp>
      <p:sp>
        <p:nvSpPr>
          <p:cNvPr id="784387" name="Rectangle 3"/>
          <p:cNvSpPr>
            <a:spLocks noGrp="1" noChangeArrowheads="1"/>
          </p:cNvSpPr>
          <p:nvPr>
            <p:ph type="body" idx="1"/>
          </p:nvPr>
        </p:nvSpPr>
        <p:spPr>
          <a:xfrm>
            <a:off x="457200" y="1219200"/>
            <a:ext cx="8212138" cy="4900613"/>
          </a:xfrm>
        </p:spPr>
        <p:txBody>
          <a:bodyPr>
            <a:normAutofit/>
          </a:bodyPr>
          <a:lstStyle/>
          <a:p>
            <a:pPr marL="457200" indent="-457200">
              <a:buFont typeface="Wingdings" charset="0"/>
              <a:buNone/>
            </a:pPr>
            <a:endParaRPr lang="en-US" sz="1000" dirty="0">
              <a:solidFill>
                <a:srgbClr val="CAD8E2"/>
              </a:solidFill>
            </a:endParaRPr>
          </a:p>
          <a:p>
            <a:pPr>
              <a:lnSpc>
                <a:spcPct val="80000"/>
              </a:lnSpc>
              <a:buClr>
                <a:srgbClr val="38B4FF"/>
              </a:buClr>
              <a:buFont typeface="Wingdings" charset="2"/>
              <a:buChar char="v"/>
            </a:pPr>
            <a:r>
              <a:rPr lang="en-US" dirty="0">
                <a:solidFill>
                  <a:srgbClr val="3366FF"/>
                </a:solidFill>
              </a:rPr>
              <a:t>The introduction of the program solved </a:t>
            </a:r>
            <a:r>
              <a:rPr lang="en-US" i="1" dirty="0">
                <a:solidFill>
                  <a:srgbClr val="3366FF"/>
                </a:solidFill>
              </a:rPr>
              <a:t>logistical</a:t>
            </a:r>
            <a:r>
              <a:rPr lang="en-US" dirty="0">
                <a:solidFill>
                  <a:srgbClr val="3366FF"/>
                </a:solidFill>
              </a:rPr>
              <a:t> bottlenecks of the pre-existing computational </a:t>
            </a:r>
            <a:r>
              <a:rPr lang="en-US" i="1" dirty="0">
                <a:solidFill>
                  <a:srgbClr val="3366FF"/>
                </a:solidFill>
              </a:rPr>
              <a:t>environment …  </a:t>
            </a:r>
          </a:p>
          <a:p>
            <a:pPr>
              <a:lnSpc>
                <a:spcPct val="80000"/>
              </a:lnSpc>
              <a:buClr>
                <a:srgbClr val="38B4FF"/>
              </a:buClr>
              <a:buFont typeface="Wingdings" charset="2"/>
              <a:buChar char="v"/>
            </a:pPr>
            <a:endParaRPr lang="en-US" sz="900" dirty="0">
              <a:solidFill>
                <a:srgbClr val="3366FF"/>
              </a:solidFill>
            </a:endParaRPr>
          </a:p>
          <a:p>
            <a:pPr>
              <a:lnSpc>
                <a:spcPct val="80000"/>
              </a:lnSpc>
              <a:buClr>
                <a:srgbClr val="38B4FF"/>
              </a:buClr>
              <a:buFont typeface="Wingdings" charset="2"/>
              <a:buChar char="v"/>
            </a:pPr>
            <a:r>
              <a:rPr lang="en-US" dirty="0">
                <a:solidFill>
                  <a:srgbClr val="3366FF"/>
                </a:solidFill>
              </a:rPr>
              <a:t>Trade-off of decoupling the processing from the program</a:t>
            </a:r>
            <a:r>
              <a:rPr lang="en-US" dirty="0" smtClean="0">
                <a:solidFill>
                  <a:srgbClr val="3366FF"/>
                </a:solidFill>
              </a:rPr>
              <a:t>:</a:t>
            </a:r>
            <a:endParaRPr lang="en-US" dirty="0">
              <a:solidFill>
                <a:srgbClr val="3366FF"/>
              </a:solidFill>
            </a:endParaRPr>
          </a:p>
          <a:p>
            <a:pPr marL="728663" lvl="1" indent="-381000">
              <a:lnSpc>
                <a:spcPct val="80000"/>
              </a:lnSpc>
              <a:buClr>
                <a:srgbClr val="40ECFF"/>
              </a:buClr>
              <a:buFont typeface="Wingdings" charset="2"/>
              <a:buChar char="Ø"/>
            </a:pPr>
            <a:r>
              <a:rPr lang="en-US" dirty="0">
                <a:solidFill>
                  <a:srgbClr val="3366FF"/>
                </a:solidFill>
              </a:rPr>
              <a:t>Faster, `automatic</a:t>
            </a:r>
            <a:r>
              <a:rPr lang="ja-JP" altLang="en-US" dirty="0">
                <a:solidFill>
                  <a:srgbClr val="3366FF"/>
                </a:solidFill>
                <a:latin typeface="Arial"/>
              </a:rPr>
              <a:t>’</a:t>
            </a:r>
            <a:r>
              <a:rPr lang="en-US" dirty="0">
                <a:solidFill>
                  <a:srgbClr val="3366FF"/>
                </a:solidFill>
              </a:rPr>
              <a:t> loading of the program</a:t>
            </a:r>
          </a:p>
          <a:p>
            <a:pPr marL="728663" lvl="1" indent="-381000">
              <a:lnSpc>
                <a:spcPct val="80000"/>
              </a:lnSpc>
              <a:buClr>
                <a:srgbClr val="40ECFF"/>
              </a:buClr>
              <a:buFont typeface="Wingdings" charset="2"/>
              <a:buChar char="Ø"/>
            </a:pPr>
            <a:r>
              <a:rPr lang="en-US" dirty="0">
                <a:solidFill>
                  <a:srgbClr val="3366FF"/>
                </a:solidFill>
              </a:rPr>
              <a:t>the need to invent and implement a software abstraction layer … in this case, a loader  …</a:t>
            </a:r>
          </a:p>
          <a:p>
            <a:pPr marL="728663" lvl="1" indent="-381000">
              <a:lnSpc>
                <a:spcPct val="80000"/>
              </a:lnSpc>
            </a:pPr>
            <a:endParaRPr lang="en-US" sz="1200" dirty="0">
              <a:solidFill>
                <a:srgbClr val="3366FF"/>
              </a:solidFill>
            </a:endParaRPr>
          </a:p>
          <a:p>
            <a:pPr marL="457200" indent="-457200" algn="ctr">
              <a:lnSpc>
                <a:spcPct val="80000"/>
              </a:lnSpc>
              <a:buFont typeface="Wingdings" charset="0"/>
              <a:buNone/>
            </a:pPr>
            <a:r>
              <a:rPr lang="en-US" i="1" dirty="0">
                <a:solidFill>
                  <a:srgbClr val="FF6600"/>
                </a:solidFill>
              </a:rPr>
              <a:t>This decoupling has been accelerating </a:t>
            </a:r>
            <a:r>
              <a:rPr lang="en-US" i="1" dirty="0" smtClean="0">
                <a:solidFill>
                  <a:srgbClr val="FF6600"/>
                </a:solidFill>
              </a:rPr>
              <a:t>…</a:t>
            </a:r>
            <a:endParaRPr lang="en-US" sz="1800" i="1" dirty="0">
              <a:solidFill>
                <a:srgbClr val="CAD8E2"/>
              </a:solidFill>
            </a:endParaRPr>
          </a:p>
          <a:p>
            <a:pPr marL="457200" indent="-457200">
              <a:buFont typeface="Wingdings" charset="0"/>
              <a:buChar char="Ø"/>
            </a:pPr>
            <a:endParaRPr lang="en-US" sz="2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457200" y="381000"/>
            <a:ext cx="8212138" cy="1009650"/>
          </a:xfrm>
        </p:spPr>
        <p:txBody>
          <a:bodyPr/>
          <a:lstStyle/>
          <a:p>
            <a:r>
              <a:rPr lang="en-US" sz="2800" dirty="0">
                <a:solidFill>
                  <a:srgbClr val="008000"/>
                </a:solidFill>
              </a:rPr>
              <a:t>The Evolution of Complex Structure …</a:t>
            </a:r>
            <a:r>
              <a:rPr lang="en-US" dirty="0">
                <a:solidFill>
                  <a:srgbClr val="008000"/>
                </a:solidFill>
              </a:rPr>
              <a:t/>
            </a:r>
            <a:br>
              <a:rPr lang="en-US" dirty="0">
                <a:solidFill>
                  <a:srgbClr val="008000"/>
                </a:solidFill>
              </a:rPr>
            </a:br>
            <a:r>
              <a:rPr lang="en-US" sz="900" dirty="0">
                <a:solidFill>
                  <a:srgbClr val="008000"/>
                </a:solidFill>
              </a:rPr>
              <a:t/>
            </a:r>
            <a:br>
              <a:rPr lang="en-US" sz="900" dirty="0">
                <a:solidFill>
                  <a:srgbClr val="008000"/>
                </a:solidFill>
              </a:rPr>
            </a:br>
            <a:endParaRPr lang="en-US" sz="2000" i="1" dirty="0">
              <a:solidFill>
                <a:srgbClr val="008000"/>
              </a:solidFill>
            </a:endParaRPr>
          </a:p>
        </p:txBody>
      </p:sp>
      <p:sp>
        <p:nvSpPr>
          <p:cNvPr id="691203" name="Rectangle 3"/>
          <p:cNvSpPr>
            <a:spLocks noGrp="1" noChangeArrowheads="1"/>
          </p:cNvSpPr>
          <p:nvPr>
            <p:ph type="body" idx="1"/>
          </p:nvPr>
        </p:nvSpPr>
        <p:spPr>
          <a:xfrm>
            <a:off x="457200" y="1219200"/>
            <a:ext cx="8212138" cy="4900613"/>
          </a:xfrm>
        </p:spPr>
        <p:txBody>
          <a:bodyPr>
            <a:normAutofit lnSpcReduction="10000"/>
          </a:bodyPr>
          <a:lstStyle/>
          <a:p>
            <a:pPr marL="457200" indent="-457200">
              <a:lnSpc>
                <a:spcPct val="75000"/>
              </a:lnSpc>
              <a:buClr>
                <a:srgbClr val="CAD8E2"/>
              </a:buClr>
            </a:pPr>
            <a:r>
              <a:rPr lang="en-US" sz="2000" dirty="0">
                <a:solidFill>
                  <a:srgbClr val="3366FF"/>
                </a:solidFill>
              </a:rPr>
              <a:t>Software did not begin as software – it was a hard-wired configuration – a dance without a separate dance notation. </a:t>
            </a:r>
          </a:p>
          <a:p>
            <a:pPr marL="457200" indent="-457200">
              <a:lnSpc>
                <a:spcPct val="80000"/>
              </a:lnSpc>
              <a:buClr>
                <a:srgbClr val="CAD8E2"/>
              </a:buClr>
            </a:pPr>
            <a:endParaRPr lang="en-US" sz="1000" dirty="0">
              <a:solidFill>
                <a:srgbClr val="3366FF"/>
              </a:solidFill>
            </a:endParaRPr>
          </a:p>
          <a:p>
            <a:pPr marL="457200" indent="-457200">
              <a:lnSpc>
                <a:spcPct val="80000"/>
              </a:lnSpc>
              <a:buClr>
                <a:srgbClr val="CAD8E2"/>
              </a:buClr>
            </a:pPr>
            <a:r>
              <a:rPr lang="en-US" sz="2000" dirty="0">
                <a:solidFill>
                  <a:srgbClr val="3366FF"/>
                </a:solidFill>
              </a:rPr>
              <a:t>This evolved into a reproducible program </a:t>
            </a:r>
            <a:r>
              <a:rPr lang="en-US" sz="2000" i="1" dirty="0">
                <a:solidFill>
                  <a:srgbClr val="3366FF"/>
                </a:solidFill>
              </a:rPr>
              <a:t>bit</a:t>
            </a:r>
            <a:r>
              <a:rPr lang="en-US" sz="2000" dirty="0">
                <a:solidFill>
                  <a:srgbClr val="3366FF"/>
                </a:solidFill>
              </a:rPr>
              <a:t> </a:t>
            </a:r>
            <a:r>
              <a:rPr lang="en-US" sz="2000" i="1" dirty="0">
                <a:solidFill>
                  <a:srgbClr val="3366FF"/>
                </a:solidFill>
              </a:rPr>
              <a:t>map</a:t>
            </a:r>
            <a:r>
              <a:rPr lang="en-US" sz="2000" dirty="0">
                <a:solidFill>
                  <a:srgbClr val="3366FF"/>
                </a:solidFill>
              </a:rPr>
              <a:t> that could be loaded and flushed from memory. A purely numeric representation.</a:t>
            </a:r>
          </a:p>
          <a:p>
            <a:pPr marL="457200" indent="-457200">
              <a:lnSpc>
                <a:spcPct val="80000"/>
              </a:lnSpc>
              <a:buClr>
                <a:srgbClr val="CAD8E2"/>
              </a:buClr>
            </a:pPr>
            <a:endParaRPr lang="en-US" sz="1200" dirty="0">
              <a:solidFill>
                <a:srgbClr val="3366FF"/>
              </a:solidFill>
            </a:endParaRPr>
          </a:p>
          <a:p>
            <a:pPr marL="457200" indent="-457200">
              <a:lnSpc>
                <a:spcPct val="80000"/>
              </a:lnSpc>
              <a:buClr>
                <a:srgbClr val="CAD8E2"/>
              </a:buClr>
            </a:pPr>
            <a:r>
              <a:rPr lang="en-US" sz="2000" dirty="0">
                <a:solidFill>
                  <a:srgbClr val="3366FF"/>
                </a:solidFill>
              </a:rPr>
              <a:t>The assembler formed a nucleus of a symbolic representation of a program but still at the level of individual instructions that could be grouped by function. A mnemonic representation.</a:t>
            </a:r>
          </a:p>
          <a:p>
            <a:pPr marL="457200" indent="-457200">
              <a:lnSpc>
                <a:spcPct val="80000"/>
              </a:lnSpc>
              <a:buClr>
                <a:srgbClr val="CAD8E2"/>
              </a:buClr>
            </a:pPr>
            <a:endParaRPr lang="en-US" sz="900" dirty="0">
              <a:solidFill>
                <a:srgbClr val="3366FF"/>
              </a:solidFill>
            </a:endParaRPr>
          </a:p>
          <a:p>
            <a:pPr marL="457200" indent="-457200">
              <a:lnSpc>
                <a:spcPct val="80000"/>
              </a:lnSpc>
              <a:buClr>
                <a:srgbClr val="CAD8E2"/>
              </a:buClr>
            </a:pPr>
            <a:r>
              <a:rPr lang="en-US" sz="2000" dirty="0">
                <a:solidFill>
                  <a:srgbClr val="3366FF"/>
                </a:solidFill>
              </a:rPr>
              <a:t>The invention of language to represent a program was both a concession and boon to human nature – it solved another logistical bottleneck. </a:t>
            </a:r>
          </a:p>
          <a:p>
            <a:pPr marL="457200" indent="-457200">
              <a:lnSpc>
                <a:spcPct val="80000"/>
              </a:lnSpc>
              <a:buFont typeface="Wingdings" charset="0"/>
              <a:buNone/>
            </a:pPr>
            <a:endParaRPr lang="en-US" sz="1200" dirty="0">
              <a:solidFill>
                <a:srgbClr val="3366FF"/>
              </a:solidFill>
            </a:endParaRPr>
          </a:p>
          <a:p>
            <a:pPr marL="728663" lvl="1" indent="-381000">
              <a:lnSpc>
                <a:spcPct val="80000"/>
              </a:lnSpc>
              <a:buFont typeface="Wingdings" charset="0"/>
              <a:buNone/>
            </a:pPr>
            <a:r>
              <a:rPr lang="en-US" sz="1800" dirty="0">
                <a:solidFill>
                  <a:srgbClr val="3366FF"/>
                </a:solidFill>
              </a:rPr>
              <a:t>	</a:t>
            </a:r>
            <a:r>
              <a:rPr lang="en-US" sz="1800" i="1" dirty="0">
                <a:solidFill>
                  <a:srgbClr val="FF6600"/>
                </a:solidFill>
              </a:rPr>
              <a:t>At each stage, more software complexity is introduced between the program representation and the machine.</a:t>
            </a:r>
          </a:p>
          <a:p>
            <a:pPr marL="457200" indent="-457200">
              <a:lnSpc>
                <a:spcPct val="80000"/>
              </a:lnSpc>
              <a:buFont typeface="Wingdings" charset="0"/>
              <a:buNone/>
            </a:pPr>
            <a:endParaRPr lang="en-US" sz="1000" i="1" dirty="0">
              <a:solidFill>
                <a:srgbClr val="CAD8E2"/>
              </a:solidFil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457200" y="381000"/>
            <a:ext cx="8212138" cy="685800"/>
          </a:xfrm>
        </p:spPr>
        <p:txBody>
          <a:bodyPr/>
          <a:lstStyle/>
          <a:p>
            <a:r>
              <a:rPr lang="en-US" sz="2400" dirty="0">
                <a:solidFill>
                  <a:srgbClr val="008000"/>
                </a:solidFill>
              </a:rPr>
              <a:t>A Modern Theory of Programming Languages …</a:t>
            </a:r>
            <a:br>
              <a:rPr lang="en-US" sz="2400" dirty="0">
                <a:solidFill>
                  <a:srgbClr val="008000"/>
                </a:solidFill>
              </a:rPr>
            </a:br>
            <a:r>
              <a:rPr lang="en-US" sz="900" dirty="0">
                <a:solidFill>
                  <a:srgbClr val="008000"/>
                </a:solidFill>
              </a:rPr>
              <a:t/>
            </a:r>
            <a:br>
              <a:rPr lang="en-US" sz="900" dirty="0">
                <a:solidFill>
                  <a:srgbClr val="008000"/>
                </a:solidFill>
              </a:rPr>
            </a:br>
            <a:endParaRPr lang="en-US" sz="2000" i="1" dirty="0">
              <a:solidFill>
                <a:srgbClr val="008000"/>
              </a:solidFill>
            </a:endParaRPr>
          </a:p>
        </p:txBody>
      </p:sp>
      <p:sp>
        <p:nvSpPr>
          <p:cNvPr id="721923" name="Rectangle 3"/>
          <p:cNvSpPr>
            <a:spLocks noGrp="1" noChangeArrowheads="1"/>
          </p:cNvSpPr>
          <p:nvPr>
            <p:ph type="body" idx="1"/>
          </p:nvPr>
        </p:nvSpPr>
        <p:spPr>
          <a:xfrm>
            <a:off x="457200" y="1219200"/>
            <a:ext cx="8212138" cy="4900613"/>
          </a:xfrm>
        </p:spPr>
        <p:txBody>
          <a:bodyPr/>
          <a:lstStyle/>
          <a:p>
            <a:pPr marL="457200" indent="-457200">
              <a:lnSpc>
                <a:spcPct val="75000"/>
              </a:lnSpc>
              <a:buFont typeface="Wingdings" charset="0"/>
              <a:buNone/>
            </a:pPr>
            <a:endParaRPr lang="en-US" sz="1400" dirty="0">
              <a:solidFill>
                <a:srgbClr val="CAD8E2"/>
              </a:solidFill>
            </a:endParaRPr>
          </a:p>
          <a:p>
            <a:pPr marL="457200" indent="-457200">
              <a:lnSpc>
                <a:spcPct val="80000"/>
              </a:lnSpc>
              <a:buClr>
                <a:srgbClr val="CAD8E2"/>
              </a:buClr>
            </a:pPr>
            <a:r>
              <a:rPr lang="en-US" sz="2800" dirty="0">
                <a:solidFill>
                  <a:srgbClr val="3366FF"/>
                </a:solidFill>
              </a:rPr>
              <a:t>Programming languages are a response to a particular computational environment:</a:t>
            </a:r>
          </a:p>
          <a:p>
            <a:pPr marL="457200" indent="-457200">
              <a:lnSpc>
                <a:spcPct val="80000"/>
              </a:lnSpc>
              <a:buClr>
                <a:srgbClr val="CAD8E2"/>
              </a:buClr>
            </a:pPr>
            <a:endParaRPr lang="en-US" sz="1000" dirty="0">
              <a:solidFill>
                <a:srgbClr val="3366FF"/>
              </a:solidFill>
            </a:endParaRPr>
          </a:p>
          <a:p>
            <a:pPr marL="728663" lvl="1" indent="-381000">
              <a:lnSpc>
                <a:spcPct val="80000"/>
              </a:lnSpc>
              <a:buClr>
                <a:srgbClr val="CAD8E2"/>
              </a:buClr>
            </a:pPr>
            <a:r>
              <a:rPr lang="en-US" sz="2400" dirty="0">
                <a:solidFill>
                  <a:srgbClr val="3366FF"/>
                </a:solidFill>
              </a:rPr>
              <a:t>facilitates expression within a current environment …</a:t>
            </a:r>
          </a:p>
          <a:p>
            <a:pPr marL="728663" lvl="1" indent="-381000">
              <a:lnSpc>
                <a:spcPct val="80000"/>
              </a:lnSpc>
              <a:buClr>
                <a:srgbClr val="CAD8E2"/>
              </a:buClr>
            </a:pPr>
            <a:r>
              <a:rPr lang="en-US" sz="2400" dirty="0">
                <a:solidFill>
                  <a:srgbClr val="3366FF"/>
                </a:solidFill>
              </a:rPr>
              <a:t>improves on one or a set of existing program solutions …</a:t>
            </a:r>
          </a:p>
          <a:p>
            <a:pPr marL="728663" lvl="1" indent="-381000">
              <a:lnSpc>
                <a:spcPct val="80000"/>
              </a:lnSpc>
              <a:buClr>
                <a:srgbClr val="CAD8E2"/>
              </a:buClr>
            </a:pPr>
            <a:r>
              <a:rPr lang="en-US" sz="2400" dirty="0">
                <a:solidFill>
                  <a:srgbClr val="3366FF"/>
                </a:solidFill>
              </a:rPr>
              <a:t>provides a vocabulary and shared point of view …</a:t>
            </a:r>
          </a:p>
          <a:p>
            <a:pPr marL="728663" lvl="1" indent="-381000">
              <a:lnSpc>
                <a:spcPct val="80000"/>
              </a:lnSpc>
              <a:buClr>
                <a:srgbClr val="CAD8E2"/>
              </a:buClr>
              <a:buFont typeface="Wingdings" charset="0"/>
              <a:buChar char="v"/>
            </a:pPr>
            <a:endParaRPr lang="en-US" sz="1400" dirty="0">
              <a:solidFill>
                <a:srgbClr val="3366FF"/>
              </a:solidFill>
            </a:endParaRPr>
          </a:p>
          <a:p>
            <a:pPr marL="728663" lvl="1" indent="-381000">
              <a:lnSpc>
                <a:spcPct val="80000"/>
              </a:lnSpc>
            </a:pPr>
            <a:endParaRPr lang="en-US" dirty="0">
              <a:solidFill>
                <a:srgbClr val="3366FF"/>
              </a:solidFill>
            </a:endParaRPr>
          </a:p>
          <a:p>
            <a:pPr marL="728663" lvl="1" indent="-381000">
              <a:lnSpc>
                <a:spcPct val="80000"/>
              </a:lnSpc>
            </a:pPr>
            <a:endParaRPr lang="en-US" sz="900" dirty="0"/>
          </a:p>
          <a:p>
            <a:pPr marL="728663" lvl="1" indent="-381000">
              <a:lnSpc>
                <a:spcPct val="80000"/>
              </a:lnSpc>
            </a:pPr>
            <a:endParaRPr lang="en-US" sz="900"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457200" y="381000"/>
            <a:ext cx="8212138" cy="685800"/>
          </a:xfrm>
        </p:spPr>
        <p:txBody>
          <a:bodyPr/>
          <a:lstStyle/>
          <a:p>
            <a:r>
              <a:rPr lang="en-US" sz="2400" dirty="0">
                <a:solidFill>
                  <a:srgbClr val="008000"/>
                </a:solidFill>
              </a:rPr>
              <a:t>All Languages Become Extinct …</a:t>
            </a:r>
            <a:br>
              <a:rPr lang="en-US" sz="2400" dirty="0">
                <a:solidFill>
                  <a:srgbClr val="008000"/>
                </a:solidFill>
              </a:rPr>
            </a:br>
            <a:r>
              <a:rPr lang="en-US" sz="900" dirty="0">
                <a:solidFill>
                  <a:srgbClr val="008000"/>
                </a:solidFill>
              </a:rPr>
              <a:t/>
            </a:r>
            <a:br>
              <a:rPr lang="en-US" sz="900" dirty="0">
                <a:solidFill>
                  <a:srgbClr val="008000"/>
                </a:solidFill>
              </a:rPr>
            </a:br>
            <a:endParaRPr lang="en-US" sz="2000" i="1" dirty="0">
              <a:solidFill>
                <a:srgbClr val="008000"/>
              </a:solidFill>
            </a:endParaRPr>
          </a:p>
        </p:txBody>
      </p:sp>
      <p:sp>
        <p:nvSpPr>
          <p:cNvPr id="778243" name="Rectangle 3"/>
          <p:cNvSpPr>
            <a:spLocks noGrp="1" noChangeArrowheads="1"/>
          </p:cNvSpPr>
          <p:nvPr>
            <p:ph type="body" idx="1"/>
          </p:nvPr>
        </p:nvSpPr>
        <p:spPr>
          <a:xfrm>
            <a:off x="457200" y="1219200"/>
            <a:ext cx="8212138" cy="4900613"/>
          </a:xfrm>
        </p:spPr>
        <p:txBody>
          <a:bodyPr>
            <a:normAutofit lnSpcReduction="10000"/>
          </a:bodyPr>
          <a:lstStyle/>
          <a:p>
            <a:pPr marL="457200" indent="-457200">
              <a:lnSpc>
                <a:spcPct val="75000"/>
              </a:lnSpc>
              <a:buFont typeface="Wingdings" charset="0"/>
              <a:buNone/>
            </a:pPr>
            <a:endParaRPr lang="en-US" sz="1200" dirty="0">
              <a:solidFill>
                <a:srgbClr val="CAD8E2"/>
              </a:solidFill>
            </a:endParaRPr>
          </a:p>
          <a:p>
            <a:pPr marL="728663" lvl="1" indent="-381000">
              <a:lnSpc>
                <a:spcPct val="80000"/>
              </a:lnSpc>
            </a:pPr>
            <a:endParaRPr lang="en-US" sz="800" dirty="0"/>
          </a:p>
          <a:p>
            <a:pPr marL="457200" indent="-457200">
              <a:lnSpc>
                <a:spcPct val="80000"/>
              </a:lnSpc>
              <a:buClr>
                <a:srgbClr val="CAD8E2"/>
              </a:buClr>
              <a:buSzTx/>
            </a:pPr>
            <a:r>
              <a:rPr lang="en-US" dirty="0">
                <a:solidFill>
                  <a:srgbClr val="3366FF"/>
                </a:solidFill>
              </a:rPr>
              <a:t>As the computational environment changes, the more specialized the language to the previous computational environment, the less adaptive it proves in the new environment …</a:t>
            </a:r>
          </a:p>
          <a:p>
            <a:pPr marL="457200" indent="-457200">
              <a:lnSpc>
                <a:spcPct val="80000"/>
              </a:lnSpc>
              <a:buClr>
                <a:srgbClr val="CAD8E2"/>
              </a:buClr>
              <a:buSzTx/>
            </a:pPr>
            <a:endParaRPr lang="en-US" sz="1000" dirty="0">
              <a:solidFill>
                <a:srgbClr val="3366FF"/>
              </a:solidFill>
            </a:endParaRPr>
          </a:p>
          <a:p>
            <a:pPr marL="1033463" lvl="2" indent="-342900">
              <a:lnSpc>
                <a:spcPct val="80000"/>
              </a:lnSpc>
              <a:buClr>
                <a:srgbClr val="CAD8E2"/>
              </a:buClr>
              <a:buSzTx/>
            </a:pPr>
            <a:r>
              <a:rPr lang="en-US" sz="2400" i="1" dirty="0">
                <a:solidFill>
                  <a:srgbClr val="3366FF"/>
                </a:solidFill>
              </a:rPr>
              <a:t>But the historical accumulation of structure seems to overwhelm these efforts.</a:t>
            </a:r>
          </a:p>
          <a:p>
            <a:pPr marL="1033463" lvl="2" indent="-342900">
              <a:lnSpc>
                <a:spcPct val="80000"/>
              </a:lnSpc>
              <a:buClr>
                <a:srgbClr val="CAD8E2"/>
              </a:buClr>
              <a:buSzTx/>
            </a:pPr>
            <a:r>
              <a:rPr lang="en-US" sz="2400" i="1" dirty="0">
                <a:solidFill>
                  <a:srgbClr val="3366FF"/>
                </a:solidFill>
              </a:rPr>
              <a:t>The conditions that give rise to a language leads to its eventual extinction …</a:t>
            </a:r>
            <a:r>
              <a:rPr lang="en-US" sz="2400" dirty="0">
                <a:solidFill>
                  <a:srgbClr val="3366FF"/>
                </a:solidFill>
              </a:rPr>
              <a:t> </a:t>
            </a:r>
          </a:p>
          <a:p>
            <a:pPr marL="0" indent="0">
              <a:lnSpc>
                <a:spcPct val="80000"/>
              </a:lnSpc>
              <a:buClr>
                <a:srgbClr val="CAD8E2"/>
              </a:buClr>
              <a:buSzTx/>
              <a:buNone/>
            </a:pPr>
            <a:endParaRPr lang="en-US" sz="1200" dirty="0">
              <a:solidFill>
                <a:srgbClr val="CAD8E2"/>
              </a:solidFill>
            </a:endParaRPr>
          </a:p>
          <a:p>
            <a:pPr marL="457200" indent="-457200" algn="ctr">
              <a:lnSpc>
                <a:spcPct val="80000"/>
              </a:lnSpc>
              <a:buClr>
                <a:srgbClr val="CAD8E2"/>
              </a:buClr>
              <a:buSzTx/>
              <a:buFont typeface="Wingdings" charset="0"/>
              <a:buNone/>
            </a:pPr>
            <a:r>
              <a:rPr lang="en-US" b="1" i="1" dirty="0">
                <a:solidFill>
                  <a:srgbClr val="FF6600"/>
                </a:solidFill>
                <a:latin typeface="Chalkduster"/>
                <a:cs typeface="Chalkduster"/>
              </a:rPr>
              <a:t>There are many more extinct </a:t>
            </a:r>
          </a:p>
          <a:p>
            <a:pPr marL="457200" indent="-457200" algn="ctr">
              <a:lnSpc>
                <a:spcPct val="80000"/>
              </a:lnSpc>
              <a:buClr>
                <a:srgbClr val="CAD8E2"/>
              </a:buClr>
              <a:buSzTx/>
              <a:buFont typeface="Wingdings" charset="0"/>
              <a:buNone/>
            </a:pPr>
            <a:r>
              <a:rPr lang="en-US" b="1" i="1" dirty="0">
                <a:solidFill>
                  <a:srgbClr val="FF6600"/>
                </a:solidFill>
                <a:latin typeface="Chalkduster"/>
                <a:cs typeface="Chalkduster"/>
              </a:rPr>
              <a:t>than active programming languages</a:t>
            </a: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457200" y="381000"/>
            <a:ext cx="8212138" cy="685800"/>
          </a:xfrm>
        </p:spPr>
        <p:txBody>
          <a:bodyPr/>
          <a:lstStyle/>
          <a:p>
            <a:r>
              <a:rPr lang="en-US" sz="2400" dirty="0">
                <a:solidFill>
                  <a:srgbClr val="008000"/>
                </a:solidFill>
              </a:rPr>
              <a:t>All Languages Compete for Scarce Resources …</a:t>
            </a:r>
            <a:br>
              <a:rPr lang="en-US" sz="2400" dirty="0">
                <a:solidFill>
                  <a:srgbClr val="008000"/>
                </a:solidFill>
              </a:rPr>
            </a:br>
            <a:r>
              <a:rPr lang="en-US" sz="900" dirty="0">
                <a:solidFill>
                  <a:srgbClr val="008000"/>
                </a:solidFill>
              </a:rPr>
              <a:t/>
            </a:r>
            <a:br>
              <a:rPr lang="en-US" sz="900" dirty="0">
                <a:solidFill>
                  <a:srgbClr val="008000"/>
                </a:solidFill>
              </a:rPr>
            </a:br>
            <a:endParaRPr lang="en-US" sz="2000" i="1" dirty="0">
              <a:solidFill>
                <a:srgbClr val="008000"/>
              </a:solidFill>
            </a:endParaRPr>
          </a:p>
        </p:txBody>
      </p:sp>
      <p:sp>
        <p:nvSpPr>
          <p:cNvPr id="785411" name="Rectangle 3"/>
          <p:cNvSpPr>
            <a:spLocks noGrp="1" noChangeArrowheads="1"/>
          </p:cNvSpPr>
          <p:nvPr>
            <p:ph type="body" idx="1"/>
          </p:nvPr>
        </p:nvSpPr>
        <p:spPr>
          <a:xfrm>
            <a:off x="457200" y="1219200"/>
            <a:ext cx="8212138" cy="4900613"/>
          </a:xfrm>
        </p:spPr>
        <p:txBody>
          <a:bodyPr/>
          <a:lstStyle/>
          <a:p>
            <a:pPr marL="457200" indent="-457200">
              <a:lnSpc>
                <a:spcPct val="75000"/>
              </a:lnSpc>
              <a:buFont typeface="Wingdings" charset="0"/>
              <a:buNone/>
            </a:pPr>
            <a:endParaRPr lang="en-US" sz="1200" dirty="0">
              <a:solidFill>
                <a:srgbClr val="CAD8E2"/>
              </a:solidFill>
            </a:endParaRPr>
          </a:p>
          <a:p>
            <a:pPr marL="728663" lvl="1" indent="-381000">
              <a:lnSpc>
                <a:spcPct val="80000"/>
              </a:lnSpc>
            </a:pPr>
            <a:endParaRPr lang="en-US" sz="800" dirty="0"/>
          </a:p>
          <a:p>
            <a:pPr marL="457200" indent="-457200">
              <a:lnSpc>
                <a:spcPct val="80000"/>
              </a:lnSpc>
              <a:buClr>
                <a:srgbClr val="CAD8E2"/>
              </a:buClr>
              <a:buSzTx/>
            </a:pPr>
            <a:r>
              <a:rPr lang="en-US" dirty="0">
                <a:solidFill>
                  <a:srgbClr val="3366FF"/>
                </a:solidFill>
              </a:rPr>
              <a:t>Although a language is not an organism, there is a continual struggle for survival among its population …</a:t>
            </a:r>
          </a:p>
          <a:p>
            <a:pPr marL="457200" indent="-457200">
              <a:lnSpc>
                <a:spcPct val="80000"/>
              </a:lnSpc>
              <a:buClr>
                <a:srgbClr val="CAD8E2"/>
              </a:buClr>
              <a:buSzTx/>
            </a:pPr>
            <a:endParaRPr lang="en-US" sz="1000" dirty="0">
              <a:solidFill>
                <a:srgbClr val="3366FF"/>
              </a:solidFill>
            </a:endParaRPr>
          </a:p>
          <a:p>
            <a:pPr marL="728663" lvl="1" indent="-381000">
              <a:lnSpc>
                <a:spcPct val="80000"/>
              </a:lnSpc>
              <a:buClr>
                <a:srgbClr val="CAD8E2"/>
              </a:buClr>
              <a:buSzTx/>
            </a:pPr>
            <a:r>
              <a:rPr lang="en-US" dirty="0">
                <a:solidFill>
                  <a:srgbClr val="3366FF"/>
                </a:solidFill>
              </a:rPr>
              <a:t>There is a competition for finite budgetary resources to feed new projects and sustain existing one …</a:t>
            </a:r>
          </a:p>
          <a:p>
            <a:pPr marL="728663" lvl="1" indent="-381000">
              <a:lnSpc>
                <a:spcPct val="80000"/>
              </a:lnSpc>
              <a:buClr>
                <a:srgbClr val="CAD8E2"/>
              </a:buClr>
              <a:buSzTx/>
            </a:pPr>
            <a:endParaRPr lang="en-US" sz="1200" dirty="0">
              <a:solidFill>
                <a:srgbClr val="3366FF"/>
              </a:solidFill>
            </a:endParaRPr>
          </a:p>
          <a:p>
            <a:pPr marL="728663" lvl="1" indent="-381000">
              <a:lnSpc>
                <a:spcPct val="80000"/>
              </a:lnSpc>
              <a:buClr>
                <a:srgbClr val="CAD8E2"/>
              </a:buClr>
              <a:buSzTx/>
            </a:pPr>
            <a:r>
              <a:rPr lang="en-US" dirty="0">
                <a:solidFill>
                  <a:srgbClr val="3366FF"/>
                </a:solidFill>
              </a:rPr>
              <a:t>There is competition to reproduce in the minds of a new generation of programmers.</a:t>
            </a:r>
          </a:p>
          <a:p>
            <a:pPr marL="728663" lvl="1" indent="-381000">
              <a:lnSpc>
                <a:spcPct val="80000"/>
              </a:lnSpc>
              <a:buClr>
                <a:srgbClr val="CAD8E2"/>
              </a:buClr>
              <a:buSzTx/>
              <a:buFont typeface="Wingdings" charset="0"/>
              <a:buNone/>
            </a:pPr>
            <a:endParaRPr lang="en-US" dirty="0">
              <a:solidFill>
                <a:srgbClr val="3366FF"/>
              </a:solidFill>
            </a:endParaRPr>
          </a:p>
          <a:p>
            <a:pPr marL="728663" lvl="1" indent="-381000" algn="ctr">
              <a:lnSpc>
                <a:spcPct val="80000"/>
              </a:lnSpc>
              <a:buClr>
                <a:srgbClr val="CAD8E2"/>
              </a:buClr>
              <a:buSzTx/>
              <a:buFont typeface="Wingdings" charset="0"/>
              <a:buNone/>
            </a:pPr>
            <a:r>
              <a:rPr lang="en-US" i="1" dirty="0">
                <a:solidFill>
                  <a:srgbClr val="FF6600"/>
                </a:solidFill>
              </a:rPr>
              <a:t>Language wars are virtual bloody both in tooth and claw</a:t>
            </a:r>
          </a:p>
          <a:p>
            <a:pPr marL="728663" lvl="1" indent="-381000">
              <a:lnSpc>
                <a:spcPct val="80000"/>
              </a:lnSpc>
              <a:buClr>
                <a:srgbClr val="CAD8E2"/>
              </a:buClr>
              <a:buSzTx/>
            </a:pPr>
            <a:endParaRPr lang="en-US" sz="1200" i="1" dirty="0">
              <a:solidFill>
                <a:srgbClr val="3366FF"/>
              </a:solidFill>
            </a:endParaRPr>
          </a:p>
          <a:p>
            <a:pPr marL="457200" indent="-457200">
              <a:lnSpc>
                <a:spcPct val="80000"/>
              </a:lnSpc>
              <a:buClr>
                <a:srgbClr val="CAD8E2"/>
              </a:buClr>
              <a:buSzTx/>
            </a:pPr>
            <a:endParaRPr lang="en-US" sz="1000"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457200" y="381000"/>
            <a:ext cx="8212138" cy="685800"/>
          </a:xfrm>
        </p:spPr>
        <p:txBody>
          <a:bodyPr/>
          <a:lstStyle/>
          <a:p>
            <a:r>
              <a:rPr lang="en-US" sz="2400" dirty="0">
                <a:solidFill>
                  <a:srgbClr val="008000"/>
                </a:solidFill>
              </a:rPr>
              <a:t>All Languages Resist Extinction …</a:t>
            </a:r>
            <a:br>
              <a:rPr lang="en-US" sz="2400" dirty="0">
                <a:solidFill>
                  <a:srgbClr val="008000"/>
                </a:solidFill>
              </a:rPr>
            </a:br>
            <a:r>
              <a:rPr lang="en-US" sz="900" dirty="0">
                <a:solidFill>
                  <a:srgbClr val="008000"/>
                </a:solidFill>
              </a:rPr>
              <a:t/>
            </a:r>
            <a:br>
              <a:rPr lang="en-US" sz="900" dirty="0">
                <a:solidFill>
                  <a:srgbClr val="008000"/>
                </a:solidFill>
              </a:rPr>
            </a:br>
            <a:endParaRPr lang="en-US" sz="2000" i="1" dirty="0">
              <a:solidFill>
                <a:srgbClr val="008000"/>
              </a:solidFill>
            </a:endParaRPr>
          </a:p>
        </p:txBody>
      </p:sp>
      <p:sp>
        <p:nvSpPr>
          <p:cNvPr id="786435" name="Rectangle 3"/>
          <p:cNvSpPr>
            <a:spLocks noGrp="1" noChangeArrowheads="1"/>
          </p:cNvSpPr>
          <p:nvPr>
            <p:ph type="body" idx="1"/>
          </p:nvPr>
        </p:nvSpPr>
        <p:spPr>
          <a:xfrm>
            <a:off x="457200" y="1219200"/>
            <a:ext cx="8212138" cy="4900613"/>
          </a:xfrm>
        </p:spPr>
        <p:txBody>
          <a:bodyPr/>
          <a:lstStyle/>
          <a:p>
            <a:pPr marL="457200" indent="-457200">
              <a:lnSpc>
                <a:spcPct val="75000"/>
              </a:lnSpc>
              <a:buFont typeface="Wingdings" charset="0"/>
              <a:buNone/>
            </a:pPr>
            <a:endParaRPr lang="en-US" sz="1400" dirty="0">
              <a:solidFill>
                <a:srgbClr val="CAD8E2"/>
              </a:solidFill>
            </a:endParaRPr>
          </a:p>
          <a:p>
            <a:pPr marL="457200" indent="-457200">
              <a:lnSpc>
                <a:spcPct val="80000"/>
              </a:lnSpc>
              <a:buClr>
                <a:srgbClr val="CAD8E2"/>
              </a:buClr>
              <a:buSzTx/>
            </a:pPr>
            <a:r>
              <a:rPr lang="en-US" dirty="0">
                <a:solidFill>
                  <a:srgbClr val="3366FF"/>
                </a:solidFill>
              </a:rPr>
              <a:t>Typically, the </a:t>
            </a:r>
            <a:r>
              <a:rPr lang="en-US" dirty="0" smtClean="0">
                <a:solidFill>
                  <a:srgbClr val="3366FF"/>
                </a:solidFill>
              </a:rPr>
              <a:t>language </a:t>
            </a:r>
            <a:r>
              <a:rPr lang="en-US" dirty="0">
                <a:solidFill>
                  <a:srgbClr val="3366FF"/>
                </a:solidFill>
              </a:rPr>
              <a:t>leaders at some point cease resisting and attempt to readapt the language to the changing environment … </a:t>
            </a:r>
            <a:endParaRPr lang="en-US" sz="1200" dirty="0">
              <a:solidFill>
                <a:srgbClr val="3366FF"/>
              </a:solidFill>
            </a:endParaRPr>
          </a:p>
          <a:p>
            <a:pPr marL="457200" indent="-457200">
              <a:lnSpc>
                <a:spcPct val="80000"/>
              </a:lnSpc>
              <a:buClr>
                <a:srgbClr val="CAD8E2"/>
              </a:buClr>
              <a:buSzTx/>
            </a:pPr>
            <a:r>
              <a:rPr lang="en-US" dirty="0">
                <a:solidFill>
                  <a:srgbClr val="3366FF"/>
                </a:solidFill>
              </a:rPr>
              <a:t>this however </a:t>
            </a:r>
            <a:r>
              <a:rPr lang="en-US" dirty="0" smtClean="0">
                <a:solidFill>
                  <a:srgbClr val="3366FF"/>
                </a:solidFill>
              </a:rPr>
              <a:t>may backfire </a:t>
            </a:r>
            <a:r>
              <a:rPr lang="en-US" dirty="0">
                <a:solidFill>
                  <a:srgbClr val="3366FF"/>
                </a:solidFill>
              </a:rPr>
              <a:t>emphasizing its current </a:t>
            </a:r>
            <a:r>
              <a:rPr lang="en-US" dirty="0" smtClean="0">
                <a:solidFill>
                  <a:srgbClr val="3366FF"/>
                </a:solidFill>
              </a:rPr>
              <a:t>maladaptation </a:t>
            </a:r>
            <a:r>
              <a:rPr lang="en-US" dirty="0">
                <a:solidFill>
                  <a:srgbClr val="3366FF"/>
                </a:solidFill>
              </a:rPr>
              <a:t>to the new environment …</a:t>
            </a:r>
          </a:p>
          <a:p>
            <a:pPr marL="457200" indent="-457200">
              <a:lnSpc>
                <a:spcPct val="80000"/>
              </a:lnSpc>
              <a:buClr>
                <a:srgbClr val="CAD8E2"/>
              </a:buClr>
              <a:buSzTx/>
            </a:pPr>
            <a:endParaRPr lang="en-US" sz="1200" dirty="0">
              <a:solidFill>
                <a:srgbClr val="3366FF"/>
              </a:solidFill>
            </a:endParaRPr>
          </a:p>
          <a:p>
            <a:pPr marL="728663" lvl="1" indent="-381000">
              <a:lnSpc>
                <a:spcPct val="80000"/>
              </a:lnSpc>
              <a:buClr>
                <a:srgbClr val="CAD8E2"/>
              </a:buClr>
              <a:buSzTx/>
            </a:pPr>
            <a:r>
              <a:rPr lang="en-US" dirty="0">
                <a:solidFill>
                  <a:srgbClr val="3366FF"/>
                </a:solidFill>
              </a:rPr>
              <a:t>The population of a language constricts when it fails to reproduce in the minds of the new members of the community </a:t>
            </a:r>
          </a:p>
          <a:p>
            <a:pPr marL="728663" lvl="1" indent="-381000">
              <a:lnSpc>
                <a:spcPct val="80000"/>
              </a:lnSpc>
              <a:buClr>
                <a:srgbClr val="CAD8E2"/>
              </a:buClr>
              <a:buSzTx/>
            </a:pPr>
            <a:endParaRPr lang="en-US" sz="1000" dirty="0">
              <a:solidFill>
                <a:srgbClr val="3366FF"/>
              </a:solidFill>
            </a:endParaRPr>
          </a:p>
          <a:p>
            <a:pPr marL="728663" lvl="1" indent="-381000">
              <a:lnSpc>
                <a:spcPct val="80000"/>
              </a:lnSpc>
              <a:buClr>
                <a:srgbClr val="CAD8E2"/>
              </a:buClr>
              <a:buSzTx/>
            </a:pPr>
            <a:r>
              <a:rPr lang="en-US" dirty="0">
                <a:solidFill>
                  <a:srgbClr val="3366FF"/>
                </a:solidFill>
              </a:rPr>
              <a:t>Dropping below a certain threshold, it no longer has the critical mass to command finite budgetary resources.</a:t>
            </a:r>
          </a:p>
          <a:p>
            <a:pPr marL="457200" indent="-457200">
              <a:lnSpc>
                <a:spcPct val="80000"/>
              </a:lnSpc>
              <a:buClr>
                <a:srgbClr val="CAD8E2"/>
              </a:buClr>
              <a:buSzTx/>
            </a:pPr>
            <a:endParaRPr lang="en-US" sz="1000" dirty="0">
              <a:solidFill>
                <a:srgbClr val="3366FF"/>
              </a:solidFil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a:xfrm>
            <a:off x="457200" y="685800"/>
            <a:ext cx="8212138" cy="685800"/>
          </a:xfrm>
        </p:spPr>
        <p:txBody>
          <a:bodyPr/>
          <a:lstStyle/>
          <a:p>
            <a:pPr>
              <a:defRPr/>
            </a:pPr>
            <a:r>
              <a:rPr lang="en-US" sz="2800" dirty="0" smtClean="0">
                <a:solidFill>
                  <a:srgbClr val="008000"/>
                </a:solidFill>
                <a:cs typeface="+mj-cs"/>
              </a:rPr>
              <a:t>Language as a Unit of Deployment</a:t>
            </a:r>
          </a:p>
        </p:txBody>
      </p:sp>
      <p:sp>
        <p:nvSpPr>
          <p:cNvPr id="857091" name="Rectangle 3"/>
          <p:cNvSpPr>
            <a:spLocks noGrp="1" noChangeArrowheads="1"/>
          </p:cNvSpPr>
          <p:nvPr>
            <p:ph type="body" idx="1"/>
          </p:nvPr>
        </p:nvSpPr>
        <p:spPr>
          <a:xfrm>
            <a:off x="457200" y="1371600"/>
            <a:ext cx="8212138" cy="4343400"/>
          </a:xfrm>
        </p:spPr>
        <p:txBody>
          <a:bodyPr/>
          <a:lstStyle/>
          <a:p>
            <a:pPr marL="457200" indent="-457200">
              <a:lnSpc>
                <a:spcPct val="90000"/>
              </a:lnSpc>
              <a:buClr>
                <a:srgbClr val="CAD8E2"/>
              </a:buClr>
              <a:defRPr/>
            </a:pPr>
            <a:r>
              <a:rPr lang="en-US" b="1" dirty="0" smtClean="0">
                <a:solidFill>
                  <a:srgbClr val="3366FF"/>
                </a:solidFill>
                <a:cs typeface="+mn-cs"/>
              </a:rPr>
              <a:t>A language is often used as a vehicle for the deployment of a new programming model – that is, of a new paradigm. </a:t>
            </a:r>
          </a:p>
          <a:p>
            <a:pPr marL="838200" lvl="1" indent="-381000">
              <a:lnSpc>
                <a:spcPct val="90000"/>
              </a:lnSpc>
              <a:buClr>
                <a:srgbClr val="CAD8E2"/>
              </a:buClr>
              <a:defRPr/>
            </a:pPr>
            <a:r>
              <a:rPr lang="en-US" b="1" dirty="0" smtClean="0">
                <a:solidFill>
                  <a:srgbClr val="3366FF"/>
                </a:solidFill>
              </a:rPr>
              <a:t>It tends to demonstratively improve on existing models that have run into some bottleneck of scale. </a:t>
            </a:r>
          </a:p>
          <a:p>
            <a:pPr marL="838200" lvl="1" indent="-381000">
              <a:lnSpc>
                <a:spcPct val="90000"/>
              </a:lnSpc>
              <a:buClr>
                <a:srgbClr val="CAD8E2"/>
              </a:buClr>
              <a:defRPr/>
            </a:pPr>
            <a:r>
              <a:rPr lang="en-US" b="1" dirty="0" smtClean="0">
                <a:solidFill>
                  <a:srgbClr val="3366FF"/>
                </a:solidFill>
              </a:rPr>
              <a:t>Or it supports a new model either of technology or abstraction. </a:t>
            </a:r>
          </a:p>
          <a:p>
            <a:pPr marL="838200" lvl="1" indent="-381000">
              <a:lnSpc>
                <a:spcPct val="90000"/>
              </a:lnSpc>
              <a:buClr>
                <a:srgbClr val="CAD8E2"/>
              </a:buClr>
              <a:defRPr/>
            </a:pPr>
            <a:r>
              <a:rPr lang="en-US" b="1" dirty="0" smtClean="0">
                <a:solidFill>
                  <a:srgbClr val="3366FF"/>
                </a:solidFill>
              </a:rPr>
              <a:t>These languages tend to be pure – that is, to provide support for its program model only. </a:t>
            </a:r>
          </a:p>
          <a:p>
            <a:pPr marL="1257300" lvl="2" indent="-342900">
              <a:lnSpc>
                <a:spcPct val="90000"/>
              </a:lnSpc>
              <a:buClr>
                <a:srgbClr val="CAD8E2"/>
              </a:buClr>
              <a:defRPr/>
            </a:pPr>
            <a:r>
              <a:rPr lang="en-US" b="1" dirty="0" smtClean="0">
                <a:solidFill>
                  <a:srgbClr val="3366FF"/>
                </a:solidFill>
              </a:rPr>
              <a:t>This makes the language both simpler and more elegant.</a:t>
            </a:r>
          </a:p>
          <a:p>
            <a:pPr marL="1257300" lvl="2" indent="-342900">
              <a:lnSpc>
                <a:spcPct val="90000"/>
              </a:lnSpc>
              <a:buClr>
                <a:srgbClr val="CAD8E2"/>
              </a:buClr>
              <a:defRPr/>
            </a:pPr>
            <a:r>
              <a:rPr lang="en-US" b="1" dirty="0" smtClean="0">
                <a:solidFill>
                  <a:srgbClr val="3366FF"/>
                </a:solidFill>
              </a:rPr>
              <a:t>It requires a relinquishment of the past</a:t>
            </a:r>
          </a:p>
          <a:p>
            <a:pPr marL="457200" indent="-457200">
              <a:lnSpc>
                <a:spcPct val="90000"/>
              </a:lnSpc>
              <a:buClr>
                <a:srgbClr val="CAD8E2"/>
              </a:buClr>
              <a:defRPr/>
            </a:pPr>
            <a:endParaRPr lang="en-US" b="1" dirty="0" smtClean="0">
              <a:solidFill>
                <a:srgbClr val="3366FF"/>
              </a:solidFill>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457200" y="685800"/>
            <a:ext cx="8212138" cy="685800"/>
          </a:xfrm>
        </p:spPr>
        <p:txBody>
          <a:bodyPr/>
          <a:lstStyle/>
          <a:p>
            <a:pPr>
              <a:defRPr/>
            </a:pPr>
            <a:r>
              <a:rPr lang="en-US" sz="2800" dirty="0" smtClean="0">
                <a:solidFill>
                  <a:srgbClr val="008000"/>
                </a:solidFill>
                <a:cs typeface="+mj-cs"/>
              </a:rPr>
              <a:t>In Like a Lion, Out Like a Lamb</a:t>
            </a:r>
          </a:p>
        </p:txBody>
      </p:sp>
      <p:sp>
        <p:nvSpPr>
          <p:cNvPr id="858115" name="Rectangle 3"/>
          <p:cNvSpPr>
            <a:spLocks noGrp="1" noChangeArrowheads="1"/>
          </p:cNvSpPr>
          <p:nvPr>
            <p:ph type="body" idx="1"/>
          </p:nvPr>
        </p:nvSpPr>
        <p:spPr>
          <a:xfrm>
            <a:off x="457200" y="1371600"/>
            <a:ext cx="8212138" cy="4343400"/>
          </a:xfrm>
        </p:spPr>
        <p:txBody>
          <a:bodyPr>
            <a:normAutofit lnSpcReduction="10000"/>
          </a:bodyPr>
          <a:lstStyle/>
          <a:p>
            <a:pPr marL="457200" indent="-457200">
              <a:lnSpc>
                <a:spcPct val="90000"/>
              </a:lnSpc>
              <a:buClr>
                <a:srgbClr val="CAD8E2"/>
              </a:buClr>
              <a:defRPr/>
            </a:pPr>
            <a:r>
              <a:rPr lang="en-US" b="1" dirty="0" smtClean="0">
                <a:solidFill>
                  <a:srgbClr val="3366FF"/>
                </a:solidFill>
                <a:cs typeface="+mn-cs"/>
              </a:rPr>
              <a:t>When there is a reinvention of the dominant program model, there is also a programming language extinction.</a:t>
            </a:r>
          </a:p>
          <a:p>
            <a:pPr marL="838200" lvl="1" indent="-381000">
              <a:lnSpc>
                <a:spcPct val="90000"/>
              </a:lnSpc>
              <a:defRPr/>
            </a:pPr>
            <a:r>
              <a:rPr lang="en-US" b="1" dirty="0" smtClean="0">
                <a:solidFill>
                  <a:srgbClr val="3366FF"/>
                </a:solidFill>
              </a:rPr>
              <a:t>The current generation of languages has no vocabulary to directly express the new model.</a:t>
            </a:r>
          </a:p>
          <a:p>
            <a:pPr marL="838200" lvl="1" indent="-381000">
              <a:lnSpc>
                <a:spcPct val="90000"/>
              </a:lnSpc>
              <a:defRPr/>
            </a:pPr>
            <a:r>
              <a:rPr lang="en-US" b="1" dirty="0" smtClean="0">
                <a:solidFill>
                  <a:srgbClr val="3366FF"/>
                </a:solidFill>
              </a:rPr>
              <a:t>Adding that vocabulary compromises the elegance of the original purity of design.</a:t>
            </a:r>
          </a:p>
          <a:p>
            <a:pPr marL="838200" lvl="1" indent="-381000">
              <a:lnSpc>
                <a:spcPct val="90000"/>
              </a:lnSpc>
              <a:defRPr/>
            </a:pPr>
            <a:r>
              <a:rPr lang="en-US" b="1" dirty="0" smtClean="0">
                <a:solidFill>
                  <a:srgbClr val="3366FF"/>
                </a:solidFill>
              </a:rPr>
              <a:t>A pure language moves from a youthful development community to a acknowledged design influence. </a:t>
            </a:r>
          </a:p>
          <a:p>
            <a:pPr marL="838200" lvl="1" indent="-381000">
              <a:lnSpc>
                <a:spcPct val="90000"/>
              </a:lnSpc>
              <a:defRPr/>
            </a:pPr>
            <a:r>
              <a:rPr lang="en-US" b="1" dirty="0" smtClean="0">
                <a:solidFill>
                  <a:srgbClr val="3366FF"/>
                </a:solidFill>
              </a:rPr>
              <a:t>This passionate sweeping in and hangdog slinking out of programming languages has taken its toll socially on the professional programmer class. </a:t>
            </a:r>
          </a:p>
          <a:p>
            <a:pPr marL="838200" lvl="1" indent="-381000">
              <a:lnSpc>
                <a:spcPct val="90000"/>
              </a:lnSpc>
              <a:defRPr/>
            </a:pPr>
            <a:r>
              <a:rPr lang="en-US" b="1" dirty="0" smtClean="0">
                <a:solidFill>
                  <a:srgbClr val="3366FF"/>
                </a:solidFill>
              </a:rPr>
              <a:t>This is not really working, imo. What kind of solutions suggests themselves?</a:t>
            </a: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a:xfrm>
            <a:off x="457200" y="685800"/>
            <a:ext cx="8212138" cy="685800"/>
          </a:xfrm>
        </p:spPr>
        <p:txBody>
          <a:bodyPr/>
          <a:lstStyle/>
          <a:p>
            <a:pPr>
              <a:defRPr/>
            </a:pPr>
            <a:r>
              <a:rPr lang="en-US" sz="2800" dirty="0" smtClean="0">
                <a:solidFill>
                  <a:srgbClr val="008000"/>
                </a:solidFill>
                <a:cs typeface="+mj-cs"/>
              </a:rPr>
              <a:t>Where Can We Go From Here?</a:t>
            </a:r>
            <a:endParaRPr lang="en-US" sz="2800" dirty="0" smtClean="0">
              <a:solidFill>
                <a:srgbClr val="008000"/>
              </a:solidFill>
              <a:cs typeface="+mj-cs"/>
            </a:endParaRPr>
          </a:p>
        </p:txBody>
      </p:sp>
      <p:sp>
        <p:nvSpPr>
          <p:cNvPr id="860163" name="Rectangle 3"/>
          <p:cNvSpPr>
            <a:spLocks noGrp="1" noChangeArrowheads="1"/>
          </p:cNvSpPr>
          <p:nvPr>
            <p:ph type="body" idx="1"/>
          </p:nvPr>
        </p:nvSpPr>
        <p:spPr>
          <a:xfrm>
            <a:off x="457200" y="1524000"/>
            <a:ext cx="8212138" cy="4343400"/>
          </a:xfrm>
        </p:spPr>
        <p:txBody>
          <a:bodyPr/>
          <a:lstStyle/>
          <a:p>
            <a:pPr marL="457200" indent="-457200">
              <a:lnSpc>
                <a:spcPct val="90000"/>
              </a:lnSpc>
              <a:buClr>
                <a:srgbClr val="CAD8E2"/>
              </a:buClr>
              <a:defRPr/>
            </a:pPr>
            <a:r>
              <a:rPr lang="en-US" b="1" dirty="0" smtClean="0">
                <a:solidFill>
                  <a:srgbClr val="3366FF"/>
                </a:solidFill>
                <a:cs typeface="+mn-cs"/>
              </a:rPr>
              <a:t>However, there is a possible language model we can glean from C++.</a:t>
            </a:r>
          </a:p>
          <a:p>
            <a:pPr marL="838200" lvl="1" indent="-381000">
              <a:lnSpc>
                <a:spcPct val="90000"/>
              </a:lnSpc>
              <a:buClr>
                <a:srgbClr val="CAD8E2"/>
              </a:buClr>
              <a:defRPr/>
            </a:pPr>
            <a:r>
              <a:rPr lang="en-US" b="1" dirty="0" smtClean="0">
                <a:solidFill>
                  <a:srgbClr val="3366FF"/>
                </a:solidFill>
              </a:rPr>
              <a:t>What has been </a:t>
            </a:r>
            <a:r>
              <a:rPr lang="en-US" b="1" i="1" dirty="0" smtClean="0">
                <a:solidFill>
                  <a:srgbClr val="3366FF"/>
                </a:solidFill>
              </a:rPr>
              <a:t>surprisingly</a:t>
            </a:r>
            <a:r>
              <a:rPr lang="en-US" b="1" dirty="0" smtClean="0">
                <a:solidFill>
                  <a:srgbClr val="3366FF"/>
                </a:solidFill>
              </a:rPr>
              <a:t> successful for C++ has been its ability to support multiple program models.</a:t>
            </a:r>
          </a:p>
          <a:p>
            <a:pPr marL="838200" lvl="1" indent="-381000">
              <a:lnSpc>
                <a:spcPct val="90000"/>
              </a:lnSpc>
              <a:buClr>
                <a:srgbClr val="CAD8E2"/>
              </a:buClr>
              <a:defRPr/>
            </a:pPr>
            <a:r>
              <a:rPr lang="en-US" b="1" dirty="0" smtClean="0">
                <a:solidFill>
                  <a:srgbClr val="3366FF"/>
                </a:solidFill>
              </a:rPr>
              <a:t>What has been </a:t>
            </a:r>
            <a:r>
              <a:rPr lang="en-US" b="1" i="1" dirty="0" smtClean="0">
                <a:solidFill>
                  <a:srgbClr val="3366FF"/>
                </a:solidFill>
              </a:rPr>
              <a:t>surprisingly</a:t>
            </a:r>
            <a:r>
              <a:rPr lang="en-US" b="1" dirty="0" smtClean="0">
                <a:solidFill>
                  <a:srgbClr val="3366FF"/>
                </a:solidFill>
              </a:rPr>
              <a:t> unsuccessful </a:t>
            </a:r>
            <a:r>
              <a:rPr lang="en-US" b="1" dirty="0" smtClean="0">
                <a:solidFill>
                  <a:srgbClr val="3366FF"/>
                </a:solidFill>
              </a:rPr>
              <a:t>is the absence of a unifying architecture and crafted boundaries.</a:t>
            </a:r>
          </a:p>
          <a:p>
            <a:pPr marL="457200" indent="-457200">
              <a:lnSpc>
                <a:spcPct val="90000"/>
              </a:lnSpc>
              <a:buClr>
                <a:srgbClr val="CAD8E2"/>
              </a:buClr>
              <a:defRPr/>
            </a:pPr>
            <a:r>
              <a:rPr lang="en-US" b="1" dirty="0" smtClean="0">
                <a:solidFill>
                  <a:srgbClr val="3366FF"/>
                </a:solidFill>
                <a:cs typeface="+mn-cs"/>
              </a:rPr>
              <a:t>Well, perhaps what we need is a conscious design – </a:t>
            </a:r>
            <a:r>
              <a:rPr lang="en-US" b="1" dirty="0" smtClean="0">
                <a:solidFill>
                  <a:srgbClr val="3366FF"/>
                </a:solidFill>
                <a:cs typeface="+mn-cs"/>
              </a:rPr>
              <a:t>one that provides quantifiable </a:t>
            </a:r>
            <a:r>
              <a:rPr lang="en-US" b="1" dirty="0">
                <a:solidFill>
                  <a:srgbClr val="3366FF"/>
                </a:solidFill>
              </a:rPr>
              <a:t>models </a:t>
            </a:r>
            <a:r>
              <a:rPr lang="en-US" b="1" dirty="0" smtClean="0">
                <a:solidFill>
                  <a:srgbClr val="3366FF"/>
                </a:solidFill>
              </a:rPr>
              <a:t>of </a:t>
            </a:r>
            <a:r>
              <a:rPr lang="en-US" b="1" dirty="0" smtClean="0">
                <a:solidFill>
                  <a:srgbClr val="3366FF"/>
                </a:solidFill>
                <a:cs typeface="+mn-cs"/>
              </a:rPr>
              <a:t>complex systems that can be conserved over time …</a:t>
            </a:r>
          </a:p>
          <a:p>
            <a:pPr marL="457200" indent="-457200">
              <a:lnSpc>
                <a:spcPct val="90000"/>
              </a:lnSpc>
              <a:buClr>
                <a:srgbClr val="CAD8E2"/>
              </a:buClr>
              <a:defRPr/>
            </a:pPr>
            <a:r>
              <a:rPr lang="en-US" b="1" dirty="0" smtClean="0">
                <a:solidFill>
                  <a:srgbClr val="3366FF"/>
                </a:solidFill>
              </a:rPr>
              <a:t>Perhaps what we need is an end to the notion of </a:t>
            </a:r>
            <a:r>
              <a:rPr lang="en-US" b="1" i="1" dirty="0" smtClean="0">
                <a:solidFill>
                  <a:srgbClr val="3366FF"/>
                </a:solidFill>
              </a:rPr>
              <a:t>Great Men</a:t>
            </a:r>
            <a:r>
              <a:rPr lang="en-US" b="1" dirty="0" smtClean="0">
                <a:solidFill>
                  <a:srgbClr val="3366FF"/>
                </a:solidFill>
              </a:rPr>
              <a:t>.</a:t>
            </a:r>
            <a:endParaRPr lang="en-US" b="1" dirty="0" smtClean="0">
              <a:solidFill>
                <a:srgbClr val="3366FF"/>
              </a:solidFil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8000"/>
                </a:solidFill>
                <a:latin typeface="Chalkduster"/>
                <a:cs typeface="Chalkduster"/>
              </a:rPr>
              <a:t>Let Me Introduce Myself</a:t>
            </a:r>
            <a:endParaRPr lang="en-US" sz="3600" dirty="0">
              <a:solidFill>
                <a:srgbClr val="008000"/>
              </a:solidFill>
              <a:latin typeface="Chalkduster"/>
              <a:cs typeface="Chalkduster"/>
            </a:endParaRPr>
          </a:p>
        </p:txBody>
      </p:sp>
      <p:sp>
        <p:nvSpPr>
          <p:cNvPr id="3" name="Content Placeholder 2"/>
          <p:cNvSpPr>
            <a:spLocks noGrp="1"/>
          </p:cNvSpPr>
          <p:nvPr>
            <p:ph idx="1"/>
          </p:nvPr>
        </p:nvSpPr>
        <p:spPr/>
        <p:txBody>
          <a:bodyPr/>
          <a:lstStyle/>
          <a:p>
            <a:r>
              <a:rPr lang="en-US" sz="2000" dirty="0" smtClean="0">
                <a:solidFill>
                  <a:srgbClr val="3366FF"/>
                </a:solidFill>
              </a:rPr>
              <a:t>1983 :: First introduction to C++ by Jerry Schwarz, implementer of the </a:t>
            </a:r>
            <a:r>
              <a:rPr lang="en-US" sz="2000" dirty="0" err="1" smtClean="0">
                <a:solidFill>
                  <a:srgbClr val="3366FF"/>
                </a:solidFill>
              </a:rPr>
              <a:t>iostream</a:t>
            </a:r>
            <a:r>
              <a:rPr lang="en-US" sz="2000" dirty="0" smtClean="0">
                <a:solidFill>
                  <a:srgbClr val="3366FF"/>
                </a:solidFill>
              </a:rPr>
              <a:t> library, who was designing and implementing NAIL under Steve Johnson in C++ and I was the tester assigned.</a:t>
            </a:r>
          </a:p>
          <a:p>
            <a:r>
              <a:rPr lang="en-US" sz="2000" dirty="0" smtClean="0">
                <a:solidFill>
                  <a:srgbClr val="3366FF"/>
                </a:solidFill>
              </a:rPr>
              <a:t>1985 :: I was the tester assigned to the “brown bag” </a:t>
            </a:r>
            <a:r>
              <a:rPr lang="en-US" sz="2000" dirty="0" err="1" smtClean="0">
                <a:solidFill>
                  <a:srgbClr val="3366FF"/>
                </a:solidFill>
              </a:rPr>
              <a:t>cfront</a:t>
            </a:r>
            <a:r>
              <a:rPr lang="en-US" sz="2000" dirty="0" smtClean="0">
                <a:solidFill>
                  <a:srgbClr val="3366FF"/>
                </a:solidFill>
              </a:rPr>
              <a:t> release 1.0 team.</a:t>
            </a:r>
          </a:p>
          <a:p>
            <a:r>
              <a:rPr lang="en-US" sz="2000" dirty="0" smtClean="0">
                <a:solidFill>
                  <a:srgbClr val="3366FF"/>
                </a:solidFill>
              </a:rPr>
              <a:t>1986 :: I joined the compiler language group under Steve Johnson, and under persuasion from Barbara Moo (</a:t>
            </a:r>
            <a:r>
              <a:rPr lang="en-US" sz="2000" dirty="0" err="1" smtClean="0">
                <a:solidFill>
                  <a:srgbClr val="3366FF"/>
                </a:solidFill>
              </a:rPr>
              <a:t>bem</a:t>
            </a:r>
            <a:r>
              <a:rPr lang="en-US" sz="2000" dirty="0" smtClean="0">
                <a:solidFill>
                  <a:srgbClr val="3366FF"/>
                </a:solidFill>
              </a:rPr>
              <a:t>), worked on creating release 1.1. </a:t>
            </a:r>
          </a:p>
          <a:p>
            <a:r>
              <a:rPr lang="en-US" sz="2000" dirty="0" smtClean="0">
                <a:solidFill>
                  <a:srgbClr val="3366FF"/>
                </a:solidFill>
              </a:rPr>
              <a:t>1986 – midway through release 2.0, I was the only developer responsible for </a:t>
            </a:r>
            <a:r>
              <a:rPr lang="en-US" sz="2000" dirty="0" err="1" smtClean="0">
                <a:solidFill>
                  <a:srgbClr val="3366FF"/>
                </a:solidFill>
              </a:rPr>
              <a:t>cfront</a:t>
            </a:r>
            <a:r>
              <a:rPr lang="en-US" sz="2000" dirty="0" smtClean="0">
                <a:solidFill>
                  <a:srgbClr val="3366FF"/>
                </a:solidFill>
              </a:rPr>
              <a:t> while </a:t>
            </a:r>
            <a:r>
              <a:rPr lang="en-US" sz="2000" dirty="0" err="1" smtClean="0">
                <a:solidFill>
                  <a:srgbClr val="3366FF"/>
                </a:solidFill>
              </a:rPr>
              <a:t>Bjarne</a:t>
            </a:r>
            <a:r>
              <a:rPr lang="en-US" sz="2000" dirty="0" smtClean="0">
                <a:solidFill>
                  <a:srgbClr val="3366FF"/>
                </a:solidFill>
              </a:rPr>
              <a:t> </a:t>
            </a:r>
            <a:r>
              <a:rPr lang="en-US" sz="2000" dirty="0" err="1" smtClean="0">
                <a:solidFill>
                  <a:srgbClr val="3366FF"/>
                </a:solidFill>
              </a:rPr>
              <a:t>Stroustrup</a:t>
            </a:r>
            <a:r>
              <a:rPr lang="en-US" sz="2000" dirty="0" smtClean="0">
                <a:solidFill>
                  <a:srgbClr val="3366FF"/>
                </a:solidFill>
              </a:rPr>
              <a:t> worked on MI. </a:t>
            </a:r>
          </a:p>
          <a:p>
            <a:endParaRPr lang="en-US" dirty="0"/>
          </a:p>
        </p:txBody>
      </p:sp>
    </p:spTree>
    <p:extLst>
      <p:ext uri="{BB962C8B-B14F-4D97-AF65-F5344CB8AC3E}">
        <p14:creationId xmlns:p14="http://schemas.microsoft.com/office/powerpoint/2010/main" val="209689614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smtClean="0">
                <a:latin typeface="Chalkduster"/>
              </a:rPr>
              <a:t>Isomorphic Design Analytics</a:t>
            </a:r>
            <a:br>
              <a:rPr lang="en-US" sz="3600" i="1" dirty="0" smtClean="0">
                <a:latin typeface="Chalkduster"/>
              </a:rPr>
            </a:br>
            <a:endParaRPr lang="en-US" sz="3600" i="1" dirty="0">
              <a:latin typeface="Chalkduster"/>
            </a:endParaRPr>
          </a:p>
        </p:txBody>
      </p:sp>
      <p:sp>
        <p:nvSpPr>
          <p:cNvPr id="3" name="Text Placeholder 2"/>
          <p:cNvSpPr>
            <a:spLocks noGrp="1"/>
          </p:cNvSpPr>
          <p:nvPr>
            <p:ph type="body" idx="1"/>
          </p:nvPr>
        </p:nvSpPr>
        <p:spPr/>
        <p:txBody>
          <a:bodyPr>
            <a:normAutofit lnSpcReduction="10000"/>
          </a:bodyPr>
          <a:lstStyle/>
          <a:p>
            <a:endParaRPr lang="en-US" dirty="0" smtClean="0"/>
          </a:p>
          <a:p>
            <a:r>
              <a:rPr lang="en-US" dirty="0" smtClean="0">
                <a:solidFill>
                  <a:srgbClr val="3366FF"/>
                </a:solidFill>
                <a:latin typeface="Bradley Hand ITC TT-Bold"/>
                <a:cs typeface="Bradley Hand ITC TT-Bold"/>
              </a:rPr>
              <a:t>Getting our heads out of the Clouds that comes of dwelling in a cave ...</a:t>
            </a:r>
            <a:endParaRPr lang="en-US" dirty="0">
              <a:solidFill>
                <a:srgbClr val="3366FF"/>
              </a:solidFill>
              <a:latin typeface="Bradley Hand ITC TT-Bold"/>
              <a:cs typeface="Bradley Hand ITC TT-Bold"/>
            </a:endParaRPr>
          </a:p>
        </p:txBody>
      </p:sp>
    </p:spTree>
    <p:extLst>
      <p:ext uri="{BB962C8B-B14F-4D97-AF65-F5344CB8AC3E}">
        <p14:creationId xmlns:p14="http://schemas.microsoft.com/office/powerpoint/2010/main" val="424968740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8000"/>
                </a:solidFill>
                <a:latin typeface="Chalkduster"/>
                <a:cs typeface="Chalkduster"/>
              </a:rPr>
              <a:t>The Rational is Imaginary </a:t>
            </a:r>
            <a:endParaRPr lang="en-US" sz="3600" dirty="0">
              <a:solidFill>
                <a:srgbClr val="008000"/>
              </a:solidFill>
              <a:latin typeface="Chalkduster"/>
              <a:cs typeface="Chalkduster"/>
            </a:endParaRPr>
          </a:p>
        </p:txBody>
      </p:sp>
      <p:sp>
        <p:nvSpPr>
          <p:cNvPr id="3" name="Content Placeholder 2"/>
          <p:cNvSpPr>
            <a:spLocks noGrp="1"/>
          </p:cNvSpPr>
          <p:nvPr>
            <p:ph idx="1"/>
          </p:nvPr>
        </p:nvSpPr>
        <p:spPr>
          <a:xfrm>
            <a:off x="914400" y="1735138"/>
            <a:ext cx="7313613" cy="4382726"/>
          </a:xfrm>
        </p:spPr>
        <p:txBody>
          <a:bodyPr>
            <a:normAutofit/>
          </a:bodyPr>
          <a:lstStyle/>
          <a:p>
            <a:r>
              <a:rPr lang="en-US" dirty="0" smtClean="0">
                <a:solidFill>
                  <a:srgbClr val="3366FF"/>
                </a:solidFill>
              </a:rPr>
              <a:t>Atoms : 1 2 3 4 … infinity (ha!)</a:t>
            </a:r>
          </a:p>
          <a:p>
            <a:r>
              <a:rPr lang="en-US" dirty="0" smtClean="0">
                <a:solidFill>
                  <a:srgbClr val="3366FF"/>
                </a:solidFill>
              </a:rPr>
              <a:t>In theory, you just begin with a Positive charge plus a Negative charge, and you get Hydrogen.</a:t>
            </a:r>
          </a:p>
          <a:p>
            <a:r>
              <a:rPr lang="en-US" dirty="0" smtClean="0">
                <a:solidFill>
                  <a:srgbClr val="3366FF"/>
                </a:solidFill>
              </a:rPr>
              <a:t>In theory, you just keep adding Positive charge, and the Negative charge will be there. </a:t>
            </a:r>
          </a:p>
          <a:p>
            <a:r>
              <a:rPr lang="en-US" dirty="0" smtClean="0">
                <a:solidFill>
                  <a:srgbClr val="3366FF"/>
                </a:solidFill>
              </a:rPr>
              <a:t>None of that is anywhere near the truth. The universe is not Platonic. You cannot reason about it.</a:t>
            </a:r>
          </a:p>
          <a:p>
            <a:pPr marL="0" indent="0">
              <a:buNone/>
            </a:pPr>
            <a:r>
              <a:rPr lang="en-US" dirty="0" smtClean="0">
                <a:solidFill>
                  <a:srgbClr val="FF6600"/>
                </a:solidFill>
                <a:latin typeface="Bradley Hand ITC TT-Bold"/>
                <a:cs typeface="Bradley Hand ITC TT-Bold"/>
              </a:rPr>
              <a:t> Top-down reasoning fails before the material world</a:t>
            </a:r>
          </a:p>
          <a:p>
            <a:pPr marL="0" indent="0">
              <a:buNone/>
            </a:pPr>
            <a:endParaRPr lang="en-US" dirty="0">
              <a:latin typeface="Bradley Hand ITC TT-Bold"/>
              <a:cs typeface="Bradley Hand ITC TT-Bold"/>
            </a:endParaRPr>
          </a:p>
          <a:p>
            <a:pPr marL="0" indent="0">
              <a:buNone/>
            </a:pPr>
            <a:endParaRPr lang="en-US" dirty="0"/>
          </a:p>
        </p:txBody>
      </p:sp>
    </p:spTree>
    <p:extLst>
      <p:ext uri="{BB962C8B-B14F-4D97-AF65-F5344CB8AC3E}">
        <p14:creationId xmlns:p14="http://schemas.microsoft.com/office/powerpoint/2010/main" val="49835134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8000"/>
                </a:solidFill>
                <a:latin typeface="Chalkduster"/>
                <a:cs typeface="Chalkduster"/>
              </a:rPr>
              <a:t>Zeno’s Paradox</a:t>
            </a:r>
            <a:endParaRPr lang="en-US" sz="3600" dirty="0">
              <a:solidFill>
                <a:srgbClr val="008000"/>
              </a:solidFill>
              <a:latin typeface="Chalkduster"/>
              <a:cs typeface="Chalkduster"/>
            </a:endParaRPr>
          </a:p>
        </p:txBody>
      </p:sp>
      <p:sp>
        <p:nvSpPr>
          <p:cNvPr id="3" name="Content Placeholder 2"/>
          <p:cNvSpPr>
            <a:spLocks noGrp="1"/>
          </p:cNvSpPr>
          <p:nvPr>
            <p:ph idx="1"/>
          </p:nvPr>
        </p:nvSpPr>
        <p:spPr>
          <a:xfrm>
            <a:off x="914400" y="1735138"/>
            <a:ext cx="7313613" cy="4382726"/>
          </a:xfrm>
        </p:spPr>
        <p:txBody>
          <a:bodyPr>
            <a:normAutofit fontScale="92500" lnSpcReduction="20000"/>
          </a:bodyPr>
          <a:lstStyle/>
          <a:p>
            <a:r>
              <a:rPr lang="en-US" dirty="0" smtClean="0">
                <a:solidFill>
                  <a:srgbClr val="3366FF"/>
                </a:solidFill>
              </a:rPr>
              <a:t>I am sitting across the room from a door. Rather than get up and walk to it, I think it through first.</a:t>
            </a:r>
          </a:p>
          <a:p>
            <a:r>
              <a:rPr lang="en-US" dirty="0" smtClean="0">
                <a:solidFill>
                  <a:srgbClr val="3366FF"/>
                </a:solidFill>
              </a:rPr>
              <a:t>Zeno’s Paradox: infinite regress. Result: I don’t even try to get up. It is impossible. </a:t>
            </a:r>
          </a:p>
          <a:p>
            <a:r>
              <a:rPr lang="en-US" dirty="0" smtClean="0">
                <a:solidFill>
                  <a:srgbClr val="3366FF"/>
                </a:solidFill>
              </a:rPr>
              <a:t>Modern mathematicians prove Zeno’s Paradox to be incorrect by exploiting the concept of infinite series.</a:t>
            </a:r>
          </a:p>
          <a:p>
            <a:r>
              <a:rPr lang="en-US" dirty="0" smtClean="0">
                <a:solidFill>
                  <a:srgbClr val="3366FF"/>
                </a:solidFill>
              </a:rPr>
              <a:t>None of that is true. It’s all in our head. To get to the door, you just have to do it. Thinking fails us because it is not anchored in the material world.</a:t>
            </a:r>
          </a:p>
          <a:p>
            <a:pPr marL="0" indent="0">
              <a:buNone/>
            </a:pPr>
            <a:r>
              <a:rPr lang="en-US" dirty="0" smtClean="0">
                <a:solidFill>
                  <a:srgbClr val="FF6600"/>
                </a:solidFill>
                <a:latin typeface="Bradley Hand ITC TT-Bold"/>
                <a:cs typeface="Bradley Hand ITC TT-Bold"/>
              </a:rPr>
              <a:t> This example is trivial, like our Weather app. But in the everyday world, we fall into this all the time. </a:t>
            </a:r>
          </a:p>
          <a:p>
            <a:pPr marL="0" indent="0">
              <a:buNone/>
            </a:pPr>
            <a:endParaRPr lang="en-US" dirty="0">
              <a:latin typeface="Bradley Hand ITC TT-Bold"/>
              <a:cs typeface="Bradley Hand ITC TT-Bold"/>
            </a:endParaRPr>
          </a:p>
          <a:p>
            <a:pPr marL="0" indent="0">
              <a:buNone/>
            </a:pPr>
            <a:endParaRPr lang="en-US" dirty="0"/>
          </a:p>
        </p:txBody>
      </p:sp>
    </p:spTree>
    <p:extLst>
      <p:ext uri="{BB962C8B-B14F-4D97-AF65-F5344CB8AC3E}">
        <p14:creationId xmlns:p14="http://schemas.microsoft.com/office/powerpoint/2010/main" val="252826177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8000"/>
                </a:solidFill>
                <a:latin typeface="Chalkduster"/>
                <a:cs typeface="Chalkduster"/>
              </a:rPr>
              <a:t>Isomorphic Analytics</a:t>
            </a:r>
            <a:endParaRPr lang="en-US" sz="3600" dirty="0">
              <a:solidFill>
                <a:srgbClr val="008000"/>
              </a:solidFill>
              <a:latin typeface="Chalkduster"/>
              <a:cs typeface="Chalkduster"/>
            </a:endParaRPr>
          </a:p>
        </p:txBody>
      </p:sp>
      <p:sp>
        <p:nvSpPr>
          <p:cNvPr id="3" name="Content Placeholder 2"/>
          <p:cNvSpPr>
            <a:spLocks noGrp="1"/>
          </p:cNvSpPr>
          <p:nvPr>
            <p:ph idx="1"/>
          </p:nvPr>
        </p:nvSpPr>
        <p:spPr>
          <a:xfrm>
            <a:off x="914400" y="1735138"/>
            <a:ext cx="7313613" cy="4382726"/>
          </a:xfrm>
        </p:spPr>
        <p:txBody>
          <a:bodyPr>
            <a:normAutofit fontScale="77500" lnSpcReduction="20000"/>
          </a:bodyPr>
          <a:lstStyle/>
          <a:p>
            <a:r>
              <a:rPr lang="en-US" dirty="0" smtClean="0">
                <a:solidFill>
                  <a:srgbClr val="3366FF"/>
                </a:solidFill>
              </a:rPr>
              <a:t>How can we think about complexity without falling into Zeno’s Paradox? And the antagonisms it engenders?</a:t>
            </a:r>
          </a:p>
          <a:p>
            <a:r>
              <a:rPr lang="en-US" dirty="0" smtClean="0">
                <a:solidFill>
                  <a:srgbClr val="3366FF"/>
                </a:solidFill>
              </a:rPr>
              <a:t>Think of temperature before Kelvin. F or C? Both are imaginary. They mean nothing except by convention. Kelvin anchored temperature to the physical world. </a:t>
            </a:r>
          </a:p>
          <a:p>
            <a:r>
              <a:rPr lang="en-US" dirty="0" smtClean="0">
                <a:solidFill>
                  <a:srgbClr val="3366FF"/>
                </a:solidFill>
              </a:rPr>
              <a:t>Isomorphic reasoning is an attempt at anchoring design to a quantitative physical model found in nature:</a:t>
            </a:r>
          </a:p>
          <a:p>
            <a:pPr lvl="1"/>
            <a:r>
              <a:rPr lang="en-US" dirty="0" smtClean="0">
                <a:solidFill>
                  <a:srgbClr val="3366FF"/>
                </a:solidFill>
              </a:rPr>
              <a:t>The value of the isomorph is quantifiable – we can order isomorphic thinking about a problem without resorting to Authority</a:t>
            </a:r>
          </a:p>
          <a:p>
            <a:pPr lvl="1"/>
            <a:r>
              <a:rPr lang="en-US" dirty="0" smtClean="0">
                <a:solidFill>
                  <a:srgbClr val="3366FF"/>
                </a:solidFill>
              </a:rPr>
              <a:t>The isomorph is both invariant across space but mutable over time.</a:t>
            </a:r>
          </a:p>
          <a:p>
            <a:pPr marL="0" indent="0">
              <a:buNone/>
            </a:pPr>
            <a:r>
              <a:rPr lang="en-US" dirty="0" smtClean="0">
                <a:solidFill>
                  <a:srgbClr val="FF6600"/>
                </a:solidFill>
                <a:latin typeface="Bradley Hand ITC TT-Bold"/>
                <a:cs typeface="Bradley Hand ITC TT-Bold"/>
              </a:rPr>
              <a:t> As a first approximation, let’s think about Concurrency and Synchronization using the isomorph of iEukaryote fertilization.</a:t>
            </a:r>
          </a:p>
          <a:p>
            <a:pPr marL="0" indent="0">
              <a:buNone/>
            </a:pPr>
            <a:endParaRPr lang="en-US" dirty="0">
              <a:latin typeface="Bradley Hand ITC TT-Bold"/>
              <a:cs typeface="Bradley Hand ITC TT-Bold"/>
            </a:endParaRPr>
          </a:p>
          <a:p>
            <a:pPr marL="0" indent="0">
              <a:buNone/>
            </a:pPr>
            <a:endParaRPr lang="en-US" dirty="0"/>
          </a:p>
        </p:txBody>
      </p:sp>
    </p:spTree>
    <p:extLst>
      <p:ext uri="{BB962C8B-B14F-4D97-AF65-F5344CB8AC3E}">
        <p14:creationId xmlns:p14="http://schemas.microsoft.com/office/powerpoint/2010/main" val="298308725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8000"/>
                </a:solidFill>
                <a:latin typeface="Chalkduster"/>
                <a:cs typeface="Chalkduster"/>
              </a:rPr>
              <a:t>Isomorphic Analytics ???</a:t>
            </a:r>
            <a:endParaRPr lang="en-US" sz="3600" dirty="0">
              <a:solidFill>
                <a:srgbClr val="008000"/>
              </a:solidFill>
              <a:latin typeface="Chalkduster"/>
              <a:cs typeface="Chalkduster"/>
            </a:endParaRPr>
          </a:p>
        </p:txBody>
      </p:sp>
      <p:sp>
        <p:nvSpPr>
          <p:cNvPr id="3" name="Content Placeholder 2"/>
          <p:cNvSpPr>
            <a:spLocks noGrp="1"/>
          </p:cNvSpPr>
          <p:nvPr>
            <p:ph idx="1"/>
          </p:nvPr>
        </p:nvSpPr>
        <p:spPr>
          <a:xfrm>
            <a:off x="914400" y="1735138"/>
            <a:ext cx="7313613" cy="4382726"/>
          </a:xfrm>
        </p:spPr>
        <p:txBody>
          <a:bodyPr>
            <a:normAutofit fontScale="25000" lnSpcReduction="20000"/>
          </a:bodyPr>
          <a:lstStyle/>
          <a:p>
            <a:r>
              <a:rPr lang="en-US" sz="8000" dirty="0" smtClean="0">
                <a:solidFill>
                  <a:srgbClr val="3366FF"/>
                </a:solidFill>
              </a:rPr>
              <a:t>Natural design is complex, and surprising, but also surprisingly regular, if you enjoy design and implementation issue.</a:t>
            </a:r>
          </a:p>
          <a:p>
            <a:r>
              <a:rPr lang="en-US" sz="8000" dirty="0" smtClean="0">
                <a:solidFill>
                  <a:srgbClr val="3366FF"/>
                </a:solidFill>
              </a:rPr>
              <a:t>It exists at four independent but tightly coupled levels that are complex in themselves and yet also built upon what is “below” it.</a:t>
            </a:r>
          </a:p>
          <a:p>
            <a:r>
              <a:rPr lang="en-US" sz="8000" dirty="0" smtClean="0">
                <a:solidFill>
                  <a:srgbClr val="3366FF"/>
                </a:solidFill>
              </a:rPr>
              <a:t>It spans the micro scale to the macro scale with all the latency of mechanical constraints and information processing windows in which the information remains relevant.</a:t>
            </a:r>
          </a:p>
          <a:p>
            <a:r>
              <a:rPr lang="en-US" sz="8000" dirty="0" smtClean="0">
                <a:solidFill>
                  <a:srgbClr val="3366FF"/>
                </a:solidFill>
              </a:rPr>
              <a:t>That is, there are all sorts of isomorphs just waiting to be applied. </a:t>
            </a:r>
          </a:p>
          <a:p>
            <a:r>
              <a:rPr lang="en-US" sz="8000" dirty="0" smtClean="0">
                <a:solidFill>
                  <a:srgbClr val="3366FF"/>
                </a:solidFill>
              </a:rPr>
              <a:t>It is simply a way of rigorously thinking about complex systems that are both concurrent and synchronizing. But I’m not going to argue the point.</a:t>
            </a:r>
          </a:p>
          <a:p>
            <a:pPr marL="0" indent="0">
              <a:buNone/>
            </a:pPr>
            <a:endParaRPr lang="en-US" sz="9600" dirty="0" smtClean="0">
              <a:solidFill>
                <a:srgbClr val="3366FF"/>
              </a:solidFill>
            </a:endParaRPr>
          </a:p>
        </p:txBody>
      </p:sp>
    </p:spTree>
    <p:extLst>
      <p:ext uri="{BB962C8B-B14F-4D97-AF65-F5344CB8AC3E}">
        <p14:creationId xmlns:p14="http://schemas.microsoft.com/office/powerpoint/2010/main" val="366023864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solidFill>
                  <a:schemeClr val="accent1">
                    <a:lumMod val="60000"/>
                    <a:lumOff val="40000"/>
                  </a:schemeClr>
                </a:solidFill>
                <a:latin typeface="Cracked"/>
                <a:cs typeface="Cracked"/>
              </a:rPr>
              <a:t>Fertilization !!!</a:t>
            </a:r>
            <a:endParaRPr lang="en-US" sz="6000" dirty="0">
              <a:solidFill>
                <a:schemeClr val="accent1">
                  <a:lumMod val="60000"/>
                  <a:lumOff val="40000"/>
                </a:schemeClr>
              </a:solidFill>
              <a:latin typeface="Cracked"/>
              <a:cs typeface="Cracked"/>
            </a:endParaRPr>
          </a:p>
        </p:txBody>
      </p:sp>
      <p:sp>
        <p:nvSpPr>
          <p:cNvPr id="3" name="Content Placeholder 2"/>
          <p:cNvSpPr>
            <a:spLocks noGrp="1"/>
          </p:cNvSpPr>
          <p:nvPr>
            <p:ph idx="1"/>
          </p:nvPr>
        </p:nvSpPr>
        <p:spPr/>
        <p:txBody>
          <a:bodyPr>
            <a:normAutofit fontScale="92500" lnSpcReduction="10000"/>
          </a:bodyPr>
          <a:lstStyle/>
          <a:p>
            <a:r>
              <a:rPr lang="en-US" dirty="0" smtClean="0">
                <a:solidFill>
                  <a:srgbClr val="3366FF"/>
                </a:solidFill>
              </a:rPr>
              <a:t>The egg’s cell cycle must be suspended, and be able to recognize and restart by a specific event that can occur </a:t>
            </a:r>
            <a:r>
              <a:rPr lang="en-US" dirty="0">
                <a:solidFill>
                  <a:srgbClr val="3366FF"/>
                </a:solidFill>
              </a:rPr>
              <a:t>only </a:t>
            </a:r>
            <a:r>
              <a:rPr lang="en-US" dirty="0" smtClean="0">
                <a:solidFill>
                  <a:srgbClr val="3366FF"/>
                </a:solidFill>
              </a:rPr>
              <a:t>during a small window of time that will happen if at all at an </a:t>
            </a:r>
            <a:r>
              <a:rPr lang="en-US" dirty="0" err="1" smtClean="0">
                <a:solidFill>
                  <a:srgbClr val="3366FF"/>
                </a:solidFill>
              </a:rPr>
              <a:t>indeterminant</a:t>
            </a:r>
            <a:r>
              <a:rPr lang="en-US" dirty="0" smtClean="0">
                <a:solidFill>
                  <a:srgbClr val="3366FF"/>
                </a:solidFill>
              </a:rPr>
              <a:t> future time.</a:t>
            </a:r>
          </a:p>
          <a:p>
            <a:r>
              <a:rPr lang="en-US" dirty="0" smtClean="0">
                <a:solidFill>
                  <a:srgbClr val="3366FF"/>
                </a:solidFill>
              </a:rPr>
              <a:t>There needs to be a cell mechanism within the egg to bring the second set of chromosomes to a 1-1mapping</a:t>
            </a:r>
          </a:p>
          <a:p>
            <a:r>
              <a:rPr lang="en-US" dirty="0" smtClean="0">
                <a:solidFill>
                  <a:srgbClr val="3366FF"/>
                </a:solidFill>
              </a:rPr>
              <a:t>There needs to be an algorithm for recombination to be implemented somehow</a:t>
            </a:r>
          </a:p>
          <a:p>
            <a:r>
              <a:rPr lang="en-US" dirty="0" smtClean="0">
                <a:solidFill>
                  <a:srgbClr val="3366FF"/>
                </a:solidFill>
              </a:rPr>
              <a:t>The patterns in this implementation: gradient, receptor, regulatory proteins, a chemical state machine.</a:t>
            </a:r>
            <a:endParaRPr lang="en-US" dirty="0">
              <a:solidFill>
                <a:srgbClr val="3366FF"/>
              </a:solidFill>
            </a:endParaRPr>
          </a:p>
        </p:txBody>
      </p:sp>
    </p:spTree>
    <p:extLst>
      <p:ext uri="{BB962C8B-B14F-4D97-AF65-F5344CB8AC3E}">
        <p14:creationId xmlns:p14="http://schemas.microsoft.com/office/powerpoint/2010/main" val="396899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solidFill>
                  <a:schemeClr val="accent1">
                    <a:lumMod val="60000"/>
                    <a:lumOff val="40000"/>
                  </a:schemeClr>
                </a:solidFill>
                <a:latin typeface="Cracked"/>
                <a:cs typeface="Cracked"/>
              </a:rPr>
              <a:t>Fertilization !!!</a:t>
            </a:r>
            <a:endParaRPr lang="en-US" sz="6000" dirty="0">
              <a:solidFill>
                <a:schemeClr val="accent1">
                  <a:lumMod val="60000"/>
                  <a:lumOff val="40000"/>
                </a:schemeClr>
              </a:solidFill>
              <a:latin typeface="Cracked"/>
              <a:cs typeface="Cracked"/>
            </a:endParaRPr>
          </a:p>
        </p:txBody>
      </p:sp>
      <p:sp>
        <p:nvSpPr>
          <p:cNvPr id="3" name="Content Placeholder 2"/>
          <p:cNvSpPr>
            <a:spLocks noGrp="1"/>
          </p:cNvSpPr>
          <p:nvPr>
            <p:ph idx="1"/>
          </p:nvPr>
        </p:nvSpPr>
        <p:spPr>
          <a:xfrm>
            <a:off x="842850" y="1735138"/>
            <a:ext cx="7313613" cy="4056062"/>
          </a:xfrm>
        </p:spPr>
        <p:txBody>
          <a:bodyPr>
            <a:normAutofit fontScale="70000" lnSpcReduction="20000"/>
          </a:bodyPr>
          <a:lstStyle/>
          <a:p>
            <a:r>
              <a:rPr lang="en-US" dirty="0" smtClean="0">
                <a:solidFill>
                  <a:srgbClr val="3366FF"/>
                </a:solidFill>
              </a:rPr>
              <a:t>Note that the implementation is </a:t>
            </a:r>
            <a:r>
              <a:rPr lang="en-US" dirty="0" err="1" smtClean="0">
                <a:solidFill>
                  <a:srgbClr val="3366FF"/>
                </a:solidFill>
              </a:rPr>
              <a:t>typeless</a:t>
            </a:r>
            <a:r>
              <a:rPr lang="en-US" dirty="0" smtClean="0">
                <a:solidFill>
                  <a:srgbClr val="3366FF"/>
                </a:solidFill>
              </a:rPr>
              <a:t> – that is, the mechanism to stop and start the cell cycle is more or less invariant, with the code dependent aspects encapsulated in the genome to be developed.</a:t>
            </a:r>
          </a:p>
          <a:p>
            <a:r>
              <a:rPr lang="en-US" dirty="0" smtClean="0">
                <a:solidFill>
                  <a:srgbClr val="3366FF"/>
                </a:solidFill>
              </a:rPr>
              <a:t>The mechanism itself is a kind of lisp engine parameterized by the particulate genome or family of genome.</a:t>
            </a:r>
          </a:p>
          <a:p>
            <a:r>
              <a:rPr lang="en-US" dirty="0" smtClean="0">
                <a:solidFill>
                  <a:srgbClr val="3366FF"/>
                </a:solidFill>
              </a:rPr>
              <a:t>It is a complete and independent system – the actual delivery system providing the second set of chromosomes – is an implementation detail.</a:t>
            </a:r>
          </a:p>
          <a:p>
            <a:r>
              <a:rPr lang="en-US" dirty="0" smtClean="0">
                <a:solidFill>
                  <a:srgbClr val="3366FF"/>
                </a:solidFill>
              </a:rPr>
              <a:t>It has its own physics, time scale, and constraints. It’s own vocabulary and domain space. And yet it imposes constraints on everything above it. </a:t>
            </a:r>
          </a:p>
          <a:p>
            <a:r>
              <a:rPr lang="en-US" dirty="0" smtClean="0">
                <a:solidFill>
                  <a:srgbClr val="3366FF"/>
                </a:solidFill>
              </a:rPr>
              <a:t>That is, there is not an unconstrained solution space for the delivery system. This is what makes natural design … well, what it is. There is nothing </a:t>
            </a:r>
            <a:r>
              <a:rPr lang="en-US" i="1" dirty="0" smtClean="0">
                <a:solidFill>
                  <a:srgbClr val="3366FF"/>
                </a:solidFill>
              </a:rPr>
              <a:t>centrally</a:t>
            </a:r>
            <a:r>
              <a:rPr lang="en-US" dirty="0" smtClean="0">
                <a:solidFill>
                  <a:srgbClr val="3366FF"/>
                </a:solidFill>
              </a:rPr>
              <a:t> human about it because it is bottom-up and conservative. </a:t>
            </a:r>
          </a:p>
          <a:p>
            <a:r>
              <a:rPr lang="en-US" dirty="0" smtClean="0">
                <a:solidFill>
                  <a:srgbClr val="3366FF"/>
                </a:solidFill>
              </a:rPr>
              <a:t>In this sense does the mouse, mushroom, and milkweed become one. </a:t>
            </a:r>
            <a:endParaRPr lang="en-US" dirty="0">
              <a:solidFill>
                <a:srgbClr val="3366FF"/>
              </a:solidFill>
            </a:endParaRPr>
          </a:p>
        </p:txBody>
      </p:sp>
    </p:spTree>
    <p:extLst>
      <p:ext uri="{BB962C8B-B14F-4D97-AF65-F5344CB8AC3E}">
        <p14:creationId xmlns:p14="http://schemas.microsoft.com/office/powerpoint/2010/main" val="1927790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solidFill>
                  <a:schemeClr val="accent1">
                    <a:lumMod val="60000"/>
                    <a:lumOff val="40000"/>
                  </a:schemeClr>
                </a:solidFill>
                <a:latin typeface="Cracked"/>
                <a:cs typeface="Cracked"/>
              </a:rPr>
              <a:t>Fertilization !!!</a:t>
            </a:r>
            <a:endParaRPr lang="en-US" sz="6000" dirty="0">
              <a:solidFill>
                <a:schemeClr val="accent1">
                  <a:lumMod val="60000"/>
                  <a:lumOff val="40000"/>
                </a:schemeClr>
              </a:solidFill>
              <a:latin typeface="Cracked"/>
              <a:cs typeface="Cracked"/>
            </a:endParaRPr>
          </a:p>
        </p:txBody>
      </p:sp>
      <p:sp>
        <p:nvSpPr>
          <p:cNvPr id="3" name="Content Placeholder 2"/>
          <p:cNvSpPr>
            <a:spLocks noGrp="1"/>
          </p:cNvSpPr>
          <p:nvPr>
            <p:ph idx="1"/>
          </p:nvPr>
        </p:nvSpPr>
        <p:spPr/>
        <p:txBody>
          <a:bodyPr>
            <a:normAutofit fontScale="92500" lnSpcReduction="20000"/>
          </a:bodyPr>
          <a:lstStyle/>
          <a:p>
            <a:r>
              <a:rPr lang="en-US" dirty="0" smtClean="0">
                <a:solidFill>
                  <a:srgbClr val="3366FF"/>
                </a:solidFill>
              </a:rPr>
              <a:t>In order to carry out fertilization between animals, bodies emerged – all the existing body plans are said to have emerged during the Cambrian Explosion.</a:t>
            </a:r>
          </a:p>
          <a:p>
            <a:r>
              <a:rPr lang="en-US" dirty="0" smtClean="0">
                <a:solidFill>
                  <a:srgbClr val="3366FF"/>
                </a:solidFill>
              </a:rPr>
              <a:t>In any case, bodies developed within a species such that one body form receives the set of chromosomes – let’s call it the host.</a:t>
            </a:r>
          </a:p>
          <a:p>
            <a:r>
              <a:rPr lang="en-US" dirty="0" smtClean="0">
                <a:solidFill>
                  <a:srgbClr val="3366FF"/>
                </a:solidFill>
              </a:rPr>
              <a:t>And the other body form generates the chromosome set to be delivered – let’s call it the packet.</a:t>
            </a:r>
          </a:p>
          <a:p>
            <a:r>
              <a:rPr lang="en-US" dirty="0" smtClean="0">
                <a:solidFill>
                  <a:srgbClr val="3366FF"/>
                </a:solidFill>
              </a:rPr>
              <a:t>There is a huge amount of concurrency and </a:t>
            </a:r>
            <a:r>
              <a:rPr lang="en-US" dirty="0" err="1" smtClean="0">
                <a:solidFill>
                  <a:srgbClr val="3366FF"/>
                </a:solidFill>
              </a:rPr>
              <a:t>syncronization</a:t>
            </a:r>
            <a:r>
              <a:rPr lang="en-US" dirty="0" smtClean="0">
                <a:solidFill>
                  <a:srgbClr val="3366FF"/>
                </a:solidFill>
              </a:rPr>
              <a:t>, and even more invention, that needs to be accomplished here!!! Just think about how you would solve all this.</a:t>
            </a:r>
            <a:endParaRPr lang="en-US" dirty="0">
              <a:solidFill>
                <a:srgbClr val="3366FF"/>
              </a:solidFill>
            </a:endParaRPr>
          </a:p>
        </p:txBody>
      </p:sp>
    </p:spTree>
    <p:extLst>
      <p:ext uri="{BB962C8B-B14F-4D97-AF65-F5344CB8AC3E}">
        <p14:creationId xmlns:p14="http://schemas.microsoft.com/office/powerpoint/2010/main" val="4064307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solidFill>
                  <a:schemeClr val="accent1">
                    <a:lumMod val="60000"/>
                    <a:lumOff val="40000"/>
                  </a:schemeClr>
                </a:solidFill>
                <a:latin typeface="Cracked"/>
                <a:cs typeface="Cracked"/>
              </a:rPr>
              <a:t>Fertilization !!!</a:t>
            </a:r>
            <a:endParaRPr lang="en-US" sz="6000" dirty="0">
              <a:solidFill>
                <a:schemeClr val="accent1">
                  <a:lumMod val="60000"/>
                  <a:lumOff val="40000"/>
                </a:schemeClr>
              </a:solidFill>
              <a:latin typeface="Cracked"/>
              <a:cs typeface="Cracked"/>
            </a:endParaRPr>
          </a:p>
        </p:txBody>
      </p:sp>
      <p:sp>
        <p:nvSpPr>
          <p:cNvPr id="3" name="Content Placeholder 2"/>
          <p:cNvSpPr>
            <a:spLocks noGrp="1"/>
          </p:cNvSpPr>
          <p:nvPr>
            <p:ph idx="1"/>
          </p:nvPr>
        </p:nvSpPr>
        <p:spPr/>
        <p:txBody>
          <a:bodyPr>
            <a:normAutofit fontScale="85000" lnSpcReduction="20000"/>
          </a:bodyPr>
          <a:lstStyle/>
          <a:p>
            <a:r>
              <a:rPr lang="en-US" dirty="0" smtClean="0">
                <a:solidFill>
                  <a:srgbClr val="3366FF"/>
                </a:solidFill>
              </a:rPr>
              <a:t>Need invent a mechanism for projecting cells out of the one body form and being received within the other.</a:t>
            </a:r>
          </a:p>
          <a:p>
            <a:r>
              <a:rPr lang="en-US" dirty="0" smtClean="0">
                <a:solidFill>
                  <a:srgbClr val="3366FF"/>
                </a:solidFill>
              </a:rPr>
              <a:t>While this makes the host a reasonably easy delivery target, it is constrained to occur within a window of time in which the two bodies are </a:t>
            </a:r>
            <a:r>
              <a:rPr lang="en-US" dirty="0" err="1" smtClean="0">
                <a:solidFill>
                  <a:srgbClr val="3366FF"/>
                </a:solidFill>
              </a:rPr>
              <a:t>syncronized</a:t>
            </a:r>
            <a:r>
              <a:rPr lang="en-US" dirty="0" smtClean="0">
                <a:solidFill>
                  <a:srgbClr val="3366FF"/>
                </a:solidFill>
              </a:rPr>
              <a:t>.</a:t>
            </a:r>
          </a:p>
          <a:p>
            <a:r>
              <a:rPr lang="en-US" dirty="0" smtClean="0">
                <a:solidFill>
                  <a:srgbClr val="3366FF"/>
                </a:solidFill>
              </a:rPr>
              <a:t>Need invent a cell that can be motile, carry its chromosome set, and be equipped with the protein </a:t>
            </a:r>
            <a:r>
              <a:rPr lang="en-US" dirty="0" err="1" smtClean="0">
                <a:solidFill>
                  <a:srgbClr val="3366FF"/>
                </a:solidFill>
              </a:rPr>
              <a:t>munition</a:t>
            </a:r>
            <a:r>
              <a:rPr lang="en-US" dirty="0" smtClean="0">
                <a:solidFill>
                  <a:srgbClr val="3366FF"/>
                </a:solidFill>
              </a:rPr>
              <a:t> necessary to penetrate the egg’s membrane.</a:t>
            </a:r>
          </a:p>
          <a:p>
            <a:r>
              <a:rPr lang="en-US" dirty="0" smtClean="0">
                <a:solidFill>
                  <a:srgbClr val="3366FF"/>
                </a:solidFill>
              </a:rPr>
              <a:t>Need invent a mechanism to identify an incoming packet as being the right sort of packet. So, better not generate duplicate identities unless you’re sure the results won’t be catastrophic, even though we’re talking millions of years down the line. </a:t>
            </a:r>
            <a:endParaRPr lang="en-US" dirty="0">
              <a:solidFill>
                <a:srgbClr val="3366FF"/>
              </a:solidFill>
            </a:endParaRPr>
          </a:p>
        </p:txBody>
      </p:sp>
    </p:spTree>
    <p:extLst>
      <p:ext uri="{BB962C8B-B14F-4D97-AF65-F5344CB8AC3E}">
        <p14:creationId xmlns:p14="http://schemas.microsoft.com/office/powerpoint/2010/main" val="412354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solidFill>
                  <a:schemeClr val="accent1">
                    <a:lumMod val="60000"/>
                    <a:lumOff val="40000"/>
                  </a:schemeClr>
                </a:solidFill>
                <a:latin typeface="Cracked"/>
                <a:cs typeface="Cracked"/>
              </a:rPr>
              <a:t>Fertilization !!!</a:t>
            </a:r>
            <a:endParaRPr lang="en-US" sz="6000" dirty="0">
              <a:solidFill>
                <a:schemeClr val="accent1">
                  <a:lumMod val="60000"/>
                  <a:lumOff val="40000"/>
                </a:schemeClr>
              </a:solidFill>
              <a:latin typeface="Cracked"/>
              <a:cs typeface="Cracked"/>
            </a:endParaRPr>
          </a:p>
        </p:txBody>
      </p:sp>
      <p:sp>
        <p:nvSpPr>
          <p:cNvPr id="3" name="Content Placeholder 2"/>
          <p:cNvSpPr>
            <a:spLocks noGrp="1"/>
          </p:cNvSpPr>
          <p:nvPr>
            <p:ph idx="1"/>
          </p:nvPr>
        </p:nvSpPr>
        <p:spPr/>
        <p:txBody>
          <a:bodyPr>
            <a:normAutofit fontScale="92500" lnSpcReduction="20000"/>
          </a:bodyPr>
          <a:lstStyle/>
          <a:p>
            <a:r>
              <a:rPr lang="en-US" sz="2000" dirty="0" smtClean="0">
                <a:solidFill>
                  <a:srgbClr val="3366FF"/>
                </a:solidFill>
              </a:rPr>
              <a:t>It has to invent an entirely new cell cycle: meiosis …</a:t>
            </a:r>
          </a:p>
          <a:p>
            <a:r>
              <a:rPr lang="en-US" sz="2000" dirty="0" smtClean="0">
                <a:solidFill>
                  <a:srgbClr val="3366FF"/>
                </a:solidFill>
              </a:rPr>
              <a:t>For the first time in the history of life, a genome will contain a superset of the genes actually needed within a cell – so a mechanism to manage that has to be worked out.</a:t>
            </a:r>
          </a:p>
          <a:p>
            <a:r>
              <a:rPr lang="en-US" sz="2000" dirty="0" smtClean="0">
                <a:solidFill>
                  <a:srgbClr val="3366FF"/>
                </a:solidFill>
              </a:rPr>
              <a:t>For the first time in the history of life, cells will become specialized and form tissue and organ and have a life cycle that extends beyond any one cell. All that has to be worked out. </a:t>
            </a:r>
          </a:p>
          <a:p>
            <a:r>
              <a:rPr lang="en-US" sz="2000" dirty="0" smtClean="0">
                <a:solidFill>
                  <a:srgbClr val="3366FF"/>
                </a:solidFill>
              </a:rPr>
              <a:t>This again is an independent level – in this case, all this has to be represented at the level of the genome. </a:t>
            </a:r>
            <a:endParaRPr lang="en-US" sz="2000" dirty="0">
              <a:solidFill>
                <a:srgbClr val="3366FF"/>
              </a:solidFill>
            </a:endParaRPr>
          </a:p>
          <a:p>
            <a:r>
              <a:rPr lang="en-US" sz="2000" dirty="0" smtClean="0">
                <a:solidFill>
                  <a:srgbClr val="3366FF"/>
                </a:solidFill>
              </a:rPr>
              <a:t>The genome suddenly must both develop the form and control the function. The earlier regulatory and signaling mechanisms won’t scale. An entirely new gen of the genome is required</a:t>
            </a:r>
            <a:r>
              <a:rPr lang="en-US" sz="2000" dirty="0" smtClean="0"/>
              <a:t>.</a:t>
            </a:r>
          </a:p>
          <a:p>
            <a:endParaRPr lang="en-US" dirty="0"/>
          </a:p>
        </p:txBody>
      </p:sp>
    </p:spTree>
    <p:extLst>
      <p:ext uri="{BB962C8B-B14F-4D97-AF65-F5344CB8AC3E}">
        <p14:creationId xmlns:p14="http://schemas.microsoft.com/office/powerpoint/2010/main" val="33621795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8000"/>
                </a:solidFill>
                <a:latin typeface="Chalkduster"/>
                <a:cs typeface="Chalkduster"/>
              </a:rPr>
              <a:t>Let Me Introduce Myself</a:t>
            </a:r>
            <a:endParaRPr lang="en-US" sz="3600" dirty="0">
              <a:solidFill>
                <a:srgbClr val="008000"/>
              </a:solidFill>
              <a:latin typeface="Chalkduster"/>
              <a:cs typeface="Chalkduster"/>
            </a:endParaRPr>
          </a:p>
        </p:txBody>
      </p:sp>
      <p:sp>
        <p:nvSpPr>
          <p:cNvPr id="3" name="Content Placeholder 2"/>
          <p:cNvSpPr>
            <a:spLocks noGrp="1"/>
          </p:cNvSpPr>
          <p:nvPr>
            <p:ph idx="1"/>
          </p:nvPr>
        </p:nvSpPr>
        <p:spPr/>
        <p:txBody>
          <a:bodyPr>
            <a:normAutofit fontScale="92500" lnSpcReduction="20000"/>
          </a:bodyPr>
          <a:lstStyle/>
          <a:p>
            <a:r>
              <a:rPr lang="en-US" sz="1900" dirty="0" smtClean="0">
                <a:solidFill>
                  <a:srgbClr val="3366FF"/>
                </a:solidFill>
                <a:latin typeface="Palatino"/>
                <a:cs typeface="Palatino"/>
              </a:rPr>
              <a:t>I was responsible for the </a:t>
            </a:r>
            <a:r>
              <a:rPr lang="en-US" sz="1900" dirty="0" err="1" smtClean="0">
                <a:solidFill>
                  <a:srgbClr val="3366FF"/>
                </a:solidFill>
                <a:latin typeface="Palatino"/>
                <a:cs typeface="Palatino"/>
              </a:rPr>
              <a:t>cfront</a:t>
            </a:r>
            <a:r>
              <a:rPr lang="en-US" sz="1900" dirty="0" smtClean="0">
                <a:solidFill>
                  <a:srgbClr val="3366FF"/>
                </a:solidFill>
                <a:latin typeface="Palatino"/>
                <a:cs typeface="Palatino"/>
              </a:rPr>
              <a:t> release 3.0 implementation of templates, beginning with a pre-ARM class implementation some folks at an OO database company had developed. That was both a blessing and a curse.</a:t>
            </a:r>
          </a:p>
          <a:p>
            <a:r>
              <a:rPr lang="en-US" sz="1900" dirty="0" smtClean="0">
                <a:solidFill>
                  <a:srgbClr val="3366FF"/>
                </a:solidFill>
                <a:latin typeface="Palatino"/>
                <a:cs typeface="Palatino"/>
              </a:rPr>
              <a:t>After that, I left </a:t>
            </a:r>
            <a:r>
              <a:rPr lang="en-US" sz="1900" dirty="0" err="1" smtClean="0">
                <a:solidFill>
                  <a:srgbClr val="3366FF"/>
                </a:solidFill>
                <a:latin typeface="Palatino"/>
                <a:cs typeface="Palatino"/>
              </a:rPr>
              <a:t>cfront</a:t>
            </a:r>
            <a:r>
              <a:rPr lang="en-US" sz="1900" dirty="0" smtClean="0">
                <a:solidFill>
                  <a:srgbClr val="3366FF"/>
                </a:solidFill>
                <a:latin typeface="Palatino"/>
                <a:cs typeface="Palatino"/>
              </a:rPr>
              <a:t> to intern in Area 11, my </a:t>
            </a:r>
            <a:r>
              <a:rPr lang="en-US" sz="1900" dirty="0" err="1" smtClean="0">
                <a:solidFill>
                  <a:srgbClr val="3366FF"/>
                </a:solidFill>
                <a:latin typeface="Palatino"/>
                <a:cs typeface="Palatino"/>
              </a:rPr>
              <a:t>Lothlorien</a:t>
            </a:r>
            <a:r>
              <a:rPr lang="en-US" sz="1900" dirty="0" smtClean="0">
                <a:solidFill>
                  <a:srgbClr val="3366FF"/>
                </a:solidFill>
                <a:latin typeface="Palatino"/>
                <a:cs typeface="Palatino"/>
              </a:rPr>
              <a:t>, in </a:t>
            </a:r>
            <a:r>
              <a:rPr lang="en-US" sz="1900" dirty="0" err="1" smtClean="0">
                <a:solidFill>
                  <a:srgbClr val="3366FF"/>
                </a:solidFill>
                <a:latin typeface="Palatino"/>
                <a:cs typeface="Palatino"/>
              </a:rPr>
              <a:t>Bjarne’s</a:t>
            </a:r>
            <a:r>
              <a:rPr lang="en-US" sz="1900" dirty="0" smtClean="0">
                <a:solidFill>
                  <a:srgbClr val="3366FF"/>
                </a:solidFill>
                <a:latin typeface="Palatino"/>
                <a:cs typeface="Palatino"/>
              </a:rPr>
              <a:t> Grail Project. I designed and implemented the Object Model component. </a:t>
            </a:r>
          </a:p>
          <a:p>
            <a:r>
              <a:rPr lang="en-US" sz="1900" dirty="0" smtClean="0">
                <a:solidFill>
                  <a:srgbClr val="3366FF"/>
                </a:solidFill>
                <a:latin typeface="Palatino"/>
                <a:cs typeface="Palatino"/>
              </a:rPr>
              <a:t>I was editor of the C++ Report, in the 1990-1996(?) timeframe. I signed on Tom Cargill, Doug Schmidt, Don Box, Scott Meyer, </a:t>
            </a:r>
            <a:r>
              <a:rPr lang="en-US" sz="1900" dirty="0" err="1" smtClean="0">
                <a:solidFill>
                  <a:srgbClr val="3366FF"/>
                </a:solidFill>
                <a:latin typeface="Palatino"/>
                <a:cs typeface="Palatino"/>
              </a:rPr>
              <a:t>Josee</a:t>
            </a:r>
            <a:r>
              <a:rPr lang="en-US" sz="1900" dirty="0" smtClean="0">
                <a:solidFill>
                  <a:srgbClr val="3366FF"/>
                </a:solidFill>
                <a:latin typeface="Palatino"/>
                <a:cs typeface="Palatino"/>
              </a:rPr>
              <a:t> </a:t>
            </a:r>
            <a:r>
              <a:rPr lang="en-US" sz="1900" dirty="0" err="1" smtClean="0">
                <a:solidFill>
                  <a:srgbClr val="3366FF"/>
                </a:solidFill>
                <a:latin typeface="Palatino"/>
                <a:cs typeface="Palatino"/>
              </a:rPr>
              <a:t>Lajoie</a:t>
            </a:r>
            <a:r>
              <a:rPr lang="en-US" sz="1900" dirty="0" smtClean="0">
                <a:solidFill>
                  <a:srgbClr val="3366FF"/>
                </a:solidFill>
                <a:latin typeface="Palatino"/>
                <a:cs typeface="Palatino"/>
              </a:rPr>
              <a:t>, John </a:t>
            </a:r>
            <a:r>
              <a:rPr lang="en-US" sz="1900" dirty="0" err="1" smtClean="0">
                <a:solidFill>
                  <a:srgbClr val="3366FF"/>
                </a:solidFill>
                <a:latin typeface="Palatino"/>
                <a:cs typeface="Palatino"/>
              </a:rPr>
              <a:t>Vlissides</a:t>
            </a:r>
            <a:r>
              <a:rPr lang="en-US" sz="1900" dirty="0" smtClean="0">
                <a:solidFill>
                  <a:srgbClr val="3366FF"/>
                </a:solidFill>
                <a:latin typeface="Palatino"/>
                <a:cs typeface="Palatino"/>
              </a:rPr>
              <a:t> among others to be columnists. </a:t>
            </a:r>
          </a:p>
          <a:p>
            <a:r>
              <a:rPr lang="en-US" sz="1900" dirty="0" smtClean="0">
                <a:solidFill>
                  <a:srgbClr val="3366FF"/>
                </a:solidFill>
                <a:latin typeface="Palatino"/>
                <a:cs typeface="Palatino"/>
              </a:rPr>
              <a:t>2001-2005 :: Architect, Visual C++, but chose to work exclusively on the C++/.NET interface, and worked on the initial redesign of their Managed C++ release. I also wrote a freely available MC++ to C++/CLI translator I call </a:t>
            </a:r>
            <a:r>
              <a:rPr lang="en-US" sz="1900" dirty="0" err="1" smtClean="0">
                <a:solidFill>
                  <a:srgbClr val="3366FF"/>
                </a:solidFill>
                <a:latin typeface="Palatino"/>
                <a:cs typeface="Palatino"/>
              </a:rPr>
              <a:t>mcfront</a:t>
            </a:r>
            <a:r>
              <a:rPr lang="en-US" sz="1900" dirty="0" smtClean="0">
                <a:solidFill>
                  <a:srgbClr val="3366FF"/>
                </a:solidFill>
                <a:latin typeface="Palatino"/>
                <a:cs typeface="Palatino"/>
              </a:rPr>
              <a:t>.</a:t>
            </a:r>
          </a:p>
          <a:p>
            <a:endParaRPr lang="en-US" dirty="0"/>
          </a:p>
        </p:txBody>
      </p:sp>
    </p:spTree>
    <p:extLst>
      <p:ext uri="{BB962C8B-B14F-4D97-AF65-F5344CB8AC3E}">
        <p14:creationId xmlns:p14="http://schemas.microsoft.com/office/powerpoint/2010/main" val="351800179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where are we?</a:t>
            </a:r>
            <a:endParaRPr lang="en-US" dirty="0"/>
          </a:p>
        </p:txBody>
      </p:sp>
      <p:sp>
        <p:nvSpPr>
          <p:cNvPr id="3" name="Text Placeholder 2"/>
          <p:cNvSpPr>
            <a:spLocks noGrp="1"/>
          </p:cNvSpPr>
          <p:nvPr>
            <p:ph type="body" idx="1"/>
          </p:nvPr>
        </p:nvSpPr>
        <p:spPr/>
        <p:txBody>
          <a:bodyPr>
            <a:normAutofit fontScale="70000" lnSpcReduction="20000"/>
          </a:bodyPr>
          <a:lstStyle/>
          <a:p>
            <a:r>
              <a:rPr lang="en-US" dirty="0" smtClean="0"/>
              <a:t>We have looked at two independent levels operating at the </a:t>
            </a:r>
            <a:r>
              <a:rPr lang="en-US" dirty="0" err="1" smtClean="0"/>
              <a:t>microscale</a:t>
            </a:r>
            <a:r>
              <a:rPr lang="en-US" dirty="0" smtClean="0"/>
              <a:t>, the cellular and the chemical.</a:t>
            </a:r>
          </a:p>
          <a:p>
            <a:endParaRPr lang="en-US" dirty="0" smtClean="0"/>
          </a:p>
          <a:p>
            <a:r>
              <a:rPr lang="en-US" dirty="0" smtClean="0"/>
              <a:t>Each, while self-contained are tightly coupled. Each operates in a different framework with its own physics and scale of time.</a:t>
            </a:r>
            <a:endParaRPr lang="en-US" dirty="0"/>
          </a:p>
        </p:txBody>
      </p:sp>
    </p:spTree>
    <p:extLst>
      <p:ext uri="{BB962C8B-B14F-4D97-AF65-F5344CB8AC3E}">
        <p14:creationId xmlns:p14="http://schemas.microsoft.com/office/powerpoint/2010/main" val="192054659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solidFill>
                  <a:schemeClr val="accent1">
                    <a:lumMod val="60000"/>
                    <a:lumOff val="40000"/>
                  </a:schemeClr>
                </a:solidFill>
                <a:latin typeface="Cracked"/>
                <a:cs typeface="Cracked"/>
              </a:rPr>
              <a:t>Fertilization !!!</a:t>
            </a:r>
            <a:endParaRPr lang="en-US" sz="6000" dirty="0">
              <a:solidFill>
                <a:schemeClr val="accent1">
                  <a:lumMod val="60000"/>
                  <a:lumOff val="40000"/>
                </a:schemeClr>
              </a:solidFill>
              <a:latin typeface="Cracked"/>
              <a:cs typeface="Cracked"/>
            </a:endParaRPr>
          </a:p>
        </p:txBody>
      </p:sp>
      <p:sp>
        <p:nvSpPr>
          <p:cNvPr id="3" name="Content Placeholder 2"/>
          <p:cNvSpPr>
            <a:spLocks noGrp="1"/>
          </p:cNvSpPr>
          <p:nvPr>
            <p:ph idx="1"/>
          </p:nvPr>
        </p:nvSpPr>
        <p:spPr/>
        <p:txBody>
          <a:bodyPr>
            <a:normAutofit fontScale="85000" lnSpcReduction="20000"/>
          </a:bodyPr>
          <a:lstStyle/>
          <a:p>
            <a:r>
              <a:rPr lang="en-US" sz="2000" dirty="0" smtClean="0">
                <a:solidFill>
                  <a:srgbClr val="3366FF"/>
                </a:solidFill>
              </a:rPr>
              <a:t>Now we have crossed over into the </a:t>
            </a:r>
            <a:r>
              <a:rPr lang="en-US" sz="2000" dirty="0" err="1" smtClean="0">
                <a:solidFill>
                  <a:srgbClr val="3366FF"/>
                </a:solidFill>
              </a:rPr>
              <a:t>macroscale</a:t>
            </a:r>
            <a:r>
              <a:rPr lang="en-US" sz="2000" dirty="0" smtClean="0">
                <a:solidFill>
                  <a:srgbClr val="3366FF"/>
                </a:solidFill>
              </a:rPr>
              <a:t>. We have to support the behavior necessary for the species to carry out the host-packet delivery system. </a:t>
            </a:r>
          </a:p>
          <a:p>
            <a:r>
              <a:rPr lang="en-US" sz="2000" dirty="0" smtClean="0">
                <a:solidFill>
                  <a:srgbClr val="3366FF"/>
                </a:solidFill>
              </a:rPr>
              <a:t>This is at the level of the nervous system, the run-time OS of the genome, if you will indulge me. </a:t>
            </a:r>
          </a:p>
          <a:p>
            <a:r>
              <a:rPr lang="en-US" sz="2000" dirty="0" smtClean="0">
                <a:solidFill>
                  <a:srgbClr val="3366FF"/>
                </a:solidFill>
              </a:rPr>
              <a:t>More seriously, a specie’s nervous system is encoded within each individual instantiation of the restarted cell cycle: that is, the union of the set of chromosomes.</a:t>
            </a:r>
          </a:p>
          <a:p>
            <a:r>
              <a:rPr lang="en-US" sz="2000" dirty="0" smtClean="0">
                <a:solidFill>
                  <a:srgbClr val="3366FF"/>
                </a:solidFill>
              </a:rPr>
              <a:t>And within that nervous system controlling that form of animal, all the necessary behaviors to carry out the host-packet delivery are over time optimally programmed.</a:t>
            </a:r>
          </a:p>
          <a:p>
            <a:r>
              <a:rPr lang="en-US" sz="2000" dirty="0" smtClean="0">
                <a:solidFill>
                  <a:srgbClr val="3366FF"/>
                </a:solidFill>
              </a:rPr>
              <a:t>It is the genome’s running program, and within each cell other than the blood cells, a subset of the genome carries out its role in the design and is sensitive to a fixed set of signaling proteins intrinsic to the genome.  </a:t>
            </a:r>
            <a:endParaRPr lang="en-US" dirty="0">
              <a:solidFill>
                <a:srgbClr val="3366FF"/>
              </a:solidFill>
            </a:endParaRPr>
          </a:p>
        </p:txBody>
      </p:sp>
    </p:spTree>
    <p:extLst>
      <p:ext uri="{BB962C8B-B14F-4D97-AF65-F5344CB8AC3E}">
        <p14:creationId xmlns:p14="http://schemas.microsoft.com/office/powerpoint/2010/main" val="75954093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solidFill>
                  <a:schemeClr val="accent1">
                    <a:lumMod val="60000"/>
                    <a:lumOff val="40000"/>
                  </a:schemeClr>
                </a:solidFill>
                <a:latin typeface="Cracked"/>
                <a:cs typeface="Cracked"/>
              </a:rPr>
              <a:t>Fertilization !!!</a:t>
            </a:r>
            <a:endParaRPr lang="en-US" sz="6000" dirty="0">
              <a:solidFill>
                <a:schemeClr val="accent1">
                  <a:lumMod val="60000"/>
                  <a:lumOff val="40000"/>
                </a:schemeClr>
              </a:solidFill>
              <a:latin typeface="Cracked"/>
              <a:cs typeface="Cracked"/>
            </a:endParaRPr>
          </a:p>
        </p:txBody>
      </p:sp>
      <p:sp>
        <p:nvSpPr>
          <p:cNvPr id="3" name="Content Placeholder 2"/>
          <p:cNvSpPr>
            <a:spLocks noGrp="1"/>
          </p:cNvSpPr>
          <p:nvPr>
            <p:ph idx="1"/>
          </p:nvPr>
        </p:nvSpPr>
        <p:spPr/>
        <p:txBody>
          <a:bodyPr>
            <a:normAutofit fontScale="92500" lnSpcReduction="10000"/>
          </a:bodyPr>
          <a:lstStyle/>
          <a:p>
            <a:r>
              <a:rPr lang="en-US" sz="2000" dirty="0" smtClean="0">
                <a:solidFill>
                  <a:srgbClr val="3366FF"/>
                </a:solidFill>
              </a:rPr>
              <a:t>It must develop the motor programs – so the neuron-muscle reflex, rhythmic, and voluntary movements are potentially supported by coming online at different times due to the nature of the nervous system.</a:t>
            </a:r>
          </a:p>
          <a:p>
            <a:r>
              <a:rPr lang="en-US" sz="2000" dirty="0" smtClean="0">
                <a:solidFill>
                  <a:srgbClr val="3366FF"/>
                </a:solidFill>
              </a:rPr>
              <a:t>It must develop a </a:t>
            </a:r>
            <a:r>
              <a:rPr lang="en-US" sz="2000" dirty="0" err="1" smtClean="0">
                <a:solidFill>
                  <a:srgbClr val="3366FF"/>
                </a:solidFill>
              </a:rPr>
              <a:t>syncronization</a:t>
            </a:r>
            <a:r>
              <a:rPr lang="en-US" sz="2000" dirty="0" smtClean="0">
                <a:solidFill>
                  <a:srgbClr val="3366FF"/>
                </a:solidFill>
              </a:rPr>
              <a:t> system between the two body forms that triggers the necessary motor programs implementing the host-packet hand-off.</a:t>
            </a:r>
          </a:p>
          <a:p>
            <a:r>
              <a:rPr lang="en-US" sz="2000" dirty="0" smtClean="0">
                <a:solidFill>
                  <a:srgbClr val="3366FF"/>
                </a:solidFill>
              </a:rPr>
              <a:t>This requires the invention of modal pathways to receive signals between the two body forms – in mice this is olfactory.</a:t>
            </a:r>
          </a:p>
          <a:p>
            <a:r>
              <a:rPr lang="en-US" sz="2000" dirty="0" smtClean="0">
                <a:solidFill>
                  <a:srgbClr val="3366FF"/>
                </a:solidFill>
              </a:rPr>
              <a:t>This requires sensory pathways for analysis (algorithms) and motor response – that is, some sort of representation and look-up mechanism.</a:t>
            </a:r>
            <a:endParaRPr lang="en-US" dirty="0">
              <a:solidFill>
                <a:srgbClr val="3366FF"/>
              </a:solidFill>
            </a:endParaRPr>
          </a:p>
        </p:txBody>
      </p:sp>
    </p:spTree>
    <p:extLst>
      <p:ext uri="{BB962C8B-B14F-4D97-AF65-F5344CB8AC3E}">
        <p14:creationId xmlns:p14="http://schemas.microsoft.com/office/powerpoint/2010/main" val="282187672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solidFill>
                  <a:schemeClr val="accent1">
                    <a:lumMod val="60000"/>
                    <a:lumOff val="40000"/>
                  </a:schemeClr>
                </a:solidFill>
                <a:latin typeface="Cracked"/>
                <a:cs typeface="Cracked"/>
              </a:rPr>
              <a:t>Fertilization !!!</a:t>
            </a:r>
            <a:endParaRPr lang="en-US" sz="6000" dirty="0">
              <a:solidFill>
                <a:schemeClr val="accent1">
                  <a:lumMod val="60000"/>
                  <a:lumOff val="40000"/>
                </a:schemeClr>
              </a:solidFill>
              <a:latin typeface="Cracked"/>
              <a:cs typeface="Cracked"/>
            </a:endParaRPr>
          </a:p>
        </p:txBody>
      </p:sp>
      <p:sp>
        <p:nvSpPr>
          <p:cNvPr id="3" name="Content Placeholder 2"/>
          <p:cNvSpPr>
            <a:spLocks noGrp="1"/>
          </p:cNvSpPr>
          <p:nvPr>
            <p:ph idx="1"/>
          </p:nvPr>
        </p:nvSpPr>
        <p:spPr/>
        <p:txBody>
          <a:bodyPr>
            <a:normAutofit fontScale="92500" lnSpcReduction="10000"/>
          </a:bodyPr>
          <a:lstStyle/>
          <a:p>
            <a:r>
              <a:rPr lang="en-US" sz="2000" dirty="0" smtClean="0">
                <a:solidFill>
                  <a:srgbClr val="3366FF"/>
                </a:solidFill>
              </a:rPr>
              <a:t>This is where we lose touch with real-time: the pathways are constrained both by the physical transduction, internal representation, and the subsequent processing of that representation.</a:t>
            </a:r>
          </a:p>
          <a:p>
            <a:r>
              <a:rPr lang="en-US" sz="2000" dirty="0" smtClean="0">
                <a:solidFill>
                  <a:srgbClr val="3366FF"/>
                </a:solidFill>
              </a:rPr>
              <a:t>This level is where optimization of the form is natural selection at its Darwinian purest: competition among conspecifics within a local neighborhood.</a:t>
            </a:r>
          </a:p>
          <a:p>
            <a:r>
              <a:rPr lang="en-US" sz="2000" dirty="0" smtClean="0">
                <a:solidFill>
                  <a:srgbClr val="3366FF"/>
                </a:solidFill>
              </a:rPr>
              <a:t>Literally, this is brain without mind: insects, particularly ants, bees and other </a:t>
            </a:r>
            <a:r>
              <a:rPr lang="en-US" sz="2000" dirty="0" err="1" smtClean="0">
                <a:solidFill>
                  <a:srgbClr val="3366FF"/>
                </a:solidFill>
              </a:rPr>
              <a:t>eusocial</a:t>
            </a:r>
            <a:r>
              <a:rPr lang="en-US" sz="2000" dirty="0" smtClean="0">
                <a:solidFill>
                  <a:srgbClr val="3366FF"/>
                </a:solidFill>
              </a:rPr>
              <a:t> species are the apex. </a:t>
            </a:r>
          </a:p>
          <a:p>
            <a:r>
              <a:rPr lang="en-US" sz="2000" dirty="0" smtClean="0">
                <a:solidFill>
                  <a:srgbClr val="3366FF"/>
                </a:solidFill>
              </a:rPr>
              <a:t>Mice have two olfactory systems: a brain-driven </a:t>
            </a:r>
            <a:r>
              <a:rPr lang="en-US" sz="2000" dirty="0" err="1" smtClean="0">
                <a:solidFill>
                  <a:srgbClr val="3366FF"/>
                </a:solidFill>
              </a:rPr>
              <a:t>appetital</a:t>
            </a:r>
            <a:r>
              <a:rPr lang="en-US" sz="2000" dirty="0" smtClean="0">
                <a:solidFill>
                  <a:srgbClr val="3366FF"/>
                </a:solidFill>
              </a:rPr>
              <a:t> and aggressive system between conspecifics, and a more mammalian neural system that allows for environmental smells to enter into the mouse’s second nature.</a:t>
            </a:r>
          </a:p>
          <a:p>
            <a:endParaRPr lang="en-US" dirty="0"/>
          </a:p>
        </p:txBody>
      </p:sp>
    </p:spTree>
    <p:extLst>
      <p:ext uri="{BB962C8B-B14F-4D97-AF65-F5344CB8AC3E}">
        <p14:creationId xmlns:p14="http://schemas.microsoft.com/office/powerpoint/2010/main" val="315657025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solidFill>
                  <a:schemeClr val="accent1">
                    <a:lumMod val="60000"/>
                    <a:lumOff val="40000"/>
                  </a:schemeClr>
                </a:solidFill>
                <a:latin typeface="Cracked"/>
                <a:cs typeface="Cracked"/>
              </a:rPr>
              <a:t>Fertilization !!!</a:t>
            </a:r>
            <a:endParaRPr lang="en-US" sz="6000" dirty="0">
              <a:solidFill>
                <a:schemeClr val="accent1">
                  <a:lumMod val="60000"/>
                  <a:lumOff val="40000"/>
                </a:schemeClr>
              </a:solidFill>
              <a:latin typeface="Cracked"/>
              <a:cs typeface="Cracked"/>
            </a:endParaRPr>
          </a:p>
        </p:txBody>
      </p:sp>
      <p:sp>
        <p:nvSpPr>
          <p:cNvPr id="3" name="Content Placeholder 2"/>
          <p:cNvSpPr>
            <a:spLocks noGrp="1"/>
          </p:cNvSpPr>
          <p:nvPr>
            <p:ph idx="1"/>
          </p:nvPr>
        </p:nvSpPr>
        <p:spPr/>
        <p:txBody>
          <a:bodyPr>
            <a:normAutofit fontScale="92500" lnSpcReduction="10000"/>
          </a:bodyPr>
          <a:lstStyle/>
          <a:p>
            <a:r>
              <a:rPr lang="en-US" sz="2000" dirty="0" smtClean="0">
                <a:solidFill>
                  <a:srgbClr val="3366FF"/>
                </a:solidFill>
              </a:rPr>
              <a:t>Finally, in terms of </a:t>
            </a:r>
            <a:r>
              <a:rPr lang="en-US" sz="2000" dirty="0" err="1" smtClean="0">
                <a:solidFill>
                  <a:srgbClr val="3366FF"/>
                </a:solidFill>
              </a:rPr>
              <a:t>syncronization</a:t>
            </a:r>
            <a:r>
              <a:rPr lang="en-US" sz="2000" dirty="0" smtClean="0">
                <a:solidFill>
                  <a:srgbClr val="3366FF"/>
                </a:solidFill>
              </a:rPr>
              <a:t> and concurrency, we have learning and memory, allowing for the emergence of a unifying sentience of varying awareness of self beyond the instance of its embodiment as maintained by its nervous system. </a:t>
            </a:r>
          </a:p>
          <a:p>
            <a:r>
              <a:rPr lang="en-US" sz="2000" dirty="0" smtClean="0">
                <a:solidFill>
                  <a:srgbClr val="3366FF"/>
                </a:solidFill>
              </a:rPr>
              <a:t>This is the furthest from real-time, and is both individual to the instantiation and largely private, except as interpreted by its conspecifics.</a:t>
            </a:r>
          </a:p>
          <a:p>
            <a:r>
              <a:rPr lang="en-US" sz="2000" dirty="0" smtClean="0">
                <a:solidFill>
                  <a:srgbClr val="3366FF"/>
                </a:solidFill>
              </a:rPr>
              <a:t>So, these two levels are </a:t>
            </a:r>
            <a:r>
              <a:rPr lang="en-US" sz="2000" dirty="0" err="1" smtClean="0">
                <a:solidFill>
                  <a:srgbClr val="3366FF"/>
                </a:solidFill>
              </a:rPr>
              <a:t>macroscale</a:t>
            </a:r>
            <a:r>
              <a:rPr lang="en-US" sz="2000" dirty="0" smtClean="0">
                <a:solidFill>
                  <a:srgbClr val="3366FF"/>
                </a:solidFill>
              </a:rPr>
              <a:t>, and are constrained by the </a:t>
            </a:r>
            <a:r>
              <a:rPr lang="en-US" sz="2000" dirty="0" err="1" smtClean="0">
                <a:solidFill>
                  <a:srgbClr val="3366FF"/>
                </a:solidFill>
              </a:rPr>
              <a:t>microscale</a:t>
            </a:r>
            <a:r>
              <a:rPr lang="en-US" sz="2000" dirty="0" smtClean="0">
                <a:solidFill>
                  <a:srgbClr val="3366FF"/>
                </a:solidFill>
              </a:rPr>
              <a:t> underpinnings. They cannot be directly </a:t>
            </a:r>
            <a:r>
              <a:rPr lang="en-US" sz="2000" dirty="0" err="1" smtClean="0">
                <a:solidFill>
                  <a:srgbClr val="3366FF"/>
                </a:solidFill>
              </a:rPr>
              <a:t>syncronized</a:t>
            </a:r>
            <a:r>
              <a:rPr lang="en-US" sz="2000" dirty="0" smtClean="0">
                <a:solidFill>
                  <a:srgbClr val="3366FF"/>
                </a:solidFill>
              </a:rPr>
              <a:t> because of the boundary nature of Scale.</a:t>
            </a:r>
          </a:p>
          <a:p>
            <a:r>
              <a:rPr lang="en-US" sz="2000" dirty="0" smtClean="0">
                <a:solidFill>
                  <a:srgbClr val="3366FF"/>
                </a:solidFill>
              </a:rPr>
              <a:t>But they can be mapped, or a correspondence can be formalized, and can be an object of competition and intelligent design.</a:t>
            </a:r>
          </a:p>
          <a:p>
            <a:pPr marL="0" indent="0">
              <a:buNone/>
            </a:pPr>
            <a:endParaRPr lang="en-US" sz="2000" dirty="0" smtClean="0"/>
          </a:p>
          <a:p>
            <a:endParaRPr lang="en-US" dirty="0"/>
          </a:p>
        </p:txBody>
      </p:sp>
    </p:spTree>
    <p:extLst>
      <p:ext uri="{BB962C8B-B14F-4D97-AF65-F5344CB8AC3E}">
        <p14:creationId xmlns:p14="http://schemas.microsoft.com/office/powerpoint/2010/main" val="198915157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where are we now?</a:t>
            </a:r>
            <a:endParaRPr lang="en-US" dirty="0"/>
          </a:p>
        </p:txBody>
      </p:sp>
      <p:sp>
        <p:nvSpPr>
          <p:cNvPr id="3" name="Text Placeholder 2"/>
          <p:cNvSpPr>
            <a:spLocks noGrp="1"/>
          </p:cNvSpPr>
          <p:nvPr>
            <p:ph type="body" idx="1"/>
          </p:nvPr>
        </p:nvSpPr>
        <p:spPr/>
        <p:txBody>
          <a:bodyPr>
            <a:normAutofit fontScale="70000" lnSpcReduction="20000"/>
          </a:bodyPr>
          <a:lstStyle/>
          <a:p>
            <a:r>
              <a:rPr lang="en-US" dirty="0" smtClean="0"/>
              <a:t>We have looked at two independent levels operating at the </a:t>
            </a:r>
            <a:r>
              <a:rPr lang="en-US" dirty="0" err="1" smtClean="0"/>
              <a:t>macroscale</a:t>
            </a:r>
            <a:r>
              <a:rPr lang="en-US" dirty="0" smtClean="0"/>
              <a:t>, the mechanical and the sentient.</a:t>
            </a:r>
          </a:p>
          <a:p>
            <a:endParaRPr lang="en-US" dirty="0" smtClean="0"/>
          </a:p>
          <a:p>
            <a:r>
              <a:rPr lang="en-US" dirty="0" smtClean="0"/>
              <a:t>Each, while self-contained are tightly coupled. Each operates in a different framework with its own physics and scale of time.</a:t>
            </a:r>
            <a:endParaRPr lang="en-US" dirty="0"/>
          </a:p>
        </p:txBody>
      </p:sp>
    </p:spTree>
    <p:extLst>
      <p:ext uri="{BB962C8B-B14F-4D97-AF65-F5344CB8AC3E}">
        <p14:creationId xmlns:p14="http://schemas.microsoft.com/office/powerpoint/2010/main" val="257923665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halkduster"/>
                <a:cs typeface="Chalkduster"/>
              </a:rPr>
              <a:t>A</a:t>
            </a:r>
            <a:r>
              <a:rPr lang="en-US" dirty="0" smtClean="0"/>
              <a:t> </a:t>
            </a:r>
            <a:r>
              <a:rPr lang="en-US" b="1" i="1" dirty="0" smtClean="0">
                <a:latin typeface="Cracked"/>
                <a:cs typeface="Cracked"/>
              </a:rPr>
              <a:t>meta4tier</a:t>
            </a:r>
            <a:r>
              <a:rPr lang="en-US" dirty="0" smtClean="0"/>
              <a:t> </a:t>
            </a:r>
            <a:r>
              <a:rPr lang="en-US" dirty="0" smtClean="0">
                <a:latin typeface="Chalkduster"/>
                <a:cs typeface="Chalkduster"/>
              </a:rPr>
              <a:t>Schematic</a:t>
            </a:r>
            <a:endParaRPr lang="en-US" dirty="0">
              <a:latin typeface="Chalkduster"/>
              <a:cs typeface="Chalkduster"/>
            </a:endParaRPr>
          </a:p>
        </p:txBody>
      </p:sp>
      <p:grpSp>
        <p:nvGrpSpPr>
          <p:cNvPr id="6" name="Group 5"/>
          <p:cNvGrpSpPr/>
          <p:nvPr/>
        </p:nvGrpSpPr>
        <p:grpSpPr>
          <a:xfrm>
            <a:off x="1405596" y="2350767"/>
            <a:ext cx="6275658" cy="3990703"/>
            <a:chOff x="651049" y="607068"/>
            <a:chExt cx="6275658" cy="6083721"/>
          </a:xfrm>
        </p:grpSpPr>
        <p:sp>
          <p:nvSpPr>
            <p:cNvPr id="7" name="Process 6"/>
            <p:cNvSpPr/>
            <p:nvPr/>
          </p:nvSpPr>
          <p:spPr>
            <a:xfrm>
              <a:off x="1844503" y="607069"/>
              <a:ext cx="4627272" cy="822960"/>
            </a:xfrm>
            <a:prstGeom prst="flowChartProcess">
              <a:avLst/>
            </a:prstGeom>
            <a:gradFill flip="none" rotWithShape="1">
              <a:gsLst>
                <a:gs pos="0">
                  <a:schemeClr val="tx2">
                    <a:lumMod val="60000"/>
                    <a:lumOff val="40000"/>
                    <a:alpha val="54000"/>
                  </a:schemeClr>
                </a:gs>
                <a:gs pos="100000">
                  <a:srgbClr val="FFFFFF">
                    <a:alpha val="54000"/>
                  </a:srgbClr>
                </a:gs>
              </a:gsLst>
              <a:path path="circle">
                <a:fillToRect l="100000" t="100000"/>
              </a:path>
              <a:tileRect r="-100000" b="-100000"/>
            </a:gradFill>
            <a:ln/>
            <a:scene3d>
              <a:camera prst="orthographicFront"/>
              <a:lightRig rig="threePt" dir="t"/>
            </a:scene3d>
            <a:sp3d>
              <a:bevelT w="165100" prst="coolSlant"/>
              <a:bevelB w="165100" prst="coolSlant"/>
            </a:sp3d>
          </p:spPr>
          <p:style>
            <a:lnRef idx="1">
              <a:schemeClr val="accent1"/>
            </a:lnRef>
            <a:fillRef idx="3">
              <a:schemeClr val="accent1"/>
            </a:fillRef>
            <a:effectRef idx="2">
              <a:schemeClr val="accent1"/>
            </a:effectRef>
            <a:fontRef idx="minor">
              <a:schemeClr val="lt1"/>
            </a:fontRef>
          </p:style>
          <p:txBody>
            <a:bodyPr/>
            <a:lstStyle/>
            <a:p>
              <a:r>
                <a:rPr lang="en-US" dirty="0" smtClean="0"/>
                <a:t>cognitive</a:t>
              </a:r>
              <a:endParaRPr lang="en-US" dirty="0"/>
            </a:p>
          </p:txBody>
        </p:sp>
        <p:sp>
          <p:nvSpPr>
            <p:cNvPr id="8" name="Process 7"/>
            <p:cNvSpPr/>
            <p:nvPr/>
          </p:nvSpPr>
          <p:spPr>
            <a:xfrm>
              <a:off x="1844503" y="2022930"/>
              <a:ext cx="4627272" cy="822960"/>
            </a:xfrm>
            <a:prstGeom prst="flowChartProcess">
              <a:avLst/>
            </a:prstGeom>
            <a:solidFill>
              <a:schemeClr val="tx2">
                <a:lumMod val="60000"/>
                <a:lumOff val="40000"/>
                <a:alpha val="41000"/>
              </a:schemeClr>
            </a:solidFill>
            <a:ln/>
            <a:scene3d>
              <a:camera prst="orthographicFront"/>
              <a:lightRig rig="threePt" dir="t"/>
            </a:scene3d>
            <a:sp3d>
              <a:bevelT w="165100" prst="coolSlant"/>
              <a:bevelB w="152400" h="50800" prst="softRound"/>
            </a:sp3d>
          </p:spPr>
          <p:style>
            <a:lnRef idx="1">
              <a:schemeClr val="accent1"/>
            </a:lnRef>
            <a:fillRef idx="3">
              <a:schemeClr val="accent1"/>
            </a:fillRef>
            <a:effectRef idx="2">
              <a:schemeClr val="accent1"/>
            </a:effectRef>
            <a:fontRef idx="minor">
              <a:schemeClr val="lt1"/>
            </a:fontRef>
          </p:style>
          <p:txBody>
            <a:bodyPr/>
            <a:lstStyle/>
            <a:p>
              <a:r>
                <a:rPr lang="en-US" dirty="0" err="1"/>
                <a:t>e</a:t>
              </a:r>
              <a:r>
                <a:rPr lang="en-US" dirty="0" err="1" smtClean="0"/>
                <a:t>mo</a:t>
              </a:r>
              <a:r>
                <a:rPr lang="en-US" dirty="0" smtClean="0"/>
                <a:t>-behavioral</a:t>
              </a:r>
              <a:endParaRPr lang="en-US" dirty="0"/>
            </a:p>
          </p:txBody>
        </p:sp>
        <p:sp>
          <p:nvSpPr>
            <p:cNvPr id="9" name="Process 8"/>
            <p:cNvSpPr/>
            <p:nvPr/>
          </p:nvSpPr>
          <p:spPr>
            <a:xfrm>
              <a:off x="1776463" y="4406089"/>
              <a:ext cx="4627272" cy="822960"/>
            </a:xfrm>
            <a:prstGeom prst="flowChartProcess">
              <a:avLst/>
            </a:prstGeom>
            <a:solidFill>
              <a:schemeClr val="accent3">
                <a:lumMod val="60000"/>
                <a:lumOff val="40000"/>
              </a:schemeClr>
            </a:solidFill>
            <a:ln/>
            <a:scene3d>
              <a:camera prst="orthographicFront"/>
              <a:lightRig rig="threePt" dir="t"/>
            </a:scene3d>
            <a:sp3d>
              <a:bevelT/>
              <a:bevelB prst="relaxedInset"/>
            </a:sp3d>
          </p:spPr>
          <p:style>
            <a:lnRef idx="1">
              <a:schemeClr val="accent1"/>
            </a:lnRef>
            <a:fillRef idx="3">
              <a:schemeClr val="accent1"/>
            </a:fillRef>
            <a:effectRef idx="2">
              <a:schemeClr val="accent1"/>
            </a:effectRef>
            <a:fontRef idx="minor">
              <a:schemeClr val="lt1"/>
            </a:fontRef>
          </p:style>
          <p:txBody>
            <a:bodyPr/>
            <a:lstStyle/>
            <a:p>
              <a:r>
                <a:rPr lang="en-US" dirty="0" smtClean="0"/>
                <a:t>phenotype</a:t>
              </a:r>
              <a:endParaRPr lang="en-US" dirty="0"/>
            </a:p>
          </p:txBody>
        </p:sp>
        <p:sp>
          <p:nvSpPr>
            <p:cNvPr id="10" name="Process 9"/>
            <p:cNvSpPr/>
            <p:nvPr/>
          </p:nvSpPr>
          <p:spPr>
            <a:xfrm>
              <a:off x="1776463" y="5771782"/>
              <a:ext cx="4627272" cy="822960"/>
            </a:xfrm>
            <a:prstGeom prst="flowChartProcess">
              <a:avLst/>
            </a:prstGeom>
            <a:solidFill>
              <a:schemeClr val="accent3">
                <a:lumMod val="75000"/>
                <a:alpha val="43000"/>
              </a:schemeClr>
            </a:solidFill>
            <a:ln/>
            <a:scene3d>
              <a:camera prst="orthographicFront"/>
              <a:lightRig rig="threePt" dir="t"/>
            </a:scene3d>
            <a:sp3d>
              <a:bevelT/>
              <a:bevelB prst="relaxedInset"/>
            </a:sp3d>
          </p:spPr>
          <p:style>
            <a:lnRef idx="1">
              <a:schemeClr val="accent1"/>
            </a:lnRef>
            <a:fillRef idx="3">
              <a:schemeClr val="accent1"/>
            </a:fillRef>
            <a:effectRef idx="2">
              <a:schemeClr val="accent1"/>
            </a:effectRef>
            <a:fontRef idx="minor">
              <a:schemeClr val="lt1"/>
            </a:fontRef>
          </p:style>
          <p:txBody>
            <a:bodyPr/>
            <a:lstStyle/>
            <a:p>
              <a:r>
                <a:rPr lang="en-US" dirty="0" smtClean="0">
                  <a:solidFill>
                    <a:schemeClr val="accent3">
                      <a:lumMod val="75000"/>
                    </a:schemeClr>
                  </a:solidFill>
                </a:rPr>
                <a:t>genotype</a:t>
              </a:r>
              <a:endParaRPr lang="en-US" dirty="0">
                <a:solidFill>
                  <a:schemeClr val="accent3">
                    <a:lumMod val="75000"/>
                  </a:schemeClr>
                </a:solidFill>
              </a:endParaRPr>
            </a:p>
          </p:txBody>
        </p:sp>
        <p:sp>
          <p:nvSpPr>
            <p:cNvPr id="11" name="Process 10"/>
            <p:cNvSpPr/>
            <p:nvPr/>
          </p:nvSpPr>
          <p:spPr>
            <a:xfrm>
              <a:off x="1526224" y="3469918"/>
              <a:ext cx="5400483" cy="361236"/>
            </a:xfrm>
            <a:prstGeom prst="flowChartProcess">
              <a:avLst/>
            </a:prstGeom>
            <a:solidFill>
              <a:schemeClr val="accent2">
                <a:lumMod val="75000"/>
              </a:schemeClr>
            </a:solidFill>
            <a:ln/>
            <a:effectLst>
              <a:glow rad="292100">
                <a:schemeClr val="accent6">
                  <a:lumMod val="60000"/>
                  <a:lumOff val="40000"/>
                  <a:alpha val="77000"/>
                </a:schemeClr>
              </a:glow>
              <a:outerShdw blurRad="101600" dist="38100" dir="5400000" rotWithShape="0">
                <a:srgbClr val="000000">
                  <a:alpha val="75000"/>
                </a:srgbClr>
              </a:outerShdw>
              <a:reflection stA="50000" endPos="75000" dist="12700" dir="5400000" sy="-100000" algn="bl" rotWithShape="0"/>
              <a:softEdge rad="76200"/>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8"/>
            <p:cNvSpPr>
              <a:spLocks noChangeArrowheads="1"/>
            </p:cNvSpPr>
            <p:nvPr/>
          </p:nvSpPr>
          <p:spPr bwMode="auto">
            <a:xfrm rot="16200000">
              <a:off x="-2091972" y="3350089"/>
              <a:ext cx="6083721" cy="597680"/>
            </a:xfrm>
            <a:prstGeom prst="rect">
              <a:avLst/>
            </a:prstGeom>
            <a:gradFill rotWithShape="0">
              <a:gsLst>
                <a:gs pos="0">
                  <a:schemeClr val="accent2">
                    <a:gamma/>
                    <a:shade val="46275"/>
                    <a:invGamma/>
                  </a:schemeClr>
                </a:gs>
                <a:gs pos="100000">
                  <a:schemeClr val="accent2"/>
                </a:gs>
              </a:gsLst>
              <a:lin ang="5400000" scaled="1"/>
            </a:gradFill>
            <a:ln w="12700">
              <a:solidFill>
                <a:schemeClr val="accent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lnSpc>
                  <a:spcPct val="100000"/>
                </a:lnSpc>
                <a:spcAft>
                  <a:spcPct val="0"/>
                </a:spcAft>
                <a:buClrTx/>
                <a:buFontTx/>
                <a:buNone/>
                <a:defRPr/>
              </a:pPr>
              <a:r>
                <a:rPr lang="en-US" sz="3200" b="1" dirty="0" err="1" smtClean="0">
                  <a:solidFill>
                    <a:schemeClr val="accent2">
                      <a:lumMod val="10000"/>
                      <a:lumOff val="90000"/>
                    </a:schemeClr>
                  </a:solidFill>
                  <a:effectLst>
                    <a:outerShdw blurRad="38100" dist="38100" dir="2700000" algn="tl">
                      <a:srgbClr val="000000"/>
                    </a:outerShdw>
                  </a:effectLst>
                  <a:latin typeface="Arial" charset="0"/>
                  <a:cs typeface="+mn-cs"/>
                </a:rPr>
                <a:t>Syncronization</a:t>
              </a:r>
              <a:endParaRPr lang="en-US" sz="3200" b="1" dirty="0">
                <a:solidFill>
                  <a:schemeClr val="accent2">
                    <a:lumMod val="10000"/>
                    <a:lumOff val="90000"/>
                  </a:schemeClr>
                </a:solidFill>
                <a:effectLst>
                  <a:outerShdw blurRad="38100" dist="38100" dir="2700000" algn="tl">
                    <a:srgbClr val="000000"/>
                  </a:outerShdw>
                </a:effectLst>
                <a:latin typeface="Arial" charset="0"/>
                <a:cs typeface="+mn-cs"/>
              </a:endParaRPr>
            </a:p>
          </p:txBody>
        </p:sp>
        <p:sp>
          <p:nvSpPr>
            <p:cNvPr id="13" name="TextBox 12"/>
            <p:cNvSpPr txBox="1"/>
            <p:nvPr/>
          </p:nvSpPr>
          <p:spPr>
            <a:xfrm>
              <a:off x="1579588" y="907108"/>
              <a:ext cx="184666" cy="369332"/>
            </a:xfrm>
            <a:prstGeom prst="rect">
              <a:avLst/>
            </a:prstGeom>
            <a:noFill/>
          </p:spPr>
          <p:txBody>
            <a:bodyPr wrap="none" rtlCol="0">
              <a:spAutoFit/>
            </a:bodyPr>
            <a:lstStyle/>
            <a:p>
              <a:endParaRPr lang="en-US" dirty="0"/>
            </a:p>
          </p:txBody>
        </p:sp>
      </p:grpSp>
    </p:spTree>
    <p:extLst>
      <p:ext uri="{BB962C8B-B14F-4D97-AF65-F5344CB8AC3E}">
        <p14:creationId xmlns:p14="http://schemas.microsoft.com/office/powerpoint/2010/main" val="47182742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halkduster"/>
                <a:cs typeface="Chalkduster"/>
              </a:rPr>
              <a:t>A</a:t>
            </a:r>
            <a:r>
              <a:rPr lang="en-US" sz="4000" dirty="0" smtClean="0"/>
              <a:t> </a:t>
            </a:r>
            <a:r>
              <a:rPr lang="en-US" sz="4000" b="1" i="1" dirty="0" smtClean="0">
                <a:latin typeface="Cracked"/>
                <a:cs typeface="Cracked"/>
              </a:rPr>
              <a:t>meta4tier</a:t>
            </a:r>
            <a:r>
              <a:rPr lang="en-US" sz="4000" dirty="0" smtClean="0"/>
              <a:t> </a:t>
            </a:r>
            <a:r>
              <a:rPr lang="en-US" sz="4000" dirty="0" smtClean="0">
                <a:latin typeface="Chalkduster"/>
                <a:cs typeface="Chalkduster"/>
              </a:rPr>
              <a:t>Program Schema</a:t>
            </a:r>
            <a:endParaRPr lang="en-US" sz="4000" dirty="0">
              <a:latin typeface="Chalkduster"/>
              <a:cs typeface="Chalkduster"/>
            </a:endParaRPr>
          </a:p>
        </p:txBody>
      </p:sp>
      <p:grpSp>
        <p:nvGrpSpPr>
          <p:cNvPr id="6" name="Group 5"/>
          <p:cNvGrpSpPr/>
          <p:nvPr/>
        </p:nvGrpSpPr>
        <p:grpSpPr>
          <a:xfrm>
            <a:off x="1405596" y="2350767"/>
            <a:ext cx="6275658" cy="3990703"/>
            <a:chOff x="651049" y="607068"/>
            <a:chExt cx="6275658" cy="6083721"/>
          </a:xfrm>
        </p:grpSpPr>
        <p:sp>
          <p:nvSpPr>
            <p:cNvPr id="7" name="Process 6"/>
            <p:cNvSpPr/>
            <p:nvPr/>
          </p:nvSpPr>
          <p:spPr>
            <a:xfrm>
              <a:off x="1844503" y="607069"/>
              <a:ext cx="4627272" cy="822960"/>
            </a:xfrm>
            <a:prstGeom prst="flowChartProcess">
              <a:avLst/>
            </a:prstGeom>
            <a:gradFill flip="none" rotWithShape="1">
              <a:gsLst>
                <a:gs pos="0">
                  <a:schemeClr val="tx2">
                    <a:lumMod val="60000"/>
                    <a:lumOff val="40000"/>
                    <a:alpha val="54000"/>
                  </a:schemeClr>
                </a:gs>
                <a:gs pos="100000">
                  <a:srgbClr val="FFFFFF">
                    <a:alpha val="54000"/>
                  </a:srgbClr>
                </a:gs>
              </a:gsLst>
              <a:path path="circle">
                <a:fillToRect l="100000" t="100000"/>
              </a:path>
              <a:tileRect r="-100000" b="-100000"/>
            </a:gradFill>
            <a:ln/>
            <a:scene3d>
              <a:camera prst="orthographicFront"/>
              <a:lightRig rig="threePt" dir="t"/>
            </a:scene3d>
            <a:sp3d>
              <a:bevelT w="165100" prst="coolSlant"/>
              <a:bevelB w="165100" prst="coolSlant"/>
            </a:sp3d>
          </p:spPr>
          <p:style>
            <a:lnRef idx="1">
              <a:schemeClr val="accent1"/>
            </a:lnRef>
            <a:fillRef idx="3">
              <a:schemeClr val="accent1"/>
            </a:fillRef>
            <a:effectRef idx="2">
              <a:schemeClr val="accent1"/>
            </a:effectRef>
            <a:fontRef idx="minor">
              <a:schemeClr val="lt1"/>
            </a:fontRef>
          </p:style>
          <p:txBody>
            <a:bodyPr/>
            <a:lstStyle/>
            <a:p>
              <a:r>
                <a:rPr lang="en-US" dirty="0" smtClean="0"/>
                <a:t>dynamic runtime</a:t>
              </a:r>
              <a:endParaRPr lang="en-US" dirty="0"/>
            </a:p>
          </p:txBody>
        </p:sp>
        <p:sp>
          <p:nvSpPr>
            <p:cNvPr id="8" name="Process 7"/>
            <p:cNvSpPr/>
            <p:nvPr/>
          </p:nvSpPr>
          <p:spPr>
            <a:xfrm>
              <a:off x="1844503" y="2022930"/>
              <a:ext cx="4627272" cy="822960"/>
            </a:xfrm>
            <a:prstGeom prst="flowChartProcess">
              <a:avLst/>
            </a:prstGeom>
            <a:solidFill>
              <a:schemeClr val="tx2">
                <a:lumMod val="60000"/>
                <a:lumOff val="40000"/>
                <a:alpha val="41000"/>
              </a:schemeClr>
            </a:solidFill>
            <a:ln/>
            <a:scene3d>
              <a:camera prst="orthographicFront"/>
              <a:lightRig rig="threePt" dir="t"/>
            </a:scene3d>
            <a:sp3d>
              <a:bevelT w="165100" prst="coolSlant"/>
              <a:bevelB w="152400" h="50800" prst="softRound"/>
            </a:sp3d>
          </p:spPr>
          <p:style>
            <a:lnRef idx="1">
              <a:schemeClr val="accent1"/>
            </a:lnRef>
            <a:fillRef idx="3">
              <a:schemeClr val="accent1"/>
            </a:fillRef>
            <a:effectRef idx="2">
              <a:schemeClr val="accent1"/>
            </a:effectRef>
            <a:fontRef idx="minor">
              <a:schemeClr val="lt1"/>
            </a:fontRef>
          </p:style>
          <p:txBody>
            <a:bodyPr/>
            <a:lstStyle/>
            <a:p>
              <a:r>
                <a:rPr lang="en-US" dirty="0" smtClean="0"/>
                <a:t>static compile-time </a:t>
              </a:r>
              <a:endParaRPr lang="en-US" dirty="0"/>
            </a:p>
          </p:txBody>
        </p:sp>
        <p:sp>
          <p:nvSpPr>
            <p:cNvPr id="9" name="Process 8"/>
            <p:cNvSpPr/>
            <p:nvPr/>
          </p:nvSpPr>
          <p:spPr>
            <a:xfrm>
              <a:off x="1776463" y="4406089"/>
              <a:ext cx="4627272" cy="822960"/>
            </a:xfrm>
            <a:prstGeom prst="flowChartProcess">
              <a:avLst/>
            </a:prstGeom>
            <a:solidFill>
              <a:schemeClr val="accent3">
                <a:lumMod val="60000"/>
                <a:lumOff val="40000"/>
              </a:schemeClr>
            </a:solidFill>
            <a:ln/>
            <a:scene3d>
              <a:camera prst="orthographicFront"/>
              <a:lightRig rig="threePt" dir="t"/>
            </a:scene3d>
            <a:sp3d>
              <a:bevelT/>
              <a:bevelB prst="relaxedInset"/>
            </a:sp3d>
          </p:spPr>
          <p:style>
            <a:lnRef idx="1">
              <a:schemeClr val="accent1"/>
            </a:lnRef>
            <a:fillRef idx="3">
              <a:schemeClr val="accent1"/>
            </a:fillRef>
            <a:effectRef idx="2">
              <a:schemeClr val="accent1"/>
            </a:effectRef>
            <a:fontRef idx="minor">
              <a:schemeClr val="lt1"/>
            </a:fontRef>
          </p:style>
          <p:txBody>
            <a:bodyPr/>
            <a:lstStyle/>
            <a:p>
              <a:r>
                <a:rPr lang="en-US" dirty="0" smtClean="0"/>
                <a:t>machine state</a:t>
              </a:r>
              <a:endParaRPr lang="en-US" dirty="0"/>
            </a:p>
          </p:txBody>
        </p:sp>
        <p:sp>
          <p:nvSpPr>
            <p:cNvPr id="10" name="Process 9"/>
            <p:cNvSpPr/>
            <p:nvPr/>
          </p:nvSpPr>
          <p:spPr>
            <a:xfrm>
              <a:off x="1776463" y="5771782"/>
              <a:ext cx="4627272" cy="822960"/>
            </a:xfrm>
            <a:prstGeom prst="flowChartProcess">
              <a:avLst/>
            </a:prstGeom>
            <a:solidFill>
              <a:schemeClr val="accent3">
                <a:lumMod val="75000"/>
                <a:alpha val="43000"/>
              </a:schemeClr>
            </a:solidFill>
            <a:ln/>
            <a:scene3d>
              <a:camera prst="orthographicFront"/>
              <a:lightRig rig="threePt" dir="t"/>
            </a:scene3d>
            <a:sp3d>
              <a:bevelT/>
              <a:bevelB prst="relaxedInset"/>
            </a:sp3d>
          </p:spPr>
          <p:style>
            <a:lnRef idx="1">
              <a:schemeClr val="accent1"/>
            </a:lnRef>
            <a:fillRef idx="3">
              <a:schemeClr val="accent1"/>
            </a:fillRef>
            <a:effectRef idx="2">
              <a:schemeClr val="accent1"/>
            </a:effectRef>
            <a:fontRef idx="minor">
              <a:schemeClr val="lt1"/>
            </a:fontRef>
          </p:style>
          <p:txBody>
            <a:bodyPr/>
            <a:lstStyle/>
            <a:p>
              <a:r>
                <a:rPr lang="en-US" dirty="0" smtClean="0">
                  <a:solidFill>
                    <a:schemeClr val="accent3">
                      <a:lumMod val="75000"/>
                    </a:schemeClr>
                  </a:solidFill>
                </a:rPr>
                <a:t>machine code</a:t>
              </a:r>
              <a:endParaRPr lang="en-US" dirty="0">
                <a:solidFill>
                  <a:schemeClr val="accent3">
                    <a:lumMod val="75000"/>
                  </a:schemeClr>
                </a:solidFill>
              </a:endParaRPr>
            </a:p>
          </p:txBody>
        </p:sp>
        <p:sp>
          <p:nvSpPr>
            <p:cNvPr id="11" name="Process 10"/>
            <p:cNvSpPr/>
            <p:nvPr/>
          </p:nvSpPr>
          <p:spPr>
            <a:xfrm>
              <a:off x="1526224" y="3469918"/>
              <a:ext cx="5400483" cy="361236"/>
            </a:xfrm>
            <a:prstGeom prst="flowChartProcess">
              <a:avLst/>
            </a:prstGeom>
            <a:solidFill>
              <a:schemeClr val="accent2">
                <a:lumMod val="75000"/>
              </a:schemeClr>
            </a:solidFill>
            <a:ln/>
            <a:effectLst>
              <a:glow rad="292100">
                <a:schemeClr val="accent6">
                  <a:lumMod val="60000"/>
                  <a:lumOff val="40000"/>
                  <a:alpha val="77000"/>
                </a:schemeClr>
              </a:glow>
              <a:outerShdw blurRad="101600" dist="38100" dir="5400000" rotWithShape="0">
                <a:srgbClr val="000000">
                  <a:alpha val="75000"/>
                </a:srgbClr>
              </a:outerShdw>
              <a:reflection stA="50000" endPos="75000" dist="12700" dir="5400000" sy="-100000" algn="bl" rotWithShape="0"/>
              <a:softEdge rad="76200"/>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8"/>
            <p:cNvSpPr>
              <a:spLocks noChangeArrowheads="1"/>
            </p:cNvSpPr>
            <p:nvPr/>
          </p:nvSpPr>
          <p:spPr bwMode="auto">
            <a:xfrm rot="16200000">
              <a:off x="-2091972" y="3350089"/>
              <a:ext cx="6083721" cy="597680"/>
            </a:xfrm>
            <a:prstGeom prst="rect">
              <a:avLst/>
            </a:prstGeom>
            <a:gradFill rotWithShape="0">
              <a:gsLst>
                <a:gs pos="0">
                  <a:schemeClr val="accent2">
                    <a:gamma/>
                    <a:shade val="46275"/>
                    <a:invGamma/>
                  </a:schemeClr>
                </a:gs>
                <a:gs pos="100000">
                  <a:schemeClr val="accent2"/>
                </a:gs>
              </a:gsLst>
              <a:lin ang="5400000" scaled="1"/>
            </a:gradFill>
            <a:ln w="12700">
              <a:solidFill>
                <a:schemeClr val="accent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lnSpc>
                  <a:spcPct val="100000"/>
                </a:lnSpc>
                <a:spcAft>
                  <a:spcPct val="0"/>
                </a:spcAft>
                <a:buClrTx/>
                <a:buFontTx/>
                <a:buNone/>
                <a:defRPr/>
              </a:pPr>
              <a:r>
                <a:rPr lang="en-US" sz="3200" b="1" dirty="0" err="1" smtClean="0">
                  <a:solidFill>
                    <a:schemeClr val="accent2">
                      <a:lumMod val="10000"/>
                      <a:lumOff val="90000"/>
                    </a:schemeClr>
                  </a:solidFill>
                  <a:effectLst>
                    <a:outerShdw blurRad="38100" dist="38100" dir="2700000" algn="tl">
                      <a:srgbClr val="000000"/>
                    </a:outerShdw>
                  </a:effectLst>
                  <a:latin typeface="Arial" charset="0"/>
                  <a:cs typeface="+mn-cs"/>
                </a:rPr>
                <a:t>Syncronization</a:t>
              </a:r>
              <a:endParaRPr lang="en-US" sz="3200" b="1" dirty="0">
                <a:solidFill>
                  <a:schemeClr val="accent2">
                    <a:lumMod val="10000"/>
                    <a:lumOff val="90000"/>
                  </a:schemeClr>
                </a:solidFill>
                <a:effectLst>
                  <a:outerShdw blurRad="38100" dist="38100" dir="2700000" algn="tl">
                    <a:srgbClr val="000000"/>
                  </a:outerShdw>
                </a:effectLst>
                <a:latin typeface="Arial" charset="0"/>
                <a:cs typeface="+mn-cs"/>
              </a:endParaRPr>
            </a:p>
          </p:txBody>
        </p:sp>
        <p:sp>
          <p:nvSpPr>
            <p:cNvPr id="13" name="TextBox 12"/>
            <p:cNvSpPr txBox="1"/>
            <p:nvPr/>
          </p:nvSpPr>
          <p:spPr>
            <a:xfrm>
              <a:off x="1579588" y="907108"/>
              <a:ext cx="184666" cy="369332"/>
            </a:xfrm>
            <a:prstGeom prst="rect">
              <a:avLst/>
            </a:prstGeom>
            <a:noFill/>
          </p:spPr>
          <p:txBody>
            <a:bodyPr wrap="none" rtlCol="0">
              <a:spAutoFit/>
            </a:bodyPr>
            <a:lstStyle/>
            <a:p>
              <a:endParaRPr lang="en-US" dirty="0"/>
            </a:p>
          </p:txBody>
        </p:sp>
      </p:grpSp>
    </p:spTree>
    <p:extLst>
      <p:ext uri="{BB962C8B-B14F-4D97-AF65-F5344CB8AC3E}">
        <p14:creationId xmlns:p14="http://schemas.microsoft.com/office/powerpoint/2010/main" val="354307431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8000"/>
                </a:solidFill>
                <a:latin typeface="Chalkduster"/>
                <a:cs typeface="Chalkduster"/>
              </a:rPr>
              <a:t>Here is the Idea, Idealized …</a:t>
            </a:r>
            <a:endParaRPr lang="en-US" sz="3200" dirty="0">
              <a:solidFill>
                <a:srgbClr val="008000"/>
              </a:solidFill>
              <a:latin typeface="Chalkduster"/>
              <a:cs typeface="Chalkduster"/>
            </a:endParaRPr>
          </a:p>
        </p:txBody>
      </p:sp>
      <p:sp>
        <p:nvSpPr>
          <p:cNvPr id="3" name="Content Placeholder 2"/>
          <p:cNvSpPr>
            <a:spLocks noGrp="1"/>
          </p:cNvSpPr>
          <p:nvPr>
            <p:ph idx="1"/>
          </p:nvPr>
        </p:nvSpPr>
        <p:spPr/>
        <p:txBody>
          <a:bodyPr>
            <a:normAutofit fontScale="92500" lnSpcReduction="20000"/>
          </a:bodyPr>
          <a:lstStyle/>
          <a:p>
            <a:pPr marL="342900" indent="-342900">
              <a:buFont typeface="Arial"/>
              <a:buChar char="•"/>
            </a:pPr>
            <a:r>
              <a:rPr lang="en-US" dirty="0">
                <a:solidFill>
                  <a:srgbClr val="3366FF"/>
                </a:solidFill>
              </a:rPr>
              <a:t>The Schema is Invariant and Fully Specified for the Isomorphic domain</a:t>
            </a:r>
            <a:r>
              <a:rPr lang="en-US" dirty="0" smtClean="0">
                <a:solidFill>
                  <a:srgbClr val="3366FF"/>
                </a:solidFill>
              </a:rPr>
              <a:t>. </a:t>
            </a:r>
            <a:endParaRPr lang="en-US" dirty="0">
              <a:solidFill>
                <a:srgbClr val="3366FF"/>
              </a:solidFill>
            </a:endParaRPr>
          </a:p>
          <a:p>
            <a:pPr marL="342900" indent="-342900">
              <a:buFont typeface="Arial"/>
              <a:buChar char="•"/>
            </a:pPr>
            <a:r>
              <a:rPr lang="en-US" dirty="0">
                <a:solidFill>
                  <a:srgbClr val="3366FF"/>
                </a:solidFill>
              </a:rPr>
              <a:t>It is </a:t>
            </a:r>
            <a:r>
              <a:rPr lang="en-US" dirty="0" smtClean="0">
                <a:solidFill>
                  <a:srgbClr val="3366FF"/>
                </a:solidFill>
              </a:rPr>
              <a:t>modular to a specified extent, </a:t>
            </a:r>
            <a:r>
              <a:rPr lang="en-US" dirty="0">
                <a:solidFill>
                  <a:srgbClr val="3366FF"/>
                </a:solidFill>
              </a:rPr>
              <a:t>allowing for swapping out components within the constrains of the overall Schema.</a:t>
            </a:r>
          </a:p>
          <a:p>
            <a:pPr marL="342900" indent="-342900">
              <a:buFont typeface="Arial"/>
              <a:buChar char="•"/>
            </a:pPr>
            <a:r>
              <a:rPr lang="en-US" dirty="0">
                <a:solidFill>
                  <a:srgbClr val="3366FF"/>
                </a:solidFill>
              </a:rPr>
              <a:t>It is surrounded by software layers that allow development either vertically or </a:t>
            </a:r>
            <a:r>
              <a:rPr lang="en-US" dirty="0" smtClean="0">
                <a:solidFill>
                  <a:srgbClr val="3366FF"/>
                </a:solidFill>
              </a:rPr>
              <a:t>horizontally.</a:t>
            </a:r>
          </a:p>
          <a:p>
            <a:pPr marL="342900" indent="-342900">
              <a:buFont typeface="Arial"/>
              <a:buChar char="•"/>
            </a:pPr>
            <a:r>
              <a:rPr lang="en-US" dirty="0" smtClean="0">
                <a:solidFill>
                  <a:srgbClr val="3366FF"/>
                </a:solidFill>
              </a:rPr>
              <a:t>Each layer has its own domain language and domain abstractions, which can be overwritten in the software layers.</a:t>
            </a:r>
          </a:p>
          <a:p>
            <a:pPr marL="342900" indent="-342900">
              <a:buFont typeface="Arial"/>
              <a:buChar char="•"/>
            </a:pPr>
            <a:r>
              <a:rPr lang="en-US" dirty="0" smtClean="0">
                <a:solidFill>
                  <a:srgbClr val="3366FF"/>
                </a:solidFill>
              </a:rPr>
              <a:t>Thus, within the constraints of the schema, the software layers provide multi-tiered abstraction functionality</a:t>
            </a:r>
            <a:r>
              <a:rPr lang="en-US" dirty="0" smtClean="0"/>
              <a:t>.</a:t>
            </a:r>
            <a:endParaRPr lang="en-US" dirty="0"/>
          </a:p>
          <a:p>
            <a:endParaRPr lang="en-US" dirty="0"/>
          </a:p>
        </p:txBody>
      </p:sp>
    </p:spTree>
    <p:extLst>
      <p:ext uri="{BB962C8B-B14F-4D97-AF65-F5344CB8AC3E}">
        <p14:creationId xmlns:p14="http://schemas.microsoft.com/office/powerpoint/2010/main" val="301239164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8000"/>
                </a:solidFill>
                <a:latin typeface="Chalkduster"/>
                <a:cs typeface="Chalkduster"/>
              </a:rPr>
              <a:t>Here is the Idea, </a:t>
            </a:r>
            <a:r>
              <a:rPr lang="en-US" sz="3200" dirty="0" smtClean="0">
                <a:solidFill>
                  <a:srgbClr val="008000"/>
                </a:solidFill>
                <a:latin typeface="Chalkduster"/>
                <a:cs typeface="Chalkduster"/>
              </a:rPr>
              <a:t>imaged </a:t>
            </a:r>
            <a:r>
              <a:rPr lang="en-US" sz="3200" dirty="0">
                <a:solidFill>
                  <a:srgbClr val="008000"/>
                </a:solidFill>
                <a:latin typeface="Chalkduster"/>
                <a:cs typeface="Chalkduster"/>
              </a:rPr>
              <a:t>…</a:t>
            </a:r>
            <a:endParaRPr lang="en-US" sz="3200" dirty="0">
              <a:solidFill>
                <a:srgbClr val="008000"/>
              </a:solidFill>
            </a:endParaRPr>
          </a:p>
        </p:txBody>
      </p:sp>
      <p:grpSp>
        <p:nvGrpSpPr>
          <p:cNvPr id="16" name="Group 15"/>
          <p:cNvGrpSpPr/>
          <p:nvPr/>
        </p:nvGrpSpPr>
        <p:grpSpPr>
          <a:xfrm>
            <a:off x="1801559" y="1626564"/>
            <a:ext cx="4532423" cy="4242956"/>
            <a:chOff x="914400" y="1511577"/>
            <a:chExt cx="5507212" cy="4357943"/>
          </a:xfrm>
        </p:grpSpPr>
        <p:sp>
          <p:nvSpPr>
            <p:cNvPr id="7" name="16-Point Star 6"/>
            <p:cNvSpPr/>
            <p:nvPr/>
          </p:nvSpPr>
          <p:spPr>
            <a:xfrm>
              <a:off x="914400" y="1626564"/>
              <a:ext cx="5507212" cy="4242956"/>
            </a:xfrm>
            <a:prstGeom prst="star16">
              <a:avLst/>
            </a:prstGeom>
            <a:solidFill>
              <a:srgbClr val="FFFF00">
                <a:alpha val="21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Process 7"/>
            <p:cNvSpPr/>
            <p:nvPr/>
          </p:nvSpPr>
          <p:spPr>
            <a:xfrm>
              <a:off x="2784148" y="2885569"/>
              <a:ext cx="2117552" cy="486570"/>
            </a:xfrm>
            <a:prstGeom prst="flowChartProcess">
              <a:avLst/>
            </a:prstGeom>
            <a:gradFill flip="none" rotWithShape="1">
              <a:gsLst>
                <a:gs pos="0">
                  <a:schemeClr val="tx2">
                    <a:lumMod val="60000"/>
                    <a:lumOff val="40000"/>
                    <a:alpha val="54000"/>
                  </a:schemeClr>
                </a:gs>
                <a:gs pos="100000">
                  <a:srgbClr val="FFFFFF">
                    <a:alpha val="54000"/>
                  </a:srgbClr>
                </a:gs>
              </a:gsLst>
              <a:path path="circle">
                <a:fillToRect l="100000" t="100000"/>
              </a:path>
              <a:tileRect r="-100000" b="-100000"/>
            </a:gradFill>
            <a:ln/>
            <a:scene3d>
              <a:camera prst="orthographicFront"/>
              <a:lightRig rig="threePt" dir="t"/>
            </a:scene3d>
            <a:sp3d>
              <a:bevelT w="165100" prst="coolSlant"/>
              <a:bevelB w="165100" prst="coolSlant"/>
            </a:sp3d>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Process 8"/>
            <p:cNvSpPr/>
            <p:nvPr/>
          </p:nvSpPr>
          <p:spPr>
            <a:xfrm>
              <a:off x="2892713" y="4106662"/>
              <a:ext cx="2063120" cy="429632"/>
            </a:xfrm>
            <a:prstGeom prst="flowChartProcess">
              <a:avLst/>
            </a:prstGeom>
            <a:solidFill>
              <a:schemeClr val="tx2">
                <a:lumMod val="60000"/>
                <a:lumOff val="40000"/>
                <a:alpha val="41000"/>
              </a:schemeClr>
            </a:solidFill>
            <a:ln/>
            <a:scene3d>
              <a:camera prst="orthographicFront"/>
              <a:lightRig rig="threePt" dir="t"/>
            </a:scene3d>
            <a:sp3d>
              <a:bevelT w="165100" prst="coolSlant"/>
              <a:bevelB w="152400" h="50800" prst="softRound"/>
            </a:sp3d>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8"/>
            <p:cNvSpPr>
              <a:spLocks noChangeArrowheads="1"/>
            </p:cNvSpPr>
            <p:nvPr/>
          </p:nvSpPr>
          <p:spPr bwMode="auto">
            <a:xfrm rot="16200000">
              <a:off x="1445162" y="3406502"/>
              <a:ext cx="1930183" cy="329399"/>
            </a:xfrm>
            <a:prstGeom prst="rect">
              <a:avLst/>
            </a:prstGeom>
            <a:gradFill rotWithShape="0">
              <a:gsLst>
                <a:gs pos="0">
                  <a:schemeClr val="accent2">
                    <a:gamma/>
                    <a:shade val="46275"/>
                    <a:invGamma/>
                  </a:schemeClr>
                </a:gs>
                <a:gs pos="100000">
                  <a:schemeClr val="accent2"/>
                </a:gs>
              </a:gsLst>
              <a:lin ang="5400000" scaled="1"/>
            </a:gradFill>
            <a:ln w="12700">
              <a:solidFill>
                <a:schemeClr val="accent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lnSpc>
                  <a:spcPct val="100000"/>
                </a:lnSpc>
                <a:spcAft>
                  <a:spcPct val="0"/>
                </a:spcAft>
                <a:buClrTx/>
                <a:buFontTx/>
                <a:buNone/>
                <a:defRPr/>
              </a:pPr>
              <a:r>
                <a:rPr lang="en-US" b="1" dirty="0" err="1" smtClean="0">
                  <a:solidFill>
                    <a:schemeClr val="tx2">
                      <a:lumMod val="20000"/>
                      <a:lumOff val="80000"/>
                    </a:schemeClr>
                  </a:solidFill>
                  <a:effectLst>
                    <a:outerShdw blurRad="38100" dist="38100" dir="2700000" algn="tl">
                      <a:srgbClr val="000000"/>
                    </a:outerShdw>
                  </a:effectLst>
                  <a:latin typeface="Arial" charset="0"/>
                  <a:cs typeface="+mn-cs"/>
                </a:rPr>
                <a:t>Syncronization</a:t>
              </a:r>
              <a:endParaRPr lang="en-US" b="1" dirty="0">
                <a:solidFill>
                  <a:schemeClr val="tx2">
                    <a:lumMod val="20000"/>
                    <a:lumOff val="80000"/>
                  </a:schemeClr>
                </a:solidFill>
                <a:effectLst>
                  <a:outerShdw blurRad="38100" dist="38100" dir="2700000" algn="tl">
                    <a:srgbClr val="000000"/>
                  </a:outerShdw>
                </a:effectLst>
                <a:latin typeface="Arial" charset="0"/>
                <a:cs typeface="+mn-cs"/>
              </a:endParaRPr>
            </a:p>
          </p:txBody>
        </p:sp>
        <p:sp>
          <p:nvSpPr>
            <p:cNvPr id="11" name="TextBox 10"/>
            <p:cNvSpPr txBox="1"/>
            <p:nvPr/>
          </p:nvSpPr>
          <p:spPr>
            <a:xfrm>
              <a:off x="3121477" y="1511577"/>
              <a:ext cx="170766" cy="316316"/>
            </a:xfrm>
            <a:prstGeom prst="rect">
              <a:avLst/>
            </a:prstGeom>
            <a:noFill/>
          </p:spPr>
          <p:txBody>
            <a:bodyPr wrap="none" rtlCol="0">
              <a:spAutoFit/>
            </a:bodyPr>
            <a:lstStyle/>
            <a:p>
              <a:endParaRPr lang="en-US" dirty="0"/>
            </a:p>
          </p:txBody>
        </p:sp>
        <p:sp>
          <p:nvSpPr>
            <p:cNvPr id="12" name="Minus 11"/>
            <p:cNvSpPr/>
            <p:nvPr/>
          </p:nvSpPr>
          <p:spPr>
            <a:xfrm>
              <a:off x="2784148" y="2219183"/>
              <a:ext cx="1961820" cy="666385"/>
            </a:xfrm>
            <a:prstGeom prst="mathMinus">
              <a:avLst/>
            </a:prstGeom>
            <a:solidFill>
              <a:schemeClr val="accent3">
                <a:lumMod val="60000"/>
                <a:lumOff val="40000"/>
                <a:alpha val="24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13" name="Minus 12"/>
          <p:cNvSpPr/>
          <p:nvPr/>
        </p:nvSpPr>
        <p:spPr>
          <a:xfrm>
            <a:off x="3268806" y="3438034"/>
            <a:ext cx="1961820" cy="666385"/>
          </a:xfrm>
          <a:prstGeom prst="mathMinus">
            <a:avLst/>
          </a:prstGeom>
          <a:solidFill>
            <a:schemeClr val="accent3">
              <a:lumMod val="60000"/>
              <a:lumOff val="40000"/>
              <a:alpha val="24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Minus 13"/>
          <p:cNvSpPr/>
          <p:nvPr/>
        </p:nvSpPr>
        <p:spPr>
          <a:xfrm>
            <a:off x="3268806" y="4532872"/>
            <a:ext cx="1961820" cy="666385"/>
          </a:xfrm>
          <a:prstGeom prst="mathMinus">
            <a:avLst/>
          </a:prstGeom>
          <a:solidFill>
            <a:schemeClr val="accent3">
              <a:lumMod val="60000"/>
              <a:lumOff val="40000"/>
              <a:alpha val="24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1645251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8000"/>
                </a:solidFill>
                <a:latin typeface="Chalkduster"/>
                <a:cs typeface="Chalkduster"/>
              </a:rPr>
              <a:t>Let Me Introduce Myself</a:t>
            </a:r>
            <a:endParaRPr lang="en-US" sz="3600" dirty="0">
              <a:solidFill>
                <a:srgbClr val="008000"/>
              </a:solidFill>
              <a:latin typeface="Chalkduster"/>
              <a:cs typeface="Chalkduster"/>
            </a:endParaRPr>
          </a:p>
        </p:txBody>
      </p:sp>
      <p:sp>
        <p:nvSpPr>
          <p:cNvPr id="3" name="Content Placeholder 2"/>
          <p:cNvSpPr>
            <a:spLocks noGrp="1"/>
          </p:cNvSpPr>
          <p:nvPr>
            <p:ph idx="1"/>
          </p:nvPr>
        </p:nvSpPr>
        <p:spPr/>
        <p:txBody>
          <a:bodyPr>
            <a:normAutofit lnSpcReduction="10000"/>
          </a:bodyPr>
          <a:lstStyle/>
          <a:p>
            <a:r>
              <a:rPr lang="en-US" sz="1900" dirty="0" smtClean="0">
                <a:solidFill>
                  <a:srgbClr val="3366FF"/>
                </a:solidFill>
              </a:rPr>
              <a:t>More importantly, however, when </a:t>
            </a:r>
            <a:r>
              <a:rPr lang="en-US" sz="1900" dirty="0" err="1" smtClean="0">
                <a:solidFill>
                  <a:srgbClr val="3366FF"/>
                </a:solidFill>
              </a:rPr>
              <a:t>Bjarne’s</a:t>
            </a:r>
            <a:r>
              <a:rPr lang="en-US" sz="1900" dirty="0" smtClean="0">
                <a:solidFill>
                  <a:srgbClr val="3366FF"/>
                </a:solidFill>
              </a:rPr>
              <a:t> Grail Project was abruptly cancelled and I had three months to figure out where to move my family, I worked in industry, and understood first hand the consequences of the language design choices I had been a part of.</a:t>
            </a:r>
          </a:p>
          <a:p>
            <a:pPr lvl="1"/>
            <a:r>
              <a:rPr lang="en-US" sz="1700" dirty="0" smtClean="0">
                <a:solidFill>
                  <a:srgbClr val="3366FF"/>
                </a:solidFill>
              </a:rPr>
              <a:t>Disney Feature Animation, DreamWorks Feature Animation, Pixar Animation, PDI/DreamWorks Animation … [6 or 7 screen credits and lots of t-shirts …</a:t>
            </a:r>
          </a:p>
          <a:p>
            <a:pPr lvl="1"/>
            <a:r>
              <a:rPr lang="en-US" sz="1700" dirty="0" err="1" smtClean="0">
                <a:solidFill>
                  <a:srgbClr val="3366FF"/>
                </a:solidFill>
              </a:rPr>
              <a:t>Distinquished</a:t>
            </a:r>
            <a:r>
              <a:rPr lang="en-US" sz="1700" dirty="0" smtClean="0">
                <a:solidFill>
                  <a:srgbClr val="3366FF"/>
                </a:solidFill>
              </a:rPr>
              <a:t> Consultant at JPL on the use of C++ and OOD, in particular with </a:t>
            </a:r>
            <a:r>
              <a:rPr lang="en-US" sz="1700" dirty="0" err="1" smtClean="0">
                <a:solidFill>
                  <a:srgbClr val="3366FF"/>
                </a:solidFill>
              </a:rPr>
              <a:t>CLARAty</a:t>
            </a:r>
            <a:r>
              <a:rPr lang="en-US" sz="1700" dirty="0" smtClean="0">
                <a:solidFill>
                  <a:srgbClr val="3366FF"/>
                </a:solidFill>
              </a:rPr>
              <a:t>, a freely available modular framework for research.</a:t>
            </a:r>
          </a:p>
          <a:p>
            <a:pPr lvl="1"/>
            <a:r>
              <a:rPr lang="en-US" sz="1700" dirty="0" smtClean="0">
                <a:solidFill>
                  <a:srgbClr val="3366FF"/>
                </a:solidFill>
              </a:rPr>
              <a:t>Massive Multiplayer Online (MMO) game companies – Perpetual Technology, which I had signed on to work on the server side of Star Trek, and Emergent Technology, which had the smart idea of writing a Server Framework and a set of high-level scripting languages. </a:t>
            </a:r>
          </a:p>
          <a:p>
            <a:endParaRPr lang="en-US" dirty="0"/>
          </a:p>
        </p:txBody>
      </p:sp>
    </p:spTree>
    <p:extLst>
      <p:ext uri="{BB962C8B-B14F-4D97-AF65-F5344CB8AC3E}">
        <p14:creationId xmlns:p14="http://schemas.microsoft.com/office/powerpoint/2010/main" val="293483750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8000"/>
                </a:solidFill>
                <a:latin typeface="Chalkduster"/>
                <a:cs typeface="Chalkduster"/>
              </a:rPr>
              <a:t>A Challenge to the Reader</a:t>
            </a:r>
            <a:endParaRPr lang="en-US" sz="3200" dirty="0">
              <a:solidFill>
                <a:srgbClr val="008000"/>
              </a:solidFill>
              <a:latin typeface="Chalkduster"/>
              <a:cs typeface="Chalkduster"/>
            </a:endParaRPr>
          </a:p>
        </p:txBody>
      </p:sp>
      <p:sp>
        <p:nvSpPr>
          <p:cNvPr id="3" name="Content Placeholder 2"/>
          <p:cNvSpPr>
            <a:spLocks noGrp="1"/>
          </p:cNvSpPr>
          <p:nvPr>
            <p:ph idx="1"/>
          </p:nvPr>
        </p:nvSpPr>
        <p:spPr/>
        <p:txBody>
          <a:bodyPr>
            <a:normAutofit lnSpcReduction="10000"/>
          </a:bodyPr>
          <a:lstStyle/>
          <a:p>
            <a:r>
              <a:rPr lang="en-US" dirty="0" smtClean="0">
                <a:solidFill>
                  <a:srgbClr val="3366FF"/>
                </a:solidFill>
              </a:rPr>
              <a:t>I’m sure there are a hundred thousand objections to this. Here is my challenge to those objections:</a:t>
            </a:r>
          </a:p>
          <a:p>
            <a:r>
              <a:rPr lang="en-US" dirty="0" smtClean="0">
                <a:solidFill>
                  <a:srgbClr val="3366FF"/>
                </a:solidFill>
              </a:rPr>
              <a:t>Design a </a:t>
            </a:r>
            <a:r>
              <a:rPr lang="en-US" dirty="0" err="1" smtClean="0">
                <a:solidFill>
                  <a:srgbClr val="3366FF"/>
                </a:solidFill>
              </a:rPr>
              <a:t>behaviorial</a:t>
            </a:r>
            <a:r>
              <a:rPr lang="en-US" dirty="0" smtClean="0">
                <a:solidFill>
                  <a:srgbClr val="3366FF"/>
                </a:solidFill>
              </a:rPr>
              <a:t> state machine for a mouse-like animal such that </a:t>
            </a:r>
          </a:p>
          <a:p>
            <a:pPr lvl="1">
              <a:buFont typeface="+mj-lt"/>
              <a:buAutoNum type="arabicPeriod"/>
            </a:pPr>
            <a:r>
              <a:rPr lang="en-US" dirty="0" smtClean="0">
                <a:solidFill>
                  <a:srgbClr val="3366FF"/>
                </a:solidFill>
              </a:rPr>
              <a:t>it is responsive both to its environment and conspecifics in a species specific way; but </a:t>
            </a:r>
          </a:p>
          <a:p>
            <a:pPr lvl="1">
              <a:buFont typeface="+mj-lt"/>
              <a:buAutoNum type="arabicPeriod"/>
            </a:pPr>
            <a:r>
              <a:rPr lang="en-US" dirty="0" smtClean="0">
                <a:solidFill>
                  <a:srgbClr val="3366FF"/>
                </a:solidFill>
              </a:rPr>
              <a:t>allowing for learning from experience to individuate behavior.</a:t>
            </a:r>
          </a:p>
          <a:p>
            <a:r>
              <a:rPr lang="en-US" dirty="0" smtClean="0">
                <a:solidFill>
                  <a:srgbClr val="3366FF"/>
                </a:solidFill>
              </a:rPr>
              <a:t>This is a complex system. What will be the likely result of this competition, if you will?</a:t>
            </a:r>
            <a:endParaRPr lang="en-US" dirty="0">
              <a:solidFill>
                <a:srgbClr val="3366FF"/>
              </a:solidFill>
            </a:endParaRPr>
          </a:p>
        </p:txBody>
      </p:sp>
    </p:spTree>
    <p:extLst>
      <p:ext uri="{BB962C8B-B14F-4D97-AF65-F5344CB8AC3E}">
        <p14:creationId xmlns:p14="http://schemas.microsoft.com/office/powerpoint/2010/main" val="159111101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008000"/>
                </a:solidFill>
                <a:latin typeface="Chalkduster"/>
                <a:cs typeface="Chalkduster"/>
              </a:rPr>
              <a:t>A Plethora of Individualized Designs</a:t>
            </a:r>
            <a:endParaRPr lang="en-US" sz="2400" dirty="0">
              <a:solidFill>
                <a:srgbClr val="008000"/>
              </a:solidFill>
              <a:latin typeface="Chalkduster"/>
              <a:cs typeface="Chalkduster"/>
            </a:endParaRPr>
          </a:p>
        </p:txBody>
      </p:sp>
      <p:sp>
        <p:nvSpPr>
          <p:cNvPr id="3" name="Content Placeholder 2"/>
          <p:cNvSpPr>
            <a:spLocks noGrp="1"/>
          </p:cNvSpPr>
          <p:nvPr>
            <p:ph idx="1"/>
          </p:nvPr>
        </p:nvSpPr>
        <p:spPr/>
        <p:txBody>
          <a:bodyPr>
            <a:normAutofit lnSpcReduction="10000"/>
          </a:bodyPr>
          <a:lstStyle/>
          <a:p>
            <a:r>
              <a:rPr lang="en-US" dirty="0" smtClean="0">
                <a:solidFill>
                  <a:srgbClr val="3366FF"/>
                </a:solidFill>
              </a:rPr>
              <a:t>I don</a:t>
            </a:r>
            <a:r>
              <a:rPr lang="fr-FR" dirty="0" smtClean="0">
                <a:solidFill>
                  <a:srgbClr val="3366FF"/>
                </a:solidFill>
              </a:rPr>
              <a:t>’</a:t>
            </a:r>
            <a:r>
              <a:rPr lang="en-US" dirty="0" smtClean="0">
                <a:solidFill>
                  <a:srgbClr val="3366FF"/>
                </a:solidFill>
              </a:rPr>
              <a:t>t doubt every one of you can come up with a smart design and working implementation given the resources and time.</a:t>
            </a:r>
          </a:p>
          <a:p>
            <a:r>
              <a:rPr lang="en-US" dirty="0" smtClean="0">
                <a:solidFill>
                  <a:srgbClr val="3366FF"/>
                </a:solidFill>
              </a:rPr>
              <a:t>But I also don’t doubt that every one of you will come up with a unique design and implementation.</a:t>
            </a:r>
          </a:p>
          <a:p>
            <a:r>
              <a:rPr lang="en-US" dirty="0" smtClean="0">
                <a:solidFill>
                  <a:srgbClr val="3366FF"/>
                </a:solidFill>
              </a:rPr>
              <a:t>Were your professional career trajectory dependent on it you would fight for it tooth and nail.</a:t>
            </a:r>
          </a:p>
          <a:p>
            <a:r>
              <a:rPr lang="en-US" dirty="0" smtClean="0">
                <a:solidFill>
                  <a:srgbClr val="3366FF"/>
                </a:solidFill>
              </a:rPr>
              <a:t>It is not possible to achieve a coherent design across the computational space-time.</a:t>
            </a:r>
          </a:p>
        </p:txBody>
      </p:sp>
    </p:spTree>
    <p:extLst>
      <p:ext uri="{BB962C8B-B14F-4D97-AF65-F5344CB8AC3E}">
        <p14:creationId xmlns:p14="http://schemas.microsoft.com/office/powerpoint/2010/main" val="404454734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008000"/>
                </a:solidFill>
                <a:latin typeface="Chalkduster"/>
                <a:cs typeface="Chalkduster"/>
              </a:rPr>
              <a:t>The Paradigm Shift is an Isomorphism</a:t>
            </a:r>
            <a:endParaRPr lang="en-US" sz="2400" dirty="0">
              <a:solidFill>
                <a:srgbClr val="008000"/>
              </a:solidFill>
              <a:latin typeface="Chalkduster"/>
              <a:cs typeface="Chalkduster"/>
            </a:endParaRPr>
          </a:p>
        </p:txBody>
      </p:sp>
      <p:sp>
        <p:nvSpPr>
          <p:cNvPr id="3" name="Content Placeholder 2"/>
          <p:cNvSpPr>
            <a:spLocks noGrp="1"/>
          </p:cNvSpPr>
          <p:nvPr>
            <p:ph idx="1"/>
          </p:nvPr>
        </p:nvSpPr>
        <p:spPr/>
        <p:txBody>
          <a:bodyPr>
            <a:normAutofit fontScale="70000" lnSpcReduction="20000"/>
          </a:bodyPr>
          <a:lstStyle/>
          <a:p>
            <a:r>
              <a:rPr lang="en-US" dirty="0" smtClean="0">
                <a:solidFill>
                  <a:srgbClr val="3366FF"/>
                </a:solidFill>
              </a:rPr>
              <a:t>All software is obsoleted within a generation, at best. At least everything we’ve managed to implement so far. </a:t>
            </a:r>
          </a:p>
          <a:p>
            <a:r>
              <a:rPr lang="en-US" dirty="0" smtClean="0">
                <a:solidFill>
                  <a:srgbClr val="3366FF"/>
                </a:solidFill>
              </a:rPr>
              <a:t>Let’s get off that Merry-Go-Round.</a:t>
            </a:r>
          </a:p>
          <a:p>
            <a:r>
              <a:rPr lang="en-US" dirty="0" smtClean="0">
                <a:solidFill>
                  <a:srgbClr val="3366FF"/>
                </a:solidFill>
              </a:rPr>
              <a:t>I understand my meta4tier falls short. It’s the best I could come up with. </a:t>
            </a:r>
          </a:p>
          <a:p>
            <a:r>
              <a:rPr lang="en-US" dirty="0" smtClean="0">
                <a:solidFill>
                  <a:srgbClr val="3366FF"/>
                </a:solidFill>
              </a:rPr>
              <a:t>So, do something better, then. But not just for yourself, but for a community of minds, if you will. We have a responsibility, as corny as that sounds.</a:t>
            </a:r>
          </a:p>
          <a:p>
            <a:r>
              <a:rPr lang="en-US" dirty="0" smtClean="0">
                <a:solidFill>
                  <a:srgbClr val="3366FF"/>
                </a:solidFill>
              </a:rPr>
              <a:t>Let’s all work concurrently, and </a:t>
            </a:r>
            <a:r>
              <a:rPr lang="en-US" dirty="0" err="1" smtClean="0">
                <a:solidFill>
                  <a:srgbClr val="3366FF"/>
                </a:solidFill>
              </a:rPr>
              <a:t>syncronize</a:t>
            </a:r>
            <a:r>
              <a:rPr lang="en-US" dirty="0" smtClean="0">
                <a:solidFill>
                  <a:srgbClr val="3366FF"/>
                </a:solidFill>
              </a:rPr>
              <a:t>, and then maybe we can build something that is both complex and coherent across locale and still allow for inventiveness and competition.</a:t>
            </a:r>
          </a:p>
          <a:p>
            <a:r>
              <a:rPr lang="en-US" dirty="0" smtClean="0">
                <a:solidFill>
                  <a:srgbClr val="3366FF"/>
                </a:solidFill>
              </a:rPr>
              <a:t>Anyway, this is pretty much what I have to say. If you have any questions, I’ll try to answer them. I can’t promise that I can.</a:t>
            </a:r>
            <a:r>
              <a:rPr lang="en-US" dirty="0">
                <a:solidFill>
                  <a:srgbClr val="3366FF"/>
                </a:solidFill>
              </a:rPr>
              <a:t> Thank you for listening. </a:t>
            </a:r>
          </a:p>
        </p:txBody>
      </p:sp>
    </p:spTree>
    <p:extLst>
      <p:ext uri="{BB962C8B-B14F-4D97-AF65-F5344CB8AC3E}">
        <p14:creationId xmlns:p14="http://schemas.microsoft.com/office/powerpoint/2010/main" val="250391210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b="1" i="1" dirty="0" smtClean="0">
                <a:solidFill>
                  <a:srgbClr val="008000"/>
                </a:solidFill>
                <a:latin typeface="Chalkduster"/>
              </a:rPr>
              <a:t/>
            </a:r>
            <a:br>
              <a:rPr lang="en-US" sz="3600" b="1" i="1" dirty="0" smtClean="0">
                <a:solidFill>
                  <a:srgbClr val="008000"/>
                </a:solidFill>
                <a:latin typeface="Chalkduster"/>
              </a:rPr>
            </a:br>
            <a:r>
              <a:rPr lang="en-US" sz="3600" b="1" i="1" dirty="0">
                <a:solidFill>
                  <a:srgbClr val="008000"/>
                </a:solidFill>
                <a:latin typeface="Chalkduster"/>
              </a:rPr>
              <a:t/>
            </a:r>
            <a:br>
              <a:rPr lang="en-US" sz="3600" b="1" i="1" dirty="0">
                <a:solidFill>
                  <a:srgbClr val="008000"/>
                </a:solidFill>
                <a:latin typeface="Chalkduster"/>
              </a:rPr>
            </a:br>
            <a:r>
              <a:rPr lang="en-US" sz="3600" b="1" i="1" dirty="0" smtClean="0">
                <a:solidFill>
                  <a:srgbClr val="008000"/>
                </a:solidFill>
                <a:latin typeface="Chalkduster"/>
              </a:rPr>
              <a:t/>
            </a:r>
            <a:br>
              <a:rPr lang="en-US" sz="3600" b="1" i="1" dirty="0" smtClean="0">
                <a:solidFill>
                  <a:srgbClr val="008000"/>
                </a:solidFill>
                <a:latin typeface="Chalkduster"/>
              </a:rPr>
            </a:br>
            <a:r>
              <a:rPr lang="en-US" sz="3600" b="1" i="1" dirty="0" smtClean="0">
                <a:solidFill>
                  <a:srgbClr val="008000"/>
                </a:solidFill>
                <a:latin typeface="Chalkduster"/>
              </a:rPr>
              <a:t>YAPS</a:t>
            </a:r>
            <a:br>
              <a:rPr lang="en-US" sz="3600" b="1" i="1" dirty="0" smtClean="0">
                <a:solidFill>
                  <a:srgbClr val="008000"/>
                </a:solidFill>
                <a:latin typeface="Chalkduster"/>
              </a:rPr>
            </a:br>
            <a:r>
              <a:rPr lang="en-US" sz="3600" dirty="0" smtClean="0">
                <a:solidFill>
                  <a:srgbClr val="008000"/>
                </a:solidFill>
                <a:latin typeface="Bradley Hand ITC TT"/>
              </a:rPr>
              <a:t>Yet Another Paradigm Shift</a:t>
            </a:r>
            <a:r>
              <a:rPr lang="en-US" dirty="0" smtClean="0"/>
              <a:t/>
            </a:r>
            <a:br>
              <a:rPr lang="en-US" dirty="0" smtClean="0"/>
            </a:br>
            <a:endParaRPr lang="en-US" b="1" i="1" dirty="0">
              <a:solidFill>
                <a:srgbClr val="008000"/>
              </a:solidFill>
              <a:latin typeface="Chalkduster"/>
            </a:endParaRPr>
          </a:p>
        </p:txBody>
      </p:sp>
      <p:sp>
        <p:nvSpPr>
          <p:cNvPr id="3" name="Subtitle 2"/>
          <p:cNvSpPr>
            <a:spLocks noGrp="1"/>
          </p:cNvSpPr>
          <p:nvPr>
            <p:ph type="subTitle" idx="1"/>
          </p:nvPr>
        </p:nvSpPr>
        <p:spPr/>
        <p:txBody>
          <a:bodyPr>
            <a:normAutofit/>
          </a:bodyPr>
          <a:lstStyle/>
          <a:p>
            <a:pPr algn="ctr"/>
            <a:r>
              <a:rPr lang="en-US" sz="3600" dirty="0" smtClean="0">
                <a:solidFill>
                  <a:srgbClr val="3366FF"/>
                </a:solidFill>
                <a:latin typeface="Giddyup Std"/>
              </a:rPr>
              <a:t>Concurrency and Synchronization </a:t>
            </a:r>
          </a:p>
          <a:p>
            <a:pPr algn="ctr"/>
            <a:endParaRPr lang="en-US" sz="3600" dirty="0">
              <a:solidFill>
                <a:srgbClr val="3366FF"/>
              </a:solidFill>
              <a:latin typeface="Giddyup Std"/>
            </a:endParaRPr>
          </a:p>
          <a:p>
            <a:pPr algn="ctr"/>
            <a:r>
              <a:rPr lang="en-US" sz="1800" b="1" i="1" dirty="0" smtClean="0">
                <a:solidFill>
                  <a:srgbClr val="3366FF"/>
                </a:solidFill>
                <a:latin typeface="Bradley Hand ITC TT-Bold"/>
                <a:cs typeface="Bradley Hand ITC TT-Bold"/>
              </a:rPr>
              <a:t>C++ now 2013		                </a:t>
            </a:r>
            <a:r>
              <a:rPr lang="en-US" sz="1800" b="1" i="1" dirty="0" smtClean="0">
                <a:solidFill>
                  <a:srgbClr val="3366FF"/>
                </a:solidFill>
                <a:latin typeface="Bradley Hand ITC TT-Bold"/>
                <a:cs typeface="Bradley Hand ITC TT-Bold"/>
                <a:hlinkClick r:id="rId2"/>
              </a:rPr>
              <a:t>stan.lippman@gmail.com</a:t>
            </a:r>
            <a:r>
              <a:rPr lang="en-US" sz="1800" b="1" i="1" dirty="0" smtClean="0">
                <a:solidFill>
                  <a:srgbClr val="3366FF"/>
                </a:solidFill>
                <a:latin typeface="Bradley Hand ITC TT-Bold"/>
                <a:cs typeface="Bradley Hand ITC TT-Bold"/>
              </a:rPr>
              <a:t>   </a:t>
            </a:r>
            <a:endParaRPr lang="en-US" sz="1800" b="1" i="1" dirty="0">
              <a:solidFill>
                <a:srgbClr val="3366FF"/>
              </a:solidFill>
              <a:latin typeface="Bradley Hand ITC TT-Bold"/>
              <a:cs typeface="Bradley Hand ITC TT-Bold"/>
            </a:endParaRPr>
          </a:p>
        </p:txBody>
      </p:sp>
      <p:pic>
        <p:nvPicPr>
          <p:cNvPr id="4" name="Picture 3"/>
          <p:cNvPicPr>
            <a:picLocks noChangeAspect="1"/>
          </p:cNvPicPr>
          <p:nvPr/>
        </p:nvPicPr>
        <p:blipFill>
          <a:blip r:embed="rId3"/>
          <a:stretch>
            <a:fillRect/>
          </a:stretch>
        </p:blipFill>
        <p:spPr>
          <a:xfrm>
            <a:off x="7229792" y="306272"/>
            <a:ext cx="1914208" cy="3121256"/>
          </a:xfrm>
          <a:prstGeom prst="rect">
            <a:avLst/>
          </a:prstGeom>
        </p:spPr>
      </p:pic>
    </p:spTree>
    <p:extLst>
      <p:ext uri="{BB962C8B-B14F-4D97-AF65-F5344CB8AC3E}">
        <p14:creationId xmlns:p14="http://schemas.microsoft.com/office/powerpoint/2010/main" val="2500290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8000"/>
                </a:solidFill>
                <a:latin typeface="Chalkduster"/>
                <a:cs typeface="Chalkduster"/>
              </a:rPr>
              <a:t>Let Me Introduce Myself</a:t>
            </a:r>
            <a:endParaRPr lang="en-US" sz="3600" dirty="0">
              <a:solidFill>
                <a:srgbClr val="008000"/>
              </a:solidFill>
              <a:latin typeface="Chalkduster"/>
              <a:cs typeface="Chalkduster"/>
            </a:endParaRPr>
          </a:p>
        </p:txBody>
      </p:sp>
      <p:sp>
        <p:nvSpPr>
          <p:cNvPr id="3" name="Content Placeholder 2"/>
          <p:cNvSpPr>
            <a:spLocks noGrp="1"/>
          </p:cNvSpPr>
          <p:nvPr>
            <p:ph idx="1"/>
          </p:nvPr>
        </p:nvSpPr>
        <p:spPr/>
        <p:txBody>
          <a:bodyPr>
            <a:normAutofit fontScale="85000" lnSpcReduction="10000"/>
          </a:bodyPr>
          <a:lstStyle/>
          <a:p>
            <a:r>
              <a:rPr lang="en-US" sz="1800" dirty="0" smtClean="0">
                <a:solidFill>
                  <a:srgbClr val="3366FF"/>
                </a:solidFill>
              </a:rPr>
              <a:t>I have not coded in C++ in almost 5 years, although I have partially coded an Objective-C compiler in Objective-C, and have coded with Objective-C for Apple’s </a:t>
            </a:r>
            <a:r>
              <a:rPr lang="en-US" sz="1800" dirty="0" err="1" smtClean="0">
                <a:solidFill>
                  <a:srgbClr val="3366FF"/>
                </a:solidFill>
              </a:rPr>
              <a:t>iOS</a:t>
            </a:r>
            <a:r>
              <a:rPr lang="en-US" sz="1800" dirty="0" smtClean="0">
                <a:solidFill>
                  <a:srgbClr val="3366FF"/>
                </a:solidFill>
              </a:rPr>
              <a:t> – in particular, the </a:t>
            </a:r>
            <a:r>
              <a:rPr lang="en-US" sz="1800" dirty="0" err="1" smtClean="0">
                <a:solidFill>
                  <a:srgbClr val="3366FF"/>
                </a:solidFill>
              </a:rPr>
              <a:t>iPad</a:t>
            </a:r>
            <a:r>
              <a:rPr lang="en-US" sz="1800" dirty="0" smtClean="0">
                <a:solidFill>
                  <a:srgbClr val="3366FF"/>
                </a:solidFill>
              </a:rPr>
              <a:t>.</a:t>
            </a:r>
          </a:p>
          <a:p>
            <a:r>
              <a:rPr lang="en-US" sz="1800" dirty="0" smtClean="0">
                <a:solidFill>
                  <a:srgbClr val="3366FF"/>
                </a:solidFill>
              </a:rPr>
              <a:t>I have mostly studied molecular biology and neuroscience, particularly memory and sleep, on my own during this time. I do not read books about coding. I do not make a living by claiming any expertise that people should pay me for revealing to them. That is not what this is.</a:t>
            </a:r>
            <a:endParaRPr lang="en-US" sz="1800" dirty="0">
              <a:solidFill>
                <a:srgbClr val="3366FF"/>
              </a:solidFill>
            </a:endParaRPr>
          </a:p>
          <a:p>
            <a:r>
              <a:rPr lang="en-US" sz="1800" dirty="0" smtClean="0">
                <a:solidFill>
                  <a:srgbClr val="3366FF"/>
                </a:solidFill>
              </a:rPr>
              <a:t>I am trying to write an </a:t>
            </a:r>
            <a:r>
              <a:rPr lang="en-US" sz="1800" dirty="0" err="1" smtClean="0">
                <a:solidFill>
                  <a:srgbClr val="3366FF"/>
                </a:solidFill>
              </a:rPr>
              <a:t>eNovel</a:t>
            </a:r>
            <a:r>
              <a:rPr lang="en-US" sz="1800" dirty="0" smtClean="0">
                <a:solidFill>
                  <a:srgbClr val="3366FF"/>
                </a:solidFill>
              </a:rPr>
              <a:t> designing a Narrative Engine and Narrative Science in which to create a Narrative Universe that anyone can add their stories to, following a set of constraints, within a finite but boundless imaginary world housed in the Northwest temperate rain forests of Northern Canada.</a:t>
            </a:r>
          </a:p>
          <a:p>
            <a:r>
              <a:rPr lang="en-US" sz="1800" dirty="0" smtClean="0">
                <a:solidFill>
                  <a:srgbClr val="3366FF"/>
                </a:solidFill>
              </a:rPr>
              <a:t>So, this talk for me is just a Sync point (SP) in what has now become now two concurrent but now independent narrative threads: myself and C++ Now.</a:t>
            </a:r>
          </a:p>
          <a:p>
            <a:r>
              <a:rPr lang="en-US" sz="1800" dirty="0" smtClean="0">
                <a:solidFill>
                  <a:srgbClr val="3366FF"/>
                </a:solidFill>
              </a:rPr>
              <a:t>Hello </a:t>
            </a:r>
            <a:r>
              <a:rPr lang="en-US" sz="1800" dirty="0" smtClean="0">
                <a:solidFill>
                  <a:srgbClr val="3366FF"/>
                </a:solidFill>
                <a:sym typeface="Wingdings"/>
              </a:rPr>
              <a:t></a:t>
            </a:r>
            <a:endParaRPr lang="en-US" sz="1800" dirty="0" smtClean="0">
              <a:solidFill>
                <a:srgbClr val="3366FF"/>
              </a:solidFill>
            </a:endParaRPr>
          </a:p>
          <a:p>
            <a:pPr marL="0" indent="0">
              <a:buNone/>
            </a:pPr>
            <a:endParaRPr lang="en-US" sz="1700" dirty="0" smtClean="0">
              <a:solidFill>
                <a:srgbClr val="3366FF"/>
              </a:solidFill>
            </a:endParaRPr>
          </a:p>
          <a:p>
            <a:endParaRPr lang="en-US" dirty="0"/>
          </a:p>
        </p:txBody>
      </p:sp>
    </p:spTree>
    <p:extLst>
      <p:ext uri="{BB962C8B-B14F-4D97-AF65-F5344CB8AC3E}">
        <p14:creationId xmlns:p14="http://schemas.microsoft.com/office/powerpoint/2010/main" val="12743408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008000"/>
                </a:solidFill>
                <a:latin typeface="Chalkduster"/>
              </a:rPr>
              <a:t>An Intractable Bug ...</a:t>
            </a:r>
            <a:endParaRPr lang="en-US" b="1" i="1" dirty="0">
              <a:solidFill>
                <a:srgbClr val="008000"/>
              </a:solidFill>
              <a:latin typeface="Chalkduster"/>
            </a:endParaRPr>
          </a:p>
        </p:txBody>
      </p:sp>
      <p:pic>
        <p:nvPicPr>
          <p:cNvPr id="5" name="Content Placeholder 4" descr="iphoneBug.jpg"/>
          <p:cNvPicPr>
            <a:picLocks noGrp="1" noChangeAspect="1"/>
          </p:cNvPicPr>
          <p:nvPr>
            <p:ph idx="1"/>
          </p:nvPr>
        </p:nvPicPr>
        <p:blipFill>
          <a:blip r:embed="rId2" cstate="print">
            <a:extLst>
              <a:ext uri="{28A0092B-C50C-407E-A947-70E740481C1C}">
                <a14:useLocalDpi xmlns:a14="http://schemas.microsoft.com/office/drawing/2010/main" val="0"/>
              </a:ext>
            </a:extLst>
          </a:blip>
          <a:srcRect l="-85235" r="-85235"/>
          <a:stretch>
            <a:fillRect/>
          </a:stretch>
        </p:blipFill>
        <p:spPr>
          <a:xfrm>
            <a:off x="914400" y="1466856"/>
            <a:ext cx="7313613" cy="5044554"/>
          </a:xfrm>
        </p:spPr>
      </p:pic>
    </p:spTree>
    <p:extLst>
      <p:ext uri="{BB962C8B-B14F-4D97-AF65-F5344CB8AC3E}">
        <p14:creationId xmlns:p14="http://schemas.microsoft.com/office/powerpoint/2010/main" val="407227817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Chalkduster"/>
              </a:rPr>
              <a:t>A Post-Classical View of Programming Languages …</a:t>
            </a:r>
            <a:endParaRPr lang="en-US" sz="3200" dirty="0">
              <a:latin typeface="Chalkduster"/>
            </a:endParaRPr>
          </a:p>
        </p:txBody>
      </p:sp>
      <p:sp>
        <p:nvSpPr>
          <p:cNvPr id="3" name="Text Placeholder 2"/>
          <p:cNvSpPr>
            <a:spLocks noGrp="1"/>
          </p:cNvSpPr>
          <p:nvPr>
            <p:ph type="body" idx="1"/>
          </p:nvPr>
        </p:nvSpPr>
        <p:spPr/>
        <p:txBody>
          <a:bodyPr/>
          <a:lstStyle/>
          <a:p>
            <a:endParaRPr lang="en-US" dirty="0" smtClean="0"/>
          </a:p>
          <a:p>
            <a:r>
              <a:rPr lang="en-US" dirty="0" smtClean="0">
                <a:solidFill>
                  <a:srgbClr val="3366FF"/>
                </a:solidFill>
                <a:latin typeface="Bradley Hand ITC TT-Bold"/>
                <a:cs typeface="Bradley Hand ITC TT-Bold"/>
              </a:rPr>
              <a:t>Or, Why yet another paradigm shift?</a:t>
            </a:r>
            <a:endParaRPr lang="en-US" dirty="0">
              <a:solidFill>
                <a:srgbClr val="3366FF"/>
              </a:solidFill>
              <a:latin typeface="Bradley Hand ITC TT-Bold"/>
              <a:cs typeface="Bradley Hand ITC TT-Bold"/>
            </a:endParaRPr>
          </a:p>
        </p:txBody>
      </p:sp>
    </p:spTree>
    <p:extLst>
      <p:ext uri="{BB962C8B-B14F-4D97-AF65-F5344CB8AC3E}">
        <p14:creationId xmlns:p14="http://schemas.microsoft.com/office/powerpoint/2010/main" val="52415646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457200" y="381000"/>
            <a:ext cx="8212138" cy="1219200"/>
          </a:xfrm>
        </p:spPr>
        <p:txBody>
          <a:bodyPr>
            <a:normAutofit fontScale="90000"/>
          </a:bodyPr>
          <a:lstStyle/>
          <a:p>
            <a:r>
              <a:rPr lang="en-US" sz="2800" dirty="0" smtClean="0">
                <a:solidFill>
                  <a:srgbClr val="008000"/>
                </a:solidFill>
                <a:latin typeface="Chalkduster"/>
              </a:rPr>
              <a:t>Today’s </a:t>
            </a:r>
            <a:r>
              <a:rPr lang="en-US" sz="2800" dirty="0">
                <a:solidFill>
                  <a:srgbClr val="008000"/>
                </a:solidFill>
                <a:latin typeface="Chalkduster"/>
              </a:rPr>
              <a:t>Quiz</a:t>
            </a:r>
            <a:br>
              <a:rPr lang="en-US" sz="2800" dirty="0">
                <a:solidFill>
                  <a:srgbClr val="008000"/>
                </a:solidFill>
                <a:latin typeface="Chalkduster"/>
              </a:rPr>
            </a:br>
            <a:r>
              <a:rPr lang="en-US" sz="2800" dirty="0" smtClean="0">
                <a:solidFill>
                  <a:srgbClr val="008000"/>
                </a:solidFill>
                <a:latin typeface="Chalkduster"/>
              </a:rPr>
              <a:t/>
            </a:r>
            <a:br>
              <a:rPr lang="en-US" sz="2800" dirty="0" smtClean="0">
                <a:solidFill>
                  <a:srgbClr val="008000"/>
                </a:solidFill>
                <a:latin typeface="Chalkduster"/>
              </a:rPr>
            </a:br>
            <a:r>
              <a:rPr lang="en-US" sz="1400" i="1" dirty="0" smtClean="0">
                <a:solidFill>
                  <a:srgbClr val="008000"/>
                </a:solidFill>
              </a:rPr>
              <a:t>Or</a:t>
            </a:r>
            <a:r>
              <a:rPr lang="en-US" sz="1400" i="1" dirty="0">
                <a:solidFill>
                  <a:srgbClr val="008000"/>
                </a:solidFill>
              </a:rPr>
              <a:t>, Did You Really Think</a:t>
            </a:r>
            <a:br>
              <a:rPr lang="en-US" sz="1400" i="1" dirty="0">
                <a:solidFill>
                  <a:srgbClr val="008000"/>
                </a:solidFill>
              </a:rPr>
            </a:br>
            <a:r>
              <a:rPr lang="en-US" sz="1400" i="1" dirty="0">
                <a:solidFill>
                  <a:srgbClr val="008000"/>
                </a:solidFill>
              </a:rPr>
              <a:t>I Was Going to do All the Work?</a:t>
            </a:r>
          </a:p>
        </p:txBody>
      </p:sp>
      <p:sp>
        <p:nvSpPr>
          <p:cNvPr id="674819" name="Rectangle 3"/>
          <p:cNvSpPr>
            <a:spLocks noGrp="1" noChangeArrowheads="1"/>
          </p:cNvSpPr>
          <p:nvPr>
            <p:ph type="body" idx="1"/>
          </p:nvPr>
        </p:nvSpPr>
        <p:spPr>
          <a:xfrm>
            <a:off x="457200" y="1600200"/>
            <a:ext cx="8212138" cy="4900613"/>
          </a:xfrm>
        </p:spPr>
        <p:txBody>
          <a:bodyPr/>
          <a:lstStyle/>
          <a:p>
            <a:pPr marL="457200" indent="-457200" algn="ctr">
              <a:buFont typeface="Wingdings" charset="0"/>
              <a:buNone/>
            </a:pPr>
            <a:endParaRPr lang="en-US" sz="2800" b="1" i="1" dirty="0" smtClean="0">
              <a:solidFill>
                <a:srgbClr val="3366FF"/>
              </a:solidFill>
              <a:latin typeface="Palatino"/>
            </a:endParaRPr>
          </a:p>
          <a:p>
            <a:pPr marL="457200" indent="-457200" algn="ctr">
              <a:buFont typeface="Wingdings" charset="0"/>
              <a:buNone/>
            </a:pPr>
            <a:r>
              <a:rPr lang="en-US" sz="2800" b="1" i="1" dirty="0" smtClean="0">
                <a:solidFill>
                  <a:srgbClr val="3366FF"/>
                </a:solidFill>
                <a:latin typeface="Palatino"/>
              </a:rPr>
              <a:t>What </a:t>
            </a:r>
            <a:r>
              <a:rPr lang="en-US" sz="2800" b="1" i="1" dirty="0">
                <a:solidFill>
                  <a:srgbClr val="3366FF"/>
                </a:solidFill>
                <a:latin typeface="Palatino"/>
              </a:rPr>
              <a:t>language did the first computer use?</a:t>
            </a:r>
          </a:p>
          <a:p>
            <a:pPr marL="457200" indent="-457200"/>
            <a:endParaRPr lang="en-US" dirty="0">
              <a:solidFill>
                <a:srgbClr val="9BB5C9"/>
              </a:solidFill>
            </a:endParaRPr>
          </a:p>
          <a:p>
            <a:pPr marL="1033463" lvl="2" indent="-342900">
              <a:buFont typeface="Wingdings" charset="0"/>
              <a:buAutoNum type="arabicPeriod"/>
            </a:pPr>
            <a:r>
              <a:rPr lang="en-US" sz="2000" dirty="0">
                <a:solidFill>
                  <a:srgbClr val="3366FF"/>
                </a:solidFill>
              </a:rPr>
              <a:t>A binary machine code?</a:t>
            </a:r>
          </a:p>
          <a:p>
            <a:pPr marL="1033463" lvl="2" indent="-342900">
              <a:buFont typeface="Wingdings" charset="0"/>
              <a:buAutoNum type="arabicPeriod"/>
            </a:pPr>
            <a:r>
              <a:rPr lang="en-US" sz="2000" dirty="0">
                <a:solidFill>
                  <a:srgbClr val="3366FF"/>
                </a:solidFill>
              </a:rPr>
              <a:t>A Hex/Octal machine code?</a:t>
            </a:r>
          </a:p>
          <a:p>
            <a:pPr marL="1033463" lvl="2" indent="-342900">
              <a:buFont typeface="Wingdings" charset="0"/>
              <a:buAutoNum type="arabicPeriod"/>
            </a:pPr>
            <a:r>
              <a:rPr lang="en-US" sz="2000" dirty="0">
                <a:solidFill>
                  <a:srgbClr val="3366FF"/>
                </a:solidFill>
              </a:rPr>
              <a:t>An assembly language?</a:t>
            </a:r>
          </a:p>
          <a:p>
            <a:pPr marL="1033463" lvl="2" indent="-342900">
              <a:buFont typeface="Wingdings" charset="0"/>
              <a:buAutoNum type="arabicPeriod"/>
            </a:pPr>
            <a:r>
              <a:rPr lang="en-US" sz="2000" dirty="0">
                <a:solidFill>
                  <a:srgbClr val="3366FF"/>
                </a:solidFill>
              </a:rPr>
              <a:t>C++ (</a:t>
            </a:r>
            <a:r>
              <a:rPr lang="en-US" sz="2000" dirty="0">
                <a:solidFill>
                  <a:srgbClr val="3366FF"/>
                </a:solidFill>
                <a:sym typeface="Wingdings" charset="0"/>
              </a:rPr>
              <a:t>)</a:t>
            </a:r>
          </a:p>
          <a:p>
            <a:pPr marL="1033463" lvl="2" indent="-342900">
              <a:buFont typeface="Wingdings" charset="0"/>
              <a:buAutoNum type="arabicPeriod"/>
            </a:pPr>
            <a:endParaRPr lang="en-US" sz="2000" dirty="0">
              <a:solidFill>
                <a:srgbClr val="9BB5C9"/>
              </a:solidFill>
              <a:sym typeface="Wingdings" charset="0"/>
            </a:endParaRPr>
          </a:p>
          <a:p>
            <a:pPr marL="1033463" lvl="2" indent="-342900" algn="ctr">
              <a:buFont typeface="Wingdings" charset="0"/>
              <a:buNone/>
            </a:pPr>
            <a:r>
              <a:rPr lang="en-US" sz="1600" b="1" i="1" dirty="0" smtClean="0">
                <a:solidFill>
                  <a:srgbClr val="FF6600"/>
                </a:solidFill>
              </a:rPr>
              <a:t>You</a:t>
            </a:r>
            <a:r>
              <a:rPr lang="en-US" sz="1600" b="1" i="1" dirty="0" smtClean="0">
                <a:solidFill>
                  <a:srgbClr val="FF6600"/>
                </a:solidFill>
                <a:latin typeface="Arial"/>
              </a:rPr>
              <a:t>’</a:t>
            </a:r>
            <a:r>
              <a:rPr lang="en-US" sz="1600" b="1" i="1" dirty="0" smtClean="0">
                <a:solidFill>
                  <a:srgbClr val="FF6600"/>
                </a:solidFill>
              </a:rPr>
              <a:t>re allowed to rudely shout out an answer …</a:t>
            </a:r>
            <a:endParaRPr lang="en-US" sz="1600" b="1" i="1" dirty="0">
              <a:solidFill>
                <a:srgbClr val="FF6600"/>
              </a:solidFil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457200" y="381000"/>
            <a:ext cx="8212138" cy="1009650"/>
          </a:xfrm>
        </p:spPr>
        <p:txBody>
          <a:bodyPr/>
          <a:lstStyle/>
          <a:p>
            <a:r>
              <a:rPr lang="en-US" dirty="0">
                <a:solidFill>
                  <a:schemeClr val="hlink"/>
                </a:solidFill>
              </a:rPr>
              <a:t/>
            </a:r>
            <a:br>
              <a:rPr lang="en-US" dirty="0">
                <a:solidFill>
                  <a:schemeClr val="hlink"/>
                </a:solidFill>
              </a:rPr>
            </a:br>
            <a:r>
              <a:rPr lang="en-US" sz="900" dirty="0">
                <a:solidFill>
                  <a:schemeClr val="hlink"/>
                </a:solidFill>
              </a:rPr>
              <a:t/>
            </a:r>
            <a:br>
              <a:rPr lang="en-US" sz="900" dirty="0">
                <a:solidFill>
                  <a:schemeClr val="hlink"/>
                </a:solidFill>
              </a:rPr>
            </a:br>
            <a:endParaRPr lang="en-US" sz="2000" i="1" dirty="0">
              <a:solidFill>
                <a:schemeClr val="hlink"/>
              </a:solidFill>
            </a:endParaRPr>
          </a:p>
        </p:txBody>
      </p:sp>
      <p:sp>
        <p:nvSpPr>
          <p:cNvPr id="689155" name="Rectangle 3"/>
          <p:cNvSpPr>
            <a:spLocks noGrp="1" noChangeArrowheads="1"/>
          </p:cNvSpPr>
          <p:nvPr>
            <p:ph type="body" idx="1"/>
          </p:nvPr>
        </p:nvSpPr>
        <p:spPr>
          <a:xfrm>
            <a:off x="304800" y="990600"/>
            <a:ext cx="8212138" cy="4900613"/>
          </a:xfrm>
        </p:spPr>
        <p:txBody>
          <a:bodyPr/>
          <a:lstStyle/>
          <a:p>
            <a:pPr marL="457200" indent="-457200">
              <a:buFont typeface="Wingdings" charset="0"/>
              <a:buNone/>
            </a:pPr>
            <a:endParaRPr lang="en-US" sz="2800" dirty="0">
              <a:solidFill>
                <a:srgbClr val="00CC00"/>
              </a:solidFill>
            </a:endParaRPr>
          </a:p>
          <a:p>
            <a:pPr marL="457200" indent="-457200" algn="ctr">
              <a:buFont typeface="Wingdings" charset="0"/>
              <a:buNone/>
            </a:pPr>
            <a:r>
              <a:rPr lang="en-US" sz="2800" i="1" dirty="0">
                <a:solidFill>
                  <a:srgbClr val="008000"/>
                </a:solidFill>
                <a:latin typeface="Chalkduster"/>
                <a:cs typeface="Chalkduster"/>
              </a:rPr>
              <a:t>None of the above!</a:t>
            </a:r>
          </a:p>
          <a:p>
            <a:pPr marL="457200" indent="-457200"/>
            <a:endParaRPr lang="en-US" sz="1000" dirty="0">
              <a:solidFill>
                <a:srgbClr val="9BB5C9"/>
              </a:solidFill>
            </a:endParaRPr>
          </a:p>
          <a:p>
            <a:pPr marL="728663" lvl="1" indent="-381000"/>
            <a:r>
              <a:rPr lang="en-US" sz="2400" dirty="0">
                <a:solidFill>
                  <a:srgbClr val="3366FF"/>
                </a:solidFill>
                <a:sym typeface="Wingdings" charset="0"/>
              </a:rPr>
              <a:t>Oddly enough, the idea of an independent program – let alone the idea of a programming language – </a:t>
            </a:r>
            <a:r>
              <a:rPr lang="en-US" sz="2400" dirty="0" smtClean="0">
                <a:solidFill>
                  <a:srgbClr val="3366FF"/>
                </a:solidFill>
                <a:sym typeface="Wingdings" charset="0"/>
              </a:rPr>
              <a:t>hadn</a:t>
            </a:r>
            <a:r>
              <a:rPr lang="en-US" sz="2400" dirty="0" smtClean="0">
                <a:solidFill>
                  <a:srgbClr val="3366FF"/>
                </a:solidFill>
                <a:latin typeface="Arial"/>
                <a:sym typeface="Wingdings" charset="0"/>
              </a:rPr>
              <a:t>’</a:t>
            </a:r>
            <a:r>
              <a:rPr lang="en-US" sz="2400" dirty="0" smtClean="0">
                <a:solidFill>
                  <a:srgbClr val="3366FF"/>
                </a:solidFill>
                <a:sym typeface="Wingdings" charset="0"/>
              </a:rPr>
              <a:t>t </a:t>
            </a:r>
            <a:r>
              <a:rPr lang="en-US" sz="2400" dirty="0">
                <a:solidFill>
                  <a:srgbClr val="3366FF"/>
                </a:solidFill>
                <a:sym typeface="Wingdings" charset="0"/>
              </a:rPr>
              <a:t>been part of the original invention of the </a:t>
            </a:r>
            <a:r>
              <a:rPr lang="en-US" sz="2400" dirty="0" smtClean="0">
                <a:solidFill>
                  <a:srgbClr val="3366FF"/>
                </a:solidFill>
                <a:sym typeface="Wingdings" charset="0"/>
              </a:rPr>
              <a:t>modern computer</a:t>
            </a:r>
            <a:r>
              <a:rPr lang="en-US" sz="2400" dirty="0">
                <a:solidFill>
                  <a:srgbClr val="3366FF"/>
                </a:solidFill>
                <a:sym typeface="Wingdings" charset="0"/>
              </a:rPr>
              <a:t>. </a:t>
            </a:r>
          </a:p>
          <a:p>
            <a:pPr marL="728663" lvl="1" indent="-381000">
              <a:buFont typeface="Wingdings" charset="0"/>
              <a:buNone/>
            </a:pPr>
            <a:endParaRPr lang="en-US" sz="800" dirty="0">
              <a:solidFill>
                <a:srgbClr val="3366FF"/>
              </a:solidFill>
              <a:sym typeface="Wingdings" charset="0"/>
            </a:endParaRPr>
          </a:p>
          <a:p>
            <a:pPr marL="728663" lvl="1" indent="-381000"/>
            <a:r>
              <a:rPr lang="en-US" sz="2400" dirty="0">
                <a:solidFill>
                  <a:srgbClr val="3366FF"/>
                </a:solidFill>
                <a:sym typeface="Wingdings" charset="0"/>
              </a:rPr>
              <a:t>Rather, cables were plugged into one configuration for </a:t>
            </a:r>
            <a:r>
              <a:rPr lang="en-US" sz="2400" i="1" dirty="0">
                <a:solidFill>
                  <a:srgbClr val="3366FF"/>
                </a:solidFill>
                <a:sym typeface="Wingdings" charset="0"/>
              </a:rPr>
              <a:t>that</a:t>
            </a:r>
            <a:r>
              <a:rPr lang="en-US" sz="2400" dirty="0">
                <a:solidFill>
                  <a:srgbClr val="3366FF"/>
                </a:solidFill>
                <a:sym typeface="Wingdings" charset="0"/>
              </a:rPr>
              <a:t> formulation or reconfigured for </a:t>
            </a:r>
            <a:r>
              <a:rPr lang="en-US" sz="2400" i="1" dirty="0">
                <a:solidFill>
                  <a:srgbClr val="3366FF"/>
                </a:solidFill>
                <a:sym typeface="Wingdings" charset="0"/>
              </a:rPr>
              <a:t>this</a:t>
            </a:r>
            <a:r>
              <a:rPr lang="en-US" sz="2400" dirty="0">
                <a:solidFill>
                  <a:srgbClr val="3366FF"/>
                </a:solidFill>
                <a:sym typeface="Wingdings" charset="0"/>
              </a:rPr>
              <a:t> formulation, and so on.</a:t>
            </a:r>
          </a:p>
          <a:p>
            <a:pPr marL="728663" lvl="1" indent="-381000">
              <a:buFont typeface="Wingdings" charset="0"/>
              <a:buNone/>
            </a:pPr>
            <a:endParaRPr lang="en-US" sz="1200" dirty="0">
              <a:sym typeface="Wingdings" charset="0"/>
            </a:endParaRPr>
          </a:p>
          <a:p>
            <a:pPr marL="728663" lvl="1" indent="-381000" algn="ctr">
              <a:buFont typeface="Wingdings" charset="0"/>
              <a:buNone/>
            </a:pPr>
            <a:r>
              <a:rPr lang="en-US" b="1" i="1" dirty="0">
                <a:solidFill>
                  <a:srgbClr val="FF6600"/>
                </a:solidFill>
                <a:sym typeface="Wingdings" charset="0"/>
              </a:rPr>
              <a:t>This </a:t>
            </a:r>
            <a:r>
              <a:rPr lang="en-US" b="1" i="1" dirty="0" smtClean="0">
                <a:solidFill>
                  <a:srgbClr val="FF6600"/>
                </a:solidFill>
                <a:sym typeface="Wingdings" charset="0"/>
              </a:rPr>
              <a:t>is perhaps </a:t>
            </a:r>
            <a:r>
              <a:rPr lang="en-US" b="1" i="1" dirty="0">
                <a:solidFill>
                  <a:srgbClr val="FF6600"/>
                </a:solidFill>
                <a:sym typeface="Wingdings" charset="0"/>
              </a:rPr>
              <a:t>where the term tight coupling originated … </a:t>
            </a: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3015</TotalTime>
  <Words>3788</Words>
  <Application>Microsoft Macintosh PowerPoint</Application>
  <PresentationFormat>On-screen Show (4:3)</PresentationFormat>
  <Paragraphs>260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Inkwell</vt:lpstr>
      <vt:lpstr>   YAPS Yet Another Paradigm Shift </vt:lpstr>
      <vt:lpstr>Let Me Introduce Myself</vt:lpstr>
      <vt:lpstr>Let Me Introduce Myself</vt:lpstr>
      <vt:lpstr>Let Me Introduce Myself</vt:lpstr>
      <vt:lpstr>Let Me Introduce Myself</vt:lpstr>
      <vt:lpstr>An Intractable Bug ...</vt:lpstr>
      <vt:lpstr>A Post-Classical View of Programming Languages …</vt:lpstr>
      <vt:lpstr>Today’s Quiz  Or, Did You Really Think I Was Going to do All the Work?</vt:lpstr>
      <vt:lpstr>  </vt:lpstr>
      <vt:lpstr>Programs Dwell in a Computational Environment  </vt:lpstr>
      <vt:lpstr>Programs and Program Languages  A Dialectic with the Computational Environment  </vt:lpstr>
      <vt:lpstr>The Evolution of Complex Structure …  </vt:lpstr>
      <vt:lpstr>A Modern Theory of Programming Languages …  </vt:lpstr>
      <vt:lpstr>All Languages Become Extinct …  </vt:lpstr>
      <vt:lpstr>All Languages Compete for Scarce Resources …  </vt:lpstr>
      <vt:lpstr>All Languages Resist Extinction …  </vt:lpstr>
      <vt:lpstr>Language as a Unit of Deployment</vt:lpstr>
      <vt:lpstr>In Like a Lion, Out Like a Lamb</vt:lpstr>
      <vt:lpstr>Where Can We Go From Here?</vt:lpstr>
      <vt:lpstr>Isomorphic Design Analytics </vt:lpstr>
      <vt:lpstr>The Rational is Imaginary </vt:lpstr>
      <vt:lpstr>Zeno’s Paradox</vt:lpstr>
      <vt:lpstr>Isomorphic Analytics</vt:lpstr>
      <vt:lpstr>Isomorphic Analytics ???</vt:lpstr>
      <vt:lpstr>Fertilization !!!</vt:lpstr>
      <vt:lpstr>Fertilization !!!</vt:lpstr>
      <vt:lpstr>Fertilization !!!</vt:lpstr>
      <vt:lpstr>Fertilization !!!</vt:lpstr>
      <vt:lpstr>Fertilization !!!</vt:lpstr>
      <vt:lpstr>So, where are we?</vt:lpstr>
      <vt:lpstr>Fertilization !!!</vt:lpstr>
      <vt:lpstr>Fertilization !!!</vt:lpstr>
      <vt:lpstr>Fertilization !!!</vt:lpstr>
      <vt:lpstr>Fertilization !!!</vt:lpstr>
      <vt:lpstr>So, where are we now?</vt:lpstr>
      <vt:lpstr>A meta4tier Schematic</vt:lpstr>
      <vt:lpstr>A meta4tier Program Schema</vt:lpstr>
      <vt:lpstr>Here is the Idea, Idealized …</vt:lpstr>
      <vt:lpstr>Here is the Idea, imaged …</vt:lpstr>
      <vt:lpstr>A Challenge to the Reader</vt:lpstr>
      <vt:lpstr>A Plethora of Individualized Designs</vt:lpstr>
      <vt:lpstr>The Paradigm Shift is an Isomorphism</vt:lpstr>
      <vt:lpstr>   YAPS Yet Another Paradigm Shift </vt:lpstr>
    </vt:vector>
  </TitlesOfParts>
  <Company>2KQubits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YAPS Yet Another Paradigm Shift </dc:title>
  <dc:creator>Stanley Lippman</dc:creator>
  <cp:lastModifiedBy>Stanley Lippman</cp:lastModifiedBy>
  <cp:revision>59</cp:revision>
  <dcterms:created xsi:type="dcterms:W3CDTF">2013-05-11T20:44:42Z</dcterms:created>
  <dcterms:modified xsi:type="dcterms:W3CDTF">2013-05-13T22:59:54Z</dcterms:modified>
</cp:coreProperties>
</file>