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</p:sldIdLst>
  <p:sldSz cy="5143500" cx="9144000"/>
  <p:notesSz cx="6858000" cy="9144000"/>
  <p:embeddedFontLst>
    <p:embeddedFont>
      <p:font typeface="Proxima Nova"/>
      <p:regular r:id="rId81"/>
      <p:bold r:id="rId82"/>
      <p:italic r:id="rId83"/>
      <p:bold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ProximaNova-boldItalic.fntdata"/><Relationship Id="rId83" Type="http://schemas.openxmlformats.org/officeDocument/2006/relationships/font" Target="fonts/ProximaNova-italic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font" Target="fonts/ProximaNova-bold.fntdata"/><Relationship Id="rId81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ec4735ae1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ec4735ae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f47de7173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f47de7173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af4c39d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af4c39d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f47de7173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f47de7173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cbdc8b09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cbdc8b09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aff3957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aff3957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cbdc8b09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cbdc8b09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cbdc8b09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cbdc8b09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aff3957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aff3957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aff39576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aff3957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cbdc8b093_0_0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ccbdc8b093_0_0:notes"/>
          <p:cNvSpPr/>
          <p:nvPr/>
        </p:nvSpPr>
        <p:spPr>
          <a:xfrm>
            <a:off x="0" y="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ccbdc8b093_0_0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ccbdc8b093_0_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aff39576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aff39576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aff39576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aff39576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c80a45fe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c80a45fe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7cd3b8b7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7cd3b8b7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af4c39d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af4c39d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aff39576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aff3957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aff39576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aff39576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aff39576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aff39576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c4d9bf9b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c4d9bf9b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af4c39db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af4c39db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f4c39d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f4c39d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c6d144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c6d144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aff39576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aff39576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c130705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c130705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cc6d144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cc6d144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c80a45fe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c80a45fe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aff39576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aff39576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c80a45feb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c80a45feb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c80a45fe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c80a45fe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af4c39db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af4c39db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aff39576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caff39576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af4c39d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af4c39d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aff39576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aff39576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edb08ac1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edb08ac1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740d264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740d264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edb08ac1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edb08ac1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740d264e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740d264e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0c3c7c1c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0c3c7c1c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edb08ac1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edb08ac1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0d29bf6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0d29bf6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29603e37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d29603e37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218add3b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d218add3b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ec4735a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ec4735a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218add3b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d218add3b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edb08ac1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edb08ac1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aff39576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caff39576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ce67282f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ce67282f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aff39576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caff39576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caff39576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caff39576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740d264e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740d264e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ce67282f8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ce67282f8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ce67282f8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ce67282f8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ce67282f8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ce67282f8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ec4735ae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ec4735ae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ce67282f8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ce67282f8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e67282f8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ce67282f8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e67282f8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e67282f8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768f2c3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768f2c3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caff39576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caff39576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caf4c39db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caf4c39d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aff39576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caff39576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ce67282f8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ce67282f8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caff39576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caff39576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ce67282f8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ce67282f8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c4735ae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c4735ae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ce67282f8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ce67282f8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cddd9ee50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cddd9ee50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cddd9ee50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cddd9ee50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ddd9ee50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ddd9ee50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d740d264e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d740d264e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375ca3d8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d375ca3d8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ec4735ae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ec4735ae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ec4735ae1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ec4735ae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hyperlink" Target="http://sandordargo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3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Concepts of Concepts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Sandor DARGO (TEC-RES-MNI)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22nd April 2021</a:t>
            </a:r>
            <a:endParaRPr sz="18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Concepts to the rescue</a:t>
            </a:r>
            <a:endParaRPr sz="282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33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Readable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Scalable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Reusable</a:t>
            </a:r>
            <a:endParaRPr sz="2300"/>
          </a:p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206825" y="1152475"/>
            <a:ext cx="462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concept Number = std::integral&lt;T&gt; ||</a:t>
            </a:r>
            <a:b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std::floating_point&lt;T&gt;;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template &lt;</a:t>
            </a: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T&gt;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auto add(T a, T b) {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return a+b;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add(1, 2);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How c</a:t>
            </a:r>
            <a:r>
              <a:rPr lang="en-GB" sz="2820"/>
              <a:t>oncepts help us?</a:t>
            </a:r>
            <a:endParaRPr sz="2820"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Make templates more safe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Make generic programming scalable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Allow putting more domain knowledge into code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 ways to use concepts with functions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Disclaimer</a:t>
            </a:r>
            <a:r>
              <a:rPr lang="en-GB" sz="2820"/>
              <a:t>: concept incomplete!</a:t>
            </a:r>
            <a:endParaRPr sz="2820"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We are going use the concept 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It’s incomplete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Bear with me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43" name="Google Shape;14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#include &lt;concepts&gt;</a:t>
            </a:r>
            <a:br>
              <a:rPr lang="en-GB" sz="2000">
                <a:latin typeface="Courier New"/>
                <a:ea typeface="Courier New"/>
                <a:cs typeface="Courier New"/>
                <a:sym typeface="Courier New"/>
              </a:rPr>
            </a:b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concept Number =</a:t>
            </a:r>
            <a:br>
              <a:rPr lang="en-GB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 std::integral&lt;T&gt; ||</a:t>
            </a:r>
            <a:br>
              <a:rPr lang="en-GB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 std::floating_point&lt;T&gt;;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Using the </a:t>
            </a: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820"/>
              <a:t> clause (I)</a:t>
            </a:r>
            <a:endParaRPr sz="2820"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300"/>
              <a:t> following the template parameter list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After 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300"/>
              <a:t> write your concept(s) to </a:t>
            </a:r>
            <a:r>
              <a:rPr lang="en-GB" sz="2300"/>
              <a:t>be s</a:t>
            </a:r>
            <a:r>
              <a:rPr lang="en-GB" sz="2300"/>
              <a:t>atisfied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50" name="Google Shape;150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requires Number&lt;T&gt;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auto add(T a, T b)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 return a+b;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Using the </a:t>
            </a: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820"/>
              <a:t> clause (II)</a:t>
            </a:r>
            <a:endParaRPr sz="2820"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Concepts can be combined in different ways*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In fact not only concepts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57" name="Google Shape;157;p27"/>
          <p:cNvSpPr txBox="1"/>
          <p:nvPr>
            <p:ph idx="2" type="body"/>
          </p:nvPr>
        </p:nvSpPr>
        <p:spPr>
          <a:xfrm>
            <a:off x="4627325" y="1152475"/>
            <a:ext cx="42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requires std::integral&lt;T&gt;</a:t>
            </a:r>
            <a:b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 || std::floating_point&lt;T&gt;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auto add(T a, T b)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 return a+b;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Using the </a:t>
            </a: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820"/>
              <a:t> clause (III)</a:t>
            </a:r>
            <a:endParaRPr sz="2820"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/>
              <a:t>Multiple template parameters can be constrained</a:t>
            </a:r>
            <a:endParaRPr sz="2300"/>
          </a:p>
        </p:txBody>
      </p:sp>
      <p:sp>
        <p:nvSpPr>
          <p:cNvPr id="164" name="Google Shape;164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template &lt;typename T, typename U&gt;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00">
                <a:latin typeface="Courier New"/>
                <a:ea typeface="Courier New"/>
                <a:cs typeface="Courier New"/>
                <a:sym typeface="Courier New"/>
              </a:rPr>
              <a:t>requires Number&lt;T&gt; &amp;&amp;</a:t>
            </a:r>
            <a:br>
              <a:rPr b="1" lang="en-GB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2100">
                <a:latin typeface="Courier New"/>
                <a:ea typeface="Courier New"/>
                <a:cs typeface="Courier New"/>
                <a:sym typeface="Courier New"/>
              </a:rPr>
              <a:t>  Number&lt;U&gt;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auto add(T a, U b) {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  return a+b;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Using the </a:t>
            </a: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820"/>
              <a:t> clause (IV)</a:t>
            </a:r>
            <a:endParaRPr sz="2820"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301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Function calls “as usual”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Better error messages!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add(2, 3);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add(2, 3.14);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71" name="Google Shape;171;p29"/>
          <p:cNvSpPr txBox="1"/>
          <p:nvPr>
            <p:ph idx="2" type="body"/>
          </p:nvPr>
        </p:nvSpPr>
        <p:spPr>
          <a:xfrm>
            <a:off x="3219000" y="1073675"/>
            <a:ext cx="561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 matching function for call to 'add(int, double)'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17 |   std::cout &lt;&lt; add(2, 3.14);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candidate: 'template&lt;class T&gt;  requires  Number&lt;T&gt; auto add(T, T)'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9 | auto add(T a, T b) {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 argument deduction/substitution failed: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deduced conflicting types for parameter 'T' ('int' and 'double')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17 |   std::cout &lt;&lt; add(2, 3.14);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Trailing </a:t>
            </a: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820"/>
              <a:t> clause</a:t>
            </a:r>
            <a:endParaRPr sz="2820"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equires</a:t>
            </a:r>
            <a:r>
              <a:rPr lang="en-GB" sz="2300"/>
              <a:t> comes after cv qualifiers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Apart from that, same as “normal” 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300"/>
              <a:t> clause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Supports</a:t>
            </a:r>
            <a:endParaRPr sz="23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combinations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	multiple parameter types</a:t>
            </a:r>
            <a:endParaRPr sz="2300"/>
          </a:p>
        </p:txBody>
      </p:sp>
      <p:sp>
        <p:nvSpPr>
          <p:cNvPr id="178" name="Google Shape;178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auto add(T a, T b) </a:t>
            </a:r>
            <a:r>
              <a:rPr b="1" lang="en-GB" sz="2300">
                <a:latin typeface="Courier New"/>
                <a:ea typeface="Courier New"/>
                <a:cs typeface="Courier New"/>
                <a:sym typeface="Courier New"/>
              </a:rPr>
              <a:t>requires Number&lt;T&gt;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  return a+b;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Constrained template parameter</a:t>
            </a:r>
            <a:endParaRPr sz="2820"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No more 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300"/>
              <a:t> clause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en-GB" sz="2300"/>
              <a:t> is replaced by the concept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Supports multiple parameters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Doesn’t support a combination of concepts</a:t>
            </a:r>
            <a:endParaRPr sz="2300"/>
          </a:p>
        </p:txBody>
      </p:sp>
      <p:sp>
        <p:nvSpPr>
          <p:cNvPr id="185" name="Google Shape;185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template &lt;</a:t>
            </a:r>
            <a:r>
              <a:rPr b="1" lang="en-GB" sz="2400"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T&gt;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auto add(T a, T b)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 return a+b;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8832780" y="4901310"/>
            <a:ext cx="186000" cy="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5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01150" y="584550"/>
            <a:ext cx="8421000" cy="350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9775" y="283050"/>
            <a:ext cx="1359393" cy="20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Am I?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Sándor DARGÓ</a:t>
            </a:r>
            <a:endParaRPr/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Software developer in Amadeus</a:t>
            </a:r>
            <a:endParaRPr/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Enthusiastic blogger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https://www.sandordargo.com</a:t>
            </a:r>
            <a:endParaRPr/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(A former) Passionate traveller</a:t>
            </a:r>
            <a:endParaRPr/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Curious home baker</a:t>
            </a:r>
            <a:endParaRPr/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Happy father of two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Abbreviated function templates</a:t>
            </a:r>
            <a:endParaRPr sz="2820"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No 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300"/>
              <a:t>, no template parameter list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Use </a:t>
            </a:r>
            <a:r>
              <a:rPr b="1" i="1" lang="en-GB" sz="23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1" lang="en-GB" sz="2300">
                <a:latin typeface="Courier New"/>
                <a:ea typeface="Courier New"/>
                <a:cs typeface="Courier New"/>
                <a:sym typeface="Courier New"/>
              </a:rPr>
              <a:t>onceptName</a:t>
            </a:r>
            <a:r>
              <a:rPr b="1" lang="en-GB" sz="2300">
                <a:latin typeface="Courier New"/>
                <a:ea typeface="Courier New"/>
                <a:cs typeface="Courier New"/>
                <a:sym typeface="Courier New"/>
              </a:rPr>
              <a:t> auto</a:t>
            </a:r>
            <a:r>
              <a:rPr lang="en-GB" sz="2300"/>
              <a:t> in the parameter list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Parameter types can be </a:t>
            </a:r>
            <a:r>
              <a:rPr lang="en-GB" sz="2300"/>
              <a:t>implicitly</a:t>
            </a:r>
            <a:r>
              <a:rPr lang="en-GB" sz="2300"/>
              <a:t> different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No support for combinations</a:t>
            </a:r>
            <a:endParaRPr sz="2300"/>
          </a:p>
        </p:txBody>
      </p:sp>
      <p:sp>
        <p:nvSpPr>
          <p:cNvPr id="192" name="Google Shape;192;p32"/>
          <p:cNvSpPr txBox="1"/>
          <p:nvPr>
            <p:ph idx="2" type="body"/>
          </p:nvPr>
        </p:nvSpPr>
        <p:spPr>
          <a:xfrm>
            <a:off x="486035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auto add(</a:t>
            </a:r>
            <a:r>
              <a:rPr b="1" i="1" lang="en-GB" sz="2400">
                <a:latin typeface="Courier New"/>
                <a:ea typeface="Courier New"/>
                <a:cs typeface="Courier New"/>
                <a:sym typeface="Courier New"/>
              </a:rPr>
              <a:t>Number auto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b="1" i="1" lang="en-GB" sz="2400">
                <a:latin typeface="Courier New"/>
                <a:ea typeface="Courier New"/>
                <a:cs typeface="Courier New"/>
                <a:sym typeface="Courier New"/>
              </a:rPr>
              <a:t>Number auto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b)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 return a+b;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How to choose among the 4 ways?</a:t>
            </a:r>
            <a:endParaRPr sz="2820"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Do you have a complex requirement? </a:t>
            </a:r>
            <a:endParaRPr sz="2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Choose requires or trailing </a:t>
            </a:r>
            <a:r>
              <a:rPr lang="en-GB" sz="2100"/>
              <a:t>requires!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Only a simple requirement? </a:t>
            </a:r>
            <a:endParaRPr sz="2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Take abbreviated function templates!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Simple requirements? Want to keep it short and want to control to binded types of the parameters? </a:t>
            </a:r>
            <a:endParaRPr sz="21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Go with the constrained template parameter!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Are they all the same after all?</a:t>
            </a:r>
            <a:endParaRPr sz="2820"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925"/>
            <a:ext cx="4076648" cy="183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525" y="3003525"/>
            <a:ext cx="7002426" cy="19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8189" y="1017725"/>
            <a:ext cx="4572611" cy="18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There is an expected difference</a:t>
            </a:r>
            <a:endParaRPr sz="2820"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980" y="1659205"/>
            <a:ext cx="7055826" cy="23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use concepts with classes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Fewer syntactical choices</a:t>
            </a:r>
            <a:endParaRPr sz="2820"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Abbreviated function templates</a:t>
            </a:r>
            <a:r>
              <a:rPr lang="en-GB" sz="2300"/>
              <a:t> wouldn’t make sense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Trailing 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300"/>
              <a:t> clause only in certain circumstances</a:t>
            </a:r>
            <a:endParaRPr sz="2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The </a:t>
            </a: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820"/>
              <a:t> clause</a:t>
            </a:r>
            <a:endParaRPr sz="2820"/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300"/>
              <a:t> following the template parameter list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/>
              <a:t>After 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300"/>
              <a:t> write your concept(s) to be satisfied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You can use complex constraints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30" name="Google Shape;230;p38"/>
          <p:cNvSpPr txBox="1"/>
          <p:nvPr>
            <p:ph idx="2" type="body"/>
          </p:nvPr>
        </p:nvSpPr>
        <p:spPr>
          <a:xfrm>
            <a:off x="4675200" y="1017725"/>
            <a:ext cx="41571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requires Number&lt;T&gt;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class WrappedNumber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public: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WrappedNumber(T num):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m_num(num) {}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T  m_num;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Constrained template parameters</a:t>
            </a:r>
            <a:endParaRPr sz="2820"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Instead of 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en-GB" sz="2300"/>
              <a:t> keyword use simply a concept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No complex constraints</a:t>
            </a:r>
            <a:endParaRPr sz="2300"/>
          </a:p>
        </p:txBody>
      </p:sp>
      <p:sp>
        <p:nvSpPr>
          <p:cNvPr id="237" name="Google Shape;237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template &lt;</a:t>
            </a: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Number T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class WrappedNumber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public: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 WrappedNumber(T num):</a:t>
            </a:r>
            <a:br>
              <a:rPr lang="en-GB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   m_num(num) {}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 T  m_num;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Have different paths</a:t>
            </a:r>
            <a:endParaRPr sz="2820"/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311700" y="1152475"/>
            <a:ext cx="336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Class level templates </a:t>
            </a:r>
            <a:r>
              <a:rPr lang="en-GB" sz="2300"/>
              <a:t>with concepts on </a:t>
            </a:r>
            <a:r>
              <a:rPr lang="en-GB" sz="2300"/>
              <a:t>functions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Provide different “overloads” for different parameter types</a:t>
            </a:r>
            <a:endParaRPr sz="2300"/>
          </a:p>
        </p:txBody>
      </p:sp>
      <p:sp>
        <p:nvSpPr>
          <p:cNvPr id="244" name="Google Shape;244;p40"/>
          <p:cNvSpPr txBox="1"/>
          <p:nvPr>
            <p:ph idx="2" type="body"/>
          </p:nvPr>
        </p:nvSpPr>
        <p:spPr>
          <a:xfrm>
            <a:off x="3928125" y="1017725"/>
            <a:ext cx="49041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br>
              <a:rPr lang="en-GB" sz="177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class MyNumber {</a:t>
            </a:r>
            <a:br>
              <a:rPr lang="en-GB" sz="177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 public:</a:t>
            </a:r>
            <a:endParaRPr sz="17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  T divide(const T&amp; divisor)</a:t>
            </a:r>
            <a:br>
              <a:rPr lang="en-GB" sz="177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775">
                <a:latin typeface="Courier New"/>
                <a:ea typeface="Courier New"/>
                <a:cs typeface="Courier New"/>
                <a:sym typeface="Courier New"/>
              </a:rPr>
              <a:t>requires std::integral&lt;T&gt;</a:t>
            </a: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77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    // …</a:t>
            </a:r>
            <a:br>
              <a:rPr lang="en-GB" sz="177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7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  T divide(const T&amp; divisor)</a:t>
            </a:r>
            <a:br>
              <a:rPr lang="en-GB" sz="177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775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GB" sz="1775">
                <a:latin typeface="Courier New"/>
                <a:ea typeface="Courier New"/>
                <a:cs typeface="Courier New"/>
                <a:sym typeface="Courier New"/>
              </a:rPr>
              <a:t>equires</a:t>
            </a:r>
            <a:r>
              <a:rPr b="1" lang="en-GB" sz="1775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75">
                <a:latin typeface="Courier New"/>
                <a:ea typeface="Courier New"/>
                <a:cs typeface="Courier New"/>
                <a:sym typeface="Courier New"/>
              </a:rPr>
              <a:t>std::floating_point&lt;T&gt; </a:t>
            </a: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GB" sz="177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    // …</a:t>
            </a:r>
            <a:br>
              <a:rPr lang="en-GB" sz="177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-GB" sz="177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775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in the STL?</a:t>
            </a:r>
            <a:endParaRPr/>
          </a:p>
        </p:txBody>
      </p:sp>
      <p:pic>
        <p:nvPicPr>
          <p:cNvPr id="250" name="Google Shape;2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03525"/>
            <a:ext cx="4269376" cy="295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Agenda</a:t>
            </a:r>
            <a:endParaRPr sz="282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Why do we need concepts?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4 ways to use concepts with functions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C</a:t>
            </a:r>
            <a:r>
              <a:rPr lang="en-GB" sz="2200"/>
              <a:t>oncepts with classes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What is in the STL?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How to write concepts?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Real-life examples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~50 concepts in 3 headers</a:t>
            </a:r>
            <a:endParaRPr sz="2820"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&lt;concepts&gt;</a:t>
            </a:r>
            <a:endParaRPr sz="2300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&lt;iterator&gt;</a:t>
            </a:r>
            <a:endParaRPr sz="2300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&lt;ranges&gt;</a:t>
            </a:r>
            <a:endParaRPr sz="2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Concepts in the </a:t>
            </a: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&lt;concepts&gt;</a:t>
            </a:r>
            <a:r>
              <a:rPr lang="en-GB" sz="2820"/>
              <a:t> header</a:t>
            </a:r>
            <a:endParaRPr sz="2820"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214000" y="1152475"/>
            <a:ext cx="879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Core language concepts (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same_as</a:t>
            </a:r>
            <a:r>
              <a:rPr lang="en-GB" sz="2100"/>
              <a:t>,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integral</a:t>
            </a:r>
            <a:r>
              <a:rPr lang="en-GB" sz="2100"/>
              <a:t>,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constructible_from</a:t>
            </a:r>
            <a:r>
              <a:rPr lang="en-GB" sz="2100"/>
              <a:t>...)</a:t>
            </a:r>
            <a:endParaRPr sz="2100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Comparison concepts (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totally_ordered</a:t>
            </a:r>
            <a:r>
              <a:rPr lang="en-GB" sz="2100"/>
              <a:t>...)</a:t>
            </a:r>
            <a:endParaRPr sz="2100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Object concepts (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copyable</a:t>
            </a:r>
            <a:r>
              <a:rPr lang="en-GB" sz="2100"/>
              <a:t>,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regular</a:t>
            </a:r>
            <a:r>
              <a:rPr lang="en-GB" sz="2100"/>
              <a:t>...)</a:t>
            </a:r>
            <a:endParaRPr sz="2100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Callable concepts (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invokable</a:t>
            </a:r>
            <a:r>
              <a:rPr lang="en-GB" sz="2100"/>
              <a:t>,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predicate…</a:t>
            </a:r>
            <a:r>
              <a:rPr lang="en-GB" sz="2100"/>
              <a:t>)</a:t>
            </a:r>
            <a:endParaRPr sz="2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Can a type be default initialized: std::default_initializable</a:t>
            </a:r>
            <a:endParaRPr sz="2820"/>
          </a:p>
        </p:txBody>
      </p:sp>
      <p:sp>
        <p:nvSpPr>
          <p:cNvPr id="268" name="Google Shape;268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template&lt;class T&gt;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concept default_initializable =    std::constructible_from&lt;T&gt; &amp;&amp;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    requires { T{}; } &amp;&amp;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    requires { ::new (static_cast&lt;void*&gt;(nullptr)) T; };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9" name="Google Shape;2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2675"/>
            <a:ext cx="4832399" cy="2740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0450"/>
            <a:ext cx="6195224" cy="30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a type constructible from a list of types: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std::</a:t>
            </a:r>
            <a:r>
              <a:rPr lang="en-GB"/>
              <a:t>constructible_from</a:t>
            </a:r>
            <a:endParaRPr/>
          </a:p>
        </p:txBody>
      </p:sp>
      <p:sp>
        <p:nvSpPr>
          <p:cNvPr id="276" name="Google Shape;276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template &lt; class T, class... Args 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concept constructible_from =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std::destructible&lt;T&gt; &amp;&amp; std::is_constructible_v&lt;T, Args...&gt;;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Concepts in the </a:t>
            </a: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&lt;iterator&gt;</a:t>
            </a:r>
            <a:r>
              <a:rPr lang="en-GB" sz="2820"/>
              <a:t> header</a:t>
            </a:r>
            <a:endParaRPr sz="2820"/>
          </a:p>
        </p:txBody>
      </p: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Iterator concepts</a:t>
            </a:r>
            <a:r>
              <a:rPr lang="en-GB" sz="2200"/>
              <a:t> (</a:t>
            </a:r>
            <a:r>
              <a:rPr lang="en-GB" sz="2200">
                <a:latin typeface="Courier New"/>
                <a:ea typeface="Courier New"/>
                <a:cs typeface="Courier New"/>
                <a:sym typeface="Courier New"/>
              </a:rPr>
              <a:t>incrementable</a:t>
            </a:r>
            <a:r>
              <a:rPr lang="en-GB" sz="2200"/>
              <a:t>, </a:t>
            </a:r>
            <a:r>
              <a:rPr lang="en-GB" sz="2200">
                <a:latin typeface="Courier New"/>
                <a:ea typeface="Courier New"/>
                <a:cs typeface="Courier New"/>
                <a:sym typeface="Courier New"/>
              </a:rPr>
              <a:t>input_iterator</a:t>
            </a:r>
            <a:r>
              <a:rPr lang="en-GB" sz="2200"/>
              <a:t>...)</a:t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Indirect callable concepts</a:t>
            </a:r>
            <a:r>
              <a:rPr lang="en-GB" sz="2200"/>
              <a:t> (</a:t>
            </a:r>
            <a:r>
              <a:rPr lang="en-GB" sz="2200">
                <a:latin typeface="Courier New"/>
                <a:ea typeface="Courier New"/>
                <a:cs typeface="Courier New"/>
                <a:sym typeface="Courier New"/>
              </a:rPr>
              <a:t>indirectly_unary_invocable</a:t>
            </a:r>
            <a:r>
              <a:rPr lang="en-GB" sz="2200"/>
              <a:t>...)</a:t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Common algorithm requirements</a:t>
            </a:r>
            <a:r>
              <a:rPr lang="en-GB" sz="2200"/>
              <a:t> (</a:t>
            </a:r>
            <a:r>
              <a:rPr lang="en-GB" sz="2200">
                <a:latin typeface="Courier New"/>
                <a:ea typeface="Courier New"/>
                <a:cs typeface="Courier New"/>
                <a:sym typeface="Courier New"/>
              </a:rPr>
              <a:t>mergeable</a:t>
            </a:r>
            <a:r>
              <a:rPr lang="en-GB" sz="2200"/>
              <a:t>, </a:t>
            </a:r>
            <a:r>
              <a:rPr lang="en-GB" sz="2200">
                <a:latin typeface="Courier New"/>
                <a:ea typeface="Courier New"/>
                <a:cs typeface="Courier New"/>
                <a:sym typeface="Courier New"/>
              </a:rPr>
              <a:t>sortable</a:t>
            </a:r>
            <a:r>
              <a:rPr lang="en-GB" sz="2200"/>
              <a:t>...)</a:t>
            </a:r>
            <a:endParaRPr sz="2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std::output_iterator</a:t>
            </a:r>
            <a:endParaRPr sz="28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A refinement of input/output iterator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Writeable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Not required to preserve equality</a:t>
            </a:r>
            <a:endParaRPr sz="2300"/>
          </a:p>
        </p:txBody>
      </p:sp>
      <p:sp>
        <p:nvSpPr>
          <p:cNvPr id="289" name="Google Shape;289;p47"/>
          <p:cNvSpPr txBox="1"/>
          <p:nvPr>
            <p:ph idx="2" type="body"/>
          </p:nvPr>
        </p:nvSpPr>
        <p:spPr>
          <a:xfrm>
            <a:off x="4366950" y="1017725"/>
            <a:ext cx="44652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660">
                <a:latin typeface="Courier New"/>
                <a:ea typeface="Courier New"/>
                <a:cs typeface="Courier New"/>
                <a:sym typeface="Courier New"/>
              </a:rPr>
              <a:t>template &lt;class I, class T&gt;</a:t>
            </a:r>
            <a:endParaRPr sz="166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660">
                <a:latin typeface="Courier New"/>
                <a:ea typeface="Courier New"/>
                <a:cs typeface="Courier New"/>
                <a:sym typeface="Courier New"/>
              </a:rPr>
              <a:t>concept output_iterator =</a:t>
            </a:r>
            <a:br>
              <a:rPr lang="en-GB" sz="166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60">
                <a:latin typeface="Courier New"/>
                <a:ea typeface="Courier New"/>
                <a:cs typeface="Courier New"/>
                <a:sym typeface="Courier New"/>
              </a:rPr>
              <a:t> std::input_or_output_iterator&lt;I&gt; </a:t>
            </a:r>
            <a:br>
              <a:rPr lang="en-GB" sz="166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60">
                <a:latin typeface="Courier New"/>
                <a:ea typeface="Courier New"/>
                <a:cs typeface="Courier New"/>
                <a:sym typeface="Courier New"/>
              </a:rPr>
              <a:t> &amp;&amp; std::indirectly_writable&lt;I,T&gt; </a:t>
            </a:r>
            <a:br>
              <a:rPr lang="en-GB" sz="166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60">
                <a:latin typeface="Courier New"/>
                <a:ea typeface="Courier New"/>
                <a:cs typeface="Courier New"/>
                <a:sym typeface="Courier New"/>
              </a:rPr>
              <a:t> &amp;&amp; requires(I i, T&amp;&amp; t) {</a:t>
            </a:r>
            <a:endParaRPr sz="166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660">
                <a:latin typeface="Courier New"/>
                <a:ea typeface="Courier New"/>
                <a:cs typeface="Courier New"/>
                <a:sym typeface="Courier New"/>
              </a:rPr>
              <a:t>   *i++ = std::forward&lt;T&gt;(t);</a:t>
            </a:r>
            <a:br>
              <a:rPr lang="en-GB" sz="166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6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60">
                <a:latin typeface="Courier New"/>
                <a:ea typeface="Courier New"/>
                <a:cs typeface="Courier New"/>
                <a:sym typeface="Courier New"/>
              </a:rPr>
              <a:t>// not required to be</a:t>
            </a:r>
            <a:br>
              <a:rPr lang="en-GB" sz="166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60">
                <a:latin typeface="Courier New"/>
                <a:ea typeface="Courier New"/>
                <a:cs typeface="Courier New"/>
                <a:sym typeface="Courier New"/>
              </a:rPr>
              <a:t>      equality-preserving</a:t>
            </a:r>
            <a:endParaRPr sz="166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GB" sz="166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6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std::indirect_unary_predicate&lt;F, I&gt;</a:t>
            </a:r>
            <a:endParaRPr sz="28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48"/>
          <p:cNvSpPr txBox="1"/>
          <p:nvPr>
            <p:ph idx="2" type="body"/>
          </p:nvPr>
        </p:nvSpPr>
        <p:spPr>
          <a:xfrm>
            <a:off x="4435475" y="1152475"/>
            <a:ext cx="439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95">
                <a:latin typeface="Courier New"/>
                <a:ea typeface="Courier New"/>
                <a:cs typeface="Courier New"/>
                <a:sym typeface="Courier New"/>
              </a:rPr>
              <a:t>template&lt;class F, class I&gt;</a:t>
            </a:r>
            <a:endParaRPr sz="14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495">
                <a:latin typeface="Courier New"/>
                <a:ea typeface="Courier New"/>
                <a:cs typeface="Courier New"/>
                <a:sym typeface="Courier New"/>
              </a:rPr>
              <a:t>concept indirect_unary_predicate =</a:t>
            </a:r>
            <a:endParaRPr sz="14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495">
                <a:latin typeface="Courier New"/>
                <a:ea typeface="Courier New"/>
                <a:cs typeface="Courier New"/>
                <a:sym typeface="Courier New"/>
              </a:rPr>
              <a:t>  std::indirectly_readable&lt;I&gt; &amp;&amp;</a:t>
            </a:r>
            <a:endParaRPr sz="14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495">
                <a:latin typeface="Courier New"/>
                <a:ea typeface="Courier New"/>
                <a:cs typeface="Courier New"/>
                <a:sym typeface="Courier New"/>
              </a:rPr>
              <a:t>  std::copy_constructible&lt;F&gt; &amp;&amp;</a:t>
            </a:r>
            <a:endParaRPr sz="14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495">
                <a:latin typeface="Courier New"/>
                <a:ea typeface="Courier New"/>
                <a:cs typeface="Courier New"/>
                <a:sym typeface="Courier New"/>
              </a:rPr>
              <a:t>  std::predicate&lt;F&amp;,</a:t>
            </a:r>
            <a:br>
              <a:rPr lang="en-GB" sz="14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95">
                <a:latin typeface="Courier New"/>
                <a:ea typeface="Courier New"/>
                <a:cs typeface="Courier New"/>
                <a:sym typeface="Courier New"/>
              </a:rPr>
              <a:t>    std::iter_value_t&lt;I&gt;&amp;&gt; &amp;&amp;</a:t>
            </a:r>
            <a:endParaRPr sz="14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495">
                <a:latin typeface="Courier New"/>
                <a:ea typeface="Courier New"/>
                <a:cs typeface="Courier New"/>
                <a:sym typeface="Courier New"/>
              </a:rPr>
              <a:t>  std::predicate&lt;F&amp;,</a:t>
            </a:r>
            <a:br>
              <a:rPr lang="en-GB" sz="14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95">
                <a:latin typeface="Courier New"/>
                <a:ea typeface="Courier New"/>
                <a:cs typeface="Courier New"/>
                <a:sym typeface="Courier New"/>
              </a:rPr>
              <a:t>    std::iter_reference_t&lt;I&gt;&gt; &amp;&amp;</a:t>
            </a:r>
            <a:endParaRPr sz="14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495">
                <a:latin typeface="Courier New"/>
                <a:ea typeface="Courier New"/>
                <a:cs typeface="Courier New"/>
                <a:sym typeface="Courier New"/>
              </a:rPr>
              <a:t>  std::predicate&lt;F&amp;,</a:t>
            </a:r>
            <a:br>
              <a:rPr lang="en-GB" sz="14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95">
                <a:latin typeface="Courier New"/>
                <a:ea typeface="Courier New"/>
                <a:cs typeface="Courier New"/>
                <a:sym typeface="Courier New"/>
              </a:rPr>
              <a:t>   std::iter_common_reference_t&lt;I&gt;&gt;;</a:t>
            </a:r>
            <a:endParaRPr sz="14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9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Is the passed in type a unary predicate?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Callable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Returning a 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Taking one parameter</a:t>
            </a:r>
            <a:endParaRPr sz="23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std::indirect_unary_predicate&lt;F, I&gt;</a:t>
            </a:r>
            <a:endParaRPr sz="282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2" name="Google Shape;30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450" y="1206200"/>
            <a:ext cx="7179151" cy="35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write concepts?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What is the simplest concept?</a:t>
            </a:r>
            <a:endParaRPr sz="2820"/>
          </a:p>
        </p:txBody>
      </p:sp>
      <p:sp>
        <p:nvSpPr>
          <p:cNvPr id="313" name="Google Shape;313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List all template parameters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After the keyword 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concept</a:t>
            </a:r>
            <a:r>
              <a:rPr lang="en-GB" sz="2300"/>
              <a:t> comes the name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Then the </a:t>
            </a:r>
            <a:r>
              <a:rPr lang="en-GB" sz="2300"/>
              <a:t>requirements</a:t>
            </a:r>
            <a:endParaRPr sz="2300"/>
          </a:p>
        </p:txBody>
      </p:sp>
      <p:sp>
        <p:nvSpPr>
          <p:cNvPr id="314" name="Google Shape;314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template&lt;typename T&gt;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concept Any = true;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need concepts?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Combine already defined concepts</a:t>
            </a:r>
            <a:endParaRPr sz="2820"/>
          </a:p>
        </p:txBody>
      </p:sp>
      <p:sp>
        <p:nvSpPr>
          <p:cNvPr id="320" name="Google Shape;320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Existing concepts can be recombined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User defined ones also!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Use them in any logical combination*</a:t>
            </a:r>
            <a:endParaRPr sz="2300"/>
          </a:p>
        </p:txBody>
      </p:sp>
      <p:sp>
        <p:nvSpPr>
          <p:cNvPr id="321" name="Google Shape;321;p52"/>
          <p:cNvSpPr txBox="1"/>
          <p:nvPr>
            <p:ph idx="2" type="body"/>
          </p:nvPr>
        </p:nvSpPr>
        <p:spPr>
          <a:xfrm>
            <a:off x="4641025" y="1152475"/>
            <a:ext cx="41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#include &lt;concepts&gt;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template&lt;typename T&gt; 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concept Number =</a:t>
            </a:r>
            <a:br>
              <a:rPr lang="en-GB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 std::integral&lt;T&gt; ||</a:t>
            </a:r>
            <a:br>
              <a:rPr lang="en-GB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 std::floating_point&lt;T&gt;;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combining concepts mean?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Conjunctions (&amp;&amp;) and disjunctions (||) are OK</a:t>
            </a:r>
            <a:endParaRPr/>
          </a:p>
        </p:txBody>
      </p:sp>
      <p:sp>
        <p:nvSpPr>
          <p:cNvPr id="332" name="Google Shape;332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You are free to combine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concepts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bool literals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bool expressions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type traits (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::value</a:t>
            </a:r>
            <a:r>
              <a:rPr lang="en-GB" sz="2000"/>
              <a:t>,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_v</a:t>
            </a:r>
            <a:r>
              <a:rPr lang="en-GB" sz="2000"/>
              <a:t>)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000"/>
              <a:t> expressions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Beware of the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54"/>
          <p:cNvSpPr txBox="1"/>
          <p:nvPr>
            <p:ph idx="2" type="body"/>
          </p:nvPr>
        </p:nvSpPr>
        <p:spPr>
          <a:xfrm>
            <a:off x="4618175" y="1152475"/>
            <a:ext cx="421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&lt;concepts&gt;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concept Number =</a:t>
            </a:r>
            <a:br>
              <a:rPr lang="en-GB" sz="1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std::integral&lt;T&gt; ||</a:t>
            </a:r>
            <a:br>
              <a:rPr lang="en-GB" sz="1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std::floating_point&lt;T&gt;;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What does the </a:t>
            </a: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GB" sz="2820"/>
              <a:t> say?</a:t>
            </a:r>
            <a:endParaRPr sz="2820"/>
          </a:p>
        </p:txBody>
      </p:sp>
      <p:sp>
        <p:nvSpPr>
          <p:cNvPr id="339" name="Google Shape;339;p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For boolean expressions, subexpressions </a:t>
            </a:r>
            <a:endParaRPr sz="2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Are well-formed</a:t>
            </a:r>
            <a:endParaRPr sz="2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Compil</a:t>
            </a:r>
            <a:r>
              <a:rPr lang="en-GB" sz="2100"/>
              <a:t>e</a:t>
            </a:r>
            <a:endParaRPr sz="21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Return false</a:t>
            </a:r>
            <a:endParaRPr sz="2100"/>
          </a:p>
        </p:txBody>
      </p:sp>
      <p:sp>
        <p:nvSpPr>
          <p:cNvPr id="340" name="Google Shape;340;p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For concepts, a subexpression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	Can be ill-formed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	Might return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The rest can be still satisfied</a:t>
            </a:r>
            <a:endParaRPr sz="21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The opposite of </a:t>
            </a: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2820"/>
              <a:t> is not </a:t>
            </a: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8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It doesn’t have to be compilable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It can return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Expecting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2100"/>
              <a:t> is possible </a:t>
            </a:r>
            <a:endParaRPr sz="2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With a cast to bool</a:t>
            </a:r>
            <a:endParaRPr sz="21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Or with a more explicit way</a:t>
            </a:r>
            <a:endParaRPr sz="2100"/>
          </a:p>
        </p:txBody>
      </p:sp>
      <p:sp>
        <p:nvSpPr>
          <p:cNvPr id="347" name="Google Shape;347;p56"/>
          <p:cNvSpPr txBox="1"/>
          <p:nvPr>
            <p:ph idx="2" type="body"/>
          </p:nvPr>
        </p:nvSpPr>
        <p:spPr>
          <a:xfrm>
            <a:off x="4362950" y="1017725"/>
            <a:ext cx="446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template &lt;typename T, typename U&gt;</a:t>
            </a:r>
            <a:endParaRPr sz="16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requires std::unsigned_integral&lt;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typename T::Blah&gt; || std::unsigned_integral&lt;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typename U::Blah&gt;</a:t>
            </a:r>
            <a:endParaRPr sz="16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void foo(T bar, U baz) { /*...*/ }</a:t>
            </a:r>
            <a:endParaRPr sz="16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class MyType {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  using Blah = unsigned int;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  // …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95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There is always another way</a:t>
            </a:r>
            <a:endParaRPr sz="2820"/>
          </a:p>
        </p:txBody>
      </p:sp>
      <p:sp>
        <p:nvSpPr>
          <p:cNvPr id="353" name="Google Shape;353;p5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template &lt;typename T, typename U&gt;</a:t>
            </a:r>
            <a:endParaRPr sz="16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requires </a:t>
            </a:r>
            <a:r>
              <a:rPr b="1" lang="en-GB" sz="1695">
                <a:latin typeface="Courier New"/>
                <a:ea typeface="Courier New"/>
                <a:cs typeface="Courier New"/>
                <a:sym typeface="Courier New"/>
              </a:rPr>
              <a:t>(bool(</a:t>
            </a: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std::unsigned_integral&lt;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      typename T::Blah&gt; ||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    std::unsigned_integral&lt;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      typename U::Blah&gt;</a:t>
            </a:r>
            <a:r>
              <a:rPr b="1" lang="en-GB" sz="1695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6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void foo(T bar, U baz) { /*...*/ }</a:t>
            </a:r>
            <a:endParaRPr sz="16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57"/>
          <p:cNvSpPr txBox="1"/>
          <p:nvPr>
            <p:ph idx="2" type="body"/>
          </p:nvPr>
        </p:nvSpPr>
        <p:spPr>
          <a:xfrm>
            <a:off x="4657850" y="1017725"/>
            <a:ext cx="417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template &lt;typename T, typename U&gt;</a:t>
            </a:r>
            <a:br>
              <a:rPr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requires </a:t>
            </a:r>
            <a: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  <a:t>  requires {typename T::Blah;} </a:t>
            </a:r>
            <a:b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  <a:t>  &amp;&amp; requires {</a:t>
            </a:r>
            <a:b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  <a:t>       typename U::Blah;}) &amp;&amp;   (</a:t>
            </a: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std::unsigned_integral&lt;</a:t>
            </a:r>
            <a:br>
              <a:rPr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    typename T::Blah&gt; || std::unsigned_integral&lt;</a:t>
            </a:r>
            <a:br>
              <a:rPr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    typename U::Blah&gt;</a:t>
            </a:r>
            <a: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void foo(T bar, U baz) { /*...*/ }</a:t>
            </a:r>
            <a:endParaRPr sz="1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95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title"/>
          </p:nvPr>
        </p:nvSpPr>
        <p:spPr>
          <a:xfrm>
            <a:off x="451100" y="2057400"/>
            <a:ext cx="82575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find the most constrained constraint?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The constrained one </a:t>
            </a:r>
            <a:r>
              <a:rPr lang="en-GB" sz="2820"/>
              <a:t>will be automatically chosen</a:t>
            </a:r>
            <a:endParaRPr sz="2820"/>
          </a:p>
        </p:txBody>
      </p:sp>
      <p:sp>
        <p:nvSpPr>
          <p:cNvPr id="365" name="Google Shape;365;p5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/>
              <a:t>The right path will be chosen based on the call</a:t>
            </a:r>
            <a:endParaRPr sz="2100"/>
          </a:p>
        </p:txBody>
      </p:sp>
      <p:sp>
        <p:nvSpPr>
          <p:cNvPr id="366" name="Google Shape;366;p5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template &lt;typename Key&gt;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class Ignition {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void start(Key key)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 requires (!Smart&lt;Key&gt;) {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  // …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void start(Key key)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 requires Smart&lt;Key&gt; {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  // …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The constrained one will be automatically chosen</a:t>
            </a:r>
            <a:endParaRPr sz="2820"/>
          </a:p>
        </p:txBody>
      </p:sp>
      <p:sp>
        <p:nvSpPr>
          <p:cNvPr id="372" name="Google Shape;372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/>
              <a:t>No need for negating a constraint</a:t>
            </a:r>
            <a:endParaRPr sz="2100"/>
          </a:p>
        </p:txBody>
      </p:sp>
      <p:sp>
        <p:nvSpPr>
          <p:cNvPr id="373" name="Google Shape;373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template &lt;typename Key&gt;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Ignition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void start(Key key)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779" strike="sngStrike">
                <a:latin typeface="Courier New"/>
                <a:ea typeface="Courier New"/>
                <a:cs typeface="Courier New"/>
                <a:sym typeface="Courier New"/>
              </a:rPr>
              <a:t>requires (!Smart&lt;Key&gt;)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  // …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void start(Key key)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 requires Smart&lt;Key&gt; {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  // …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The most constrained will be automatically chosen</a:t>
            </a:r>
            <a:endParaRPr sz="2820"/>
          </a:p>
        </p:txBody>
      </p:sp>
      <p:sp>
        <p:nvSpPr>
          <p:cNvPr id="379" name="Google Shape;379;p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The most appropriate overload will be chosen at compile-time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All this happens via concepts subsumption</a:t>
            </a:r>
            <a:endParaRPr sz="2100"/>
          </a:p>
        </p:txBody>
      </p:sp>
      <p:sp>
        <p:nvSpPr>
          <p:cNvPr id="380" name="Google Shape;380;p6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template &lt;typename Key&gt;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Ignition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void start(Key key){}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void start(Key key)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 requires </a:t>
            </a:r>
            <a:r>
              <a:rPr b="1" lang="en-GB" sz="1779">
                <a:latin typeface="Courier New"/>
                <a:ea typeface="Courier New"/>
                <a:cs typeface="Courier New"/>
                <a:sym typeface="Courier New"/>
              </a:rPr>
              <a:t>Smart&lt;Key&gt;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void start(Key key)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 requires </a:t>
            </a:r>
            <a:r>
              <a:rPr b="1" lang="en-GB" sz="1779">
                <a:latin typeface="Courier New"/>
                <a:ea typeface="Courier New"/>
                <a:cs typeface="Courier New"/>
                <a:sym typeface="Courier New"/>
              </a:rPr>
              <a:t>Smart&lt;Key&gt; &amp;&amp;</a:t>
            </a:r>
            <a:br>
              <a:rPr b="1"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779">
                <a:latin typeface="Courier New"/>
                <a:ea typeface="Courier New"/>
                <a:cs typeface="Courier New"/>
                <a:sym typeface="Courier New"/>
              </a:rPr>
              <a:t>            Personal&lt;Key&gt;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What are concepts?</a:t>
            </a:r>
            <a:endParaRPr sz="282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One of the new major features of C++20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Extension for templates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Compile-time validation of template arguments</a:t>
            </a:r>
            <a:endParaRPr sz="21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Negations bring ambiguity - use named concepts</a:t>
            </a:r>
            <a:endParaRPr sz="2820"/>
          </a:p>
        </p:txBody>
      </p:sp>
      <p:sp>
        <p:nvSpPr>
          <p:cNvPr id="386" name="Google Shape;386;p6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template &lt;typename Key&gt;</a:t>
            </a:r>
            <a:br>
              <a:rPr lang="en-GB" sz="17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class Ignition {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  void start(Key key){}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  void start(Key key)</a:t>
            </a:r>
            <a:br>
              <a:rPr lang="en-GB" sz="17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   requires </a:t>
            </a:r>
            <a:r>
              <a:rPr b="1" lang="en-GB" sz="1750">
                <a:latin typeface="Courier New"/>
                <a:ea typeface="Courier New"/>
                <a:cs typeface="Courier New"/>
                <a:sym typeface="Courier New"/>
              </a:rPr>
              <a:t>(!Smart&lt;Key&gt;)</a:t>
            </a: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br>
              <a:rPr lang="en-GB" sz="17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-GB" sz="17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  void start(Key key)</a:t>
            </a:r>
            <a:br>
              <a:rPr lang="en-GB" sz="17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   requires </a:t>
            </a:r>
            <a:r>
              <a:rPr b="1" lang="en-GB" sz="1750">
                <a:latin typeface="Courier New"/>
                <a:ea typeface="Courier New"/>
                <a:cs typeface="Courier New"/>
                <a:sym typeface="Courier New"/>
              </a:rPr>
              <a:t>(!Smart&lt;Key&gt;)</a:t>
            </a: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50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br>
              <a:rPr b="1" lang="en-GB" sz="175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750">
                <a:latin typeface="Courier New"/>
                <a:ea typeface="Courier New"/>
                <a:cs typeface="Courier New"/>
                <a:sym typeface="Courier New"/>
              </a:rPr>
              <a:t>            Personal&lt;Key&gt;</a:t>
            </a: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br>
              <a:rPr lang="en-GB" sz="17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50"/>
          </a:p>
        </p:txBody>
      </p:sp>
      <p:sp>
        <p:nvSpPr>
          <p:cNvPr id="387" name="Google Shape;387;p6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template &lt;typename Key&gt;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Ignition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void start(Key key){}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void start(Key key)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 requires </a:t>
            </a:r>
            <a:r>
              <a:rPr b="1" lang="en-GB" sz="1779">
                <a:latin typeface="Courier New"/>
                <a:ea typeface="Courier New"/>
                <a:cs typeface="Courier New"/>
                <a:sym typeface="Courier New"/>
              </a:rPr>
              <a:t>NotSmart&lt;Key&gt;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void start(Key key)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 requires </a:t>
            </a:r>
            <a:r>
              <a:rPr b="1" lang="en-GB" sz="1779">
                <a:latin typeface="Courier New"/>
                <a:ea typeface="Courier New"/>
                <a:cs typeface="Courier New"/>
                <a:sym typeface="Courier New"/>
              </a:rPr>
              <a:t>NotSmart&lt;Key&gt;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79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br>
              <a:rPr b="1"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779">
                <a:latin typeface="Courier New"/>
                <a:ea typeface="Courier New"/>
                <a:cs typeface="Courier New"/>
                <a:sym typeface="Courier New"/>
              </a:rPr>
              <a:t>            Personal&lt;Key&gt;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8" name="Google Shape;3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625" y="4261138"/>
            <a:ext cx="715574" cy="71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7500" y="4213438"/>
            <a:ext cx="810950" cy="8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h</a:t>
            </a:r>
            <a:r>
              <a:rPr lang="en-GB"/>
              <a:t>ow to write concepts?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Requirements on operations</a:t>
            </a:r>
            <a:endParaRPr sz="2820"/>
          </a:p>
        </p:txBody>
      </p:sp>
      <p:sp>
        <p:nvSpPr>
          <p:cNvPr id="400" name="Google Shape;400;p6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Use </a:t>
            </a:r>
            <a:r>
              <a:rPr i="1" lang="en-GB" sz="2100"/>
              <a:t>wishful writing</a:t>
            </a:r>
            <a:r>
              <a:rPr lang="en-GB" sz="2100"/>
              <a:t>!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Write down the operation expected to be </a:t>
            </a:r>
            <a:r>
              <a:rPr lang="en-GB" sz="2100"/>
              <a:t>supported</a:t>
            </a:r>
            <a:r>
              <a:rPr lang="en-GB" sz="2100"/>
              <a:t> by the template parameters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List all the variables used in the requirements after the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100"/>
              <a:t> keyword</a:t>
            </a:r>
            <a:endParaRPr sz="2100"/>
          </a:p>
        </p:txBody>
      </p:sp>
      <p:sp>
        <p:nvSpPr>
          <p:cNvPr id="401" name="Google Shape;401;p6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#include &lt;concepts&gt;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concept Addable = </a:t>
            </a: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requires (T a, T b) {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  a + b; 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Simple requirements on the interface</a:t>
            </a:r>
            <a:endParaRPr sz="2820"/>
          </a:p>
        </p:txBody>
      </p:sp>
      <p:sp>
        <p:nvSpPr>
          <p:cNvPr id="407" name="Google Shape;407;p6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You can name any function too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You can even use parameters, just list them along with their types</a:t>
            </a:r>
            <a:endParaRPr sz="2100"/>
          </a:p>
        </p:txBody>
      </p:sp>
      <p:sp>
        <p:nvSpPr>
          <p:cNvPr id="408" name="Google Shape;408;p6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concept HasSquare = 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requires (T t){</a:t>
            </a:r>
            <a:b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  t.square();</a:t>
            </a:r>
            <a:b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concept HasPower = requires 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(T t, int exponent) {</a:t>
            </a:r>
            <a:b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  t.power(exponent);</a:t>
            </a:r>
            <a:b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20"/>
              <a:t>Requirements on return types (compound requirements)</a:t>
            </a:r>
            <a:endParaRPr sz="2620"/>
          </a:p>
        </p:txBody>
      </p:sp>
      <p:sp>
        <p:nvSpPr>
          <p:cNvPr id="414" name="Google Shape;414;p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Constraint the return types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td::convertible_to&lt;T&gt;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 std::same_as&lt;T&gt;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Pay attention to the braces!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No bare type for future generalizations</a:t>
            </a:r>
            <a:endParaRPr sz="2100"/>
          </a:p>
        </p:txBody>
      </p:sp>
      <p:sp>
        <p:nvSpPr>
          <p:cNvPr id="415" name="Google Shape;415;p66"/>
          <p:cNvSpPr txBox="1"/>
          <p:nvPr>
            <p:ph idx="2" type="body"/>
          </p:nvPr>
        </p:nvSpPr>
        <p:spPr>
          <a:xfrm>
            <a:off x="43116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concept HasSquare = requires (T t) {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2100">
                <a:latin typeface="Courier New"/>
                <a:ea typeface="Courier New"/>
                <a:cs typeface="Courier New"/>
                <a:sym typeface="Courier New"/>
              </a:rPr>
              <a:t>{t.square()} -&gt; std::convertible_to&lt;int&gt;;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Type requirements</a:t>
            </a:r>
            <a:endParaRPr sz="2820"/>
          </a:p>
        </p:txBody>
      </p:sp>
      <p:sp>
        <p:nvSpPr>
          <p:cNvPr id="421" name="Google Shape;421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/>
              <a:t>A</a:t>
            </a:r>
            <a:r>
              <a:rPr lang="en-GB" sz="2100"/>
              <a:t> certain nested type exists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/>
              <a:t>A class template specialization names a type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/>
              <a:t>An alias template specialization names a type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Require nested types</a:t>
            </a:r>
            <a:endParaRPr sz="2820"/>
          </a:p>
        </p:txBody>
      </p:sp>
      <p:sp>
        <p:nvSpPr>
          <p:cNvPr id="427" name="Google Shape;427;p6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std::vector has inner member type value_type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int doesn’t have any member type =&gt;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1900">
                <a:latin typeface="Courier New"/>
                <a:ea typeface="Courier New"/>
                <a:cs typeface="Courier New"/>
                <a:sym typeface="Courier New"/>
              </a:rPr>
              <a:t>error: deduced initializer does not satisfy placeholder constraints ... the required type 'typename T::value_type' is invalid</a:t>
            </a: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68"/>
          <p:cNvSpPr txBox="1"/>
          <p:nvPr>
            <p:ph idx="2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template&lt;typename T&gt;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concept TypeRequirement = 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requires {</a:t>
            </a:r>
            <a:b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  typename T::value_type;</a:t>
            </a:r>
            <a:b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TypeRequirement auto myVec =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std::vector&lt;int&gt;{1, 2, 3};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// TypeRequirement auto 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// myInt {3}; 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9"/>
          <p:cNvSpPr txBox="1"/>
          <p:nvPr>
            <p:ph type="title"/>
          </p:nvPr>
        </p:nvSpPr>
        <p:spPr>
          <a:xfrm>
            <a:off x="311700" y="42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 nested template specializations</a:t>
            </a:r>
            <a:endParaRPr/>
          </a:p>
        </p:txBody>
      </p:sp>
      <p:sp>
        <p:nvSpPr>
          <p:cNvPr id="434" name="Google Shape;434;p69"/>
          <p:cNvSpPr txBox="1"/>
          <p:nvPr>
            <p:ph idx="1" type="body"/>
          </p:nvPr>
        </p:nvSpPr>
        <p:spPr>
          <a:xfrm>
            <a:off x="311700" y="1152475"/>
            <a:ext cx="285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Make sure that a type can be used as a template parameter for another type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Error: </a:t>
            </a:r>
            <a:r>
              <a:rPr i="1" lang="en-GB" sz="2000">
                <a:latin typeface="Courier New"/>
                <a:ea typeface="Courier New"/>
                <a:cs typeface="Courier New"/>
                <a:sym typeface="Courier New"/>
              </a:rPr>
              <a:t>the required type 'Other&lt;T&gt;' is invalid</a:t>
            </a:r>
            <a:endParaRPr i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69"/>
          <p:cNvSpPr txBox="1"/>
          <p:nvPr>
            <p:ph idx="2" type="body"/>
          </p:nvPr>
        </p:nvSpPr>
        <p:spPr>
          <a:xfrm>
            <a:off x="3131275" y="1152475"/>
            <a:ext cx="570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requires (!std::same_as&lt;T, std::vector&lt;int&gt;&gt;)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struct Other {};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template&lt;typename T&gt;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concept TypeRequirement = requires {</a:t>
            </a:r>
            <a:b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  typename Other&lt;T&gt;;</a:t>
            </a:r>
            <a:b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 TypeRequirement auto myVec =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   std::vector&lt;char&gt;{'a', 'b', 'c'};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//   TypeRequirement auto myVec2 =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//     std::vector&lt;int&gt;{1, 2, 3};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20"/>
              <a:t>Requirements on alias template specializations</a:t>
            </a:r>
            <a:endParaRPr sz="2720"/>
          </a:p>
        </p:txBody>
      </p:sp>
      <p:sp>
        <p:nvSpPr>
          <p:cNvPr id="441" name="Google Shape;441;p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/>
              <a:t>To make sure that an alias template specialization names a type</a:t>
            </a:r>
            <a:endParaRPr sz="2100"/>
          </a:p>
        </p:txBody>
      </p:sp>
      <p:sp>
        <p:nvSpPr>
          <p:cNvPr id="442" name="Google Shape;442;p70"/>
          <p:cNvSpPr txBox="1"/>
          <p:nvPr>
            <p:ph idx="2" type="body"/>
          </p:nvPr>
        </p:nvSpPr>
        <p:spPr>
          <a:xfrm>
            <a:off x="4471950" y="1152475"/>
            <a:ext cx="436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Courier New"/>
                <a:ea typeface="Courier New"/>
                <a:cs typeface="Courier New"/>
                <a:sym typeface="Courier New"/>
              </a:rPr>
              <a:t>template&lt;typename T&gt; using Reference = T&amp;;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template&lt;typename T&gt;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concept TypeRequirement = </a:t>
            </a:r>
            <a:r>
              <a:rPr b="1" lang="en-GB" sz="1900">
                <a:latin typeface="Courier New"/>
                <a:ea typeface="Courier New"/>
                <a:cs typeface="Courier New"/>
                <a:sym typeface="Courier New"/>
              </a:rPr>
              <a:t>requires {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>
                <a:latin typeface="Courier New"/>
                <a:ea typeface="Courier New"/>
                <a:cs typeface="Courier New"/>
                <a:sym typeface="Courier New"/>
              </a:rPr>
              <a:t>  typename Reference&lt;T&gt;;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Concepts can be nested</a:t>
            </a:r>
            <a:endParaRPr sz="2820"/>
          </a:p>
        </p:txBody>
      </p:sp>
      <p:sp>
        <p:nvSpPr>
          <p:cNvPr id="448" name="Google Shape;448;p71"/>
          <p:cNvSpPr txBox="1"/>
          <p:nvPr>
            <p:ph idx="1" type="body"/>
          </p:nvPr>
        </p:nvSpPr>
        <p:spPr>
          <a:xfrm>
            <a:off x="311700" y="1152475"/>
            <a:ext cx="367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/>
              <a:t>Introduce additional constraints without new named concepts</a:t>
            </a:r>
            <a:endParaRPr sz="2100"/>
          </a:p>
        </p:txBody>
      </p:sp>
      <p:sp>
        <p:nvSpPr>
          <p:cNvPr id="449" name="Google Shape;449;p71"/>
          <p:cNvSpPr txBox="1"/>
          <p:nvPr>
            <p:ph idx="2" type="body"/>
          </p:nvPr>
        </p:nvSpPr>
        <p:spPr>
          <a:xfrm>
            <a:off x="4224175" y="1152475"/>
            <a:ext cx="460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template&lt;typename C&gt;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concept Car = requires (C car) {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  car.startEngine();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template&lt;typename C&gt;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concept Convertible = Car&lt;C&gt; &amp;&amp; requires (C car) {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car.openRoof();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template&lt;typename C&gt;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concept Coupe = Car&lt;C&gt; &amp;&amp; </a:t>
            </a: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requires (C car) {</a:t>
            </a:r>
            <a:b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    requires !Convertible&lt;C&gt;;</a:t>
            </a:r>
            <a:b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Overloads don’t scale</a:t>
            </a:r>
            <a:endParaRPr sz="282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Tedious to write all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Verbose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Difficult to maintain</a:t>
            </a:r>
            <a:endParaRPr sz="2300"/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311600" y="1152475"/>
            <a:ext cx="452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long double add(long double a,</a:t>
            </a:r>
            <a:br>
              <a:rPr lang="en-GB" sz="1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long double b) {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return a+b;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 add(int a, int b) {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return a+b;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add(42, 66);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it would be easier if we wrote</a:t>
            </a:r>
            <a:r>
              <a:rPr lang="en-GB"/>
              <a:t>...</a:t>
            </a:r>
            <a:r>
              <a:rPr lang="en-GB"/>
              <a:t>	</a:t>
            </a:r>
            <a:endParaRPr/>
          </a:p>
        </p:txBody>
      </p:sp>
      <p:sp>
        <p:nvSpPr>
          <p:cNvPr id="455" name="Google Shape;455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template&lt;typename C&gt;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concept Coupe =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Car&lt;C&gt; &amp;&amp; !Convertible&lt;C&gt;;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Still a complex nested requirement</a:t>
            </a:r>
            <a:endParaRPr sz="2820"/>
          </a:p>
        </p:txBody>
      </p:sp>
      <p:sp>
        <p:nvSpPr>
          <p:cNvPr id="461" name="Google Shape;461;p73"/>
          <p:cNvSpPr txBox="1"/>
          <p:nvPr>
            <p:ph idx="1" type="body"/>
          </p:nvPr>
        </p:nvSpPr>
        <p:spPr>
          <a:xfrm>
            <a:off x="311700" y="1152475"/>
            <a:ext cx="230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Use nested requirements on local variables/parameters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Nested requirement to check what </a:t>
            </a: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Clonable</a:t>
            </a:r>
            <a:r>
              <a:rPr lang="en-GB" sz="1900"/>
              <a:t> returns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/>
              <a:t>But...</a:t>
            </a:r>
            <a:endParaRPr sz="1900"/>
          </a:p>
        </p:txBody>
      </p:sp>
      <p:pic>
        <p:nvPicPr>
          <p:cNvPr id="462" name="Google Shape;46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346" y="1170125"/>
            <a:ext cx="5970254" cy="3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But there is </a:t>
            </a:r>
            <a:r>
              <a:rPr lang="en-GB" sz="2820"/>
              <a:t>often</a:t>
            </a:r>
            <a:r>
              <a:rPr lang="en-GB" sz="2820"/>
              <a:t> a simpler option</a:t>
            </a:r>
            <a:endParaRPr sz="2820"/>
          </a:p>
        </p:txBody>
      </p:sp>
      <p:sp>
        <p:nvSpPr>
          <p:cNvPr id="468" name="Google Shape;468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template&lt;typename C&gt;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concept Clonable = requires (C clonable)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{ clonable.clone() } -&gt; std::same_as&lt;C&gt;;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Nest to simulate boolean expressions</a:t>
            </a:r>
            <a:endParaRPr sz="2820"/>
          </a:p>
        </p:txBody>
      </p:sp>
      <p:sp>
        <p:nvSpPr>
          <p:cNvPr id="474" name="Google Shape;474;p7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template &lt;typename T, typename U&gt;</a:t>
            </a:r>
            <a:endParaRPr sz="16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requires </a:t>
            </a:r>
            <a:r>
              <a:rPr b="1" lang="en-GB" sz="1695">
                <a:latin typeface="Courier New"/>
                <a:ea typeface="Courier New"/>
                <a:cs typeface="Courier New"/>
                <a:sym typeface="Courier New"/>
              </a:rPr>
              <a:t>(bool(</a:t>
            </a: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std::unsigned_integral&lt;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      typename T::Blah&gt; ||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    std::unsigned_integral&lt;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      typename U::Blah&gt;</a:t>
            </a:r>
            <a:r>
              <a:rPr b="1" lang="en-GB" sz="1695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6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void foo(T bar, U baz) { /*...*/ }</a:t>
            </a:r>
            <a:endParaRPr sz="16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Google Shape;475;p75"/>
          <p:cNvSpPr txBox="1"/>
          <p:nvPr>
            <p:ph idx="2" type="body"/>
          </p:nvPr>
        </p:nvSpPr>
        <p:spPr>
          <a:xfrm>
            <a:off x="4657850" y="1017725"/>
            <a:ext cx="417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template &lt;typename T, typename U&gt;</a:t>
            </a:r>
            <a:br>
              <a:rPr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requires </a:t>
            </a:r>
            <a: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  <a:t>  requires {typename T::Blah;} </a:t>
            </a:r>
            <a:b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  <a:t>  &amp;&amp; requires {</a:t>
            </a:r>
            <a:b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  <a:t>       typename U::Blah;}) &amp;&amp;   (</a:t>
            </a: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std::unsigned_integral&lt;</a:t>
            </a:r>
            <a:br>
              <a:rPr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    typename T::Blah&gt; || std::unsigned_integral&lt;</a:t>
            </a:r>
            <a:br>
              <a:rPr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    typename U::Blah&gt;</a:t>
            </a:r>
            <a: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void foo(T bar, U baz) { /*...*/ }</a:t>
            </a:r>
            <a:endParaRPr sz="1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95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Nested requirements on requires parameters</a:t>
            </a:r>
            <a:endParaRPr sz="2820"/>
          </a:p>
        </p:txBody>
      </p:sp>
      <p:sp>
        <p:nvSpPr>
          <p:cNvPr id="481" name="Google Shape;481;p7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Though it can be </a:t>
            </a:r>
            <a:r>
              <a:rPr lang="en-GB" sz="2100"/>
              <a:t>constrained</a:t>
            </a:r>
            <a:r>
              <a:rPr lang="en-GB" sz="2100"/>
              <a:t> one level higher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Question of readability</a:t>
            </a:r>
            <a:endParaRPr sz="2100"/>
          </a:p>
        </p:txBody>
      </p:sp>
      <p:sp>
        <p:nvSpPr>
          <p:cNvPr id="482" name="Google Shape;482;p7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template &lt;typename Base, typename Exponent&gt;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concept HasPower = requires (Base base, Exponent exponent) {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   base.power(exponent);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   requires std::integral&lt;Exponent&gt;;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Real-life examples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Numbers, please nothing else</a:t>
            </a:r>
            <a:endParaRPr sz="2820"/>
          </a:p>
        </p:txBody>
      </p:sp>
      <p:sp>
        <p:nvSpPr>
          <p:cNvPr id="493" name="Google Shape;493;p78"/>
          <p:cNvSpPr txBox="1"/>
          <p:nvPr>
            <p:ph idx="1" type="body"/>
          </p:nvPr>
        </p:nvSpPr>
        <p:spPr>
          <a:xfrm>
            <a:off x="311700" y="1152475"/>
            <a:ext cx="198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Some integral types are not numbers: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	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ool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	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har</a:t>
            </a:r>
            <a:r>
              <a:rPr lang="en-GB" sz="2100"/>
              <a:t> et al.</a:t>
            </a:r>
            <a:endParaRPr sz="2100"/>
          </a:p>
        </p:txBody>
      </p:sp>
      <p:pic>
        <p:nvPicPr>
          <p:cNvPr id="494" name="Google Shape;494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000" y="1664525"/>
            <a:ext cx="6588900" cy="32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Let’s forbid unwanted types</a:t>
            </a:r>
            <a:endParaRPr sz="2820"/>
          </a:p>
        </p:txBody>
      </p:sp>
      <p:sp>
        <p:nvSpPr>
          <p:cNvPr id="500" name="Google Shape;500;p79"/>
          <p:cNvSpPr txBox="1"/>
          <p:nvPr>
            <p:ph idx="1" type="body"/>
          </p:nvPr>
        </p:nvSpPr>
        <p:spPr>
          <a:xfrm>
            <a:off x="311700" y="1152475"/>
            <a:ext cx="268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No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GB" sz="2100"/>
              <a:t>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No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GB" sz="2100"/>
              <a:t>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501" name="Google Shape;50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825" y="1017725"/>
            <a:ext cx="5582776" cy="39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Turn poorly documented u</a:t>
            </a:r>
            <a:r>
              <a:rPr lang="en-GB" sz="2820"/>
              <a:t>tility functions...</a:t>
            </a:r>
            <a:endParaRPr sz="2820"/>
          </a:p>
        </p:txBody>
      </p:sp>
      <p:sp>
        <p:nvSpPr>
          <p:cNvPr id="507" name="Google Shape;507;p80"/>
          <p:cNvSpPr txBox="1"/>
          <p:nvPr>
            <p:ph idx="1" type="body"/>
          </p:nvPr>
        </p:nvSpPr>
        <p:spPr>
          <a:xfrm>
            <a:off x="311700" y="1152475"/>
            <a:ext cx="33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They usually take any templates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No static assertions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Bad template parameter names (T, U, etc.)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No documentation</a:t>
            </a:r>
            <a:endParaRPr sz="2100"/>
          </a:p>
        </p:txBody>
      </p:sp>
      <p:sp>
        <p:nvSpPr>
          <p:cNvPr id="508" name="Google Shape;508;p80"/>
          <p:cNvSpPr txBox="1"/>
          <p:nvPr>
            <p:ph idx="2" type="body"/>
          </p:nvPr>
        </p:nvSpPr>
        <p:spPr>
          <a:xfrm>
            <a:off x="3901025" y="1152475"/>
            <a:ext cx="493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template &lt;typename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    BusinessObjectT&gt;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void encodeSomeStuff(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BusinessObjectT iBusinessObject)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// ...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 into self-documenting code</a:t>
            </a:r>
            <a:endParaRPr/>
          </a:p>
        </p:txBody>
      </p:sp>
      <p:sp>
        <p:nvSpPr>
          <p:cNvPr id="514" name="Google Shape;514;p81"/>
          <p:cNvSpPr txBox="1"/>
          <p:nvPr>
            <p:ph idx="1" type="body"/>
          </p:nvPr>
        </p:nvSpPr>
        <p:spPr>
          <a:xfrm>
            <a:off x="311700" y="1152475"/>
            <a:ext cx="329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No more naked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2100"/>
              <a:t>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No more unconstrained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en-GB" sz="2100"/>
              <a:t>s</a:t>
            </a:r>
            <a:endParaRPr sz="2100"/>
          </a:p>
        </p:txBody>
      </p:sp>
      <p:sp>
        <p:nvSpPr>
          <p:cNvPr id="515" name="Google Shape;515;p81"/>
          <p:cNvSpPr txBox="1"/>
          <p:nvPr>
            <p:ph idx="2" type="body"/>
          </p:nvPr>
        </p:nvSpPr>
        <p:spPr>
          <a:xfrm>
            <a:off x="4050700" y="972025"/>
            <a:ext cx="4781700" cy="3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template &lt;typename BOWithEncodeableStuff_t&gt;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concept BOWithEncodeableStuff = requires (BOWithEncodeableStuff_t bo) {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bo.interfaceA();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bo.interfaceB();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{ bo.interfaceC() } -&gt;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   std::same_as&lt;int&gt;;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void encode</a:t>
            </a: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(BO</a:t>
            </a: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WithEncodeableStuff auto iBusinessObject) { /*...*/ }</a:t>
            </a:r>
            <a:endParaRPr sz="1695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Templates allow just anything</a:t>
            </a:r>
            <a:endParaRPr sz="2820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No constraints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Potentially unexpected behaviour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Is that really what you want?</a:t>
            </a:r>
            <a:endParaRPr baseline="-25000" sz="2300"/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19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 add(T a, T b) {</a:t>
            </a:r>
            <a:endParaRPr sz="19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return a+b;</a:t>
            </a:r>
            <a:endParaRPr sz="19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9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add(42, 66);</a:t>
            </a:r>
            <a:endParaRPr sz="19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add(</a:t>
            </a:r>
            <a:r>
              <a:rPr lang="en-GB" sz="1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42.42L</a:t>
            </a:r>
            <a:r>
              <a:rPr lang="en-GB" sz="1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66.6L</a:t>
            </a:r>
            <a:r>
              <a:rPr lang="en-GB" sz="1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add('a', 'b');</a:t>
            </a:r>
            <a:endParaRPr sz="19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9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Even if some concepts are not for reuse</a:t>
            </a:r>
            <a:endParaRPr sz="2820"/>
          </a:p>
        </p:txBody>
      </p:sp>
      <p:sp>
        <p:nvSpPr>
          <p:cNvPr id="521" name="Google Shape;521;p82"/>
          <p:cNvSpPr txBox="1"/>
          <p:nvPr>
            <p:ph idx="1" type="body"/>
          </p:nvPr>
        </p:nvSpPr>
        <p:spPr>
          <a:xfrm>
            <a:off x="311700" y="1152475"/>
            <a:ext cx="309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Concept can be “inlined”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Cannot use a parameter in an unnamed context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Hence the nested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100"/>
              <a:t> clause</a:t>
            </a:r>
            <a:endParaRPr sz="2100"/>
          </a:p>
        </p:txBody>
      </p:sp>
      <p:sp>
        <p:nvSpPr>
          <p:cNvPr id="522" name="Google Shape;522;p82"/>
          <p:cNvSpPr txBox="1"/>
          <p:nvPr>
            <p:ph idx="2" type="body"/>
          </p:nvPr>
        </p:nvSpPr>
        <p:spPr>
          <a:xfrm>
            <a:off x="3781800" y="1152475"/>
            <a:ext cx="5050500" cy="3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template &lt;typename BOWithEncodeableStuff_t&gt;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requires requires (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BO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WithEncodeableStuff_t bo)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bo.interfaceA();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bo.interfaceB();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{ bo.interfaceC() } -&gt;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   std::same_as&lt;int&gt;;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void encodeSomeStuff(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BO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WithEncodeableStuff_t iBusinessObject) { /*...*/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Key </a:t>
            </a:r>
            <a:r>
              <a:rPr lang="en-GB" sz="2820"/>
              <a:t>takeaways</a:t>
            </a:r>
            <a:endParaRPr sz="2820"/>
          </a:p>
        </p:txBody>
      </p:sp>
      <p:sp>
        <p:nvSpPr>
          <p:cNvPr id="533" name="Google Shape;533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Concepts help v</a:t>
            </a:r>
            <a:r>
              <a:rPr lang="en-GB" sz="2100"/>
              <a:t>alidate template arguments at compile-time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Concepts provide a reusable and scalable way to constrain templates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The standard library gives dozens of generic concepts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There are plenty of ways to define our concepts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Call to action</a:t>
            </a:r>
            <a:endParaRPr sz="2820"/>
          </a:p>
        </p:txBody>
      </p:sp>
      <p:sp>
        <p:nvSpPr>
          <p:cNvPr id="539" name="Google Shape;539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Start using concepts as soon as you </a:t>
            </a:r>
            <a:r>
              <a:rPr lang="en-GB" sz="2100"/>
              <a:t>switch</a:t>
            </a:r>
            <a:r>
              <a:rPr lang="en-GB" sz="2100"/>
              <a:t> to C++20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Use them for your applications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No more naked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2100"/>
              <a:t>s and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en-GB" sz="2100"/>
              <a:t>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86"/>
          <p:cNvSpPr txBox="1"/>
          <p:nvPr/>
        </p:nvSpPr>
        <p:spPr>
          <a:xfrm>
            <a:off x="2415900" y="1902150"/>
            <a:ext cx="4312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Q&amp;A!</a:t>
            </a:r>
            <a:endParaRPr b="1" sz="7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Concepts of Concepts</a:t>
            </a:r>
            <a:endParaRPr/>
          </a:p>
        </p:txBody>
      </p:sp>
      <p:sp>
        <p:nvSpPr>
          <p:cNvPr id="553" name="Google Shape;553;p8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Sandor DARGO (TEC-RES-MNI)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22nd April 2021</a:t>
            </a:r>
            <a:endParaRPr sz="1800"/>
          </a:p>
        </p:txBody>
      </p:sp>
      <p:pic>
        <p:nvPicPr>
          <p:cNvPr id="554" name="Google Shape;55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Forbid template specializations</a:t>
            </a:r>
            <a:endParaRPr sz="282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It works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But it doesn’t scale!</a:t>
            </a:r>
            <a:endParaRPr sz="2300"/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 add(T a, T b) {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return a+b;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template&lt;&gt;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 add(std::string,</a:t>
            </a:r>
            <a:b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std::string) = delete;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add(std::string{"a"},</a:t>
            </a:r>
            <a:b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std::string{"b"});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What about type traits?</a:t>
            </a:r>
            <a:endParaRPr sz="282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Nice(r) error messages!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Less overhead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Everything is at one place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Not intuitively easily reusable</a:t>
            </a:r>
            <a:endParaRPr sz="2300"/>
          </a:p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311600" y="972025"/>
            <a:ext cx="4520700" cy="3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 add(T a, T b) {</a:t>
            </a:r>
            <a:b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static_assert(std::is_integral_v&lt;T&gt; || std::is_floating_point_v&lt;T&gt;, "add can be called only with numbers");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return a+b;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add(std::string{"a"},</a:t>
            </a:r>
            <a:b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std::string{"b"});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05793A"/>
      </a:dk2>
      <a:lt2>
        <a:srgbClr val="0B8040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