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877" r:id="rId1"/>
  </p:sldMasterIdLst>
  <p:notesMasterIdLst>
    <p:notesMasterId r:id="rId33"/>
  </p:notesMasterIdLst>
  <p:handoutMasterIdLst>
    <p:handoutMasterId r:id="rId34"/>
  </p:handoutMasterIdLst>
  <p:sldIdLst>
    <p:sldId id="277" r:id="rId2"/>
    <p:sldId id="256" r:id="rId3"/>
    <p:sldId id="257" r:id="rId4"/>
    <p:sldId id="258" r:id="rId5"/>
    <p:sldId id="259" r:id="rId6"/>
    <p:sldId id="291" r:id="rId7"/>
    <p:sldId id="260" r:id="rId8"/>
    <p:sldId id="261" r:id="rId9"/>
    <p:sldId id="282" r:id="rId10"/>
    <p:sldId id="263" r:id="rId11"/>
    <p:sldId id="264" r:id="rId12"/>
    <p:sldId id="269" r:id="rId13"/>
    <p:sldId id="270" r:id="rId14"/>
    <p:sldId id="271" r:id="rId15"/>
    <p:sldId id="273" r:id="rId16"/>
    <p:sldId id="283" r:id="rId17"/>
    <p:sldId id="272" r:id="rId18"/>
    <p:sldId id="266" r:id="rId19"/>
    <p:sldId id="268" r:id="rId20"/>
    <p:sldId id="274" r:id="rId21"/>
    <p:sldId id="275" r:id="rId22"/>
    <p:sldId id="267" r:id="rId23"/>
    <p:sldId id="285" r:id="rId24"/>
    <p:sldId id="276" r:id="rId25"/>
    <p:sldId id="278" r:id="rId26"/>
    <p:sldId id="279" r:id="rId27"/>
    <p:sldId id="280" r:id="rId28"/>
    <p:sldId id="281" r:id="rId29"/>
    <p:sldId id="288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192DD-0137-4171-BD98-C5FD490A5AF3}">
          <p14:sldIdLst>
            <p14:sldId id="277"/>
            <p14:sldId id="256"/>
            <p14:sldId id="257"/>
            <p14:sldId id="258"/>
            <p14:sldId id="259"/>
            <p14:sldId id="291"/>
            <p14:sldId id="260"/>
            <p14:sldId id="261"/>
            <p14:sldId id="282"/>
            <p14:sldId id="263"/>
            <p14:sldId id="264"/>
            <p14:sldId id="269"/>
            <p14:sldId id="270"/>
            <p14:sldId id="271"/>
            <p14:sldId id="273"/>
            <p14:sldId id="283"/>
            <p14:sldId id="272"/>
            <p14:sldId id="266"/>
            <p14:sldId id="268"/>
            <p14:sldId id="274"/>
            <p14:sldId id="275"/>
            <p14:sldId id="267"/>
            <p14:sldId id="285"/>
            <p14:sldId id="276"/>
            <p14:sldId id="278"/>
            <p14:sldId id="279"/>
            <p14:sldId id="280"/>
            <p14:sldId id="281"/>
            <p14:sldId id="28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9484" autoAdjust="0"/>
  </p:normalViewPr>
  <p:slideViewPr>
    <p:cSldViewPr snapToGrid="0">
      <p:cViewPr varScale="1">
        <p:scale>
          <a:sx n="87" d="100"/>
          <a:sy n="87" d="100"/>
        </p:scale>
        <p:origin x="11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6941437007874E-2"/>
          <c:y val="3.0550871644262331E-2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Resilience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Case A</c:v>
                </c:pt>
                <c:pt idx="1">
                  <c:v>Case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42.642000000000003</c:v>
                </c:pt>
                <c:pt idx="1">
                  <c:v>42.092300000000002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CF-49DC-ADF2-402C7CD1F0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Replay Validate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Case A</c:v>
                </c:pt>
                <c:pt idx="1">
                  <c:v>Case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47.302399999999999</c:v>
                </c:pt>
                <c:pt idx="1">
                  <c:v>45.247999999999998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CF-49DC-ADF2-402C7CD1F0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Replicate Validate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Case A</c:v>
                </c:pt>
                <c:pt idx="1">
                  <c:v>Case 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133.643</c:v>
                </c:pt>
                <c:pt idx="1">
                  <c:v>130.827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CF-49DC-ADF2-402C7CD1F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385472"/>
        <c:axId val="1327055904"/>
      </c:barChart>
      <c:catAx>
        <c:axId val="150338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055904"/>
        <c:crosses val="autoZero"/>
        <c:auto val="1"/>
        <c:lblAlgn val="ctr"/>
        <c:lblOffset val="100"/>
        <c:noMultiLvlLbl val="0"/>
      </c:catAx>
      <c:valAx>
        <c:axId val="132705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38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84130910245489"/>
          <c:y val="0.92568065369361163"/>
          <c:w val="0.87015878522996593"/>
          <c:h val="6.7405674478881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Overheads</a:t>
            </a:r>
            <a:r>
              <a:rPr lang="en-US" sz="2000" baseline="0" dirty="0" smtClean="0"/>
              <a:t> of Local Resilience Replay with increasing Error rates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 B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8890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1.0810166332827069</c:v>
                </c:pt>
                <c:pt idx="1">
                  <c:v>1.0897478227054946</c:v>
                </c:pt>
                <c:pt idx="2">
                  <c:v>1.1028715096642281</c:v>
                </c:pt>
                <c:pt idx="3">
                  <c:v>1.1144519527782057</c:v>
                </c:pt>
                <c:pt idx="4">
                  <c:v>1.1246236661701872</c:v>
                </c:pt>
                <c:pt idx="5">
                  <c:v>1.1378109416233164</c:v>
                </c:pt>
                <c:pt idx="6">
                  <c:v>1.1499123212490736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FE-4BB1-A5C7-261629C6D2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 A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8890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1.1026816870060547</c:v>
                </c:pt>
                <c:pt idx="1">
                  <c:v>1.1081657770149196</c:v>
                </c:pt>
                <c:pt idx="2">
                  <c:v>1.121010713544712</c:v>
                </c:pt>
                <c:pt idx="3">
                  <c:v>1.1332874361054002</c:v>
                </c:pt>
                <c:pt idx="4">
                  <c:v>1.1429517890487957</c:v>
                </c:pt>
                <c:pt idx="5">
                  <c:v>1.1564851839975856</c:v>
                </c:pt>
                <c:pt idx="6">
                  <c:v>1.1690283305354887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FE-4BB1-A5C7-261629C6D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6165200"/>
        <c:axId val="1596155216"/>
      </c:lineChart>
      <c:catAx>
        <c:axId val="159616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Error Rate (in Percent)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55216"/>
        <c:crosses val="autoZero"/>
        <c:auto val="1"/>
        <c:lblAlgn val="ctr"/>
        <c:lblOffset val="100"/>
        <c:noMultiLvlLbl val="0"/>
      </c:catAx>
      <c:valAx>
        <c:axId val="159615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Ratio of Execution Time </a:t>
                </a:r>
              </a:p>
              <a:p>
                <a:pPr>
                  <a:defRPr sz="1800"/>
                </a:pPr>
                <a:r>
                  <a:rPr lang="en-US" sz="1800" dirty="0" smtClean="0"/>
                  <a:t>(</a:t>
                </a:r>
                <a:r>
                  <a:rPr lang="en-US" sz="1800" dirty="0" err="1" smtClean="0"/>
                  <a:t>wrt</a:t>
                </a:r>
                <a:r>
                  <a:rPr lang="en-US" sz="1800" dirty="0" smtClean="0"/>
                  <a:t> No Resilience)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6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1D</a:t>
            </a:r>
            <a:r>
              <a:rPr lang="en-US" sz="2000" baseline="0" dirty="0" smtClean="0"/>
              <a:t> Stencil Distributed: Execution time with No failures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Resilience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Case A</c:v>
                </c:pt>
                <c:pt idx="1">
                  <c:v>Case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54.234900000000003</c:v>
                </c:pt>
                <c:pt idx="1">
                  <c:v>53.489800000000002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2-4161-ADEE-F00BC7727F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Replay Validate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Case A</c:v>
                </c:pt>
                <c:pt idx="1">
                  <c:v>Case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57.964599999999997</c:v>
                </c:pt>
                <c:pt idx="1">
                  <c:v>58.825600000000001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2-4161-ADEE-F00BC7727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227424"/>
        <c:axId val="1514231168"/>
      </c:barChart>
      <c:catAx>
        <c:axId val="151422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231168"/>
        <c:crosses val="autoZero"/>
        <c:auto val="1"/>
        <c:lblAlgn val="ctr"/>
        <c:lblOffset val="100"/>
        <c:noMultiLvlLbl val="0"/>
      </c:catAx>
      <c:valAx>
        <c:axId val="151423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22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D239-9150-47E5-934D-CBBD57F45DB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STE||AR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CD7DB-16AC-4681-B302-1B8DA8C5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90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57C69-0A2D-43B0-9E9E-3E5B9CD2E41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STE||AR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8CE2-2DA5-4BBA-841F-CACC5541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1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6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8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2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0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4/23/2021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879" r:id="rId2"/>
    <p:sldLayoutId id="2147484880" r:id="rId3"/>
    <p:sldLayoutId id="2147484881" r:id="rId4"/>
    <p:sldLayoutId id="2147484882" r:id="rId5"/>
    <p:sldLayoutId id="2147484883" r:id="rId6"/>
    <p:sldLayoutId id="2147484884" r:id="rId7"/>
    <p:sldLayoutId id="2147484885" r:id="rId8"/>
    <p:sldLayoutId id="2147484886" r:id="rId9"/>
    <p:sldLayoutId id="2147484887" r:id="rId10"/>
    <p:sldLayoutId id="21474848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hpx/blob/master/libs/parallelism/executors/include/hpx/executors/p0443_executor.h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3071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>
            <a:off x="2016522" y="2567385"/>
            <a:ext cx="0" cy="15869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44" y="157018"/>
            <a:ext cx="7776595" cy="6167423"/>
          </a:xfrm>
          <a:solidFill>
            <a:schemeClr val="bg1">
              <a:lumMod val="85000"/>
              <a:lumOff val="15000"/>
            </a:schemeClr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async_replicate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invoke_result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...&gt;::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future&lt;</a:t>
            </a:r>
            <a:r>
              <a:rPr lang="en-US" sz="1600" dirty="0" err="1" smtClean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 smtClean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results;    </a:t>
            </a:r>
            <a:r>
              <a:rPr lang="en-US" sz="1600" dirty="0" err="1" smtClean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reserve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!= n; ++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  </a:t>
            </a:r>
            <a:r>
              <a:rPr lang="en-US" sz="1600" dirty="0" err="1" smtClean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emplace_back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::sync,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[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exception_ptr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ex;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 f :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(results))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(!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has_exception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ex =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rethrow_on_abort_replicate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}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(ex);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},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(results));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}</a:t>
            </a:r>
            <a:endParaRPr lang="en-US" sz="16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0874" y="1963377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90874" y="5347777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16" idx="0"/>
          </p:cNvCxnSpPr>
          <p:nvPr/>
        </p:nvCxnSpPr>
        <p:spPr>
          <a:xfrm flipH="1">
            <a:off x="1141970" y="2567385"/>
            <a:ext cx="874552" cy="566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6322" y="3134220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65426" y="3137426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7" idx="0"/>
          </p:cNvCxnSpPr>
          <p:nvPr/>
        </p:nvCxnSpPr>
        <p:spPr>
          <a:xfrm>
            <a:off x="2016522" y="2567385"/>
            <a:ext cx="874552" cy="570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90874" y="4154302"/>
            <a:ext cx="1451296" cy="67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7" idx="2"/>
            <a:endCxn id="14" idx="7"/>
          </p:cNvCxnSpPr>
          <p:nvPr/>
        </p:nvCxnSpPr>
        <p:spPr>
          <a:xfrm flipH="1">
            <a:off x="2529633" y="3741434"/>
            <a:ext cx="361441" cy="5123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4" idx="1"/>
          </p:cNvCxnSpPr>
          <p:nvPr/>
        </p:nvCxnSpPr>
        <p:spPr>
          <a:xfrm>
            <a:off x="1141970" y="3738228"/>
            <a:ext cx="361441" cy="5155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8" idx="0"/>
          </p:cNvCxnSpPr>
          <p:nvPr/>
        </p:nvCxnSpPr>
        <p:spPr>
          <a:xfrm>
            <a:off x="2016522" y="4833810"/>
            <a:ext cx="0" cy="513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416322" y="367287"/>
            <a:ext cx="3200400" cy="1313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Async Replicate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5417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16" grpId="0" animBg="1"/>
      <p:bldP spid="1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5264"/>
            <a:ext cx="10058400" cy="38138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What to do for Algorithm Based Fault Tolerance?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 result validation through Predicates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 Replicate can have more than one valid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 consensus through Vote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 result validation through Predicates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 consensus on valid results from Predicates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 Distributed Software Resilience?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serializable entities (actions) and vector of locales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1456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44" y="1385455"/>
            <a:ext cx="7776595" cy="3820900"/>
          </a:xfrm>
          <a:solidFill>
            <a:schemeClr val="bg1">
              <a:lumMod val="85000"/>
              <a:lumOff val="15000"/>
            </a:schemeClr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 namespace detail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async_replay_helper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…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// Within lambda after `if (</a:t>
            </a:r>
            <a:r>
              <a:rPr lang="en-US" sz="1600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f.has_exception</a:t>
            </a: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())`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 res =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f_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(!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HPX_INVOKE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res) &amp;&amp; n !=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async_replay_helper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 -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&gt;(f),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)...);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 …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}</a:t>
            </a:r>
            <a:endParaRPr lang="en-US" sz="160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416322" y="367287"/>
            <a:ext cx="3200400" cy="1313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Async Replay Validate</a:t>
            </a:r>
            <a:endParaRPr lang="en-US" sz="4000" dirty="0"/>
          </a:p>
        </p:txBody>
      </p:sp>
      <p:sp>
        <p:nvSpPr>
          <p:cNvPr id="48" name="Rounded Rectangle 47"/>
          <p:cNvSpPr/>
          <p:nvPr/>
        </p:nvSpPr>
        <p:spPr>
          <a:xfrm>
            <a:off x="1161199" y="1920914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161199" y="5736159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687002" y="2938456"/>
            <a:ext cx="2399691" cy="11492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</a:p>
          <a:p>
            <a:pPr algn="ctr"/>
            <a:r>
              <a:rPr lang="en-US" dirty="0" smtClean="0"/>
              <a:t>Detected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5" idx="2"/>
            <a:endCxn id="49" idx="0"/>
          </p:cNvCxnSpPr>
          <p:nvPr/>
        </p:nvCxnSpPr>
        <p:spPr>
          <a:xfrm>
            <a:off x="1886327" y="5206355"/>
            <a:ext cx="52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86327" y="411567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11974" y="2707256"/>
            <a:ext cx="50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Elbow Connector 53"/>
          <p:cNvCxnSpPr>
            <a:stCxn id="50" idx="3"/>
            <a:endCxn id="48" idx="3"/>
          </p:cNvCxnSpPr>
          <p:nvPr/>
        </p:nvCxnSpPr>
        <p:spPr>
          <a:xfrm flipH="1" flipV="1">
            <a:off x="2612495" y="2222918"/>
            <a:ext cx="474198" cy="1290184"/>
          </a:xfrm>
          <a:prstGeom prst="bentConnector3">
            <a:avLst>
              <a:gd name="adj1" fmla="val -482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50" idx="0"/>
          </p:cNvCxnSpPr>
          <p:nvPr/>
        </p:nvCxnSpPr>
        <p:spPr>
          <a:xfrm>
            <a:off x="1886847" y="2524922"/>
            <a:ext cx="1" cy="41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160679" y="4602347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0" idx="2"/>
            <a:endCxn id="55" idx="0"/>
          </p:cNvCxnSpPr>
          <p:nvPr/>
        </p:nvCxnSpPr>
        <p:spPr>
          <a:xfrm flipH="1">
            <a:off x="1886327" y="4087748"/>
            <a:ext cx="521" cy="514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5" idx="1"/>
            <a:endCxn id="48" idx="1"/>
          </p:cNvCxnSpPr>
          <p:nvPr/>
        </p:nvCxnSpPr>
        <p:spPr>
          <a:xfrm rot="10800000" flipH="1">
            <a:off x="1160679" y="2222919"/>
            <a:ext cx="520" cy="2681433"/>
          </a:xfrm>
          <a:prstGeom prst="bentConnector3">
            <a:avLst>
              <a:gd name="adj1" fmla="val -136325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5624" y="5281895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202" y="2645010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Invalid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12913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9" grpId="0" animBg="1"/>
      <p:bldP spid="52" grpId="0"/>
      <p:bldP spid="55" grpId="0" animBg="1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012" y="184727"/>
            <a:ext cx="7776595" cy="6001861"/>
          </a:xfrm>
          <a:solidFill>
            <a:schemeClr val="bg1">
              <a:lumMod val="85000"/>
              <a:lumOff val="15000"/>
            </a:schemeClr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async_replicate_vote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// Within </a:t>
            </a:r>
            <a:r>
              <a:rPr lang="en-US" sz="1600" dirty="0" err="1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::dataflow (Vote is forward captured in the lambda)</a:t>
            </a:r>
            <a:endParaRPr lang="en-US" sz="16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::vector&lt;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::future&lt;Result&gt;&gt; 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exceptionless_results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 smtClean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exceptionless_results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reserve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exception_ptr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ex;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 f :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(results))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(!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has_exception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</a:t>
            </a:r>
            <a:r>
              <a:rPr lang="en-US" sz="1600" dirty="0" err="1" smtClean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exceptionless_results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emplace_back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ex =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rethrow_on_abort_replicate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}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exceptionless_results</a:t>
            </a:r>
            <a:r>
              <a:rPr lang="en-US" sz="16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(ex);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HPX_INVOKE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&gt;(vote),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valid_results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 …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}</a:t>
            </a:r>
            <a:endParaRPr lang="en-US" sz="16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16322" y="367287"/>
            <a:ext cx="3200400" cy="1313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Async Replicate Vote</a:t>
            </a:r>
            <a:endParaRPr lang="en-US" sz="4000" dirty="0"/>
          </a:p>
        </p:txBody>
      </p:sp>
      <p:cxnSp>
        <p:nvCxnSpPr>
          <p:cNvPr id="22" name="Straight Arrow Connector 21"/>
          <p:cNvCxnSpPr>
            <a:stCxn id="23" idx="2"/>
            <a:endCxn id="29" idx="0"/>
          </p:cNvCxnSpPr>
          <p:nvPr/>
        </p:nvCxnSpPr>
        <p:spPr>
          <a:xfrm>
            <a:off x="2016522" y="2419184"/>
            <a:ext cx="0" cy="131126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90874" y="1815176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290874" y="5628032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6" idx="0"/>
          </p:cNvCxnSpPr>
          <p:nvPr/>
        </p:nvCxnSpPr>
        <p:spPr>
          <a:xfrm flipH="1">
            <a:off x="1141971" y="2419184"/>
            <a:ext cx="874551" cy="333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16323" y="2752994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65426" y="2752994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>
            <a:off x="2016522" y="2419184"/>
            <a:ext cx="874552" cy="333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90874" y="3730451"/>
            <a:ext cx="1451296" cy="67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2"/>
            <a:endCxn id="29" idx="7"/>
          </p:cNvCxnSpPr>
          <p:nvPr/>
        </p:nvCxnSpPr>
        <p:spPr>
          <a:xfrm flipH="1">
            <a:off x="2529633" y="3357002"/>
            <a:ext cx="361441" cy="4729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9" idx="1"/>
          </p:cNvCxnSpPr>
          <p:nvPr/>
        </p:nvCxnSpPr>
        <p:spPr>
          <a:xfrm>
            <a:off x="1141971" y="3357002"/>
            <a:ext cx="361440" cy="4729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45" idx="0"/>
          </p:cNvCxnSpPr>
          <p:nvPr/>
        </p:nvCxnSpPr>
        <p:spPr>
          <a:xfrm>
            <a:off x="2016522" y="4409959"/>
            <a:ext cx="0" cy="29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290874" y="4702958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2"/>
            <a:endCxn id="24" idx="0"/>
          </p:cNvCxnSpPr>
          <p:nvPr/>
        </p:nvCxnSpPr>
        <p:spPr>
          <a:xfrm>
            <a:off x="2016522" y="5306966"/>
            <a:ext cx="0" cy="32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20827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220" y="1489557"/>
            <a:ext cx="7776595" cy="3801681"/>
          </a:xfrm>
          <a:solidFill>
            <a:schemeClr val="bg1">
              <a:lumMod val="85000"/>
              <a:lumOff val="15000"/>
            </a:schemeClr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async_replicate_vote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id_type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=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invoke_result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id_type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...&gt;::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::vector&lt;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::future&lt;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 results;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reserve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ids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!=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ids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 ++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emplace_back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(action,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 </a:t>
            </a:r>
            <a:r>
              <a:rPr lang="en-US" sz="16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30" name="Straight Arrow Connector 29"/>
          <p:cNvCxnSpPr>
            <a:stCxn id="31" idx="2"/>
            <a:endCxn id="39" idx="0"/>
          </p:cNvCxnSpPr>
          <p:nvPr/>
        </p:nvCxnSpPr>
        <p:spPr>
          <a:xfrm>
            <a:off x="2057400" y="2724320"/>
            <a:ext cx="20410" cy="12710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31752" y="2277836"/>
            <a:ext cx="1451296" cy="44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2"/>
            <a:endCxn id="43" idx="0"/>
          </p:cNvCxnSpPr>
          <p:nvPr/>
        </p:nvCxnSpPr>
        <p:spPr>
          <a:xfrm flipH="1">
            <a:off x="1075197" y="2724320"/>
            <a:ext cx="982203" cy="590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44" idx="0"/>
          </p:cNvCxnSpPr>
          <p:nvPr/>
        </p:nvCxnSpPr>
        <p:spPr>
          <a:xfrm>
            <a:off x="2057400" y="2724320"/>
            <a:ext cx="1002613" cy="57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52162" y="3995354"/>
            <a:ext cx="1451296" cy="49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2"/>
            <a:endCxn id="39" idx="7"/>
          </p:cNvCxnSpPr>
          <p:nvPr/>
        </p:nvCxnSpPr>
        <p:spPr>
          <a:xfrm flipH="1">
            <a:off x="2590921" y="3741020"/>
            <a:ext cx="341031" cy="3275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2"/>
            <a:endCxn id="39" idx="1"/>
          </p:cNvCxnSpPr>
          <p:nvPr/>
        </p:nvCxnSpPr>
        <p:spPr>
          <a:xfrm>
            <a:off x="1075197" y="3761651"/>
            <a:ext cx="489502" cy="3069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4"/>
            <a:endCxn id="57" idx="0"/>
          </p:cNvCxnSpPr>
          <p:nvPr/>
        </p:nvCxnSpPr>
        <p:spPr>
          <a:xfrm>
            <a:off x="2077810" y="4495332"/>
            <a:ext cx="0" cy="34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49549" y="3315167"/>
            <a:ext cx="1451296" cy="44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334365" y="3304164"/>
            <a:ext cx="1451296" cy="44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352162" y="4844754"/>
            <a:ext cx="1451296" cy="44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1352162" y="5740104"/>
            <a:ext cx="1451296" cy="44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7" idx="2"/>
            <a:endCxn id="62" idx="0"/>
          </p:cNvCxnSpPr>
          <p:nvPr/>
        </p:nvCxnSpPr>
        <p:spPr>
          <a:xfrm>
            <a:off x="2077810" y="5291238"/>
            <a:ext cx="0" cy="44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4787" y="2693743"/>
            <a:ext cx="807150" cy="58658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38360" y="2656357"/>
            <a:ext cx="801243" cy="67238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3401" y="1953886"/>
            <a:ext cx="96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Locality 1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90" y="2981756"/>
            <a:ext cx="96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Locality 2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023368" y="2981624"/>
            <a:ext cx="96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Locality 3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803852" y="4062960"/>
            <a:ext cx="96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Locality 1</a:t>
            </a:r>
            <a:endParaRPr lang="en-US" sz="16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16322" y="214899"/>
            <a:ext cx="3200400" cy="1681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Async Replicate Vote</a:t>
            </a:r>
          </a:p>
          <a:p>
            <a:r>
              <a:rPr lang="en-US" sz="4000" dirty="0" smtClean="0"/>
              <a:t>(Distributed)</a:t>
            </a:r>
            <a:endParaRPr lang="en-US" sz="4000" dirty="0"/>
          </a:p>
        </p:txBody>
      </p:sp>
      <p:sp>
        <p:nvSpPr>
          <p:cNvPr id="26" name="Rectangle 25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6156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1" grpId="0" animBg="1"/>
      <p:bldP spid="39" grpId="0" animBg="1"/>
      <p:bldP spid="43" grpId="0" animBg="1"/>
      <p:bldP spid="44" grpId="0" animBg="1"/>
      <p:bldP spid="57" grpId="0" animBg="1"/>
      <p:bldP spid="62" grpId="0" animBg="1"/>
      <p:bldP spid="21" grpId="0"/>
      <p:bldP spid="36" grpId="0"/>
      <p:bldP spid="37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4195" y="5529782"/>
            <a:ext cx="10113264" cy="83949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Case A: 384 subdomains with 8000 data points each</a:t>
            </a:r>
          </a:p>
          <a:p>
            <a:pPr algn="r"/>
            <a:r>
              <a:rPr lang="en-US" dirty="0" smtClean="0"/>
              <a:t>Case B: 192 subdomains working on 16000 data points each</a:t>
            </a:r>
          </a:p>
          <a:p>
            <a:pPr algn="r"/>
            <a:r>
              <a:rPr lang="en-US" dirty="0" smtClean="0"/>
              <a:t>Both work on 4096 iterations with 256 time steps per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63241532"/>
              </p:ext>
            </p:extLst>
          </p:nvPr>
        </p:nvGraphicFramePr>
        <p:xfrm>
          <a:off x="178038" y="151001"/>
          <a:ext cx="5608897" cy="47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1074" y="356209"/>
            <a:ext cx="544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1D Stencil Local: Execution time with no failures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28337" y="1506617"/>
            <a:ext cx="6077527" cy="206210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t =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 t !=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time_steps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 ++t)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for_loop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::par,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0u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width,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[&amp;](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{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 =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 +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((k*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)/(dx*dx)) * (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[i-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 -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 +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[i+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});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63642" y="1354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94195" y="4924338"/>
            <a:ext cx="10113645" cy="605444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Performance </a:t>
            </a:r>
            <a:r>
              <a:rPr lang="en-US" sz="2800" dirty="0" smtClean="0"/>
              <a:t>(Local)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1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899" y="4932986"/>
            <a:ext cx="10113645" cy="605444"/>
          </a:xfrm>
        </p:spPr>
        <p:txBody>
          <a:bodyPr/>
          <a:lstStyle/>
          <a:p>
            <a:r>
              <a:rPr lang="en-US" dirty="0" smtClean="0"/>
              <a:t>Performance </a:t>
            </a:r>
            <a:r>
              <a:rPr lang="en-US" sz="2800" dirty="0" smtClean="0"/>
              <a:t>(Local)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531722"/>
            <a:ext cx="10113264" cy="82102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Case A: 384 subdomains with 8000 data points each</a:t>
            </a:r>
          </a:p>
          <a:p>
            <a:pPr algn="r"/>
            <a:r>
              <a:rPr lang="en-US" dirty="0" smtClean="0"/>
              <a:t>Case B: 192 subdomains working on 16000 data points each</a:t>
            </a:r>
          </a:p>
          <a:p>
            <a:pPr algn="r"/>
            <a:r>
              <a:rPr lang="en-US" dirty="0" smtClean="0"/>
              <a:t>Both work on 4096 iterations with 256 time steps per iteration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858768396"/>
              </p:ext>
            </p:extLst>
          </p:nvPr>
        </p:nvGraphicFramePr>
        <p:xfrm>
          <a:off x="914400" y="0"/>
          <a:ext cx="10520218" cy="4924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1552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535233"/>
            <a:ext cx="10113264" cy="9178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Case A: 384 subdomains with 8000 data points each</a:t>
            </a:r>
          </a:p>
          <a:p>
            <a:pPr algn="r"/>
            <a:r>
              <a:rPr lang="en-US" dirty="0"/>
              <a:t>Case B: 192 subdomains working on 16000 data points each</a:t>
            </a:r>
          </a:p>
          <a:p>
            <a:pPr algn="r"/>
            <a:r>
              <a:rPr lang="en-US" dirty="0"/>
              <a:t>Both work on 4096 iterations with 256 time steps per iteration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196359997"/>
              </p:ext>
            </p:extLst>
          </p:nvPr>
        </p:nvGraphicFramePr>
        <p:xfrm>
          <a:off x="1244509" y="286327"/>
          <a:ext cx="9966035" cy="46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6899" y="4929789"/>
            <a:ext cx="10113645" cy="605444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Performance </a:t>
            </a:r>
            <a:r>
              <a:rPr lang="en-US" sz="2800" dirty="0" smtClean="0"/>
              <a:t>(Distributed)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46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3692"/>
            <a:ext cx="10058400" cy="38054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If overheads are low, why not use it everywhere?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713093"/>
            <a:ext cx="49968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79" y="3176162"/>
            <a:ext cx="62386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async_replay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Elbow Connector 14"/>
          <p:cNvCxnSpPr>
            <a:stCxn id="7" idx="3"/>
            <a:endCxn id="8" idx="3"/>
          </p:cNvCxnSpPr>
          <p:nvPr/>
        </p:nvCxnSpPr>
        <p:spPr>
          <a:xfrm>
            <a:off x="6094161" y="2897759"/>
            <a:ext cx="1241727" cy="463069"/>
          </a:xfrm>
          <a:prstGeom prst="bentConnector3">
            <a:avLst>
              <a:gd name="adj1" fmla="val 11841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0480" y="2944627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to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97280" y="4124860"/>
            <a:ext cx="41104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7279" y="4604390"/>
            <a:ext cx="68509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async_replay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Elbow Connector 24"/>
          <p:cNvCxnSpPr>
            <a:stCxn id="21" idx="3"/>
            <a:endCxn id="22" idx="3"/>
          </p:cNvCxnSpPr>
          <p:nvPr/>
        </p:nvCxnSpPr>
        <p:spPr>
          <a:xfrm>
            <a:off x="5207701" y="4309526"/>
            <a:ext cx="2740545" cy="479530"/>
          </a:xfrm>
          <a:prstGeom prst="bentConnector3">
            <a:avLst>
              <a:gd name="adj1" fmla="val 1083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71262" y="4364625"/>
            <a:ext cx="14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to?!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7279" y="5350948"/>
            <a:ext cx="101152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for_each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execution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::par,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(), my_func);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Elbow Connector 32"/>
          <p:cNvCxnSpPr>
            <a:stCxn id="31" idx="2"/>
          </p:cNvCxnSpPr>
          <p:nvPr/>
        </p:nvCxnSpPr>
        <p:spPr>
          <a:xfrm rot="16200000" flipH="1">
            <a:off x="6482865" y="5392296"/>
            <a:ext cx="311404" cy="967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0500" y="5826094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to?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0016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9" grpId="0"/>
      <p:bldP spid="21" grpId="0" animBg="1"/>
      <p:bldP spid="22" grpId="0" animBg="1"/>
      <p:bldP spid="26" grpId="0"/>
      <p:bldP spid="31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6318" y="2321645"/>
            <a:ext cx="10142538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dirty="0" smtClean="0">
                <a:latin typeface="Arial Black" panose="020B0A04020102020204" pitchFamily="34" charset="0"/>
              </a:rPr>
              <a:t>“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2800" dirty="0" smtClean="0"/>
              <a:t>Executors are modular components for creating execution.</a:t>
            </a:r>
          </a:p>
          <a:p>
            <a:pPr algn="ctr">
              <a:spcAft>
                <a:spcPts val="1200"/>
              </a:spcAft>
            </a:pPr>
            <a:r>
              <a:rPr lang="en-US" sz="2000" dirty="0" smtClean="0"/>
              <a:t>- P0443, 2016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9695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Executors: The Art of Generating Composable APIs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Nikunj Gupta, C++Now 2021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4" y="6492240"/>
            <a:ext cx="1838484" cy="264630"/>
          </a:xfrm>
          <a:prstGeom prst="rect">
            <a:avLst/>
          </a:prstGeom>
        </p:spPr>
      </p:pic>
      <p:pic>
        <p:nvPicPr>
          <p:cNvPr id="1026" name="Picture 2" descr="Sandia National Laboratorie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76" y="5907577"/>
            <a:ext cx="961565" cy="38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492078"/>
            <a:ext cx="6163290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Sandia National Laboratories is a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multimission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laboratory managed and operated by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Technology &amp; Engineering Solutions of Sandia, LLC, a wholly owned subsidiary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Of Honeywell International, Inc., for the U.S. Department of Energy’s National Nuclear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Administration under contract DE-NA0003525.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5711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9587" y="602456"/>
            <a:ext cx="6096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InputRange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some_algorithm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Some work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" y="2792456"/>
            <a:ext cx="704088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InputRange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some_algorithm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Some work 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0340" y="4626120"/>
            <a:ext cx="885444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InputRange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executor_aware_algorithm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(ex,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&gt;(or));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85260" y="2079784"/>
            <a:ext cx="2834943" cy="712672"/>
            <a:chOff x="3985260" y="2079784"/>
            <a:chExt cx="2834943" cy="712672"/>
          </a:xfrm>
        </p:grpSpPr>
        <p:cxnSp>
          <p:nvCxnSpPr>
            <p:cNvPr id="8" name="Straight Arrow Connector 7"/>
            <p:cNvCxnSpPr>
              <a:endCxn id="5" idx="0"/>
            </p:cNvCxnSpPr>
            <p:nvPr/>
          </p:nvCxnSpPr>
          <p:spPr>
            <a:xfrm>
              <a:off x="3985260" y="2079784"/>
              <a:ext cx="0" cy="7126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85260" y="2251454"/>
              <a:ext cx="283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Executor unaware algorithm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91197" y="2079784"/>
            <a:ext cx="2591287" cy="2546336"/>
            <a:chOff x="3985260" y="2079784"/>
            <a:chExt cx="2591287" cy="71267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985260" y="2079784"/>
              <a:ext cx="0" cy="7126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85260" y="2401052"/>
              <a:ext cx="2591287" cy="103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Executor aware algorithm</a:t>
              </a:r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40415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Resiliency Executors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7726681" y="1148105"/>
            <a:ext cx="3322319" cy="427957"/>
          </a:xfrm>
          <a:solidFill>
            <a:schemeClr val="bg1">
              <a:lumMod val="85000"/>
              <a:lumOff val="15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228600" indent="-9048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Clean and </a:t>
            </a:r>
            <a:r>
              <a:rPr lang="en-US" dirty="0" err="1" smtClean="0"/>
              <a:t>composable</a:t>
            </a:r>
            <a:r>
              <a:rPr lang="en-US" dirty="0" smtClean="0"/>
              <a:t> APIs!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8879" y="2178778"/>
            <a:ext cx="49968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8878" y="2641847"/>
            <a:ext cx="54891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Elbow Connector 8"/>
          <p:cNvCxnSpPr>
            <a:stCxn id="7" idx="3"/>
            <a:endCxn id="8" idx="3"/>
          </p:cNvCxnSpPr>
          <p:nvPr/>
        </p:nvCxnSpPr>
        <p:spPr>
          <a:xfrm>
            <a:off x="6065760" y="2363444"/>
            <a:ext cx="492267" cy="463069"/>
          </a:xfrm>
          <a:prstGeom prst="bentConnector3">
            <a:avLst>
              <a:gd name="adj1" fmla="val 1464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69585" y="241031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to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8879" y="3621913"/>
            <a:ext cx="41104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8878" y="4101443"/>
            <a:ext cx="45788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my_algorithm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Elbow Connector 13"/>
          <p:cNvCxnSpPr>
            <a:stCxn id="12" idx="3"/>
            <a:endCxn id="13" idx="3"/>
          </p:cNvCxnSpPr>
          <p:nvPr/>
        </p:nvCxnSpPr>
        <p:spPr>
          <a:xfrm>
            <a:off x="5179300" y="3806579"/>
            <a:ext cx="468465" cy="479530"/>
          </a:xfrm>
          <a:prstGeom prst="bentConnector3">
            <a:avLst>
              <a:gd name="adj1" fmla="val 1487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4484" y="3861678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to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8878" y="4818244"/>
            <a:ext cx="99801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for_each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execution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::par,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7784" y="5793198"/>
            <a:ext cx="10862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for_each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execution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(ex),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>
            <a:off x="6058939" y="5187576"/>
            <a:ext cx="0" cy="605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58939" y="5305721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to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23829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animBg="1"/>
      <p:bldP spid="7" grpId="0" animBg="1"/>
      <p:bldP spid="8" grpId="0" animBg="1"/>
      <p:bldP spid="10" grpId="0"/>
      <p:bldP spid="12" grpId="0" animBg="1"/>
      <p:bldP spid="13" grpId="0" animBg="1"/>
      <p:bldP spid="15" grpId="0"/>
      <p:bldP spid="16" grpId="0" animBg="1"/>
      <p:bldP spid="1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Executors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(An extension to P0443R4)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5759" y="1248759"/>
            <a:ext cx="3320425" cy="283464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Customization Point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bulk_async_execute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then_execute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bulk_then_execute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94442" y="1248758"/>
            <a:ext cx="3320425" cy="2966413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Executors (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Member functions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bulk_async_execute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then_execute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bulk_then_execute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23125" y="1248758"/>
            <a:ext cx="3320425" cy="2966414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Executors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is_one_way_executor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is_two_way_executor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is_bulk_two_way_executor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48226" y="258184"/>
            <a:ext cx="203319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 and forget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</p:cNvCxnSpPr>
          <p:nvPr/>
        </p:nvCxnSpPr>
        <p:spPr>
          <a:xfrm rot="5400000">
            <a:off x="5903258" y="497542"/>
            <a:ext cx="1516831" cy="200630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46380" y="289267"/>
            <a:ext cx="315199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Analogous to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::invoke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2" name="Elbow Connector 21"/>
          <p:cNvCxnSpPr>
            <a:stCxn id="16" idx="2"/>
          </p:cNvCxnSpPr>
          <p:nvPr/>
        </p:nvCxnSpPr>
        <p:spPr>
          <a:xfrm rot="16200000" flipH="1">
            <a:off x="3682082" y="1313655"/>
            <a:ext cx="1808476" cy="727888"/>
          </a:xfrm>
          <a:prstGeom prst="bentConnector3">
            <a:avLst>
              <a:gd name="adj1" fmla="val 9937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19728" y="4095065"/>
            <a:ext cx="3467764" cy="62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Analogous to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</a:rPr>
              <a:t>…);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2" name="Elbow Connector 31"/>
          <p:cNvCxnSpPr>
            <a:stCxn id="30" idx="0"/>
          </p:cNvCxnSpPr>
          <p:nvPr/>
        </p:nvCxnSpPr>
        <p:spPr>
          <a:xfrm rot="16200000" flipV="1">
            <a:off x="6864229" y="2505684"/>
            <a:ext cx="1244288" cy="19344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46379" y="4344207"/>
            <a:ext cx="315199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async_execute</a:t>
            </a:r>
            <a:r>
              <a:rPr lang="en-US" dirty="0" smtClean="0"/>
              <a:t> but in bulk!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2" name="Elbow Connector 41"/>
          <p:cNvCxnSpPr>
            <a:stCxn id="40" idx="0"/>
          </p:cNvCxnSpPr>
          <p:nvPr/>
        </p:nvCxnSpPr>
        <p:spPr>
          <a:xfrm rot="5400000" flipH="1" flipV="1">
            <a:off x="4036144" y="3320830"/>
            <a:ext cx="1209609" cy="837147"/>
          </a:xfrm>
          <a:prstGeom prst="bentConnector3">
            <a:avLst>
              <a:gd name="adj1" fmla="val 9980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937443" y="3134599"/>
            <a:ext cx="315199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support </a:t>
            </a:r>
            <a:r>
              <a:rPr lang="en-US" dirty="0" smtClean="0">
                <a:latin typeface="Consolas" panose="020B0609020204030204" pitchFamily="49" charset="0"/>
              </a:rPr>
              <a:t>.then()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/>
          <p:cNvCxnSpPr>
            <a:stCxn id="47" idx="1"/>
          </p:cNvCxnSpPr>
          <p:nvPr/>
        </p:nvCxnSpPr>
        <p:spPr>
          <a:xfrm flipH="1" flipV="1">
            <a:off x="6390043" y="3364498"/>
            <a:ext cx="2547400" cy="121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35501" y="5409319"/>
            <a:ext cx="315199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Bulk version for </a:t>
            </a:r>
            <a:r>
              <a:rPr lang="en-US" dirty="0" smtClean="0">
                <a:latin typeface="Consolas" panose="020B0609020204030204" pitchFamily="49" charset="0"/>
              </a:rPr>
              <a:t>.then()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5" name="Elbow Connector 54"/>
          <p:cNvCxnSpPr>
            <a:stCxn id="53" idx="1"/>
          </p:cNvCxnSpPr>
          <p:nvPr/>
        </p:nvCxnSpPr>
        <p:spPr>
          <a:xfrm rot="10800000">
            <a:off x="6153913" y="3918818"/>
            <a:ext cx="881589" cy="17325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1140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3" grpId="0" animBg="1"/>
      <p:bldP spid="16" grpId="0" animBg="1"/>
      <p:bldP spid="30" grpId="0" animBg="1"/>
      <p:bldP spid="40" grpId="0" animBg="1"/>
      <p:bldP spid="47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Executors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(An extension to P0443R4)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5759" y="1248759"/>
            <a:ext cx="3320425" cy="283464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Customization Point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bulk_async_execute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then_execute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bulk_then_execute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94442" y="1248758"/>
            <a:ext cx="3320425" cy="2966413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Executors (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Member functions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async_execute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bulk_async_execute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then_execute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bulk_then_execute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23125" y="1248758"/>
            <a:ext cx="3320425" cy="2966414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Executors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is_one_way_executor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is_two_way_executor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is_bulk_two_way_executor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714867" y="268904"/>
            <a:ext cx="315199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channels to return results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Elbow Connector 8"/>
          <p:cNvCxnSpPr>
            <a:stCxn id="23" idx="1"/>
          </p:cNvCxnSpPr>
          <p:nvPr/>
        </p:nvCxnSpPr>
        <p:spPr>
          <a:xfrm rot="10800000" flipH="1" flipV="1">
            <a:off x="7714867" y="510950"/>
            <a:ext cx="977312" cy="1758913"/>
          </a:xfrm>
          <a:prstGeom prst="bentConnector4">
            <a:avLst>
              <a:gd name="adj1" fmla="val -23391"/>
              <a:gd name="adj2" fmla="val 100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58553" y="3769983"/>
            <a:ext cx="315199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to return results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058552" y="2431228"/>
            <a:ext cx="845878" cy="1580802"/>
            <a:chOff x="8058552" y="2431228"/>
            <a:chExt cx="845878" cy="1580802"/>
          </a:xfrm>
        </p:grpSpPr>
        <p:sp>
          <p:nvSpPr>
            <p:cNvPr id="27" name="Left Brace 26"/>
            <p:cNvSpPr/>
            <p:nvPr/>
          </p:nvSpPr>
          <p:spPr>
            <a:xfrm>
              <a:off x="8479928" y="2431228"/>
              <a:ext cx="424502" cy="51791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Elbow Connector 28"/>
            <p:cNvCxnSpPr>
              <a:stCxn id="31" idx="1"/>
              <a:endCxn id="27" idx="1"/>
            </p:cNvCxnSpPr>
            <p:nvPr/>
          </p:nvCxnSpPr>
          <p:spPr>
            <a:xfrm rot="10800000" flipH="1">
              <a:off x="8058552" y="2690184"/>
              <a:ext cx="421375" cy="1321846"/>
            </a:xfrm>
            <a:prstGeom prst="bentConnector3">
              <a:avLst>
                <a:gd name="adj1" fmla="val -542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27561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97280" y="2072640"/>
            <a:ext cx="10058400" cy="37964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What happens in the backend?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7280" y="2619494"/>
            <a:ext cx="355097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3162589"/>
            <a:ext cx="860298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async_dispatch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traits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is_one_way_executor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||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traits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is_two_way_executor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280" y="4444349"/>
            <a:ext cx="10226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async_execute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&gt;(f),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7280" y="4987444"/>
            <a:ext cx="73075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exec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async_execute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&gt;(f),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Elbow Connector 16"/>
          <p:cNvCxnSpPr>
            <a:stCxn id="11" idx="3"/>
            <a:endCxn id="12" idx="0"/>
          </p:cNvCxnSpPr>
          <p:nvPr/>
        </p:nvCxnSpPr>
        <p:spPr>
          <a:xfrm>
            <a:off x="4648252" y="2788771"/>
            <a:ext cx="750518" cy="37381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8770" y="2768874"/>
            <a:ext cx="3190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Calls </a:t>
            </a:r>
            <a:r>
              <a:rPr lang="en-US" sz="1600" dirty="0" err="1" smtClean="0"/>
              <a:t>async_dispatch</a:t>
            </a:r>
            <a:r>
              <a:rPr lang="en-US" sz="1600" dirty="0" smtClean="0"/>
              <a:t>&lt;Executor&gt;::call</a:t>
            </a:r>
            <a:endParaRPr lang="en-US" sz="1600" dirty="0"/>
          </a:p>
        </p:txBody>
      </p:sp>
      <p:cxnSp>
        <p:nvCxnSpPr>
          <p:cNvPr id="21" name="Elbow Connector 20"/>
          <p:cNvCxnSpPr>
            <a:stCxn id="12" idx="3"/>
            <a:endCxn id="14" idx="3"/>
          </p:cNvCxnSpPr>
          <p:nvPr/>
        </p:nvCxnSpPr>
        <p:spPr>
          <a:xfrm>
            <a:off x="9700260" y="3701198"/>
            <a:ext cx="1623060" cy="912428"/>
          </a:xfrm>
          <a:prstGeom prst="bentConnector3">
            <a:avLst>
              <a:gd name="adj1" fmla="val 1140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00260" y="3362644"/>
            <a:ext cx="208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Returns </a:t>
            </a:r>
            <a:r>
              <a:rPr lang="en-US" sz="1600" dirty="0" err="1" smtClean="0"/>
              <a:t>async_execute</a:t>
            </a:r>
            <a:endParaRPr lang="en-US" sz="1600" dirty="0"/>
          </a:p>
        </p:txBody>
      </p:sp>
      <p:cxnSp>
        <p:nvCxnSpPr>
          <p:cNvPr id="25" name="Elbow Connector 24"/>
          <p:cNvCxnSpPr>
            <a:endCxn id="15" idx="3"/>
          </p:cNvCxnSpPr>
          <p:nvPr/>
        </p:nvCxnSpPr>
        <p:spPr>
          <a:xfrm rot="10800000" flipV="1">
            <a:off x="8404860" y="4782903"/>
            <a:ext cx="1275310" cy="373818"/>
          </a:xfrm>
          <a:prstGeom prst="bentConnector3">
            <a:avLst>
              <a:gd name="adj1" fmla="val 23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0170" y="4891277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CPO calls member function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9931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12" grpId="0" animBg="1"/>
      <p:bldP spid="14" grpId="0" animBg="1"/>
      <p:bldP spid="15" grpId="0" animBg="1"/>
      <p:bldP spid="19" grpId="0"/>
      <p:bldP spid="2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 Replay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960" y="462474"/>
            <a:ext cx="7749642" cy="584273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BaseExecutor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replay_executor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BaseExecutor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 exec_;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replay_count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Validate validator_;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replay_executor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BaseExecutor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: 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exec_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(exec),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replay_count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(n), 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validator_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&gt;(f)) {}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async_execute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{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async_replay_validate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(exec_,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replay_count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_, validator_,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&gt;(f),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)...);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}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 </a:t>
            </a:r>
            <a:r>
              <a:rPr lang="en-US" sz="16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};</a:t>
            </a:r>
            <a:endParaRPr lang="en-US" sz="16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(Handling Two Way Execution)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41787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 Replay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210" y="304921"/>
            <a:ext cx="7949902" cy="6000283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 In class </a:t>
            </a:r>
            <a:r>
              <a:rPr lang="en-US" sz="1600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replay_executor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bulk_async_execute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size =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(shape);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1600" dirty="0" err="1" smtClean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bulk_function_result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...&gt;::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future_type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executor_future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BaseExecutor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::vector&lt;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future_type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 results;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(size);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lcos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::latch 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(size +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 err="1" smtClean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spawn_hierarchical</a:t>
            </a: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(results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l,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size,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num_tasks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f,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(shape),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count_down_and_wait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results;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}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// Somewhere in spawn hierarchical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[base +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 =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async_execute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*it,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...);</a:t>
            </a:r>
            <a:endParaRPr lang="en-US" sz="1600" b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(Handling Bulk Two Way Execution)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16306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voila!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1575"/>
            <a:ext cx="10262794" cy="2167696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Creating replay executor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exec =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resiliency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experimental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make_replay_executor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Executor usage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(exec,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some_algorithm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(exec,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pPr marL="4619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execution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(exec),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my_range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097280" y="4453666"/>
            <a:ext cx="10058400" cy="14154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Virtually no effort on user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Clean and Readable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Composability!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24385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5667"/>
            <a:ext cx="10058400" cy="397801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Resilience executors are base-executor unaware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Resilience executors are algorithm unaware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Resilience executors are runtime unaware (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E.g., HPX-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Kokkos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Resilience executor in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Kokkos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runtime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Yet, it just works!!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3724725"/>
            <a:ext cx="10058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kokkos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default_host_executor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exec_;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exec =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kokkos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resiliency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make_replay_executor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(exec_, n, validate);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 =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(exec,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677731" y="5036401"/>
            <a:ext cx="2452744" cy="10972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Internal implementation using </a:t>
            </a:r>
            <a:r>
              <a:rPr lang="en-US" sz="1600" dirty="0" err="1" smtClean="0"/>
              <a:t>Kokkos</a:t>
            </a:r>
            <a:endParaRPr lang="en-US" sz="1600" dirty="0"/>
          </a:p>
        </p:txBody>
      </p:sp>
      <p:sp>
        <p:nvSpPr>
          <p:cNvPr id="9" name="Left Brace 8"/>
          <p:cNvSpPr/>
          <p:nvPr/>
        </p:nvSpPr>
        <p:spPr>
          <a:xfrm>
            <a:off x="885029" y="3724725"/>
            <a:ext cx="424502" cy="63212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1"/>
            <a:endCxn id="8" idx="2"/>
          </p:cNvCxnSpPr>
          <p:nvPr/>
        </p:nvCxnSpPr>
        <p:spPr>
          <a:xfrm rot="10800000" flipV="1">
            <a:off x="685339" y="4040785"/>
            <a:ext cx="199690" cy="1544255"/>
          </a:xfrm>
          <a:prstGeom prst="bentConnector3">
            <a:avLst>
              <a:gd name="adj1" fmla="val 21828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8401723" y="4904107"/>
            <a:ext cx="2753958" cy="8404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HPX implemented API</a:t>
            </a:r>
            <a:endParaRPr lang="en-US" sz="1600" dirty="0"/>
          </a:p>
        </p:txBody>
      </p:sp>
      <p:cxnSp>
        <p:nvCxnSpPr>
          <p:cNvPr id="17" name="Elbow Connector 16"/>
          <p:cNvCxnSpPr>
            <a:endCxn id="15" idx="3"/>
          </p:cNvCxnSpPr>
          <p:nvPr/>
        </p:nvCxnSpPr>
        <p:spPr>
          <a:xfrm>
            <a:off x="5841402" y="4604273"/>
            <a:ext cx="3937300" cy="3478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5449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 descr="Blank Nut Button Meme |  EXECUTORS; READABLE COMPOSABLE APIS | image tagged in memes,blank nut button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6"/>
          <a:stretch/>
        </p:blipFill>
        <p:spPr bwMode="auto">
          <a:xfrm>
            <a:off x="3493868" y="1068201"/>
            <a:ext cx="6406590" cy="45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8699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0082"/>
            <a:ext cx="9692640" cy="127645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5468"/>
            <a:ext cx="9692640" cy="412284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Case Study: Software Resilience for High Performance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for Executors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HPX Executor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Composability!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Assumptions: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Grasp over basic concurrency and parallelism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Existence of Concurrency TS and the existence of attaching continuations to futures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9553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P0443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5468"/>
            <a:ext cx="10058400" cy="38036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Brief history of executors. There was a problem with P0443’s initial revisions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 many member function (we started with 15 functions in R0!)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 many categories (we started with 7 categories in R0)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P0668 came to the rescue! We now have 6 functions and several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Achieved through CPOs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::require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::prefer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Question: How do we evaluate lazily?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Turns out you can’t, at least not with the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::future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comes P1194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forget about futures for a minute!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Introduces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receiver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concepts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7" name="Elbow Connector 6"/>
          <p:cNvCxnSpPr>
            <a:endCxn id="3" idx="3"/>
          </p:cNvCxnSpPr>
          <p:nvPr/>
        </p:nvCxnSpPr>
        <p:spPr>
          <a:xfrm>
            <a:off x="7756264" y="3098202"/>
            <a:ext cx="3399416" cy="869079"/>
          </a:xfrm>
          <a:prstGeom prst="bentConnector3">
            <a:avLst>
              <a:gd name="adj1" fmla="val 10672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78445" y="3782615"/>
            <a:ext cx="20772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HPX is around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11349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P0443R14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2054710"/>
            <a:ext cx="10058400" cy="4184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Current implementations are based out of senders and receivers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idea still remains the same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the implementation details has changed to support new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effort on the user 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HPX has an implementation with senders and receivers as well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1097280" y="3719064"/>
            <a:ext cx="10058400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begin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schedule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(begin, [](){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});</a:t>
            </a:r>
          </a:p>
          <a:p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print =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as_receiver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"Universal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print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469" y="6011056"/>
            <a:ext cx="1165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github.com/STEllAR-GROUP/hpx/blob/master/libs/parallelism/executors/include/hpx/executors/p0443_executor.hpp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103759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8665"/>
            <a:ext cx="9692640" cy="124014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HPX – </a:t>
            </a:r>
            <a:r>
              <a:rPr lang="en-US" sz="4400" dirty="0" smtClean="0"/>
              <a:t>Task-based parallelism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6376"/>
            <a:ext cx="6917167" cy="429664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General purpose parallel runtime system for applications of any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Standards conforming APIs for ease of programming parallel, distributed, and heterogeneous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Fully asynchronous code that can use millions of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syntax and semantics for local and remote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HPX makes concurrency manageable with dataflow and future based synchronization.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It’s an Open-Source project under Boost license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3182" y="5977071"/>
            <a:ext cx="4348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Parallelism in Modern C++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CppCon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2016)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8471945" y="1936376"/>
            <a:ext cx="3169349" cy="3759255"/>
            <a:chOff x="8471945" y="1936376"/>
            <a:chExt cx="3169349" cy="3759255"/>
          </a:xfrm>
        </p:grpSpPr>
        <p:sp>
          <p:nvSpPr>
            <p:cNvPr id="8" name="Oval 7"/>
            <p:cNvSpPr/>
            <p:nvPr/>
          </p:nvSpPr>
          <p:spPr>
            <a:xfrm>
              <a:off x="9240819" y="1936376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568547" y="2823584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900458" y="2823585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0522363" y="2250936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978015" y="3297085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5"/>
              <a:endCxn id="10" idx="1"/>
            </p:cNvCxnSpPr>
            <p:nvPr/>
          </p:nvCxnSpPr>
          <p:spPr>
            <a:xfrm>
              <a:off x="9803856" y="2499413"/>
              <a:ext cx="193204" cy="4207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11" idx="1"/>
            </p:cNvCxnSpPr>
            <p:nvPr/>
          </p:nvCxnSpPr>
          <p:spPr>
            <a:xfrm>
              <a:off x="9900458" y="2266196"/>
              <a:ext cx="718507" cy="813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9" idx="7"/>
            </p:cNvCxnSpPr>
            <p:nvPr/>
          </p:nvCxnSpPr>
          <p:spPr>
            <a:xfrm flipH="1">
              <a:off x="9131584" y="2499413"/>
              <a:ext cx="205837" cy="4207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2" idx="2"/>
            </p:cNvCxnSpPr>
            <p:nvPr/>
          </p:nvCxnSpPr>
          <p:spPr>
            <a:xfrm>
              <a:off x="10463495" y="3386622"/>
              <a:ext cx="514520" cy="2402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5"/>
              <a:endCxn id="12" idx="0"/>
            </p:cNvCxnSpPr>
            <p:nvPr/>
          </p:nvCxnSpPr>
          <p:spPr>
            <a:xfrm>
              <a:off x="11085400" y="2813973"/>
              <a:ext cx="222435" cy="4831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154975" y="5035992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471945" y="3872833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9646104" y="3933567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8" idx="4"/>
              <a:endCxn id="30" idx="1"/>
            </p:cNvCxnSpPr>
            <p:nvPr/>
          </p:nvCxnSpPr>
          <p:spPr>
            <a:xfrm>
              <a:off x="9570639" y="2596015"/>
              <a:ext cx="172067" cy="14341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4"/>
              <a:endCxn id="29" idx="0"/>
            </p:cNvCxnSpPr>
            <p:nvPr/>
          </p:nvCxnSpPr>
          <p:spPr>
            <a:xfrm flipH="1">
              <a:off x="8801765" y="3483223"/>
              <a:ext cx="96602" cy="3896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4"/>
              <a:endCxn id="28" idx="1"/>
            </p:cNvCxnSpPr>
            <p:nvPr/>
          </p:nvCxnSpPr>
          <p:spPr>
            <a:xfrm>
              <a:off x="8801765" y="4532472"/>
              <a:ext cx="449812" cy="6001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3"/>
              <a:endCxn id="28" idx="0"/>
            </p:cNvCxnSpPr>
            <p:nvPr/>
          </p:nvCxnSpPr>
          <p:spPr>
            <a:xfrm flipH="1">
              <a:off x="9484795" y="4496604"/>
              <a:ext cx="257911" cy="5393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81655" y="4924952"/>
              <a:ext cx="659639" cy="659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cxnSp>
          <p:nvCxnSpPr>
            <p:cNvPr id="52" name="Straight Arrow Connector 51"/>
            <p:cNvCxnSpPr>
              <a:stCxn id="28" idx="6"/>
              <a:endCxn id="47" idx="2"/>
            </p:cNvCxnSpPr>
            <p:nvPr/>
          </p:nvCxnSpPr>
          <p:spPr>
            <a:xfrm flipV="1">
              <a:off x="9814614" y="5254772"/>
              <a:ext cx="1167041" cy="1110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0" idx="5"/>
              <a:endCxn id="47" idx="1"/>
            </p:cNvCxnSpPr>
            <p:nvPr/>
          </p:nvCxnSpPr>
          <p:spPr>
            <a:xfrm>
              <a:off x="10209141" y="4496604"/>
              <a:ext cx="869116" cy="5249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2" idx="4"/>
              <a:endCxn id="47" idx="0"/>
            </p:cNvCxnSpPr>
            <p:nvPr/>
          </p:nvCxnSpPr>
          <p:spPr>
            <a:xfrm>
              <a:off x="11307835" y="3956724"/>
              <a:ext cx="3640" cy="96822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33742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6696"/>
            <a:ext cx="9692640" cy="129283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Need for Software Resilience?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068944"/>
            <a:ext cx="10115203" cy="41840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We’re entering the realm of Exascale Computing (That’s 10</a:t>
            </a:r>
            <a:r>
              <a:rPr lang="en-US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Flops!!)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 big machines comes big responsibilities!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Enter: Age of Silent Data Corruptions (SDCs)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Silent Data Corruptions: Errors arising from unexpected aberrations in data or compute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SDCs have abysmally low probability of occurrence for a single processor. But what do you do when you have 10,000+ processors?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17443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>
          <a:xfrm>
            <a:off x="3462465" y="4109972"/>
            <a:ext cx="25410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 flipH="1">
            <a:off x="7499061" y="4509699"/>
            <a:ext cx="3425" cy="745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6696"/>
            <a:ext cx="9692640" cy="129283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Should you care about SDCs?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476" y="3498292"/>
            <a:ext cx="2997989" cy="122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Does the application run on millions of </a:t>
            </a:r>
            <a:r>
              <a:rPr lang="en-US" sz="2000" dirty="0" smtClean="0"/>
              <a:t>threads </a:t>
            </a:r>
            <a:r>
              <a:rPr lang="en-US" sz="2000" dirty="0" smtClean="0"/>
              <a:t>for </a:t>
            </a:r>
            <a:r>
              <a:rPr lang="en-US" sz="2000" dirty="0" smtClean="0"/>
              <a:t>a long time?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7502486" y="2069444"/>
            <a:ext cx="3996435" cy="6298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Don’t bother adding resiliency</a:t>
            </a:r>
            <a:endParaRPr lang="en-US" sz="2000" dirty="0"/>
          </a:p>
        </p:txBody>
      </p:sp>
      <p:cxnSp>
        <p:nvCxnSpPr>
          <p:cNvPr id="12" name="Elbow Connector 11"/>
          <p:cNvCxnSpPr>
            <a:stCxn id="9" idx="3"/>
            <a:endCxn id="10" idx="1"/>
          </p:cNvCxnSpPr>
          <p:nvPr/>
        </p:nvCxnSpPr>
        <p:spPr>
          <a:xfrm flipV="1">
            <a:off x="3462465" y="2384384"/>
            <a:ext cx="4040021" cy="1725588"/>
          </a:xfrm>
          <a:prstGeom prst="bentConnector3">
            <a:avLst>
              <a:gd name="adj1" fmla="val 175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6826" y="2033043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003491" y="3710244"/>
            <a:ext cx="2997989" cy="799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the application mission critical?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99512" y="3755837"/>
            <a:ext cx="54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cxnSp>
        <p:nvCxnSpPr>
          <p:cNvPr id="23" name="Elbow Connector 22"/>
          <p:cNvCxnSpPr>
            <a:stCxn id="16" idx="3"/>
            <a:endCxn id="10" idx="2"/>
          </p:cNvCxnSpPr>
          <p:nvPr/>
        </p:nvCxnSpPr>
        <p:spPr>
          <a:xfrm flipV="1">
            <a:off x="9001480" y="2699324"/>
            <a:ext cx="499224" cy="14106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85762" y="3129149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497417" y="5254847"/>
            <a:ext cx="4003287" cy="93167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Add resilience and save everyone from explaining weird results!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29415" y="4781333"/>
            <a:ext cx="54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59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 animBg="1"/>
      <p:bldP spid="21" grpId="0"/>
      <p:bldP spid="25" grpId="0"/>
      <p:bldP spid="26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7845"/>
            <a:ext cx="9857232" cy="1326262"/>
          </a:xfrm>
        </p:spPr>
        <p:txBody>
          <a:bodyPr>
            <a:noAutofit/>
          </a:bodyPr>
          <a:lstStyle/>
          <a:p>
            <a:r>
              <a:rPr lang="en-US" sz="5400" dirty="0" smtClean="0"/>
              <a:t>HPX’s implementation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1206"/>
            <a:ext cx="7187404" cy="41614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 few assumptions: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global variables for state changes (inherent to most task-based programming models)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built-in constructs! (E.g., channels)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 do not change the input data parameters (inherent to most HPC application kernels)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Task boundary is an ideal position to add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Task Replay and Task Replicate are intuitive!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16523" y="5700028"/>
            <a:ext cx="10159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In-Depth: Towards Distributed Software Resilience in Asynchronous Many-Task Programming Models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https://ieeexplore.ieee.org/abstract/document/9307116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205982" y="2021206"/>
            <a:ext cx="2049137" cy="710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1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9205981" y="4825378"/>
            <a:ext cx="2049137" cy="710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2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10230550" y="2732183"/>
            <a:ext cx="1" cy="209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25357" y="3569774"/>
            <a:ext cx="206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(May be Incorrect) Result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68006" y="3796171"/>
            <a:ext cx="216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add checks</a:t>
            </a:r>
          </a:p>
          <a:p>
            <a:r>
              <a:rPr lang="en-US" dirty="0"/>
              <a:t>to ensure credibility</a:t>
            </a:r>
          </a:p>
        </p:txBody>
      </p:sp>
      <p:cxnSp>
        <p:nvCxnSpPr>
          <p:cNvPr id="29" name="Elbow Connector 28"/>
          <p:cNvCxnSpPr>
            <a:stCxn id="9" idx="2"/>
            <a:endCxn id="27" idx="0"/>
          </p:cNvCxnSpPr>
          <p:nvPr/>
        </p:nvCxnSpPr>
        <p:spPr>
          <a:xfrm rot="5400000">
            <a:off x="9059773" y="2625393"/>
            <a:ext cx="1063988" cy="12775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2"/>
            <a:endCxn id="10" idx="1"/>
          </p:cNvCxnSpPr>
          <p:nvPr/>
        </p:nvCxnSpPr>
        <p:spPr>
          <a:xfrm rot="16200000" flipH="1">
            <a:off x="8710300" y="4685185"/>
            <a:ext cx="738365" cy="2529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8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22" y="367287"/>
            <a:ext cx="3200400" cy="100817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Async Replay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589" y="2163525"/>
            <a:ext cx="7861152" cy="2118187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async_replay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invoke_result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...&gt;::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async_replay_helper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       n,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&gt;(f),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)...);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41173" y="2718886"/>
            <a:ext cx="1" cy="41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15525" y="2114878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20384" y="4997250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741328" y="3132420"/>
            <a:ext cx="2399691" cy="11492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</a:p>
          <a:p>
            <a:pPr algn="ctr"/>
            <a:r>
              <a:rPr lang="en-US" dirty="0" smtClean="0"/>
              <a:t>Detected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41174" y="4281712"/>
            <a:ext cx="4858" cy="71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2392" y="445481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2920" y="2796580"/>
            <a:ext cx="50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9" idx="3"/>
            <a:endCxn id="7" idx="3"/>
          </p:cNvCxnSpPr>
          <p:nvPr/>
        </p:nvCxnSpPr>
        <p:spPr>
          <a:xfrm flipH="1" flipV="1">
            <a:off x="2666821" y="2416882"/>
            <a:ext cx="474198" cy="1290184"/>
          </a:xfrm>
          <a:prstGeom prst="bentConnector3">
            <a:avLst>
              <a:gd name="adj1" fmla="val -482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8798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963" y="197925"/>
            <a:ext cx="7758546" cy="6045857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// namespace detail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async_replay_helper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::future&lt;Result&gt; f_ =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(f, 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...);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f_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launch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::sync,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[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=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&gt;(f), ... 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=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)](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f_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) 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f_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has_exception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())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{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    // Get handle to the exception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    </a:t>
            </a:r>
            <a:r>
              <a:rPr lang="en-US" sz="1600" dirty="0">
                <a:solidFill>
                  <a:srgbClr val="0000FF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ex =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rethrow_on_abort_replay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(f_);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(n != 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)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async_replay_helper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            n-</a:t>
            </a:r>
            <a:r>
              <a:rPr lang="en-US" sz="1600" dirty="0">
                <a:solidFill>
                  <a:srgbClr val="098658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&gt;(f),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forward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)...);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  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(ex);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 }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   </a:t>
            </a:r>
            <a:r>
              <a:rPr lang="en-US" sz="1600" dirty="0">
                <a:solidFill>
                  <a:srgbClr val="AF00DB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hpx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f_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());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       });</a:t>
            </a:r>
          </a:p>
          <a:p>
            <a:pPr marL="461963" indent="-3508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 }</a:t>
            </a:r>
            <a:endParaRPr lang="en-US" sz="1600" dirty="0">
              <a:solidFill>
                <a:srgbClr val="000000"/>
              </a:solidFill>
              <a:effectLst/>
              <a:latin typeface="Segoe UI" panose="020B0502040204020203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Executors: The Art of Generating Composable APIs (C++Now 2021) Nikunj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" y="6510032"/>
            <a:ext cx="1838484" cy="26463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16322" y="367287"/>
            <a:ext cx="3200400" cy="1313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Async Replay</a:t>
            </a:r>
          </a:p>
          <a:p>
            <a:r>
              <a:rPr lang="en-US" sz="4000" dirty="0" smtClean="0"/>
              <a:t>(Contd.)</a:t>
            </a:r>
            <a:endParaRPr lang="en-US" sz="4000" dirty="0"/>
          </a:p>
        </p:txBody>
      </p:sp>
      <p:sp>
        <p:nvSpPr>
          <p:cNvPr id="16" name="Rounded Rectangle 15"/>
          <p:cNvSpPr/>
          <p:nvPr/>
        </p:nvSpPr>
        <p:spPr>
          <a:xfrm>
            <a:off x="1215525" y="2114878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20384" y="4997250"/>
            <a:ext cx="1451296" cy="60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741328" y="3132420"/>
            <a:ext cx="2399691" cy="11492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</a:p>
          <a:p>
            <a:pPr algn="ctr"/>
            <a:r>
              <a:rPr lang="en-US" dirty="0" smtClean="0"/>
              <a:t>Detected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  <a:endCxn id="17" idx="0"/>
          </p:cNvCxnSpPr>
          <p:nvPr/>
        </p:nvCxnSpPr>
        <p:spPr>
          <a:xfrm>
            <a:off x="1941174" y="4281712"/>
            <a:ext cx="4858" cy="71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2392" y="445481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2920" y="2796580"/>
            <a:ext cx="50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18" idx="3"/>
            <a:endCxn id="16" idx="3"/>
          </p:cNvCxnSpPr>
          <p:nvPr/>
        </p:nvCxnSpPr>
        <p:spPr>
          <a:xfrm flipH="1" flipV="1">
            <a:off x="2666821" y="2416882"/>
            <a:ext cx="474198" cy="1290184"/>
          </a:xfrm>
          <a:prstGeom prst="bentConnector3">
            <a:avLst>
              <a:gd name="adj1" fmla="val -482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/>
        </p:nvCxnSpPr>
        <p:spPr>
          <a:xfrm>
            <a:off x="1941173" y="2718886"/>
            <a:ext cx="1" cy="41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-9197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SAND2021-5324 C</a:t>
            </a:r>
          </a:p>
        </p:txBody>
      </p:sp>
    </p:spTree>
    <p:extLst>
      <p:ext uri="{BB962C8B-B14F-4D97-AF65-F5344CB8AC3E}">
        <p14:creationId xmlns:p14="http://schemas.microsoft.com/office/powerpoint/2010/main" val="42916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4712</TotalTime>
  <Words>1772</Words>
  <Application>Microsoft Office PowerPoint</Application>
  <PresentationFormat>Widescreen</PresentationFormat>
  <Paragraphs>565</Paragraphs>
  <Slides>31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Microsoft YaHei UI</vt:lpstr>
      <vt:lpstr>Arial</vt:lpstr>
      <vt:lpstr>Arial Black</vt:lpstr>
      <vt:lpstr>Calibri</vt:lpstr>
      <vt:lpstr>Calibri Light</vt:lpstr>
      <vt:lpstr>Cambria</vt:lpstr>
      <vt:lpstr>Consolas</vt:lpstr>
      <vt:lpstr>Segoe UI</vt:lpstr>
      <vt:lpstr>Retrospect</vt:lpstr>
      <vt:lpstr>PowerPoint Presentation</vt:lpstr>
      <vt:lpstr>Executors: The Art of Generating Composable APIs</vt:lpstr>
      <vt:lpstr>Outline</vt:lpstr>
      <vt:lpstr>HPX – Task-based parallelism model</vt:lpstr>
      <vt:lpstr>Need for Software Resilience?</vt:lpstr>
      <vt:lpstr>Should you care about SDCs?</vt:lpstr>
      <vt:lpstr>HPX’s implementation</vt:lpstr>
      <vt:lpstr>Async Replay</vt:lpstr>
      <vt:lpstr>PowerPoint Presentation</vt:lpstr>
      <vt:lpstr>PowerPoint Presentation</vt:lpstr>
      <vt:lpstr>Implementation Variations</vt:lpstr>
      <vt:lpstr>PowerPoint Presentation</vt:lpstr>
      <vt:lpstr>PowerPoint Presentation</vt:lpstr>
      <vt:lpstr>PowerPoint Presentation</vt:lpstr>
      <vt:lpstr>PowerPoint Presentation</vt:lpstr>
      <vt:lpstr>Performance (Local)</vt:lpstr>
      <vt:lpstr>PowerPoint Presentation</vt:lpstr>
      <vt:lpstr>Need for Executors</vt:lpstr>
      <vt:lpstr>PowerPoint Presentation</vt:lpstr>
      <vt:lpstr>PowerPoint Presentation</vt:lpstr>
      <vt:lpstr>Resiliency Executors</vt:lpstr>
      <vt:lpstr>HPX Executors</vt:lpstr>
      <vt:lpstr>HPX Executors</vt:lpstr>
      <vt:lpstr>Example</vt:lpstr>
      <vt:lpstr>Resilience Replay Executor</vt:lpstr>
      <vt:lpstr>Resilience Replay Executor</vt:lpstr>
      <vt:lpstr>And voila!</vt:lpstr>
      <vt:lpstr>Composability</vt:lpstr>
      <vt:lpstr>PowerPoint Presentation</vt:lpstr>
      <vt:lpstr>Brief history of P0443</vt:lpstr>
      <vt:lpstr>Current status P0443R14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Executors: The Art of Generating Composable APIs</dc:title>
  <dc:creator>Nikunj</dc:creator>
  <cp:lastModifiedBy>Nikunj</cp:lastModifiedBy>
  <cp:revision>227</cp:revision>
  <dcterms:created xsi:type="dcterms:W3CDTF">2021-04-23T02:06:05Z</dcterms:created>
  <dcterms:modified xsi:type="dcterms:W3CDTF">2021-05-04T14:36:54Z</dcterms:modified>
</cp:coreProperties>
</file>