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82"/>
  </p:notesMasterIdLst>
  <p:sldIdLst>
    <p:sldId id="333" r:id="rId2"/>
    <p:sldId id="257" r:id="rId3"/>
    <p:sldId id="258" r:id="rId4"/>
    <p:sldId id="259" r:id="rId5"/>
    <p:sldId id="260" r:id="rId6"/>
    <p:sldId id="33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35" r:id="rId26"/>
    <p:sldId id="281" r:id="rId27"/>
    <p:sldId id="334" r:id="rId28"/>
    <p:sldId id="282" r:id="rId29"/>
    <p:sldId id="283" r:id="rId30"/>
    <p:sldId id="336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42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32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38" r:id="rId75"/>
    <p:sldId id="339" r:id="rId76"/>
    <p:sldId id="340" r:id="rId77"/>
    <p:sldId id="343" r:id="rId78"/>
    <p:sldId id="344" r:id="rId79"/>
    <p:sldId id="341" r:id="rId80"/>
    <p:sldId id="328" r:id="rId81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83"/>
      <p:bold r:id="rId84"/>
      <p:italic r:id="rId85"/>
      <p:boldItalic r:id="rId8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6016" autoAdjust="0"/>
  </p:normalViewPr>
  <p:slideViewPr>
    <p:cSldViewPr snapToGrid="0">
      <p:cViewPr varScale="1">
        <p:scale>
          <a:sx n="84" d="100"/>
          <a:sy n="84" d="100"/>
        </p:scale>
        <p:origin x="800" y="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65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06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2.fntdata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1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7:41:1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14 24575,'-24'0'0,"-16"-1"0,-1 2 0,0 1 0,-66 14 0,96-13 0,0-1 0,1 2 0,0-1 0,-1 2 0,1-1 0,1 1 0,-1 1 0,1 0 0,0 0 0,0 1 0,1 0 0,0 0 0,0 1 0,1 0 0,0 0 0,0 1 0,1 0 0,-10 18 0,11-16 0,1 0 0,1 0 0,0 1 0,0-1 0,1 1 0,1-1 0,-1 15 0,5 89 0,1-42 0,-6-26 0,0-33 0,1-1 0,1 1 0,0 0 0,1-1 0,0 1 0,6 22 0,-6-34 0,0 0 0,0-1 0,1 1 0,-1 0 0,0-1 0,1 1 0,-1-1 0,1 1 0,-1-1 0,1 1 0,-1-1 0,1 0 0,0 0 0,0 0 0,0 0 0,3 1 0,41 11 0,-8-3 0,-26-5 0,1-1 0,0 0 0,-1-1 0,1 0 0,0-1 0,18 0 0,84-4 0,-42-1 0,4 2 0,91 3 0,-105 9 0,-45-7 0,1-1 0,29 1 0,418-5 0,-459 1 0,-1-1 0,1 0 0,-1-1 0,0 1 0,0-1 0,1-1 0,-1 1 0,0-1 0,-1 0 0,1 0 0,-1 0 0,1-1 0,-1 0 0,0 0 0,0-1 0,-1 1 0,1-1 0,-1 0 0,0 0 0,0 0 0,3-7 0,0 0 0,0 0 0,-1 0 0,-1 0 0,0-1 0,0 0 0,-2 0 0,1 0 0,-2 0 0,2-16 0,-4-154 0,-2 76 0,2 101 0,0 0 0,-1 1 0,0-1 0,0 1 0,0-1 0,0 1 0,-1-1 0,0 1 0,0 0 0,-1 0 0,1 0 0,-1 0 0,0 0 0,0 0 0,-1 1 0,0 0 0,1-1 0,-1 1 0,-1 1 0,1-1 0,0 1 0,-1-1 0,-8-3 0,2 1 0,0 2 0,-1-1 0,1 1 0,-1 1 0,0 0 0,0 1 0,0 0 0,-1 0 0,-22 2 0,8-1 0,0-1 0,0-2 0,-42-10 0,42 8 0,-1 0 0,0 2 0,-35 0 0,-43 6 0,-149-4 0,214-6-1365,22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7:41:1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24575,'4'0'0,"4"0"0,6 0 0,-1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rbon.now.sh/euFYBBvHUqmJPi0CA0FW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6TYe1cd9K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G7fWfTh5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n1fsz3GEM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Tb7ax6q3h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GGWeMYee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arbon.now.sh/euFYBBvHUqmJPi0CA0FW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h9TojbqPr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h9TojbqPr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zPovYT3fr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ejqTb1r11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eGvfzqT1K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eGvfzqT1K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dhP6bM8v4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xxGjd716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xxGjd716e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xxGjd716e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xxGjd716e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1d61Mv4qa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GGWeMYeeY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arbon.now.sh/euFYBBvHUqmJPi0CA0FW" TargetMode="Externa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T9ba15r96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7edTaWoWT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7edTaWoWT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7edTaWoWT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7edTaWoWT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7edTaWoWT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7qY34Kq3d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EjM3hcY6T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Wf8bcsj1c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b8bxaMxo7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ocrj8x1n8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Koq8qozev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odbolt.org/z/nh9sTKcWj" TargetMode="Externa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bf47Y6Mj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arbon.now.sh/euFYBBvHUqmJPi0CA0FW" TargetMode="Externa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79507fdb9_0_1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79507fdb9_0_1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79507fdb9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79507fdb9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https://carbon.now.sh/euFYBBvHUqmJPi0CA0FW</a:t>
            </a:r>
            <a:endParaRPr lang="en-GB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</a:rPr>
              <a:t>Must take in string + optional seed, must return 64-bit hash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79507fdb9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79507fdb9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https://godbolt.org/z/6TYe1cd9K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79507fdb9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79507fdb9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https://godbolt.org/z/G7fWfTh5e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79507fdb9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79507fdb9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https://godbolt.org/z/n1fsz3GEM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79507fdb9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79507fdb9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https://godbolt.org/z/Tb7ax6q3h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79507fdb9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79507fdb9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of this took place during one Thursday back in March.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79507fdb9_0_1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379507fdb9_0_1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79507fdb9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379507fdb9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79507fdb9_0_1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79507fdb9_0_1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Obviously this requires some constructor.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ddb9ba4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ddb9ba4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https://godbolt.org/z/GGWeMYeeY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https://carbon.now.sh/euFYBBvHUqmJPi0CA0FW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…or in our case where uncalled </a:t>
            </a:r>
            <a:r>
              <a:rPr lang="en-GB" i="1"/>
              <a:t>code</a:t>
            </a:r>
            <a:r>
              <a:rPr lang="en-GB"/>
              <a:t> happens anyway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79507fdb9_0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379507fdb9_0_1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https://godbolt.org/z/h9TojbqPr</a:t>
            </a:r>
            <a:endParaRPr lang="en-GB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</a:rPr>
              <a:t>Ask the audience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79507fdb9_0_1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79507fdb9_0_1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https://godbolt.org/z/h9TojbqPr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379507fdb9_0_1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379507fdb9_0_1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https://godbolt.org/z/zPovYT3fr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79507fdb9_0_1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379507fdb9_0_1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ask the audience – will it run?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79507fdb9_0_1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379507fdb9_0_1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ask the audience – will it run?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125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79507fdb9_0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79507fdb9_0_1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79507fdb9_0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79507fdb9_0_1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https://godbolt.org/z/Yfs45sfjG</a:t>
            </a:r>
          </a:p>
        </p:txBody>
      </p:sp>
    </p:spTree>
    <p:extLst>
      <p:ext uri="{BB962C8B-B14F-4D97-AF65-F5344CB8AC3E}">
        <p14:creationId xmlns:p14="http://schemas.microsoft.com/office/powerpoint/2010/main" val="957537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3abbd0793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3abbd0793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</a:rPr>
              <a:t>https://godbolt.org/z/nEda5jfbb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3abbd079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3abbd079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</a:rPr>
              <a:t>https://godbolt.org/z/14GPen3hP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abbd0793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3abbd0793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</a:rPr>
              <a:t>https://godbolt.org/z/GoTPG394d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781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ddb9ba49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ddb9ba49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is about the logged payload, not about the logger itself.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 </a:t>
            </a:r>
            <a:r>
              <a:rPr lang="en-GB" dirty="0" err="1"/>
              <a:t>preprocessor</a:t>
            </a:r>
            <a:r>
              <a:rPr lang="en-GB" dirty="0"/>
              <a:t> other than the built-in one (I do need macros, sorry)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abbd0793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3abbd0793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https://godbolt.org/z/ejqTb1r11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abbd0793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3abbd0793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</a:rPr>
              <a:t>https://godbolt.org/z/3T8MEv9az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19 in both places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fdbe74fe7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fdbe74fe7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https://godbolt.org/z/eGvfzqT1K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49c7325b02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49c7325b02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https://godbolt.org/z/eGvfzqT1K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2040de3c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2040de3c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2040de3c6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2040de3c6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https://godbolt.org/z/dhP6bM8v4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even with </a:t>
            </a:r>
            <a:r>
              <a:rPr lang="en-US" dirty="0" err="1"/>
              <a:t>constexpr</a:t>
            </a:r>
            <a:r>
              <a:rPr lang="en-US" dirty="0"/>
              <a:t> auto</a:t>
            </a: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2040de3c6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2040de3c6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https://godbolt.org/z/xxGjd716e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4863713f5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4863713f5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https://godbolt.org/z/xxGjd716e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4863713f53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4863713f53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https://godbolt.org/z/xxGjd716e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4863713f5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4863713f5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https://godbolt.org/z/xxGjd716e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58982f61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58982f61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2040de3c6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2040de3c6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2040de3c6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2040de3c6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https://godbolt.org/z/1d61Mv4qa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4863713f53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4863713f53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https://godbolt.org/z/GGWeMYeeY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https://carbon.now.sh/euFYBBvHUqmJPi0CA0FW</a:t>
            </a: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3d38b3450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3d38b3450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https://godbolt.org/z/T9ba15r96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C++ 20 allows lambda type as template parameter (not NTTP) + instantiation and invocation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3d38b3450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3d38b3450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 dirty="0">
                <a:solidFill>
                  <a:schemeClr val="hlink"/>
                </a:solidFill>
              </a:rPr>
              <a:t>https://godbolt.org/z/YqsrKx3cq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Same as the C++20 version, except we still need the NTTP.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5630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2040de3c6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2040de3c6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2040de3c6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2040de3c6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2040de3c6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2040de3c6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 compiler-time flag, for demo simplicity (meaning either encode or decode must always be on)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fdbe74fe7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fdbe74fe7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49c7325b02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49c7325b02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58982f61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58982f61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23745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49c7325b02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49c7325b02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https://godbolt.org/z/7edTaWoWT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49c7325b02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49c7325b02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https://godbolt.org/z/7edTaWoWT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49c7325b02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49c7325b02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https://godbolt.org/z/7edTaWoWT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3d38b3450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3d38b3450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https://godbolt.org/z/7edTaWoWT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49c7325b02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49c7325b02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https://godbolt.org/z/7edTaWoWT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3d38b3450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3d38b3450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https://godbolt.org/z/7qY34Kq3d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3d38b3450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3d38b3450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https://godbolt.org/z/EjM3hcY6T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dbe74fe7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dbe74fe7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3d38b3450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3d38b3450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3d38b3450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3d38b3450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58982f614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58982f614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dbe74fe71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dbe74fe71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dbe74fe71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fdbe74fe71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3d38b3450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3d38b3450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5799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3d38b3450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3d38b3450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didn’t know this was impossible…</a:t>
            </a:r>
            <a:endParaRPr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3d38b3450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3d38b3450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https://godbolt.org/z/Wf8bcsj1c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4696358a6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4696358a6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https://godbolt.org/z/b8bxaMxo7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3d38b3450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3d38b3450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3d38b3450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3d38b3450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https://godbolt.org/z/ocrj8x1n8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3d38b3450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3d38b3450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https://godbolt.org/z/Koq8qozev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https://godbolt.org/z/nh9sTKcWj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427d50933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427d50933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79507fd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379507fd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https://godbolt.org/z/bf47Y6MjP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https://carbon.now.sh/euFYBBvHUqmJPi0CA0FW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427d50933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427d50933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fe7f1ef1a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fe7f1ef1a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3d38b3450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3d38b3450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918468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https://cppx.godbolt.org/z/GM1h1dsbY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14494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https://cppx.godbolt.org/z/Te9a8sbWa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7119448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https://cppx.godbolt.org/z/Te9a8sbWa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689359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https://www.open-std.org/jtc1/sc22/wg21/docs/papers/2023/p2169r3.pdf - A nice placeholder with no name</a:t>
            </a:r>
          </a:p>
          <a:p>
            <a:r>
              <a:rPr lang="en-US"/>
              <a:t>https://github.com/lock3/meta/wiki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8920381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3d38b3450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3d38b3450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79507fdb9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79507fdb9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79507fdb9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79507fdb9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13" descr="Green ribbon graphic element" title="Graphic ribbon"/>
          <p:cNvPicPr preferRelativeResize="0"/>
          <p:nvPr/>
        </p:nvPicPr>
        <p:blipFill rotWithShape="1">
          <a:blip r:embed="rId2">
            <a:alphaModFix/>
          </a:blip>
          <a:srcRect l="38684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4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l="38684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70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ge-sans-paille/frozen/blob/1f006e45adf600280bd3924513b80023e8dfdc80/include/frozen/bits/hash_string.h#L1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bugzilla/show_bug.cgi?id=83258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cc.gnu.org/bugzilla/show_bug.cgi?id=92320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mailto:andrziss@gmail.com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hyperlink" Target="https://www.linkedin.com/in/andreizissu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97E873-307A-E482-BBE4-1C9F922E5E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  <p:pic>
        <p:nvPicPr>
          <p:cNvPr id="4" name="Picture 3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A6AF8147-B86A-90AD-ED71-E723BBE69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7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1"/>
          <p:cNvSpPr txBox="1">
            <a:spLocks noGrp="1"/>
          </p:cNvSpPr>
          <p:nvPr>
            <p:ph type="ctrTitle"/>
          </p:nvPr>
        </p:nvSpPr>
        <p:spPr>
          <a:xfrm>
            <a:off x="1842225" y="940850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>
                <a:solidFill>
                  <a:schemeClr val="accent4"/>
                </a:solidFill>
              </a:rPr>
              <a:t>Perhaps an enum With Log Msg Ids?</a:t>
            </a:r>
            <a:endParaRPr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>
                <a:solidFill>
                  <a:schemeClr val="accent4"/>
                </a:solidFill>
              </a:rPr>
              <a:t>Perhaps. Except…</a:t>
            </a:r>
            <a:endParaRPr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endParaRPr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291" name="Google Shape;291;p71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We'd need one for each unique message - upfront effort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Lots of maintenance - when adding or modifying log messages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Bug prone - stems directly out of the required maintenance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D03633-66DE-4013-8309-3B30931041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2"/>
          <p:cNvSpPr txBox="1">
            <a:spLocks noGrp="1"/>
          </p:cNvSpPr>
          <p:nvPr>
            <p:ph type="ctrTitle"/>
          </p:nvPr>
        </p:nvSpPr>
        <p:spPr>
          <a:xfrm>
            <a:off x="1487850" y="379800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>
                <a:solidFill>
                  <a:schemeClr val="accent4"/>
                </a:solidFill>
              </a:rPr>
              <a:t>So Then… </a:t>
            </a:r>
            <a:endParaRPr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>
                <a:solidFill>
                  <a:schemeClr val="accent4"/>
                </a:solidFill>
              </a:rPr>
              <a:t>Could We Do It Automatically?</a:t>
            </a:r>
            <a:endParaRPr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Perhaps With Hashing?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97" name="Google Shape;297;p72"/>
          <p:cNvSpPr txBox="1">
            <a:spLocks noGrp="1"/>
          </p:cNvSpPr>
          <p:nvPr>
            <p:ph type="body" idx="1"/>
          </p:nvPr>
        </p:nvSpPr>
        <p:spPr>
          <a:xfrm>
            <a:off x="1334900" y="1567975"/>
            <a:ext cx="7583400" cy="3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Advantages: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Constant size regardless of input size - smaller binary, better security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May be produced by a C++17 constexpr function (easy to find online, as I did)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Drawbacks: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Can't be reversed (unlike encryption) - production code can't retrieve the original strings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Hash collisions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Highly unlikely assuming a good hash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Easily mitigated by guaranteed early detection (can just retry with a different hash key)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53EB72-5BCE-45D7-92D1-71F50039AF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3"/>
          <p:cNvSpPr txBox="1">
            <a:spLocks noGrp="1"/>
          </p:cNvSpPr>
          <p:nvPr>
            <p:ph type="ctrTitle"/>
          </p:nvPr>
        </p:nvSpPr>
        <p:spPr>
          <a:xfrm>
            <a:off x="1098163" y="413750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First Things First Though - Let’s Implement Log Hashing, We’ll Take Care of Decoding Later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03" name="Google Shape;303;p73"/>
          <p:cNvSpPr txBox="1">
            <a:spLocks noGrp="1"/>
          </p:cNvSpPr>
          <p:nvPr>
            <p:ph type="body" idx="1"/>
          </p:nvPr>
        </p:nvSpPr>
        <p:spPr>
          <a:xfrm>
            <a:off x="1098150" y="1333225"/>
            <a:ext cx="69477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215"/>
              <a:t>Easily found constexpr hash function online (</a:t>
            </a:r>
            <a:r>
              <a:rPr lang="en-GB" sz="2215" u="sng">
                <a:solidFill>
                  <a:schemeClr val="hlink"/>
                </a:solidFill>
                <a:hlinkClick r:id="rId3"/>
              </a:rPr>
              <a:t>https://github.com/serge-sans-paille/frozen/blob/1f006e45adf600280bd3924513b80023e8dfdc80/include/frozen/bits/hash_string.h#L19</a:t>
            </a:r>
            <a:r>
              <a:rPr lang="en-GB" sz="2215"/>
              <a:t>)</a:t>
            </a:r>
            <a:endParaRPr/>
          </a:p>
        </p:txBody>
      </p:sp>
      <p:pic>
        <p:nvPicPr>
          <p:cNvPr id="304" name="Google Shape;30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25" y="2466275"/>
            <a:ext cx="8839199" cy="21822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6829AF-EE23-4CB4-A422-F0AACBD967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4"/>
          <p:cNvSpPr txBox="1">
            <a:spLocks noGrp="1"/>
          </p:cNvSpPr>
          <p:nvPr>
            <p:ph type="ctrTitle"/>
          </p:nvPr>
        </p:nvSpPr>
        <p:spPr>
          <a:xfrm>
            <a:off x="221200" y="78200"/>
            <a:ext cx="85290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4"/>
                </a:solidFill>
              </a:rPr>
              <a:t>And Now With a Little Tweaking for My Needs…</a:t>
            </a:r>
            <a:endParaRPr sz="2800">
              <a:solidFill>
                <a:schemeClr val="accent4"/>
              </a:solidFill>
            </a:endParaRPr>
          </a:p>
        </p:txBody>
      </p:sp>
      <p:sp>
        <p:nvSpPr>
          <p:cNvPr id="310" name="Google Shape;310;p74"/>
          <p:cNvSpPr txBox="1"/>
          <p:nvPr/>
        </p:nvSpPr>
        <p:spPr>
          <a:xfrm>
            <a:off x="3172350" y="913725"/>
            <a:ext cx="591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74"/>
          <p:cNvSpPr txBox="1"/>
          <p:nvPr/>
        </p:nvSpPr>
        <p:spPr>
          <a:xfrm>
            <a:off x="1918225" y="4577750"/>
            <a:ext cx="64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E"/>
                </a:solidFill>
              </a:rPr>
              <a:t>Let’s just make sure the binary is indeed now clean of incriminating text…</a:t>
            </a:r>
            <a:endParaRPr>
              <a:solidFill>
                <a:srgbClr val="FFFFFE"/>
              </a:solidFill>
            </a:endParaRPr>
          </a:p>
        </p:txBody>
      </p:sp>
      <p:pic>
        <p:nvPicPr>
          <p:cNvPr id="312" name="Google Shape;31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825" y="1156263"/>
            <a:ext cx="4923278" cy="29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8728" y="1156275"/>
            <a:ext cx="198120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ADF111-7AA2-4724-A83C-FD3653F019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5"/>
          <p:cNvSpPr txBox="1">
            <a:spLocks noGrp="1"/>
          </p:cNvSpPr>
          <p:nvPr>
            <p:ph type="ctrTitle"/>
          </p:nvPr>
        </p:nvSpPr>
        <p:spPr>
          <a:xfrm>
            <a:off x="1871300" y="198000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Oops…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19" name="Google Shape;319;p75"/>
          <p:cNvSpPr txBox="1"/>
          <p:nvPr/>
        </p:nvSpPr>
        <p:spPr>
          <a:xfrm>
            <a:off x="2905400" y="954775"/>
            <a:ext cx="591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75"/>
          <p:cNvSpPr txBox="1"/>
          <p:nvPr/>
        </p:nvSpPr>
        <p:spPr>
          <a:xfrm>
            <a:off x="1871300" y="4087225"/>
            <a:ext cx="591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E"/>
                </a:solidFill>
              </a:rPr>
              <a:t>We might need to actually force a const evaluation…</a:t>
            </a:r>
            <a:endParaRPr>
              <a:solidFill>
                <a:srgbClr val="FFFFFE"/>
              </a:solidFill>
            </a:endParaRPr>
          </a:p>
        </p:txBody>
      </p:sp>
      <p:pic>
        <p:nvPicPr>
          <p:cNvPr id="321" name="Google Shape;32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500" y="1475713"/>
            <a:ext cx="4604575" cy="219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1B0CFE-8F4D-40BC-881E-C6BC139A08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6"/>
          <p:cNvSpPr txBox="1">
            <a:spLocks noGrp="1"/>
          </p:cNvSpPr>
          <p:nvPr>
            <p:ph type="ctrTitle"/>
          </p:nvPr>
        </p:nvSpPr>
        <p:spPr>
          <a:xfrm>
            <a:off x="756450" y="1266825"/>
            <a:ext cx="76311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 dirty="0">
                <a:solidFill>
                  <a:schemeClr val="accent4"/>
                </a:solidFill>
              </a:rPr>
              <a:t>…Which Only Takes a Single Extra Line of Code</a:t>
            </a:r>
            <a:endParaRPr sz="25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25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00" dirty="0">
              <a:solidFill>
                <a:schemeClr val="accent4"/>
              </a:solidFill>
            </a:endParaRPr>
          </a:p>
        </p:txBody>
      </p:sp>
      <p:sp>
        <p:nvSpPr>
          <p:cNvPr id="327" name="Google Shape;327;p76"/>
          <p:cNvSpPr txBox="1"/>
          <p:nvPr/>
        </p:nvSpPr>
        <p:spPr>
          <a:xfrm>
            <a:off x="3942325" y="1570775"/>
            <a:ext cx="591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8" name="Google Shape;32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23375"/>
            <a:ext cx="8839199" cy="8623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60D40-544D-48C1-8B3F-ECA1D2FC2A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7"/>
          <p:cNvSpPr txBox="1">
            <a:spLocks noGrp="1"/>
          </p:cNvSpPr>
          <p:nvPr>
            <p:ph type="ctrTitle"/>
          </p:nvPr>
        </p:nvSpPr>
        <p:spPr>
          <a:xfrm>
            <a:off x="3586675" y="173450"/>
            <a:ext cx="1625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Good!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34" name="Google Shape;334;p77"/>
          <p:cNvSpPr txBox="1"/>
          <p:nvPr/>
        </p:nvSpPr>
        <p:spPr>
          <a:xfrm>
            <a:off x="3357125" y="759725"/>
            <a:ext cx="591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5" name="Google Shape;33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00" y="818300"/>
            <a:ext cx="8671674" cy="28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77"/>
          <p:cNvSpPr txBox="1">
            <a:spLocks noGrp="1"/>
          </p:cNvSpPr>
          <p:nvPr>
            <p:ph type="ctrTitle"/>
          </p:nvPr>
        </p:nvSpPr>
        <p:spPr>
          <a:xfrm>
            <a:off x="1427250" y="3927000"/>
            <a:ext cx="69477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Oh yeah, got rid of the log strings!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Oh, </a:t>
            </a:r>
            <a:r>
              <a:rPr lang="en-GB" sz="1600">
                <a:solidFill>
                  <a:schemeClr val="lt1"/>
                </a:solidFill>
              </a:rPr>
              <a:t>got rid of the log strings…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So… How do we get them back?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21556-D724-46DD-8B34-A0CA5D01C2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8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6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Decoding Hurdles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42" name="Google Shape;342;p78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Original strings are gone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Hash functions are one way only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Result: production code cannot access original strings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Log files contain only hash values, no strings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Conclusion: we need a separate decoding tool with access to the original strings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Which lucky for us are still there in the source code…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E6865F-BF40-429C-9A51-0EF761FA9E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9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6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Decoder Design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48" name="Google Shape;348;p79"/>
          <p:cNvSpPr txBox="1">
            <a:spLocks noGrp="1"/>
          </p:cNvSpPr>
          <p:nvPr>
            <p:ph type="body" idx="1"/>
          </p:nvPr>
        </p:nvSpPr>
        <p:spPr>
          <a:xfrm>
            <a:off x="1960950" y="1825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would the decoder tool do with the original strings?</a:t>
            </a: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Calculate their hash values again, this time at run time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But where exactly would it get them from?</a:t>
            </a: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logger macros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But we are not invoking that code in the decoder…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And we need all of them…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2DC93C-24A7-4489-83F2-7AA0E81D91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0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5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What If…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54" name="Google Shape;354;p80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 we could somehow collect all the logged strings?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Without actual invocations…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Before anything else happens…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What would it take to do that?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902744-DA15-457A-AFF2-BACC8DC319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3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Personal Log: </a:t>
            </a:r>
            <a:br>
              <a:rPr lang="en-GB" dirty="0">
                <a:solidFill>
                  <a:schemeClr val="accent4"/>
                </a:solidFill>
              </a:rPr>
            </a:br>
            <a:r>
              <a:rPr lang="en-GB" dirty="0">
                <a:solidFill>
                  <a:schemeClr val="accent4"/>
                </a:solidFill>
              </a:rPr>
              <a:t>Where No Init Has Gone Before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12" name="Google Shape;212;p63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An Exploration on the C++ Fringe…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3119BE-8393-4975-A8D2-746681467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1"/>
          <p:cNvSpPr txBox="1">
            <a:spLocks noGrp="1"/>
          </p:cNvSpPr>
          <p:nvPr>
            <p:ph type="ctrTitle"/>
          </p:nvPr>
        </p:nvSpPr>
        <p:spPr>
          <a:xfrm>
            <a:off x="1884750" y="541300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How Can You Do Something Automatically in C++?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60" name="Google Shape;360;p81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Global object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But we need this done from local scopes. No way.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Static data member of a class.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Locally defined classes are in the language (e.g. lambdas)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Let’s try this…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2602B7-F37A-46AD-9332-73A4F8DDFF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2"/>
          <p:cNvSpPr txBox="1">
            <a:spLocks noGrp="1"/>
          </p:cNvSpPr>
          <p:nvPr>
            <p:ph type="ctrTitle"/>
          </p:nvPr>
        </p:nvSpPr>
        <p:spPr>
          <a:xfrm>
            <a:off x="1897925" y="136400"/>
            <a:ext cx="6947700" cy="6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This Should Work. Right?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366" name="Google Shape;36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8200"/>
            <a:ext cx="8839204" cy="39534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71A441-DCDA-4C24-8132-B289149368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3"/>
          <p:cNvSpPr txBox="1">
            <a:spLocks noGrp="1"/>
          </p:cNvSpPr>
          <p:nvPr>
            <p:ph type="ctrTitle"/>
          </p:nvPr>
        </p:nvSpPr>
        <p:spPr>
          <a:xfrm>
            <a:off x="1374125" y="464950"/>
            <a:ext cx="6947700" cy="5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Wrong!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72" name="Google Shape;372;p83"/>
          <p:cNvSpPr txBox="1">
            <a:spLocks noGrp="1"/>
          </p:cNvSpPr>
          <p:nvPr>
            <p:ph type="body" idx="1"/>
          </p:nvPr>
        </p:nvSpPr>
        <p:spPr>
          <a:xfrm>
            <a:off x="1431525" y="3630825"/>
            <a:ext cx="6947700" cy="11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Locally defined classes cannot have static data members…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Now what?</a:t>
            </a:r>
            <a:endParaRPr/>
          </a:p>
        </p:txBody>
      </p:sp>
      <p:pic>
        <p:nvPicPr>
          <p:cNvPr id="373" name="Google Shape;37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150" y="2013750"/>
            <a:ext cx="7353300" cy="11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5ED64E-27C0-4439-9306-4B97AFD94B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84"/>
          <p:cNvSpPr txBox="1">
            <a:spLocks noGrp="1"/>
          </p:cNvSpPr>
          <p:nvPr>
            <p:ph type="ctrTitle"/>
          </p:nvPr>
        </p:nvSpPr>
        <p:spPr>
          <a:xfrm>
            <a:off x="1884750" y="91300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How About We Extract InitExec Into a Template Class?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379" name="Google Shape;37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175" y="1087300"/>
            <a:ext cx="7036551" cy="389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113101-225A-4F45-A27E-A6354963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5"/>
          <p:cNvSpPr txBox="1">
            <a:spLocks noGrp="1"/>
          </p:cNvSpPr>
          <p:nvPr>
            <p:ph type="ctrTitle"/>
          </p:nvPr>
        </p:nvSpPr>
        <p:spPr>
          <a:xfrm>
            <a:off x="1925825" y="479040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Yes!!!</a:t>
            </a:r>
            <a:endParaRPr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Managed to Build It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5AA2D6-A556-4D48-94F7-7307096CB8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83FC1-1A2B-1264-602A-9EC7BFBCF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825" y="1904949"/>
            <a:ext cx="3982006" cy="72400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5"/>
          <p:cNvSpPr txBox="1">
            <a:spLocks noGrp="1"/>
          </p:cNvSpPr>
          <p:nvPr>
            <p:ph type="ctrTitle"/>
          </p:nvPr>
        </p:nvSpPr>
        <p:spPr>
          <a:xfrm>
            <a:off x="1925825" y="479040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No… </a:t>
            </a:r>
            <a:br>
              <a:rPr lang="en-GB" dirty="0">
                <a:solidFill>
                  <a:schemeClr val="accent4"/>
                </a:solidFill>
              </a:rPr>
            </a:br>
            <a:r>
              <a:rPr lang="en-GB" dirty="0">
                <a:solidFill>
                  <a:schemeClr val="accent4"/>
                </a:solidFill>
              </a:rPr>
              <a:t>Where’s Our Log?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5AA2D6-A556-4D48-94F7-7307096CB8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83FC1-1A2B-1264-602A-9EC7BFBCF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825" y="1904949"/>
            <a:ext cx="3982006" cy="724001"/>
          </a:xfrm>
          <a:prstGeom prst="rect">
            <a:avLst/>
          </a:prstGeom>
        </p:spPr>
      </p:pic>
      <p:sp>
        <p:nvSpPr>
          <p:cNvPr id="8" name="Google Shape;391;p86">
            <a:extLst>
              <a:ext uri="{FF2B5EF4-FFF2-40B4-BE49-F238E27FC236}">
                <a16:creationId xmlns:a16="http://schemas.microsoft.com/office/drawing/2014/main" id="{42819E5C-88B6-30EC-385A-BFC2E49CC0F7}"/>
              </a:ext>
            </a:extLst>
          </p:cNvPr>
          <p:cNvSpPr txBox="1">
            <a:spLocks/>
          </p:cNvSpPr>
          <p:nvPr/>
        </p:nvSpPr>
        <p:spPr>
          <a:xfrm>
            <a:off x="1865800" y="3058859"/>
            <a:ext cx="6947700" cy="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 originally thought this was the optimizer’s fault</a:t>
            </a:r>
          </a:p>
          <a:p>
            <a:r>
              <a:rPr lang="en-US" dirty="0"/>
              <a:t>But there’s actually more to the story</a:t>
            </a:r>
          </a:p>
        </p:txBody>
      </p:sp>
    </p:spTree>
    <p:extLst>
      <p:ext uri="{BB962C8B-B14F-4D97-AF65-F5344CB8AC3E}">
        <p14:creationId xmlns:p14="http://schemas.microsoft.com/office/powerpoint/2010/main" val="167099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87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Only Referenced Parts of Template Classes Are Actually Instantiated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98" name="Google Shape;398;p87"/>
          <p:cNvSpPr txBox="1">
            <a:spLocks noGrp="1"/>
          </p:cNvSpPr>
          <p:nvPr>
            <p:ph type="body" idx="1"/>
          </p:nvPr>
        </p:nvSpPr>
        <p:spPr>
          <a:xfrm>
            <a:off x="1771800" y="1825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And in our case we are not referencing the static data member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So it’s not instantiated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Therefore denying us the desired constructor invocation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581100-554E-4834-B742-3D751B701C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87"/>
          <p:cNvSpPr txBox="1">
            <a:spLocks noGrp="1"/>
          </p:cNvSpPr>
          <p:nvPr>
            <p:ph type="ctrTitle"/>
          </p:nvPr>
        </p:nvSpPr>
        <p:spPr>
          <a:xfrm>
            <a:off x="1799108" y="45986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So Let’s Reference the Static Data Member Directly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581100-554E-4834-B742-3D751B701C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27</a:t>
            </a:fld>
            <a:endParaRPr lang="en-GB"/>
          </a:p>
        </p:txBody>
      </p:sp>
      <p:pic>
        <p:nvPicPr>
          <p:cNvPr id="3" name="Google Shape;420;p90">
            <a:extLst>
              <a:ext uri="{FF2B5EF4-FFF2-40B4-BE49-F238E27FC236}">
                <a16:creationId xmlns:a16="http://schemas.microsoft.com/office/drawing/2014/main" id="{75342AEF-50F4-2600-1E9F-AE1DF6DCEE0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128" y="1586902"/>
            <a:ext cx="4900350" cy="14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63BD3A-1FEB-DACA-DAD5-5C802C6DA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318" y="3337509"/>
            <a:ext cx="3982006" cy="724001"/>
          </a:xfrm>
          <a:prstGeom prst="rect">
            <a:avLst/>
          </a:prstGeom>
        </p:spPr>
      </p:pic>
      <p:sp>
        <p:nvSpPr>
          <p:cNvPr id="8" name="Google Shape;391;p86">
            <a:extLst>
              <a:ext uri="{FF2B5EF4-FFF2-40B4-BE49-F238E27FC236}">
                <a16:creationId xmlns:a16="http://schemas.microsoft.com/office/drawing/2014/main" id="{E81D4CAC-EBA8-2EC9-F41B-876C6480737A}"/>
              </a:ext>
            </a:extLst>
          </p:cNvPr>
          <p:cNvSpPr txBox="1">
            <a:spLocks/>
          </p:cNvSpPr>
          <p:nvPr/>
        </p:nvSpPr>
        <p:spPr>
          <a:xfrm>
            <a:off x="1867576" y="3950399"/>
            <a:ext cx="6947700" cy="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Still no cigar…</a:t>
            </a:r>
          </a:p>
        </p:txBody>
      </p:sp>
    </p:spTree>
    <p:extLst>
      <p:ext uri="{BB962C8B-B14F-4D97-AF65-F5344CB8AC3E}">
        <p14:creationId xmlns:p14="http://schemas.microsoft.com/office/powerpoint/2010/main" val="178648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8"/>
          <p:cNvSpPr txBox="1">
            <a:spLocks noGrp="1"/>
          </p:cNvSpPr>
          <p:nvPr>
            <p:ph type="ctrTitle"/>
          </p:nvPr>
        </p:nvSpPr>
        <p:spPr>
          <a:xfrm>
            <a:off x="1884750" y="732533"/>
            <a:ext cx="6947700" cy="6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-GB" sz="2540" b="0" dirty="0">
                <a:solidFill>
                  <a:schemeClr val="accent4"/>
                </a:solidFill>
              </a:rPr>
              <a:t>Let’s Make Sure the Template Is Actually Instantiated, via a Side Effect</a:t>
            </a:r>
            <a:endParaRPr sz="3800" dirty="0">
              <a:solidFill>
                <a:schemeClr val="accent4"/>
              </a:solidFill>
            </a:endParaRPr>
          </a:p>
        </p:txBody>
      </p:sp>
      <p:pic>
        <p:nvPicPr>
          <p:cNvPr id="406" name="Google Shape;40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250" y="1155800"/>
            <a:ext cx="4855225" cy="12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153F-EF5F-4A8A-BEE2-9ACEE4CD9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3BC79-E9A3-8538-A0DA-FF3A34929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250" y="2807498"/>
            <a:ext cx="3781953" cy="381053"/>
          </a:xfrm>
          <a:prstGeom prst="rect">
            <a:avLst/>
          </a:prstGeom>
        </p:spPr>
      </p:pic>
      <p:sp>
        <p:nvSpPr>
          <p:cNvPr id="7" name="Google Shape;398;p87">
            <a:extLst>
              <a:ext uri="{FF2B5EF4-FFF2-40B4-BE49-F238E27FC236}">
                <a16:creationId xmlns:a16="http://schemas.microsoft.com/office/drawing/2014/main" id="{203DE1B3-9CA0-7019-1870-551498902E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30040" y="3350637"/>
            <a:ext cx="6947700" cy="1274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Only now are we finally getting a linker error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Meaning we were also being optimized out after all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And this one is quite easy to fix. Back to statics 101…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9"/>
          <p:cNvSpPr txBox="1">
            <a:spLocks noGrp="1"/>
          </p:cNvSpPr>
          <p:nvPr>
            <p:ph type="ctrTitle"/>
          </p:nvPr>
        </p:nvSpPr>
        <p:spPr>
          <a:xfrm>
            <a:off x="1722825" y="283325"/>
            <a:ext cx="6947700" cy="7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Let’s Calm Down the Linker Too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87A894-DD46-4D92-9989-C818A52B39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B3C103-3A23-B0B5-399B-FD704350F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650" y="1523976"/>
            <a:ext cx="1876687" cy="3429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762830-079F-0B1E-6EE8-2FF9988DDAFB}"/>
                  </a:ext>
                </a:extLst>
              </p14:cNvPr>
              <p14:cNvContentPartPr/>
              <p14:nvPr/>
            </p14:nvContentPartPr>
            <p14:xfrm>
              <a:off x="1818660" y="1572480"/>
              <a:ext cx="521640" cy="256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762830-079F-0B1E-6EE8-2FF9988DDA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9660" y="1563840"/>
                <a:ext cx="5392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FACA4E7-445A-6A86-AE31-8861360FD605}"/>
                  </a:ext>
                </a:extLst>
              </p14:cNvPr>
              <p14:cNvContentPartPr/>
              <p14:nvPr/>
            </p14:nvContentPartPr>
            <p14:xfrm>
              <a:off x="1988580" y="1584720"/>
              <a:ext cx="1404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FACA4E7-445A-6A86-AE31-8861360FD6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9580" y="1576080"/>
                <a:ext cx="3168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8E84EFB-ACA1-EDCC-6B15-02D4D4E8F6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8660" y="2612375"/>
            <a:ext cx="2857899" cy="6192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4"/>
          <p:cNvSpPr txBox="1">
            <a:spLocks noGrp="1"/>
          </p:cNvSpPr>
          <p:nvPr>
            <p:ph type="ctrTitle"/>
          </p:nvPr>
        </p:nvSpPr>
        <p:spPr>
          <a:xfrm>
            <a:off x="892825" y="218525"/>
            <a:ext cx="7878000" cy="4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…Where the Uncalled for Happens Anyway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218" name="Google Shape;21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925" y="1487225"/>
            <a:ext cx="3817775" cy="16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875" y="1487213"/>
            <a:ext cx="4609299" cy="216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9C05C5-88AE-43E6-B7E1-FD196E3672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90"/>
          <p:cNvSpPr txBox="1">
            <a:spLocks noGrp="1"/>
          </p:cNvSpPr>
          <p:nvPr>
            <p:ph type="ctrTitle"/>
          </p:nvPr>
        </p:nvSpPr>
        <p:spPr>
          <a:xfrm>
            <a:off x="1562955" y="298670"/>
            <a:ext cx="743709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dirty="0">
                <a:solidFill>
                  <a:schemeClr val="accent4"/>
                </a:solidFill>
              </a:rPr>
              <a:t>But Since Inline Static Doesn’t Always Work, We’ll Stick With the Old Less Classy Way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55B0DB-911D-420E-AC4E-347B0D817F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5B4C4-0734-DD23-E8BC-96016A45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706" y="1979259"/>
            <a:ext cx="3362794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05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90"/>
          <p:cNvSpPr txBox="1">
            <a:spLocks noGrp="1"/>
          </p:cNvSpPr>
          <p:nvPr>
            <p:ph type="ctrTitle"/>
          </p:nvPr>
        </p:nvSpPr>
        <p:spPr>
          <a:xfrm>
            <a:off x="1804667" y="482498"/>
            <a:ext cx="6947700" cy="619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dirty="0">
                <a:solidFill>
                  <a:schemeClr val="accent4"/>
                </a:solidFill>
              </a:rPr>
              <a:t>Looks Like We Could Actually Remove the (void)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55B0DB-911D-420E-AC4E-347B0D817F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31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8B66E-7921-3BEB-2F4E-5B660F824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079" y="1342901"/>
            <a:ext cx="2229161" cy="885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A52231-815D-7693-26DB-47819E4A4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079" y="2605045"/>
            <a:ext cx="2857899" cy="619211"/>
          </a:xfrm>
          <a:prstGeom prst="rect">
            <a:avLst/>
          </a:prstGeom>
        </p:spPr>
      </p:pic>
      <p:sp>
        <p:nvSpPr>
          <p:cNvPr id="3" name="Google Shape;435;p92">
            <a:extLst>
              <a:ext uri="{FF2B5EF4-FFF2-40B4-BE49-F238E27FC236}">
                <a16:creationId xmlns:a16="http://schemas.microsoft.com/office/drawing/2014/main" id="{4288CF4E-156C-3E82-FF5A-6A42A76836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31385" y="3600451"/>
            <a:ext cx="6947700" cy="750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dirty="0"/>
              <a:t>But in more complex code this tends to produce unused variable warnings.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095F80-F89D-53AF-2E86-E3DE29D9A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771" y="833150"/>
            <a:ext cx="2896004" cy="1038370"/>
          </a:xfrm>
          <a:prstGeom prst="rect">
            <a:avLst/>
          </a:prstGeom>
        </p:spPr>
      </p:pic>
      <p:sp>
        <p:nvSpPr>
          <p:cNvPr id="425" name="Google Shape;425;p91"/>
          <p:cNvSpPr txBox="1">
            <a:spLocks noGrp="1"/>
          </p:cNvSpPr>
          <p:nvPr>
            <p:ph type="ctrTitle"/>
          </p:nvPr>
        </p:nvSpPr>
        <p:spPr>
          <a:xfrm>
            <a:off x="2330875" y="183875"/>
            <a:ext cx="3841500" cy="5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Where We’re at So Far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427" name="Google Shape;42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33150"/>
            <a:ext cx="4715849" cy="40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91"/>
          <p:cNvSpPr/>
          <p:nvPr/>
        </p:nvSpPr>
        <p:spPr>
          <a:xfrm>
            <a:off x="229700" y="3452225"/>
            <a:ext cx="170100" cy="11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91"/>
          <p:cNvSpPr/>
          <p:nvPr/>
        </p:nvSpPr>
        <p:spPr>
          <a:xfrm>
            <a:off x="7924855" y="1594080"/>
            <a:ext cx="170100" cy="178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476874-A727-4211-883E-CF1B31C8C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32</a:t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92"/>
          <p:cNvSpPr txBox="1">
            <a:spLocks noGrp="1"/>
          </p:cNvSpPr>
          <p:nvPr>
            <p:ph type="ctrTitle"/>
          </p:nvPr>
        </p:nvSpPr>
        <p:spPr>
          <a:xfrm>
            <a:off x="1579950" y="387475"/>
            <a:ext cx="6947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That’s Nice, but We’re Not Quite There Yet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35" name="Google Shape;435;p92"/>
          <p:cNvSpPr txBox="1">
            <a:spLocks noGrp="1"/>
          </p:cNvSpPr>
          <p:nvPr>
            <p:ph type="body" idx="1"/>
          </p:nvPr>
        </p:nvSpPr>
        <p:spPr>
          <a:xfrm>
            <a:off x="1494225" y="1501725"/>
            <a:ext cx="6947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We need the action (</a:t>
            </a:r>
            <a:r>
              <a:rPr lang="en-GB" i="1" dirty="0" err="1"/>
              <a:t>cout</a:t>
            </a:r>
            <a:r>
              <a:rPr lang="en-GB" dirty="0"/>
              <a:t> in this case) to be generated by local code!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701632-42CD-4271-91C9-CCF5E08A3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33</a:t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93"/>
          <p:cNvSpPr txBox="1">
            <a:spLocks noGrp="1"/>
          </p:cNvSpPr>
          <p:nvPr>
            <p:ph type="ctrTitle"/>
          </p:nvPr>
        </p:nvSpPr>
        <p:spPr>
          <a:xfrm>
            <a:off x="1579950" y="387475"/>
            <a:ext cx="6947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That’s Nice, but We’re Not Quite There Yet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41" name="Google Shape;441;p93"/>
          <p:cNvSpPr txBox="1">
            <a:spLocks noGrp="1"/>
          </p:cNvSpPr>
          <p:nvPr>
            <p:ph type="body" idx="1"/>
          </p:nvPr>
        </p:nvSpPr>
        <p:spPr>
          <a:xfrm>
            <a:off x="1494225" y="1501725"/>
            <a:ext cx="69477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We need the action (</a:t>
            </a:r>
            <a:r>
              <a:rPr lang="en-GB" i="1"/>
              <a:t>cout</a:t>
            </a:r>
            <a:r>
              <a:rPr lang="en-GB"/>
              <a:t> in this case) to be generated by local code!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Actually we’ve already taken a small step…</a:t>
            </a:r>
            <a:endParaRPr/>
          </a:p>
        </p:txBody>
      </p:sp>
      <p:sp>
        <p:nvSpPr>
          <p:cNvPr id="442" name="Google Shape;442;p93"/>
          <p:cNvSpPr txBox="1"/>
          <p:nvPr/>
        </p:nvSpPr>
        <p:spPr>
          <a:xfrm>
            <a:off x="1494225" y="2776650"/>
            <a:ext cx="59136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>
                <a:solidFill>
                  <a:schemeClr val="lt1"/>
                </a:solidFill>
              </a:rPr>
              <a:t>We’ve passed a small piece of state - the line number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>
                <a:solidFill>
                  <a:schemeClr val="lt1"/>
                </a:solidFill>
              </a:rPr>
              <a:t>Could we go all the way and carry out any custom action?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>
                <a:solidFill>
                  <a:schemeClr val="lt1"/>
                </a:solidFill>
              </a:rPr>
              <a:t>That sounds like… a lambda!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443" name="Google Shape;44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975" y="2272500"/>
            <a:ext cx="617012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636F8C-F4C2-49AB-8055-E494D43C78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4"/>
          <p:cNvSpPr txBox="1">
            <a:spLocks noGrp="1"/>
          </p:cNvSpPr>
          <p:nvPr>
            <p:ph type="ctrTitle"/>
          </p:nvPr>
        </p:nvSpPr>
        <p:spPr>
          <a:xfrm>
            <a:off x="1884750" y="49027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So How Do We Get a Lambda All the Way From f() To </a:t>
            </a:r>
            <a:r>
              <a:rPr lang="en-GB" dirty="0" err="1">
                <a:solidFill>
                  <a:schemeClr val="accent4"/>
                </a:solidFill>
              </a:rPr>
              <a:t>InitExec</a:t>
            </a:r>
            <a:r>
              <a:rPr lang="en-GB" dirty="0">
                <a:solidFill>
                  <a:schemeClr val="accent4"/>
                </a:solidFill>
              </a:rPr>
              <a:t>?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49" name="Google Shape;449;p94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As constructor parameter - static member, no way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Template parameter it is then…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430C35-DF45-40BA-936C-B54EA0505D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35</a:t>
            </a:fld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95"/>
          <p:cNvSpPr txBox="1">
            <a:spLocks noGrp="1"/>
          </p:cNvSpPr>
          <p:nvPr>
            <p:ph type="ctrTitle"/>
          </p:nvPr>
        </p:nvSpPr>
        <p:spPr>
          <a:xfrm>
            <a:off x="3733775" y="54400"/>
            <a:ext cx="2166600" cy="6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1st Try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55" name="Google Shape;455;p95"/>
          <p:cNvSpPr txBox="1"/>
          <p:nvPr/>
        </p:nvSpPr>
        <p:spPr>
          <a:xfrm>
            <a:off x="1615200" y="4575550"/>
            <a:ext cx="591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lt1"/>
                </a:solidFill>
              </a:rPr>
              <a:t>Nope, we can’t just pass a lamda as a template argument</a:t>
            </a:r>
            <a:endParaRPr sz="100"/>
          </a:p>
        </p:txBody>
      </p:sp>
      <p:pic>
        <p:nvPicPr>
          <p:cNvPr id="456" name="Google Shape;456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50" y="708400"/>
            <a:ext cx="4242926" cy="379415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95"/>
          <p:cNvSpPr/>
          <p:nvPr/>
        </p:nvSpPr>
        <p:spPr>
          <a:xfrm>
            <a:off x="428975" y="2823725"/>
            <a:ext cx="3932400" cy="884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5"/>
          <p:cNvSpPr txBox="1"/>
          <p:nvPr/>
        </p:nvSpPr>
        <p:spPr>
          <a:xfrm>
            <a:off x="4446575" y="708400"/>
            <a:ext cx="46587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 dirty="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error C2923: '</a:t>
            </a:r>
            <a:r>
              <a:rPr lang="en-GB" sz="1300" dirty="0" err="1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InitExec</a:t>
            </a:r>
            <a:r>
              <a:rPr lang="en-GB" sz="1300" dirty="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': 'p' is not a valid template type argument for parameter 'P'</a:t>
            </a:r>
            <a:endParaRPr sz="1300" dirty="0">
              <a:solidFill>
                <a:srgbClr val="F2F2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 dirty="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error C2955: '</a:t>
            </a:r>
            <a:r>
              <a:rPr lang="en-GB" sz="1300" dirty="0" err="1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InitExec</a:t>
            </a:r>
            <a:r>
              <a:rPr lang="en-GB" sz="1300" dirty="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': use of class template requires template argument list</a:t>
            </a:r>
            <a:endParaRPr sz="1300" dirty="0">
              <a:solidFill>
                <a:srgbClr val="F2F2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F2F2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E6D281-01B8-41B1-AF2F-6ABD7D166D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96"/>
          <p:cNvSpPr txBox="1">
            <a:spLocks noGrp="1"/>
          </p:cNvSpPr>
          <p:nvPr>
            <p:ph type="ctrTitle"/>
          </p:nvPr>
        </p:nvSpPr>
        <p:spPr>
          <a:xfrm>
            <a:off x="1494625" y="74800"/>
            <a:ext cx="7406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 dirty="0">
                <a:solidFill>
                  <a:schemeClr val="accent4"/>
                </a:solidFill>
              </a:rPr>
              <a:t>But Maybe There’s Another Way After All…</a:t>
            </a:r>
            <a:endParaRPr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Let’s See What We Can Dig up Online 🖧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464" name="Google Shape;464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00" y="1112700"/>
            <a:ext cx="4676675" cy="376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000" y="1112700"/>
            <a:ext cx="3877325" cy="8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5A90DA-902A-4F2C-8C0D-052E6569A5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37</a:t>
            </a:fld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7"/>
          <p:cNvSpPr txBox="1">
            <a:spLocks noGrp="1"/>
          </p:cNvSpPr>
          <p:nvPr>
            <p:ph type="ctrTitle"/>
          </p:nvPr>
        </p:nvSpPr>
        <p:spPr>
          <a:xfrm>
            <a:off x="1494625" y="74800"/>
            <a:ext cx="7406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But Maybe There’s Another Way After All…</a:t>
            </a:r>
            <a:endParaRPr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Let’s See What We Can Dig up Online 🖧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471" name="Google Shape;47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00" y="1112700"/>
            <a:ext cx="4676675" cy="376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000" y="1112700"/>
            <a:ext cx="3877325" cy="8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97"/>
          <p:cNvSpPr/>
          <p:nvPr/>
        </p:nvSpPr>
        <p:spPr>
          <a:xfrm>
            <a:off x="467725" y="1471350"/>
            <a:ext cx="2176500" cy="153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0A56A4-9948-42F8-98BD-1FAE63C542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38</a:t>
            </a:fld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98"/>
          <p:cNvSpPr txBox="1">
            <a:spLocks noGrp="1"/>
          </p:cNvSpPr>
          <p:nvPr>
            <p:ph type="ctrTitle"/>
          </p:nvPr>
        </p:nvSpPr>
        <p:spPr>
          <a:xfrm>
            <a:off x="1494625" y="74800"/>
            <a:ext cx="7406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But Maybe There’s Another Way After All…</a:t>
            </a:r>
            <a:endParaRPr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Let’s See What We Can Dig up Online 🖧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479" name="Google Shape;47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00" y="1112700"/>
            <a:ext cx="4676675" cy="376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000" y="1112700"/>
            <a:ext cx="3877325" cy="8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98"/>
          <p:cNvSpPr/>
          <p:nvPr/>
        </p:nvSpPr>
        <p:spPr>
          <a:xfrm>
            <a:off x="467725" y="1471350"/>
            <a:ext cx="2176500" cy="153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98"/>
          <p:cNvSpPr/>
          <p:nvPr/>
        </p:nvSpPr>
        <p:spPr>
          <a:xfrm>
            <a:off x="1164875" y="1743400"/>
            <a:ext cx="824700" cy="11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E2902E-C789-4F5B-B0E1-B97842874F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39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5"/>
          <p:cNvSpPr txBox="1">
            <a:spLocks noGrp="1"/>
          </p:cNvSpPr>
          <p:nvPr>
            <p:ph type="ctrTitle"/>
          </p:nvPr>
        </p:nvSpPr>
        <p:spPr>
          <a:xfrm>
            <a:off x="1648625" y="0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Before We Go Any Further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25" name="Google Shape;225;p65"/>
          <p:cNvSpPr txBox="1">
            <a:spLocks noGrp="1"/>
          </p:cNvSpPr>
          <p:nvPr>
            <p:ph type="body" idx="1"/>
          </p:nvPr>
        </p:nvSpPr>
        <p:spPr>
          <a:xfrm>
            <a:off x="1648625" y="1114250"/>
            <a:ext cx="69477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won’t be showing you actual logging stuff:</a:t>
            </a:r>
            <a:endParaRPr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File IO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Parameter handling</a:t>
            </a:r>
            <a:endParaRPr dirty="0"/>
          </a:p>
        </p:txBody>
      </p:sp>
      <p:sp>
        <p:nvSpPr>
          <p:cNvPr id="227" name="Google Shape;227;p65"/>
          <p:cNvSpPr txBox="1"/>
          <p:nvPr/>
        </p:nvSpPr>
        <p:spPr>
          <a:xfrm>
            <a:off x="1642625" y="2977275"/>
            <a:ext cx="59136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lt1"/>
                </a:solidFill>
              </a:rPr>
              <a:t>I will be showing you:</a:t>
            </a:r>
            <a:endParaRPr sz="1600" dirty="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 dirty="0">
                <a:solidFill>
                  <a:schemeClr val="lt1"/>
                </a:solidFill>
              </a:rPr>
              <a:t>Text encoding &amp; decoding without any pre-processing</a:t>
            </a:r>
            <a:endParaRPr sz="1600" dirty="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 dirty="0">
                <a:solidFill>
                  <a:schemeClr val="lt1"/>
                </a:solidFill>
              </a:rPr>
              <a:t>The implementation of DO_ON_INIT</a:t>
            </a:r>
            <a:endParaRPr sz="1600" dirty="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 dirty="0">
                <a:solidFill>
                  <a:schemeClr val="lt1"/>
                </a:solidFill>
              </a:rPr>
              <a:t>In C++ 17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F7E47-E950-4B14-9A85-FA5B04BE1F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99"/>
          <p:cNvSpPr txBox="1">
            <a:spLocks noGrp="1"/>
          </p:cNvSpPr>
          <p:nvPr>
            <p:ph type="ctrTitle"/>
          </p:nvPr>
        </p:nvSpPr>
        <p:spPr>
          <a:xfrm>
            <a:off x="1494625" y="74800"/>
            <a:ext cx="7406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But Maybe There’s Another Way After All…</a:t>
            </a:r>
            <a:endParaRPr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Let’s See What We Can Dig up Online 🖧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488" name="Google Shape;48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00" y="1112700"/>
            <a:ext cx="4676675" cy="376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000" y="1112700"/>
            <a:ext cx="3877325" cy="8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99"/>
          <p:cNvSpPr/>
          <p:nvPr/>
        </p:nvSpPr>
        <p:spPr>
          <a:xfrm>
            <a:off x="467725" y="1471350"/>
            <a:ext cx="2176500" cy="153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99"/>
          <p:cNvSpPr/>
          <p:nvPr/>
        </p:nvSpPr>
        <p:spPr>
          <a:xfrm>
            <a:off x="1164875" y="1743400"/>
            <a:ext cx="824700" cy="110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99"/>
          <p:cNvSpPr/>
          <p:nvPr/>
        </p:nvSpPr>
        <p:spPr>
          <a:xfrm>
            <a:off x="773825" y="3588250"/>
            <a:ext cx="1606800" cy="153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059904-0C77-4BC2-B3AF-0FA784DD91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40</a:t>
            </a:fld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00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7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And There You Have It!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98" name="Google Shape;498;p100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12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Custom code executed at global init from a non-invoked context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 C++ 17!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Unfortunately not in all compilers (more about this later)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This is the basis, now we’ll package it nicely as DO_ON_INIT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F13DF7-EBBA-479A-9C37-5963479D3C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41</a:t>
            </a:fld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01"/>
          <p:cNvSpPr txBox="1">
            <a:spLocks noGrp="1"/>
          </p:cNvSpPr>
          <p:nvPr>
            <p:ph type="ctrTitle"/>
          </p:nvPr>
        </p:nvSpPr>
        <p:spPr>
          <a:xfrm>
            <a:off x="1598450" y="155825"/>
            <a:ext cx="6947700" cy="6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Introducing DO_ON_INIT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504" name="Google Shape;504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126" y="858600"/>
            <a:ext cx="5498826" cy="4047399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101"/>
          <p:cNvSpPr/>
          <p:nvPr/>
        </p:nvSpPr>
        <p:spPr>
          <a:xfrm>
            <a:off x="1837451" y="3669275"/>
            <a:ext cx="5057400" cy="103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528A0E-FF12-4CCF-831D-417D7BF832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42</a:t>
            </a:fld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02"/>
          <p:cNvSpPr txBox="1">
            <a:spLocks noGrp="1"/>
          </p:cNvSpPr>
          <p:nvPr>
            <p:ph type="ctrTitle"/>
          </p:nvPr>
        </p:nvSpPr>
        <p:spPr>
          <a:xfrm>
            <a:off x="1530450" y="439575"/>
            <a:ext cx="6163800" cy="4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And Now This Is Finally Possible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511" name="Google Shape;511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925" y="1455350"/>
            <a:ext cx="3817775" cy="21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350"/>
            <a:ext cx="4744700" cy="22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6C0BD-AFDD-4A6A-833A-3CBD79BE92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43</a:t>
            </a:fld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03"/>
          <p:cNvSpPr txBox="1">
            <a:spLocks noGrp="1"/>
          </p:cNvSpPr>
          <p:nvPr>
            <p:ph type="ctrTitle"/>
          </p:nvPr>
        </p:nvSpPr>
        <p:spPr>
          <a:xfrm>
            <a:off x="1956625" y="177475"/>
            <a:ext cx="6947700" cy="5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And It’s Even Easier In C++ 20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18" name="Google Shape;518;p103"/>
          <p:cNvSpPr txBox="1"/>
          <p:nvPr/>
        </p:nvSpPr>
        <p:spPr>
          <a:xfrm>
            <a:off x="1956625" y="4506425"/>
            <a:ext cx="5913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lt1"/>
                </a:solidFill>
              </a:rPr>
              <a:t>* Based on code contributed by Arthur O'Dwyer</a:t>
            </a:r>
            <a:endParaRPr sz="1000" b="1">
              <a:solidFill>
                <a:schemeClr val="lt1"/>
              </a:solidFill>
            </a:endParaRPr>
          </a:p>
        </p:txBody>
      </p:sp>
      <p:pic>
        <p:nvPicPr>
          <p:cNvPr id="519" name="Google Shape;51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2525"/>
            <a:ext cx="8839200" cy="25476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B321AF-7507-4FB5-B138-AB59AA4969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44</a:t>
            </a:fld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03"/>
          <p:cNvSpPr txBox="1">
            <a:spLocks noGrp="1"/>
          </p:cNvSpPr>
          <p:nvPr>
            <p:ph type="ctrTitle"/>
          </p:nvPr>
        </p:nvSpPr>
        <p:spPr>
          <a:xfrm>
            <a:off x="1789773" y="525979"/>
            <a:ext cx="6947700" cy="5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And as It Turns Out, the C++17 Version Can Also Be Simplified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B321AF-7507-4FB5-B138-AB59AA4969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328BC-F4A2-9FF4-5901-4B2D7BE58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627" y="1299985"/>
            <a:ext cx="5696745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23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06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7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Putting It All Together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39" name="Google Shape;539;p106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15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started off with encoding our log strings at compile time:</a:t>
            </a:r>
            <a:endParaRPr/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FORCE_CONST_EVAL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std::integral_constant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decltype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&gt;::value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LOG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FORCE_CONST_EVAL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hash_str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32FA6E-039F-4AB3-A6FF-C939F8131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46</a:t>
            </a:fld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07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70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>
                <a:solidFill>
                  <a:schemeClr val="accent4"/>
                </a:solidFill>
              </a:rPr>
              <a:t>So How Do We Build the Decoder Tool?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45" name="Google Shape;545;p107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Production code doesn’t have the original strings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But the source code does!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Same LOG macros, different implementation when built for decoding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Doing what? - mapping the string hash values to the original strings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When? - before all else, to have the mapping handy when needed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How? - well, with DO_ON_INIT of course!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C5547-34D1-4BE1-9C7D-E53720B70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08"/>
          <p:cNvSpPr txBox="1">
            <a:spLocks noGrp="1"/>
          </p:cNvSpPr>
          <p:nvPr>
            <p:ph type="body" idx="1"/>
          </p:nvPr>
        </p:nvSpPr>
        <p:spPr>
          <a:xfrm>
            <a:off x="2007950" y="1200150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BUILD_FOR_ENCODING compile-time switch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If 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LOG macro substitutes logged string with hash at </a:t>
            </a:r>
            <a:r>
              <a:rPr lang="en-GB" u="sng"/>
              <a:t>compile</a:t>
            </a:r>
            <a:r>
              <a:rPr lang="en-GB"/>
              <a:t> time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If off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LOG macro uses DO_ON_INIT to register the logged string and its hash, at </a:t>
            </a:r>
            <a:r>
              <a:rPr lang="en-GB" u="sng"/>
              <a:t>run</a:t>
            </a:r>
            <a:r>
              <a:rPr lang="en-GB"/>
              <a:t>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Any hash encountered in the log file is replaced with the original string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Out of scope in this talk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File IO (both ways)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Log parameters</a:t>
            </a:r>
            <a:endParaRPr/>
          </a:p>
        </p:txBody>
      </p:sp>
      <p:sp>
        <p:nvSpPr>
          <p:cNvPr id="551" name="Google Shape;551;p108"/>
          <p:cNvSpPr txBox="1">
            <a:spLocks noGrp="1"/>
          </p:cNvSpPr>
          <p:nvPr>
            <p:ph type="ctrTitle"/>
          </p:nvPr>
        </p:nvSpPr>
        <p:spPr>
          <a:xfrm>
            <a:off x="2084450" y="187725"/>
            <a:ext cx="6947700" cy="8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Overall Design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0A5DA-E9FF-45B4-B958-132F899430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48</a:t>
            </a:fld>
            <a:endParaRPr lang="en-GB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09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Let’s Start, Top to Bottom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57" name="Google Shape;557;p109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19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#ifdef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BUILD_FOR_ENCODING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#define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LOG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HASH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5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GB" sz="15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5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#else</a:t>
            </a:r>
            <a:endParaRPr sz="15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#define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LOG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DO_ON_INIT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register_message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5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endParaRPr sz="15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BBBD4B-0DAC-4EC8-80F0-48B5D8D9EF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49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6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68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Who Am I?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33" name="Google Shape;233;p66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Andrei Zissu</a:t>
            </a:r>
            <a:endParaRPr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Israeli C++ programmer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Multiple industries over the past 2 decades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Mobile, cyber, multimedia and more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Member of WG21 Israeli NB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Special interest in reflection, and lately also in contracts 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>
                <a:solidFill>
                  <a:schemeClr val="lt1"/>
                </a:solidFill>
              </a:rPr>
              <a:t>Working as Windows Tech Lead at </a:t>
            </a:r>
            <a:r>
              <a:rPr lang="en-GB" dirty="0" err="1">
                <a:solidFill>
                  <a:schemeClr val="lt1"/>
                </a:solidFill>
              </a:rPr>
              <a:t>Morphisec</a:t>
            </a:r>
            <a:r>
              <a:rPr lang="en-GB" dirty="0">
                <a:solidFill>
                  <a:schemeClr val="lt1"/>
                </a:solidFill>
              </a:rPr>
              <a:t> – provider of Automated Moving Target </a:t>
            </a:r>
            <a:r>
              <a:rPr lang="en-GB" dirty="0" err="1">
                <a:solidFill>
                  <a:schemeClr val="lt1"/>
                </a:solidFill>
              </a:rPr>
              <a:t>Defense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886339-7FDD-4A80-84CE-DB2CCB24BC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10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6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Let’s Start, Top to Bottom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63" name="Google Shape;563;p110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19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#ifdef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BUILD_FOR_ENCODING</a:t>
            </a:r>
            <a:endParaRPr sz="15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#define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LOG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HASH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5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GB" sz="15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5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#else</a:t>
            </a:r>
            <a:endParaRPr sz="15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#define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LOG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DO_ON_INIT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register_message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5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#endif</a:t>
            </a:r>
            <a:endParaRPr sz="15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Google Shape;564;p110"/>
          <p:cNvSpPr txBox="1">
            <a:spLocks noGrp="1"/>
          </p:cNvSpPr>
          <p:nvPr>
            <p:ph type="ctrTitle"/>
          </p:nvPr>
        </p:nvSpPr>
        <p:spPr>
          <a:xfrm>
            <a:off x="1884750" y="391567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We’ve already seen the encoding part, so let’s just focus on the decoder</a:t>
            </a:r>
            <a:endParaRPr/>
          </a:p>
        </p:txBody>
      </p:sp>
      <p:sp>
        <p:nvSpPr>
          <p:cNvPr id="565" name="Google Shape;565;p110"/>
          <p:cNvSpPr/>
          <p:nvPr/>
        </p:nvSpPr>
        <p:spPr>
          <a:xfrm>
            <a:off x="2418375" y="2884375"/>
            <a:ext cx="5913300" cy="28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534716-AC5D-4B43-B3B1-BDB1659029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50</a:t>
            </a:fld>
            <a:endParaRPr lang="en-GB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11"/>
          <p:cNvSpPr txBox="1">
            <a:spLocks noGrp="1"/>
          </p:cNvSpPr>
          <p:nvPr>
            <p:ph type="ctrTitle"/>
          </p:nvPr>
        </p:nvSpPr>
        <p:spPr>
          <a:xfrm>
            <a:off x="1527650" y="-20325"/>
            <a:ext cx="6947700" cy="6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Registration Is Pretty Straightforward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571" name="Google Shape;571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3350"/>
            <a:ext cx="8839200" cy="33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4DEDDC-3868-4DCF-9834-45083960D6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51</a:t>
            </a:fld>
            <a:endParaRPr lang="en-GB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12"/>
          <p:cNvSpPr txBox="1">
            <a:spLocks noGrp="1"/>
          </p:cNvSpPr>
          <p:nvPr>
            <p:ph type="ctrTitle"/>
          </p:nvPr>
        </p:nvSpPr>
        <p:spPr>
          <a:xfrm>
            <a:off x="1527650" y="-20325"/>
            <a:ext cx="6947700" cy="6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Registration Is Pretty Straightforward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577" name="Google Shape;577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3350"/>
            <a:ext cx="8839200" cy="33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112"/>
          <p:cNvSpPr/>
          <p:nvPr/>
        </p:nvSpPr>
        <p:spPr>
          <a:xfrm>
            <a:off x="637775" y="1318300"/>
            <a:ext cx="8195700" cy="246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12"/>
          <p:cNvSpPr txBox="1"/>
          <p:nvPr/>
        </p:nvSpPr>
        <p:spPr>
          <a:xfrm>
            <a:off x="1407975" y="3888375"/>
            <a:ext cx="5901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 b="1">
                <a:solidFill>
                  <a:schemeClr val="lt1"/>
                </a:solidFill>
              </a:rPr>
              <a:t>Lazy init in get_reg() insures lifetime control during global init sequence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BFFE74-EB75-43A6-838A-F6A9C3EE59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52</a:t>
            </a:fld>
            <a:endParaRPr lang="en-GB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13"/>
          <p:cNvSpPr txBox="1">
            <a:spLocks noGrp="1"/>
          </p:cNvSpPr>
          <p:nvPr>
            <p:ph type="ctrTitle"/>
          </p:nvPr>
        </p:nvSpPr>
        <p:spPr>
          <a:xfrm>
            <a:off x="1527650" y="-20325"/>
            <a:ext cx="6947700" cy="6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Registration Is Pretty Straightforward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585" name="Google Shape;585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3350"/>
            <a:ext cx="8839200" cy="33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113"/>
          <p:cNvSpPr/>
          <p:nvPr/>
        </p:nvSpPr>
        <p:spPr>
          <a:xfrm>
            <a:off x="637775" y="1318300"/>
            <a:ext cx="8195700" cy="246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13"/>
          <p:cNvSpPr txBox="1"/>
          <p:nvPr/>
        </p:nvSpPr>
        <p:spPr>
          <a:xfrm>
            <a:off x="1407975" y="3888375"/>
            <a:ext cx="5901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 b="1">
                <a:solidFill>
                  <a:schemeClr val="lt1"/>
                </a:solidFill>
              </a:rPr>
              <a:t>Lazy init in get_reg() insures lifetime control during global init sequence</a:t>
            </a:r>
            <a:endParaRPr sz="1200" b="1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 b="1">
                <a:solidFill>
                  <a:schemeClr val="lt1"/>
                </a:solidFill>
              </a:rPr>
              <a:t>The assert is our safety net against hash collisions</a:t>
            </a:r>
            <a:endParaRPr sz="1200" b="1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-GB" sz="1200" b="1">
                <a:solidFill>
                  <a:schemeClr val="lt1"/>
                </a:solidFill>
              </a:rPr>
              <a:t>Every log message is registered, so the assert is guaranteed to be checked for all logs (in debug builds)</a:t>
            </a:r>
            <a:endParaRPr sz="1200" b="1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-GB" sz="1200" b="1">
                <a:solidFill>
                  <a:schemeClr val="lt1"/>
                </a:solidFill>
              </a:rPr>
              <a:t>Last check may never be reached if compiler does string pooling</a:t>
            </a:r>
            <a:endParaRPr sz="1100"/>
          </a:p>
        </p:txBody>
      </p:sp>
      <p:sp>
        <p:nvSpPr>
          <p:cNvPr id="588" name="Google Shape;588;p113"/>
          <p:cNvSpPr/>
          <p:nvPr/>
        </p:nvSpPr>
        <p:spPr>
          <a:xfrm>
            <a:off x="1003350" y="2466025"/>
            <a:ext cx="6197700" cy="467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BB95E7-8A93-4275-8D42-A187593138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53</a:t>
            </a:fld>
            <a:endParaRPr lang="en-GB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14"/>
          <p:cNvSpPr txBox="1">
            <a:spLocks noGrp="1"/>
          </p:cNvSpPr>
          <p:nvPr>
            <p:ph type="ctrTitle"/>
          </p:nvPr>
        </p:nvSpPr>
        <p:spPr>
          <a:xfrm>
            <a:off x="2080275" y="0"/>
            <a:ext cx="6947700" cy="6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And Now Let’s Test It!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594" name="Google Shape;594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700" y="613375"/>
            <a:ext cx="5601821" cy="39883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49EEEA-EC15-4131-9C65-38DDF2BFDF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54</a:t>
            </a:fld>
            <a:endParaRPr lang="en-GB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5"/>
          <p:cNvSpPr txBox="1">
            <a:spLocks noGrp="1"/>
          </p:cNvSpPr>
          <p:nvPr>
            <p:ph type="ctrTitle"/>
          </p:nvPr>
        </p:nvSpPr>
        <p:spPr>
          <a:xfrm>
            <a:off x="2080275" y="0"/>
            <a:ext cx="6947700" cy="6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And Now Let’s Test It!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600" name="Google Shape;600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700" y="613375"/>
            <a:ext cx="5601821" cy="3988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115"/>
          <p:cNvSpPr/>
          <p:nvPr/>
        </p:nvSpPr>
        <p:spPr>
          <a:xfrm>
            <a:off x="4701550" y="3409725"/>
            <a:ext cx="1513200" cy="348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15"/>
          <p:cNvSpPr txBox="1"/>
          <p:nvPr/>
        </p:nvSpPr>
        <p:spPr>
          <a:xfrm>
            <a:off x="1901750" y="4662000"/>
            <a:ext cx="59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Where did these two hash values come from?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312585-6A37-4826-9B4B-328B5D6A2D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55</a:t>
            </a:fld>
            <a:endParaRPr lang="en-GB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16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This Is Where: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608" name="Google Shape;608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125" y="1841350"/>
            <a:ext cx="7011850" cy="14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2C15C8-94A4-4647-B3EC-C1BF925BD6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56</a:t>
            </a:fld>
            <a:endParaRPr lang="en-GB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7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8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And Now Back to Decoder Mode: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614" name="Google Shape;614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675" y="1826825"/>
            <a:ext cx="7007825" cy="15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A0887-6F39-4007-8699-95D3447ADC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57</a:t>
            </a:fld>
            <a:endParaRPr lang="en-GB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18"/>
          <p:cNvSpPr txBox="1">
            <a:spLocks noGrp="1"/>
          </p:cNvSpPr>
          <p:nvPr>
            <p:ph type="ctrTitle"/>
          </p:nvPr>
        </p:nvSpPr>
        <p:spPr>
          <a:xfrm>
            <a:off x="391225" y="85000"/>
            <a:ext cx="85527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accent4"/>
                </a:solidFill>
              </a:rPr>
              <a:t>f() Is Not Called, Log Strings Materialize “Out of Nowhere”</a:t>
            </a:r>
            <a:endParaRPr sz="2300">
              <a:solidFill>
                <a:schemeClr val="accent4"/>
              </a:solidFill>
            </a:endParaRPr>
          </a:p>
        </p:txBody>
      </p:sp>
      <p:pic>
        <p:nvPicPr>
          <p:cNvPr id="620" name="Google Shape;620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900" y="662425"/>
            <a:ext cx="6509350" cy="9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900" y="1657750"/>
            <a:ext cx="6509351" cy="33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118"/>
          <p:cNvSpPr/>
          <p:nvPr/>
        </p:nvSpPr>
        <p:spPr>
          <a:xfrm>
            <a:off x="2159575" y="3860300"/>
            <a:ext cx="5560200" cy="484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3" name="Google Shape;623;p118"/>
          <p:cNvCxnSpPr/>
          <p:nvPr/>
        </p:nvCxnSpPr>
        <p:spPr>
          <a:xfrm>
            <a:off x="2193575" y="3520250"/>
            <a:ext cx="331500" cy="186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4" name="Google Shape;624;p118"/>
          <p:cNvCxnSpPr/>
          <p:nvPr/>
        </p:nvCxnSpPr>
        <p:spPr>
          <a:xfrm flipH="1">
            <a:off x="2176725" y="3537250"/>
            <a:ext cx="288900" cy="170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3C8CEE-DE46-4077-B7C0-9B0CC845E8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58</a:t>
            </a:fld>
            <a:endParaRPr lang="en-GB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19"/>
          <p:cNvSpPr txBox="1">
            <a:spLocks noGrp="1"/>
          </p:cNvSpPr>
          <p:nvPr>
            <p:ph type="ctrTitle"/>
          </p:nvPr>
        </p:nvSpPr>
        <p:spPr>
          <a:xfrm>
            <a:off x="2834550" y="59525"/>
            <a:ext cx="54633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“Magic” Call Stack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630" name="Google Shape;630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0125"/>
            <a:ext cx="8839201" cy="43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119"/>
          <p:cNvSpPr/>
          <p:nvPr/>
        </p:nvSpPr>
        <p:spPr>
          <a:xfrm>
            <a:off x="2159100" y="3582850"/>
            <a:ext cx="428400" cy="142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D12738-7100-4ABF-8123-2A0E481B8F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59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6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68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A Few Things Have Happened Since I Last Presented This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33" name="Google Shape;233;p66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A few errors were pointed out to me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A few things can be done in a simpler way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Compiler Explorer lost support for MSVC executors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I started experimenting with reflection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886339-7FDD-4A80-84CE-DB2CCB24BC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539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20"/>
          <p:cNvSpPr txBox="1">
            <a:spLocks noGrp="1"/>
          </p:cNvSpPr>
          <p:nvPr>
            <p:ph type="ctrTitle"/>
          </p:nvPr>
        </p:nvSpPr>
        <p:spPr>
          <a:xfrm>
            <a:off x="2731925" y="120850"/>
            <a:ext cx="4282200" cy="6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chemeClr val="accent4"/>
                </a:solidFill>
              </a:rPr>
              <a:t>Which Log Is It?</a:t>
            </a:r>
            <a:endParaRPr sz="2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rPr lang="en-GB" sz="2000">
                <a:solidFill>
                  <a:schemeClr val="accent4"/>
                </a:solidFill>
              </a:rPr>
              <a:t>Just Inspect the Call Stack!</a:t>
            </a:r>
            <a:endParaRPr sz="2000">
              <a:solidFill>
                <a:schemeClr val="accent4"/>
              </a:solidFill>
            </a:endParaRPr>
          </a:p>
        </p:txBody>
      </p:sp>
      <p:pic>
        <p:nvPicPr>
          <p:cNvPr id="637" name="Google Shape;637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75" y="799700"/>
            <a:ext cx="8858175" cy="41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CC40FD-3391-438D-A30C-A956FE2964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60</a:t>
            </a:fld>
            <a:endParaRPr lang="en-GB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21"/>
          <p:cNvSpPr txBox="1">
            <a:spLocks noGrp="1"/>
          </p:cNvSpPr>
          <p:nvPr>
            <p:ph type="ctrTitle"/>
          </p:nvPr>
        </p:nvSpPr>
        <p:spPr>
          <a:xfrm>
            <a:off x="2890500" y="120850"/>
            <a:ext cx="3647400" cy="6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accent4"/>
                </a:solidFill>
              </a:rPr>
              <a:t>Next up in the Call Stack: </a:t>
            </a:r>
            <a:endParaRPr sz="18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GB" sz="1800">
                <a:solidFill>
                  <a:schemeClr val="accent4"/>
                </a:solidFill>
              </a:rPr>
              <a:t>Nested Class Constructor Call</a:t>
            </a:r>
            <a:endParaRPr sz="1800">
              <a:solidFill>
                <a:schemeClr val="accent4"/>
              </a:solidFill>
            </a:endParaRPr>
          </a:p>
        </p:txBody>
      </p:sp>
      <p:pic>
        <p:nvPicPr>
          <p:cNvPr id="643" name="Google Shape;643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75" y="861825"/>
            <a:ext cx="8916300" cy="40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77C33D-A297-496B-80B9-E541416E2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61</a:t>
            </a:fld>
            <a:endParaRPr lang="en-GB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22"/>
          <p:cNvSpPr txBox="1">
            <a:spLocks noGrp="1"/>
          </p:cNvSpPr>
          <p:nvPr>
            <p:ph type="ctrTitle"/>
          </p:nvPr>
        </p:nvSpPr>
        <p:spPr>
          <a:xfrm>
            <a:off x="2720475" y="-193700"/>
            <a:ext cx="48378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accent4"/>
                </a:solidFill>
              </a:rPr>
              <a:t>And Last but Not Least: </a:t>
            </a:r>
            <a:endParaRPr sz="18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>
                <a:solidFill>
                  <a:schemeClr val="accent4"/>
                </a:solidFill>
              </a:rPr>
              <a:t>The Static Member Global Initialization</a:t>
            </a:r>
            <a:endParaRPr sz="1800">
              <a:solidFill>
                <a:schemeClr val="accent4"/>
              </a:solidFill>
            </a:endParaRPr>
          </a:p>
        </p:txBody>
      </p:sp>
      <p:pic>
        <p:nvPicPr>
          <p:cNvPr id="649" name="Google Shape;649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75" y="899975"/>
            <a:ext cx="8765200" cy="39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F9724-E40B-453B-BEC6-136326188C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62</a:t>
            </a:fld>
            <a:endParaRPr lang="en-GB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23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6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Demo Time!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55" name="Google Shape;655;p123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https://github.com/cppal/hashed_logger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A0EE22-F3F6-44C3-B35B-418D613D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318" y="2540590"/>
            <a:ext cx="1942020" cy="19471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55EE3-1E88-4D59-9425-1C0A68909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5424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24"/>
          <p:cNvSpPr txBox="1">
            <a:spLocks noGrp="1"/>
          </p:cNvSpPr>
          <p:nvPr>
            <p:ph type="ctrTitle"/>
          </p:nvPr>
        </p:nvSpPr>
        <p:spPr>
          <a:xfrm>
            <a:off x="1476530" y="667365"/>
            <a:ext cx="8416800" cy="4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Some Lucky Coincidences Along the Way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61" name="Google Shape;661;p124"/>
          <p:cNvSpPr txBox="1">
            <a:spLocks noGrp="1"/>
          </p:cNvSpPr>
          <p:nvPr>
            <p:ph type="body" idx="1"/>
          </p:nvPr>
        </p:nvSpPr>
        <p:spPr>
          <a:xfrm>
            <a:off x="1629700" y="1842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 need that presented itself.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This “hack” just recently happened to become possible in C++17.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 didn’t know locally defined classes can’t have static data members.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 happened to try this out first with the right compiler (msvc)…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gcc - can’t compile this at all (more on the next slide)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clang - segfaulted due to the dangers of the global init context…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99D73B-25A6-477D-8BF2-D7361967D1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64</a:t>
            </a:fld>
            <a:endParaRPr lang="en-GB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25"/>
          <p:cNvSpPr txBox="1">
            <a:spLocks noGrp="1"/>
          </p:cNvSpPr>
          <p:nvPr>
            <p:ph type="ctrTitle"/>
          </p:nvPr>
        </p:nvSpPr>
        <p:spPr>
          <a:xfrm>
            <a:off x="1512075" y="102525"/>
            <a:ext cx="6947700" cy="7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Lucky I Didn’t Try This First in Gcc…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667" name="Google Shape;667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3225"/>
            <a:ext cx="8839200" cy="39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3DB5B9-94F8-4518-847A-EE496614F6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65</a:t>
            </a:fld>
            <a:endParaRPr lang="en-GB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26"/>
          <p:cNvSpPr txBox="1">
            <a:spLocks noGrp="1"/>
          </p:cNvSpPr>
          <p:nvPr>
            <p:ph type="ctrTitle"/>
          </p:nvPr>
        </p:nvSpPr>
        <p:spPr>
          <a:xfrm>
            <a:off x="1071226" y="389475"/>
            <a:ext cx="7719600" cy="3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00" dirty="0">
                <a:solidFill>
                  <a:schemeClr val="accent4"/>
                </a:solidFill>
              </a:rPr>
              <a:t>… Or at Least Not Without Some Crazy Hacks</a:t>
            </a:r>
            <a:endParaRPr sz="2700" dirty="0">
              <a:solidFill>
                <a:schemeClr val="accent4"/>
              </a:solidFill>
            </a:endParaRPr>
          </a:p>
        </p:txBody>
      </p:sp>
      <p:sp>
        <p:nvSpPr>
          <p:cNvPr id="673" name="Google Shape;673;p126"/>
          <p:cNvSpPr txBox="1">
            <a:spLocks noGrp="1"/>
          </p:cNvSpPr>
          <p:nvPr>
            <p:ph type="ctrTitle"/>
          </p:nvPr>
        </p:nvSpPr>
        <p:spPr>
          <a:xfrm>
            <a:off x="1309425" y="4337350"/>
            <a:ext cx="6947700" cy="6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300"/>
              <a:t>*Contributed by Alexander Vaisman</a:t>
            </a:r>
            <a:endParaRPr sz="1300"/>
          </a:p>
        </p:txBody>
      </p:sp>
      <p:pic>
        <p:nvPicPr>
          <p:cNvPr id="674" name="Google Shape;674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7525"/>
            <a:ext cx="4778626" cy="36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426" y="1054300"/>
            <a:ext cx="3908174" cy="20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26"/>
          <p:cNvSpPr/>
          <p:nvPr/>
        </p:nvSpPr>
        <p:spPr>
          <a:xfrm>
            <a:off x="5645250" y="1096800"/>
            <a:ext cx="297600" cy="246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2C21E-3117-407F-8AF4-67E133A24C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66</a:t>
            </a:fld>
            <a:endParaRPr lang="en-GB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27"/>
          <p:cNvSpPr txBox="1">
            <a:spLocks noGrp="1"/>
          </p:cNvSpPr>
          <p:nvPr>
            <p:ph type="ctrTitle"/>
          </p:nvPr>
        </p:nvSpPr>
        <p:spPr>
          <a:xfrm>
            <a:off x="1802775" y="301500"/>
            <a:ext cx="6947700" cy="8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Digging a Bit Deeper Into Gcc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82" name="Google Shape;682;p127"/>
          <p:cNvSpPr txBox="1">
            <a:spLocks noGrp="1"/>
          </p:cNvSpPr>
          <p:nvPr>
            <p:ph type="body" idx="1"/>
          </p:nvPr>
        </p:nvSpPr>
        <p:spPr>
          <a:xfrm>
            <a:off x="1720800" y="15796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Char char="●"/>
            </a:pPr>
            <a:r>
              <a:rPr lang="en-GB" u="sng" dirty="0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https://gcc.gnu.org/bugzilla/show_bug.cgi?id=83258</a:t>
            </a:r>
            <a:endParaRPr dirty="0">
              <a:solidFill>
                <a:srgbClr val="00FF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 sz="1250" b="1" u="sng" dirty="0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Bug 83258</a:t>
            </a:r>
            <a:r>
              <a:rPr lang="en-GB" sz="1250" b="1" dirty="0">
                <a:solidFill>
                  <a:schemeClr val="lt1"/>
                </a:solidFill>
                <a:highlight>
                  <a:srgbClr val="D0D0D0"/>
                </a:highlight>
              </a:rPr>
              <a:t> </a:t>
            </a:r>
            <a:r>
              <a:rPr lang="en-GB" sz="1250" b="1" dirty="0">
                <a:solidFill>
                  <a:schemeClr val="lt1"/>
                </a:solidFill>
              </a:rPr>
              <a:t>- Rejecting function pointer non-type template parameter without linkage</a:t>
            </a:r>
            <a:endParaRPr sz="1250" b="1" dirty="0">
              <a:solidFill>
                <a:schemeClr val="lt1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250"/>
              <a:buChar char="●"/>
            </a:pPr>
            <a:r>
              <a:rPr lang="en-GB" sz="1250" b="1" u="sng" dirty="0">
                <a:solidFill>
                  <a:srgbClr val="00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https://gcc.gnu.org/bugzilla/show_bug.cgi?id=92320</a:t>
            </a:r>
            <a:endParaRPr sz="1250" b="1" dirty="0">
              <a:solidFill>
                <a:srgbClr val="00FFFF"/>
              </a:solidFill>
            </a:endParaRPr>
          </a:p>
          <a:p>
            <a:pPr marL="914400" lvl="1" indent="-3079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○"/>
            </a:pPr>
            <a:r>
              <a:rPr lang="en-GB" sz="1250" b="1" dirty="0">
                <a:solidFill>
                  <a:schemeClr val="lt1"/>
                </a:solidFill>
              </a:rPr>
              <a:t>“Generally speaking it seems that GCC is perfectly happy instantiating a template with a </a:t>
            </a:r>
            <a:r>
              <a:rPr lang="en-GB" sz="1250" b="1" dirty="0" err="1">
                <a:solidFill>
                  <a:schemeClr val="lt1"/>
                </a:solidFill>
              </a:rPr>
              <a:t>constexpr</a:t>
            </a:r>
            <a:r>
              <a:rPr lang="en-GB" sz="1250" b="1" dirty="0">
                <a:solidFill>
                  <a:schemeClr val="lt1"/>
                </a:solidFill>
              </a:rPr>
              <a:t> (as you would hope) and with a </a:t>
            </a:r>
            <a:r>
              <a:rPr lang="en-GB" sz="1250" b="1" dirty="0" err="1">
                <a:solidFill>
                  <a:schemeClr val="lt1"/>
                </a:solidFill>
              </a:rPr>
              <a:t>constexpr</a:t>
            </a:r>
            <a:r>
              <a:rPr lang="en-GB" sz="1250" b="1" dirty="0">
                <a:solidFill>
                  <a:schemeClr val="lt1"/>
                </a:solidFill>
              </a:rPr>
              <a:t> function pointer even, but only if that function pointer derives from a free function.” </a:t>
            </a:r>
            <a:r>
              <a:rPr lang="en-GB" sz="1250" dirty="0">
                <a:solidFill>
                  <a:schemeClr val="lt1"/>
                </a:solidFill>
              </a:rPr>
              <a:t>(</a:t>
            </a:r>
            <a:r>
              <a:rPr lang="en-GB" sz="9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Joshua Leahy</a:t>
            </a:r>
            <a:r>
              <a:rPr lang="en-GB" sz="1250" dirty="0">
                <a:solidFill>
                  <a:schemeClr val="lt1"/>
                </a:solidFill>
              </a:rPr>
              <a:t>)</a:t>
            </a:r>
          </a:p>
          <a:p>
            <a:pPr indent="-307975">
              <a:buClr>
                <a:schemeClr val="lt1"/>
              </a:buClr>
              <a:buSzPts val="1250"/>
              <a:buChar char="○"/>
            </a:pPr>
            <a:r>
              <a:rPr lang="en-GB" sz="1200" dirty="0" err="1">
                <a:solidFill>
                  <a:schemeClr val="lt1"/>
                </a:solidFill>
              </a:rPr>
              <a:t>Gcc</a:t>
            </a:r>
            <a:r>
              <a:rPr lang="en-GB" sz="1200" dirty="0">
                <a:solidFill>
                  <a:schemeClr val="lt1"/>
                </a:solidFill>
              </a:rPr>
              <a:t> also has </a:t>
            </a:r>
            <a:r>
              <a:rPr lang="en-US" sz="1200" dirty="0">
                <a:solidFill>
                  <a:schemeClr val="lt1"/>
                </a:solidFill>
              </a:rPr>
              <a:t>__attribute__((__used__, section(".</a:t>
            </a:r>
            <a:r>
              <a:rPr lang="en-US" sz="1200" dirty="0" err="1">
                <a:solidFill>
                  <a:schemeClr val="lt1"/>
                </a:solidFill>
              </a:rPr>
              <a:t>init_array</a:t>
            </a:r>
            <a:r>
              <a:rPr lang="en-US" sz="1200" dirty="0">
                <a:solidFill>
                  <a:schemeClr val="lt1"/>
                </a:solidFill>
              </a:rPr>
              <a:t>") as a vendor-specific extension. Not sure that works on all platforms. (Kudos </a:t>
            </a:r>
            <a:r>
              <a:rPr lang="en-US" sz="1200" dirty="0" err="1">
                <a:solidFill>
                  <a:schemeClr val="lt1"/>
                </a:solidFill>
              </a:rPr>
              <a:t>Erez</a:t>
            </a:r>
            <a:r>
              <a:rPr lang="en-US" sz="1200" dirty="0">
                <a:solidFill>
                  <a:schemeClr val="lt1"/>
                </a:solidFill>
              </a:rPr>
              <a:t> Strauss for pointing me to this)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A15848-14B4-448E-A2FC-1BB25811E4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67</a:t>
            </a:fld>
            <a:endParaRPr lang="en-GB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28"/>
          <p:cNvSpPr txBox="1">
            <a:spLocks noGrp="1"/>
          </p:cNvSpPr>
          <p:nvPr>
            <p:ph type="ctrTitle"/>
          </p:nvPr>
        </p:nvSpPr>
        <p:spPr>
          <a:xfrm>
            <a:off x="1676025" y="306550"/>
            <a:ext cx="69477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Lucky I Didn’t Try This First in Clang…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688" name="Google Shape;688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225" y="1435350"/>
            <a:ext cx="5206475" cy="29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AD51C5-F613-40CE-9592-F22FE170C6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68</a:t>
            </a:fld>
            <a:endParaRPr lang="en-GB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29"/>
          <p:cNvSpPr txBox="1">
            <a:spLocks noGrp="1"/>
          </p:cNvSpPr>
          <p:nvPr>
            <p:ph type="ctrTitle"/>
          </p:nvPr>
        </p:nvSpPr>
        <p:spPr>
          <a:xfrm>
            <a:off x="1782200" y="146675"/>
            <a:ext cx="6947700" cy="6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As It Turns Out, I Was Doing It Wrong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94" name="Google Shape;694;p129"/>
          <p:cNvSpPr txBox="1"/>
          <p:nvPr/>
        </p:nvSpPr>
        <p:spPr>
          <a:xfrm>
            <a:off x="1666475" y="972825"/>
            <a:ext cx="6947700" cy="12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DO_ON_INIT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std::cout 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endParaRPr sz="15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5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"Let's see if I can print my line number: "</a:t>
            </a:r>
            <a:endParaRPr sz="15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__LINE__ 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5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GB" sz="15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GB" sz="15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95" name="Google Shape;695;p129"/>
          <p:cNvSpPr txBox="1"/>
          <p:nvPr/>
        </p:nvSpPr>
        <p:spPr>
          <a:xfrm>
            <a:off x="1648775" y="2809800"/>
            <a:ext cx="6983100" cy="1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DO_ON_INIT</a:t>
            </a:r>
            <a:r>
              <a:rPr lang="en-GB" sz="1550" dirty="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 dirty="0" err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GB" sz="1550" dirty="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"Let's see if I can print my line number: %d</a:t>
            </a:r>
            <a:r>
              <a:rPr lang="en-GB" sz="1550" dirty="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GB" sz="1550" dirty="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550" dirty="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5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__LINE__</a:t>
            </a:r>
            <a:r>
              <a:rPr lang="en-GB" sz="1550" dirty="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5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 dirty="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50" dirty="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6" name="Google Shape;696;p129"/>
          <p:cNvSpPr txBox="1">
            <a:spLocks noGrp="1"/>
          </p:cNvSpPr>
          <p:nvPr>
            <p:ph type="ctrTitle"/>
          </p:nvPr>
        </p:nvSpPr>
        <p:spPr>
          <a:xfrm>
            <a:off x="1666475" y="4031300"/>
            <a:ext cx="6947700" cy="6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300"/>
              <a:t>*Figured out thanks to Alexander Vaisman</a:t>
            </a:r>
            <a:endParaRPr sz="1300"/>
          </a:p>
        </p:txBody>
      </p:sp>
      <p:cxnSp>
        <p:nvCxnSpPr>
          <p:cNvPr id="697" name="Google Shape;697;p129"/>
          <p:cNvCxnSpPr/>
          <p:nvPr/>
        </p:nvCxnSpPr>
        <p:spPr>
          <a:xfrm flipH="1">
            <a:off x="2737575" y="910225"/>
            <a:ext cx="4080900" cy="153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129"/>
          <p:cNvCxnSpPr/>
          <p:nvPr/>
        </p:nvCxnSpPr>
        <p:spPr>
          <a:xfrm>
            <a:off x="2712175" y="910225"/>
            <a:ext cx="4055400" cy="1623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p129"/>
          <p:cNvCxnSpPr/>
          <p:nvPr/>
        </p:nvCxnSpPr>
        <p:spPr>
          <a:xfrm>
            <a:off x="4642075" y="2815163"/>
            <a:ext cx="875700" cy="9351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129"/>
          <p:cNvCxnSpPr/>
          <p:nvPr/>
        </p:nvCxnSpPr>
        <p:spPr>
          <a:xfrm rot="10800000" flipH="1">
            <a:off x="5526225" y="2781175"/>
            <a:ext cx="697200" cy="9771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1" name="Google Shape;701;p129"/>
          <p:cNvSpPr/>
          <p:nvPr/>
        </p:nvSpPr>
        <p:spPr>
          <a:xfrm>
            <a:off x="3117775" y="2957500"/>
            <a:ext cx="773700" cy="238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415FC-6E7E-4FDD-94B1-70E80A3DA5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69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8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7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How It All Started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70" name="Google Shape;270;p68"/>
          <p:cNvSpPr txBox="1">
            <a:spLocks noGrp="1"/>
          </p:cNvSpPr>
          <p:nvPr>
            <p:ph type="body" idx="1"/>
          </p:nvPr>
        </p:nvSpPr>
        <p:spPr>
          <a:xfrm>
            <a:off x="1884750" y="1976163"/>
            <a:ext cx="6947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“Hi Andrei. Please remove sensitive log strings from our shipped binaries”</a:t>
            </a:r>
            <a:endParaRPr/>
          </a:p>
        </p:txBody>
      </p:sp>
      <p:sp>
        <p:nvSpPr>
          <p:cNvPr id="271" name="Google Shape;271;p68"/>
          <p:cNvSpPr txBox="1">
            <a:spLocks noGrp="1"/>
          </p:cNvSpPr>
          <p:nvPr>
            <p:ph type="body" idx="1"/>
          </p:nvPr>
        </p:nvSpPr>
        <p:spPr>
          <a:xfrm>
            <a:off x="1884750" y="2676100"/>
            <a:ext cx="6947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Simple…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34EAF-7D89-4D88-BDD3-AB3D2F44C8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30"/>
          <p:cNvSpPr txBox="1">
            <a:spLocks noGrp="1"/>
          </p:cNvSpPr>
          <p:nvPr>
            <p:ph type="ctrTitle"/>
          </p:nvPr>
        </p:nvSpPr>
        <p:spPr>
          <a:xfrm>
            <a:off x="3897450" y="261825"/>
            <a:ext cx="1662900" cy="6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Recap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707" name="Google Shape;707;p130"/>
          <p:cNvSpPr txBox="1">
            <a:spLocks noGrp="1"/>
          </p:cNvSpPr>
          <p:nvPr>
            <p:ph type="body" idx="1"/>
          </p:nvPr>
        </p:nvSpPr>
        <p:spPr>
          <a:xfrm>
            <a:off x="1372450" y="1282550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Used </a:t>
            </a:r>
            <a:r>
              <a:rPr lang="en-GB" dirty="0" err="1"/>
              <a:t>constexpr</a:t>
            </a:r>
            <a:r>
              <a:rPr lang="en-GB" dirty="0"/>
              <a:t> hash function to obfuscate log messages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DO_ON_INIT implementation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Class templated on </a:t>
            </a:r>
            <a:r>
              <a:rPr lang="en-GB" dirty="0" err="1"/>
              <a:t>constexpr</a:t>
            </a:r>
            <a:r>
              <a:rPr lang="en-GB" dirty="0"/>
              <a:t> function pointer NTTP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Executes NTTP function via either: </a:t>
            </a:r>
          </a:p>
          <a:p>
            <a:pPr lvl="2">
              <a:buChar char="○"/>
            </a:pPr>
            <a:r>
              <a:rPr lang="en-GB" dirty="0"/>
              <a:t>The constructor of a nested class of which we store a static instance</a:t>
            </a:r>
            <a:endParaRPr dirty="0"/>
          </a:p>
          <a:p>
            <a:pPr lvl="2">
              <a:buChar char="○"/>
            </a:pPr>
            <a:r>
              <a:rPr lang="en-US" dirty="0"/>
              <a:t>Initialization of a nested int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Template class is instantiated with local lambda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Via </a:t>
            </a:r>
            <a:r>
              <a:rPr lang="en-GB" dirty="0" err="1"/>
              <a:t>constexpr</a:t>
            </a:r>
            <a:r>
              <a:rPr lang="en-GB" dirty="0"/>
              <a:t> function pointer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Static data member is forcefully ODR-used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DO_ON_INIT is used to map text hash values back to original texts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36654E-890F-4AB2-AAC7-ADE54906C3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31"/>
          <p:cNvSpPr txBox="1">
            <a:spLocks noGrp="1"/>
          </p:cNvSpPr>
          <p:nvPr>
            <p:ph type="ctrTitle"/>
          </p:nvPr>
        </p:nvSpPr>
        <p:spPr>
          <a:xfrm>
            <a:off x="3763600" y="178525"/>
            <a:ext cx="20943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Analysis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713" name="Google Shape;713;p131"/>
          <p:cNvSpPr txBox="1">
            <a:spLocks noGrp="1"/>
          </p:cNvSpPr>
          <p:nvPr>
            <p:ph type="body" idx="1"/>
          </p:nvPr>
        </p:nvSpPr>
        <p:spPr>
          <a:xfrm>
            <a:off x="1802775" y="9341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Main drawback - be careful with this in production code</a:t>
            </a:r>
            <a:endParaRPr sz="1400" dirty="0"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Not on all compilers (</a:t>
            </a:r>
            <a:r>
              <a:rPr lang="en-GB" dirty="0" err="1"/>
              <a:t>gcc</a:t>
            </a:r>
            <a:r>
              <a:rPr lang="en-GB" dirty="0"/>
              <a:t> in particular)</a:t>
            </a:r>
            <a:endParaRPr dirty="0"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May encounter compiler limitations </a:t>
            </a:r>
            <a:endParaRPr dirty="0"/>
          </a:p>
          <a:p>
            <a:pPr marL="1371600" lvl="2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Perhaps even UB?</a:t>
            </a:r>
            <a:endParaRPr dirty="0"/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But it can be great for internal tools (e.g. log decoder)</a:t>
            </a:r>
            <a:endParaRPr sz="1400" dirty="0"/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>
                <a:solidFill>
                  <a:schemeClr val="lt1"/>
                </a:solidFill>
              </a:rPr>
              <a:t>Secondary drawback - this technique currently requires macros</a:t>
            </a:r>
            <a:endParaRPr sz="1400" dirty="0"/>
          </a:p>
          <a:p>
            <a:pPr marL="457200" lvl="0" indent="-3022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"/>
              <a:buChar char="●"/>
            </a:pPr>
            <a:r>
              <a:rPr lang="en-GB" sz="1400" dirty="0">
                <a:solidFill>
                  <a:schemeClr val="lt1"/>
                </a:solidFill>
              </a:rPr>
              <a:t>Be careful what you do with DO_ON_INIT (</a:t>
            </a:r>
            <a:r>
              <a:rPr lang="en-GB" sz="1400" i="1" dirty="0" err="1">
                <a:solidFill>
                  <a:schemeClr val="lt1"/>
                </a:solidFill>
              </a:rPr>
              <a:t>cout</a:t>
            </a:r>
            <a:r>
              <a:rPr lang="en-GB" sz="1400" dirty="0">
                <a:solidFill>
                  <a:schemeClr val="lt1"/>
                </a:solidFill>
              </a:rPr>
              <a:t> as cautionary tale)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F76F40-A104-4A33-AA88-13F13F0CC2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32"/>
          <p:cNvSpPr txBox="1">
            <a:spLocks noGrp="1"/>
          </p:cNvSpPr>
          <p:nvPr>
            <p:ph type="ctrTitle"/>
          </p:nvPr>
        </p:nvSpPr>
        <p:spPr>
          <a:xfrm>
            <a:off x="1531950" y="237725"/>
            <a:ext cx="64164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Analysis - Performance Impact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19" name="Google Shape;719;p132"/>
          <p:cNvSpPr txBox="1">
            <a:spLocks noGrp="1"/>
          </p:cNvSpPr>
          <p:nvPr>
            <p:ph type="body" idx="1"/>
          </p:nvPr>
        </p:nvSpPr>
        <p:spPr>
          <a:xfrm>
            <a:off x="1802775" y="9341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No serious performance/memory footprint</a:t>
            </a:r>
            <a:endParaRPr sz="1400"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Production code may actual benefit on both counts</a:t>
            </a:r>
            <a:endParaRPr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Decoding tool has proven small and fast (on our 200+ logs)</a:t>
            </a:r>
            <a:endParaRPr/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Impact on production code</a:t>
            </a:r>
            <a:endParaRPr sz="1400"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Small hash values instead of full strings</a:t>
            </a:r>
            <a:endParaRPr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May need to be converted back to strings if warranted by underlying logger - but those can be cached with statics</a:t>
            </a:r>
            <a:endParaRPr/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Impact on build times should be negligible - depending on the hash function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847C86-2EEB-4069-82D1-1507648A34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33"/>
          <p:cNvSpPr txBox="1">
            <a:spLocks noGrp="1"/>
          </p:cNvSpPr>
          <p:nvPr>
            <p:ph type="ctrTitle"/>
          </p:nvPr>
        </p:nvSpPr>
        <p:spPr>
          <a:xfrm>
            <a:off x="1394425" y="259600"/>
            <a:ext cx="7437900" cy="4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What Else Could DO_ON_INIT Be Used For?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725" name="Google Shape;725;p133"/>
          <p:cNvSpPr txBox="1">
            <a:spLocks noGrp="1"/>
          </p:cNvSpPr>
          <p:nvPr>
            <p:ph type="body" idx="1"/>
          </p:nvPr>
        </p:nvSpPr>
        <p:spPr>
          <a:xfrm>
            <a:off x="1292400" y="866900"/>
            <a:ext cx="46590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353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●"/>
            </a:pPr>
            <a:r>
              <a:rPr lang="en-GB" sz="1180"/>
              <a:t>Default initial API call - probably not the best idea until we’re sure we can trust DO_ON_INIT in production code</a:t>
            </a:r>
            <a:endParaRPr sz="1180"/>
          </a:p>
          <a:p>
            <a:pPr marL="457200" lvl="0" indent="-30353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●"/>
            </a:pPr>
            <a:r>
              <a:rPr lang="en-GB" sz="1180"/>
              <a:t>Built-in unitests:</a:t>
            </a:r>
            <a:endParaRPr sz="118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605"/>
              <a:buNone/>
            </a:pPr>
            <a:br>
              <a:rPr lang="en-GB" sz="1180"/>
            </a:br>
            <a:endParaRPr sz="1077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877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05"/>
              <a:buNone/>
            </a:pPr>
            <a:endParaRPr sz="1180"/>
          </a:p>
        </p:txBody>
      </p:sp>
      <p:pic>
        <p:nvPicPr>
          <p:cNvPr id="726" name="Google Shape;726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650" y="1692500"/>
            <a:ext cx="4608676" cy="2483299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133"/>
          <p:cNvSpPr txBox="1"/>
          <p:nvPr/>
        </p:nvSpPr>
        <p:spPr>
          <a:xfrm>
            <a:off x="1572925" y="4404425"/>
            <a:ext cx="48969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180">
                <a:solidFill>
                  <a:schemeClr val="lt1"/>
                </a:solidFill>
              </a:rPr>
              <a:t>* Unitests can easily be left out of production code via #ifdef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D3408-1606-409C-A296-F714F31E2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73</a:t>
            </a:fld>
            <a:endParaRPr lang="en-GB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42AA0-8C95-458E-0701-FBE073A64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70" y="1798319"/>
            <a:ext cx="6947700" cy="12388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Lock3 clang fork</a:t>
            </a:r>
          </a:p>
          <a:p>
            <a:r>
              <a:rPr lang="en-US" dirty="0"/>
              <a:t>At least 2 years old</a:t>
            </a:r>
          </a:p>
          <a:p>
            <a:r>
              <a:rPr lang="en-US" dirty="0"/>
              <a:t>Supports a slightly old version of value-based reflection + fragment injection</a:t>
            </a:r>
          </a:p>
          <a:p>
            <a:pPr lvl="1"/>
            <a:r>
              <a:rPr lang="en-US" dirty="0"/>
              <a:t>P1240 + some elements from other reflection papers</a:t>
            </a:r>
          </a:p>
          <a:p>
            <a:r>
              <a:rPr lang="en-US" dirty="0"/>
              <a:t>Lacks support for some C++20 features such as </a:t>
            </a:r>
            <a:r>
              <a:rPr lang="en-US" dirty="0" err="1"/>
              <a:t>source_location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A587E-BBF7-9664-BF7B-673CA2B15F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74</a:t>
            </a:fld>
            <a:endParaRPr lang="en-GB"/>
          </a:p>
        </p:txBody>
      </p:sp>
      <p:sp>
        <p:nvSpPr>
          <p:cNvPr id="5" name="Google Shape;724;p133">
            <a:extLst>
              <a:ext uri="{FF2B5EF4-FFF2-40B4-BE49-F238E27FC236}">
                <a16:creationId xmlns:a16="http://schemas.microsoft.com/office/drawing/2014/main" id="{5F50A4ED-570B-083D-BDB9-7678568724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3258" y="823480"/>
            <a:ext cx="7437900" cy="4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Bonus Content: Time Travel to the Future, a.k.a. Reflection!</a:t>
            </a:r>
            <a:endParaRPr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918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042A9-A8EC-69AB-202D-CC774D065A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75</a:t>
            </a:fld>
            <a:endParaRPr lang="en-GB"/>
          </a:p>
        </p:txBody>
      </p:sp>
      <p:sp>
        <p:nvSpPr>
          <p:cNvPr id="7" name="Google Shape;724;p133">
            <a:extLst>
              <a:ext uri="{FF2B5EF4-FFF2-40B4-BE49-F238E27FC236}">
                <a16:creationId xmlns:a16="http://schemas.microsoft.com/office/drawing/2014/main" id="{6E408A4B-E124-496F-8707-D45B990BDA3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56425" y="198640"/>
            <a:ext cx="7437900" cy="4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Let’s Have It Then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292DB8-E9EE-BD41-3FB2-2455F132D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84" y="1304748"/>
            <a:ext cx="6792719" cy="28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965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4F44F-8408-2A85-B8E0-1DF1DBDF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1430" y="609893"/>
            <a:ext cx="6947700" cy="746175"/>
          </a:xfrm>
        </p:spPr>
        <p:txBody>
          <a:bodyPr/>
          <a:lstStyle/>
          <a:p>
            <a:r>
              <a:rPr lang="en-US" dirty="0"/>
              <a:t>Unfortunately still with a macro…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4C358-54D8-AF0E-6B36-BDD412AFC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76</a:t>
            </a:fld>
            <a:endParaRPr lang="en-GB"/>
          </a:p>
        </p:txBody>
      </p:sp>
      <p:sp>
        <p:nvSpPr>
          <p:cNvPr id="5" name="Google Shape;724;p133">
            <a:extLst>
              <a:ext uri="{FF2B5EF4-FFF2-40B4-BE49-F238E27FC236}">
                <a16:creationId xmlns:a16="http://schemas.microsoft.com/office/drawing/2014/main" id="{D1D984DA-803A-B81D-FAE1-5935A4491E5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56425" y="198640"/>
            <a:ext cx="7437900" cy="4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And how do we invoke it?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DC7862-3ACA-1EBA-BC04-8113C7254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425" y="1141276"/>
            <a:ext cx="5706271" cy="3077004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1B9A04E-5859-BFBF-49AC-827A92C4B8B3}"/>
              </a:ext>
            </a:extLst>
          </p:cNvPr>
          <p:cNvSpPr txBox="1">
            <a:spLocks/>
          </p:cNvSpPr>
          <p:nvPr/>
        </p:nvSpPr>
        <p:spPr>
          <a:xfrm>
            <a:off x="1991430" y="4290128"/>
            <a:ext cx="6947700" cy="7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Because we need to generate unique names.</a:t>
            </a:r>
          </a:p>
          <a:p>
            <a:r>
              <a:rPr lang="en-US" dirty="0"/>
              <a:t>And for those we need the line number.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955727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4C358-54D8-AF0E-6B36-BDD412AFC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77</a:t>
            </a:fld>
            <a:endParaRPr lang="en-GB"/>
          </a:p>
        </p:txBody>
      </p:sp>
      <p:sp>
        <p:nvSpPr>
          <p:cNvPr id="5" name="Google Shape;724;p133">
            <a:extLst>
              <a:ext uri="{FF2B5EF4-FFF2-40B4-BE49-F238E27FC236}">
                <a16:creationId xmlns:a16="http://schemas.microsoft.com/office/drawing/2014/main" id="{D1D984DA-803A-B81D-FAE1-5935A4491E5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90665" y="146775"/>
            <a:ext cx="7437900" cy="4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I Also Tried the C++20 non-NTTP </a:t>
            </a:r>
            <a:r>
              <a:rPr lang="en-GB" dirty="0" err="1">
                <a:solidFill>
                  <a:schemeClr val="accent4"/>
                </a:solidFill>
              </a:rPr>
              <a:t>flavor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29C6A9-2487-EB4F-B927-8C431CFC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447" y="644475"/>
            <a:ext cx="4694613" cy="441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623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4C358-54D8-AF0E-6B36-BDD412AFC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78</a:t>
            </a:fld>
            <a:endParaRPr lang="en-GB"/>
          </a:p>
        </p:txBody>
      </p:sp>
      <p:sp>
        <p:nvSpPr>
          <p:cNvPr id="5" name="Google Shape;724;p133">
            <a:extLst>
              <a:ext uri="{FF2B5EF4-FFF2-40B4-BE49-F238E27FC236}">
                <a16:creationId xmlns:a16="http://schemas.microsoft.com/office/drawing/2014/main" id="{D1D984DA-803A-B81D-FAE1-5935A4491E5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90665" y="146775"/>
            <a:ext cx="7437900" cy="4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Resulting In…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1C153-300C-E296-79CE-647325051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665" y="2094499"/>
            <a:ext cx="3934374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672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4F44F-8408-2A85-B8E0-1DF1DBDF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850" y="891833"/>
            <a:ext cx="7437900" cy="32458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lock3 fork doesn’t support </a:t>
            </a:r>
            <a:r>
              <a:rPr lang="en-US" dirty="0" err="1"/>
              <a:t>source_location</a:t>
            </a:r>
            <a:r>
              <a:rPr lang="en-US" dirty="0"/>
              <a:t>, which might have helped</a:t>
            </a:r>
          </a:p>
          <a:p>
            <a:r>
              <a:rPr lang="en-US" dirty="0"/>
              <a:t>Static variables can’t be used in </a:t>
            </a:r>
            <a:r>
              <a:rPr lang="en-US" dirty="0" err="1"/>
              <a:t>constexpr</a:t>
            </a:r>
            <a:r>
              <a:rPr lang="en-US" dirty="0"/>
              <a:t> functions</a:t>
            </a:r>
          </a:p>
          <a:p>
            <a:r>
              <a:rPr lang="en-US" dirty="0"/>
              <a:t>We cannot reflect on a sequence of statements - must be captured and injected as a lambda</a:t>
            </a:r>
          </a:p>
          <a:p>
            <a:pPr lvl="1"/>
            <a:r>
              <a:rPr lang="en-US" dirty="0"/>
              <a:t>Or possibly as a do expression (P2806) </a:t>
            </a:r>
          </a:p>
          <a:p>
            <a:pPr lvl="1"/>
            <a:r>
              <a:rPr lang="en-US" dirty="0"/>
              <a:t>Perhaps have an automatic conversion from sequence of statements to block fragment?</a:t>
            </a:r>
          </a:p>
          <a:p>
            <a:r>
              <a:rPr lang="en-US" dirty="0"/>
              <a:t>Different directions </a:t>
            </a:r>
          </a:p>
          <a:p>
            <a:pPr lvl="1"/>
            <a:r>
              <a:rPr lang="en-US" dirty="0"/>
              <a:t>P2169 proposes placeholder _ instead of explicit names</a:t>
            </a:r>
          </a:p>
          <a:p>
            <a:pPr lvl="2"/>
            <a:r>
              <a:rPr lang="en-US" dirty="0"/>
              <a:t>But doesn’t propose it for global scope</a:t>
            </a:r>
          </a:p>
          <a:p>
            <a:pPr lvl="1"/>
            <a:r>
              <a:rPr lang="en-US" dirty="0"/>
              <a:t>Being able to inject a block fragment into any function</a:t>
            </a:r>
          </a:p>
          <a:p>
            <a:pPr lvl="2"/>
            <a:r>
              <a:rPr lang="en-US" dirty="0"/>
              <a:t>Would allow a single global function, with each DO_ON_INIT adding a lambda invocation to its body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4C358-54D8-AF0E-6B36-BDD412AFC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79</a:t>
            </a:fld>
            <a:endParaRPr lang="en-GB"/>
          </a:p>
        </p:txBody>
      </p:sp>
      <p:sp>
        <p:nvSpPr>
          <p:cNvPr id="5" name="Google Shape;724;p133">
            <a:extLst>
              <a:ext uri="{FF2B5EF4-FFF2-40B4-BE49-F238E27FC236}">
                <a16:creationId xmlns:a16="http://schemas.microsoft.com/office/drawing/2014/main" id="{D1D984DA-803A-B81D-FAE1-5935A4491E5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88785" y="168160"/>
            <a:ext cx="7437900" cy="4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And Still, Why a Macro?</a:t>
            </a:r>
            <a:endParaRPr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3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9"/>
          <p:cNvSpPr txBox="1">
            <a:spLocks noGrp="1"/>
          </p:cNvSpPr>
          <p:nvPr>
            <p:ph type="ctrTitle"/>
          </p:nvPr>
        </p:nvSpPr>
        <p:spPr>
          <a:xfrm>
            <a:off x="2703325" y="156925"/>
            <a:ext cx="39960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Here’s the Problem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278" name="Google Shape;27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577" y="833125"/>
            <a:ext cx="42386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50" y="833125"/>
            <a:ext cx="3585858" cy="36462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261C7-00D4-4DFA-952D-CBF51F346C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34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Live, Log and Prosper</a:t>
            </a:r>
            <a:endParaRPr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Thank You!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733" name="Google Shape;733;p134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Get in touch:</a:t>
            </a:r>
            <a:endParaRPr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andrziss@gmail.com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https://www.linkedin.com/in/andreizissu/</a:t>
            </a:r>
            <a:br>
              <a:rPr lang="en-GB" dirty="0"/>
            </a:br>
            <a:endParaRPr dirty="0"/>
          </a:p>
        </p:txBody>
      </p:sp>
      <p:pic>
        <p:nvPicPr>
          <p:cNvPr id="734" name="Google Shape;734;p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6874" y="537800"/>
            <a:ext cx="729498" cy="729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AB187D-FBC4-4B07-A6D8-8D7074B92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3903" y="3197175"/>
            <a:ext cx="1438476" cy="152421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8A495-1E4F-4863-BE6D-3ED8EC0DDF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80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0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68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So How Do We Fix This (In C++17)?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85" name="Google Shape;285;p70"/>
          <p:cNvSpPr txBox="1">
            <a:spLocks noGrp="1"/>
          </p:cNvSpPr>
          <p:nvPr>
            <p:ph type="body" idx="1"/>
          </p:nvPr>
        </p:nvSpPr>
        <p:spPr>
          <a:xfrm>
            <a:off x="1884750" y="1976163"/>
            <a:ext cx="6947700" cy="15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Replace strings with something else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With what?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Encrypted string?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But how would we produce one at compile time in C++17?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Some numeric representation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A8DF3-4E27-49DC-9185-EBF46ECFFD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25875</TotalTime>
  <Words>3246</Words>
  <Application>Microsoft Office PowerPoint</Application>
  <PresentationFormat>On-screen Show (16:9)</PresentationFormat>
  <Paragraphs>431</Paragraphs>
  <Slides>80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Courier New</vt:lpstr>
      <vt:lpstr>Verdana</vt:lpstr>
      <vt:lpstr>Arial</vt:lpstr>
      <vt:lpstr>Simple Light</vt:lpstr>
      <vt:lpstr>PowerPoint Presentation</vt:lpstr>
      <vt:lpstr>Personal Log:  Where No Init Has Gone Before</vt:lpstr>
      <vt:lpstr>…Where the Uncalled for Happens Anyway</vt:lpstr>
      <vt:lpstr>Before We Go Any Further</vt:lpstr>
      <vt:lpstr>Who Am I?</vt:lpstr>
      <vt:lpstr>A Few Things Have Happened Since I Last Presented This</vt:lpstr>
      <vt:lpstr>How It All Started</vt:lpstr>
      <vt:lpstr>Here’s the Problem</vt:lpstr>
      <vt:lpstr>So How Do We Fix This (In C++17)?</vt:lpstr>
      <vt:lpstr> Perhaps an enum With Log Msg Ids? Perhaps. Except…  </vt:lpstr>
      <vt:lpstr>So Then…  Could We Do It Automatically? Perhaps With Hashing?</vt:lpstr>
      <vt:lpstr>First Things First Though - Let’s Implement Log Hashing, We’ll Take Care of Decoding Later</vt:lpstr>
      <vt:lpstr>And Now With a Little Tweaking for My Needs…</vt:lpstr>
      <vt:lpstr>Oops…</vt:lpstr>
      <vt:lpstr>…Which Only Takes a Single Extra Line of Code  </vt:lpstr>
      <vt:lpstr>Good!</vt:lpstr>
      <vt:lpstr>Decoding Hurdles</vt:lpstr>
      <vt:lpstr>Decoder Design</vt:lpstr>
      <vt:lpstr>What If…</vt:lpstr>
      <vt:lpstr>How Can You Do Something Automatically in C++?</vt:lpstr>
      <vt:lpstr>This Should Work. Right?</vt:lpstr>
      <vt:lpstr>Wrong!</vt:lpstr>
      <vt:lpstr>How About We Extract InitExec Into a Template Class?</vt:lpstr>
      <vt:lpstr>Yes!!! Managed to Build It</vt:lpstr>
      <vt:lpstr>No…  Where’s Our Log?</vt:lpstr>
      <vt:lpstr>Only Referenced Parts of Template Classes Are Actually Instantiated</vt:lpstr>
      <vt:lpstr>So Let’s Reference the Static Data Member Directly</vt:lpstr>
      <vt:lpstr>Let’s Make Sure the Template Is Actually Instantiated, via a Side Effect</vt:lpstr>
      <vt:lpstr>Let’s Calm Down the Linker Too</vt:lpstr>
      <vt:lpstr>But Since Inline Static Doesn’t Always Work, We’ll Stick With the Old Less Classy Way</vt:lpstr>
      <vt:lpstr>Looks Like We Could Actually Remove the (void)</vt:lpstr>
      <vt:lpstr>Where We’re at So Far</vt:lpstr>
      <vt:lpstr>That’s Nice, but We’re Not Quite There Yet</vt:lpstr>
      <vt:lpstr>That’s Nice, but We’re Not Quite There Yet</vt:lpstr>
      <vt:lpstr>So How Do We Get a Lambda All the Way From f() To InitExec?</vt:lpstr>
      <vt:lpstr>1st Try</vt:lpstr>
      <vt:lpstr>But Maybe There’s Another Way After All… Let’s See What We Can Dig up Online 🖧</vt:lpstr>
      <vt:lpstr>But Maybe There’s Another Way After All… Let’s See What We Can Dig up Online 🖧</vt:lpstr>
      <vt:lpstr>But Maybe There’s Another Way After All… Let’s See What We Can Dig up Online 🖧</vt:lpstr>
      <vt:lpstr>But Maybe There’s Another Way After All… Let’s See What We Can Dig up Online 🖧</vt:lpstr>
      <vt:lpstr>And There You Have It!</vt:lpstr>
      <vt:lpstr>Introducing DO_ON_INIT</vt:lpstr>
      <vt:lpstr>And Now This Is Finally Possible</vt:lpstr>
      <vt:lpstr>And It’s Even Easier In C++ 20</vt:lpstr>
      <vt:lpstr>And as It Turns Out, the C++17 Version Can Also Be Simplified</vt:lpstr>
      <vt:lpstr>Putting It All Together</vt:lpstr>
      <vt:lpstr>So How Do We Build the Decoder Tool?</vt:lpstr>
      <vt:lpstr>Overall Design</vt:lpstr>
      <vt:lpstr>Let’s Start, Top to Bottom</vt:lpstr>
      <vt:lpstr>Let’s Start, Top to Bottom</vt:lpstr>
      <vt:lpstr>Registration Is Pretty Straightforward</vt:lpstr>
      <vt:lpstr>Registration Is Pretty Straightforward</vt:lpstr>
      <vt:lpstr>Registration Is Pretty Straightforward</vt:lpstr>
      <vt:lpstr>And Now Let’s Test It!</vt:lpstr>
      <vt:lpstr>And Now Let’s Test It!</vt:lpstr>
      <vt:lpstr>This Is Where:</vt:lpstr>
      <vt:lpstr>And Now Back to Decoder Mode:</vt:lpstr>
      <vt:lpstr>f() Is Not Called, Log Strings Materialize “Out of Nowhere”</vt:lpstr>
      <vt:lpstr>“Magic” Call Stack</vt:lpstr>
      <vt:lpstr>Which Log Is It? Just Inspect the Call Stack!</vt:lpstr>
      <vt:lpstr>Next up in the Call Stack:  Nested Class Constructor Call</vt:lpstr>
      <vt:lpstr>And Last but Not Least:  The Static Member Global Initialization</vt:lpstr>
      <vt:lpstr>Demo Time!</vt:lpstr>
      <vt:lpstr>Some Lucky Coincidences Along the Way</vt:lpstr>
      <vt:lpstr>Lucky I Didn’t Try This First in Gcc…</vt:lpstr>
      <vt:lpstr>… Or at Least Not Without Some Crazy Hacks</vt:lpstr>
      <vt:lpstr>Digging a Bit Deeper Into Gcc</vt:lpstr>
      <vt:lpstr>Lucky I Didn’t Try This First in Clang…</vt:lpstr>
      <vt:lpstr>As It Turns Out, I Was Doing It Wrong</vt:lpstr>
      <vt:lpstr>Recap</vt:lpstr>
      <vt:lpstr>Analysis</vt:lpstr>
      <vt:lpstr>Analysis - Performance Impact</vt:lpstr>
      <vt:lpstr>What Else Could DO_ON_INIT Be Used For?</vt:lpstr>
      <vt:lpstr>Bonus Content: Time Travel to the Future, a.k.a. Reflection!</vt:lpstr>
      <vt:lpstr>Let’s Have It Then</vt:lpstr>
      <vt:lpstr>And how do we invoke it?</vt:lpstr>
      <vt:lpstr>I Also Tried the C++20 non-NTTP flavor</vt:lpstr>
      <vt:lpstr>Resulting In…</vt:lpstr>
      <vt:lpstr>And Still, Why a Macro?</vt:lpstr>
      <vt:lpstr>Live, Log and Prosper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Log Where No Init Has Gone Before</dc:title>
  <dc:creator>Andrei Zissu</dc:creator>
  <cp:lastModifiedBy>Andrei Zissu</cp:lastModifiedBy>
  <cp:revision>97</cp:revision>
  <dcterms:modified xsi:type="dcterms:W3CDTF">2023-05-11T06:41:26Z</dcterms:modified>
</cp:coreProperties>
</file>