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5"/>
    <p:restoredTop sz="94595"/>
  </p:normalViewPr>
  <p:slideViewPr>
    <p:cSldViewPr snapToGrid="0" snapToObjects="1">
      <p:cViewPr varScale="1">
        <p:scale>
          <a:sx n="222" d="100"/>
          <a:sy n="222" d="100"/>
        </p:scale>
        <p:origin x="2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08C3-3A0B-474C-90FD-E9022E50F50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294FF-D842-0443-AECF-4ABFF76E5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E202-90AB-2949-8D9B-DDD5383218A8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448-DD19-6D46-86C9-60676C3C49E4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0C40-3176-3C49-B9A1-1B503B01ECF7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925-3F13-E949-9D7B-DDBF297C1475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41F-C3C8-3F4D-9FAF-06C49CC446BF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6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16DE-25CE-8F41-8E6F-47674F6D50E0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05C-B308-EF49-A3DC-87F12D4B2F0C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4DB3-30BF-E047-8BD3-74654192ADFC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5A46-C9B3-514B-B41B-2916C0EBA186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6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928F-AFED-6C48-B66D-3B4938E2C7AC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5343-3469-DC47-AC91-D46688046B19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1AD25-9574-0749-A8E4-8BDC728E0AB5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1C67-8AED-5146-97B4-06CF5FB76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94897" cy="3255264"/>
          </a:xfrm>
        </p:spPr>
        <p:txBody>
          <a:bodyPr/>
          <a:lstStyle/>
          <a:p>
            <a:r>
              <a:rPr lang="en-US" dirty="0"/>
              <a:t>Traffic Light:</a:t>
            </a:r>
            <a:br>
              <a:rPr lang="en-US" dirty="0"/>
            </a:br>
            <a:r>
              <a:rPr lang="en-US" dirty="0"/>
              <a:t>Loops &amp; Switches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91A1-91A3-A44B-94C1-A2A90EDB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47" y="4152661"/>
            <a:ext cx="1854430" cy="914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 Sanjay and Arvind Seshan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21E9F-EB98-1846-8877-E199CB3E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24" y="1633268"/>
            <a:ext cx="2195676" cy="2195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0B060-722D-3F4C-9F2B-7490EA2821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8274" y="759126"/>
            <a:ext cx="2257972" cy="8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16E9-ED18-B841-9C21-2427F66E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Sensor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C445-BAF6-CE48-BF6B-C8610323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6: </a:t>
            </a:r>
            <a:r>
              <a:rPr lang="en-US" dirty="0"/>
              <a:t>From the </a:t>
            </a:r>
            <a:r>
              <a:rPr lang="en-US" i="1" dirty="0"/>
              <a:t>Orange Sensor Pallet</a:t>
            </a:r>
            <a:r>
              <a:rPr lang="en-US" dirty="0"/>
              <a:t>, add in a </a:t>
            </a:r>
            <a:r>
              <a:rPr lang="en-US" i="1" dirty="0"/>
              <a:t>Color Sensor Reporter Block</a:t>
            </a:r>
            <a:r>
              <a:rPr lang="en-US" dirty="0"/>
              <a:t> into each condition in Step 5.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right side, change the parameter to equal each of the colors (Red, Yellow and Green) </a:t>
            </a:r>
          </a:p>
          <a:p>
            <a:endParaRPr lang="en-US" dirty="0"/>
          </a:p>
        </p:txBody>
      </p:sp>
      <p:pic>
        <p:nvPicPr>
          <p:cNvPr id="4" name="Picture 3" descr="../Downloads/ColorSensorandColor.PNG">
            <a:extLst>
              <a:ext uri="{FF2B5EF4-FFF2-40B4-BE49-F238E27FC236}">
                <a16:creationId xmlns:a16="http://schemas.microsoft.com/office/drawing/2014/main" id="{E35AAB45-1811-9845-9C6B-C08ACB0D3B1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2605" y="4253948"/>
            <a:ext cx="4885092" cy="19514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../Downloads/ColorSensorandColor.PNG">
            <a:extLst>
              <a:ext uri="{FF2B5EF4-FFF2-40B4-BE49-F238E27FC236}">
                <a16:creationId xmlns:a16="http://schemas.microsoft.com/office/drawing/2014/main" id="{19156D8E-C80D-F742-A139-10CEE631C0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42032" y="1713699"/>
            <a:ext cx="1572355" cy="13740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4A48FA-CC6D-5842-8282-5E75F999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D2C-2ACA-BA4D-B2E5-0B0AF01937FE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C2D2-5531-ED43-A19A-4C01A06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8BDC-4FAA-6B4A-84F1-F075C06B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Stopping, Slowing and Speeding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6C1D-CB79-5747-8002-FC3F4871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7: </a:t>
            </a:r>
            <a:r>
              <a:rPr lang="en-US" dirty="0"/>
              <a:t>In each of the </a:t>
            </a:r>
            <a:r>
              <a:rPr lang="en-US" i="1" dirty="0"/>
              <a:t>If/Else Blocks</a:t>
            </a:r>
            <a:r>
              <a:rPr lang="en-US" dirty="0"/>
              <a:t>, add the appropriate </a:t>
            </a:r>
            <a:r>
              <a:rPr lang="en-US" i="1" dirty="0"/>
              <a:t>Green Movement Block</a:t>
            </a:r>
            <a:r>
              <a:rPr lang="en-US" dirty="0"/>
              <a:t> to stop the motors, slow them down or speed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Red Light</a:t>
            </a:r>
            <a:r>
              <a:rPr lang="en-US" i="1" dirty="0"/>
              <a:t>:</a:t>
            </a:r>
            <a:r>
              <a:rPr lang="en-US" dirty="0"/>
              <a:t> Use the </a:t>
            </a:r>
            <a:r>
              <a:rPr lang="en-US" i="1" dirty="0" err="1"/>
              <a:t>Drivebase</a:t>
            </a:r>
            <a:r>
              <a:rPr lang="en-US" i="1" dirty="0"/>
              <a:t> Stop Block</a:t>
            </a:r>
            <a:r>
              <a:rPr lang="en-US" dirty="0"/>
              <a:t> </a:t>
            </a:r>
          </a:p>
          <a:p>
            <a:r>
              <a:rPr lang="en-US" u="sng" dirty="0"/>
              <a:t>Yellow Light</a:t>
            </a:r>
            <a:r>
              <a:rPr lang="en-US" i="1" dirty="0"/>
              <a:t>:</a:t>
            </a:r>
            <a:r>
              <a:rPr lang="en-US" dirty="0"/>
              <a:t> Use the </a:t>
            </a:r>
            <a:r>
              <a:rPr lang="en-US" i="1" dirty="0" err="1"/>
              <a:t>Drivebase</a:t>
            </a:r>
            <a:r>
              <a:rPr lang="en-US" i="1" dirty="0"/>
              <a:t> Move Steering Block </a:t>
            </a:r>
            <a:r>
              <a:rPr lang="en-US" dirty="0"/>
              <a:t>and set power = 10 </a:t>
            </a:r>
          </a:p>
          <a:p>
            <a:r>
              <a:rPr lang="en-US" u="sng" dirty="0"/>
              <a:t>Green Light</a:t>
            </a:r>
            <a:r>
              <a:rPr lang="en-US" i="1" dirty="0"/>
              <a:t>:</a:t>
            </a:r>
            <a:r>
              <a:rPr lang="en-US" dirty="0"/>
              <a:t> Use the </a:t>
            </a:r>
            <a:r>
              <a:rPr lang="en-US" i="1" dirty="0" err="1"/>
              <a:t>Drivebase</a:t>
            </a:r>
            <a:r>
              <a:rPr lang="en-US" i="1" dirty="0"/>
              <a:t> Move Steering Block </a:t>
            </a:r>
            <a:r>
              <a:rPr lang="en-US" dirty="0"/>
              <a:t>and set power = 20</a:t>
            </a:r>
          </a:p>
          <a:p>
            <a:endParaRPr lang="en-US" dirty="0"/>
          </a:p>
        </p:txBody>
      </p:sp>
      <p:pic>
        <p:nvPicPr>
          <p:cNvPr id="4" name="Picture 3" descr="../Downloads/AddMotors.PNG">
            <a:extLst>
              <a:ext uri="{FF2B5EF4-FFF2-40B4-BE49-F238E27FC236}">
                <a16:creationId xmlns:a16="http://schemas.microsoft.com/office/drawing/2014/main" id="{2425CA09-C7BD-3E45-A059-03D8AC0B271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02105" y="4731108"/>
            <a:ext cx="4486092" cy="19878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../Downloads/IMG_0120.PNG">
            <a:extLst>
              <a:ext uri="{FF2B5EF4-FFF2-40B4-BE49-F238E27FC236}">
                <a16:creationId xmlns:a16="http://schemas.microsoft.com/office/drawing/2014/main" id="{43EC842B-3C40-D14C-AA9A-A77E3D43FF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349" y="1767376"/>
            <a:ext cx="4083604" cy="10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E75D4-A747-B14E-B19A-5F38700C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AA0C-02D2-FA4F-B1A3-BE2D612A0346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7E607-7788-4E42-8D81-BB6D41DE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6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FEE2-E979-1F48-A96F-E74B188A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138A-FBDE-CA48-934D-62AB6FA2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7:</a:t>
            </a:r>
            <a:r>
              <a:rPr lang="en-US" dirty="0"/>
              <a:t>. To make custom sounds, select the </a:t>
            </a:r>
            <a:r>
              <a:rPr lang="en-US" i="1" dirty="0"/>
              <a:t>Violet Microphone Pallet</a:t>
            </a:r>
            <a:r>
              <a:rPr lang="en-US" dirty="0"/>
              <a:t>. Click on the “+” to get started. Record “Red”. Click on the icon the shape of the Block to create an icon. Click on the arrow shape to pick direction icons. Pick the icon with a red hand for your recording of the word “Red”.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Repeat process to create a custom sound for “Yellow” and “Green”. Pick a different icon each time.</a:t>
            </a:r>
          </a:p>
          <a:p>
            <a:endParaRPr lang="en-US" dirty="0"/>
          </a:p>
        </p:txBody>
      </p:sp>
      <p:pic>
        <p:nvPicPr>
          <p:cNvPr id="2052" name="Picture 23" descr="../Downloads/AddSound.PNG">
            <a:extLst>
              <a:ext uri="{FF2B5EF4-FFF2-40B4-BE49-F238E27FC236}">
                <a16:creationId xmlns:a16="http://schemas.microsoft.com/office/drawing/2014/main" id="{FCF7E460-C91B-504C-AD1B-F8E9743A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902" y="2699322"/>
            <a:ext cx="4962497" cy="9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4" descr="../Downloads/IMG_0102.PNG">
            <a:extLst>
              <a:ext uri="{FF2B5EF4-FFF2-40B4-BE49-F238E27FC236}">
                <a16:creationId xmlns:a16="http://schemas.microsoft.com/office/drawing/2014/main" id="{E11AB016-DB4A-C847-A151-5A6E58EF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7781" y="526594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5" descr="../Downloads/IMG_0103.PNG">
            <a:extLst>
              <a:ext uri="{FF2B5EF4-FFF2-40B4-BE49-F238E27FC236}">
                <a16:creationId xmlns:a16="http://schemas.microsoft.com/office/drawing/2014/main" id="{5BC2A231-DFCE-EF47-9D45-1080E1C2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653" y="5257072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6" descr="../Downloads/IMG_0104.PNG">
            <a:extLst>
              <a:ext uri="{FF2B5EF4-FFF2-40B4-BE49-F238E27FC236}">
                <a16:creationId xmlns:a16="http://schemas.microsoft.com/office/drawing/2014/main" id="{0E5BBB85-91A4-244B-BC1C-BDE8D708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1525" y="5257072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4068E2A6-44E6-D247-9D27-4AB07ACF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252" y="8641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843A7A-D025-6B4E-885B-957D3E69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252" y="17785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C4C0BA-A4C6-7345-8E3E-BACC8B22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252" y="43693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../Downloads/AddSound.PNG">
            <a:extLst>
              <a:ext uri="{FF2B5EF4-FFF2-40B4-BE49-F238E27FC236}">
                <a16:creationId xmlns:a16="http://schemas.microsoft.com/office/drawing/2014/main" id="{348DC5DB-8F98-2F4A-9CBB-975276EE553E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1711" y="4579493"/>
            <a:ext cx="1402080" cy="4940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8BF6D-CB8E-A34B-8EB2-FD2CEA46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3188-92B7-D349-A53C-1EE324372C93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BC4166-8039-3446-97D4-A9C3343C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5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2638-0A4E-B64F-9BA8-F8040843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8D91-4058-6444-B688-8F2979E9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8: </a:t>
            </a:r>
            <a:r>
              <a:rPr lang="en-US" dirty="0"/>
              <a:t>From the Violet </a:t>
            </a:r>
            <a:r>
              <a:rPr lang="en-US" i="1" dirty="0"/>
              <a:t>Microphone Pallet</a:t>
            </a:r>
            <a:r>
              <a:rPr lang="en-US" dirty="0"/>
              <a:t>, select the three sounds you created and insert them into each of the switches: Red, Yellow and Green.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E2E98-CA8E-CD4D-95B0-B3DA6942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5405-4C7C-694F-B5AC-20422CF3F0D8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CF74-491C-9643-A79F-641EF4E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../Downloads/AddSound.PNG">
            <a:extLst>
              <a:ext uri="{FF2B5EF4-FFF2-40B4-BE49-F238E27FC236}">
                <a16:creationId xmlns:a16="http://schemas.microsoft.com/office/drawing/2014/main" id="{A3444F4F-681D-3A43-8F8E-45F0DCEB4A9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4370" y="3472070"/>
            <a:ext cx="5293981" cy="225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75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91BE-DE06-4747-96AB-F5FECD1F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42D0-7A7E-F541-A0D8-E329E18B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Connect to the hub. Hit play</a:t>
            </a:r>
          </a:p>
          <a:p>
            <a:r>
              <a:rPr lang="en-US" dirty="0"/>
              <a:t>Show each color of the Traffic Light you made earlier in front of </a:t>
            </a:r>
            <a:r>
              <a:rPr lang="en-US" dirty="0" err="1"/>
              <a:t>Vernie’s</a:t>
            </a:r>
            <a:r>
              <a:rPr lang="en-US" dirty="0"/>
              <a:t> Color and Distance Sensor</a:t>
            </a:r>
          </a:p>
          <a:p>
            <a:r>
              <a:rPr lang="en-US" dirty="0" err="1"/>
              <a:t>Vernie</a:t>
            </a:r>
            <a:r>
              <a:rPr lang="en-US" dirty="0"/>
              <a:t> will respond based on the color you show him.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CC3FB-1122-9546-8E1A-117D812C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EF0F-ECAC-6C4E-B5C6-9C0997168C3E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9F20-90BA-B448-9919-EF758FAD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../Downloads/BoostTrafficLight.png">
            <a:extLst>
              <a:ext uri="{FF2B5EF4-FFF2-40B4-BE49-F238E27FC236}">
                <a16:creationId xmlns:a16="http://schemas.microsoft.com/office/drawing/2014/main" id="{754DA416-5AA2-6449-AA36-4F6811D72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2657" y="2792190"/>
            <a:ext cx="3244988" cy="3192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7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1A8-0E18-8E47-BE35-DFE300DC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705-1C17-D443-B118-261FA49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Lesson by Sanjay and Arvind Seshan</a:t>
            </a:r>
          </a:p>
          <a:p>
            <a:r>
              <a:rPr lang="en-US" dirty="0"/>
              <a:t>More lessons available at </a:t>
            </a:r>
            <a:r>
              <a:rPr lang="en-US" dirty="0" err="1"/>
              <a:t>BoostLessons.com</a:t>
            </a:r>
            <a:endParaRPr lang="en-US" dirty="0"/>
          </a:p>
          <a:p>
            <a:r>
              <a:rPr lang="en-US" dirty="0"/>
              <a:t>MINDSTORMS lessons available at EV3Lessons.com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0F07-9847-B348-A88B-FF048844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39C2-8B49-5E4E-A702-1C193CECB815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65903-A23D-C940-95C0-9C66BFC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70DE-A740-384A-B760-F0734AED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D79-2A76-894F-8AF4-BFD35B91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</a:t>
            </a:r>
            <a:r>
              <a:rPr lang="en-US" dirty="0" err="1"/>
              <a:t>Vernie</a:t>
            </a:r>
            <a:r>
              <a:rPr lang="en-US" dirty="0"/>
              <a:t> to learn about loops and switches</a:t>
            </a:r>
          </a:p>
          <a:p>
            <a:r>
              <a:rPr lang="en-US" dirty="0"/>
              <a:t>You will program </a:t>
            </a:r>
            <a:r>
              <a:rPr lang="en-US" dirty="0" err="1"/>
              <a:t>Vernie</a:t>
            </a:r>
            <a:r>
              <a:rPr lang="en-US" dirty="0"/>
              <a:t> to follow instruction based on the color of a traffic light</a:t>
            </a:r>
          </a:p>
          <a:p>
            <a:r>
              <a:rPr lang="en-US" dirty="0" err="1"/>
              <a:t>Vernie</a:t>
            </a:r>
            <a:r>
              <a:rPr lang="en-US" dirty="0"/>
              <a:t> will move forward when the color sensor detects green, slow down when it identifies yellow, and stop when it detects red </a:t>
            </a:r>
          </a:p>
          <a:p>
            <a:r>
              <a:rPr lang="en-US" dirty="0"/>
              <a:t>In addition, </a:t>
            </a:r>
            <a:r>
              <a:rPr lang="en-US" dirty="0" err="1"/>
              <a:t>Vernie</a:t>
            </a:r>
            <a:r>
              <a:rPr lang="en-US" dirty="0"/>
              <a:t> will say out loud the color he detected. You will be programming using the Creative Canvas area of the App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0936-159E-D847-A66A-1FA25269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156E-3F36-E44D-8195-1C45293114A8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992A-48BF-944C-9AC6-EA4DEB4A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5AB7-BC72-FC48-8901-00B92985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1EC-F0F7-9546-9819-C3E66439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 loop lets you repeat any code you want to as many times as you want to. Boost has three </a:t>
            </a:r>
            <a:r>
              <a:rPr lang="en-US" i="1" dirty="0"/>
              <a:t>Loop</a:t>
            </a:r>
            <a:r>
              <a:rPr lang="en-US" dirty="0"/>
              <a:t> </a:t>
            </a:r>
            <a:r>
              <a:rPr lang="en-US" i="1" dirty="0"/>
              <a:t>Blocks </a:t>
            </a:r>
            <a:r>
              <a:rPr lang="en-US" dirty="0"/>
              <a:t>which can be found in the Yellow Flow Palette.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lesson, we will use the </a:t>
            </a:r>
            <a:r>
              <a:rPr lang="en-US" i="1" dirty="0"/>
              <a:t>Loop Forever Block.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../Downloads/TypesofLoops.PNG">
            <a:extLst>
              <a:ext uri="{FF2B5EF4-FFF2-40B4-BE49-F238E27FC236}">
                <a16:creationId xmlns:a16="http://schemas.microsoft.com/office/drawing/2014/main" id="{68F13180-5142-564F-BF21-6B7D4C5BD6E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7531" y="2363223"/>
            <a:ext cx="1715702" cy="2733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9ED9E-CA09-114F-84C4-ED532FEA4A3B}"/>
              </a:ext>
            </a:extLst>
          </p:cNvPr>
          <p:cNvSpPr txBox="1"/>
          <p:nvPr/>
        </p:nvSpPr>
        <p:spPr>
          <a:xfrm>
            <a:off x="3076833" y="2363223"/>
            <a:ext cx="3595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 </a:t>
            </a:r>
            <a:r>
              <a:rPr lang="en-US" sz="1400" i="1" dirty="0"/>
              <a:t>Loop Forever</a:t>
            </a:r>
            <a:r>
              <a:rPr lang="en-US" sz="1400" dirty="0"/>
              <a:t> </a:t>
            </a:r>
            <a:r>
              <a:rPr lang="en-US" sz="1400" i="1" dirty="0"/>
              <a:t>Block</a:t>
            </a:r>
            <a:r>
              <a:rPr lang="en-US" sz="1400" dirty="0"/>
              <a:t>. It will run your code forever.</a:t>
            </a:r>
          </a:p>
          <a:p>
            <a:endParaRPr lang="en-US" sz="1400" dirty="0"/>
          </a:p>
          <a:p>
            <a:r>
              <a:rPr lang="en-US" sz="1400" dirty="0"/>
              <a:t>This is a </a:t>
            </a:r>
            <a:r>
              <a:rPr lang="en-US" sz="1400" i="1" dirty="0"/>
              <a:t>Loop While True</a:t>
            </a:r>
            <a:r>
              <a:rPr lang="en-US" sz="1400" dirty="0"/>
              <a:t> </a:t>
            </a:r>
            <a:r>
              <a:rPr lang="en-US" sz="1400" i="1" dirty="0"/>
              <a:t>Block</a:t>
            </a:r>
            <a:r>
              <a:rPr lang="en-US" sz="1400" dirty="0"/>
              <a:t>. It will run your code while that condition is true. For example, if you want </a:t>
            </a:r>
            <a:r>
              <a:rPr lang="en-US" sz="1400" dirty="0" err="1"/>
              <a:t>Vernie</a:t>
            </a:r>
            <a:r>
              <a:rPr lang="en-US" sz="1400" dirty="0"/>
              <a:t> to move forward until he sees red, the condition would be “does not see red”.</a:t>
            </a:r>
          </a:p>
          <a:p>
            <a:endParaRPr lang="en-US" sz="1400" dirty="0"/>
          </a:p>
          <a:p>
            <a:r>
              <a:rPr lang="en-US" sz="1400" dirty="0"/>
              <a:t>This is a </a:t>
            </a:r>
            <a:r>
              <a:rPr lang="en-US" sz="1400" i="1" dirty="0"/>
              <a:t>Loop For Count</a:t>
            </a:r>
            <a:r>
              <a:rPr lang="en-US" sz="1400" dirty="0"/>
              <a:t> </a:t>
            </a:r>
            <a:r>
              <a:rPr lang="en-US" sz="1400" i="1" dirty="0"/>
              <a:t>Block</a:t>
            </a:r>
            <a:r>
              <a:rPr lang="en-US" sz="1400" dirty="0"/>
              <a:t>. It will run your code a certain number of times. For example, you might want </a:t>
            </a:r>
            <a:r>
              <a:rPr lang="en-US" sz="1400" dirty="0" err="1"/>
              <a:t>Vernie</a:t>
            </a:r>
            <a:r>
              <a:rPr lang="en-US" sz="1400" dirty="0"/>
              <a:t> to turn exactly three times.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9DB705-6E74-5C43-855B-B77C5B6E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A7D-EF51-B445-9172-A8E791B4972F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2CB6-50CE-FF41-8D28-DB6D3BD3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5510-5C99-5043-ADF6-5E31C0D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Switch?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91B2-6D4E-204B-A0E1-AB2F0799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1400" i="1" dirty="0"/>
              <a:t>A Switch</a:t>
            </a:r>
            <a:r>
              <a:rPr lang="en-US" sz="1400" dirty="0"/>
              <a:t> </a:t>
            </a:r>
            <a:r>
              <a:rPr lang="en-US" sz="1400" i="1" dirty="0"/>
              <a:t>Block</a:t>
            </a:r>
            <a:r>
              <a:rPr lang="en-US" sz="1400" dirty="0"/>
              <a:t> allows you to decide between different actions. The block can be found in the </a:t>
            </a:r>
            <a:r>
              <a:rPr lang="en-US" sz="1400" i="1" dirty="0"/>
              <a:t>Yellow Flow Palette</a:t>
            </a:r>
            <a:r>
              <a:rPr lang="en-US" sz="1400" dirty="0"/>
              <a:t>. </a:t>
            </a:r>
          </a:p>
          <a:p>
            <a:r>
              <a:rPr lang="en-US" sz="1400" dirty="0"/>
              <a:t>In Boost, you can choose between two actions at a time using the </a:t>
            </a:r>
            <a:r>
              <a:rPr lang="en-US" sz="1400" i="1" dirty="0"/>
              <a:t>Switch</a:t>
            </a:r>
            <a:r>
              <a:rPr lang="en-US" sz="1400" dirty="0"/>
              <a:t> </a:t>
            </a:r>
            <a:r>
              <a:rPr lang="en-US" sz="1400" i="1" dirty="0"/>
              <a:t>Block</a:t>
            </a:r>
            <a:r>
              <a:rPr lang="en-US" sz="1400" dirty="0"/>
              <a:t>.  If the condition is true, the top sequence is executed. Else, the bottom sequence is executed. </a:t>
            </a:r>
          </a:p>
          <a:p>
            <a:r>
              <a:rPr lang="en-US" sz="1400" dirty="0"/>
              <a:t>The </a:t>
            </a:r>
            <a:r>
              <a:rPr lang="en-US" sz="1400" i="1" dirty="0"/>
              <a:t>Switch Block</a:t>
            </a:r>
            <a:r>
              <a:rPr lang="en-US" sz="1400" dirty="0"/>
              <a:t> is like the answer to a Yes/No question.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In this lesson, we will have to use the Switch Block to choose between three conditions: whether </a:t>
            </a:r>
            <a:r>
              <a:rPr lang="en-US" sz="1400" dirty="0" err="1"/>
              <a:t>Vernie</a:t>
            </a:r>
            <a:r>
              <a:rPr lang="en-US" sz="1400" dirty="0"/>
              <a:t> sees a Red Light, a Yellow Light or a Green Light. </a:t>
            </a:r>
          </a:p>
          <a:p>
            <a:r>
              <a:rPr lang="en-US" sz="1400" dirty="0"/>
              <a:t>Since the Boost Switch Block does not allow for three conditions, you will need to program each decision at a time using </a:t>
            </a:r>
            <a:r>
              <a:rPr lang="en-US" sz="1400" i="1" dirty="0"/>
              <a:t>Switches</a:t>
            </a:r>
            <a:r>
              <a:rPr lang="en-US" sz="1400" dirty="0"/>
              <a:t> inside </a:t>
            </a:r>
            <a:r>
              <a:rPr lang="en-US" sz="1400" i="1" dirty="0"/>
              <a:t>Switches</a:t>
            </a:r>
            <a:r>
              <a:rPr lang="en-US" sz="1400" dirty="0"/>
              <a:t>. </a:t>
            </a:r>
          </a:p>
          <a:p>
            <a:r>
              <a:rPr lang="en-US" sz="1400" dirty="0"/>
              <a:t>The first switch will check to see if </a:t>
            </a:r>
            <a:r>
              <a:rPr lang="en-US" sz="1400" dirty="0" err="1"/>
              <a:t>Vernie</a:t>
            </a:r>
            <a:r>
              <a:rPr lang="en-US" sz="1400" dirty="0"/>
              <a:t> sees Red and then make a decision. If </a:t>
            </a:r>
            <a:r>
              <a:rPr lang="en-US" sz="1400" dirty="0" err="1"/>
              <a:t>Vernie</a:t>
            </a:r>
            <a:r>
              <a:rPr lang="en-US" sz="1400" dirty="0"/>
              <a:t> does not see Red, then we use a second Switch to ask if </a:t>
            </a:r>
            <a:r>
              <a:rPr lang="en-US" sz="1400" dirty="0" err="1"/>
              <a:t>Vernie</a:t>
            </a:r>
            <a:r>
              <a:rPr lang="en-US" sz="1400" dirty="0"/>
              <a:t> sees Yellow. If not, we use a third Switch to ask if </a:t>
            </a:r>
            <a:r>
              <a:rPr lang="en-US" sz="1400" dirty="0" err="1"/>
              <a:t>Vernie</a:t>
            </a:r>
            <a:r>
              <a:rPr lang="en-US" sz="1400" dirty="0"/>
              <a:t> sees Green It can be found in the </a:t>
            </a:r>
            <a:r>
              <a:rPr lang="en-US" sz="1400" i="1" dirty="0"/>
              <a:t>Yellow Flow Palette</a:t>
            </a:r>
            <a:r>
              <a:rPr lang="en-US" sz="1400" dirty="0"/>
              <a:t> </a:t>
            </a:r>
          </a:p>
        </p:txBody>
      </p:sp>
      <p:pic>
        <p:nvPicPr>
          <p:cNvPr id="4" name="Picture 3" descr="../Downloads/Switch.PNG">
            <a:extLst>
              <a:ext uri="{FF2B5EF4-FFF2-40B4-BE49-F238E27FC236}">
                <a16:creationId xmlns:a16="http://schemas.microsoft.com/office/drawing/2014/main" id="{6C4FD2FD-FA2B-774F-B22D-771086B2B7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8928" y="2371980"/>
            <a:ext cx="1372445" cy="1118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C179-7E1A-7442-8D9B-813072E9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30C-7B68-A049-A771-6D4E802519BA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2596-4BB2-5449-95A1-9EF93445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1367-7C59-E64A-9698-F891C0B2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build for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5810-39C3-C24A-8B3E-2C3E032F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3455026"/>
          </a:xfrm>
        </p:spPr>
        <p:txBody>
          <a:bodyPr anchor="t"/>
          <a:lstStyle/>
          <a:p>
            <a:r>
              <a:rPr lang="en-US" dirty="0"/>
              <a:t>Follow the build instructions in the Boost App to construct </a:t>
            </a:r>
            <a:r>
              <a:rPr lang="en-US" dirty="0" err="1"/>
              <a:t>Vernie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a traffic light using pieces leftover after constructing </a:t>
            </a:r>
            <a:r>
              <a:rPr lang="en-US" dirty="0" err="1"/>
              <a:t>Vernie</a:t>
            </a:r>
            <a:r>
              <a:rPr lang="en-US" dirty="0"/>
              <a:t> </a:t>
            </a:r>
          </a:p>
        </p:txBody>
      </p:sp>
      <p:pic>
        <p:nvPicPr>
          <p:cNvPr id="4" name="Picture 3" descr="../Downloads/Vernie.jpg">
            <a:extLst>
              <a:ext uri="{FF2B5EF4-FFF2-40B4-BE49-F238E27FC236}">
                <a16:creationId xmlns:a16="http://schemas.microsoft.com/office/drawing/2014/main" id="{E007748A-D2C4-4A47-B14B-9311A9F376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6341" y="1381370"/>
            <a:ext cx="1281694" cy="205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Downloads/TrafficLightConstruction.png">
            <a:extLst>
              <a:ext uri="{FF2B5EF4-FFF2-40B4-BE49-F238E27FC236}">
                <a16:creationId xmlns:a16="http://schemas.microsoft.com/office/drawing/2014/main" id="{25170D6D-F45F-B54B-8DED-60D7601648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4646" y="4319134"/>
            <a:ext cx="4017631" cy="19041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5A8329-D8F5-3348-AFEC-220A395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C7B5-D0B3-E340-998E-851034941F47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62B8-ABEF-8043-BB3D-796F5E9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0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1993-FD3D-BF49-AAF2-97081523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AEC6-35E7-B447-B2B8-816206C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Creative Canvas area of the </a:t>
            </a:r>
            <a:r>
              <a:rPr lang="en-US"/>
              <a:t>App allows </a:t>
            </a:r>
            <a:r>
              <a:rPr lang="en-US" dirty="0"/>
              <a:t>you to use the App in a free play mode</a:t>
            </a:r>
          </a:p>
          <a:p>
            <a:r>
              <a:rPr lang="en-US" dirty="0"/>
              <a:t>You will have access to all the programming blocks needed to complete this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D948-1D39-7641-B9A9-3A2766E4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863C-6C72-6F45-AADC-CE1CE11A59AC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D098-C0F4-EA42-BB96-D97BBE37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E9DC0-BCA9-724E-AAAE-3F6E73DA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230" y="2507410"/>
            <a:ext cx="2494591" cy="1870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BD59C-25AB-8B4B-84F7-C6B7EEAB2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3760" y="2507410"/>
            <a:ext cx="2494591" cy="1870943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0E1A6F3-4C43-A347-B75C-AFD47B52CF85}"/>
              </a:ext>
            </a:extLst>
          </p:cNvPr>
          <p:cNvSpPr/>
          <p:nvPr/>
        </p:nvSpPr>
        <p:spPr>
          <a:xfrm>
            <a:off x="3761117" y="2656936"/>
            <a:ext cx="977660" cy="1466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86B742-E85A-7A4B-B1B8-50EE387F35A1}"/>
              </a:ext>
            </a:extLst>
          </p:cNvPr>
          <p:cNvSpPr/>
          <p:nvPr/>
        </p:nvSpPr>
        <p:spPr>
          <a:xfrm>
            <a:off x="6587706" y="2656936"/>
            <a:ext cx="977660" cy="1466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7DE-7DA8-ED4E-91B8-AE23AB40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steps with a loop and a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A73E-40CA-6741-B9E4-3B4CD14B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1: </a:t>
            </a:r>
            <a:r>
              <a:rPr lang="en-US" dirty="0"/>
              <a:t>Drag in a </a:t>
            </a:r>
            <a:r>
              <a:rPr lang="en-US" i="1" dirty="0"/>
              <a:t>Start Sequence Block</a:t>
            </a:r>
            <a:r>
              <a:rPr lang="en-US" dirty="0"/>
              <a:t> from the </a:t>
            </a:r>
            <a:r>
              <a:rPr lang="en-US" i="1" dirty="0"/>
              <a:t>Yellow Palette</a:t>
            </a:r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Step 2: </a:t>
            </a:r>
            <a:r>
              <a:rPr lang="en-US" dirty="0"/>
              <a:t>Drag in a </a:t>
            </a:r>
            <a:r>
              <a:rPr lang="en-US" i="1" dirty="0"/>
              <a:t>Loop Forever Block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Step 3: </a:t>
            </a:r>
            <a:r>
              <a:rPr lang="en-US" dirty="0"/>
              <a:t>Drag in a </a:t>
            </a:r>
            <a:r>
              <a:rPr lang="en-US" i="1" dirty="0"/>
              <a:t>If/Else Block</a:t>
            </a:r>
            <a:r>
              <a:rPr lang="en-US" dirty="0"/>
              <a:t> inside the </a:t>
            </a:r>
            <a:r>
              <a:rPr lang="en-US" i="1" dirty="0"/>
              <a:t>Loop Forever Block</a:t>
            </a:r>
            <a:r>
              <a:rPr lang="en-US" dirty="0"/>
              <a:t> </a:t>
            </a:r>
          </a:p>
        </p:txBody>
      </p:sp>
      <p:pic>
        <p:nvPicPr>
          <p:cNvPr id="4" name="Picture 3" descr="../Downloads/IMG_0118.PNG">
            <a:extLst>
              <a:ext uri="{FF2B5EF4-FFF2-40B4-BE49-F238E27FC236}">
                <a16:creationId xmlns:a16="http://schemas.microsoft.com/office/drawing/2014/main" id="{D8C03FB1-D762-CB4D-B640-F2C59CB356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84" y="4124026"/>
            <a:ext cx="4069733" cy="18607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559-ECAF-DA40-9948-9DE8AEB3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27D-272B-8347-A89D-D663E4F480CA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1A8B-7555-624F-B26E-9A56E83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EB5-0B3E-FD4B-B246-A9BA4BA8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inside a switch for three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8087-D652-064D-B9DA-B6A23E0C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4: </a:t>
            </a:r>
            <a:r>
              <a:rPr lang="en-US" dirty="0"/>
              <a:t>Drag a </a:t>
            </a:r>
            <a:r>
              <a:rPr lang="en-US" i="1" dirty="0"/>
              <a:t>If/Else Block</a:t>
            </a:r>
            <a:r>
              <a:rPr lang="en-US" dirty="0"/>
              <a:t> inside the lower half (false “x” condition) on the </a:t>
            </a:r>
            <a:r>
              <a:rPr lang="en-US" i="1" dirty="0"/>
              <a:t>previous If/Else Block</a:t>
            </a:r>
            <a:r>
              <a:rPr lang="en-US" dirty="0"/>
              <a:t>. </a:t>
            </a:r>
          </a:p>
          <a:p>
            <a:r>
              <a:rPr lang="en-US" dirty="0"/>
              <a:t>Repeat until you have three </a:t>
            </a:r>
            <a:r>
              <a:rPr lang="en-US" i="1" dirty="0"/>
              <a:t>If/Else Blocks</a:t>
            </a:r>
            <a:r>
              <a:rPr lang="en-US" dirty="0"/>
              <a:t> like in the image (one for each case: Red Light, Yellow Light and Green Light)</a:t>
            </a:r>
          </a:p>
          <a:p>
            <a:endParaRPr lang="en-US" dirty="0"/>
          </a:p>
        </p:txBody>
      </p:sp>
      <p:pic>
        <p:nvPicPr>
          <p:cNvPr id="4" name="Picture 3" descr="../Downloads/LoopwithSwitch.PNG">
            <a:extLst>
              <a:ext uri="{FF2B5EF4-FFF2-40B4-BE49-F238E27FC236}">
                <a16:creationId xmlns:a16="http://schemas.microsoft.com/office/drawing/2014/main" id="{108842EC-4A89-EE4A-A7ED-DD13522FE41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38305" y="3580224"/>
            <a:ext cx="4413691" cy="2404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A1D4-F7A5-514C-B370-5BAFD165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8640-081A-EF4C-B7A7-F40A45603913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6C1D-C862-934B-B67C-710C0452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D790-7632-734E-BE46-8A80D97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7F0B-DDC5-1A47-A38E-B252BBA9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Step 5: </a:t>
            </a:r>
            <a:r>
              <a:rPr lang="en-US" dirty="0"/>
              <a:t>From the </a:t>
            </a:r>
            <a:r>
              <a:rPr lang="en-US" i="1" dirty="0"/>
              <a:t>White Math Pallet</a:t>
            </a:r>
            <a:r>
              <a:rPr lang="en-US" dirty="0"/>
              <a:t>, select the </a:t>
            </a:r>
            <a:r>
              <a:rPr lang="en-US" i="1" dirty="0"/>
              <a:t>Equal To Comparison Block</a:t>
            </a:r>
            <a:r>
              <a:rPr lang="en-US" dirty="0"/>
              <a:t>. Place one in each of </a:t>
            </a:r>
            <a:r>
              <a:rPr lang="en-US" i="1" dirty="0"/>
              <a:t>If/Else Blocks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 descr="../Downloads/ConditionsinSwitch.PNG">
            <a:extLst>
              <a:ext uri="{FF2B5EF4-FFF2-40B4-BE49-F238E27FC236}">
                <a16:creationId xmlns:a16="http://schemas.microsoft.com/office/drawing/2014/main" id="{EF13101C-A996-FA4A-91DF-90D0668A7BE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79581" y="1934818"/>
            <a:ext cx="2378794" cy="1474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../Downloads/ConditionsinSwitch.PNG">
            <a:extLst>
              <a:ext uri="{FF2B5EF4-FFF2-40B4-BE49-F238E27FC236}">
                <a16:creationId xmlns:a16="http://schemas.microsoft.com/office/drawing/2014/main" id="{F069ACCD-9CE4-6E41-A259-FB6C40989EE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24048" y="3852820"/>
            <a:ext cx="5464303" cy="2131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75706-33CE-1947-BC4B-046FF04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FBD-9395-644A-BCDF-B19C06B1A5EF}" type="datetime1">
              <a:rPr lang="en-US" smtClean="0"/>
              <a:t>7/11/18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64448F-E449-6940-BEA1-3BB527E0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72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184</TotalTime>
  <Words>941</Words>
  <Application>Microsoft Macintosh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Traffic Light: Loops &amp; Switches</vt:lpstr>
      <vt:lpstr>Objectives</vt:lpstr>
      <vt:lpstr>What is a loop?</vt:lpstr>
      <vt:lpstr>What is a Switch?</vt:lpstr>
      <vt:lpstr>What do you need to build for this project?</vt:lpstr>
      <vt:lpstr>Creative Canvas</vt:lpstr>
      <vt:lpstr>First steps with a loop and a switch</vt:lpstr>
      <vt:lpstr>Switch inside a switch for three cases</vt:lpstr>
      <vt:lpstr>Adding Math Blocks</vt:lpstr>
      <vt:lpstr>Adding Sensor Blocks</vt:lpstr>
      <vt:lpstr>Stopping, Slowing and Speeding Up</vt:lpstr>
      <vt:lpstr>Adding Custom Sounds</vt:lpstr>
      <vt:lpstr>PowerPoint Presentation</vt:lpstr>
      <vt:lpstr>Ready to play</vt:lpstr>
      <vt:lpstr>Credits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Switches</dc:title>
  <dc:creator>Sanjay Seshan</dc:creator>
  <cp:lastModifiedBy>Sanjay Seshan</cp:lastModifiedBy>
  <cp:revision>13</cp:revision>
  <dcterms:created xsi:type="dcterms:W3CDTF">2018-07-11T13:30:35Z</dcterms:created>
  <dcterms:modified xsi:type="dcterms:W3CDTF">2018-07-11T18:18:24Z</dcterms:modified>
</cp:coreProperties>
</file>