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52" r:id="rId1"/>
  </p:sldMasterIdLst>
  <p:notesMasterIdLst>
    <p:notesMasterId r:id="rId12"/>
  </p:notesMasterIdLst>
  <p:sldIdLst>
    <p:sldId id="256" r:id="rId2"/>
    <p:sldId id="257" r:id="rId3"/>
    <p:sldId id="271" r:id="rId4"/>
    <p:sldId id="260" r:id="rId5"/>
    <p:sldId id="270" r:id="rId6"/>
    <p:sldId id="272" r:id="rId7"/>
    <p:sldId id="273" r:id="rId8"/>
    <p:sldId id="274" r:id="rId9"/>
    <p:sldId id="275"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5"/>
    <p:restoredTop sz="94595"/>
  </p:normalViewPr>
  <p:slideViewPr>
    <p:cSldViewPr snapToGrid="0" snapToObjects="1">
      <p:cViewPr varScale="1">
        <p:scale>
          <a:sx n="222" d="100"/>
          <a:sy n="222" d="100"/>
        </p:scale>
        <p:origin x="2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308C3-3A0B-474C-90FD-E9022E50F509}" type="datetimeFigureOut">
              <a:rPr lang="en-US" smtClean="0"/>
              <a:t>7/11/18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294FF-D842-0443-AECF-4ABFF76E51B1}" type="slidenum">
              <a:rPr lang="en-US" smtClean="0"/>
              <a:t>‹#›</a:t>
            </a:fld>
            <a:endParaRPr lang="en-US"/>
          </a:p>
        </p:txBody>
      </p:sp>
    </p:spTree>
    <p:extLst>
      <p:ext uri="{BB962C8B-B14F-4D97-AF65-F5344CB8AC3E}">
        <p14:creationId xmlns:p14="http://schemas.microsoft.com/office/powerpoint/2010/main" val="304477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87E202-90AB-2949-8D9B-DDD5383218A8}" type="datetime1">
              <a:rPr lang="en-US" smtClean="0"/>
              <a:t>7/11/18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523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AF448-DD19-6D46-86C9-60676C3C49E4}" type="datetime1">
              <a:rPr lang="en-US" smtClean="0"/>
              <a:t>7/11/18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521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20C40-3176-3C49-B9A1-1B503B01ECF7}" type="datetime1">
              <a:rPr lang="en-US" smtClean="0"/>
              <a:t>7/11/18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176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C8925-3F13-E949-9D7B-DDBF297C1475}" type="datetime1">
              <a:rPr lang="en-US" smtClean="0"/>
              <a:t>7/11/18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707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8741F-C3C8-3F4D-9FAF-06C49CC446BF}" type="datetime1">
              <a:rPr lang="en-US" smtClean="0"/>
              <a:t>7/11/18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886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4216DE-25CE-8F41-8E6F-47674F6D50E0}" type="datetime1">
              <a:rPr lang="en-US" smtClean="0"/>
              <a:t>7/11/18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991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35F305C-B308-EF49-A3DC-87F12D4B2F0C}" type="datetime1">
              <a:rPr lang="en-US" smtClean="0"/>
              <a:t>7/11/18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972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DF54DB3-30BF-E047-8BD3-74654192ADFC}" type="datetime1">
              <a:rPr lang="en-US" smtClean="0"/>
              <a:t>7/11/18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269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B85A46-C9B3-514B-B41B-2916C0EBA186}" type="datetime1">
              <a:rPr lang="en-US" smtClean="0"/>
              <a:t>7/11/18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916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7AC3928F-AFED-6C48-B66D-3B4938E2C7AC}" type="datetime1">
              <a:rPr lang="en-US" smtClean="0"/>
              <a:t>7/11/18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110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EAA5343-3469-DC47-AC91-D46688046B19}" type="datetime1">
              <a:rPr lang="en-US" smtClean="0"/>
              <a:t>7/11/18</a:t>
            </a:fld>
            <a:endParaRPr lang="en-US" dirty="0"/>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0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D901AD25-9574-0749-A8E4-8BDC728E0AB5}" type="datetime1">
              <a:rPr lang="en-US" smtClean="0"/>
              <a:t>7/11/18</a:t>
            </a:fld>
            <a:endParaRPr lang="en-US"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342471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1C67-8AED-5146-97B4-06CF5FB76653}"/>
              </a:ext>
            </a:extLst>
          </p:cNvPr>
          <p:cNvSpPr>
            <a:spLocks noGrp="1"/>
          </p:cNvSpPr>
          <p:nvPr>
            <p:ph type="ctrTitle"/>
          </p:nvPr>
        </p:nvSpPr>
        <p:spPr>
          <a:xfrm>
            <a:off x="802386" y="1298448"/>
            <a:ext cx="5494897" cy="3255264"/>
          </a:xfrm>
        </p:spPr>
        <p:txBody>
          <a:bodyPr/>
          <a:lstStyle/>
          <a:p>
            <a:r>
              <a:rPr lang="en-US" dirty="0"/>
              <a:t>Use the Force:</a:t>
            </a:r>
            <a:br>
              <a:rPr lang="en-US" dirty="0"/>
            </a:br>
            <a:r>
              <a:rPr lang="en-US" dirty="0"/>
              <a:t>Proportional Control</a:t>
            </a:r>
          </a:p>
        </p:txBody>
      </p:sp>
      <p:sp>
        <p:nvSpPr>
          <p:cNvPr id="3" name="Subtitle 2">
            <a:extLst>
              <a:ext uri="{FF2B5EF4-FFF2-40B4-BE49-F238E27FC236}">
                <a16:creationId xmlns:a16="http://schemas.microsoft.com/office/drawing/2014/main" id="{76A391A1-91A3-A44B-94C1-A2A90EDB0D20}"/>
              </a:ext>
            </a:extLst>
          </p:cNvPr>
          <p:cNvSpPr>
            <a:spLocks noGrp="1"/>
          </p:cNvSpPr>
          <p:nvPr>
            <p:ph type="subTitle" idx="1"/>
          </p:nvPr>
        </p:nvSpPr>
        <p:spPr>
          <a:xfrm>
            <a:off x="7118947" y="4152661"/>
            <a:ext cx="1854430" cy="914400"/>
          </a:xfrm>
        </p:spPr>
        <p:txBody>
          <a:bodyPr>
            <a:normAutofit/>
          </a:bodyPr>
          <a:lstStyle/>
          <a:p>
            <a:r>
              <a:rPr lang="en-US" sz="1800" dirty="0">
                <a:solidFill>
                  <a:schemeClr val="tx1"/>
                </a:solidFill>
              </a:rPr>
              <a:t>By Sanjay and Arvind Seshan</a:t>
            </a:r>
          </a:p>
        </p:txBody>
      </p:sp>
      <p:pic>
        <p:nvPicPr>
          <p:cNvPr id="8" name="Picture 7">
            <a:extLst>
              <a:ext uri="{FF2B5EF4-FFF2-40B4-BE49-F238E27FC236}">
                <a16:creationId xmlns:a16="http://schemas.microsoft.com/office/drawing/2014/main" id="{17421E9F-EB98-1846-8877-E199CB3E843B}"/>
              </a:ext>
            </a:extLst>
          </p:cNvPr>
          <p:cNvPicPr>
            <a:picLocks noChangeAspect="1"/>
          </p:cNvPicPr>
          <p:nvPr/>
        </p:nvPicPr>
        <p:blipFill>
          <a:blip r:embed="rId2"/>
          <a:stretch>
            <a:fillRect/>
          </a:stretch>
        </p:blipFill>
        <p:spPr>
          <a:xfrm>
            <a:off x="6948324" y="1633268"/>
            <a:ext cx="2195676" cy="2195676"/>
          </a:xfrm>
          <a:prstGeom prst="rect">
            <a:avLst/>
          </a:prstGeom>
        </p:spPr>
      </p:pic>
      <p:pic>
        <p:nvPicPr>
          <p:cNvPr id="12" name="Picture 11">
            <a:extLst>
              <a:ext uri="{FF2B5EF4-FFF2-40B4-BE49-F238E27FC236}">
                <a16:creationId xmlns:a16="http://schemas.microsoft.com/office/drawing/2014/main" id="{30E0B060-722D-3F4C-9F2B-7490EA28212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78274" y="759126"/>
            <a:ext cx="2257972" cy="874142"/>
          </a:xfrm>
          <a:prstGeom prst="rect">
            <a:avLst/>
          </a:prstGeom>
        </p:spPr>
      </p:pic>
    </p:spTree>
    <p:extLst>
      <p:ext uri="{BB962C8B-B14F-4D97-AF65-F5344CB8AC3E}">
        <p14:creationId xmlns:p14="http://schemas.microsoft.com/office/powerpoint/2010/main" val="3367860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B1A8-0E18-8E47-BE35-DFE300DCBA9C}"/>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F166A705-1C17-D443-B118-261FA49D9A6E}"/>
              </a:ext>
            </a:extLst>
          </p:cNvPr>
          <p:cNvSpPr>
            <a:spLocks noGrp="1"/>
          </p:cNvSpPr>
          <p:nvPr>
            <p:ph idx="1"/>
          </p:nvPr>
        </p:nvSpPr>
        <p:spPr/>
        <p:txBody>
          <a:bodyPr anchor="t"/>
          <a:lstStyle/>
          <a:p>
            <a:r>
              <a:rPr lang="en-US" dirty="0"/>
              <a:t>Lesson by Sanjay and Arvind Seshan</a:t>
            </a:r>
          </a:p>
          <a:p>
            <a:r>
              <a:rPr lang="en-US" dirty="0"/>
              <a:t>More lessons available at </a:t>
            </a:r>
            <a:r>
              <a:rPr lang="en-US" dirty="0" err="1"/>
              <a:t>BoostLessons.com</a:t>
            </a:r>
            <a:endParaRPr lang="en-US" dirty="0"/>
          </a:p>
          <a:p>
            <a:r>
              <a:rPr lang="en-US" dirty="0"/>
              <a:t>MINDSTORMS lessons available at EV3Lessons.com</a:t>
            </a:r>
          </a:p>
          <a:p>
            <a:pPr marL="0" indent="0">
              <a:buNone/>
            </a:pPr>
            <a:r>
              <a:rPr lang="en-US" dirty="0"/>
              <a:t> </a:t>
            </a:r>
          </a:p>
          <a:p>
            <a:r>
              <a:rPr lang="en-US" dirty="0"/>
              <a:t>This work is licensed under a Creative Commons Attribution-</a:t>
            </a:r>
            <a:r>
              <a:rPr lang="en-US" dirty="0" err="1"/>
              <a:t>NonCommercial</a:t>
            </a:r>
            <a:r>
              <a:rPr lang="en-US" dirty="0"/>
              <a:t>-</a:t>
            </a:r>
            <a:r>
              <a:rPr lang="en-US" dirty="0" err="1"/>
              <a:t>ShareAlike</a:t>
            </a:r>
            <a:r>
              <a:rPr lang="en-US" dirty="0"/>
              <a:t> 4.0 International License.</a:t>
            </a:r>
          </a:p>
          <a:p>
            <a:endParaRPr lang="en-US" dirty="0"/>
          </a:p>
        </p:txBody>
      </p:sp>
      <p:sp>
        <p:nvSpPr>
          <p:cNvPr id="4" name="Date Placeholder 3">
            <a:extLst>
              <a:ext uri="{FF2B5EF4-FFF2-40B4-BE49-F238E27FC236}">
                <a16:creationId xmlns:a16="http://schemas.microsoft.com/office/drawing/2014/main" id="{5E2E0F07-9847-B348-A88B-FF0488444A88}"/>
              </a:ext>
            </a:extLst>
          </p:cNvPr>
          <p:cNvSpPr>
            <a:spLocks noGrp="1"/>
          </p:cNvSpPr>
          <p:nvPr>
            <p:ph type="dt" sz="half" idx="10"/>
          </p:nvPr>
        </p:nvSpPr>
        <p:spPr/>
        <p:txBody>
          <a:bodyPr/>
          <a:lstStyle/>
          <a:p>
            <a:fld id="{616739C2-8B49-5E4E-A702-1C193CECB815}" type="datetime1">
              <a:rPr lang="en-US" smtClean="0"/>
              <a:t>7/11/18</a:t>
            </a:fld>
            <a:endParaRPr lang="en-US" dirty="0"/>
          </a:p>
        </p:txBody>
      </p:sp>
      <p:sp>
        <p:nvSpPr>
          <p:cNvPr id="5" name="Slide Number Placeholder 4">
            <a:extLst>
              <a:ext uri="{FF2B5EF4-FFF2-40B4-BE49-F238E27FC236}">
                <a16:creationId xmlns:a16="http://schemas.microsoft.com/office/drawing/2014/main" id="{BD165903-A23D-C940-95C0-9C66BFC71C59}"/>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84030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70DE-A740-384A-B760-F0734AED8CA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7B48D79-2A76-894F-8AF4-BFD35B91D71A}"/>
              </a:ext>
            </a:extLst>
          </p:cNvPr>
          <p:cNvSpPr>
            <a:spLocks noGrp="1"/>
          </p:cNvSpPr>
          <p:nvPr>
            <p:ph idx="1"/>
          </p:nvPr>
        </p:nvSpPr>
        <p:spPr/>
        <p:txBody>
          <a:bodyPr anchor="t"/>
          <a:lstStyle/>
          <a:p>
            <a:r>
              <a:rPr lang="en-US" dirty="0"/>
              <a:t>You will learn the concept of proportional control</a:t>
            </a:r>
          </a:p>
          <a:p>
            <a:r>
              <a:rPr lang="en-US" dirty="0"/>
              <a:t>You will program your robot to stay at a target distance from an obstacle  </a:t>
            </a:r>
          </a:p>
          <a:p>
            <a:r>
              <a:rPr lang="en-US" dirty="0"/>
              <a:t>The robot will back away from the obstacle if it is too close and move forward if the obstacle is further away </a:t>
            </a:r>
          </a:p>
          <a:p>
            <a:r>
              <a:rPr lang="en-US" dirty="0"/>
              <a:t>In addition, </a:t>
            </a:r>
            <a:r>
              <a:rPr lang="en-US" dirty="0" err="1"/>
              <a:t>Vernie</a:t>
            </a:r>
            <a:r>
              <a:rPr lang="en-US" dirty="0"/>
              <a:t> will say out loud the color he detected </a:t>
            </a:r>
          </a:p>
          <a:p>
            <a:r>
              <a:rPr lang="en-US" dirty="0"/>
              <a:t>You will be programming using the Creative Canvas area of the App</a:t>
            </a:r>
          </a:p>
          <a:p>
            <a:pPr marL="0" indent="0">
              <a:buNone/>
            </a:pPr>
            <a:endParaRPr lang="en-US" dirty="0"/>
          </a:p>
        </p:txBody>
      </p:sp>
      <p:sp>
        <p:nvSpPr>
          <p:cNvPr id="4" name="Date Placeholder 3">
            <a:extLst>
              <a:ext uri="{FF2B5EF4-FFF2-40B4-BE49-F238E27FC236}">
                <a16:creationId xmlns:a16="http://schemas.microsoft.com/office/drawing/2014/main" id="{4C060936-159E-D847-A66A-1FA252692D7A}"/>
              </a:ext>
            </a:extLst>
          </p:cNvPr>
          <p:cNvSpPr>
            <a:spLocks noGrp="1"/>
          </p:cNvSpPr>
          <p:nvPr>
            <p:ph type="dt" sz="half" idx="10"/>
          </p:nvPr>
        </p:nvSpPr>
        <p:spPr/>
        <p:txBody>
          <a:bodyPr/>
          <a:lstStyle/>
          <a:p>
            <a:fld id="{FC9B156E-3F36-E44D-8195-1C45293114A8}" type="datetime1">
              <a:rPr lang="en-US" smtClean="0"/>
              <a:t>7/11/18</a:t>
            </a:fld>
            <a:endParaRPr lang="en-US" dirty="0"/>
          </a:p>
        </p:txBody>
      </p:sp>
      <p:sp>
        <p:nvSpPr>
          <p:cNvPr id="5" name="Slide Number Placeholder 4">
            <a:extLst>
              <a:ext uri="{FF2B5EF4-FFF2-40B4-BE49-F238E27FC236}">
                <a16:creationId xmlns:a16="http://schemas.microsoft.com/office/drawing/2014/main" id="{8F93992A-48BF-944C-9AC6-EA4DEB4A45E4}"/>
              </a:ext>
            </a:extLst>
          </p:cNvPr>
          <p:cNvSpPr>
            <a:spLocks noGrp="1"/>
          </p:cNvSpPr>
          <p:nvPr>
            <p:ph type="sldNum" sz="quarter" idx="12"/>
          </p:nvPr>
        </p:nvSpPr>
        <p:spPr/>
        <p:txBody>
          <a:bodyPr/>
          <a:lstStyle/>
          <a:p>
            <a:fld id="{4FAB73BC-B049-4115-A692-8D63A059BFB8}" type="slidenum">
              <a:rPr lang="en-US" smtClean="0"/>
              <a:pPr/>
              <a:t>2</a:t>
            </a:fld>
            <a:endParaRPr lang="en-US" dirty="0"/>
          </a:p>
        </p:txBody>
      </p:sp>
      <p:pic>
        <p:nvPicPr>
          <p:cNvPr id="7" name="Picture 6" descr="../Downloads/TooFarGraphic.png">
            <a:extLst>
              <a:ext uri="{FF2B5EF4-FFF2-40B4-BE49-F238E27FC236}">
                <a16:creationId xmlns:a16="http://schemas.microsoft.com/office/drawing/2014/main" id="{98FEB3D7-3059-164F-9706-EB148D8909BE}"/>
              </a:ext>
            </a:extLst>
          </p:cNvPr>
          <p:cNvPicPr/>
          <p:nvPr/>
        </p:nvPicPr>
        <p:blipFill>
          <a:blip r:embed="rId2" cstate="print">
            <a:extLst>
              <a:ext uri="{28A0092B-C50C-407E-A947-70E740481C1C}">
                <a14:useLocalDpi xmlns:a14="http://schemas.microsoft.com/office/drawing/2010/main"/>
              </a:ext>
            </a:extLst>
          </a:blip>
          <a:srcRect/>
          <a:stretch>
            <a:fillRect/>
          </a:stretch>
        </p:blipFill>
        <p:spPr bwMode="auto">
          <a:xfrm>
            <a:off x="5518630" y="4613148"/>
            <a:ext cx="3081655" cy="1371600"/>
          </a:xfrm>
          <a:prstGeom prst="rect">
            <a:avLst/>
          </a:prstGeom>
          <a:noFill/>
          <a:ln>
            <a:noFill/>
          </a:ln>
        </p:spPr>
      </p:pic>
      <p:pic>
        <p:nvPicPr>
          <p:cNvPr id="8" name="Picture 7" descr="../Downloads/TooCloseGraphic.png">
            <a:extLst>
              <a:ext uri="{FF2B5EF4-FFF2-40B4-BE49-F238E27FC236}">
                <a16:creationId xmlns:a16="http://schemas.microsoft.com/office/drawing/2014/main" id="{0DC7111C-2B58-BE45-8139-8643E47FD4C7}"/>
              </a:ext>
            </a:extLst>
          </p:cNvPr>
          <p:cNvPicPr/>
          <p:nvPr/>
        </p:nvPicPr>
        <p:blipFill>
          <a:blip r:embed="rId3" cstate="print">
            <a:extLst>
              <a:ext uri="{28A0092B-C50C-407E-A947-70E740481C1C}">
                <a14:useLocalDpi xmlns:a14="http://schemas.microsoft.com/office/drawing/2010/main"/>
              </a:ext>
            </a:extLst>
          </a:blip>
          <a:srcRect/>
          <a:stretch>
            <a:fillRect/>
          </a:stretch>
        </p:blipFill>
        <p:spPr bwMode="auto">
          <a:xfrm>
            <a:off x="2901951" y="4613148"/>
            <a:ext cx="2456815" cy="1371600"/>
          </a:xfrm>
          <a:prstGeom prst="rect">
            <a:avLst/>
          </a:prstGeom>
          <a:noFill/>
          <a:ln>
            <a:noFill/>
          </a:ln>
        </p:spPr>
      </p:pic>
    </p:spTree>
    <p:extLst>
      <p:ext uri="{BB962C8B-B14F-4D97-AF65-F5344CB8AC3E}">
        <p14:creationId xmlns:p14="http://schemas.microsoft.com/office/powerpoint/2010/main" val="357211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6EBA-7D25-DB42-9390-DCD93C317367}"/>
              </a:ext>
            </a:extLst>
          </p:cNvPr>
          <p:cNvSpPr>
            <a:spLocks noGrp="1"/>
          </p:cNvSpPr>
          <p:nvPr>
            <p:ph type="title"/>
          </p:nvPr>
        </p:nvSpPr>
        <p:spPr/>
        <p:txBody>
          <a:bodyPr/>
          <a:lstStyle/>
          <a:p>
            <a:r>
              <a:rPr lang="en-US" dirty="0"/>
              <a:t>What is Proportional Control?</a:t>
            </a:r>
          </a:p>
        </p:txBody>
      </p:sp>
      <p:sp>
        <p:nvSpPr>
          <p:cNvPr id="3" name="Content Placeholder 2">
            <a:extLst>
              <a:ext uri="{FF2B5EF4-FFF2-40B4-BE49-F238E27FC236}">
                <a16:creationId xmlns:a16="http://schemas.microsoft.com/office/drawing/2014/main" id="{23A77F24-9FB3-184A-AC4A-7C3A57742E04}"/>
              </a:ext>
            </a:extLst>
          </p:cNvPr>
          <p:cNvSpPr>
            <a:spLocks noGrp="1"/>
          </p:cNvSpPr>
          <p:nvPr>
            <p:ph idx="1"/>
          </p:nvPr>
        </p:nvSpPr>
        <p:spPr/>
        <p:txBody>
          <a:bodyPr>
            <a:normAutofit/>
          </a:bodyPr>
          <a:lstStyle/>
          <a:p>
            <a:r>
              <a:rPr lang="en-US" dirty="0"/>
              <a:t>We will be implementing this movement with proportional control, which makes the robot move slower or faster based on how close it is to the target distance. The pseudocode for every proportional control program consists of two stages:</a:t>
            </a:r>
          </a:p>
          <a:p>
            <a:pPr lvl="1"/>
            <a:r>
              <a:rPr lang="en-US" dirty="0"/>
              <a:t>Computing an error </a:t>
            </a:r>
            <a:r>
              <a:rPr lang="en-US" dirty="0">
                <a:sym typeface="Wingdings" pitchFamily="2" charset="2"/>
              </a:rPr>
              <a:t></a:t>
            </a:r>
            <a:r>
              <a:rPr lang="en-US" dirty="0"/>
              <a:t> how far is the robot from a target</a:t>
            </a:r>
          </a:p>
          <a:p>
            <a:pPr lvl="1"/>
            <a:r>
              <a:rPr lang="en-US" dirty="0"/>
              <a:t>Making a correction </a:t>
            </a:r>
            <a:r>
              <a:rPr lang="en-US" dirty="0">
                <a:sym typeface="Wingdings" pitchFamily="2" charset="2"/>
              </a:rPr>
              <a:t></a:t>
            </a:r>
            <a:r>
              <a:rPr lang="en-US" dirty="0"/>
              <a:t> make the robot take an action that is proportional to the error (this is why it is called proportional control).  You must multiply the error by a scaling factor to determine the correction</a:t>
            </a:r>
          </a:p>
          <a:p>
            <a:r>
              <a:rPr lang="en-US" dirty="0"/>
              <a:t>For this task, </a:t>
            </a:r>
            <a:r>
              <a:rPr lang="en-US" i="1" dirty="0"/>
              <a:t>error</a:t>
            </a:r>
            <a:r>
              <a:rPr lang="en-US" dirty="0"/>
              <a:t> will be how far the robot is from the target distance and </a:t>
            </a:r>
            <a:r>
              <a:rPr lang="en-US" i="1" dirty="0"/>
              <a:t>correction</a:t>
            </a:r>
            <a:r>
              <a:rPr lang="en-US" dirty="0"/>
              <a:t> will be moving the robot forward or backward at a particular speed. </a:t>
            </a:r>
          </a:p>
          <a:p>
            <a:endParaRPr lang="en-US" dirty="0"/>
          </a:p>
        </p:txBody>
      </p:sp>
      <p:sp>
        <p:nvSpPr>
          <p:cNvPr id="4" name="Date Placeholder 3">
            <a:extLst>
              <a:ext uri="{FF2B5EF4-FFF2-40B4-BE49-F238E27FC236}">
                <a16:creationId xmlns:a16="http://schemas.microsoft.com/office/drawing/2014/main" id="{86E6F716-C1CF-FE4A-80A6-15B8EC4EF9C4}"/>
              </a:ext>
            </a:extLst>
          </p:cNvPr>
          <p:cNvSpPr>
            <a:spLocks noGrp="1"/>
          </p:cNvSpPr>
          <p:nvPr>
            <p:ph type="dt" sz="half" idx="10"/>
          </p:nvPr>
        </p:nvSpPr>
        <p:spPr/>
        <p:txBody>
          <a:bodyPr/>
          <a:lstStyle/>
          <a:p>
            <a:fld id="{A11C8925-3F13-E949-9D7B-DDBF297C1475}" type="datetime1">
              <a:rPr lang="en-US" smtClean="0"/>
              <a:t>7/11/18</a:t>
            </a:fld>
            <a:endParaRPr lang="en-US" dirty="0"/>
          </a:p>
        </p:txBody>
      </p:sp>
      <p:sp>
        <p:nvSpPr>
          <p:cNvPr id="5" name="Slide Number Placeholder 4">
            <a:extLst>
              <a:ext uri="{FF2B5EF4-FFF2-40B4-BE49-F238E27FC236}">
                <a16:creationId xmlns:a16="http://schemas.microsoft.com/office/drawing/2014/main" id="{77717BA9-D4BF-9044-A7C6-3899A1179BD2}"/>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77610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1367-7C59-E64A-9698-F891C0B21930}"/>
              </a:ext>
            </a:extLst>
          </p:cNvPr>
          <p:cNvSpPr>
            <a:spLocks noGrp="1"/>
          </p:cNvSpPr>
          <p:nvPr>
            <p:ph type="title"/>
          </p:nvPr>
        </p:nvSpPr>
        <p:spPr/>
        <p:txBody>
          <a:bodyPr/>
          <a:lstStyle/>
          <a:p>
            <a:r>
              <a:rPr lang="en-US" dirty="0"/>
              <a:t>What do you need to build for this project?</a:t>
            </a:r>
          </a:p>
        </p:txBody>
      </p:sp>
      <p:sp>
        <p:nvSpPr>
          <p:cNvPr id="3" name="Content Placeholder 2">
            <a:extLst>
              <a:ext uri="{FF2B5EF4-FFF2-40B4-BE49-F238E27FC236}">
                <a16:creationId xmlns:a16="http://schemas.microsoft.com/office/drawing/2014/main" id="{02675810-39C3-C24A-8B3E-2C3E032F46DB}"/>
              </a:ext>
            </a:extLst>
          </p:cNvPr>
          <p:cNvSpPr>
            <a:spLocks noGrp="1"/>
          </p:cNvSpPr>
          <p:nvPr>
            <p:ph idx="1"/>
          </p:nvPr>
        </p:nvSpPr>
        <p:spPr>
          <a:xfrm>
            <a:off x="2901951" y="864108"/>
            <a:ext cx="5486400" cy="3455026"/>
          </a:xfrm>
        </p:spPr>
        <p:txBody>
          <a:bodyPr anchor="t">
            <a:normAutofit/>
          </a:bodyPr>
          <a:lstStyle/>
          <a:p>
            <a:r>
              <a:rPr lang="en-US" dirty="0"/>
              <a:t>Build any design you like with two wheels or treads such that the robot can move forward and backwards </a:t>
            </a:r>
          </a:p>
          <a:p>
            <a:r>
              <a:rPr lang="en-US" dirty="0"/>
              <a:t>Be sure to include the Color &amp; Distance Sensor somewhere on the front of your design </a:t>
            </a:r>
          </a:p>
          <a:p>
            <a:endParaRPr lang="en-US" dirty="0"/>
          </a:p>
        </p:txBody>
      </p:sp>
      <p:sp>
        <p:nvSpPr>
          <p:cNvPr id="6" name="Date Placeholder 5">
            <a:extLst>
              <a:ext uri="{FF2B5EF4-FFF2-40B4-BE49-F238E27FC236}">
                <a16:creationId xmlns:a16="http://schemas.microsoft.com/office/drawing/2014/main" id="{405A8329-D8F5-3348-AFEC-220A395BD6E6}"/>
              </a:ext>
            </a:extLst>
          </p:cNvPr>
          <p:cNvSpPr>
            <a:spLocks noGrp="1"/>
          </p:cNvSpPr>
          <p:nvPr>
            <p:ph type="dt" sz="half" idx="10"/>
          </p:nvPr>
        </p:nvSpPr>
        <p:spPr/>
        <p:txBody>
          <a:bodyPr/>
          <a:lstStyle/>
          <a:p>
            <a:fld id="{93A0C7B5-D0B3-E340-998E-851034941F47}" type="datetime1">
              <a:rPr lang="en-US" smtClean="0"/>
              <a:t>7/11/18</a:t>
            </a:fld>
            <a:endParaRPr lang="en-US" dirty="0"/>
          </a:p>
        </p:txBody>
      </p:sp>
      <p:sp>
        <p:nvSpPr>
          <p:cNvPr id="7" name="Slide Number Placeholder 6">
            <a:extLst>
              <a:ext uri="{FF2B5EF4-FFF2-40B4-BE49-F238E27FC236}">
                <a16:creationId xmlns:a16="http://schemas.microsoft.com/office/drawing/2014/main" id="{089C62B8-ABEF-8043-BB3D-796F5E9F8EC3}"/>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9" name="Picture 8" descr="/Users/aseshan/Downloads/LEGO-BOOST-rover-comparison.jpg">
            <a:extLst>
              <a:ext uri="{FF2B5EF4-FFF2-40B4-BE49-F238E27FC236}">
                <a16:creationId xmlns:a16="http://schemas.microsoft.com/office/drawing/2014/main" id="{A828F6BE-8AAC-9748-92A4-DE2183E41512}"/>
              </a:ext>
            </a:extLst>
          </p:cNvPr>
          <p:cNvPicPr/>
          <p:nvPr/>
        </p:nvPicPr>
        <p:blipFill>
          <a:blip r:embed="rId2">
            <a:extLst>
              <a:ext uri="{28A0092B-C50C-407E-A947-70E740481C1C}">
                <a14:useLocalDpi xmlns:a14="http://schemas.microsoft.com/office/drawing/2010/main"/>
              </a:ext>
            </a:extLst>
          </a:blip>
          <a:srcRect/>
          <a:stretch>
            <a:fillRect/>
          </a:stretch>
        </p:blipFill>
        <p:spPr bwMode="auto">
          <a:xfrm>
            <a:off x="4324710" y="2717891"/>
            <a:ext cx="2292601" cy="2565590"/>
          </a:xfrm>
          <a:prstGeom prst="rect">
            <a:avLst/>
          </a:prstGeom>
          <a:noFill/>
          <a:ln>
            <a:noFill/>
          </a:ln>
        </p:spPr>
      </p:pic>
    </p:spTree>
    <p:extLst>
      <p:ext uri="{BB962C8B-B14F-4D97-AF65-F5344CB8AC3E}">
        <p14:creationId xmlns:p14="http://schemas.microsoft.com/office/powerpoint/2010/main" val="346460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1993-FD3D-BF49-AAF2-97081523B067}"/>
              </a:ext>
            </a:extLst>
          </p:cNvPr>
          <p:cNvSpPr>
            <a:spLocks noGrp="1"/>
          </p:cNvSpPr>
          <p:nvPr>
            <p:ph type="title"/>
          </p:nvPr>
        </p:nvSpPr>
        <p:spPr/>
        <p:txBody>
          <a:bodyPr/>
          <a:lstStyle/>
          <a:p>
            <a:r>
              <a:rPr lang="en-US" dirty="0"/>
              <a:t>Creative Canvas</a:t>
            </a:r>
          </a:p>
        </p:txBody>
      </p:sp>
      <p:sp>
        <p:nvSpPr>
          <p:cNvPr id="3" name="Content Placeholder 2">
            <a:extLst>
              <a:ext uri="{FF2B5EF4-FFF2-40B4-BE49-F238E27FC236}">
                <a16:creationId xmlns:a16="http://schemas.microsoft.com/office/drawing/2014/main" id="{351AAEC6-35E7-B447-B2B8-816206CD4EDD}"/>
              </a:ext>
            </a:extLst>
          </p:cNvPr>
          <p:cNvSpPr>
            <a:spLocks noGrp="1"/>
          </p:cNvSpPr>
          <p:nvPr>
            <p:ph idx="1"/>
          </p:nvPr>
        </p:nvSpPr>
        <p:spPr/>
        <p:txBody>
          <a:bodyPr anchor="t"/>
          <a:lstStyle/>
          <a:p>
            <a:r>
              <a:rPr lang="en-US" dirty="0"/>
              <a:t>The Creative Canvas area of the App allows you to use the App in a free play mode</a:t>
            </a:r>
          </a:p>
          <a:p>
            <a:r>
              <a:rPr lang="en-US" dirty="0"/>
              <a:t>You will have access to all the programming blocks needed to complete this project</a:t>
            </a:r>
          </a:p>
        </p:txBody>
      </p:sp>
      <p:sp>
        <p:nvSpPr>
          <p:cNvPr id="4" name="Date Placeholder 3">
            <a:extLst>
              <a:ext uri="{FF2B5EF4-FFF2-40B4-BE49-F238E27FC236}">
                <a16:creationId xmlns:a16="http://schemas.microsoft.com/office/drawing/2014/main" id="{B60AD948-1D39-7641-B9A9-3A2766E451A8}"/>
              </a:ext>
            </a:extLst>
          </p:cNvPr>
          <p:cNvSpPr>
            <a:spLocks noGrp="1"/>
          </p:cNvSpPr>
          <p:nvPr>
            <p:ph type="dt" sz="half" idx="10"/>
          </p:nvPr>
        </p:nvSpPr>
        <p:spPr/>
        <p:txBody>
          <a:bodyPr/>
          <a:lstStyle/>
          <a:p>
            <a:fld id="{F395863C-6C72-6F45-AADC-CE1CE11A59AC}" type="datetime1">
              <a:rPr lang="en-US" smtClean="0"/>
              <a:t>7/11/18</a:t>
            </a:fld>
            <a:endParaRPr lang="en-US" dirty="0"/>
          </a:p>
        </p:txBody>
      </p:sp>
      <p:sp>
        <p:nvSpPr>
          <p:cNvPr id="5" name="Slide Number Placeholder 4">
            <a:extLst>
              <a:ext uri="{FF2B5EF4-FFF2-40B4-BE49-F238E27FC236}">
                <a16:creationId xmlns:a16="http://schemas.microsoft.com/office/drawing/2014/main" id="{6008D098-C0F4-EA42-BB96-D97BBE3788BD}"/>
              </a:ext>
            </a:extLst>
          </p:cNvPr>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7" name="Picture 6">
            <a:extLst>
              <a:ext uri="{FF2B5EF4-FFF2-40B4-BE49-F238E27FC236}">
                <a16:creationId xmlns:a16="http://schemas.microsoft.com/office/drawing/2014/main" id="{4C8E9DC0-BCA9-724E-AAAE-3F6E73DAFD0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080230" y="2507410"/>
            <a:ext cx="2494591" cy="1870943"/>
          </a:xfrm>
          <a:prstGeom prst="rect">
            <a:avLst/>
          </a:prstGeom>
        </p:spPr>
      </p:pic>
      <p:pic>
        <p:nvPicPr>
          <p:cNvPr id="9" name="Picture 8">
            <a:extLst>
              <a:ext uri="{FF2B5EF4-FFF2-40B4-BE49-F238E27FC236}">
                <a16:creationId xmlns:a16="http://schemas.microsoft.com/office/drawing/2014/main" id="{39ABD59C-25AB-8B4B-84F7-C6B7EEAB268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893760" y="2507410"/>
            <a:ext cx="2494591" cy="1870943"/>
          </a:xfrm>
          <a:prstGeom prst="rect">
            <a:avLst/>
          </a:prstGeom>
        </p:spPr>
      </p:pic>
      <p:sp>
        <p:nvSpPr>
          <p:cNvPr id="10" name="Rounded Rectangle 9">
            <a:extLst>
              <a:ext uri="{FF2B5EF4-FFF2-40B4-BE49-F238E27FC236}">
                <a16:creationId xmlns:a16="http://schemas.microsoft.com/office/drawing/2014/main" id="{60E1A6F3-4C43-A347-B75C-AFD47B52CF85}"/>
              </a:ext>
            </a:extLst>
          </p:cNvPr>
          <p:cNvSpPr/>
          <p:nvPr/>
        </p:nvSpPr>
        <p:spPr>
          <a:xfrm>
            <a:off x="3761117" y="2656936"/>
            <a:ext cx="977660" cy="14664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D486B742-E85A-7A4B-B1B8-50EE387F35A1}"/>
              </a:ext>
            </a:extLst>
          </p:cNvPr>
          <p:cNvSpPr/>
          <p:nvPr/>
        </p:nvSpPr>
        <p:spPr>
          <a:xfrm>
            <a:off x="6587706" y="2656936"/>
            <a:ext cx="977660" cy="14664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87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A851-41EE-704A-AFF8-B5DF7702FACC}"/>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D60AE24A-B225-0F49-87AB-C46DF43A53FF}"/>
              </a:ext>
            </a:extLst>
          </p:cNvPr>
          <p:cNvSpPr>
            <a:spLocks noGrp="1"/>
          </p:cNvSpPr>
          <p:nvPr>
            <p:ph idx="1"/>
          </p:nvPr>
        </p:nvSpPr>
        <p:spPr/>
        <p:txBody>
          <a:bodyPr anchor="t"/>
          <a:lstStyle/>
          <a:p>
            <a:r>
              <a:rPr lang="en-US" b="1" dirty="0"/>
              <a:t>Step 1: </a:t>
            </a:r>
            <a:r>
              <a:rPr lang="en-US" dirty="0"/>
              <a:t>Drag in a </a:t>
            </a:r>
            <a:r>
              <a:rPr lang="en-US" i="1" dirty="0"/>
              <a:t>Start Sequence Block </a:t>
            </a:r>
            <a:r>
              <a:rPr lang="en-US" dirty="0"/>
              <a:t>from the Yellow Palette</a:t>
            </a:r>
          </a:p>
          <a:p>
            <a:endParaRPr lang="en-US" dirty="0"/>
          </a:p>
          <a:p>
            <a:r>
              <a:rPr lang="en-US" b="1" dirty="0"/>
              <a:t>Step 2: </a:t>
            </a:r>
            <a:r>
              <a:rPr lang="en-US" dirty="0"/>
              <a:t>Drag in a </a:t>
            </a:r>
            <a:r>
              <a:rPr lang="en-US" i="1" dirty="0" err="1"/>
              <a:t>Drivebase</a:t>
            </a:r>
            <a:r>
              <a:rPr lang="en-US" i="1" dirty="0"/>
              <a:t> Move Steering Block </a:t>
            </a:r>
            <a:r>
              <a:rPr lang="en-US" dirty="0"/>
              <a:t>from the Green Palette and place near </a:t>
            </a:r>
            <a:r>
              <a:rPr lang="en-US" i="1" dirty="0"/>
              <a:t>Start Sequence Block </a:t>
            </a:r>
          </a:p>
        </p:txBody>
      </p:sp>
      <p:sp>
        <p:nvSpPr>
          <p:cNvPr id="4" name="Date Placeholder 3">
            <a:extLst>
              <a:ext uri="{FF2B5EF4-FFF2-40B4-BE49-F238E27FC236}">
                <a16:creationId xmlns:a16="http://schemas.microsoft.com/office/drawing/2014/main" id="{372626A6-D355-3D47-B117-46FC3169EB33}"/>
              </a:ext>
            </a:extLst>
          </p:cNvPr>
          <p:cNvSpPr>
            <a:spLocks noGrp="1"/>
          </p:cNvSpPr>
          <p:nvPr>
            <p:ph type="dt" sz="half" idx="10"/>
          </p:nvPr>
        </p:nvSpPr>
        <p:spPr/>
        <p:txBody>
          <a:bodyPr/>
          <a:lstStyle/>
          <a:p>
            <a:fld id="{A11C8925-3F13-E949-9D7B-DDBF297C1475}" type="datetime1">
              <a:rPr lang="en-US" smtClean="0"/>
              <a:t>7/11/18</a:t>
            </a:fld>
            <a:endParaRPr lang="en-US" dirty="0"/>
          </a:p>
        </p:txBody>
      </p:sp>
      <p:sp>
        <p:nvSpPr>
          <p:cNvPr id="5" name="Slide Number Placeholder 4">
            <a:extLst>
              <a:ext uri="{FF2B5EF4-FFF2-40B4-BE49-F238E27FC236}">
                <a16:creationId xmlns:a16="http://schemas.microsoft.com/office/drawing/2014/main" id="{B865C481-9C23-3541-871B-B669D7E22DDE}"/>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7" name="Picture 6" descr="../Desktop/Screenshots/Screen%20Shot%202017-07-14%20at%204.17.00%20PM.png">
            <a:extLst>
              <a:ext uri="{FF2B5EF4-FFF2-40B4-BE49-F238E27FC236}">
                <a16:creationId xmlns:a16="http://schemas.microsoft.com/office/drawing/2014/main" id="{D2656E13-8AAA-F649-BB30-A19E4CCB6795}"/>
              </a:ext>
            </a:extLst>
          </p:cNvPr>
          <p:cNvPicPr/>
          <p:nvPr/>
        </p:nvPicPr>
        <p:blipFill rotWithShape="1">
          <a:blip r:embed="rId2" cstate="print">
            <a:extLst>
              <a:ext uri="{28A0092B-C50C-407E-A947-70E740481C1C}">
                <a14:useLocalDpi xmlns:a14="http://schemas.microsoft.com/office/drawing/2010/main"/>
              </a:ext>
            </a:extLst>
          </a:blip>
          <a:srcRect/>
          <a:stretch/>
        </p:blipFill>
        <p:spPr bwMode="auto">
          <a:xfrm>
            <a:off x="4197730" y="3387305"/>
            <a:ext cx="2405941" cy="11817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101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111-0EBB-D34F-87B6-2EFDE2CD81C4}"/>
              </a:ext>
            </a:extLst>
          </p:cNvPr>
          <p:cNvSpPr>
            <a:spLocks noGrp="1"/>
          </p:cNvSpPr>
          <p:nvPr>
            <p:ph type="title"/>
          </p:nvPr>
        </p:nvSpPr>
        <p:spPr/>
        <p:txBody>
          <a:bodyPr/>
          <a:lstStyle/>
          <a:p>
            <a:r>
              <a:rPr lang="en-US" dirty="0"/>
              <a:t>Adding Math Blocks</a:t>
            </a:r>
          </a:p>
        </p:txBody>
      </p:sp>
      <p:sp>
        <p:nvSpPr>
          <p:cNvPr id="3" name="Content Placeholder 2">
            <a:extLst>
              <a:ext uri="{FF2B5EF4-FFF2-40B4-BE49-F238E27FC236}">
                <a16:creationId xmlns:a16="http://schemas.microsoft.com/office/drawing/2014/main" id="{1C357922-D847-D043-9399-8B8B347AB7FF}"/>
              </a:ext>
            </a:extLst>
          </p:cNvPr>
          <p:cNvSpPr>
            <a:spLocks noGrp="1"/>
          </p:cNvSpPr>
          <p:nvPr>
            <p:ph idx="1"/>
          </p:nvPr>
        </p:nvSpPr>
        <p:spPr/>
        <p:txBody>
          <a:bodyPr anchor="t"/>
          <a:lstStyle/>
          <a:p>
            <a:r>
              <a:rPr lang="en-US" dirty="0"/>
              <a:t>Drag in the </a:t>
            </a:r>
            <a:r>
              <a:rPr lang="en-US" i="1" dirty="0"/>
              <a:t>Multiply Operator Block </a:t>
            </a:r>
            <a:r>
              <a:rPr lang="en-US" dirty="0"/>
              <a:t>from the White Palette and place as indicated. This will be the part of the code that computes the proportional response to the distance from the target (i.e. the </a:t>
            </a:r>
            <a:r>
              <a:rPr lang="en-US" i="1" dirty="0"/>
              <a:t>correction</a:t>
            </a:r>
            <a:r>
              <a:rPr lang="en-US" dirty="0"/>
              <a:t>). </a:t>
            </a:r>
          </a:p>
          <a:p>
            <a:endParaRPr lang="en-US" dirty="0"/>
          </a:p>
          <a:p>
            <a:endParaRPr lang="en-US" dirty="0"/>
          </a:p>
          <a:p>
            <a:endParaRPr lang="en-US" dirty="0"/>
          </a:p>
          <a:p>
            <a:r>
              <a:rPr lang="en-US" b="1" dirty="0"/>
              <a:t>Step 4: </a:t>
            </a:r>
            <a:r>
              <a:rPr lang="en-US" dirty="0"/>
              <a:t>Drag in the </a:t>
            </a:r>
            <a:r>
              <a:rPr lang="en-US" i="1" dirty="0"/>
              <a:t>Subtraction Operator Block </a:t>
            </a:r>
            <a:r>
              <a:rPr lang="en-US" dirty="0"/>
              <a:t>from the White Palette and place as indicated on the left parameter of the Motor Block. This part of the code will compute the distance from the target (i.e. the </a:t>
            </a:r>
            <a:r>
              <a:rPr lang="en-US" i="1" dirty="0"/>
              <a:t>error</a:t>
            </a:r>
            <a:r>
              <a:rPr lang="en-US" dirty="0"/>
              <a:t>)</a:t>
            </a:r>
          </a:p>
          <a:p>
            <a:endParaRPr lang="en-US" dirty="0"/>
          </a:p>
        </p:txBody>
      </p:sp>
      <p:sp>
        <p:nvSpPr>
          <p:cNvPr id="4" name="Date Placeholder 3">
            <a:extLst>
              <a:ext uri="{FF2B5EF4-FFF2-40B4-BE49-F238E27FC236}">
                <a16:creationId xmlns:a16="http://schemas.microsoft.com/office/drawing/2014/main" id="{AA8FB4F8-4F58-0742-B8D6-CFE413C31C5E}"/>
              </a:ext>
            </a:extLst>
          </p:cNvPr>
          <p:cNvSpPr>
            <a:spLocks noGrp="1"/>
          </p:cNvSpPr>
          <p:nvPr>
            <p:ph type="dt" sz="half" idx="10"/>
          </p:nvPr>
        </p:nvSpPr>
        <p:spPr/>
        <p:txBody>
          <a:bodyPr/>
          <a:lstStyle/>
          <a:p>
            <a:fld id="{A11C8925-3F13-E949-9D7B-DDBF297C1475}" type="datetime1">
              <a:rPr lang="en-US" smtClean="0"/>
              <a:t>7/11/18</a:t>
            </a:fld>
            <a:endParaRPr lang="en-US" dirty="0"/>
          </a:p>
        </p:txBody>
      </p:sp>
      <p:sp>
        <p:nvSpPr>
          <p:cNvPr id="5" name="Slide Number Placeholder 4">
            <a:extLst>
              <a:ext uri="{FF2B5EF4-FFF2-40B4-BE49-F238E27FC236}">
                <a16:creationId xmlns:a16="http://schemas.microsoft.com/office/drawing/2014/main" id="{8F20962A-9066-CC49-86B5-8056E6EBCEC1}"/>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6" name="Picture 5" descr="../Desktop/Screenshots/Screen%20Shot%202017-07-14%20at%204.17.13%20PM.png">
            <a:extLst>
              <a:ext uri="{FF2B5EF4-FFF2-40B4-BE49-F238E27FC236}">
                <a16:creationId xmlns:a16="http://schemas.microsoft.com/office/drawing/2014/main" id="{B285ECF0-A0A8-2740-B96D-4E44E065DC69}"/>
              </a:ext>
            </a:extLst>
          </p:cNvPr>
          <p:cNvPicPr/>
          <p:nvPr/>
        </p:nvPicPr>
        <p:blipFill rotWithShape="1">
          <a:blip r:embed="rId2" cstate="print">
            <a:extLst>
              <a:ext uri="{28A0092B-C50C-407E-A947-70E740481C1C}">
                <a14:useLocalDpi xmlns:a14="http://schemas.microsoft.com/office/drawing/2010/main"/>
              </a:ext>
            </a:extLst>
          </a:blip>
          <a:srcRect/>
          <a:stretch/>
        </p:blipFill>
        <p:spPr bwMode="auto">
          <a:xfrm>
            <a:off x="4513897" y="2308717"/>
            <a:ext cx="2521585" cy="1000125"/>
          </a:xfrm>
          <a:prstGeom prst="rect">
            <a:avLst/>
          </a:prstGeom>
          <a:noFill/>
          <a:ln>
            <a:noFill/>
          </a:ln>
          <a:extLst>
            <a:ext uri="{53640926-AAD7-44D8-BBD7-CCE9431645EC}">
              <a14:shadowObscured xmlns:a14="http://schemas.microsoft.com/office/drawing/2010/main"/>
            </a:ext>
          </a:extLst>
        </p:spPr>
      </p:pic>
      <p:pic>
        <p:nvPicPr>
          <p:cNvPr id="7" name="Picture 6" descr="../Desktop/Screenshots/Screen%20Shot%202017-07-14%20at%204.18.24%20PM.png">
            <a:extLst>
              <a:ext uri="{FF2B5EF4-FFF2-40B4-BE49-F238E27FC236}">
                <a16:creationId xmlns:a16="http://schemas.microsoft.com/office/drawing/2014/main" id="{CC91D80B-F3AC-5946-89A2-0BDC5B1AD9F6}"/>
              </a:ext>
            </a:extLst>
          </p:cNvPr>
          <p:cNvPicPr/>
          <p:nvPr/>
        </p:nvPicPr>
        <p:blipFill rotWithShape="1">
          <a:blip r:embed="rId3" cstate="print">
            <a:extLst>
              <a:ext uri="{28A0092B-C50C-407E-A947-70E740481C1C}">
                <a14:useLocalDpi xmlns:a14="http://schemas.microsoft.com/office/drawing/2010/main"/>
              </a:ext>
            </a:extLst>
          </a:blip>
          <a:srcRect/>
          <a:stretch/>
        </p:blipFill>
        <p:spPr bwMode="auto">
          <a:xfrm>
            <a:off x="4513897" y="5057013"/>
            <a:ext cx="2492375" cy="9277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96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7DF3-4008-B541-9A81-546E81A00A7C}"/>
              </a:ext>
            </a:extLst>
          </p:cNvPr>
          <p:cNvSpPr>
            <a:spLocks noGrp="1"/>
          </p:cNvSpPr>
          <p:nvPr>
            <p:ph type="title"/>
          </p:nvPr>
        </p:nvSpPr>
        <p:spPr/>
        <p:txBody>
          <a:bodyPr/>
          <a:lstStyle/>
          <a:p>
            <a:r>
              <a:rPr lang="en-US" dirty="0"/>
              <a:t>Adding Sensors</a:t>
            </a:r>
          </a:p>
        </p:txBody>
      </p:sp>
      <p:sp>
        <p:nvSpPr>
          <p:cNvPr id="3" name="Content Placeholder 2">
            <a:extLst>
              <a:ext uri="{FF2B5EF4-FFF2-40B4-BE49-F238E27FC236}">
                <a16:creationId xmlns:a16="http://schemas.microsoft.com/office/drawing/2014/main" id="{4BEE0B5F-57D5-5A4A-B7C5-4E7F2858F1A6}"/>
              </a:ext>
            </a:extLst>
          </p:cNvPr>
          <p:cNvSpPr>
            <a:spLocks noGrp="1"/>
          </p:cNvSpPr>
          <p:nvPr>
            <p:ph idx="1"/>
          </p:nvPr>
        </p:nvSpPr>
        <p:spPr/>
        <p:txBody>
          <a:bodyPr>
            <a:normAutofit fontScale="92500" lnSpcReduction="10000"/>
          </a:bodyPr>
          <a:lstStyle/>
          <a:p>
            <a:r>
              <a:rPr lang="en-US" b="1" dirty="0"/>
              <a:t>Step 5: </a:t>
            </a:r>
            <a:r>
              <a:rPr lang="en-US" dirty="0"/>
              <a:t>Drag in the </a:t>
            </a:r>
            <a:r>
              <a:rPr lang="en-US" i="1" dirty="0"/>
              <a:t>Sensor Distance Reporter Block </a:t>
            </a:r>
            <a:r>
              <a:rPr lang="en-US" dirty="0"/>
              <a:t>from the Orange Palette and place as indicated in the left parameter of the subtraction block.</a:t>
            </a:r>
          </a:p>
          <a:p>
            <a:endParaRPr lang="en-US" dirty="0"/>
          </a:p>
          <a:p>
            <a:endParaRPr lang="en-US" dirty="0"/>
          </a:p>
          <a:p>
            <a:endParaRPr lang="en-US" dirty="0"/>
          </a:p>
          <a:p>
            <a:r>
              <a:rPr lang="en-US" b="1" dirty="0"/>
              <a:t>Step 6: </a:t>
            </a:r>
            <a:r>
              <a:rPr lang="en-US" dirty="0"/>
              <a:t>Change all the parameters to 5. The 5 in the subtraction block sets the target because the range of the sensor is 0-10 and 5 is halfway in between. The multiplication block scales the power so that instead of going 0–5 power, the robot will go 0-25 power.  When you take the output from the sensor and subtract 5, the result may be a negative number.  Since negative power makes the motor move backwards, the robot will move away from</a:t>
            </a:r>
            <a:r>
              <a:rPr lang="en-US" b="1" dirty="0"/>
              <a:t> </a:t>
            </a:r>
            <a:r>
              <a:rPr lang="en-US" dirty="0"/>
              <a:t>the obstacle.</a:t>
            </a:r>
          </a:p>
          <a:p>
            <a:r>
              <a:rPr lang="en-US" b="1" dirty="0"/>
              <a:t>Step 7:</a:t>
            </a:r>
            <a:r>
              <a:rPr lang="en-US" dirty="0"/>
              <a:t> Drag in a </a:t>
            </a:r>
            <a:r>
              <a:rPr lang="en-US" i="1" dirty="0"/>
              <a:t>Loop Forever Block</a:t>
            </a:r>
            <a:r>
              <a:rPr lang="en-US" dirty="0"/>
              <a:t> from the Yellow Palette so that the code is repeated again and again forever. </a:t>
            </a:r>
          </a:p>
          <a:p>
            <a:endParaRPr lang="en-US" dirty="0"/>
          </a:p>
        </p:txBody>
      </p:sp>
      <p:sp>
        <p:nvSpPr>
          <p:cNvPr id="4" name="Date Placeholder 3">
            <a:extLst>
              <a:ext uri="{FF2B5EF4-FFF2-40B4-BE49-F238E27FC236}">
                <a16:creationId xmlns:a16="http://schemas.microsoft.com/office/drawing/2014/main" id="{83C1FAF9-53D5-0B41-8180-AC215D782B89}"/>
              </a:ext>
            </a:extLst>
          </p:cNvPr>
          <p:cNvSpPr>
            <a:spLocks noGrp="1"/>
          </p:cNvSpPr>
          <p:nvPr>
            <p:ph type="dt" sz="half" idx="10"/>
          </p:nvPr>
        </p:nvSpPr>
        <p:spPr/>
        <p:txBody>
          <a:bodyPr/>
          <a:lstStyle/>
          <a:p>
            <a:fld id="{A11C8925-3F13-E949-9D7B-DDBF297C1475}" type="datetime1">
              <a:rPr lang="en-US" smtClean="0"/>
              <a:t>7/11/18</a:t>
            </a:fld>
            <a:endParaRPr lang="en-US" dirty="0"/>
          </a:p>
        </p:txBody>
      </p:sp>
      <p:sp>
        <p:nvSpPr>
          <p:cNvPr id="5" name="Slide Number Placeholder 4">
            <a:extLst>
              <a:ext uri="{FF2B5EF4-FFF2-40B4-BE49-F238E27FC236}">
                <a16:creationId xmlns:a16="http://schemas.microsoft.com/office/drawing/2014/main" id="{1752F5DB-EFE7-EA49-898C-F9CF53071601}"/>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6" name="Picture 5" descr="../Downloads/IMG_0052.PNG">
            <a:extLst>
              <a:ext uri="{FF2B5EF4-FFF2-40B4-BE49-F238E27FC236}">
                <a16:creationId xmlns:a16="http://schemas.microsoft.com/office/drawing/2014/main" id="{6715528E-DD03-914A-8AB1-91772C913BD8}"/>
              </a:ext>
            </a:extLst>
          </p:cNvPr>
          <p:cNvPicPr/>
          <p:nvPr/>
        </p:nvPicPr>
        <p:blipFill rotWithShape="1">
          <a:blip r:embed="rId2" cstate="print">
            <a:extLst>
              <a:ext uri="{28A0092B-C50C-407E-A947-70E740481C1C}">
                <a14:useLocalDpi xmlns:a14="http://schemas.microsoft.com/office/drawing/2010/main"/>
              </a:ext>
            </a:extLst>
          </a:blip>
          <a:srcRect/>
          <a:stretch/>
        </p:blipFill>
        <p:spPr bwMode="auto">
          <a:xfrm>
            <a:off x="4539590" y="1598252"/>
            <a:ext cx="2089150" cy="920750"/>
          </a:xfrm>
          <a:prstGeom prst="rect">
            <a:avLst/>
          </a:prstGeom>
          <a:noFill/>
          <a:ln>
            <a:noFill/>
          </a:ln>
          <a:extLst>
            <a:ext uri="{53640926-AAD7-44D8-BBD7-CCE9431645EC}">
              <a14:shadowObscured xmlns:a14="http://schemas.microsoft.com/office/drawing/2010/main"/>
            </a:ext>
          </a:extLst>
        </p:spPr>
      </p:pic>
      <p:pic>
        <p:nvPicPr>
          <p:cNvPr id="7" name="Picture 6" descr="../Desktop/Screenshots/Screen%20Shot%202017-07-14%20at%204.15.29%20PM.png">
            <a:extLst>
              <a:ext uri="{FF2B5EF4-FFF2-40B4-BE49-F238E27FC236}">
                <a16:creationId xmlns:a16="http://schemas.microsoft.com/office/drawing/2014/main" id="{30E1825E-A6F1-9B4F-8C6A-48CCEE0F2AFD}"/>
              </a:ext>
            </a:extLst>
          </p:cNvPr>
          <p:cNvPicPr/>
          <p:nvPr/>
        </p:nvPicPr>
        <p:blipFill rotWithShape="1">
          <a:blip r:embed="rId3" cstate="print">
            <a:extLst>
              <a:ext uri="{28A0092B-C50C-407E-A947-70E740481C1C}">
                <a14:useLocalDpi xmlns:a14="http://schemas.microsoft.com/office/drawing/2010/main"/>
              </a:ext>
            </a:extLst>
          </a:blip>
          <a:srcRect/>
          <a:stretch/>
        </p:blipFill>
        <p:spPr bwMode="auto">
          <a:xfrm>
            <a:off x="4326256" y="5662613"/>
            <a:ext cx="2637790" cy="8763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327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0D5B-2B68-E041-84D0-87EB36AE07D6}"/>
              </a:ext>
            </a:extLst>
          </p:cNvPr>
          <p:cNvSpPr>
            <a:spLocks noGrp="1"/>
          </p:cNvSpPr>
          <p:nvPr>
            <p:ph type="title"/>
          </p:nvPr>
        </p:nvSpPr>
        <p:spPr/>
        <p:txBody>
          <a:bodyPr/>
          <a:lstStyle/>
          <a:p>
            <a:r>
              <a:rPr lang="en-US" dirty="0"/>
              <a:t>Ready to play</a:t>
            </a:r>
          </a:p>
        </p:txBody>
      </p:sp>
      <p:sp>
        <p:nvSpPr>
          <p:cNvPr id="3" name="Content Placeholder 2">
            <a:extLst>
              <a:ext uri="{FF2B5EF4-FFF2-40B4-BE49-F238E27FC236}">
                <a16:creationId xmlns:a16="http://schemas.microsoft.com/office/drawing/2014/main" id="{5AEEA8AC-6B3D-D14A-BB4D-BBCF9D7A1F64}"/>
              </a:ext>
            </a:extLst>
          </p:cNvPr>
          <p:cNvSpPr>
            <a:spLocks noGrp="1"/>
          </p:cNvSpPr>
          <p:nvPr>
            <p:ph idx="1"/>
          </p:nvPr>
        </p:nvSpPr>
        <p:spPr/>
        <p:txBody>
          <a:bodyPr anchor="t"/>
          <a:lstStyle/>
          <a:p>
            <a:r>
              <a:rPr lang="en-US" dirty="0"/>
              <a:t>Place your hand in front of the robot (really close or far) and see what the robot does</a:t>
            </a:r>
          </a:p>
          <a:p>
            <a:r>
              <a:rPr lang="en-US" dirty="0"/>
              <a:t>Surprise your friends with you new Force!</a:t>
            </a:r>
          </a:p>
        </p:txBody>
      </p:sp>
      <p:sp>
        <p:nvSpPr>
          <p:cNvPr id="4" name="Date Placeholder 3">
            <a:extLst>
              <a:ext uri="{FF2B5EF4-FFF2-40B4-BE49-F238E27FC236}">
                <a16:creationId xmlns:a16="http://schemas.microsoft.com/office/drawing/2014/main" id="{DDED53CE-2F77-4944-BF5F-082AD3EEB334}"/>
              </a:ext>
            </a:extLst>
          </p:cNvPr>
          <p:cNvSpPr>
            <a:spLocks noGrp="1"/>
          </p:cNvSpPr>
          <p:nvPr>
            <p:ph type="dt" sz="half" idx="10"/>
          </p:nvPr>
        </p:nvSpPr>
        <p:spPr/>
        <p:txBody>
          <a:bodyPr/>
          <a:lstStyle/>
          <a:p>
            <a:fld id="{A11C8925-3F13-E949-9D7B-DDBF297C1475}" type="datetime1">
              <a:rPr lang="en-US" smtClean="0"/>
              <a:t>7/11/18</a:t>
            </a:fld>
            <a:endParaRPr lang="en-US" dirty="0"/>
          </a:p>
        </p:txBody>
      </p:sp>
      <p:sp>
        <p:nvSpPr>
          <p:cNvPr id="5" name="Slide Number Placeholder 4">
            <a:extLst>
              <a:ext uri="{FF2B5EF4-FFF2-40B4-BE49-F238E27FC236}">
                <a16:creationId xmlns:a16="http://schemas.microsoft.com/office/drawing/2014/main" id="{220376D8-89EC-D541-A5E2-EA1ED2FA6F43}"/>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6" name="Picture 5" descr="../Downloads/TooFarGraphic.png">
            <a:extLst>
              <a:ext uri="{FF2B5EF4-FFF2-40B4-BE49-F238E27FC236}">
                <a16:creationId xmlns:a16="http://schemas.microsoft.com/office/drawing/2014/main" id="{EE8BAD06-4064-5E4B-BDE2-D89F0D9DC344}"/>
              </a:ext>
            </a:extLst>
          </p:cNvPr>
          <p:cNvPicPr/>
          <p:nvPr/>
        </p:nvPicPr>
        <p:blipFill>
          <a:blip r:embed="rId2" cstate="print">
            <a:extLst>
              <a:ext uri="{28A0092B-C50C-407E-A947-70E740481C1C}">
                <a14:useLocalDpi xmlns:a14="http://schemas.microsoft.com/office/drawing/2010/main"/>
              </a:ext>
            </a:extLst>
          </a:blip>
          <a:srcRect/>
          <a:stretch>
            <a:fillRect/>
          </a:stretch>
        </p:blipFill>
        <p:spPr bwMode="auto">
          <a:xfrm>
            <a:off x="4104322" y="4142537"/>
            <a:ext cx="3081655" cy="1371600"/>
          </a:xfrm>
          <a:prstGeom prst="rect">
            <a:avLst/>
          </a:prstGeom>
          <a:noFill/>
          <a:ln>
            <a:noFill/>
          </a:ln>
        </p:spPr>
      </p:pic>
      <p:pic>
        <p:nvPicPr>
          <p:cNvPr id="7" name="Picture 6" descr="../Downloads/TooCloseGraphic.png">
            <a:extLst>
              <a:ext uri="{FF2B5EF4-FFF2-40B4-BE49-F238E27FC236}">
                <a16:creationId xmlns:a16="http://schemas.microsoft.com/office/drawing/2014/main" id="{5B15DA62-8A13-FE41-8CCE-FF54605DB638}"/>
              </a:ext>
            </a:extLst>
          </p:cNvPr>
          <p:cNvPicPr/>
          <p:nvPr/>
        </p:nvPicPr>
        <p:blipFill>
          <a:blip r:embed="rId3" cstate="print">
            <a:extLst>
              <a:ext uri="{28A0092B-C50C-407E-A947-70E740481C1C}">
                <a14:useLocalDpi xmlns:a14="http://schemas.microsoft.com/office/drawing/2010/main"/>
              </a:ext>
            </a:extLst>
          </a:blip>
          <a:srcRect/>
          <a:stretch>
            <a:fillRect/>
          </a:stretch>
        </p:blipFill>
        <p:spPr bwMode="auto">
          <a:xfrm>
            <a:off x="4416743" y="2422326"/>
            <a:ext cx="2456815" cy="1371600"/>
          </a:xfrm>
          <a:prstGeom prst="rect">
            <a:avLst/>
          </a:prstGeom>
          <a:noFill/>
          <a:ln>
            <a:noFill/>
          </a:ln>
        </p:spPr>
      </p:pic>
    </p:spTree>
    <p:extLst>
      <p:ext uri="{BB962C8B-B14F-4D97-AF65-F5344CB8AC3E}">
        <p14:creationId xmlns:p14="http://schemas.microsoft.com/office/powerpoint/2010/main" val="280550275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239</TotalTime>
  <Words>641</Words>
  <Application>Microsoft Macintosh PowerPoint</Application>
  <PresentationFormat>On-screen Show (4:3)</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Corbel</vt:lpstr>
      <vt:lpstr>Wingdings</vt:lpstr>
      <vt:lpstr>Wingdings 2</vt:lpstr>
      <vt:lpstr>Frame</vt:lpstr>
      <vt:lpstr>Use the Force: Proportional Control</vt:lpstr>
      <vt:lpstr>Objectives</vt:lpstr>
      <vt:lpstr>What is Proportional Control?</vt:lpstr>
      <vt:lpstr>What do you need to build for this project?</vt:lpstr>
      <vt:lpstr>Creative Canvas</vt:lpstr>
      <vt:lpstr>Getting Started</vt:lpstr>
      <vt:lpstr>Adding Math Blocks</vt:lpstr>
      <vt:lpstr>Adding Sensors</vt:lpstr>
      <vt:lpstr>Ready to play</vt:lpstr>
      <vt:lpstr>Credits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&amp; Switches</dc:title>
  <dc:creator>Sanjay Seshan</dc:creator>
  <cp:lastModifiedBy>Sanjay Seshan</cp:lastModifiedBy>
  <cp:revision>19</cp:revision>
  <dcterms:created xsi:type="dcterms:W3CDTF">2018-07-11T13:30:35Z</dcterms:created>
  <dcterms:modified xsi:type="dcterms:W3CDTF">2018-07-11T18:18:39Z</dcterms:modified>
</cp:coreProperties>
</file>