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534" r:id="rId4"/>
    <p:sldId id="939" r:id="rId5"/>
    <p:sldId id="941" r:id="rId6"/>
    <p:sldId id="942" r:id="rId7"/>
    <p:sldId id="944" r:id="rId8"/>
    <p:sldId id="943" r:id="rId9"/>
    <p:sldId id="945" r:id="rId10"/>
    <p:sldId id="946" r:id="rId11"/>
    <p:sldId id="947" r:id="rId12"/>
    <p:sldId id="948" r:id="rId13"/>
    <p:sldId id="949" r:id="rId14"/>
    <p:sldId id="538" r:id="rId15"/>
    <p:sldId id="951" r:id="rId16"/>
    <p:sldId id="950" r:id="rId17"/>
    <p:sldId id="952" r:id="rId18"/>
    <p:sldId id="953" r:id="rId19"/>
    <p:sldId id="954" r:id="rId20"/>
    <p:sldId id="956" r:id="rId21"/>
    <p:sldId id="957" r:id="rId22"/>
    <p:sldId id="955" r:id="rId23"/>
    <p:sldId id="726" r:id="rId24"/>
    <p:sldId id="728" r:id="rId25"/>
    <p:sldId id="544" r:id="rId26"/>
    <p:sldId id="622" r:id="rId27"/>
    <p:sldId id="612" r:id="rId28"/>
    <p:sldId id="626" r:id="rId29"/>
    <p:sldId id="614" r:id="rId30"/>
    <p:sldId id="615" r:id="rId31"/>
    <p:sldId id="616" r:id="rId32"/>
    <p:sldId id="729" r:id="rId33"/>
    <p:sldId id="618" r:id="rId34"/>
    <p:sldId id="613" r:id="rId35"/>
    <p:sldId id="619" r:id="rId36"/>
    <p:sldId id="627" r:id="rId37"/>
    <p:sldId id="620" r:id="rId38"/>
    <p:sldId id="657" r:id="rId39"/>
    <p:sldId id="545" r:id="rId40"/>
    <p:sldId id="958" r:id="rId41"/>
    <p:sldId id="959" r:id="rId42"/>
    <p:sldId id="960" r:id="rId43"/>
    <p:sldId id="961" r:id="rId44"/>
    <p:sldId id="703" r:id="rId45"/>
    <p:sldId id="962" r:id="rId46"/>
    <p:sldId id="963" r:id="rId47"/>
    <p:sldId id="65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ECEEF"/>
    <a:srgbClr val="FF99CC"/>
    <a:srgbClr val="008000"/>
    <a:srgbClr val="FF0000"/>
    <a:srgbClr val="DA0000"/>
    <a:srgbClr val="F7FFFF"/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9" autoAdjust="0"/>
    <p:restoredTop sz="94660"/>
  </p:normalViewPr>
  <p:slideViewPr>
    <p:cSldViewPr>
      <p:cViewPr>
        <p:scale>
          <a:sx n="50" d="100"/>
          <a:sy n="50" d="100"/>
        </p:scale>
        <p:origin x="411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EF0E7-D2DE-43D5-9C05-065891E1F7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578F4-8FFE-4C08-AE2B-766C9198C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50BB-8F43-474D-AC2E-58806489C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F8C93-BCA0-4962-9732-EC97B624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3DF00-3DA9-436C-B287-96DC16D1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EA57-6D9E-447A-B240-A1189376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65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87C2E-764D-40F3-909A-AA893C761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3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5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BE3AA-D12F-4CF2-9E7E-0CB4E9555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A4CF6-2748-4DA1-9CAD-F4A7AA3FD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0D873-D0AC-4CC3-9F3C-05197CBB0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E0DC-90BC-4D27-AE21-3016DDFD0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A88E-EF02-4724-BB58-AC7F4650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FEB5-F404-48D1-A3B6-C727E9CE6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3EB0-C1AE-4653-8A3D-A89F473D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4CC4925-5363-4DD8-889E-6FED365CA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2022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Keyboard Input and 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1-Way Selection Control Structures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7 Section 1-5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40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5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KeyboardInput03.py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enters 3 different names: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&gt;,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 and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&gt;; on 3 different lines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and then combines them all into a full name.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NOTE: You will not see the second prompt until you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finish entering the information from the first and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press &lt;enter&gt;.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first name. 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middle name.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last name.  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"Your full name is"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5911E-B844-4DF5-A65A-3AD636AA6053}"/>
              </a:ext>
            </a:extLst>
          </p:cNvPr>
          <p:cNvSpPr txBox="1"/>
          <p:nvPr/>
        </p:nvSpPr>
        <p:spPr>
          <a:xfrm>
            <a:off x="137160" y="137160"/>
            <a:ext cx="8869680" cy="341632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KeyboardInput03.py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first name. 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John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middle name.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Quincy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last name.  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Public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full name is John Quincy Public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03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1133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KeyboardInput04.py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attempts to compute the sum of two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 entered by the user.  The problem is the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 are being entered as strings instead of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num1 = input(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num2 = input(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sum = num1 + num2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"The sum of"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,sum)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3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1133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KeyboardInput04.py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attempts to compute the sum of two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 entered by the user.  The problem is the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 are being entered as strings instead of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numbers.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num1 = input(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num2 = input(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sum = num1 + num2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"The sum of"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,sum)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1CEC3-A70E-4CBA-B942-9D292B34BAAB}"/>
              </a:ext>
            </a:extLst>
          </p:cNvPr>
          <p:cNvSpPr txBox="1"/>
          <p:nvPr/>
        </p:nvSpPr>
        <p:spPr>
          <a:xfrm>
            <a:off x="137160" y="137160"/>
            <a:ext cx="8869680" cy="300646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KeyboardInput04.py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1st number.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100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2nd number.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200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sum of 100 and 200 is 100200</a:t>
            </a:r>
          </a:p>
          <a:p>
            <a:pPr lvl="0">
              <a:lnSpc>
                <a:spcPct val="93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Picture 8" descr="MCj04344030000[1]">
            <a:extLst>
              <a:ext uri="{FF2B5EF4-FFF2-40B4-BE49-F238E27FC236}">
                <a16:creationId xmlns:a16="http://schemas.microsoft.com/office/drawing/2014/main" id="{9E6E17D1-8F8F-4FBC-95D5-1F7F31C7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171" y="1302487"/>
            <a:ext cx="1311159" cy="184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8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Addition vs. Concatenation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91600" cy="464742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ym typeface="Symbol" pitchFamily="18" charset="2"/>
              </a:rPr>
              <a:t>The problem with the previous program is that, by itself, the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sym typeface="Symbol" pitchFamily="18" charset="2"/>
              </a:rPr>
              <a:t>input</a:t>
            </a:r>
            <a:r>
              <a:rPr lang="en-US" sz="2800" dirty="0">
                <a:sym typeface="Symbol" pitchFamily="18" charset="2"/>
              </a:rPr>
              <a:t> command returns a </a:t>
            </a:r>
            <a:r>
              <a:rPr lang="en-US" sz="2800" i="1" dirty="0">
                <a:sym typeface="Symbol" pitchFamily="18" charset="2"/>
              </a:rPr>
              <a:t>string</a:t>
            </a:r>
            <a:r>
              <a:rPr lang="en-US" sz="2800" dirty="0">
                <a:sym typeface="Symbol" pitchFamily="18" charset="2"/>
              </a:rPr>
              <a:t> value.</a:t>
            </a: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eaLnBrk="1" hangingPunct="1"/>
            <a:r>
              <a:rPr lang="en-US" sz="2800" dirty="0">
                <a:sym typeface="Symbol" pitchFamily="18" charset="2"/>
              </a:rPr>
              <a:t>When the plus sign ( </a:t>
            </a:r>
            <a:r>
              <a:rPr lang="en-US" sz="3200" dirty="0">
                <a:latin typeface="Consolas" panose="020B0609020204030204" pitchFamily="49" charset="0"/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 ) is used with these string values, we get </a:t>
            </a:r>
            <a:r>
              <a:rPr lang="en-US" sz="2800" i="1" dirty="0">
                <a:cs typeface="Arial" charset="0"/>
                <a:sym typeface="Symbol" pitchFamily="18" charset="2"/>
              </a:rPr>
              <a:t>String Concatenation</a:t>
            </a:r>
            <a:r>
              <a:rPr lang="en-US" sz="2800" dirty="0">
                <a:sym typeface="Symbol" pitchFamily="18" charset="2"/>
              </a:rPr>
              <a:t> instead of addition.</a:t>
            </a: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eaLnBrk="1" hangingPunct="1"/>
            <a:r>
              <a:rPr lang="en-US" sz="2800" dirty="0"/>
              <a:t>If you want keyboard input to be </a:t>
            </a:r>
            <a:r>
              <a:rPr lang="en-US" sz="2800" u="sng" dirty="0"/>
              <a:t>eval</a:t>
            </a:r>
            <a:r>
              <a:rPr lang="en-US" sz="2800" dirty="0"/>
              <a:t>uated as a number, you need to use the </a:t>
            </a:r>
            <a:r>
              <a:rPr lang="en-US" sz="3200" dirty="0" err="1">
                <a:latin typeface="Consolas" panose="020B0609020204030204" pitchFamily="49" charset="0"/>
              </a:rPr>
              <a:t>eval</a:t>
            </a:r>
            <a:r>
              <a:rPr lang="en-US" sz="2800" dirty="0"/>
              <a:t> command with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3200" dirty="0">
                <a:latin typeface="Consolas" panose="020B0609020204030204" pitchFamily="49" charset="0"/>
                <a:sym typeface="Symbol" pitchFamily="18" charset="2"/>
              </a:rPr>
              <a:t>input</a:t>
            </a:r>
            <a:r>
              <a:rPr lang="en-US" sz="2800" dirty="0">
                <a:sym typeface="Symbol" pitchFamily="18" charset="2"/>
              </a:rPr>
              <a:t>.  This will give you number input.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674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KeyboardInput05.py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proper way to enter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numerical input by using the &lt;eval&gt; function.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function makes the computer 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EVALuate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input to see what kind of information it is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and properly identify numerical input.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eval(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num2 =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eval(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= num1 + num2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"The sum of"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,sum)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674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KeyboardInput05.py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proper way to enter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numerical input by using the &lt;eval&gt; function.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function makes the computer 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EVALuate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 the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input to see what kind of information it is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and properly identify numerical input.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eval(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num2 =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eval(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= num1 + num2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"The sum of"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,sum)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D39E5-9B53-4734-94CA-BCC728B6887D}"/>
              </a:ext>
            </a:extLst>
          </p:cNvPr>
          <p:cNvSpPr txBox="1"/>
          <p:nvPr/>
        </p:nvSpPr>
        <p:spPr>
          <a:xfrm>
            <a:off x="137160" y="137160"/>
            <a:ext cx="8869680" cy="312444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KeyboardInput05.py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1st number.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100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2nd number.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200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sum of 100 and 200 is 300</a:t>
            </a: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Picture 9" descr="MCj04244660000[1]">
            <a:extLst>
              <a:ext uri="{FF2B5EF4-FFF2-40B4-BE49-F238E27FC236}">
                <a16:creationId xmlns:a16="http://schemas.microsoft.com/office/drawing/2014/main" id="{29610BAC-0A61-4067-B3DB-7918A26E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04" y="1920238"/>
            <a:ext cx="1931296" cy="166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2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4377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KeyboardInput06.py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computes the average of 3 numbers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entered by the user.  Note that this works for 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both integers and real numbers.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num1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num2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num3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3rd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average = (num1 + num2 + num3) / 3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"The average of"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,num3,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 average)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17</a:t>
            </a:r>
            <a:endParaRPr kumimoji="0" lang="en-US" sz="2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9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4377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KeyboardInput06.py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computes the average of 3 numbers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entered by the user.  Note that this works for 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  <a:t># both integers and real numbers.</a:t>
            </a:r>
            <a:br>
              <a:rPr lang="en-US" sz="20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num1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1st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num2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2nd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num3 = eval(input(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the 3rd number.  --&gt;  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average = (num1 + num2 + num3) / 3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"The average of"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,num1,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,num2,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"and"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,num3,</a:t>
            </a:r>
            <a:r>
              <a:rPr lang="en-US" sz="2050" dirty="0">
                <a:solidFill>
                  <a:srgbClr val="00A000"/>
                </a:solidFill>
                <a:latin typeface="Consolas" panose="020B0609020204030204" pitchFamily="49" charset="0"/>
              </a:rPr>
              <a:t>"is"</a:t>
            </a:r>
            <a: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  <a:t>, average)</a:t>
            </a:r>
            <a:br>
              <a:rPr lang="en-US" sz="2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50" dirty="0">
                <a:solidFill>
                  <a:srgbClr val="696969"/>
                </a:solidFill>
                <a:latin typeface="Consolas" panose="020B0609020204030204" pitchFamily="49" charset="0"/>
              </a:rPr>
              <a:t>17</a:t>
            </a:r>
            <a:endParaRPr kumimoji="0" lang="en-US" sz="2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87233-CF3D-4F61-BFA8-CE24AD07A5F8}"/>
              </a:ext>
            </a:extLst>
          </p:cNvPr>
          <p:cNvSpPr txBox="1"/>
          <p:nvPr/>
        </p:nvSpPr>
        <p:spPr>
          <a:xfrm>
            <a:off x="137160" y="137160"/>
            <a:ext cx="8869680" cy="275152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KeyboardInput06.py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1st number.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22.22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2nd number.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33.33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the 3rd number.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77.77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average of 22.22 and 33.33 and 77.77 is 44.44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lang="en-US" sz="2400" dirty="0">
              <a:solidFill>
                <a:srgbClr val="4B8064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145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4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KeyboardInput07.py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issues that arise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when you try to use &lt;input&gt; in a graphics program.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One issue is the graphics window covers the input.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A bigger issue is that the input may be unending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depending on your version of Python.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</a:t>
            </a:r>
          </a:p>
          <a:p>
            <a:pPr lvl="0">
              <a:lnSpc>
                <a:spcPct val="104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any color name.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myRadius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= eval(input(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150" dirty="0">
                <a:solidFill>
                  <a:srgbClr val="00A000"/>
                </a:solidFill>
                <a:latin typeface="Arial Narrow" panose="020B0606020202030204" pitchFamily="34" charset="0"/>
              </a:rPr>
              <a:t>Enter a radius value from 1-300.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--&gt;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fillCircle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(650,350,myRadius)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</a:p>
          <a:p>
            <a:pPr lvl="0">
              <a:lnSpc>
                <a:spcPct val="104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9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73CAD8-25D2-4F37-845F-A09F13594159}"/>
              </a:ext>
            </a:extLst>
          </p:cNvPr>
          <p:cNvGrpSpPr/>
          <p:nvPr/>
        </p:nvGrpSpPr>
        <p:grpSpPr>
          <a:xfrm>
            <a:off x="0" y="2000250"/>
            <a:ext cx="9144000" cy="4857750"/>
            <a:chOff x="0" y="2000250"/>
            <a:chExt cx="9144000" cy="48577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8C070C-215D-4993-84D1-7C4938C64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00250"/>
              <a:ext cx="9144000" cy="4857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C6B2FC-8D92-4E9F-9BBB-C068A1FF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08004"/>
              <a:ext cx="8686800" cy="4749996"/>
            </a:xfrm>
            <a:prstGeom prst="rect">
              <a:avLst/>
            </a:prstGeom>
          </p:spPr>
        </p:pic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44FD544C-2831-49F1-84F3-C038C4773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Issue #1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Graphics Window covers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jGRASP’s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Window.</a:t>
            </a:r>
          </a:p>
        </p:txBody>
      </p:sp>
    </p:spTree>
    <p:extLst>
      <p:ext uri="{BB962C8B-B14F-4D97-AF65-F5344CB8AC3E}">
        <p14:creationId xmlns:p14="http://schemas.microsoft.com/office/powerpoint/2010/main" val="273902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16764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Keyboard</a:t>
            </a:r>
          </a:p>
        </p:txBody>
      </p:sp>
      <p:sp>
        <p:nvSpPr>
          <p:cNvPr id="3075" name="WordArt 4"/>
          <p:cNvSpPr>
            <a:spLocks noChangeArrowheads="1" noChangeShapeType="1" noTextEdit="1"/>
          </p:cNvSpPr>
          <p:nvPr/>
        </p:nvSpPr>
        <p:spPr bwMode="auto">
          <a:xfrm>
            <a:off x="1600200" y="3810000"/>
            <a:ext cx="62484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Input</a:t>
            </a:r>
          </a:p>
        </p:txBody>
      </p:sp>
      <p:pic>
        <p:nvPicPr>
          <p:cNvPr id="3076" name="Picture 7" descr="j02332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715000"/>
            <a:ext cx="25558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4FD544C-2831-49F1-84F3-C038C4773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Issue #2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some versions of Python the input process never finishes.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C657A-F911-401C-8C8D-8CA649A3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982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3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KeyboardInput08.py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textinput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 and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numinput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which are better suited for graphics programs.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000" spc="-20" dirty="0">
                <a:solidFill>
                  <a:srgbClr val="E65D00"/>
                </a:solidFill>
                <a:latin typeface="Consolas" panose="020B0609020204030204" pitchFamily="49" charset="0"/>
              </a:rPr>
              <a:t>Note that &lt;</a:t>
            </a:r>
            <a:r>
              <a:rPr lang="en-US" sz="2000" spc="-20" dirty="0" err="1">
                <a:solidFill>
                  <a:srgbClr val="E65D00"/>
                </a:solidFill>
                <a:latin typeface="Consolas" panose="020B0609020204030204" pitchFamily="49" charset="0"/>
              </a:rPr>
              <a:t>numinput</a:t>
            </a:r>
            <a:r>
              <a:rPr lang="en-US" sz="2000" spc="-20" dirty="0">
                <a:solidFill>
                  <a:srgbClr val="E65D00"/>
                </a:solidFill>
                <a:latin typeface="Consolas" panose="020B0609020204030204" pitchFamily="49" charset="0"/>
              </a:rPr>
              <a:t>&gt; does not require the &lt;eval&gt; function.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myColor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textinput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Arial Narrow" panose="020B0606020202030204" pitchFamily="34" charset="0"/>
              </a:rPr>
              <a:t>"Color </a:t>
            </a:r>
            <a:r>
              <a:rPr lang="en-US" sz="2800" dirty="0" err="1">
                <a:solidFill>
                  <a:srgbClr val="00A000"/>
                </a:solidFill>
                <a:latin typeface="Arial Narrow" panose="020B0606020202030204" pitchFamily="34" charset="0"/>
              </a:rPr>
              <a:t>Input"</a:t>
            </a:r>
            <a:r>
              <a:rPr lang="en-US" sz="28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,</a:t>
            </a:r>
            <a:r>
              <a:rPr lang="en-US" sz="2800" dirty="0" err="1">
                <a:solidFill>
                  <a:srgbClr val="00A000"/>
                </a:solidFill>
                <a:latin typeface="Arial Narrow" panose="020B0606020202030204" pitchFamily="34" charset="0"/>
              </a:rPr>
              <a:t>"Enter</a:t>
            </a:r>
            <a:r>
              <a:rPr lang="en-US" sz="2800" dirty="0">
                <a:solidFill>
                  <a:srgbClr val="00A000"/>
                </a:solidFill>
                <a:latin typeface="Arial Narrow" panose="020B0606020202030204" pitchFamily="34" charset="0"/>
              </a:rPr>
              <a:t> any color name."</a:t>
            </a:r>
            <a:r>
              <a:rPr lang="en-US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spc="-4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myRadius</a:t>
            </a:r>
            <a:r>
              <a:rPr lang="en-US" sz="2800" spc="-40" dirty="0">
                <a:solidFill>
                  <a:srgbClr val="000000"/>
                </a:solidFill>
                <a:latin typeface="Arial Narrow" panose="020B0606020202030204" pitchFamily="34" charset="0"/>
              </a:rPr>
              <a:t> = </a:t>
            </a:r>
            <a:r>
              <a:rPr lang="en-US" sz="2800" spc="-40" dirty="0" err="1">
                <a:solidFill>
                  <a:srgbClr val="000000"/>
                </a:solidFill>
                <a:latin typeface="Arial Narrow" panose="020B0606020202030204" pitchFamily="34" charset="0"/>
              </a:rPr>
              <a:t>numinput</a:t>
            </a:r>
            <a:r>
              <a:rPr lang="en-US" sz="2800" spc="-40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sz="2800" spc="-40" dirty="0">
                <a:solidFill>
                  <a:srgbClr val="00A000"/>
                </a:solidFill>
                <a:latin typeface="Arial Narrow" panose="020B0606020202030204" pitchFamily="34" charset="0"/>
              </a:rPr>
              <a:t>"Radius </a:t>
            </a:r>
            <a:r>
              <a:rPr lang="en-US" sz="2800" spc="-40" dirty="0" err="1">
                <a:solidFill>
                  <a:srgbClr val="00A000"/>
                </a:solidFill>
                <a:latin typeface="Arial Narrow" panose="020B0606020202030204" pitchFamily="34" charset="0"/>
              </a:rPr>
              <a:t>Input"</a:t>
            </a:r>
            <a:r>
              <a:rPr lang="en-US" sz="2800" spc="-40" dirty="0" err="1">
                <a:solidFill>
                  <a:srgbClr val="000000"/>
                </a:solidFill>
                <a:latin typeface="Arial Narrow" panose="020B0606020202030204" pitchFamily="34" charset="0"/>
              </a:rPr>
              <a:t>,</a:t>
            </a:r>
            <a:r>
              <a:rPr lang="en-US" sz="2800" spc="-40" dirty="0" err="1">
                <a:solidFill>
                  <a:srgbClr val="00A000"/>
                </a:solidFill>
                <a:latin typeface="Arial Narrow" panose="020B0606020202030204" pitchFamily="34" charset="0"/>
              </a:rPr>
              <a:t>"Enter</a:t>
            </a:r>
            <a:r>
              <a:rPr lang="en-US" sz="2800" spc="-40" dirty="0">
                <a:solidFill>
                  <a:srgbClr val="00A000"/>
                </a:solidFill>
                <a:latin typeface="Arial Narrow" panose="020B0606020202030204" pitchFamily="34" charset="0"/>
              </a:rPr>
              <a:t> a # from 1-300."</a:t>
            </a:r>
            <a:r>
              <a:rPr lang="en-US" sz="2800" spc="-4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</a:p>
          <a:p>
            <a:pPr lvl="0">
              <a:lnSpc>
                <a:spcPct val="113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fillCircle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(650,350,myRadius)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" y="32657"/>
            <a:ext cx="3803321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2657"/>
            <a:ext cx="3803321" cy="26517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2895600"/>
            <a:ext cx="6858005" cy="39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9" y="2895600"/>
            <a:ext cx="6858005" cy="391477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599" y="32657"/>
            <a:ext cx="3803322" cy="26517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7194" y="32657"/>
            <a:ext cx="380390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219201"/>
          </a:xfrm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Input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61158-D11F-402D-85FA-614DA37D258B}"/>
              </a:ext>
            </a:extLst>
          </p:cNvPr>
          <p:cNvSpPr txBox="1"/>
          <p:nvPr/>
        </p:nvSpPr>
        <p:spPr>
          <a:xfrm>
            <a:off x="182880" y="1219200"/>
            <a:ext cx="8778240" cy="52014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input(</a:t>
            </a:r>
            <a:r>
              <a:rPr lang="en-US" sz="3400" b="0" i="1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prompt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8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is used for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input on the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text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screen.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eval(input(</a:t>
            </a:r>
            <a:r>
              <a:rPr lang="en-US" sz="3400" b="0" i="1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prompt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))</a:t>
            </a:r>
            <a:r>
              <a:rPr lang="en-US" sz="28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is used for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input on the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text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screen.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400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textinput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3400" b="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en-US" sz="340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3400" b="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prompt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8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is used for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input on the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graphics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window.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400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numinput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3400" b="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en-US" sz="340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US" sz="3400" b="0" i="1" spc="-3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prompt</a:t>
            </a:r>
            <a:r>
              <a:rPr lang="en-US" sz="34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US" sz="2800" spc="-3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is used for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input on the </a:t>
            </a:r>
            <a:r>
              <a:rPr lang="en-US" sz="2800" u="sng" spc="-30" dirty="0">
                <a:latin typeface="Arial" panose="020B0604020202020204" pitchFamily="34" charset="0"/>
                <a:ea typeface="Times New Roman" panose="02020603050405020304" pitchFamily="18" charset="0"/>
              </a:rPr>
              <a:t>graphics</a:t>
            </a:r>
            <a:r>
              <a:rPr lang="en-US" sz="2800" spc="-30" dirty="0">
                <a:latin typeface="Arial" panose="020B0604020202020204" pitchFamily="34" charset="0"/>
                <a:ea typeface="Times New Roman" panose="02020603050405020304" pitchFamily="18" charset="0"/>
              </a:rPr>
              <a:t> window.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 to</a:t>
            </a:r>
          </a:p>
        </p:txBody>
      </p:sp>
      <p:sp>
        <p:nvSpPr>
          <p:cNvPr id="12291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Control Structures</a:t>
            </a:r>
          </a:p>
        </p:txBody>
      </p:sp>
      <p:sp>
        <p:nvSpPr>
          <p:cNvPr id="122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Program Flow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28209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3200" i="1" dirty="0">
                <a:cs typeface="Arial" charset="0"/>
                <a:sym typeface="Symbol" pitchFamily="18" charset="2"/>
              </a:rPr>
              <a:t>Program Flow</a:t>
            </a:r>
            <a:r>
              <a:rPr lang="en-US" sz="3200" dirty="0">
                <a:cs typeface="Arial" charset="0"/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follows the exact sequence of listed program statements, unless directed otherwise by a Python control structure.</a:t>
            </a:r>
          </a:p>
          <a:p>
            <a:pPr eaLnBrk="1" hangingPunct="1">
              <a:lnSpc>
                <a:spcPct val="20000"/>
              </a:lnSpc>
            </a:pPr>
            <a:endParaRPr lang="en-US" sz="3200" dirty="0">
              <a:sym typeface="Symbol" pitchFamily="18" charset="2"/>
            </a:endParaRPr>
          </a:p>
        </p:txBody>
      </p:sp>
      <p:pic>
        <p:nvPicPr>
          <p:cNvPr id="13316" name="Picture 10" descr="j028286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2667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j023472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800600"/>
            <a:ext cx="135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2514600" y="1676400"/>
            <a:ext cx="4038600" cy="2209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63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Types of</a:t>
            </a:r>
          </a:p>
        </p:txBody>
      </p:sp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Control Structures</a:t>
            </a:r>
          </a:p>
        </p:txBody>
      </p:sp>
      <p:sp>
        <p:nvSpPr>
          <p:cNvPr id="1434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Simple Sequence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667000" y="27432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667000" y="4038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667000" y="53340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495800" y="1981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495800" y="32766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495800" y="4572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4" name="Picture 13" descr="j03034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969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4" descr="j03034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228600"/>
            <a:ext cx="11969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One-Way Selection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1676400"/>
            <a:ext cx="8077200" cy="4800600"/>
            <a:chOff x="533400" y="1676400"/>
            <a:chExt cx="8077200" cy="4800600"/>
          </a:xfrm>
        </p:grpSpPr>
        <p:sp>
          <p:nvSpPr>
            <p:cNvPr id="2" name="Diamond 1"/>
            <p:cNvSpPr/>
            <p:nvPr/>
          </p:nvSpPr>
          <p:spPr bwMode="auto">
            <a:xfrm>
              <a:off x="533400" y="2819400"/>
              <a:ext cx="3657600" cy="838200"/>
            </a:xfrm>
            <a:prstGeom prst="diamond">
              <a:avLst/>
            </a:prstGeom>
            <a:solidFill>
              <a:srgbClr val="FFFF99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12" name="Text Box 3"/>
            <p:cNvSpPr txBox="1">
              <a:spLocks noChangeArrowheads="1"/>
            </p:cNvSpPr>
            <p:nvPr/>
          </p:nvSpPr>
          <p:spPr bwMode="auto">
            <a:xfrm>
              <a:off x="533400" y="16764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4876800" y="29718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533400" y="42672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533400" y="5562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2362200" y="22098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362200" y="4800600"/>
              <a:ext cx="0" cy="762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914400" y="2999232"/>
              <a:ext cx="2971800" cy="5334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 dirty="0">
                  <a:sym typeface="Symbol" pitchFamily="18" charset="2"/>
                </a:rPr>
                <a:t>Condition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4267200" y="3505200"/>
              <a:ext cx="2362200" cy="990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362200" y="36576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3856038" y="26670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/>
                <a:t>True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371600" y="35814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/>
                <a:t>False</a:t>
              </a: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4114800" y="3225800"/>
              <a:ext cx="762000" cy="127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7424" name="Picture 23" descr="MCj035178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62400"/>
              <a:ext cx="138112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25" name="Line 24"/>
          <p:cNvSpPr>
            <a:spLocks noChangeShapeType="1"/>
          </p:cNvSpPr>
          <p:nvPr/>
        </p:nvSpPr>
        <p:spPr bwMode="auto">
          <a:xfrm>
            <a:off x="1066800" y="1143000"/>
            <a:ext cx="6934200" cy="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444737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very 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user-UNfriendly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way to do keyboard input. 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The user has no idea what he/she is entering.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4800600"/>
            <a:ext cx="8869680" cy="192052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9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KeyboardInput01.py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|_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 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 </a:t>
            </a:r>
            <a:endParaRPr lang="en-US" sz="2000" dirty="0">
              <a:solidFill>
                <a:srgbClr val="4B8064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90FA56A-A5D9-4BB9-B7F1-16D68F5D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62600"/>
            <a:ext cx="6781800" cy="49859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Initial Output:  All we see is a blinking cursor.</a:t>
            </a:r>
          </a:p>
        </p:txBody>
      </p:sp>
    </p:spTree>
    <p:extLst>
      <p:ext uri="{BB962C8B-B14F-4D97-AF65-F5344CB8AC3E}">
        <p14:creationId xmlns:p14="http://schemas.microsoft.com/office/powerpoint/2010/main" val="33572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Two-Way Selection</a:t>
            </a:r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1066800" y="228600"/>
            <a:ext cx="6934200" cy="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21"/>
          <p:cNvSpPr>
            <a:spLocks noChangeShapeType="1"/>
          </p:cNvSpPr>
          <p:nvPr/>
        </p:nvSpPr>
        <p:spPr bwMode="auto">
          <a:xfrm flipH="1">
            <a:off x="1066800" y="1295400"/>
            <a:ext cx="6934200" cy="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4800" y="1676400"/>
            <a:ext cx="8229600" cy="4495800"/>
            <a:chOff x="304800" y="1676400"/>
            <a:chExt cx="8229600" cy="4495800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2667000" y="1752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8436" name="Text Box 5"/>
            <p:cNvSpPr txBox="1">
              <a:spLocks noChangeArrowheads="1"/>
            </p:cNvSpPr>
            <p:nvPr/>
          </p:nvSpPr>
          <p:spPr bwMode="auto">
            <a:xfrm>
              <a:off x="533400" y="43434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4495800" y="22860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2362200" y="4876800"/>
              <a:ext cx="0" cy="762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 flipH="1">
              <a:off x="2362200" y="3265932"/>
              <a:ext cx="762000" cy="10774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Text Box 12"/>
            <p:cNvSpPr txBox="1">
              <a:spLocks noChangeArrowheads="1"/>
            </p:cNvSpPr>
            <p:nvPr/>
          </p:nvSpPr>
          <p:spPr bwMode="auto">
            <a:xfrm>
              <a:off x="2057400" y="32004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/>
                <a:t>True</a:t>
              </a:r>
            </a:p>
          </p:txBody>
        </p:sp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6172200" y="32004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/>
                <a:t>False</a:t>
              </a:r>
            </a:p>
          </p:txBody>
        </p: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4800600" y="43434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>
              <a:off x="6629400" y="4876800"/>
              <a:ext cx="0" cy="762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5943600" y="3265932"/>
              <a:ext cx="762000" cy="10774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450" name="Picture 22" descr="j0315776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752600"/>
              <a:ext cx="1371600" cy="1093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1" name="Picture 24" descr="MCj0361268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6400"/>
              <a:ext cx="1676400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Diamond 19"/>
            <p:cNvSpPr/>
            <p:nvPr/>
          </p:nvSpPr>
          <p:spPr bwMode="auto">
            <a:xfrm>
              <a:off x="2667000" y="2819400"/>
              <a:ext cx="3657600" cy="838200"/>
            </a:xfrm>
            <a:prstGeom prst="diamond">
              <a:avLst/>
            </a:prstGeom>
            <a:solidFill>
              <a:srgbClr val="FFFF99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3048000" y="2999232"/>
              <a:ext cx="2971800" cy="5334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 dirty="0">
                  <a:sym typeface="Symbol" pitchFamily="18" charset="2"/>
                </a:rPr>
                <a:t>Condition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Multiple-Way Selection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776" y="917575"/>
            <a:ext cx="8345424" cy="5559425"/>
            <a:chOff x="493776" y="917575"/>
            <a:chExt cx="8345424" cy="5559425"/>
          </a:xfrm>
        </p:grpSpPr>
        <p:sp>
          <p:nvSpPr>
            <p:cNvPr id="10244" name="Text Box 6"/>
            <p:cNvSpPr txBox="1">
              <a:spLocks noChangeArrowheads="1"/>
            </p:cNvSpPr>
            <p:nvPr/>
          </p:nvSpPr>
          <p:spPr bwMode="auto">
            <a:xfrm>
              <a:off x="496888" y="5943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latin typeface="Arial" charset="0"/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0245" name="Line 7"/>
            <p:cNvSpPr>
              <a:spLocks noChangeShapeType="1"/>
            </p:cNvSpPr>
            <p:nvPr/>
          </p:nvSpPr>
          <p:spPr bwMode="auto">
            <a:xfrm flipH="1">
              <a:off x="2322576" y="2103120"/>
              <a:ext cx="3112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Text Box 4"/>
            <p:cNvSpPr txBox="1">
              <a:spLocks noChangeArrowheads="1"/>
            </p:cNvSpPr>
            <p:nvPr/>
          </p:nvSpPr>
          <p:spPr bwMode="auto">
            <a:xfrm>
              <a:off x="4840288" y="2743201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latin typeface="Arial" charset="0"/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0247" name="Text Box 12"/>
            <p:cNvSpPr txBox="1">
              <a:spLocks noChangeArrowheads="1"/>
            </p:cNvSpPr>
            <p:nvPr/>
          </p:nvSpPr>
          <p:spPr bwMode="auto">
            <a:xfrm>
              <a:off x="3886201" y="2495551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True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48" name="Text Box 13"/>
            <p:cNvSpPr txBox="1">
              <a:spLocks noChangeArrowheads="1"/>
            </p:cNvSpPr>
            <p:nvPr/>
          </p:nvSpPr>
          <p:spPr bwMode="auto">
            <a:xfrm>
              <a:off x="969264" y="3276601"/>
              <a:ext cx="17160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False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3846576" y="2980944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 flipH="1">
              <a:off x="2322576" y="3170238"/>
              <a:ext cx="3112" cy="4746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Text Box 18"/>
            <p:cNvSpPr txBox="1">
              <a:spLocks noChangeArrowheads="1"/>
            </p:cNvSpPr>
            <p:nvPr/>
          </p:nvSpPr>
          <p:spPr bwMode="auto">
            <a:xfrm>
              <a:off x="4840288" y="3810001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latin typeface="Arial" charset="0"/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0252" name="Text Box 20"/>
            <p:cNvSpPr txBox="1">
              <a:spLocks noChangeArrowheads="1"/>
            </p:cNvSpPr>
            <p:nvPr/>
          </p:nvSpPr>
          <p:spPr bwMode="auto">
            <a:xfrm>
              <a:off x="3886201" y="3565526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True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969264" y="4343401"/>
              <a:ext cx="17160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False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54" name="Line 22"/>
            <p:cNvSpPr>
              <a:spLocks noChangeShapeType="1"/>
            </p:cNvSpPr>
            <p:nvPr/>
          </p:nvSpPr>
          <p:spPr bwMode="auto">
            <a:xfrm>
              <a:off x="3849688" y="4078224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3"/>
            <p:cNvSpPr>
              <a:spLocks noChangeShapeType="1"/>
            </p:cNvSpPr>
            <p:nvPr/>
          </p:nvSpPr>
          <p:spPr bwMode="auto">
            <a:xfrm flipH="1">
              <a:off x="2322576" y="4237037"/>
              <a:ext cx="3112" cy="5178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25"/>
            <p:cNvSpPr txBox="1">
              <a:spLocks noChangeArrowheads="1"/>
            </p:cNvSpPr>
            <p:nvPr/>
          </p:nvSpPr>
          <p:spPr bwMode="auto">
            <a:xfrm>
              <a:off x="4840288" y="4876802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latin typeface="Arial" charset="0"/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10257" name="Text Box 27"/>
            <p:cNvSpPr txBox="1">
              <a:spLocks noChangeArrowheads="1"/>
            </p:cNvSpPr>
            <p:nvPr/>
          </p:nvSpPr>
          <p:spPr bwMode="auto">
            <a:xfrm>
              <a:off x="3886201" y="4627564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True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58" name="Text Box 28"/>
            <p:cNvSpPr txBox="1">
              <a:spLocks noChangeArrowheads="1"/>
            </p:cNvSpPr>
            <p:nvPr/>
          </p:nvSpPr>
          <p:spPr bwMode="auto">
            <a:xfrm>
              <a:off x="969264" y="5410202"/>
              <a:ext cx="17160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Arial" charset="0"/>
                </a:rPr>
                <a:t>False</a:t>
              </a:r>
              <a:endParaRPr lang="en-US" sz="2400" i="1" dirty="0">
                <a:latin typeface="Arial Narrow" pitchFamily="34" charset="0"/>
              </a:endParaRPr>
            </a:p>
          </p:txBody>
        </p:sp>
        <p:sp>
          <p:nvSpPr>
            <p:cNvPr id="10259" name="Line 29"/>
            <p:cNvSpPr>
              <a:spLocks noChangeShapeType="1"/>
            </p:cNvSpPr>
            <p:nvPr/>
          </p:nvSpPr>
          <p:spPr bwMode="auto">
            <a:xfrm>
              <a:off x="3849688" y="5175504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30"/>
            <p:cNvSpPr>
              <a:spLocks noChangeShapeType="1"/>
            </p:cNvSpPr>
            <p:nvPr/>
          </p:nvSpPr>
          <p:spPr bwMode="auto">
            <a:xfrm>
              <a:off x="2325688" y="5303837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31"/>
            <p:cNvSpPr>
              <a:spLocks noChangeShapeType="1"/>
            </p:cNvSpPr>
            <p:nvPr/>
          </p:nvSpPr>
          <p:spPr bwMode="auto">
            <a:xfrm flipH="1">
              <a:off x="4230688" y="6197600"/>
              <a:ext cx="4572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32"/>
            <p:cNvSpPr>
              <a:spLocks noChangeShapeType="1"/>
            </p:cNvSpPr>
            <p:nvPr/>
          </p:nvSpPr>
          <p:spPr bwMode="auto">
            <a:xfrm flipV="1">
              <a:off x="8802688" y="2971800"/>
              <a:ext cx="0" cy="32639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33"/>
            <p:cNvSpPr>
              <a:spLocks noChangeShapeType="1"/>
            </p:cNvSpPr>
            <p:nvPr/>
          </p:nvSpPr>
          <p:spPr bwMode="auto">
            <a:xfrm flipH="1">
              <a:off x="8574088" y="2997200"/>
              <a:ext cx="2651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34"/>
            <p:cNvSpPr>
              <a:spLocks noChangeShapeType="1"/>
            </p:cNvSpPr>
            <p:nvPr/>
          </p:nvSpPr>
          <p:spPr bwMode="auto">
            <a:xfrm flipH="1">
              <a:off x="8574088" y="4067175"/>
              <a:ext cx="2651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35"/>
            <p:cNvSpPr>
              <a:spLocks noChangeShapeType="1"/>
            </p:cNvSpPr>
            <p:nvPr/>
          </p:nvSpPr>
          <p:spPr bwMode="auto">
            <a:xfrm flipH="1">
              <a:off x="8574088" y="5137150"/>
              <a:ext cx="2651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66" name="Picture 46" descr="MCBD06663_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917575"/>
              <a:ext cx="1928813" cy="167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493776" y="155448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 dirty="0">
                  <a:latin typeface="Arial" charset="0"/>
                  <a:sym typeface="Symbol" pitchFamily="18" charset="2"/>
                </a:rPr>
                <a:t>Program Statement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93776" y="2560320"/>
              <a:ext cx="3657600" cy="838200"/>
              <a:chOff x="533400" y="2667000"/>
              <a:chExt cx="3657600" cy="838200"/>
            </a:xfrm>
          </p:grpSpPr>
          <p:sp>
            <p:nvSpPr>
              <p:cNvPr id="31" name="Diamond 30"/>
              <p:cNvSpPr/>
              <p:nvPr/>
            </p:nvSpPr>
            <p:spPr bwMode="auto">
              <a:xfrm>
                <a:off x="533400" y="2667000"/>
                <a:ext cx="3657600" cy="838200"/>
              </a:xfrm>
              <a:prstGeom prst="diamond">
                <a:avLst/>
              </a:prstGeom>
              <a:solidFill>
                <a:srgbClr val="FFFF99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914400" y="2846832"/>
                <a:ext cx="2971800" cy="53340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914400" indent="-9144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Condition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93776" y="3657600"/>
              <a:ext cx="3657600" cy="838200"/>
              <a:chOff x="533400" y="2667000"/>
              <a:chExt cx="3657600" cy="838200"/>
            </a:xfrm>
          </p:grpSpPr>
          <p:sp>
            <p:nvSpPr>
              <p:cNvPr id="35" name="Diamond 34"/>
              <p:cNvSpPr/>
              <p:nvPr/>
            </p:nvSpPr>
            <p:spPr bwMode="auto">
              <a:xfrm>
                <a:off x="533400" y="2667000"/>
                <a:ext cx="3657600" cy="838200"/>
              </a:xfrm>
              <a:prstGeom prst="diamond">
                <a:avLst/>
              </a:prstGeom>
              <a:solidFill>
                <a:srgbClr val="FFFF99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914400" y="2846832"/>
                <a:ext cx="2971800" cy="53340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914400" indent="-9144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Condition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93776" y="4754880"/>
              <a:ext cx="3657600" cy="838200"/>
              <a:chOff x="533400" y="2667000"/>
              <a:chExt cx="3657600" cy="838200"/>
            </a:xfrm>
          </p:grpSpPr>
          <p:sp>
            <p:nvSpPr>
              <p:cNvPr id="38" name="Diamond 37"/>
              <p:cNvSpPr/>
              <p:nvPr/>
            </p:nvSpPr>
            <p:spPr bwMode="auto">
              <a:xfrm>
                <a:off x="533400" y="2667000"/>
                <a:ext cx="3657600" cy="838200"/>
              </a:xfrm>
              <a:prstGeom prst="diamond">
                <a:avLst/>
              </a:prstGeom>
              <a:solidFill>
                <a:srgbClr val="FFFF99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914400" y="2846832"/>
                <a:ext cx="2971800" cy="53340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914400" indent="-9144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Condition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13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Repetition</a:t>
            </a:r>
          </a:p>
        </p:txBody>
      </p:sp>
      <p:pic>
        <p:nvPicPr>
          <p:cNvPr id="20497" name="Picture 36" descr="j035437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61962"/>
            <a:ext cx="39014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ohnSchram\AppData\Local\Microsoft\Windows\Temporary Internet Files\Content.IE5\1NSA1V5K\MM900354565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05025"/>
            <a:ext cx="14478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514600" y="1371600"/>
            <a:ext cx="5562600" cy="5105400"/>
            <a:chOff x="2514600" y="1371600"/>
            <a:chExt cx="5562600" cy="5105400"/>
          </a:xfrm>
        </p:grpSpPr>
        <p:grpSp>
          <p:nvGrpSpPr>
            <p:cNvPr id="20482" name="Group 26"/>
            <p:cNvGrpSpPr>
              <a:grpSpLocks/>
            </p:cNvGrpSpPr>
            <p:nvPr/>
          </p:nvGrpSpPr>
          <p:grpSpPr bwMode="auto">
            <a:xfrm>
              <a:off x="5486400" y="1371600"/>
              <a:ext cx="2590800" cy="3886200"/>
              <a:chOff x="0" y="720"/>
              <a:chExt cx="1632" cy="2448"/>
            </a:xfrm>
          </p:grpSpPr>
          <p:sp>
            <p:nvSpPr>
              <p:cNvPr id="20500" name="Oval 24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1536" cy="21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Rectangle 25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864" cy="24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4" name="Text Box 3"/>
            <p:cNvSpPr txBox="1">
              <a:spLocks noChangeArrowheads="1"/>
            </p:cNvSpPr>
            <p:nvPr/>
          </p:nvSpPr>
          <p:spPr bwMode="auto">
            <a:xfrm>
              <a:off x="2514600" y="3657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514600" y="5943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20487" name="Line 11"/>
            <p:cNvSpPr>
              <a:spLocks noChangeShapeType="1"/>
            </p:cNvSpPr>
            <p:nvPr/>
          </p:nvSpPr>
          <p:spPr bwMode="auto">
            <a:xfrm>
              <a:off x="4343400" y="53340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Text Box 12"/>
            <p:cNvSpPr txBox="1">
              <a:spLocks noChangeArrowheads="1"/>
            </p:cNvSpPr>
            <p:nvPr/>
          </p:nvSpPr>
          <p:spPr bwMode="auto">
            <a:xfrm>
              <a:off x="5837238" y="44958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/>
                <a:t>True</a:t>
              </a:r>
            </a:p>
          </p:txBody>
        </p:sp>
        <p:sp>
          <p:nvSpPr>
            <p:cNvPr id="20489" name="Text Box 13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/>
                <a:t>False</a:t>
              </a:r>
            </a:p>
          </p:txBody>
        </p:sp>
        <p:sp>
          <p:nvSpPr>
            <p:cNvPr id="20490" name="Line 19"/>
            <p:cNvSpPr>
              <a:spLocks noChangeShapeType="1"/>
            </p:cNvSpPr>
            <p:nvPr/>
          </p:nvSpPr>
          <p:spPr bwMode="auto">
            <a:xfrm>
              <a:off x="4343400" y="4191000"/>
              <a:ext cx="0" cy="4191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20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20492" name="Line 21"/>
            <p:cNvSpPr>
              <a:spLocks noChangeShapeType="1"/>
            </p:cNvSpPr>
            <p:nvPr/>
          </p:nvSpPr>
          <p:spPr bwMode="auto">
            <a:xfrm>
              <a:off x="4343400" y="30480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22"/>
            <p:cNvSpPr txBox="1">
              <a:spLocks noChangeArrowheads="1"/>
            </p:cNvSpPr>
            <p:nvPr/>
          </p:nvSpPr>
          <p:spPr bwMode="auto">
            <a:xfrm>
              <a:off x="2514600" y="1371600"/>
              <a:ext cx="3733800" cy="533400"/>
            </a:xfrm>
            <a:prstGeom prst="rect">
              <a:avLst/>
            </a:prstGeom>
            <a:solidFill>
              <a:srgbClr val="00FF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>
                  <a:sym typeface="Symbol" pitchFamily="18" charset="2"/>
                </a:rPr>
                <a:t>Program Statement</a:t>
              </a:r>
            </a:p>
          </p:txBody>
        </p:sp>
        <p:sp>
          <p:nvSpPr>
            <p:cNvPr id="20494" name="Line 23"/>
            <p:cNvSpPr>
              <a:spLocks noChangeShapeType="1"/>
            </p:cNvSpPr>
            <p:nvPr/>
          </p:nvSpPr>
          <p:spPr bwMode="auto">
            <a:xfrm>
              <a:off x="4343400" y="190500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7"/>
            <p:cNvSpPr>
              <a:spLocks noChangeShapeType="1"/>
            </p:cNvSpPr>
            <p:nvPr/>
          </p:nvSpPr>
          <p:spPr bwMode="auto">
            <a:xfrm flipH="1">
              <a:off x="5867400" y="5029200"/>
              <a:ext cx="10048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28"/>
            <p:cNvSpPr>
              <a:spLocks noChangeShapeType="1"/>
            </p:cNvSpPr>
            <p:nvPr/>
          </p:nvSpPr>
          <p:spPr bwMode="auto">
            <a:xfrm flipH="1">
              <a:off x="6248400" y="1600200"/>
              <a:ext cx="685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14600" y="4610100"/>
              <a:ext cx="3657600" cy="838200"/>
              <a:chOff x="533400" y="2667000"/>
              <a:chExt cx="3657600" cy="838200"/>
            </a:xfrm>
          </p:grpSpPr>
          <p:sp>
            <p:nvSpPr>
              <p:cNvPr id="22" name="Diamond 21"/>
              <p:cNvSpPr/>
              <p:nvPr/>
            </p:nvSpPr>
            <p:spPr bwMode="auto">
              <a:xfrm>
                <a:off x="533400" y="2667000"/>
                <a:ext cx="3657600" cy="838200"/>
              </a:xfrm>
              <a:prstGeom prst="diamond">
                <a:avLst/>
              </a:prstGeom>
              <a:solidFill>
                <a:srgbClr val="FFFF99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914400" y="2846832"/>
                <a:ext cx="2971800" cy="53340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914400" indent="-9144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3413" algn="l"/>
                  </a:tabLs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Condition</a:t>
                </a: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Types of</a:t>
            </a:r>
            <a:br>
              <a:rPr lang="en-US" sz="4800">
                <a:latin typeface="Arial Black" pitchFamily="34" charset="0"/>
              </a:rPr>
            </a:br>
            <a:r>
              <a:rPr lang="en-US" sz="4800">
                <a:latin typeface="Arial Black" pitchFamily="34" charset="0"/>
              </a:rPr>
              <a:t>Control Structures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822450"/>
            <a:ext cx="7924800" cy="471011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sz="3200">
                <a:sym typeface="Symbol" pitchFamily="18" charset="2"/>
              </a:rPr>
              <a:t>Simple Sequence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sz="3200">
                <a:sym typeface="Symbol" pitchFamily="18" charset="2"/>
              </a:rPr>
              <a:t>Selection   </a:t>
            </a:r>
            <a:r>
              <a:rPr lang="en-US" sz="2800" i="1">
                <a:sym typeface="Symbol" pitchFamily="18" charset="2"/>
              </a:rPr>
              <a:t>also called:</a:t>
            </a:r>
            <a:endParaRPr lang="en-US" sz="280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>
                <a:sym typeface="Symbol" pitchFamily="18" charset="2"/>
              </a:rPr>
              <a:t>		-	Decision Making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sym typeface="Symbol" pitchFamily="18" charset="2"/>
              </a:rPr>
              <a:t>		-	Conditional Branching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sym typeface="Symbol" pitchFamily="18" charset="2"/>
              </a:rPr>
              <a:t>		-	Alternation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sz="3200">
                <a:sym typeface="Symbol" pitchFamily="18" charset="2"/>
              </a:rPr>
              <a:t>Repetition </a:t>
            </a:r>
            <a:r>
              <a:rPr lang="en-US" sz="2800">
                <a:sym typeface="Symbol" pitchFamily="18" charset="2"/>
              </a:rPr>
              <a:t>  </a:t>
            </a:r>
            <a:r>
              <a:rPr lang="en-US" sz="2800" i="1">
                <a:sym typeface="Symbol" pitchFamily="18" charset="2"/>
              </a:rPr>
              <a:t>also called:</a:t>
            </a:r>
            <a:endParaRPr lang="en-US" sz="280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>
                <a:sym typeface="Symbol" pitchFamily="18" charset="2"/>
              </a:rPr>
              <a:t>		-	Looping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sym typeface="Symbol" pitchFamily="18" charset="2"/>
              </a:rPr>
              <a:t>		-	Iteration</a:t>
            </a:r>
          </a:p>
          <a:p>
            <a:pPr eaLnBrk="1" hangingPunct="1">
              <a:lnSpc>
                <a:spcPct val="20000"/>
              </a:lnSpc>
            </a:pPr>
            <a:endParaRPr lang="en-US" sz="32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Conditional Statement Definition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822960" y="1822450"/>
            <a:ext cx="7498080" cy="41148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33413" algn="l"/>
              </a:tabLst>
              <a:defRPr/>
            </a:pPr>
            <a:r>
              <a:rPr lang="en-US" sz="3200" dirty="0">
                <a:sym typeface="Symbol" pitchFamily="18" charset="2"/>
              </a:rPr>
              <a:t>A </a:t>
            </a:r>
            <a:r>
              <a:rPr lang="en-US" sz="3200" i="1" dirty="0">
                <a:sym typeface="Symbol" pitchFamily="18" charset="2"/>
              </a:rPr>
              <a:t>conditional statement </a:t>
            </a:r>
            <a:r>
              <a:rPr lang="en-US" sz="3200" dirty="0">
                <a:sym typeface="Symbol" pitchFamily="18" charset="2"/>
              </a:rPr>
              <a:t>is a program expression that evaluates to </a:t>
            </a:r>
            <a:r>
              <a:rPr lang="en-US" sz="3200" b="0" dirty="0">
                <a:latin typeface="Arial Black" pitchFamily="34" charset="0"/>
                <a:sym typeface="Symbol" pitchFamily="18" charset="2"/>
              </a:rPr>
              <a:t>True</a:t>
            </a:r>
            <a:r>
              <a:rPr lang="en-US" sz="3200" dirty="0">
                <a:sym typeface="Symbol" pitchFamily="18" charset="2"/>
              </a:rPr>
              <a:t> or </a:t>
            </a:r>
            <a:r>
              <a:rPr lang="en-US" sz="3200" b="0" dirty="0">
                <a:latin typeface="Arial Black" pitchFamily="34" charset="0"/>
                <a:sym typeface="Symbol" pitchFamily="18" charset="2"/>
              </a:rPr>
              <a:t>False</a:t>
            </a:r>
            <a:r>
              <a:rPr lang="en-US" sz="3200" dirty="0">
                <a:sym typeface="Symbol" pitchFamily="18" charset="2"/>
              </a:rPr>
              <a:t>.</a:t>
            </a:r>
          </a:p>
          <a:p>
            <a:pPr>
              <a:tabLst>
                <a:tab pos="633413" algn="l"/>
              </a:tabLst>
              <a:defRPr/>
            </a:pPr>
            <a:endParaRPr lang="en-US" sz="3200" dirty="0">
              <a:sym typeface="Symbol" pitchFamily="18" charset="2"/>
            </a:endParaRPr>
          </a:p>
          <a:p>
            <a:pPr>
              <a:tabLst>
                <a:tab pos="633413" algn="l"/>
              </a:tabLst>
              <a:defRPr/>
            </a:pPr>
            <a:r>
              <a:rPr lang="en-US" sz="3200" dirty="0">
                <a:sym typeface="Symbol" pitchFamily="18" charset="2"/>
              </a:rPr>
              <a:t>Most conditional statements require a </a:t>
            </a:r>
            <a:r>
              <a:rPr lang="en-US" sz="3200" i="1" dirty="0">
                <a:latin typeface="+mn-lt"/>
                <a:sym typeface="Symbol" pitchFamily="18" charset="2"/>
              </a:rPr>
              <a:t>relational operator</a:t>
            </a:r>
            <a:r>
              <a:rPr lang="en-US" sz="3200" dirty="0">
                <a:sym typeface="Symbol" pitchFamily="18" charset="2"/>
              </a:rPr>
              <a:t>.</a:t>
            </a:r>
          </a:p>
          <a:p>
            <a:pPr>
              <a:tabLst>
                <a:tab pos="633413" algn="l"/>
              </a:tabLst>
              <a:defRPr/>
            </a:pPr>
            <a:endParaRPr lang="en-US" sz="3200" dirty="0">
              <a:sym typeface="Symbol" pitchFamily="18" charset="2"/>
            </a:endParaRPr>
          </a:p>
          <a:p>
            <a:r>
              <a:rPr lang="en-US" sz="3200" dirty="0"/>
              <a:t>All conditions end with a colon ( : 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Relational</a:t>
            </a:r>
          </a:p>
        </p:txBody>
      </p:sp>
      <p:sp>
        <p:nvSpPr>
          <p:cNvPr id="22531" name="WordArt 2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30175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Operators</a:t>
            </a:r>
          </a:p>
        </p:txBody>
      </p:sp>
      <p:sp>
        <p:nvSpPr>
          <p:cNvPr id="2253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800">
                <a:latin typeface="Arial Black" pitchFamily="34" charset="0"/>
              </a:rPr>
              <a:t>Relational Operators</a:t>
            </a:r>
          </a:p>
        </p:txBody>
      </p:sp>
      <p:graphicFrame>
        <p:nvGraphicFramePr>
          <p:cNvPr id="460891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14298"/>
              </p:ext>
            </p:extLst>
          </p:nvPr>
        </p:nvGraphicFramePr>
        <p:xfrm>
          <a:off x="274320" y="715963"/>
          <a:ext cx="8595360" cy="6065837"/>
        </p:xfrm>
        <a:graphic>
          <a:graphicData uri="http://schemas.openxmlformats.org/drawingml/2006/table">
            <a:tbl>
              <a:tblPr/>
              <a:tblGrid>
                <a:gridCol w="210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Equals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5 == 5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5 == 10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Equals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50 != 25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100 != 100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100 &lt; 200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&lt; 100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&gt; 100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&gt; 200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equals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100 &lt;= 200</a:t>
                      </a:r>
                      <a:endParaRPr lang="en-US" sz="2400" b="1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&lt;= 200</a:t>
                      </a:r>
                      <a:endParaRPr lang="en-US" sz="2400" b="1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&lt;= 100</a:t>
                      </a:r>
                      <a:endParaRPr lang="en-US" sz="2400" b="1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equals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100 &gt;= 200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&gt;= 200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200 &gt;= 100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800" dirty="0">
                <a:latin typeface="Arial Black" pitchFamily="34" charset="0"/>
              </a:rPr>
              <a:t>Important Note: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2880" y="1066800"/>
            <a:ext cx="8778240" cy="52629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 relational operators shown on the previous slide will be used in the Python example programs that demonstrate the different control structures.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Be careful not to confuse the </a:t>
            </a:r>
            <a:r>
              <a:rPr lang="en-US" sz="2800" b="0" dirty="0">
                <a:sym typeface="Symbol" pitchFamily="18" charset="2"/>
              </a:rPr>
              <a:t>equality operator 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Arial" charset="0"/>
                <a:sym typeface="Symbol" pitchFamily="18" charset="2"/>
              </a:rPr>
              <a:t>( </a:t>
            </a:r>
            <a:r>
              <a:rPr lang="en-US" sz="3200" dirty="0">
                <a:latin typeface="Consolas" panose="020B0609020204030204" pitchFamily="49" charset="0"/>
                <a:sym typeface="Symbol" pitchFamily="18" charset="2"/>
              </a:rPr>
              <a:t>==</a:t>
            </a:r>
            <a:r>
              <a:rPr lang="en-US" sz="2800" dirty="0">
                <a:latin typeface="Arial" charset="0"/>
                <a:sym typeface="Symbol" pitchFamily="18" charset="2"/>
              </a:rPr>
              <a:t> ) with the </a:t>
            </a:r>
            <a:r>
              <a:rPr lang="en-US" sz="2800" b="0" dirty="0">
                <a:sym typeface="Symbol" pitchFamily="18" charset="2"/>
              </a:rPr>
              <a:t>assignment operator</a:t>
            </a:r>
            <a:r>
              <a:rPr lang="en-US" sz="2800" dirty="0">
                <a:latin typeface="Arial" charset="0"/>
                <a:sym typeface="Symbol" pitchFamily="18" charset="2"/>
              </a:rPr>
              <a:t> ( </a:t>
            </a:r>
            <a:r>
              <a:rPr lang="en-US" sz="3200" dirty="0">
                <a:latin typeface="Consolas" panose="020B0609020204030204" pitchFamily="49" charset="0"/>
                <a:sym typeface="Symbol" pitchFamily="18" charset="2"/>
              </a:rPr>
              <a:t>=</a:t>
            </a:r>
            <a:r>
              <a:rPr lang="en-US" sz="2800" dirty="0">
                <a:latin typeface="Arial" charset="0"/>
                <a:sym typeface="Symbol" pitchFamily="18" charset="2"/>
              </a:rPr>
              <a:t> ).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36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1600" dirty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86802"/>
              </p:ext>
            </p:extLst>
          </p:nvPr>
        </p:nvGraphicFramePr>
        <p:xfrm>
          <a:off x="228600" y="4114800"/>
          <a:ext cx="868680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Arial Black" pitchFamily="34" charset="0"/>
                        </a:rPr>
                        <a:t>Assignment ( </a:t>
                      </a:r>
                      <a:r>
                        <a:rPr lang="en-US" sz="2800" b="1" i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400" i="0" dirty="0">
                          <a:latin typeface="Arial Black" pitchFamily="34" charset="0"/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Arial Black" pitchFamily="34" charset="0"/>
                        </a:rPr>
                        <a:t>Equality ( </a:t>
                      </a:r>
                      <a:r>
                        <a:rPr lang="en-US" sz="2800" b="1" i="0" dirty="0"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2400" i="0" dirty="0">
                          <a:latin typeface="Arial Black" pitchFamily="34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i="0" dirty="0"/>
                    </a:p>
                    <a:p>
                      <a:r>
                        <a:rPr lang="en-US" sz="3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10</a:t>
                      </a:r>
                    </a:p>
                    <a:p>
                      <a:endParaRPr lang="en-US" sz="1600" i="0" dirty="0"/>
                    </a:p>
                    <a:p>
                      <a:r>
                        <a:rPr lang="en-US" sz="2400" i="0" dirty="0"/>
                        <a:t>Assigns a the</a:t>
                      </a:r>
                      <a:r>
                        <a:rPr lang="en-US" sz="2400" i="0" baseline="0" dirty="0"/>
                        <a:t> value of </a:t>
                      </a:r>
                      <a:r>
                        <a:rPr lang="en-US" sz="2400" b="1" i="0" baseline="0" dirty="0"/>
                        <a:t>10</a:t>
                      </a:r>
                      <a:r>
                        <a:rPr lang="en-US" sz="2400" i="0" baseline="0" dirty="0"/>
                        <a:t> to </a:t>
                      </a:r>
                      <a:r>
                        <a:rPr lang="en-US" sz="2400" b="1" i="0" baseline="0" dirty="0"/>
                        <a:t>x</a:t>
                      </a:r>
                      <a:r>
                        <a:rPr lang="en-US" sz="2400" i="0" baseline="0" dirty="0"/>
                        <a:t>.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0" dirty="0"/>
                    </a:p>
                    <a:p>
                      <a:r>
                        <a:rPr lang="en-US" sz="32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3200" b="1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 == 10:</a:t>
                      </a:r>
                    </a:p>
                    <a:p>
                      <a:endParaRPr lang="en-US" sz="1600" i="0" baseline="0" dirty="0"/>
                    </a:p>
                    <a:p>
                      <a:r>
                        <a:rPr lang="en-US" sz="2400" i="0" baseline="0" dirty="0"/>
                        <a:t>Checks if </a:t>
                      </a:r>
                      <a:r>
                        <a:rPr lang="en-US" sz="2400" b="1" i="0" baseline="0" dirty="0"/>
                        <a:t>x</a:t>
                      </a:r>
                      <a:r>
                        <a:rPr lang="en-US" sz="2400" i="0" baseline="0" dirty="0"/>
                        <a:t> is equal to </a:t>
                      </a:r>
                      <a:r>
                        <a:rPr lang="en-US" sz="2400" b="1" i="0" baseline="0" dirty="0"/>
                        <a:t>10</a:t>
                      </a:r>
                      <a:r>
                        <a:rPr lang="en-US" sz="2400" i="0" baseline="0" dirty="0"/>
                        <a:t>.</a:t>
                      </a:r>
                      <a:endParaRPr lang="en-US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6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7.5</a:t>
            </a:r>
          </a:p>
        </p:txBody>
      </p:sp>
      <p:pic>
        <p:nvPicPr>
          <p:cNvPr id="25603" name="Picture 5" descr="C:\Documents and Settings\JohnSchram\Local Settings\Temporary Internet Files\Content.IE5\URQ75OAI\MCj023093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79513"/>
            <a:ext cx="4411663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WordArt 2"/>
          <p:cNvSpPr>
            <a:spLocks noChangeArrowheads="1" noChangeShapeType="1" noTextEdit="1"/>
          </p:cNvSpPr>
          <p:nvPr/>
        </p:nvSpPr>
        <p:spPr bwMode="auto">
          <a:xfrm>
            <a:off x="304800" y="3810000"/>
            <a:ext cx="85344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Selection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078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7000"/>
              </a:lnSpc>
            </a:pP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Selection01.py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one-way selection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with &lt;if&gt;.  Run the program twice.  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&lt;sales&gt; equal to 300,000 and a 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second time with &lt;sales&gt; equal to 500,000.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6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bonus = 1000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6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 descr="C:\Users\JohnSchram\AppData\Local\Microsoft\Windows\Temporary Internet Files\Content.IE5\KXXJRVBA\MC900056097[1].wmf">
            <a:extLst>
              <a:ext uri="{FF2B5EF4-FFF2-40B4-BE49-F238E27FC236}">
                <a16:creationId xmlns:a16="http://schemas.microsoft.com/office/drawing/2014/main" id="{5408EF70-954B-474F-899C-5F6E5F40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44" y="4114800"/>
            <a:ext cx="1476756" cy="18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444737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very 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user-UNfriendly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way to do keyboard input. 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The user has no idea what he/she is entering.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4800600"/>
            <a:ext cx="8869680" cy="192052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KeyboardInput01.py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John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John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1935BB9-E769-4160-A717-EE907A326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4495800" cy="456124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dirty="0"/>
              <a:t>If the user has knowledge of the inner workings of the program (something that cannot be assumed) he/she will enter his/her name and then the program execution can continue. </a:t>
            </a:r>
          </a:p>
          <a:p>
            <a:pPr eaLnBrk="1" hangingPunct="1"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To prove that the name was entered, it is displayed in the form of a greeting.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449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078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7000"/>
              </a:lnSpc>
            </a:pP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Selection01.py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one-way selection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with &lt;if&gt;.  Run the program twice.  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First with &lt;sales&gt; equal to 300,000 and a 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  <a:t># second time with &lt;sales&gt; equal to 500,000.</a:t>
            </a:r>
            <a:br>
              <a:rPr lang="en-US" sz="2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6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bonus = 1000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6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 descr="C:\Users\JohnSchram\AppData\Local\Microsoft\Windows\Temporary Internet Files\Content.IE5\KXXJRVBA\MC900056097[1].wmf">
            <a:extLst>
              <a:ext uri="{FF2B5EF4-FFF2-40B4-BE49-F238E27FC236}">
                <a16:creationId xmlns:a16="http://schemas.microsoft.com/office/drawing/2014/main" id="{5408EF70-954B-474F-899C-5F6E5F40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44" y="4114800"/>
            <a:ext cx="1476756" cy="18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66F59-7A14-4A8F-B1A1-E565C09C8A00}"/>
              </a:ext>
            </a:extLst>
          </p:cNvPr>
          <p:cNvSpPr txBox="1"/>
          <p:nvPr/>
        </p:nvSpPr>
        <p:spPr>
          <a:xfrm>
            <a:off x="137160" y="137160"/>
            <a:ext cx="4358640" cy="2290179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4000"/>
              </a:lnSpc>
            </a:pP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</a:t>
            </a:r>
            <a:b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Sales  --&gt;  </a:t>
            </a:r>
            <a:r>
              <a:rPr lang="en-US" sz="2000" spc="-50" dirty="0">
                <a:solidFill>
                  <a:srgbClr val="EB5F00"/>
                </a:solidFill>
                <a:latin typeface="Courier New" panose="02070309020205020404" pitchFamily="49" charset="0"/>
              </a:rPr>
              <a:t>300000</a:t>
            </a:r>
            <a:br>
              <a:rPr lang="en-US" sz="2000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20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bonus: 0</a:t>
            </a:r>
          </a:p>
          <a:p>
            <a:pPr lvl="0">
              <a:lnSpc>
                <a:spcPct val="94000"/>
              </a:lnSpc>
            </a:pP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</a:t>
            </a:r>
          </a:p>
          <a:p>
            <a:pPr lvl="0">
              <a:lnSpc>
                <a:spcPct val="97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C8FB7-C8CD-4B88-8E01-1D0AC2759212}"/>
              </a:ext>
            </a:extLst>
          </p:cNvPr>
          <p:cNvSpPr txBox="1"/>
          <p:nvPr/>
        </p:nvSpPr>
        <p:spPr>
          <a:xfrm>
            <a:off x="4648200" y="137160"/>
            <a:ext cx="4358640" cy="2290179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4000"/>
              </a:lnSpc>
            </a:pP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</a:t>
            </a:r>
            <a:b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Enter Sales  --&gt;  </a:t>
            </a:r>
            <a:r>
              <a:rPr lang="en-US" sz="2000" spc="-50" dirty="0">
                <a:solidFill>
                  <a:srgbClr val="EB5F00"/>
                </a:solidFill>
                <a:latin typeface="Courier New" panose="02070309020205020404" pitchFamily="49" charset="0"/>
              </a:rPr>
              <a:t>500000</a:t>
            </a:r>
            <a:br>
              <a:rPr lang="en-US" sz="2000" spc="-5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20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bonus: 1000</a:t>
            </a:r>
          </a:p>
          <a:p>
            <a:pPr lvl="0">
              <a:lnSpc>
                <a:spcPct val="94000"/>
              </a:lnSpc>
            </a:pP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spc="-5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spc="-5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spc="-5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</a:t>
            </a:r>
          </a:p>
          <a:p>
            <a:pPr lvl="0">
              <a:lnSpc>
                <a:spcPct val="97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327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Syntax Error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you receive when you do not properly indent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programming statement(s) being controlled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 control structure.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200" spc="-20" dirty="0">
                <a:solidFill>
                  <a:srgbClr val="E65D00"/>
                </a:solidFill>
                <a:latin typeface="Consolas" panose="020B0609020204030204" pitchFamily="49" charset="0"/>
              </a:rPr>
              <a:t>NOTE: In most languages, indentation is recommended.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200" spc="-20" dirty="0">
                <a:solidFill>
                  <a:srgbClr val="E65D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In Python, indentation is required.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bonus = 1000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327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Syntax Error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you receive when you do not properly indent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programming statement(s) being controlled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 control structure.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200" spc="-20" dirty="0">
                <a:solidFill>
                  <a:srgbClr val="E65D00"/>
                </a:solidFill>
                <a:latin typeface="Consolas" panose="020B0609020204030204" pitchFamily="49" charset="0"/>
              </a:rPr>
              <a:t>NOTE: In most languages, indentation is recommended.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200" spc="-20" dirty="0">
                <a:solidFill>
                  <a:srgbClr val="E65D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In Python, indentation is required.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bonus = 1000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714ED-9E6E-4643-BE01-EDAAE549BF52}"/>
              </a:ext>
            </a:extLst>
          </p:cNvPr>
          <p:cNvSpPr txBox="1"/>
          <p:nvPr/>
        </p:nvSpPr>
        <p:spPr>
          <a:xfrm>
            <a:off x="137160" y="137160"/>
            <a:ext cx="8869680" cy="315317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Selection02.py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200" dirty="0">
                <a:solidFill>
                  <a:srgbClr val="00A000"/>
                </a:solidFill>
                <a:latin typeface="Courier New" panose="02070309020205020404" pitchFamily="49" charset="0"/>
              </a:rPr>
              <a:t>  File "Selection02.py", line 16</a:t>
            </a:r>
            <a:br>
              <a:rPr lang="en-US" sz="2200" dirty="0">
                <a:solidFill>
                  <a:srgbClr val="00A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bonus = 1000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^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IndentationError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: expected an indented block after 'if' statement on line 15</a:t>
            </a:r>
            <a:b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wedge2: exit code for process is 1.</a:t>
            </a:r>
            <a:b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2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46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8EE37-3786-4411-9704-6C4DE36DD101}"/>
              </a:ext>
            </a:extLst>
          </p:cNvPr>
          <p:cNvSpPr txBox="1"/>
          <p:nvPr/>
        </p:nvSpPr>
        <p:spPr>
          <a:xfrm>
            <a:off x="182880" y="1219200"/>
            <a:ext cx="8778240" cy="51398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In most languages, indenting the program statements that are “controlled” by control structures is </a:t>
            </a:r>
            <a:r>
              <a:rPr lang="en-US" sz="3600" u="sng" dirty="0">
                <a:latin typeface="Arial Narrow" panose="020B0606020202030204" pitchFamily="34" charset="0"/>
              </a:rPr>
              <a:t>recommended</a:t>
            </a:r>
            <a:r>
              <a:rPr lang="en-US" sz="36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5400" dirty="0">
                <a:latin typeface="Arial Narrow" panose="020B0606020202030204" pitchFamily="34" charset="0"/>
              </a:rPr>
              <a:t> 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Python, it is </a:t>
            </a: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dirty="0">
                <a:latin typeface="Arial Narrow" panose="020B0606020202030204" pitchFamily="34" charset="0"/>
              </a:rPr>
              <a:t> 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Python programs that do not use proper and consistent indentation will not execute.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rial Black" pitchFamily="34" charset="0"/>
              </a:rPr>
              <a:t>Indentation Rule:</a:t>
            </a:r>
          </a:p>
        </p:txBody>
      </p:sp>
      <p:pic>
        <p:nvPicPr>
          <p:cNvPr id="9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256032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92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Selection03.py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control structure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can control multiple programming commands as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long as proper, consistent indentation is used.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nCONGRATULATIONS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spc="-13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spc="-13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spc="-130" dirty="0">
                <a:solidFill>
                  <a:srgbClr val="00A000"/>
                </a:solidFill>
                <a:latin typeface="Consolas" panose="020B0609020204030204" pitchFamily="49" charset="0"/>
              </a:rPr>
              <a:t>"You sold half a million dollars in merchandise!"</a:t>
            </a:r>
            <a:r>
              <a:rPr lang="en-US" sz="2200" spc="-13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will receive a $1000 Christmas Bonus!"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"Keep up the good work!"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bonus = 1000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6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2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6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Selection03.py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a control structure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can control multiple programming commands as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long as proper, consistent indentation is used.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sales = eval(input(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"Enter Sales  --&gt; 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sales &gt;= 500000: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nCONGRATULATIONS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spc="-13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spc="-13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spc="-130" dirty="0">
                <a:solidFill>
                  <a:srgbClr val="00A000"/>
                </a:solidFill>
                <a:latin typeface="Consolas" panose="020B0609020204030204" pitchFamily="49" charset="0"/>
              </a:rPr>
              <a:t>"You sold half a million dollars in merchandise!"</a:t>
            </a:r>
            <a:r>
              <a:rPr lang="en-US" sz="2200" spc="-13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"You will receive a $1000 Christmas Bonus!"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"Keep up the good work!"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bonus = 1000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"Christmas 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bonus:"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,bonus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C4525-387F-49F8-9ACB-947441DF6A09}"/>
              </a:ext>
            </a:extLst>
          </p:cNvPr>
          <p:cNvSpPr txBox="1"/>
          <p:nvPr/>
        </p:nvSpPr>
        <p:spPr>
          <a:xfrm>
            <a:off x="137160" y="137160"/>
            <a:ext cx="6187440" cy="188256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4000"/>
              </a:lnSpc>
            </a:pP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Selection03.py</a:t>
            </a:r>
            <a:b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Enter Sales  --&gt;  </a:t>
            </a:r>
            <a:r>
              <a:rPr lang="en-US" sz="1600" spc="-100" dirty="0">
                <a:solidFill>
                  <a:srgbClr val="EB5F00"/>
                </a:solidFill>
                <a:latin typeface="Courier New" panose="02070309020205020404" pitchFamily="49" charset="0"/>
              </a:rPr>
              <a:t>300000</a:t>
            </a:r>
            <a:br>
              <a:rPr lang="en-US" sz="16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 bonus: 0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4000"/>
              </a:lnSpc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42F8A-EC16-47B9-916D-B3E32EF8855E}"/>
              </a:ext>
            </a:extLst>
          </p:cNvPr>
          <p:cNvSpPr txBox="1"/>
          <p:nvPr/>
        </p:nvSpPr>
        <p:spPr>
          <a:xfrm>
            <a:off x="3429000" y="137160"/>
            <a:ext cx="5562600" cy="303993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4000"/>
              </a:lnSpc>
            </a:pP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Selection03.py</a:t>
            </a:r>
            <a:b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Enter Sales  --&gt;  </a:t>
            </a:r>
            <a:r>
              <a:rPr lang="en-US" sz="1600" spc="-100" dirty="0">
                <a:solidFill>
                  <a:srgbClr val="EB5F00"/>
                </a:solidFill>
                <a:latin typeface="Courier New" panose="02070309020205020404" pitchFamily="49" charset="0"/>
              </a:rPr>
              <a:t>500000</a:t>
            </a:r>
            <a:br>
              <a:rPr lang="en-US" sz="16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CONGRATULATIONS!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</a:t>
            </a:r>
            <a:r>
              <a:rPr lang="en-US" sz="1600" spc="-140" dirty="0" err="1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600" spc="-14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spc="-140" dirty="0">
                <a:solidFill>
                  <a:srgbClr val="000000"/>
                </a:solidFill>
                <a:latin typeface="Courier New" panose="02070309020205020404" pitchFamily="49" charset="0"/>
              </a:rPr>
              <a:t> sold half a million dollars in merchandise!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 will receive a $1000 Christmas Bonus!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 up the good work!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spc="-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 bonus: 1000</a:t>
            </a:r>
            <a:br>
              <a:rPr lang="en-US" sz="16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spc="-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4000"/>
              </a:lnSpc>
            </a:pPr>
            <a:endParaRPr kumimoji="0" lang="en-US" sz="6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8B021-5FA6-4DC0-9DFB-9CD94C0F01CF}"/>
              </a:ext>
            </a:extLst>
          </p:cNvPr>
          <p:cNvSpPr txBox="1"/>
          <p:nvPr/>
        </p:nvSpPr>
        <p:spPr>
          <a:xfrm>
            <a:off x="0" y="1010245"/>
            <a:ext cx="9144000" cy="5847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if 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condition is True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     execute program statement(s)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Examples: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if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gpa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&gt;= 90: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print("Honor Grad!")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if savings &gt;= 10000: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print("It’s skiing time")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print("Let’s pack")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   print("Remember your skis")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spc="-3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control as many statements as you wish with a control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structure, as long as you use proper, consistent indentation.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01024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One-Way Selection</a:t>
            </a:r>
          </a:p>
        </p:txBody>
      </p:sp>
      <p:pic>
        <p:nvPicPr>
          <p:cNvPr id="30724" name="Picture 6" descr="C:\Documents and Settings\JohnSchram\Local Settings\Temporary Internet Files\Content.IE5\92CYL8BY\MMj0189243000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74962"/>
            <a:ext cx="3224204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4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5394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improves the keyboard input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adding a user-friendly "prompt".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name.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--&gt;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3904488"/>
            <a:ext cx="8869680" cy="225292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KeyboardInput02.py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name.  --&gt;  </a:t>
            </a:r>
            <a:r>
              <a:rPr lang="en-US" sz="20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|_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</a:t>
            </a: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</a:t>
            </a: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  <a:endParaRPr lang="en-US" sz="2400" dirty="0">
              <a:solidFill>
                <a:srgbClr val="4B8064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9E50834-FAAB-4F76-B8C4-C4B4A2E3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309360"/>
            <a:ext cx="8991599" cy="49859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When you first run the program, all you see is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prompt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09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5394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improves the keyboard input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adding a user-friendly "prompt".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name.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--&gt;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3904488"/>
            <a:ext cx="8869680" cy="225292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KeyboardInput02.py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name.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John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</a:t>
            </a: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</a:t>
            </a: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  <a:endParaRPr lang="en-US" sz="2400" dirty="0">
              <a:solidFill>
                <a:srgbClr val="4B8064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9E50834-FAAB-4F76-B8C4-C4B4A2E3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309359"/>
            <a:ext cx="8991599" cy="5029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eaLnBrk="1" hangingPunct="1">
              <a:lnSpc>
                <a:spcPct val="110000"/>
              </a:lnSpc>
              <a:tabLst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Then you type your name.</a:t>
            </a:r>
          </a:p>
        </p:txBody>
      </p:sp>
    </p:spTree>
    <p:extLst>
      <p:ext uri="{BB962C8B-B14F-4D97-AF65-F5344CB8AC3E}">
        <p14:creationId xmlns:p14="http://schemas.microsoft.com/office/powerpoint/2010/main" val="224488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5394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improves the keyboard input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adding a user-friendly "prompt".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name.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--&gt;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3904488"/>
            <a:ext cx="8869680" cy="225292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KeyboardInput02.py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name.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John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John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9E50834-FAAB-4F76-B8C4-C4B4A2E3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309359"/>
            <a:ext cx="8991599" cy="5029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eaLnBrk="1" hangingPunct="1">
              <a:lnSpc>
                <a:spcPct val="110000"/>
              </a:lnSpc>
              <a:tabLst/>
            </a:pPr>
            <a:r>
              <a:rPr lang="en-US" sz="2400" spc="-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When you press &lt;enter&gt; you see the rest of the program output.</a:t>
            </a:r>
          </a:p>
        </p:txBody>
      </p:sp>
    </p:spTree>
    <p:extLst>
      <p:ext uri="{BB962C8B-B14F-4D97-AF65-F5344CB8AC3E}">
        <p14:creationId xmlns:p14="http://schemas.microsoft.com/office/powerpoint/2010/main" val="355806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5394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improves the keyboard input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by adding a user-friendly "prompt".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name.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--&gt;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0A000"/>
                </a:solidFill>
                <a:latin typeface="Consolas" panose="020B0609020204030204" pitchFamily="49" charset="0"/>
              </a:rPr>
              <a:t>Hello"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,name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B711-CA1E-423F-9AC5-47A1A1AE5411}"/>
              </a:ext>
            </a:extLst>
          </p:cNvPr>
          <p:cNvSpPr txBox="1"/>
          <p:nvPr/>
        </p:nvSpPr>
        <p:spPr>
          <a:xfrm>
            <a:off x="137160" y="3904488"/>
            <a:ext cx="8869680" cy="225292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KeyboardInput02.py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Please enter your name.  --&gt;  </a:t>
            </a:r>
            <a: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  <a:t>Diana</a:t>
            </a:r>
            <a:br>
              <a:rPr lang="en-US" sz="2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Diana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9E50834-FAAB-4F76-B8C4-C4B4A2E3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309358"/>
            <a:ext cx="8991599" cy="50292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Enter a different name – get a different output.</a:t>
            </a:r>
          </a:p>
        </p:txBody>
      </p:sp>
    </p:spTree>
    <p:extLst>
      <p:ext uri="{BB962C8B-B14F-4D97-AF65-F5344CB8AC3E}">
        <p14:creationId xmlns:p14="http://schemas.microsoft.com/office/powerpoint/2010/main" val="191013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4083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5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KeyboardInput03.py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enters 3 different names: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&gt;,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 and &lt;</a:t>
            </a:r>
            <a:r>
              <a:rPr lang="en-US" sz="2000" dirty="0" err="1">
                <a:solidFill>
                  <a:srgbClr val="E65D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&gt;; on 3 different lines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and then combines them all into a full name.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NOTE: You will not see the second prompt until you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finish entering the information from the first and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press &lt;enter&gt;.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first name. 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middle name.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= 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enter your last name.  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"Your full name is"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31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8219</TotalTime>
  <Words>4244</Words>
  <Application>Microsoft Office PowerPoint</Application>
  <PresentationFormat>On-screen Show (4:3)</PresentationFormat>
  <Paragraphs>258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Arial Narrow</vt:lpstr>
      <vt:lpstr>Calibri</vt:lpstr>
      <vt:lpstr>Consolas</vt:lpstr>
      <vt:lpstr>Courier New</vt:lpstr>
      <vt:lpstr>CSD16</vt:lpstr>
      <vt:lpstr>Impact</vt:lpstr>
      <vt:lpstr>Symbol</vt:lpstr>
      <vt:lpstr>Times New Roman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vs. Concatenation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#1 The Graphics Window covers jGRASP’s Output Window.</vt:lpstr>
      <vt:lpstr>Issue #2 With some versions of Python the input process never finishes.</vt:lpstr>
      <vt:lpstr>PowerPoint Presentation</vt:lpstr>
      <vt:lpstr>PowerPoint Presentation</vt:lpstr>
      <vt:lpstr>PowerPoint Presentation</vt:lpstr>
      <vt:lpstr>Input Functions</vt:lpstr>
      <vt:lpstr>PowerPoint Presentation</vt:lpstr>
      <vt:lpstr>Program Flow</vt:lpstr>
      <vt:lpstr>PowerPoint Presentation</vt:lpstr>
      <vt:lpstr>Simple Sequence</vt:lpstr>
      <vt:lpstr>One-Way Selection</vt:lpstr>
      <vt:lpstr>Two-Way Selection</vt:lpstr>
      <vt:lpstr>Multiple-Way Selection</vt:lpstr>
      <vt:lpstr>Repetition</vt:lpstr>
      <vt:lpstr>Types of Control Structures</vt:lpstr>
      <vt:lpstr>Conditional Statement Definition</vt:lpstr>
      <vt:lpstr>PowerPoint Presentation</vt:lpstr>
      <vt:lpstr>Relational Operators</vt:lpstr>
      <vt:lpstr>Important Note: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Indentation Rule:</vt:lpstr>
      <vt:lpstr>PowerPoint Presentation</vt:lpstr>
      <vt:lpstr>PowerPoint Presentation</vt:lpstr>
      <vt:lpstr>One-Way Selection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834</cp:revision>
  <dcterms:created xsi:type="dcterms:W3CDTF">2003-07-04T03:08:29Z</dcterms:created>
  <dcterms:modified xsi:type="dcterms:W3CDTF">2022-05-10T14:24:21Z</dcterms:modified>
</cp:coreProperties>
</file>