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55"/>
  </p:notesMasterIdLst>
  <p:sldIdLst>
    <p:sldId id="256" r:id="rId3"/>
    <p:sldId id="624" r:id="rId4"/>
    <p:sldId id="653" r:id="rId5"/>
    <p:sldId id="948" r:id="rId6"/>
    <p:sldId id="949" r:id="rId7"/>
    <p:sldId id="950" r:id="rId8"/>
    <p:sldId id="952" r:id="rId9"/>
    <p:sldId id="553" r:id="rId10"/>
    <p:sldId id="634" r:id="rId11"/>
    <p:sldId id="734" r:id="rId12"/>
    <p:sldId id="654" r:id="rId13"/>
    <p:sldId id="777" r:id="rId14"/>
    <p:sldId id="953" r:id="rId15"/>
    <p:sldId id="954" r:id="rId16"/>
    <p:sldId id="955" r:id="rId17"/>
    <p:sldId id="956" r:id="rId18"/>
    <p:sldId id="957" r:id="rId19"/>
    <p:sldId id="958" r:id="rId20"/>
    <p:sldId id="959" r:id="rId21"/>
    <p:sldId id="960" r:id="rId22"/>
    <p:sldId id="961" r:id="rId23"/>
    <p:sldId id="962" r:id="rId24"/>
    <p:sldId id="642" r:id="rId25"/>
    <p:sldId id="669" r:id="rId26"/>
    <p:sldId id="964" r:id="rId27"/>
    <p:sldId id="963" r:id="rId28"/>
    <p:sldId id="965" r:id="rId29"/>
    <p:sldId id="742" r:id="rId30"/>
    <p:sldId id="578" r:id="rId31"/>
    <p:sldId id="966" r:id="rId32"/>
    <p:sldId id="744" r:id="rId33"/>
    <p:sldId id="745" r:id="rId34"/>
    <p:sldId id="746" r:id="rId35"/>
    <p:sldId id="747" r:id="rId36"/>
    <p:sldId id="628" r:id="rId37"/>
    <p:sldId id="967" r:id="rId38"/>
    <p:sldId id="968" r:id="rId39"/>
    <p:sldId id="969" r:id="rId40"/>
    <p:sldId id="970" r:id="rId41"/>
    <p:sldId id="753" r:id="rId42"/>
    <p:sldId id="971" r:id="rId43"/>
    <p:sldId id="976" r:id="rId44"/>
    <p:sldId id="972" r:id="rId45"/>
    <p:sldId id="973" r:id="rId46"/>
    <p:sldId id="974" r:id="rId47"/>
    <p:sldId id="975" r:id="rId48"/>
    <p:sldId id="977" r:id="rId49"/>
    <p:sldId id="978" r:id="rId50"/>
    <p:sldId id="981" r:id="rId51"/>
    <p:sldId id="980" r:id="rId52"/>
    <p:sldId id="979" r:id="rId53"/>
    <p:sldId id="983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6400"/>
    <a:srgbClr val="FFFF99"/>
    <a:srgbClr val="CECEEF"/>
    <a:srgbClr val="FF99CC"/>
    <a:srgbClr val="008000"/>
    <a:srgbClr val="FF0000"/>
    <a:srgbClr val="DA0000"/>
    <a:srgbClr val="F7FFFF"/>
    <a:srgbClr val="0000FF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29" autoAdjust="0"/>
    <p:restoredTop sz="94660"/>
  </p:normalViewPr>
  <p:slideViewPr>
    <p:cSldViewPr>
      <p:cViewPr varScale="1">
        <p:scale>
          <a:sx n="83" d="100"/>
          <a:sy n="83" d="100"/>
        </p:scale>
        <p:origin x="122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EF0E7-D2DE-43D5-9C05-065891E1F73D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578F4-8FFE-4C08-AE2B-766C9198C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56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150BB-8F43-474D-AC2E-58806489CF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F8C93-BCA0-4962-9732-EC97B624E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3DF00-3DA9-436C-B287-96DC16D148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67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1EA57-6D9E-447A-B240-A11893764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87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E21A6A-B69B-4D53-AE10-189CAC9C7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57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B9494-F106-42F5-9206-6B5D8481A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36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2DA5A-FA9F-45A5-AFBB-D2A2710C22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49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BE56E-0A6B-40F3-B232-C18D607DF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3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980A8-5C2B-4452-BBEE-575C424C64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65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EACAA-1965-49A2-A086-51DF612BF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76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F99DA-0D1D-43E3-BFD9-8640AD69D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3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87C2E-764D-40F3-909A-AA893C761B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130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E0D6A-9B85-476E-AAEC-338BEE26AF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84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86708-83F9-45F3-B57B-6F97690FCC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962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5B81A-3BFF-4BA4-94CA-D5C2C079E4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559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147E1-D4C9-489A-A542-80905BEDF5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9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BE3AA-D12F-4CF2-9E7E-0CB4E95556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0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A4CF6-2748-4DA1-9CAD-F4A7AA3FD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7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0D873-D0AC-4CC3-9F3C-05197CBB08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9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9E0DC-90BC-4D27-AE21-3016DDFD0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8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AA88E-EF02-4724-BB58-AC7F46507C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0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7FEB5-F404-48D1-A3B6-C727E9CE67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7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C3EB0-C1AE-4653-8A3D-A89F473D24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5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54CC4925-5363-4DD8-889E-6FED365CAF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6E1364F-F6D4-454F-9E02-84BCF3903C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5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18" descr="Schra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784725"/>
            <a:ext cx="27432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WordArt 22"/>
          <p:cNvSpPr>
            <a:spLocks noChangeArrowheads="1" noChangeShapeType="1" noTextEdit="1"/>
          </p:cNvSpPr>
          <p:nvPr/>
        </p:nvSpPr>
        <p:spPr bwMode="auto">
          <a:xfrm>
            <a:off x="152400" y="152400"/>
            <a:ext cx="8915400" cy="11430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4954"/>
              </a:avLst>
            </a:prstTxWarp>
          </a:bodyPr>
          <a:lstStyle/>
          <a:p>
            <a:pPr algn="ctr"/>
            <a:r>
              <a:rPr lang="fr-FR" sz="7200" kern="10" dirty="0" err="1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Exposure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 CS 2022</a:t>
            </a:r>
          </a:p>
          <a:p>
            <a:pPr algn="ctr"/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for CS1</a:t>
            </a:r>
            <a:endParaRPr lang="en-US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</p:txBody>
      </p:sp>
      <p:sp>
        <p:nvSpPr>
          <p:cNvPr id="9" name="WordArt 19"/>
          <p:cNvSpPr>
            <a:spLocks noChangeArrowheads="1" noChangeShapeType="1" noTextEdit="1"/>
          </p:cNvSpPr>
          <p:nvPr/>
        </p:nvSpPr>
        <p:spPr bwMode="auto">
          <a:xfrm rot="235564">
            <a:off x="1209675" y="4751388"/>
            <a:ext cx="3076575" cy="205581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4639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PowerPoint Presentation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created by: 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Mr. John L. M. Schram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and Mr. Leon Schram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Authors of Exposure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Computer Science</a:t>
            </a:r>
          </a:p>
        </p:txBody>
      </p:sp>
      <p:sp>
        <p:nvSpPr>
          <p:cNvPr id="7" name="WordArt 7"/>
          <p:cNvSpPr>
            <a:spLocks noChangeArrowheads="1" noChangeShapeType="1" noTextEdit="1"/>
          </p:cNvSpPr>
          <p:nvPr/>
        </p:nvSpPr>
        <p:spPr bwMode="auto">
          <a:xfrm>
            <a:off x="371475" y="3581400"/>
            <a:ext cx="8401050" cy="1104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2-Way, Multi-Way &amp; Nested Selection</a:t>
            </a:r>
          </a:p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and Formatting Numerical Output </a:t>
            </a:r>
          </a:p>
        </p:txBody>
      </p:sp>
      <p:sp>
        <p:nvSpPr>
          <p:cNvPr id="10" name="WordArt 6"/>
          <p:cNvSpPr>
            <a:spLocks noChangeArrowheads="1" noChangeShapeType="1" noTextEdit="1"/>
          </p:cNvSpPr>
          <p:nvPr/>
        </p:nvSpPr>
        <p:spPr bwMode="auto">
          <a:xfrm>
            <a:off x="685800" y="1600200"/>
            <a:ext cx="8077200" cy="1828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Chapter 7 Section 6-10 Slides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DCEBF5"/>
                  </a:gs>
                  <a:gs pos="8000">
                    <a:srgbClr val="83A7C3"/>
                  </a:gs>
                  <a:gs pos="13000">
                    <a:srgbClr val="768FB9"/>
                  </a:gs>
                  <a:gs pos="21001">
                    <a:srgbClr val="83A7C3"/>
                  </a:gs>
                  <a:gs pos="52000">
                    <a:srgbClr val="FFFFFF"/>
                  </a:gs>
                  <a:gs pos="56000">
                    <a:srgbClr val="9C6563"/>
                  </a:gs>
                  <a:gs pos="58000">
                    <a:srgbClr val="80302D"/>
                  </a:gs>
                  <a:gs pos="71001">
                    <a:srgbClr val="C0524E"/>
                  </a:gs>
                  <a:gs pos="94000">
                    <a:srgbClr val="EBDAD4"/>
                  </a:gs>
                  <a:gs pos="100000">
                    <a:srgbClr val="55261C"/>
                  </a:gs>
                </a:gsLst>
                <a:lin ang="5400000" scaled="1"/>
              </a:gradFill>
              <a:latin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1595735"/>
          </a:xfrm>
        </p:spPr>
        <p:txBody>
          <a:bodyPr/>
          <a:lstStyle/>
          <a:p>
            <a:r>
              <a:rPr lang="en-US" sz="5400" dirty="0">
                <a:latin typeface="Arial Black" pitchFamily="34" charset="0"/>
              </a:rPr>
              <a:t>Multi-Way Selection</a:t>
            </a:r>
            <a:br>
              <a:rPr lang="en-US" sz="5400" dirty="0">
                <a:latin typeface="Arial Black" pitchFamily="34" charset="0"/>
              </a:rPr>
            </a:br>
            <a:r>
              <a:rPr lang="en-US" sz="4800" b="1" dirty="0"/>
              <a:t>Real Life Example #1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779905"/>
            <a:ext cx="5029200" cy="492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61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1595735"/>
          </a:xfrm>
        </p:spPr>
        <p:txBody>
          <a:bodyPr/>
          <a:lstStyle/>
          <a:p>
            <a:r>
              <a:rPr lang="en-US" sz="5400" dirty="0">
                <a:latin typeface="Arial Black" pitchFamily="34" charset="0"/>
              </a:rPr>
              <a:t>Multi-Way Selection</a:t>
            </a:r>
            <a:br>
              <a:rPr lang="en-US" sz="5400" dirty="0">
                <a:latin typeface="Arial Black" pitchFamily="34" charset="0"/>
              </a:rPr>
            </a:br>
            <a:r>
              <a:rPr lang="en-US" sz="4800" b="1" dirty="0"/>
              <a:t>Real Life Example #2</a:t>
            </a:r>
          </a:p>
        </p:txBody>
      </p:sp>
      <p:pic>
        <p:nvPicPr>
          <p:cNvPr id="9" name="Picture 8" descr="C:\Users\JohnSchram\AppData\Local\Microsoft\Windows\Temporary Internet Files\Content.IE5\SJX1ZHQW\MP900439390[1]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" t="-180" b="14477"/>
          <a:stretch/>
        </p:blipFill>
        <p:spPr bwMode="auto">
          <a:xfrm>
            <a:off x="0" y="1600200"/>
            <a:ext cx="9144000" cy="5257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8496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hnSchram\AppData\Local\Microsoft\Windows\Temporary Internet Files\Content.IE5\LQ4CEJGI\DSC_0094[1]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34"/>
          <a:stretch/>
        </p:blipFill>
        <p:spPr bwMode="auto">
          <a:xfrm>
            <a:off x="0" y="1600200"/>
            <a:ext cx="9144000" cy="525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1595735"/>
          </a:xfrm>
        </p:spPr>
        <p:txBody>
          <a:bodyPr/>
          <a:lstStyle/>
          <a:p>
            <a:r>
              <a:rPr lang="en-US" sz="5400" dirty="0">
                <a:latin typeface="Arial Black" pitchFamily="34" charset="0"/>
              </a:rPr>
              <a:t>Multi-Way Selection</a:t>
            </a:r>
            <a:br>
              <a:rPr lang="en-US" sz="5400" dirty="0">
                <a:latin typeface="Arial Black" pitchFamily="34" charset="0"/>
              </a:rPr>
            </a:br>
            <a:r>
              <a:rPr lang="en-US" sz="4800" b="1" dirty="0"/>
              <a:t>Real Life Example #3</a:t>
            </a:r>
          </a:p>
        </p:txBody>
      </p:sp>
    </p:spTree>
    <p:extLst>
      <p:ext uri="{BB962C8B-B14F-4D97-AF65-F5344CB8AC3E}">
        <p14:creationId xmlns:p14="http://schemas.microsoft.com/office/powerpoint/2010/main" val="466438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592317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88000"/>
              </a:lnSpc>
            </a:pP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Selection06.py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is supposed to display the letter grade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earned based on the number grade entered by the user.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Since there are more than 2 possible paths (A,B,C,D,F)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this would be an example of "Multi-Way Selection"...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if the program worked; however, using 5 separate &lt;if&gt; 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statements has created a Logic Error with strange output.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</a:p>
          <a:p>
            <a:pPr lvl="0">
              <a:lnSpc>
                <a:spcPct val="88000"/>
              </a:lnSpc>
            </a:pP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grade = eval(input(</a:t>
            </a:r>
            <a:r>
              <a:rPr lang="en-US" sz="2000" dirty="0">
                <a:solidFill>
                  <a:srgbClr val="00A000"/>
                </a:solidFill>
                <a:latin typeface="Consolas" panose="020B0609020204030204" pitchFamily="49" charset="0"/>
              </a:rPr>
              <a:t>"Enter Number Grade  --&gt; 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grade &gt;= 90: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"You earned an A!"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grade &gt;= 80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"You earned a B."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grade &gt;= 70: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"You earned a C."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grade &gt;= 60: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21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"You earned a D."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    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22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grade &gt;= 0: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23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"You earned an F."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837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592317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88000"/>
              </a:lnSpc>
            </a:pP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Selection06.py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is supposed to display the letter grade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earned based on the number grade entered by the user.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Since there are more than 2 possible paths (A,B,C,D,F)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this would be an example of "Multi-Way Selection"...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if the program worked; however, using 5 separate &lt;if&gt; 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statements has created a Logic Error with strange output.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</a:p>
          <a:p>
            <a:pPr lvl="0">
              <a:lnSpc>
                <a:spcPct val="88000"/>
              </a:lnSpc>
            </a:pP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grade = eval(input(</a:t>
            </a:r>
            <a:r>
              <a:rPr lang="en-US" sz="2000" dirty="0">
                <a:solidFill>
                  <a:srgbClr val="00A000"/>
                </a:solidFill>
                <a:latin typeface="Consolas" panose="020B0609020204030204" pitchFamily="49" charset="0"/>
              </a:rPr>
              <a:t>"Enter Number Grade  --&gt; 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grade &gt;= 90: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"You earned an A!"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grade &gt;= 80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"You earned a B."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grade &gt;= 70: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"You earned a C."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grade &gt;= 60: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21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"You earned a D."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    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22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grade &gt;= 0: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23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"You earned an F."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80659-2999-4047-AC69-D377B177559D}"/>
              </a:ext>
            </a:extLst>
          </p:cNvPr>
          <p:cNvSpPr txBox="1"/>
          <p:nvPr/>
        </p:nvSpPr>
        <p:spPr>
          <a:xfrm>
            <a:off x="5029200" y="128523"/>
            <a:ext cx="3977640" cy="2116285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-10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95000"/>
              </a:lnSpc>
            </a:pPr>
            <a:r>
              <a:rPr lang="en-US" spc="-100" dirty="0">
                <a:solidFill>
                  <a:srgbClr val="0000FF"/>
                </a:solidFill>
                <a:latin typeface="CSD16" panose="05000101010101010101" pitchFamily="1" charset="2"/>
              </a:rPr>
              <a:t>MM«M</a:t>
            </a:r>
            <a:r>
              <a:rPr lang="en-US" spc="-100" dirty="0">
                <a:solidFill>
                  <a:srgbClr val="4B8064"/>
                </a:solidFill>
                <a:latin typeface="Courier New" panose="02070309020205020404" pitchFamily="49" charset="0"/>
              </a:rPr>
              <a:t> </a:t>
            </a:r>
            <a:r>
              <a:rPr lang="en-US" spc="-100" dirty="0">
                <a:solidFill>
                  <a:srgbClr val="4B8064"/>
                </a:solidFill>
                <a:latin typeface="Consolas" panose="020B0609020204030204" pitchFamily="49" charset="0"/>
              </a:rPr>
              <a:t>----jGRASP exec: python </a:t>
            </a:r>
            <a:r>
              <a:rPr lang="en-US" spc="-100" dirty="0" err="1">
                <a:solidFill>
                  <a:srgbClr val="4B8064"/>
                </a:solidFill>
                <a:latin typeface="Consolas" panose="020B0609020204030204" pitchFamily="49" charset="0"/>
              </a:rPr>
              <a:t>Sele</a:t>
            </a:r>
            <a:br>
              <a:rPr lang="en-US" spc="-10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pc="-1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pc="-1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pc="-1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pc="-100" dirty="0">
                <a:solidFill>
                  <a:srgbClr val="000000"/>
                </a:solidFill>
                <a:latin typeface="Consolas" panose="020B0609020204030204" pitchFamily="49" charset="0"/>
              </a:rPr>
              <a:t>Enter Number Grade  --&gt;  </a:t>
            </a:r>
            <a:r>
              <a:rPr lang="en-US" spc="-100" dirty="0">
                <a:solidFill>
                  <a:srgbClr val="EB5F00"/>
                </a:solidFill>
                <a:latin typeface="Consolas" panose="020B0609020204030204" pitchFamily="49" charset="0"/>
              </a:rPr>
              <a:t>50</a:t>
            </a:r>
            <a:br>
              <a:rPr lang="en-US" spc="-1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pc="-1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pc="-1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pc="-1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You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earned an F.</a:t>
            </a:r>
            <a:br>
              <a:rPr lang="en-US" spc="-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pc="-1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pc="-1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pc="-100" dirty="0">
                <a:solidFill>
                  <a:srgbClr val="0000FF"/>
                </a:solidFill>
                <a:latin typeface="CSD16" panose="05000101010101010101" pitchFamily="1" charset="2"/>
              </a:rPr>
              <a:t>MM©M</a:t>
            </a:r>
            <a:r>
              <a:rPr lang="en-US" spc="-100" dirty="0">
                <a:solidFill>
                  <a:srgbClr val="4B8064"/>
                </a:solidFill>
                <a:latin typeface="Courier New" panose="02070309020205020404" pitchFamily="49" charset="0"/>
              </a:rPr>
              <a:t> </a:t>
            </a:r>
            <a:r>
              <a:rPr lang="en-US" spc="-100" dirty="0">
                <a:solidFill>
                  <a:srgbClr val="4B8064"/>
                </a:solidFill>
                <a:latin typeface="Consolas" panose="020B0609020204030204" pitchFamily="49" charset="0"/>
              </a:rPr>
              <a:t>----jGRASP: operation </a:t>
            </a:r>
            <a:r>
              <a:rPr lang="en-US" spc="-100" dirty="0" err="1">
                <a:solidFill>
                  <a:srgbClr val="4B8064"/>
                </a:solidFill>
                <a:latin typeface="Consolas" panose="020B0609020204030204" pitchFamily="49" charset="0"/>
              </a:rPr>
              <a:t>comple</a:t>
            </a:r>
            <a:endParaRPr lang="en-US" spc="-100" dirty="0">
              <a:solidFill>
                <a:srgbClr val="4B8064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5000"/>
              </a:lnSpc>
            </a:pPr>
            <a:endParaRPr kumimoji="0" lang="en-US" sz="600" b="1" i="0" u="none" strike="noStrike" kern="120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B4EE9D-CA93-4C18-B04E-DACA63A1226C}"/>
              </a:ext>
            </a:extLst>
          </p:cNvPr>
          <p:cNvSpPr txBox="1"/>
          <p:nvPr/>
        </p:nvSpPr>
        <p:spPr>
          <a:xfrm>
            <a:off x="5029200" y="3248044"/>
            <a:ext cx="3977640" cy="3168881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-10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95000"/>
              </a:lnSpc>
            </a:pPr>
            <a:r>
              <a:rPr lang="en-US" spc="-100" dirty="0">
                <a:solidFill>
                  <a:srgbClr val="0000FF"/>
                </a:solidFill>
                <a:latin typeface="CSD16" panose="05000101010101010101" pitchFamily="1" charset="2"/>
              </a:rPr>
              <a:t>MM«M</a:t>
            </a:r>
            <a:r>
              <a:rPr lang="en-US" spc="-100" dirty="0">
                <a:solidFill>
                  <a:srgbClr val="4B8064"/>
                </a:solidFill>
                <a:latin typeface="Courier New" panose="02070309020205020404" pitchFamily="49" charset="0"/>
              </a:rPr>
              <a:t> </a:t>
            </a:r>
            <a:r>
              <a:rPr lang="en-US" spc="-100" dirty="0">
                <a:solidFill>
                  <a:srgbClr val="4B8064"/>
                </a:solidFill>
                <a:latin typeface="Consolas" panose="020B0609020204030204" pitchFamily="49" charset="0"/>
              </a:rPr>
              <a:t>----jGRASP exec: python </a:t>
            </a:r>
            <a:r>
              <a:rPr lang="en-US" spc="-100" dirty="0" err="1">
                <a:solidFill>
                  <a:srgbClr val="4B8064"/>
                </a:solidFill>
                <a:latin typeface="Consolas" panose="020B0609020204030204" pitchFamily="49" charset="0"/>
              </a:rPr>
              <a:t>Sele</a:t>
            </a:r>
            <a:br>
              <a:rPr lang="en-US" spc="-10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pc="-1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pc="-1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pc="-1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pc="-100" dirty="0">
                <a:solidFill>
                  <a:srgbClr val="000000"/>
                </a:solidFill>
                <a:latin typeface="Consolas" panose="020B0609020204030204" pitchFamily="49" charset="0"/>
              </a:rPr>
              <a:t>Enter Number Grade  --&gt;  </a:t>
            </a:r>
            <a:r>
              <a:rPr lang="en-US" spc="-100" dirty="0">
                <a:solidFill>
                  <a:srgbClr val="EB5F00"/>
                </a:solidFill>
                <a:latin typeface="Consolas" panose="020B0609020204030204" pitchFamily="49" charset="0"/>
              </a:rPr>
              <a:t>100</a:t>
            </a:r>
            <a:br>
              <a:rPr lang="en-US" spc="-1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pc="-1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pc="-1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pc="-1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You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earned an A!</a:t>
            </a:r>
            <a:br>
              <a:rPr lang="en-US" spc="-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pc="-1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You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earned a B.</a:t>
            </a:r>
            <a:br>
              <a:rPr lang="en-US" spc="-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pc="-1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You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earned a C.</a:t>
            </a:r>
            <a:br>
              <a:rPr lang="en-US" spc="-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pc="-1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You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earned a D.</a:t>
            </a:r>
            <a:br>
              <a:rPr lang="en-US" spc="-1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pc="-1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You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earned an F.</a:t>
            </a:r>
            <a:br>
              <a:rPr lang="en-US" spc="-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pc="-1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pc="-1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pc="-100" dirty="0">
                <a:solidFill>
                  <a:srgbClr val="0000FF"/>
                </a:solidFill>
                <a:latin typeface="CSD16" panose="05000101010101010101" pitchFamily="1" charset="2"/>
              </a:rPr>
              <a:t>MM©M</a:t>
            </a:r>
            <a:r>
              <a:rPr lang="en-US" spc="-100" dirty="0">
                <a:solidFill>
                  <a:srgbClr val="4B8064"/>
                </a:solidFill>
                <a:latin typeface="Courier New" panose="02070309020205020404" pitchFamily="49" charset="0"/>
              </a:rPr>
              <a:t> </a:t>
            </a:r>
            <a:r>
              <a:rPr lang="en-US" spc="-100" dirty="0">
                <a:solidFill>
                  <a:srgbClr val="4B8064"/>
                </a:solidFill>
                <a:latin typeface="Consolas" panose="020B0609020204030204" pitchFamily="49" charset="0"/>
              </a:rPr>
              <a:t>----jGRASP: operation </a:t>
            </a:r>
            <a:r>
              <a:rPr lang="en-US" spc="-100" dirty="0" err="1">
                <a:solidFill>
                  <a:srgbClr val="4B8064"/>
                </a:solidFill>
                <a:latin typeface="Consolas" panose="020B0609020204030204" pitchFamily="49" charset="0"/>
              </a:rPr>
              <a:t>comple</a:t>
            </a:r>
            <a:endParaRPr lang="en-US" spc="-100" dirty="0">
              <a:solidFill>
                <a:srgbClr val="4B8064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5000"/>
              </a:lnSpc>
            </a:pPr>
            <a:endParaRPr kumimoji="0" lang="en-US" sz="600" b="1" i="0" u="none" strike="noStrike" kern="120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6" name="Picture 5" descr="C:\Users\johnschram\AppData\Local\Microsoft\Windows\Temporary Internet Files\Content.IE5\6013PBX8\MC900441523[1].wmf">
            <a:extLst>
              <a:ext uri="{FF2B5EF4-FFF2-40B4-BE49-F238E27FC236}">
                <a16:creationId xmlns:a16="http://schemas.microsoft.com/office/drawing/2014/main" id="{AD74054E-D1F7-475B-A518-E9203309C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562" y="4648200"/>
            <a:ext cx="142723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398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601807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88000"/>
              </a:lnSpc>
            </a:pP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Selection07.py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fixes the Logic Error of the 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previous program by adding several strategic 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&lt;else&gt; statements which will ensure that only 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1 letter grade is displayed.  While this works, 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the program's indentation is somewhat annoying.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grade = eval(input(</a:t>
            </a:r>
            <a:r>
              <a:rPr lang="en-US" sz="2000" dirty="0">
                <a:solidFill>
                  <a:srgbClr val="00A000"/>
                </a:solidFill>
                <a:latin typeface="Consolas" panose="020B0609020204030204" pitchFamily="49" charset="0"/>
              </a:rPr>
              <a:t>"Enter Number Grade  --&gt; 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grade &gt;= 90: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A000"/>
                </a:solidFill>
                <a:latin typeface="Consolas" panose="020B0609020204030204" pitchFamily="49" charset="0"/>
              </a:rPr>
              <a:t>"You earned an A!"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grade &gt;= 80: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A000"/>
                </a:solidFill>
                <a:latin typeface="Consolas" panose="020B0609020204030204" pitchFamily="49" charset="0"/>
              </a:rPr>
              <a:t>"You earned a B."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grade &gt;= 70: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A000"/>
                </a:solidFill>
                <a:latin typeface="Consolas" panose="020B0609020204030204" pitchFamily="49" charset="0"/>
              </a:rPr>
              <a:t>"You earned a C."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  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21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grade &gt;= 60: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22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A000"/>
                </a:solidFill>
                <a:latin typeface="Consolas" panose="020B0609020204030204" pitchFamily="49" charset="0"/>
              </a:rPr>
              <a:t>"You earned a D."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23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24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A000"/>
                </a:solidFill>
                <a:latin typeface="Consolas" panose="020B0609020204030204" pitchFamily="49" charset="0"/>
              </a:rPr>
              <a:t>"You earned an F."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619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601807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88000"/>
              </a:lnSpc>
            </a:pP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Selection07.py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fixes the Logic Error of the 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previous program by adding several strategic 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&lt;else&gt; statements which will ensure that only 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1 letter grade is displayed.  While this works, 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the program's indentation is somewhat annoying.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grade = eval(input(</a:t>
            </a:r>
            <a:r>
              <a:rPr lang="en-US" sz="2000" dirty="0">
                <a:solidFill>
                  <a:srgbClr val="00A000"/>
                </a:solidFill>
                <a:latin typeface="Consolas" panose="020B0609020204030204" pitchFamily="49" charset="0"/>
              </a:rPr>
              <a:t>"Enter Number Grade  --&gt; 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grade &gt;= 90: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A000"/>
                </a:solidFill>
                <a:latin typeface="Consolas" panose="020B0609020204030204" pitchFamily="49" charset="0"/>
              </a:rPr>
              <a:t>"You earned an A!"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grade &gt;= 80: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A000"/>
                </a:solidFill>
                <a:latin typeface="Consolas" panose="020B0609020204030204" pitchFamily="49" charset="0"/>
              </a:rPr>
              <a:t>"You earned a B."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grade &gt;= 70: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A000"/>
                </a:solidFill>
                <a:latin typeface="Consolas" panose="020B0609020204030204" pitchFamily="49" charset="0"/>
              </a:rPr>
              <a:t>"You earned a C."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  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21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grade &gt;= 60: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22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A000"/>
                </a:solidFill>
                <a:latin typeface="Consolas" panose="020B0609020204030204" pitchFamily="49" charset="0"/>
              </a:rPr>
              <a:t>"You earned a D."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23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24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A000"/>
                </a:solidFill>
                <a:latin typeface="Consolas" panose="020B0609020204030204" pitchFamily="49" charset="0"/>
              </a:rPr>
              <a:t>"You earned an F."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67303B-59EE-4429-9B2D-2B2F1D796C89}"/>
              </a:ext>
            </a:extLst>
          </p:cNvPr>
          <p:cNvSpPr txBox="1"/>
          <p:nvPr/>
        </p:nvSpPr>
        <p:spPr>
          <a:xfrm>
            <a:off x="137160" y="137160"/>
            <a:ext cx="4358640" cy="2118978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95000"/>
              </a:lnSpc>
            </a:pPr>
            <a:r>
              <a:rPr lang="en-US" dirty="0">
                <a:solidFill>
                  <a:srgbClr val="0000FF"/>
                </a:solidFill>
                <a:latin typeface="CSD16" panose="05000101010101010101" pitchFamily="1" charset="2"/>
              </a:rPr>
              <a:t>MM«M</a:t>
            </a:r>
            <a:r>
              <a:rPr lang="en-US" dirty="0">
                <a:solidFill>
                  <a:srgbClr val="4B806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B8064"/>
                </a:solidFill>
                <a:latin typeface="Consolas" panose="020B0609020204030204" pitchFamily="49" charset="0"/>
              </a:rPr>
              <a:t>----jGRASP exec: python </a:t>
            </a:r>
            <a:r>
              <a:rPr lang="en-US" dirty="0" err="1">
                <a:solidFill>
                  <a:srgbClr val="4B8064"/>
                </a:solidFill>
                <a:latin typeface="Consolas" panose="020B0609020204030204" pitchFamily="49" charset="0"/>
              </a:rPr>
              <a:t>Sel</a:t>
            </a:r>
            <a:br>
              <a:rPr lang="en-US" dirty="0">
                <a:solidFill>
                  <a:srgbClr val="4B806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Enter Number Grade  --&gt;  </a:t>
            </a:r>
            <a:r>
              <a:rPr lang="en-US" dirty="0">
                <a:solidFill>
                  <a:srgbClr val="EB5F00"/>
                </a:solidFill>
                <a:latin typeface="Consolas" panose="020B0609020204030204" pitchFamily="49" charset="0"/>
              </a:rPr>
              <a:t>100</a:t>
            </a:r>
            <a:br>
              <a:rPr lang="en-US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You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earned an A!</a:t>
            </a:r>
          </a:p>
          <a:p>
            <a:pPr lvl="0">
              <a:lnSpc>
                <a:spcPct val="95000"/>
              </a:lnSpc>
            </a:pPr>
            <a:r>
              <a:rPr lang="en-US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SD16" panose="05000101010101010101" pitchFamily="1" charset="2"/>
              </a:rPr>
              <a:t>MM©M</a:t>
            </a:r>
            <a:r>
              <a:rPr lang="en-US" dirty="0">
                <a:solidFill>
                  <a:srgbClr val="4B806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B8064"/>
                </a:solidFill>
                <a:latin typeface="Consolas" panose="020B0609020204030204" pitchFamily="49" charset="0"/>
              </a:rPr>
              <a:t>----jGRASP: operation </a:t>
            </a:r>
            <a:r>
              <a:rPr lang="en-US" dirty="0" err="1">
                <a:solidFill>
                  <a:srgbClr val="4B8064"/>
                </a:solidFill>
                <a:latin typeface="Consolas" panose="020B0609020204030204" pitchFamily="49" charset="0"/>
              </a:rPr>
              <a:t>compl</a:t>
            </a:r>
            <a:endParaRPr lang="en-US" dirty="0">
              <a:solidFill>
                <a:srgbClr val="4B8064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02000"/>
              </a:lnSpc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503099-D96F-4DAD-BF81-D1120B019E77}"/>
              </a:ext>
            </a:extLst>
          </p:cNvPr>
          <p:cNvSpPr txBox="1"/>
          <p:nvPr/>
        </p:nvSpPr>
        <p:spPr>
          <a:xfrm>
            <a:off x="4648200" y="137160"/>
            <a:ext cx="4358640" cy="2118978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95000"/>
              </a:lnSpc>
            </a:pPr>
            <a:r>
              <a:rPr lang="en-US" dirty="0">
                <a:solidFill>
                  <a:srgbClr val="0000FF"/>
                </a:solidFill>
                <a:latin typeface="CSD16" panose="05000101010101010101" pitchFamily="1" charset="2"/>
              </a:rPr>
              <a:t>MM«M</a:t>
            </a:r>
            <a:r>
              <a:rPr lang="en-US" dirty="0">
                <a:solidFill>
                  <a:srgbClr val="4B806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B8064"/>
                </a:solidFill>
                <a:latin typeface="Consolas" panose="020B0609020204030204" pitchFamily="49" charset="0"/>
              </a:rPr>
              <a:t>----jGRASP exec: python </a:t>
            </a:r>
            <a:r>
              <a:rPr lang="en-US" dirty="0" err="1">
                <a:solidFill>
                  <a:srgbClr val="4B8064"/>
                </a:solidFill>
                <a:latin typeface="Consolas" panose="020B0609020204030204" pitchFamily="49" charset="0"/>
              </a:rPr>
              <a:t>Sel</a:t>
            </a:r>
            <a:br>
              <a:rPr lang="en-US" dirty="0">
                <a:solidFill>
                  <a:srgbClr val="4B806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Enter Number Grade  --&gt;  </a:t>
            </a:r>
            <a:r>
              <a:rPr lang="en-US" dirty="0">
                <a:solidFill>
                  <a:srgbClr val="EB5F00"/>
                </a:solidFill>
                <a:latin typeface="Consolas" panose="020B0609020204030204" pitchFamily="49" charset="0"/>
              </a:rPr>
              <a:t>65</a:t>
            </a:r>
            <a:br>
              <a:rPr lang="en-US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You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earned a D.</a:t>
            </a:r>
          </a:p>
          <a:p>
            <a:pPr lvl="0">
              <a:lnSpc>
                <a:spcPct val="95000"/>
              </a:lnSpc>
            </a:pPr>
            <a:r>
              <a:rPr lang="en-US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SD16" panose="05000101010101010101" pitchFamily="1" charset="2"/>
              </a:rPr>
              <a:t>MM©M</a:t>
            </a:r>
            <a:r>
              <a:rPr lang="en-US" dirty="0">
                <a:solidFill>
                  <a:srgbClr val="4B806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B8064"/>
                </a:solidFill>
                <a:latin typeface="Consolas" panose="020B0609020204030204" pitchFamily="49" charset="0"/>
              </a:rPr>
              <a:t>----jGRASP: operation </a:t>
            </a:r>
            <a:r>
              <a:rPr lang="en-US" dirty="0" err="1">
                <a:solidFill>
                  <a:srgbClr val="4B8064"/>
                </a:solidFill>
                <a:latin typeface="Consolas" panose="020B0609020204030204" pitchFamily="49" charset="0"/>
              </a:rPr>
              <a:t>compl</a:t>
            </a:r>
            <a:endParaRPr lang="en-US" dirty="0">
              <a:solidFill>
                <a:srgbClr val="4B8064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02000"/>
              </a:lnSpc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12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592702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88000"/>
              </a:lnSpc>
            </a:pP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Selection08.py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shows a better way to do "Multi-Way 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Selection" using &lt;if..</a:t>
            </a:r>
            <a:r>
              <a:rPr lang="en-US" sz="2000" dirty="0" err="1">
                <a:solidFill>
                  <a:srgbClr val="E65D00"/>
                </a:solidFill>
                <a:latin typeface="Consolas" panose="020B0609020204030204" pitchFamily="49" charset="0"/>
              </a:rPr>
              <a:t>elif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..else&gt;.  The &lt;</a:t>
            </a:r>
            <a:r>
              <a:rPr lang="en-US" sz="2000" dirty="0" err="1">
                <a:solidFill>
                  <a:srgbClr val="E65D00"/>
                </a:solidFill>
                <a:latin typeface="Consolas" panose="020B0609020204030204" pitchFamily="49" charset="0"/>
              </a:rPr>
              <a:t>elif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&gt; 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command essentially combines the &lt;else&gt; with the 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next &lt;if&gt;.  Not only is this less code to type, 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it also has nicer indentation.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grade = eval(input(</a:t>
            </a:r>
            <a:r>
              <a:rPr lang="en-US" sz="2000" dirty="0">
                <a:solidFill>
                  <a:srgbClr val="00A000"/>
                </a:solidFill>
                <a:latin typeface="Consolas" panose="020B0609020204030204" pitchFamily="49" charset="0"/>
              </a:rPr>
              <a:t>"Enter Number Grade  --&gt; 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grade &gt;= 90: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A000"/>
                </a:solidFill>
                <a:latin typeface="Consolas" panose="020B0609020204030204" pitchFamily="49" charset="0"/>
              </a:rPr>
              <a:t>"You earned an A!"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400" dirty="0" err="1">
                <a:solidFill>
                  <a:srgbClr val="941EDF"/>
                </a:solidFill>
                <a:latin typeface="Consolas" panose="020B0609020204030204" pitchFamily="49" charset="0"/>
              </a:rPr>
              <a:t>elif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grade &gt;= 80: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A000"/>
                </a:solidFill>
                <a:latin typeface="Consolas" panose="020B0609020204030204" pitchFamily="49" charset="0"/>
              </a:rPr>
              <a:t>"You earned a B."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400" dirty="0" err="1">
                <a:solidFill>
                  <a:srgbClr val="941EDF"/>
                </a:solidFill>
                <a:latin typeface="Consolas" panose="020B0609020204030204" pitchFamily="49" charset="0"/>
              </a:rPr>
              <a:t>elif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grade &gt;= 70: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A000"/>
                </a:solidFill>
                <a:latin typeface="Consolas" panose="020B0609020204030204" pitchFamily="49" charset="0"/>
              </a:rPr>
              <a:t>"You earned a C."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sz="2400" dirty="0" err="1">
                <a:solidFill>
                  <a:srgbClr val="941EDF"/>
                </a:solidFill>
                <a:latin typeface="Consolas" panose="020B0609020204030204" pitchFamily="49" charset="0"/>
              </a:rPr>
              <a:t>elif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grade &gt;= 60: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A000"/>
                </a:solidFill>
                <a:latin typeface="Consolas" panose="020B0609020204030204" pitchFamily="49" charset="0"/>
              </a:rPr>
              <a:t>"You earned a D."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21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22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A000"/>
                </a:solidFill>
                <a:latin typeface="Consolas" panose="020B0609020204030204" pitchFamily="49" charset="0"/>
              </a:rPr>
              <a:t>"You earned an F."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061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592702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88000"/>
              </a:lnSpc>
            </a:pP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Selection08.py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shows a better way to do "Multi-Way 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Selection" using &lt;if..</a:t>
            </a:r>
            <a:r>
              <a:rPr lang="en-US" sz="2000" dirty="0" err="1">
                <a:solidFill>
                  <a:srgbClr val="E65D00"/>
                </a:solidFill>
                <a:latin typeface="Consolas" panose="020B0609020204030204" pitchFamily="49" charset="0"/>
              </a:rPr>
              <a:t>elif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..else&gt;.  The &lt;</a:t>
            </a:r>
            <a:r>
              <a:rPr lang="en-US" sz="2000" dirty="0" err="1">
                <a:solidFill>
                  <a:srgbClr val="E65D00"/>
                </a:solidFill>
                <a:latin typeface="Consolas" panose="020B0609020204030204" pitchFamily="49" charset="0"/>
              </a:rPr>
              <a:t>elif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&gt; 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command essentially combines the &lt;else&gt; with the 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next &lt;if&gt;.  Not only is this less code to type, 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it also has nicer indentation.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grade = eval(input(</a:t>
            </a:r>
            <a:r>
              <a:rPr lang="en-US" sz="2000" dirty="0">
                <a:solidFill>
                  <a:srgbClr val="00A000"/>
                </a:solidFill>
                <a:latin typeface="Consolas" panose="020B0609020204030204" pitchFamily="49" charset="0"/>
              </a:rPr>
              <a:t>"Enter Number Grade  --&gt; 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grade &gt;= 90: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A000"/>
                </a:solidFill>
                <a:latin typeface="Consolas" panose="020B0609020204030204" pitchFamily="49" charset="0"/>
              </a:rPr>
              <a:t>"You earned an A!"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400" dirty="0" err="1">
                <a:solidFill>
                  <a:srgbClr val="941EDF"/>
                </a:solidFill>
                <a:latin typeface="Consolas" panose="020B0609020204030204" pitchFamily="49" charset="0"/>
              </a:rPr>
              <a:t>elif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grade &gt;= 80: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A000"/>
                </a:solidFill>
                <a:latin typeface="Consolas" panose="020B0609020204030204" pitchFamily="49" charset="0"/>
              </a:rPr>
              <a:t>"You earned a B."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400" dirty="0" err="1">
                <a:solidFill>
                  <a:srgbClr val="941EDF"/>
                </a:solidFill>
                <a:latin typeface="Consolas" panose="020B0609020204030204" pitchFamily="49" charset="0"/>
              </a:rPr>
              <a:t>elif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grade &gt;= 70: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A000"/>
                </a:solidFill>
                <a:latin typeface="Consolas" panose="020B0609020204030204" pitchFamily="49" charset="0"/>
              </a:rPr>
              <a:t>"You earned a C."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sz="2400" dirty="0" err="1">
                <a:solidFill>
                  <a:srgbClr val="941EDF"/>
                </a:solidFill>
                <a:latin typeface="Consolas" panose="020B0609020204030204" pitchFamily="49" charset="0"/>
              </a:rPr>
              <a:t>elif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grade &gt;= 60: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A000"/>
                </a:solidFill>
                <a:latin typeface="Consolas" panose="020B0609020204030204" pitchFamily="49" charset="0"/>
              </a:rPr>
              <a:t>"You earned a D."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21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22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A000"/>
                </a:solidFill>
                <a:latin typeface="Consolas" panose="020B0609020204030204" pitchFamily="49" charset="0"/>
              </a:rPr>
              <a:t>"You earned an F."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59D27-D291-4A50-B3B4-2C8B5230D039}"/>
              </a:ext>
            </a:extLst>
          </p:cNvPr>
          <p:cNvSpPr txBox="1"/>
          <p:nvPr/>
        </p:nvSpPr>
        <p:spPr>
          <a:xfrm>
            <a:off x="137160" y="137160"/>
            <a:ext cx="4358640" cy="2118978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95000"/>
              </a:lnSpc>
            </a:pPr>
            <a:r>
              <a:rPr lang="en-US" dirty="0">
                <a:solidFill>
                  <a:srgbClr val="0000FF"/>
                </a:solidFill>
                <a:latin typeface="CSD16" panose="05000101010101010101" pitchFamily="1" charset="2"/>
              </a:rPr>
              <a:t>MM«M</a:t>
            </a:r>
            <a:r>
              <a:rPr lang="en-US" dirty="0">
                <a:solidFill>
                  <a:srgbClr val="4B806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B8064"/>
                </a:solidFill>
                <a:latin typeface="Consolas" panose="020B0609020204030204" pitchFamily="49" charset="0"/>
              </a:rPr>
              <a:t>----jGRASP exec: python </a:t>
            </a:r>
            <a:r>
              <a:rPr lang="en-US" dirty="0" err="1">
                <a:solidFill>
                  <a:srgbClr val="4B8064"/>
                </a:solidFill>
                <a:latin typeface="Consolas" panose="020B0609020204030204" pitchFamily="49" charset="0"/>
              </a:rPr>
              <a:t>Sel</a:t>
            </a:r>
            <a:br>
              <a:rPr lang="en-US" dirty="0">
                <a:solidFill>
                  <a:srgbClr val="4B806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Enter Number Grade  --&gt;  </a:t>
            </a:r>
            <a:r>
              <a:rPr lang="en-US" dirty="0">
                <a:solidFill>
                  <a:srgbClr val="EB5F00"/>
                </a:solidFill>
                <a:latin typeface="Consolas" panose="020B0609020204030204" pitchFamily="49" charset="0"/>
              </a:rPr>
              <a:t>85</a:t>
            </a:r>
            <a:br>
              <a:rPr lang="en-US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You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earned a B.</a:t>
            </a:r>
          </a:p>
          <a:p>
            <a:pPr lvl="0">
              <a:lnSpc>
                <a:spcPct val="95000"/>
              </a:lnSpc>
            </a:pPr>
            <a:r>
              <a:rPr lang="en-US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SD16" panose="05000101010101010101" pitchFamily="1" charset="2"/>
              </a:rPr>
              <a:t>MM©M</a:t>
            </a:r>
            <a:r>
              <a:rPr lang="en-US" dirty="0">
                <a:solidFill>
                  <a:srgbClr val="4B806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B8064"/>
                </a:solidFill>
                <a:latin typeface="Consolas" panose="020B0609020204030204" pitchFamily="49" charset="0"/>
              </a:rPr>
              <a:t>----jGRASP: operation </a:t>
            </a:r>
            <a:r>
              <a:rPr lang="en-US" dirty="0" err="1">
                <a:solidFill>
                  <a:srgbClr val="4B8064"/>
                </a:solidFill>
                <a:latin typeface="Consolas" panose="020B0609020204030204" pitchFamily="49" charset="0"/>
              </a:rPr>
              <a:t>compl</a:t>
            </a:r>
            <a:endParaRPr lang="en-US" dirty="0">
              <a:solidFill>
                <a:srgbClr val="4B8064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02000"/>
              </a:lnSpc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078000-EDB0-4310-BA80-B007213B1A79}"/>
              </a:ext>
            </a:extLst>
          </p:cNvPr>
          <p:cNvSpPr txBox="1"/>
          <p:nvPr/>
        </p:nvSpPr>
        <p:spPr>
          <a:xfrm>
            <a:off x="4648200" y="137160"/>
            <a:ext cx="4358640" cy="2118978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95000"/>
              </a:lnSpc>
            </a:pPr>
            <a:r>
              <a:rPr lang="en-US" dirty="0">
                <a:solidFill>
                  <a:srgbClr val="0000FF"/>
                </a:solidFill>
                <a:latin typeface="CSD16" panose="05000101010101010101" pitchFamily="1" charset="2"/>
              </a:rPr>
              <a:t>MM«M</a:t>
            </a:r>
            <a:r>
              <a:rPr lang="en-US" dirty="0">
                <a:solidFill>
                  <a:srgbClr val="4B806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B8064"/>
                </a:solidFill>
                <a:latin typeface="Consolas" panose="020B0609020204030204" pitchFamily="49" charset="0"/>
              </a:rPr>
              <a:t>----jGRASP exec: python </a:t>
            </a:r>
            <a:r>
              <a:rPr lang="en-US" dirty="0" err="1">
                <a:solidFill>
                  <a:srgbClr val="4B8064"/>
                </a:solidFill>
                <a:latin typeface="Consolas" panose="020B0609020204030204" pitchFamily="49" charset="0"/>
              </a:rPr>
              <a:t>Sel</a:t>
            </a:r>
            <a:br>
              <a:rPr lang="en-US" dirty="0">
                <a:solidFill>
                  <a:srgbClr val="4B806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Enter Number Grade  --&gt;  </a:t>
            </a:r>
            <a:r>
              <a:rPr lang="en-US" dirty="0">
                <a:solidFill>
                  <a:srgbClr val="EB5F00"/>
                </a:solidFill>
                <a:latin typeface="Consolas" panose="020B0609020204030204" pitchFamily="49" charset="0"/>
              </a:rPr>
              <a:t>75</a:t>
            </a:r>
            <a:br>
              <a:rPr lang="en-US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You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earned a C.</a:t>
            </a:r>
          </a:p>
          <a:p>
            <a:pPr lvl="0">
              <a:lnSpc>
                <a:spcPct val="95000"/>
              </a:lnSpc>
            </a:pPr>
            <a:r>
              <a:rPr lang="en-US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SD16" panose="05000101010101010101" pitchFamily="1" charset="2"/>
              </a:rPr>
              <a:t>MM©M</a:t>
            </a:r>
            <a:r>
              <a:rPr lang="en-US" dirty="0">
                <a:solidFill>
                  <a:srgbClr val="4B806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B8064"/>
                </a:solidFill>
                <a:latin typeface="Consolas" panose="020B0609020204030204" pitchFamily="49" charset="0"/>
              </a:rPr>
              <a:t>----jGRASP: operation </a:t>
            </a:r>
            <a:r>
              <a:rPr lang="en-US" dirty="0" err="1">
                <a:solidFill>
                  <a:srgbClr val="4B8064"/>
                </a:solidFill>
                <a:latin typeface="Consolas" panose="020B0609020204030204" pitchFamily="49" charset="0"/>
              </a:rPr>
              <a:t>compl</a:t>
            </a:r>
            <a:endParaRPr lang="en-US" dirty="0">
              <a:solidFill>
                <a:srgbClr val="4B8064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02000"/>
              </a:lnSpc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08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629400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79000"/>
              </a:lnSpc>
            </a:pP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  <a:t># Selection09.py</a:t>
            </a:r>
            <a:b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demonstrates a number of things:</a:t>
            </a:r>
            <a:b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  <a:t># 1. Selection can be based on text values also, </a:t>
            </a:r>
            <a:b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  <a:t>#    not just number values.</a:t>
            </a:r>
            <a:b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  <a:t># 2. As with other selection structures, Multi-Way</a:t>
            </a:r>
            <a:b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  <a:t>#    Selection can control multiple programming </a:t>
            </a:r>
            <a:b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  <a:t>#    commands as long as proper, consistent </a:t>
            </a:r>
            <a:b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  <a:t>#    indentation is used.</a:t>
            </a:r>
            <a:b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  <a:t># 3. The program will not work properly if the </a:t>
            </a:r>
            <a:b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  <a:t>#    user does not enter an A, B, C, D or F.</a:t>
            </a:r>
            <a:b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b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grade = input(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"Enter Letter Grade  --&gt; 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0">
              <a:lnSpc>
                <a:spcPct val="79000"/>
              </a:lnSpc>
            </a:pP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b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grade == 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"You grade is 90 or above."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"Excellent!"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dirty="0" err="1">
                <a:solidFill>
                  <a:srgbClr val="941EDF"/>
                </a:solidFill>
                <a:latin typeface="Consolas" panose="020B0609020204030204" pitchFamily="49" charset="0"/>
              </a:rPr>
              <a:t>elif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grade == 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'B'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"You grade is in the 80s."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21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"Good"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22 </a:t>
            </a:r>
            <a:r>
              <a:rPr lang="en-US" dirty="0" err="1">
                <a:solidFill>
                  <a:srgbClr val="941EDF"/>
                </a:solidFill>
                <a:latin typeface="Consolas" panose="020B0609020204030204" pitchFamily="49" charset="0"/>
              </a:rPr>
              <a:t>elif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grade == 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'C'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23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"You grade is in the 70s."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24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"Fair"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25 </a:t>
            </a:r>
            <a:r>
              <a:rPr lang="en-US" dirty="0" err="1">
                <a:solidFill>
                  <a:srgbClr val="941EDF"/>
                </a:solidFill>
                <a:latin typeface="Consolas" panose="020B0609020204030204" pitchFamily="49" charset="0"/>
              </a:rPr>
              <a:t>elif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grade == 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'D'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26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"You grade is in the 60s."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27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"Poor"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28 </a:t>
            </a:r>
            <a:r>
              <a:rPr lang="en-US" dirty="0" err="1">
                <a:solidFill>
                  <a:srgbClr val="941EDF"/>
                </a:solidFill>
                <a:latin typeface="Consolas" panose="020B0609020204030204" pitchFamily="49" charset="0"/>
              </a:rPr>
              <a:t>elif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grade == 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'F'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29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"You grade is below 60."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30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"Bad"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     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54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WordArt 4"/>
          <p:cNvSpPr>
            <a:spLocks noChangeArrowheads="1" noChangeShapeType="1" noTextEdit="1"/>
          </p:cNvSpPr>
          <p:nvPr/>
        </p:nvSpPr>
        <p:spPr bwMode="auto">
          <a:xfrm>
            <a:off x="1447800" y="1524000"/>
            <a:ext cx="6248400" cy="2667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Two Way</a:t>
            </a:r>
          </a:p>
        </p:txBody>
      </p:sp>
      <p:sp>
        <p:nvSpPr>
          <p:cNvPr id="31747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7.6</a:t>
            </a:r>
          </a:p>
        </p:txBody>
      </p:sp>
      <p:sp>
        <p:nvSpPr>
          <p:cNvPr id="31748" name="WordArt 2"/>
          <p:cNvSpPr>
            <a:spLocks noChangeArrowheads="1" noChangeShapeType="1" noTextEdit="1"/>
          </p:cNvSpPr>
          <p:nvPr/>
        </p:nvSpPr>
        <p:spPr bwMode="auto">
          <a:xfrm>
            <a:off x="304800" y="3810000"/>
            <a:ext cx="8534400" cy="2438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Selection</a:t>
            </a:r>
          </a:p>
        </p:txBody>
      </p:sp>
      <p:pic>
        <p:nvPicPr>
          <p:cNvPr id="31749" name="Picture 5" descr="C:\Documents and Settings\JohnSchram\Local Settings\Temporary Internet Files\Content.IE5\92CYL8BY\MCj0442158000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9050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6" descr="C:\Documents and Settings\JohnSchram\Local Settings\Temporary Internet Files\Content.IE5\URQ75OAI\MCj04421570000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629400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79000"/>
              </a:lnSpc>
            </a:pP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  <a:t># Selection09.py</a:t>
            </a:r>
            <a:b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demonstrates a number of things:</a:t>
            </a:r>
            <a:b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  <a:t># 1. Selection can be based on text values also, </a:t>
            </a:r>
            <a:b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  <a:t>#    not just number values.</a:t>
            </a:r>
            <a:b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  <a:t># 2. As with other selection structures, Multi-Way</a:t>
            </a:r>
            <a:b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  <a:t>#    Selection can control multiple programming </a:t>
            </a:r>
            <a:b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  <a:t>#    commands as long as proper, consistent </a:t>
            </a:r>
            <a:b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  <a:t>#    indentation is used.</a:t>
            </a:r>
            <a:b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  <a:t># 3. The program will not work properly if the </a:t>
            </a:r>
            <a:b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  <a:t>#    user does not enter an A, B, C, D or F.</a:t>
            </a:r>
            <a:b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b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grade = input(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"Enter Letter Grade  --&gt; 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0">
              <a:lnSpc>
                <a:spcPct val="79000"/>
              </a:lnSpc>
            </a:pP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b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grade == 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"You grade is 90 or above."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"Excellent!"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dirty="0" err="1">
                <a:solidFill>
                  <a:srgbClr val="941EDF"/>
                </a:solidFill>
                <a:latin typeface="Consolas" panose="020B0609020204030204" pitchFamily="49" charset="0"/>
              </a:rPr>
              <a:t>elif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grade == 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'B'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"You grade is in the 80s."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21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"Good"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22 </a:t>
            </a:r>
            <a:r>
              <a:rPr lang="en-US" dirty="0" err="1">
                <a:solidFill>
                  <a:srgbClr val="941EDF"/>
                </a:solidFill>
                <a:latin typeface="Consolas" panose="020B0609020204030204" pitchFamily="49" charset="0"/>
              </a:rPr>
              <a:t>elif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grade == 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'C'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23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"You grade is in the 70s."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24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"Fair"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25 </a:t>
            </a:r>
            <a:r>
              <a:rPr lang="en-US" dirty="0" err="1">
                <a:solidFill>
                  <a:srgbClr val="941EDF"/>
                </a:solidFill>
                <a:latin typeface="Consolas" panose="020B0609020204030204" pitchFamily="49" charset="0"/>
              </a:rPr>
              <a:t>elif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grade == 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'D'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26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"You grade is in the 60s."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27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"Poor"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28 </a:t>
            </a:r>
            <a:r>
              <a:rPr lang="en-US" dirty="0" err="1">
                <a:solidFill>
                  <a:srgbClr val="941EDF"/>
                </a:solidFill>
                <a:latin typeface="Consolas" panose="020B0609020204030204" pitchFamily="49" charset="0"/>
              </a:rPr>
              <a:t>elif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grade == 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'F'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29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"You grade is below 60."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30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"Bad"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     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FDA241-30B6-49ED-8C31-89CAB57435D8}"/>
              </a:ext>
            </a:extLst>
          </p:cNvPr>
          <p:cNvSpPr txBox="1"/>
          <p:nvPr/>
        </p:nvSpPr>
        <p:spPr>
          <a:xfrm>
            <a:off x="4953000" y="137160"/>
            <a:ext cx="4053840" cy="2382127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95000"/>
              </a:lnSpc>
            </a:pPr>
            <a:r>
              <a:rPr lang="en-US" dirty="0">
                <a:solidFill>
                  <a:srgbClr val="0000FF"/>
                </a:solidFill>
                <a:latin typeface="CSD16" panose="05000101010101010101" pitchFamily="1" charset="2"/>
              </a:rPr>
              <a:t>MM«M</a:t>
            </a:r>
            <a:r>
              <a:rPr lang="en-US" dirty="0">
                <a:solidFill>
                  <a:srgbClr val="4B806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B8064"/>
                </a:solidFill>
                <a:latin typeface="Consolas" panose="020B0609020204030204" pitchFamily="49" charset="0"/>
              </a:rPr>
              <a:t>----jGRASP exec: python S</a:t>
            </a:r>
            <a:br>
              <a:rPr lang="en-US" dirty="0">
                <a:solidFill>
                  <a:srgbClr val="4B806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Enter Letter Grade  --&gt;  </a:t>
            </a:r>
            <a:r>
              <a:rPr lang="en-US" dirty="0">
                <a:solidFill>
                  <a:srgbClr val="EB5F00"/>
                </a:solidFill>
                <a:latin typeface="Consolas" panose="020B0609020204030204" pitchFamily="49" charset="0"/>
              </a:rPr>
              <a:t>A</a:t>
            </a:r>
            <a:br>
              <a:rPr lang="en-US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You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grade is 90 or above.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Excellent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</a:p>
          <a:p>
            <a:pPr lvl="0">
              <a:lnSpc>
                <a:spcPct val="95000"/>
              </a:lnSpc>
            </a:pPr>
            <a:r>
              <a:rPr lang="en-US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SD16" panose="05000101010101010101" pitchFamily="1" charset="2"/>
              </a:rPr>
              <a:t>MM©M</a:t>
            </a:r>
            <a:r>
              <a:rPr lang="en-US" dirty="0">
                <a:solidFill>
                  <a:srgbClr val="4B806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B8064"/>
                </a:solidFill>
                <a:latin typeface="Consolas" panose="020B0609020204030204" pitchFamily="49" charset="0"/>
              </a:rPr>
              <a:t>----jGRASP: operation com</a:t>
            </a:r>
          </a:p>
          <a:p>
            <a:pPr lvl="0">
              <a:lnSpc>
                <a:spcPct val="102000"/>
              </a:lnSpc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27B075-0148-4946-B34C-2C062098E4D1}"/>
              </a:ext>
            </a:extLst>
          </p:cNvPr>
          <p:cNvSpPr txBox="1"/>
          <p:nvPr/>
        </p:nvSpPr>
        <p:spPr>
          <a:xfrm>
            <a:off x="4953000" y="2532888"/>
            <a:ext cx="4053840" cy="2382127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95000"/>
              </a:lnSpc>
            </a:pPr>
            <a:r>
              <a:rPr lang="en-US" dirty="0">
                <a:solidFill>
                  <a:srgbClr val="0000FF"/>
                </a:solidFill>
                <a:latin typeface="CSD16" panose="05000101010101010101" pitchFamily="1" charset="2"/>
              </a:rPr>
              <a:t>MM«M</a:t>
            </a:r>
            <a:r>
              <a:rPr lang="en-US" dirty="0">
                <a:solidFill>
                  <a:srgbClr val="4B806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B8064"/>
                </a:solidFill>
                <a:latin typeface="Consolas" panose="020B0609020204030204" pitchFamily="49" charset="0"/>
              </a:rPr>
              <a:t>----jGRASP exec: python S</a:t>
            </a:r>
            <a:br>
              <a:rPr lang="en-US" dirty="0">
                <a:solidFill>
                  <a:srgbClr val="4B806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Enter Letter Grade  --&gt;  </a:t>
            </a:r>
            <a:r>
              <a:rPr lang="en-US" dirty="0">
                <a:solidFill>
                  <a:srgbClr val="EB5F00"/>
                </a:solidFill>
                <a:latin typeface="Consolas" panose="020B0609020204030204" pitchFamily="49" charset="0"/>
              </a:rPr>
              <a:t>B</a:t>
            </a:r>
            <a:br>
              <a:rPr lang="en-US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You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grade is in the 80s.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Good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5000"/>
              </a:lnSpc>
            </a:pPr>
            <a:r>
              <a:rPr lang="en-US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SD16" panose="05000101010101010101" pitchFamily="1" charset="2"/>
              </a:rPr>
              <a:t>MM©M</a:t>
            </a:r>
            <a:r>
              <a:rPr lang="en-US" dirty="0">
                <a:solidFill>
                  <a:srgbClr val="4B806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B8064"/>
                </a:solidFill>
                <a:latin typeface="Consolas" panose="020B0609020204030204" pitchFamily="49" charset="0"/>
              </a:rPr>
              <a:t>----jGRASP: operation com</a:t>
            </a:r>
          </a:p>
          <a:p>
            <a:pPr lvl="0">
              <a:lnSpc>
                <a:spcPct val="102000"/>
              </a:lnSpc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D5C4C-5E3D-47FA-BE78-297EBF81AF6E}"/>
              </a:ext>
            </a:extLst>
          </p:cNvPr>
          <p:cNvSpPr txBox="1"/>
          <p:nvPr/>
        </p:nvSpPr>
        <p:spPr>
          <a:xfrm>
            <a:off x="4953000" y="4913978"/>
            <a:ext cx="4053840" cy="1855829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95000"/>
              </a:lnSpc>
            </a:pPr>
            <a:r>
              <a:rPr lang="en-US" dirty="0">
                <a:solidFill>
                  <a:srgbClr val="0000FF"/>
                </a:solidFill>
                <a:latin typeface="CSD16" panose="05000101010101010101" pitchFamily="1" charset="2"/>
              </a:rPr>
              <a:t>MM«M</a:t>
            </a:r>
            <a:r>
              <a:rPr lang="en-US" dirty="0">
                <a:solidFill>
                  <a:srgbClr val="4B806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B8064"/>
                </a:solidFill>
                <a:latin typeface="Consolas" panose="020B0609020204030204" pitchFamily="49" charset="0"/>
              </a:rPr>
              <a:t>----jGRASP exec: python S</a:t>
            </a:r>
            <a:br>
              <a:rPr lang="en-US" dirty="0">
                <a:solidFill>
                  <a:srgbClr val="4B806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Enter Letter Grade  --&gt;  </a:t>
            </a:r>
            <a:r>
              <a:rPr lang="en-US" dirty="0">
                <a:solidFill>
                  <a:srgbClr val="EB5F00"/>
                </a:solidFill>
                <a:latin typeface="Consolas" panose="020B0609020204030204" pitchFamily="49" charset="0"/>
              </a:rPr>
              <a:t>Q</a:t>
            </a:r>
            <a:br>
              <a:rPr lang="en-US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SD16" panose="05000101010101010101" pitchFamily="1" charset="2"/>
              </a:rPr>
              <a:t>MM©M</a:t>
            </a:r>
            <a:r>
              <a:rPr lang="en-US" dirty="0">
                <a:solidFill>
                  <a:srgbClr val="4B806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B8064"/>
                </a:solidFill>
                <a:latin typeface="Consolas" panose="020B0609020204030204" pitchFamily="49" charset="0"/>
              </a:rPr>
              <a:t>----jGRASP: operation com</a:t>
            </a:r>
          </a:p>
          <a:p>
            <a:pPr lvl="0">
              <a:lnSpc>
                <a:spcPct val="102000"/>
              </a:lnSpc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617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602705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81000"/>
              </a:lnSpc>
            </a:pP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  <a:t># Selection10.py</a:t>
            </a:r>
            <a:b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demonstrates how the &lt;else&gt; command</a:t>
            </a:r>
            <a:b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  <a:t># is used in Multi-Way Selection to deal with the</a:t>
            </a:r>
            <a:b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  <a:t># case of a value that does not match any of the</a:t>
            </a:r>
            <a:b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  <a:t># cases in your &lt;if..</a:t>
            </a:r>
            <a:r>
              <a:rPr lang="en-US" dirty="0" err="1">
                <a:solidFill>
                  <a:srgbClr val="E65D00"/>
                </a:solidFill>
                <a:latin typeface="Consolas" panose="020B0609020204030204" pitchFamily="49" charset="0"/>
              </a:rPr>
              <a:t>elif</a:t>
            </a:r>
            <a: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  <a:t>&gt; structure.</a:t>
            </a:r>
            <a:b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b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grade = input(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"Enter Letter Grade  --&gt; 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</a:p>
          <a:p>
            <a:pPr lvl="0">
              <a:lnSpc>
                <a:spcPct val="81000"/>
              </a:lnSpc>
            </a:pP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grade == 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"You grade is 90 or above."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"Excellent!"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dirty="0" err="1">
                <a:solidFill>
                  <a:srgbClr val="941EDF"/>
                </a:solidFill>
                <a:latin typeface="Consolas" panose="020B0609020204030204" pitchFamily="49" charset="0"/>
              </a:rPr>
              <a:t>elif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grade == 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'B'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"You grade is in the 80s."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"Good"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dirty="0" err="1">
                <a:solidFill>
                  <a:srgbClr val="941EDF"/>
                </a:solidFill>
                <a:latin typeface="Consolas" panose="020B0609020204030204" pitchFamily="49" charset="0"/>
              </a:rPr>
              <a:t>elif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grade == 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'C'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"You grade is in the 70s."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"Fair"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  <a:r>
              <a:rPr lang="en-US" dirty="0" err="1">
                <a:solidFill>
                  <a:srgbClr val="941EDF"/>
                </a:solidFill>
                <a:latin typeface="Consolas" panose="020B0609020204030204" pitchFamily="49" charset="0"/>
              </a:rPr>
              <a:t>elif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grade == 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'D'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21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"You grade is in the 60s."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22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"Poor"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23 </a:t>
            </a:r>
            <a:r>
              <a:rPr lang="en-US" dirty="0" err="1">
                <a:solidFill>
                  <a:srgbClr val="941EDF"/>
                </a:solidFill>
                <a:latin typeface="Consolas" panose="020B0609020204030204" pitchFamily="49" charset="0"/>
              </a:rPr>
              <a:t>elif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grade == 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'F'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24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"You grade is below 60."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25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"Bad"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26 </a:t>
            </a:r>
            <a:r>
              <a:rPr lang="en-US" sz="2800" dirty="0">
                <a:solidFill>
                  <a:srgbClr val="941EDF"/>
                </a:solidFill>
                <a:latin typeface="Consolas" panose="020B0609020204030204" pitchFamily="49" charset="0"/>
              </a:rPr>
              <a:t>else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27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"You did not enter an A, B, C, D or F."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28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"Please re-run the program and try again."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858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602705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81000"/>
              </a:lnSpc>
            </a:pP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  <a:t># Selection10.py</a:t>
            </a:r>
            <a:b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demonstrates how the &lt;else&gt; command</a:t>
            </a:r>
            <a:b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  <a:t># is used in Multi-Way Selection to deal with the</a:t>
            </a:r>
            <a:b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  <a:t># case of a value that does not match any of the</a:t>
            </a:r>
            <a:b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  <a:t># cases in your &lt;if..</a:t>
            </a:r>
            <a:r>
              <a:rPr lang="en-US" dirty="0" err="1">
                <a:solidFill>
                  <a:srgbClr val="E65D00"/>
                </a:solidFill>
                <a:latin typeface="Consolas" panose="020B0609020204030204" pitchFamily="49" charset="0"/>
              </a:rPr>
              <a:t>elif</a:t>
            </a:r>
            <a: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  <a:t>&gt; structure.</a:t>
            </a:r>
            <a:b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b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grade = input(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"Enter Letter Grade  --&gt; 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</a:p>
          <a:p>
            <a:pPr lvl="0">
              <a:lnSpc>
                <a:spcPct val="81000"/>
              </a:lnSpc>
            </a:pP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grade == 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"You grade is 90 or above."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"Excellent!"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dirty="0" err="1">
                <a:solidFill>
                  <a:srgbClr val="941EDF"/>
                </a:solidFill>
                <a:latin typeface="Consolas" panose="020B0609020204030204" pitchFamily="49" charset="0"/>
              </a:rPr>
              <a:t>elif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grade == 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'B'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"You grade is in the 80s."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"Good"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dirty="0" err="1">
                <a:solidFill>
                  <a:srgbClr val="941EDF"/>
                </a:solidFill>
                <a:latin typeface="Consolas" panose="020B0609020204030204" pitchFamily="49" charset="0"/>
              </a:rPr>
              <a:t>elif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grade == 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'C'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"You grade is in the 70s."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"Fair"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  <a:r>
              <a:rPr lang="en-US" dirty="0" err="1">
                <a:solidFill>
                  <a:srgbClr val="941EDF"/>
                </a:solidFill>
                <a:latin typeface="Consolas" panose="020B0609020204030204" pitchFamily="49" charset="0"/>
              </a:rPr>
              <a:t>elif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grade == 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'D'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21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"You grade is in the 60s."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22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"Poor"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23 </a:t>
            </a:r>
            <a:r>
              <a:rPr lang="en-US" dirty="0" err="1">
                <a:solidFill>
                  <a:srgbClr val="941EDF"/>
                </a:solidFill>
                <a:latin typeface="Consolas" panose="020B0609020204030204" pitchFamily="49" charset="0"/>
              </a:rPr>
              <a:t>elif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grade == 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'F'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24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"You grade is below 60."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25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"Bad"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26 </a:t>
            </a:r>
            <a:r>
              <a:rPr lang="en-US" sz="2800" dirty="0">
                <a:solidFill>
                  <a:srgbClr val="941EDF"/>
                </a:solidFill>
                <a:latin typeface="Consolas" panose="020B0609020204030204" pitchFamily="49" charset="0"/>
              </a:rPr>
              <a:t>else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27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"You did not enter an A, B, C, D or F."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28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"Please re-run the program and try again."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0AE280-3812-43D6-B99F-4AC1EEBDBCF2}"/>
              </a:ext>
            </a:extLst>
          </p:cNvPr>
          <p:cNvSpPr txBox="1"/>
          <p:nvPr/>
        </p:nvSpPr>
        <p:spPr>
          <a:xfrm>
            <a:off x="137160" y="137160"/>
            <a:ext cx="8869680" cy="3070071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95000"/>
              </a:lnSpc>
            </a:pP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MM«M</a:t>
            </a:r>
            <a:r>
              <a:rPr lang="en-US" sz="24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 exec: python Selection10.py</a:t>
            </a:r>
            <a:br>
              <a:rPr lang="en-US" sz="240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Enter Letter Grade  --&gt;  </a:t>
            </a:r>
            <a:r>
              <a:rPr lang="en-US" sz="2400" dirty="0">
                <a:solidFill>
                  <a:srgbClr val="EB5F00"/>
                </a:solidFill>
                <a:latin typeface="Courier New" panose="02070309020205020404" pitchFamily="49" charset="0"/>
              </a:rPr>
              <a:t>Q</a:t>
            </a:r>
            <a:br>
              <a:rPr lang="en-US" sz="24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did not enter an A, B, C, D or F.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Please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re-run the program and try again.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MM©M</a:t>
            </a:r>
            <a:r>
              <a:rPr lang="en-US" sz="24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----jGRASP: operation complete.</a:t>
            </a:r>
          </a:p>
          <a:p>
            <a:pPr lvl="0">
              <a:lnSpc>
                <a:spcPct val="95000"/>
              </a:lnSpc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0757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925F04-70F2-4FEF-979A-30D8EA58A60A}"/>
              </a:ext>
            </a:extLst>
          </p:cNvPr>
          <p:cNvSpPr txBox="1"/>
          <p:nvPr/>
        </p:nvSpPr>
        <p:spPr>
          <a:xfrm>
            <a:off x="0" y="1010245"/>
            <a:ext cx="9144000" cy="58539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 Syntax: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9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261225" algn="l"/>
              </a:tabLst>
            </a:pPr>
            <a:r>
              <a:rPr lang="en-US" sz="1600" dirty="0"/>
              <a:t>	if </a:t>
            </a:r>
            <a:r>
              <a:rPr lang="en-US" sz="1600" i="1" dirty="0"/>
              <a:t>first condition is True</a:t>
            </a:r>
            <a:r>
              <a:rPr lang="en-US" sz="1600" dirty="0"/>
              <a:t>: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261225" algn="l"/>
              </a:tabLst>
            </a:pPr>
            <a:r>
              <a:rPr lang="en-US" sz="1600" dirty="0"/>
              <a:t>	     execute first set of program statements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261225" algn="l"/>
              </a:tabLst>
            </a:pPr>
            <a:r>
              <a:rPr lang="en-US" sz="1600" dirty="0"/>
              <a:t>	</a:t>
            </a:r>
            <a:r>
              <a:rPr lang="en-US" sz="1600" dirty="0" err="1"/>
              <a:t>elif</a:t>
            </a:r>
            <a:r>
              <a:rPr lang="en-US" sz="1600" dirty="0"/>
              <a:t> </a:t>
            </a:r>
            <a:r>
              <a:rPr lang="en-US" sz="1600" i="1" dirty="0"/>
              <a:t>second condition is True</a:t>
            </a:r>
            <a:r>
              <a:rPr lang="en-US" sz="1600" dirty="0"/>
              <a:t>:  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261225" algn="l"/>
              </a:tabLst>
            </a:pPr>
            <a:r>
              <a:rPr lang="en-US" sz="1600" dirty="0"/>
              <a:t>	     execute second set of program statements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261225" algn="l"/>
              </a:tabLst>
            </a:pPr>
            <a:r>
              <a:rPr lang="en-US" sz="1600" dirty="0"/>
              <a:t>	:		:		:		:		:				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261225" algn="l"/>
              </a:tabLst>
            </a:pPr>
            <a:r>
              <a:rPr lang="en-US" sz="1600" dirty="0"/>
              <a:t>	else:  </a:t>
            </a:r>
            <a:r>
              <a:rPr lang="en-US" sz="1600" i="1" dirty="0"/>
              <a:t># when all above conditions are False</a:t>
            </a:r>
            <a:endParaRPr lang="en-US" sz="1600" dirty="0"/>
          </a:p>
          <a:p>
            <a:pPr>
              <a:lnSpc>
                <a:spcPct val="9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261225" algn="l"/>
              </a:tabLst>
            </a:pPr>
            <a:r>
              <a:rPr lang="en-US" sz="1600" dirty="0"/>
              <a:t>	     execute default set of program statements</a:t>
            </a: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461963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461963" algn="l"/>
              </a:tabLst>
            </a:pP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Specific Example: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461963" algn="l"/>
              </a:tabLst>
            </a:pP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if grade == 'A’: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points = 4.0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grade == 'B’: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points = 3.0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grade == 'C’: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points = 2.0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grade == 'D’: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points = 1.0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grade == 'F’: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points = 0.0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else: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print("Error.  Please try again.")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1010245"/>
          </a:xfrm>
        </p:spPr>
        <p:txBody>
          <a:bodyPr/>
          <a:lstStyle/>
          <a:p>
            <a:r>
              <a:rPr lang="en-US" sz="5400" dirty="0">
                <a:solidFill>
                  <a:schemeClr val="bg1"/>
                </a:solidFill>
                <a:latin typeface="Arial Black" pitchFamily="34" charset="0"/>
              </a:rPr>
              <a:t>Multi-Way Selection</a:t>
            </a:r>
          </a:p>
        </p:txBody>
      </p:sp>
      <p:pic>
        <p:nvPicPr>
          <p:cNvPr id="9" name="Picture 6" descr="C:\Users\JohnSchram\AppData\Local\Microsoft\Windows\Temporary Internet Files\Content.IE5\V39F9YJN\MC900054928[1].wmf">
            <a:extLst>
              <a:ext uri="{FF2B5EF4-FFF2-40B4-BE49-F238E27FC236}">
                <a16:creationId xmlns:a16="http://schemas.microsoft.com/office/drawing/2014/main" id="{AA6CEC2B-D5AC-4F77-857C-4C3EE2A93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599" y="2458158"/>
            <a:ext cx="3332813" cy="379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WordArt 3"/>
          <p:cNvSpPr>
            <a:spLocks noChangeArrowheads="1" noChangeShapeType="1" noTextEdit="1"/>
          </p:cNvSpPr>
          <p:nvPr/>
        </p:nvSpPr>
        <p:spPr bwMode="auto">
          <a:xfrm>
            <a:off x="396875" y="1371600"/>
            <a:ext cx="8382000" cy="2743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Nested           </a:t>
            </a:r>
          </a:p>
        </p:txBody>
      </p:sp>
      <p:sp>
        <p:nvSpPr>
          <p:cNvPr id="16387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7.8</a:t>
            </a:r>
          </a:p>
        </p:txBody>
      </p:sp>
      <p:sp>
        <p:nvSpPr>
          <p:cNvPr id="16389" name="WordArt 3"/>
          <p:cNvSpPr>
            <a:spLocks noChangeArrowheads="1" noChangeShapeType="1" noTextEdit="1"/>
          </p:cNvSpPr>
          <p:nvPr/>
        </p:nvSpPr>
        <p:spPr bwMode="auto">
          <a:xfrm>
            <a:off x="396875" y="3810000"/>
            <a:ext cx="8382000" cy="2743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Selection     </a:t>
            </a:r>
          </a:p>
        </p:txBody>
      </p:sp>
      <p:pic>
        <p:nvPicPr>
          <p:cNvPr id="16390" name="Picture 5" descr="MMAG00401_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447800"/>
            <a:ext cx="1017587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C:\Users\johnschram\AppData\Local\Microsoft\Windows\Temporary Internet Files\Content.IE5\63XOC3GE\MC90032926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74" y="2298700"/>
            <a:ext cx="18097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C:\Users\johnschram\AppData\Local\Microsoft\Windows\Temporary Internet Files\Content.IE5\0T87347Y\MC900055206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49" y="4391025"/>
            <a:ext cx="122237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6947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629379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78000"/>
              </a:lnSpc>
            </a:pP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  <a:t># Selection11.py</a:t>
            </a:r>
            <a:b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has 2 separate &lt;</a:t>
            </a:r>
            <a:r>
              <a:rPr lang="en-US" dirty="0" err="1">
                <a:solidFill>
                  <a:srgbClr val="E65D00"/>
                </a:solidFill>
                <a:latin typeface="Consolas" panose="020B0609020204030204" pitchFamily="49" charset="0"/>
              </a:rPr>
              <a:t>if..else</a:t>
            </a:r>
            <a: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  <a:t>&gt; structures.</a:t>
            </a:r>
            <a:b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  <a:t># The first determines if a student is admitted to</a:t>
            </a:r>
            <a:b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  <a:t># the college based on his/her SAT score.</a:t>
            </a:r>
            <a:b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  <a:t># The second determines is that student qualifies</a:t>
            </a:r>
            <a:b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  <a:t># for financial aid based on his/her family income.</a:t>
            </a:r>
            <a:b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  <a:t># The problem with this program is that even if the  </a:t>
            </a:r>
            <a:b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  <a:t># student is not admitted, it still asks about family </a:t>
            </a:r>
            <a:b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  <a:t># income and has the potential of telling a student who </a:t>
            </a:r>
            <a:b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  <a:t># was not admitted that he/she qualifies for financial aid.</a:t>
            </a:r>
            <a:b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b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sat = eval(input(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"Enter SAT score --&gt;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b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sat &gt;= 1100: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"You are admitted."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"Orientation will start in June."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"You are not admitted."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21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"Please try again when your SAT improves."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22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23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 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24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income = eval(input(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"Enter your family income --&gt;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25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26 </a:t>
            </a:r>
            <a:b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27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income &lt; 20000: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28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"You qualify for financial aid."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29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30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"You do not qualify for financial aid."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  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096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629379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78000"/>
              </a:lnSpc>
            </a:pP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  <a:t># Selection11.py</a:t>
            </a:r>
            <a:b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has 2 separate &lt;</a:t>
            </a:r>
            <a:r>
              <a:rPr lang="en-US" dirty="0" err="1">
                <a:solidFill>
                  <a:srgbClr val="E65D00"/>
                </a:solidFill>
                <a:latin typeface="Consolas" panose="020B0609020204030204" pitchFamily="49" charset="0"/>
              </a:rPr>
              <a:t>if..else</a:t>
            </a:r>
            <a: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  <a:t>&gt; structures.</a:t>
            </a:r>
            <a:b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  <a:t># The first determines if a student is admitted to</a:t>
            </a:r>
            <a:b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  <a:t># the college based on his/her SAT score.</a:t>
            </a:r>
            <a:b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  <a:t># The second determines is that student qualifies</a:t>
            </a:r>
            <a:b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  <a:t># for financial aid based on his/her family income.</a:t>
            </a:r>
            <a:b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  <a:t># The problem with this program is that even if the  </a:t>
            </a:r>
            <a:b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  <a:t># student is not admitted, it still asks about family </a:t>
            </a:r>
            <a:b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  <a:t># income and has the potential of telling a student who </a:t>
            </a:r>
            <a:b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  <a:t># was not admitted that he/she qualifies for financial aid.</a:t>
            </a:r>
            <a:b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b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sat = eval(input(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"Enter SAT score --&gt;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b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sat &gt;= 1100: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"You are admitted."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"Orientation will start in June."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"You are not admitted."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21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"Please try again when your SAT improves."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22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23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 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24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income = eval(input(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"Enter your family income --&gt;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25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26 </a:t>
            </a:r>
            <a:b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27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income &lt; 20000: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28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"You qualify for financial aid."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29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30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"You do not qualify for financial aid."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  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5660A0-1B7D-42FA-A253-81732D863BFD}"/>
              </a:ext>
            </a:extLst>
          </p:cNvPr>
          <p:cNvSpPr txBox="1"/>
          <p:nvPr/>
        </p:nvSpPr>
        <p:spPr>
          <a:xfrm>
            <a:off x="2971800" y="137160"/>
            <a:ext cx="6035040" cy="3274614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-5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93000"/>
              </a:lnSpc>
            </a:pPr>
            <a:r>
              <a:rPr lang="en-US" spc="-50" dirty="0">
                <a:solidFill>
                  <a:srgbClr val="0000FF"/>
                </a:solidFill>
                <a:latin typeface="CSD16" panose="05000101010101010101" pitchFamily="1" charset="2"/>
              </a:rPr>
              <a:t>MM«M</a:t>
            </a:r>
            <a:r>
              <a:rPr lang="en-US" spc="-5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 exec: python Selection11.py</a:t>
            </a:r>
            <a:br>
              <a:rPr lang="en-US" spc="-5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pc="-5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pc="-5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pc="-5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pc="-50" dirty="0">
                <a:solidFill>
                  <a:srgbClr val="000000"/>
                </a:solidFill>
                <a:latin typeface="Courier New" panose="02070309020205020404" pitchFamily="49" charset="0"/>
              </a:rPr>
              <a:t>Enter SAT score --&gt; </a:t>
            </a:r>
            <a:r>
              <a:rPr lang="en-US" spc="-50" dirty="0">
                <a:solidFill>
                  <a:srgbClr val="EB5F00"/>
                </a:solidFill>
                <a:latin typeface="Courier New" panose="02070309020205020404" pitchFamily="49" charset="0"/>
              </a:rPr>
              <a:t>1500</a:t>
            </a:r>
            <a:br>
              <a:rPr lang="en-US" spc="-5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pc="-5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pc="-5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pc="-5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pc="-50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</a:t>
            </a:r>
            <a:r>
              <a:rPr lang="en-US" spc="-50" dirty="0">
                <a:solidFill>
                  <a:srgbClr val="000000"/>
                </a:solidFill>
                <a:latin typeface="Courier New" panose="02070309020205020404" pitchFamily="49" charset="0"/>
              </a:rPr>
              <a:t> are admitted.</a:t>
            </a:r>
            <a:br>
              <a:rPr lang="en-US" spc="-5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pc="-5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pc="-50" dirty="0" err="1">
                <a:solidFill>
                  <a:srgbClr val="000000"/>
                </a:solidFill>
                <a:latin typeface="Courier New" panose="02070309020205020404" pitchFamily="49" charset="0"/>
              </a:rPr>
              <a:t>Orientation</a:t>
            </a:r>
            <a:r>
              <a:rPr lang="en-US" spc="-50" dirty="0">
                <a:solidFill>
                  <a:srgbClr val="000000"/>
                </a:solidFill>
                <a:latin typeface="Courier New" panose="02070309020205020404" pitchFamily="49" charset="0"/>
              </a:rPr>
              <a:t> will start in June.</a:t>
            </a:r>
            <a:br>
              <a:rPr lang="en-US" spc="-5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pc="-5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pc="-5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pc="-5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pc="-50" dirty="0">
                <a:solidFill>
                  <a:srgbClr val="000000"/>
                </a:solidFill>
                <a:latin typeface="Courier New" panose="02070309020205020404" pitchFamily="49" charset="0"/>
              </a:rPr>
              <a:t>Enter your family income --&gt; </a:t>
            </a:r>
            <a:r>
              <a:rPr lang="en-US" spc="-50" dirty="0">
                <a:solidFill>
                  <a:srgbClr val="EB5F00"/>
                </a:solidFill>
                <a:latin typeface="Courier New" panose="02070309020205020404" pitchFamily="49" charset="0"/>
              </a:rPr>
              <a:t>90000</a:t>
            </a:r>
            <a:br>
              <a:rPr lang="en-US" spc="-5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pc="-5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pc="-5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pc="-5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pc="-50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</a:t>
            </a:r>
            <a:r>
              <a:rPr lang="en-US" spc="-50" dirty="0">
                <a:solidFill>
                  <a:srgbClr val="000000"/>
                </a:solidFill>
                <a:latin typeface="Courier New" panose="02070309020205020404" pitchFamily="49" charset="0"/>
              </a:rPr>
              <a:t> do not qualify for financial aid.</a:t>
            </a:r>
            <a:br>
              <a:rPr lang="en-US" spc="-5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pc="-5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pc="-5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pc="-50" dirty="0">
                <a:solidFill>
                  <a:srgbClr val="0000FF"/>
                </a:solidFill>
                <a:latin typeface="CSD16" panose="05000101010101010101" pitchFamily="1" charset="2"/>
              </a:rPr>
              <a:t>MM©M</a:t>
            </a:r>
            <a:r>
              <a:rPr lang="en-US" spc="-5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----jGRASP: operation complete.</a:t>
            </a:r>
            <a:endParaRPr kumimoji="0" lang="en-US" sz="600" b="1" i="0" u="none" strike="noStrike" kern="1200" cap="none" spc="-5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38CF24-1BE0-4800-99DB-30810AFB3C87}"/>
              </a:ext>
            </a:extLst>
          </p:cNvPr>
          <p:cNvSpPr txBox="1"/>
          <p:nvPr/>
        </p:nvSpPr>
        <p:spPr>
          <a:xfrm>
            <a:off x="2971800" y="3493008"/>
            <a:ext cx="6035040" cy="3274614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-5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93000"/>
              </a:lnSpc>
            </a:pPr>
            <a:r>
              <a:rPr lang="en-US" spc="-50" dirty="0">
                <a:solidFill>
                  <a:srgbClr val="0000FF"/>
                </a:solidFill>
                <a:latin typeface="CSD16" panose="05000101010101010101" pitchFamily="1" charset="2"/>
              </a:rPr>
              <a:t>MM«M</a:t>
            </a:r>
            <a:r>
              <a:rPr lang="en-US" spc="-5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 exec: python Selection11.py</a:t>
            </a:r>
            <a:br>
              <a:rPr lang="en-US" spc="-5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pc="-5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pc="-5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pc="-5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pc="-50" dirty="0">
                <a:solidFill>
                  <a:srgbClr val="000000"/>
                </a:solidFill>
                <a:latin typeface="Courier New" panose="02070309020205020404" pitchFamily="49" charset="0"/>
              </a:rPr>
              <a:t>Enter SAT score --&gt; </a:t>
            </a:r>
            <a:r>
              <a:rPr lang="en-US" spc="-50" dirty="0">
                <a:solidFill>
                  <a:srgbClr val="EB5F00"/>
                </a:solidFill>
                <a:latin typeface="Courier New" panose="02070309020205020404" pitchFamily="49" charset="0"/>
              </a:rPr>
              <a:t>1000</a:t>
            </a:r>
            <a:br>
              <a:rPr lang="en-US" spc="-5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pc="-5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pc="-5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pc="-5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pc="-50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</a:t>
            </a:r>
            <a:r>
              <a:rPr lang="en-US" spc="-50" dirty="0">
                <a:solidFill>
                  <a:srgbClr val="000000"/>
                </a:solidFill>
                <a:latin typeface="Courier New" panose="02070309020205020404" pitchFamily="49" charset="0"/>
              </a:rPr>
              <a:t> are not admitted.</a:t>
            </a:r>
            <a:br>
              <a:rPr lang="en-US" spc="-5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pc="-5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pc="-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Please</a:t>
            </a:r>
            <a:r>
              <a:rPr lang="en-US" spc="-50" dirty="0">
                <a:solidFill>
                  <a:srgbClr val="000000"/>
                </a:solidFill>
                <a:latin typeface="Courier New" panose="02070309020205020404" pitchFamily="49" charset="0"/>
              </a:rPr>
              <a:t> try again when your SAT improves.</a:t>
            </a:r>
            <a:br>
              <a:rPr lang="en-US" spc="-5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pc="-5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pc="-5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pc="-5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pc="-50" dirty="0">
                <a:solidFill>
                  <a:srgbClr val="000000"/>
                </a:solidFill>
                <a:latin typeface="Courier New" panose="02070309020205020404" pitchFamily="49" charset="0"/>
              </a:rPr>
              <a:t>Enter your family income --&gt; </a:t>
            </a:r>
            <a:r>
              <a:rPr lang="en-US" spc="-50" dirty="0">
                <a:solidFill>
                  <a:srgbClr val="EB5F00"/>
                </a:solidFill>
                <a:latin typeface="Courier New" panose="02070309020205020404" pitchFamily="49" charset="0"/>
              </a:rPr>
              <a:t>19000</a:t>
            </a:r>
            <a:br>
              <a:rPr lang="en-US" spc="-5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pc="-5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pc="-5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pc="-5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pc="-50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</a:t>
            </a:r>
            <a:r>
              <a:rPr lang="en-US" spc="-50" dirty="0">
                <a:solidFill>
                  <a:srgbClr val="000000"/>
                </a:solidFill>
                <a:latin typeface="Courier New" panose="02070309020205020404" pitchFamily="49" charset="0"/>
              </a:rPr>
              <a:t> qualify for financial aid.</a:t>
            </a:r>
            <a:br>
              <a:rPr lang="en-US" spc="-5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pc="-5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pc="-5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pc="-50" dirty="0">
                <a:solidFill>
                  <a:srgbClr val="0000FF"/>
                </a:solidFill>
                <a:latin typeface="CSD16" panose="05000101010101010101" pitchFamily="1" charset="2"/>
              </a:rPr>
              <a:t>MM©M</a:t>
            </a:r>
            <a:r>
              <a:rPr lang="en-US" spc="-5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----jGRASP: operation complete.</a:t>
            </a:r>
            <a:endParaRPr kumimoji="0" lang="en-US" sz="600" b="1" i="0" u="none" strike="noStrike" kern="1200" cap="none" spc="-5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63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560257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80000"/>
              </a:lnSpc>
            </a:pP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Selection12.py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fixes the issue of the previous program 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by "nesting" the second &lt;</a:t>
            </a:r>
            <a:r>
              <a:rPr lang="en-US" sz="2100" dirty="0" err="1">
                <a:solidFill>
                  <a:srgbClr val="E65D00"/>
                </a:solidFill>
                <a:latin typeface="Consolas" panose="020B0609020204030204" pitchFamily="49" charset="0"/>
              </a:rPr>
              <a:t>if..else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&gt; structure inside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the &lt;if&gt; part of the first.  Now, the "family income"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question is only asked to students who are admitted.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NOTE: Proper indentation is VERY important here.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sat = eval(input(</a:t>
            </a:r>
            <a:r>
              <a:rPr lang="en-US" sz="2100" dirty="0">
                <a:solidFill>
                  <a:srgbClr val="00A000"/>
                </a:solidFill>
                <a:latin typeface="Consolas" panose="020B0609020204030204" pitchFamily="49" charset="0"/>
              </a:rPr>
              <a:t>"Enter SAT score --&gt; 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sat &gt;= 1100: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00A000"/>
                </a:solidFill>
                <a:latin typeface="Consolas" panose="020B0609020204030204" pitchFamily="49" charset="0"/>
              </a:rPr>
              <a:t>"You are admitted."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00A000"/>
                </a:solidFill>
                <a:latin typeface="Consolas" panose="020B0609020204030204" pitchFamily="49" charset="0"/>
              </a:rPr>
              <a:t>"Orientation will start in June."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income = eval(input(</a:t>
            </a:r>
            <a:r>
              <a:rPr lang="en-US" sz="2100" dirty="0">
                <a:solidFill>
                  <a:srgbClr val="00A000"/>
                </a:solidFill>
                <a:latin typeface="Consolas" panose="020B0609020204030204" pitchFamily="49" charset="0"/>
              </a:rPr>
              <a:t>"Enter your family income --&gt; 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income &lt; 20000: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00A000"/>
                </a:solidFill>
                <a:latin typeface="Consolas" panose="020B0609020204030204" pitchFamily="49" charset="0"/>
              </a:rPr>
              <a:t>"You qualify for financial aid."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21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else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22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00A000"/>
                </a:solidFill>
                <a:latin typeface="Consolas" panose="020B0609020204030204" pitchFamily="49" charset="0"/>
              </a:rPr>
              <a:t>"You do not qualify for financial aid."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23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else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24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00A000"/>
                </a:solidFill>
                <a:latin typeface="Consolas" panose="020B0609020204030204" pitchFamily="49" charset="0"/>
              </a:rPr>
              <a:t>"You are not admitted."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25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00A000"/>
                </a:solidFill>
                <a:latin typeface="Consolas" panose="020B0609020204030204" pitchFamily="49" charset="0"/>
              </a:rPr>
              <a:t>"Please try again when your SAT improves."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146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E74FA0-A2AB-43C0-90C7-AB4E1BB3C630}"/>
              </a:ext>
            </a:extLst>
          </p:cNvPr>
          <p:cNvSpPr txBox="1"/>
          <p:nvPr/>
        </p:nvSpPr>
        <p:spPr>
          <a:xfrm>
            <a:off x="137160" y="137160"/>
            <a:ext cx="5273040" cy="3011722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-5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93000"/>
              </a:lnSpc>
            </a:pP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MM«M</a:t>
            </a:r>
            <a:r>
              <a:rPr lang="en-US" sz="1600" dirty="0">
                <a:solidFill>
                  <a:srgbClr val="4B8064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4B8064"/>
                </a:solidFill>
                <a:latin typeface="Consolas" panose="020B0609020204030204" pitchFamily="49" charset="0"/>
              </a:rPr>
              <a:t>----jGRASP exec: python Selection12.py</a:t>
            </a:r>
            <a:br>
              <a:rPr lang="en-US" sz="1600" dirty="0">
                <a:solidFill>
                  <a:srgbClr val="4B806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Enter SAT score --&gt; </a:t>
            </a:r>
            <a:r>
              <a:rPr lang="en-US" sz="1600" dirty="0">
                <a:solidFill>
                  <a:srgbClr val="EB5F00"/>
                </a:solidFill>
                <a:latin typeface="Consolas" panose="020B0609020204030204" pitchFamily="49" charset="0"/>
              </a:rPr>
              <a:t>1350</a:t>
            </a:r>
            <a:br>
              <a:rPr lang="en-US" sz="16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You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are admitted.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Orientation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will start in June.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Enter your family income --&gt; </a:t>
            </a:r>
            <a:r>
              <a:rPr lang="en-US" sz="1600" dirty="0">
                <a:solidFill>
                  <a:srgbClr val="EB5F00"/>
                </a:solidFill>
                <a:latin typeface="Consolas" panose="020B0609020204030204" pitchFamily="49" charset="0"/>
              </a:rPr>
              <a:t>18000</a:t>
            </a:r>
            <a:br>
              <a:rPr lang="en-US" sz="16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You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qualify for financial aid.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MM©M</a:t>
            </a:r>
            <a:r>
              <a:rPr lang="en-US" sz="1600" dirty="0">
                <a:solidFill>
                  <a:srgbClr val="4B8064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4B8064"/>
                </a:solidFill>
                <a:latin typeface="Consolas" panose="020B0609020204030204" pitchFamily="49" charset="0"/>
              </a:rPr>
              <a:t>----jGRASP: operation complete.</a:t>
            </a:r>
          </a:p>
          <a:p>
            <a:pPr lvl="0">
              <a:lnSpc>
                <a:spcPct val="93000"/>
              </a:lnSpc>
            </a:pPr>
            <a:endParaRPr kumimoji="0" lang="en-US" sz="600" b="1" i="0" u="none" strike="noStrike" kern="1200" cap="none" spc="-5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7E9E63-913E-46C5-BCA8-5BC239C5D468}"/>
              </a:ext>
            </a:extLst>
          </p:cNvPr>
          <p:cNvSpPr txBox="1"/>
          <p:nvPr/>
        </p:nvSpPr>
        <p:spPr>
          <a:xfrm>
            <a:off x="137160" y="3685695"/>
            <a:ext cx="5273040" cy="3011722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-5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93000"/>
              </a:lnSpc>
            </a:pP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MM«M</a:t>
            </a:r>
            <a:r>
              <a:rPr lang="en-US" sz="1600" dirty="0">
                <a:solidFill>
                  <a:srgbClr val="4B8064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4B8064"/>
                </a:solidFill>
                <a:latin typeface="Consolas" panose="020B0609020204030204" pitchFamily="49" charset="0"/>
              </a:rPr>
              <a:t>----jGRASP exec: python Selection12.py</a:t>
            </a:r>
            <a:br>
              <a:rPr lang="en-US" sz="160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Enter SAT score --&gt; </a:t>
            </a:r>
            <a:r>
              <a:rPr lang="en-US" sz="1600" dirty="0">
                <a:solidFill>
                  <a:srgbClr val="EB5F00"/>
                </a:solidFill>
                <a:latin typeface="Consolas" panose="020B0609020204030204" pitchFamily="49" charset="0"/>
              </a:rPr>
              <a:t>1500</a:t>
            </a:r>
            <a:br>
              <a:rPr lang="en-US" sz="16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You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are admitted.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Orientation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will start in June.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Enter your family income --&gt; </a:t>
            </a:r>
            <a:r>
              <a:rPr lang="en-US" sz="1600" dirty="0">
                <a:solidFill>
                  <a:srgbClr val="EB5F00"/>
                </a:solidFill>
                <a:latin typeface="Consolas" panose="020B0609020204030204" pitchFamily="49" charset="0"/>
              </a:rPr>
              <a:t>90000</a:t>
            </a:r>
            <a:br>
              <a:rPr lang="en-US" sz="16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You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do not qualify for financial aid.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MM©M</a:t>
            </a:r>
            <a:r>
              <a:rPr lang="en-US" sz="1600" dirty="0">
                <a:solidFill>
                  <a:srgbClr val="4B8064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4B8064"/>
                </a:solidFill>
                <a:latin typeface="Consolas" panose="020B0609020204030204" pitchFamily="49" charset="0"/>
              </a:rPr>
              <a:t>----jGRASP: operation complete.</a:t>
            </a:r>
          </a:p>
          <a:p>
            <a:pPr lvl="0">
              <a:lnSpc>
                <a:spcPct val="93000"/>
              </a:lnSpc>
            </a:pPr>
            <a:endParaRPr kumimoji="0" lang="en-US" sz="600" b="1" i="0" u="none" strike="noStrike" kern="1200" cap="none" spc="-5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891A65-231A-4189-BCA6-1294DFCC5001}"/>
              </a:ext>
            </a:extLst>
          </p:cNvPr>
          <p:cNvSpPr txBox="1"/>
          <p:nvPr/>
        </p:nvSpPr>
        <p:spPr>
          <a:xfrm>
            <a:off x="3733800" y="2704770"/>
            <a:ext cx="5273040" cy="2095830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-5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93000"/>
              </a:lnSpc>
            </a:pP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MM«M</a:t>
            </a:r>
            <a:r>
              <a:rPr lang="en-US" sz="1600" dirty="0">
                <a:solidFill>
                  <a:srgbClr val="4B8064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4B8064"/>
                </a:solidFill>
                <a:latin typeface="Consolas" panose="020B0609020204030204" pitchFamily="49" charset="0"/>
              </a:rPr>
              <a:t>----jGRASP exec: python Selection12.py</a:t>
            </a:r>
            <a:br>
              <a:rPr lang="en-US" sz="160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Enter SAT score --&gt; </a:t>
            </a:r>
            <a:r>
              <a:rPr lang="en-US" sz="1600" dirty="0">
                <a:solidFill>
                  <a:srgbClr val="EB5F00"/>
                </a:solidFill>
                <a:latin typeface="Consolas" panose="020B0609020204030204" pitchFamily="49" charset="0"/>
              </a:rPr>
              <a:t>700</a:t>
            </a:r>
            <a:br>
              <a:rPr lang="en-US" sz="16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You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are not admitted.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Please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try again when your SAT improves.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MM©M</a:t>
            </a:r>
            <a:r>
              <a:rPr lang="en-US" sz="1600" dirty="0">
                <a:solidFill>
                  <a:srgbClr val="4B8064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4B8064"/>
                </a:solidFill>
                <a:latin typeface="Consolas" panose="020B0609020204030204" pitchFamily="49" charset="0"/>
              </a:rPr>
              <a:t>----jGRASP: operation complete.</a:t>
            </a:r>
          </a:p>
          <a:p>
            <a:pPr lvl="0">
              <a:lnSpc>
                <a:spcPct val="93000"/>
              </a:lnSpc>
            </a:pPr>
            <a:endParaRPr kumimoji="0" lang="en-US" sz="600" b="1" i="0" u="none" strike="noStrike" kern="1200" cap="none" spc="-5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1808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WordArt 2"/>
          <p:cNvSpPr>
            <a:spLocks noChangeArrowheads="1" noChangeShapeType="1" noTextEdit="1"/>
          </p:cNvSpPr>
          <p:nvPr/>
        </p:nvSpPr>
        <p:spPr bwMode="auto">
          <a:xfrm>
            <a:off x="365760" y="1295400"/>
            <a:ext cx="8412480" cy="201168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   Combining   </a:t>
            </a:r>
          </a:p>
        </p:txBody>
      </p:sp>
      <p:sp>
        <p:nvSpPr>
          <p:cNvPr id="63491" name="WordArt 3"/>
          <p:cNvSpPr>
            <a:spLocks noChangeArrowheads="1" noChangeShapeType="1" noTextEdit="1"/>
          </p:cNvSpPr>
          <p:nvPr/>
        </p:nvSpPr>
        <p:spPr bwMode="auto">
          <a:xfrm>
            <a:off x="365760" y="4724400"/>
            <a:ext cx="8412480" cy="219456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with Graphics</a:t>
            </a:r>
          </a:p>
        </p:txBody>
      </p:sp>
      <p:sp>
        <p:nvSpPr>
          <p:cNvPr id="63492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7.9</a:t>
            </a: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365760" y="3002280"/>
            <a:ext cx="8412480" cy="201168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    Selection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1595735"/>
          </a:xfrm>
        </p:spPr>
        <p:txBody>
          <a:bodyPr/>
          <a:lstStyle/>
          <a:p>
            <a:r>
              <a:rPr lang="en-US" sz="5400" dirty="0">
                <a:latin typeface="Arial Black" pitchFamily="34" charset="0"/>
              </a:rPr>
              <a:t>Two-Way Selection</a:t>
            </a:r>
            <a:br>
              <a:rPr lang="en-US" sz="5400" dirty="0">
                <a:latin typeface="Arial Black" pitchFamily="34" charset="0"/>
              </a:rPr>
            </a:br>
            <a:r>
              <a:rPr lang="en-US" sz="4800" b="1" dirty="0"/>
              <a:t>Real Life Example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38919" t="31259" r="15370" b="26419"/>
          <a:stretch/>
        </p:blipFill>
        <p:spPr bwMode="auto">
          <a:xfrm>
            <a:off x="-1" y="1600200"/>
            <a:ext cx="9144001" cy="4800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6396335"/>
            <a:ext cx="9144000" cy="46166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>
                <a:sym typeface="Symbol" pitchFamily="18" charset="2"/>
              </a:rPr>
              <a:t>Interstate 35 splits into I35W and I35E just North of Hillsboro.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85800" y="3585001"/>
            <a:ext cx="2438401" cy="830997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>
                <a:sym typeface="Symbol" pitchFamily="18" charset="2"/>
              </a:rPr>
              <a:t>I35W takes you to Fort Worth.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172200" y="3585001"/>
            <a:ext cx="2362200" cy="830997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>
                <a:sym typeface="Symbol" pitchFamily="18" charset="2"/>
              </a:rPr>
              <a:t>I35E takes you to Dallas.</a:t>
            </a:r>
            <a:endParaRPr lang="en-US" sz="2400" dirty="0">
              <a:latin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13930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629400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19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1900" dirty="0">
                <a:solidFill>
                  <a:srgbClr val="E65D00"/>
                </a:solidFill>
                <a:latin typeface="Consolas" panose="020B0609020204030204" pitchFamily="49" charset="0"/>
              </a:rPr>
              <a:t># Selection13.py</a:t>
            </a:r>
            <a:br>
              <a:rPr lang="en-US" sz="19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19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19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demonstrates that selection can be used</a:t>
            </a:r>
            <a:br>
              <a:rPr lang="en-US" sz="19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19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1900" dirty="0">
                <a:solidFill>
                  <a:srgbClr val="E65D00"/>
                </a:solidFill>
                <a:latin typeface="Consolas" panose="020B0609020204030204" pitchFamily="49" charset="0"/>
              </a:rPr>
              <a:t># to manipulate the output of a graphics program.</a:t>
            </a:r>
            <a:br>
              <a:rPr lang="en-US" sz="19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19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1900" dirty="0">
                <a:solidFill>
                  <a:srgbClr val="E65D00"/>
                </a:solidFill>
                <a:latin typeface="Consolas" panose="020B0609020204030204" pitchFamily="49" charset="0"/>
              </a:rPr>
              <a:t># This is the very thing you will be doing in Lab 7B.</a:t>
            </a:r>
            <a:br>
              <a:rPr lang="en-US" sz="19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19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br>
              <a:rPr lang="en-US" sz="19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19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br>
              <a:rPr lang="en-US" sz="19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19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19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Graphics </a:t>
            </a:r>
            <a:r>
              <a:rPr lang="en-US" sz="19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9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br>
              <a:rPr lang="en-US" sz="19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19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beginGrfx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(1300,700)</a:t>
            </a:r>
            <a:b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9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br>
              <a:rPr lang="en-US" sz="19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19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shapeNum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numinput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00A000"/>
                </a:solidFill>
                <a:latin typeface="Consolas" panose="020B0609020204030204" pitchFamily="49" charset="0"/>
              </a:rPr>
              <a:t>"Shape Selection"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900" dirty="0">
                <a:solidFill>
                  <a:srgbClr val="00A000"/>
                </a:solidFill>
                <a:latin typeface="Consolas" panose="020B0609020204030204" pitchFamily="49" charset="0"/>
              </a:rPr>
              <a:t>"1 = Circle \n2 = Star"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9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</a:p>
          <a:p>
            <a:pPr lvl="0"/>
            <a:r>
              <a:rPr lang="en-US" sz="19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shapeNum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== 1:</a:t>
            </a:r>
            <a:b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9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fillCircle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(650,350,250)</a:t>
            </a:r>
            <a:b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9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200" dirty="0" err="1">
                <a:solidFill>
                  <a:srgbClr val="941EDF"/>
                </a:solidFill>
                <a:latin typeface="Consolas" panose="020B0609020204030204" pitchFamily="49" charset="0"/>
              </a:rPr>
              <a:t>elif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shapeNum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== 2:</a:t>
            </a:r>
            <a:b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9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fillStar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(650,350,250,8)</a:t>
            </a:r>
            <a:b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9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else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9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drawString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00A000"/>
                </a:solidFill>
                <a:latin typeface="Consolas" panose="020B0609020204030204" pitchFamily="49" charset="0"/>
              </a:rPr>
              <a:t>"You did not enter a 1 or a 2."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,100,315, </a:t>
            </a:r>
            <a:r>
              <a:rPr lang="en-US" sz="1900" dirty="0">
                <a:solidFill>
                  <a:srgbClr val="00A000"/>
                </a:solidFill>
                <a:latin typeface="Consolas" panose="020B0609020204030204" pitchFamily="49" charset="0"/>
              </a:rPr>
              <a:t>"Arial"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,48,</a:t>
            </a:r>
            <a:r>
              <a:rPr lang="en-US" sz="1900" dirty="0">
                <a:solidFill>
                  <a:srgbClr val="00A000"/>
                </a:solidFill>
                <a:latin typeface="Consolas" panose="020B0609020204030204" pitchFamily="49" charset="0"/>
              </a:rPr>
              <a:t>"bold"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   </a:t>
            </a:r>
            <a:b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9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drawString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00A000"/>
                </a:solidFill>
                <a:latin typeface="Consolas" panose="020B0609020204030204" pitchFamily="49" charset="0"/>
              </a:rPr>
              <a:t>"Please try again."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,100,465,</a:t>
            </a:r>
            <a:r>
              <a:rPr lang="en-US" sz="1900" dirty="0">
                <a:solidFill>
                  <a:srgbClr val="00A000"/>
                </a:solidFill>
                <a:latin typeface="Consolas" panose="020B0609020204030204" pitchFamily="49" charset="0"/>
              </a:rPr>
              <a:t>"Arial"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,48,</a:t>
            </a:r>
            <a:r>
              <a:rPr lang="en-US" sz="1900" dirty="0">
                <a:solidFill>
                  <a:srgbClr val="00A000"/>
                </a:solidFill>
                <a:latin typeface="Consolas" panose="020B0609020204030204" pitchFamily="49" charset="0"/>
              </a:rPr>
              <a:t>"bold"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   </a:t>
            </a:r>
            <a:b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900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b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900" dirty="0">
                <a:solidFill>
                  <a:srgbClr val="696969"/>
                </a:solidFill>
                <a:latin typeface="Consolas" panose="020B0609020204030204" pitchFamily="49" charset="0"/>
              </a:rPr>
              <a:t>21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endGrfx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kumimoji="0" lang="en-US" sz="1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779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504" y="32657"/>
            <a:ext cx="3360952" cy="265176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B95CFF0-E5A0-4914-ABFC-EC8C550747C1}"/>
              </a:ext>
            </a:extLst>
          </p:cNvPr>
          <p:cNvGrpSpPr/>
          <p:nvPr/>
        </p:nvGrpSpPr>
        <p:grpSpPr>
          <a:xfrm>
            <a:off x="1142999" y="2895600"/>
            <a:ext cx="6858006" cy="3914778"/>
            <a:chOff x="1142999" y="2895600"/>
            <a:chExt cx="6858006" cy="3914778"/>
          </a:xfrm>
        </p:grpSpPr>
        <p:pic>
          <p:nvPicPr>
            <p:cNvPr id="5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142999" y="2895600"/>
              <a:ext cx="6858006" cy="391477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988CD10-F392-4D7B-BB97-E645B15EF386}"/>
                </a:ext>
              </a:extLst>
            </p:cNvPr>
            <p:cNvPicPr/>
            <p:nvPr/>
          </p:nvPicPr>
          <p:blipFill rotWithShape="1">
            <a:blip r:embed="rId4"/>
            <a:srcRect l="11518" t="12356" r="7060" b="7839"/>
            <a:stretch/>
          </p:blipFill>
          <p:spPr>
            <a:xfrm>
              <a:off x="1905000" y="3352800"/>
              <a:ext cx="5638800" cy="312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3955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889504" y="32657"/>
            <a:ext cx="3360952" cy="265176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F05CD83-F871-4A8A-96F2-5650C5BE5E71}"/>
              </a:ext>
            </a:extLst>
          </p:cNvPr>
          <p:cNvGrpSpPr/>
          <p:nvPr/>
        </p:nvGrpSpPr>
        <p:grpSpPr>
          <a:xfrm>
            <a:off x="1142999" y="2895600"/>
            <a:ext cx="6858006" cy="3914778"/>
            <a:chOff x="1142999" y="2895600"/>
            <a:chExt cx="6858006" cy="3914778"/>
          </a:xfrm>
        </p:grpSpPr>
        <p:pic>
          <p:nvPicPr>
            <p:cNvPr id="7" name="Picture 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142999" y="2895600"/>
              <a:ext cx="6858006" cy="3914778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ED89BA7-2C93-4244-9285-575FB248CA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5936" t="16200" r="12528" b="9813"/>
            <a:stretch/>
          </p:blipFill>
          <p:spPr>
            <a:xfrm>
              <a:off x="2209800" y="3505200"/>
              <a:ext cx="4953000" cy="2895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8266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42998" y="2895600"/>
            <a:ext cx="6858007" cy="39147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504" y="32657"/>
            <a:ext cx="3360952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753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89504" y="32657"/>
            <a:ext cx="3360952" cy="265176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002536" y="2895600"/>
            <a:ext cx="514063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366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7.10</a:t>
            </a:r>
          </a:p>
        </p:txBody>
      </p:sp>
      <p:sp>
        <p:nvSpPr>
          <p:cNvPr id="55300" name="WordArt 2"/>
          <p:cNvSpPr>
            <a:spLocks noChangeArrowheads="1" noChangeShapeType="1" noTextEdit="1"/>
          </p:cNvSpPr>
          <p:nvPr/>
        </p:nvSpPr>
        <p:spPr bwMode="auto">
          <a:xfrm>
            <a:off x="381000" y="1524000"/>
            <a:ext cx="8458200" cy="2743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       Formatting       </a:t>
            </a:r>
          </a:p>
        </p:txBody>
      </p:sp>
      <p:sp>
        <p:nvSpPr>
          <p:cNvPr id="6" name="WordArt 2"/>
          <p:cNvSpPr>
            <a:spLocks noChangeArrowheads="1" noChangeShapeType="1" noTextEdit="1"/>
          </p:cNvSpPr>
          <p:nvPr/>
        </p:nvSpPr>
        <p:spPr bwMode="auto">
          <a:xfrm>
            <a:off x="381000" y="3733800"/>
            <a:ext cx="8458200" cy="292608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Numerical Output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590459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14000"/>
              </a:lnSpc>
            </a:pPr>
            <a:r>
              <a:rPr lang="en-US" sz="26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600" dirty="0">
                <a:solidFill>
                  <a:srgbClr val="E65D00"/>
                </a:solidFill>
                <a:latin typeface="Consolas" panose="020B0609020204030204" pitchFamily="49" charset="0"/>
              </a:rPr>
              <a:t># NumberFormat01.py</a:t>
            </a:r>
            <a:br>
              <a:rPr lang="en-US" sz="26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6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demonstrates that by default </a:t>
            </a:r>
            <a:br>
              <a:rPr lang="en-US" sz="26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600" dirty="0">
                <a:solidFill>
                  <a:srgbClr val="E65D00"/>
                </a:solidFill>
                <a:latin typeface="Consolas" panose="020B0609020204030204" pitchFamily="49" charset="0"/>
              </a:rPr>
              <a:t># numbers are displayed "left-justified"</a:t>
            </a:r>
            <a:br>
              <a:rPr lang="en-US" sz="26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600" dirty="0">
                <a:solidFill>
                  <a:srgbClr val="E65D00"/>
                </a:solidFill>
                <a:latin typeface="Consolas" panose="020B0609020204030204" pitchFamily="49" charset="0"/>
              </a:rPr>
              <a:t># which means they do not line up by their</a:t>
            </a:r>
            <a:br>
              <a:rPr lang="en-US" sz="26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600" dirty="0">
                <a:solidFill>
                  <a:srgbClr val="E65D00"/>
                </a:solidFill>
                <a:latin typeface="Consolas" panose="020B0609020204030204" pitchFamily="49" charset="0"/>
              </a:rPr>
              <a:t># place value.</a:t>
            </a:r>
            <a:br>
              <a:rPr lang="en-US" sz="26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br>
              <a:rPr lang="en-US" sz="26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6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6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8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(1)</a:t>
            </a:r>
            <a:b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8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(12)</a:t>
            </a:r>
            <a:b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8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(123)</a:t>
            </a:r>
            <a:b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8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(1234)</a:t>
            </a:r>
            <a:b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8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(12345)</a:t>
            </a:r>
            <a:b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177BC-3B1B-434F-B4A4-3F3C7A65C779}"/>
              </a:ext>
            </a:extLst>
          </p:cNvPr>
          <p:cNvSpPr txBox="1"/>
          <p:nvPr/>
        </p:nvSpPr>
        <p:spPr>
          <a:xfrm>
            <a:off x="5562600" y="2852928"/>
            <a:ext cx="3444240" cy="3870803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-5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93000"/>
              </a:lnSpc>
            </a:pPr>
            <a:r>
              <a:rPr lang="en-US" sz="2800" dirty="0">
                <a:solidFill>
                  <a:srgbClr val="0000FF"/>
                </a:solidFill>
                <a:latin typeface="CSD16" panose="05000101010101010101" pitchFamily="1" charset="2"/>
              </a:rPr>
              <a:t>M«M</a:t>
            </a:r>
            <a:r>
              <a:rPr lang="en-US" sz="28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 </a:t>
            </a:r>
            <a:br>
              <a:rPr lang="en-US" sz="280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b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12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123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1234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12345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b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FF"/>
                </a:solidFill>
                <a:latin typeface="CSD16" panose="05000101010101010101" pitchFamily="1" charset="2"/>
              </a:rPr>
              <a:t>M©M</a:t>
            </a:r>
            <a:r>
              <a:rPr lang="en-US" sz="28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----jGRASP:</a:t>
            </a:r>
          </a:p>
          <a:p>
            <a:pPr lvl="0">
              <a:lnSpc>
                <a:spcPct val="93000"/>
              </a:lnSpc>
            </a:pPr>
            <a:endParaRPr kumimoji="0" lang="en-US" sz="600" b="1" i="0" u="none" strike="noStrike" kern="1200" cap="none" spc="-5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52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592824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NumberFormat02.py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demonstrates one way to properly line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numbers up by place value using the &lt;format&gt; command.  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The 05 inside "{:05}" means each number will have 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enough 0s placed at the front of the number to force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it to be displayed as a 5 digit number.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</a:p>
          <a:p>
            <a:pPr lvl="0">
              <a:lnSpc>
                <a:spcPct val="125000"/>
              </a:lnSpc>
            </a:pP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600" spc="-8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600" spc="-8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spc="-80" dirty="0">
                <a:solidFill>
                  <a:srgbClr val="00A000"/>
                </a:solidFill>
                <a:latin typeface="Consolas" panose="020B0609020204030204" pitchFamily="49" charset="0"/>
              </a:rPr>
              <a:t>"{:05}"</a:t>
            </a:r>
            <a:r>
              <a:rPr lang="en-US" sz="2600" spc="-80" dirty="0">
                <a:solidFill>
                  <a:srgbClr val="000000"/>
                </a:solidFill>
                <a:latin typeface="Consolas" panose="020B0609020204030204" pitchFamily="49" charset="0"/>
              </a:rPr>
              <a:t>.format(1))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600" spc="-8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600" spc="-8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spc="-80" dirty="0">
                <a:solidFill>
                  <a:srgbClr val="00A000"/>
                </a:solidFill>
                <a:latin typeface="Consolas" panose="020B0609020204030204" pitchFamily="49" charset="0"/>
              </a:rPr>
              <a:t>"{:05}"</a:t>
            </a:r>
            <a:r>
              <a:rPr lang="en-US" sz="2600" spc="-80" dirty="0">
                <a:solidFill>
                  <a:srgbClr val="000000"/>
                </a:solidFill>
                <a:latin typeface="Consolas" panose="020B0609020204030204" pitchFamily="49" charset="0"/>
              </a:rPr>
              <a:t>.format(12))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600" spc="-8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600" spc="-8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spc="-80" dirty="0">
                <a:solidFill>
                  <a:srgbClr val="00A000"/>
                </a:solidFill>
                <a:latin typeface="Consolas" panose="020B0609020204030204" pitchFamily="49" charset="0"/>
              </a:rPr>
              <a:t>"{:05}"</a:t>
            </a:r>
            <a:r>
              <a:rPr lang="en-US" sz="2600" spc="-80" dirty="0">
                <a:solidFill>
                  <a:srgbClr val="000000"/>
                </a:solidFill>
                <a:latin typeface="Consolas" panose="020B0609020204030204" pitchFamily="49" charset="0"/>
              </a:rPr>
              <a:t>.format(123))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600" spc="-8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600" spc="-8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spc="-80" dirty="0">
                <a:solidFill>
                  <a:srgbClr val="00A000"/>
                </a:solidFill>
                <a:latin typeface="Consolas" panose="020B0609020204030204" pitchFamily="49" charset="0"/>
              </a:rPr>
              <a:t>"{:05}"</a:t>
            </a:r>
            <a:r>
              <a:rPr lang="en-US" sz="2600" spc="-80" dirty="0">
                <a:solidFill>
                  <a:srgbClr val="000000"/>
                </a:solidFill>
                <a:latin typeface="Consolas" panose="020B0609020204030204" pitchFamily="49" charset="0"/>
              </a:rPr>
              <a:t>.format(1234))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600" spc="-8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600" spc="-8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spc="-80" dirty="0">
                <a:solidFill>
                  <a:srgbClr val="00A000"/>
                </a:solidFill>
                <a:latin typeface="Consolas" panose="020B0609020204030204" pitchFamily="49" charset="0"/>
              </a:rPr>
              <a:t>"{:05}"</a:t>
            </a:r>
            <a:r>
              <a:rPr lang="en-US" sz="2600" spc="-80" dirty="0">
                <a:solidFill>
                  <a:srgbClr val="000000"/>
                </a:solidFill>
                <a:latin typeface="Consolas" panose="020B0609020204030204" pitchFamily="49" charset="0"/>
              </a:rPr>
              <a:t>.format(12345))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05BE42-FAE4-463A-AAD8-056B3567AE9A}"/>
              </a:ext>
            </a:extLst>
          </p:cNvPr>
          <p:cNvSpPr txBox="1"/>
          <p:nvPr/>
        </p:nvSpPr>
        <p:spPr>
          <a:xfrm>
            <a:off x="5562600" y="2852928"/>
            <a:ext cx="3444240" cy="3870803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-5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93000"/>
              </a:lnSpc>
            </a:pPr>
            <a:r>
              <a:rPr lang="en-US" sz="2800" dirty="0">
                <a:solidFill>
                  <a:srgbClr val="0000FF"/>
                </a:solidFill>
                <a:latin typeface="CSD16" panose="05000101010101010101" pitchFamily="1" charset="2"/>
              </a:rPr>
              <a:t>M«M</a:t>
            </a:r>
            <a:r>
              <a:rPr lang="en-US" sz="28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 </a:t>
            </a:r>
            <a:br>
              <a:rPr lang="en-US" sz="280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b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00001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00012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00123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01234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12345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b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FF"/>
                </a:solidFill>
                <a:latin typeface="CSD16" panose="05000101010101010101" pitchFamily="1" charset="2"/>
              </a:rPr>
              <a:t>M©M</a:t>
            </a:r>
            <a:r>
              <a:rPr lang="en-US" sz="28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----jGRASP:</a:t>
            </a:r>
          </a:p>
          <a:p>
            <a:pPr lvl="0">
              <a:lnSpc>
                <a:spcPct val="93000"/>
              </a:lnSpc>
            </a:pPr>
            <a:endParaRPr kumimoji="0" lang="en-US" sz="600" b="1" i="0" u="none" strike="noStrike" kern="1200" cap="none" spc="-5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369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601968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23000"/>
              </a:lnSpc>
            </a:pP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NumberFormat03.py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demonstrates that leading 0s are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not required to line up numbers by place value.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Just leave out the 0, and the number will be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displayed with leading spaces instead.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</a:p>
          <a:p>
            <a:pPr lvl="0">
              <a:lnSpc>
                <a:spcPct val="123000"/>
              </a:lnSpc>
            </a:pP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3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700" spc="-8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700" spc="-8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700" spc="-80" dirty="0">
                <a:solidFill>
                  <a:srgbClr val="00A000"/>
                </a:solidFill>
                <a:latin typeface="Consolas" panose="020B0609020204030204" pitchFamily="49" charset="0"/>
              </a:rPr>
              <a:t>"{:5}"</a:t>
            </a:r>
            <a:r>
              <a:rPr lang="en-US" sz="2700" spc="-80" dirty="0">
                <a:solidFill>
                  <a:srgbClr val="000000"/>
                </a:solidFill>
                <a:latin typeface="Consolas" panose="020B0609020204030204" pitchFamily="49" charset="0"/>
              </a:rPr>
              <a:t>.format(1))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700" spc="-8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700" spc="-8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700" spc="-80" dirty="0">
                <a:solidFill>
                  <a:srgbClr val="00A000"/>
                </a:solidFill>
                <a:latin typeface="Consolas" panose="020B0609020204030204" pitchFamily="49" charset="0"/>
              </a:rPr>
              <a:t>"{:5}"</a:t>
            </a:r>
            <a:r>
              <a:rPr lang="en-US" sz="2700" spc="-80" dirty="0">
                <a:solidFill>
                  <a:srgbClr val="000000"/>
                </a:solidFill>
                <a:latin typeface="Consolas" panose="020B0609020204030204" pitchFamily="49" charset="0"/>
              </a:rPr>
              <a:t>.format(12))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700" spc="-8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700" spc="-8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700" spc="-80" dirty="0">
                <a:solidFill>
                  <a:srgbClr val="00A000"/>
                </a:solidFill>
                <a:latin typeface="Consolas" panose="020B0609020204030204" pitchFamily="49" charset="0"/>
              </a:rPr>
              <a:t>"{:5}"</a:t>
            </a:r>
            <a:r>
              <a:rPr lang="en-US" sz="2700" spc="-80" dirty="0">
                <a:solidFill>
                  <a:srgbClr val="000000"/>
                </a:solidFill>
                <a:latin typeface="Consolas" panose="020B0609020204030204" pitchFamily="49" charset="0"/>
              </a:rPr>
              <a:t>.format(123))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700" spc="-8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700" spc="-8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700" spc="-80" dirty="0">
                <a:solidFill>
                  <a:srgbClr val="00A000"/>
                </a:solidFill>
                <a:latin typeface="Consolas" panose="020B0609020204030204" pitchFamily="49" charset="0"/>
              </a:rPr>
              <a:t>"{:5}"</a:t>
            </a:r>
            <a:r>
              <a:rPr lang="en-US" sz="2700" spc="-80" dirty="0">
                <a:solidFill>
                  <a:srgbClr val="000000"/>
                </a:solidFill>
                <a:latin typeface="Consolas" panose="020B0609020204030204" pitchFamily="49" charset="0"/>
              </a:rPr>
              <a:t>.format(1234))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700" spc="-1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700" spc="-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700" spc="-100" dirty="0">
                <a:solidFill>
                  <a:srgbClr val="00A000"/>
                </a:solidFill>
                <a:latin typeface="Consolas" panose="020B0609020204030204" pitchFamily="49" charset="0"/>
              </a:rPr>
              <a:t>"{:5}"</a:t>
            </a:r>
            <a:r>
              <a:rPr lang="en-US" sz="2700" spc="-100" dirty="0">
                <a:solidFill>
                  <a:srgbClr val="000000"/>
                </a:solidFill>
                <a:latin typeface="Consolas" panose="020B0609020204030204" pitchFamily="49" charset="0"/>
              </a:rPr>
              <a:t>.format(12345))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endParaRPr kumimoji="0" lang="en-US" sz="2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05BE42-FAE4-463A-AAD8-056B3567AE9A}"/>
              </a:ext>
            </a:extLst>
          </p:cNvPr>
          <p:cNvSpPr txBox="1"/>
          <p:nvPr/>
        </p:nvSpPr>
        <p:spPr>
          <a:xfrm>
            <a:off x="5562600" y="2852928"/>
            <a:ext cx="3444240" cy="3870803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-5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93000"/>
              </a:lnSpc>
            </a:pPr>
            <a:r>
              <a:rPr lang="en-US" sz="2800" dirty="0">
                <a:solidFill>
                  <a:srgbClr val="0000FF"/>
                </a:solidFill>
                <a:latin typeface="CSD16" panose="05000101010101010101" pitchFamily="1" charset="2"/>
              </a:rPr>
              <a:t>M«M</a:t>
            </a:r>
            <a:r>
              <a:rPr lang="en-US" sz="28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 </a:t>
            </a:r>
            <a:br>
              <a:rPr lang="en-US" sz="280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b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800" dirty="0" err="1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  1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 12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123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FF"/>
                </a:solidFill>
                <a:latin typeface="CSD16" panose="05000101010101010101" pitchFamily="1" charset="2"/>
              </a:rPr>
              <a:t>M§M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1234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12345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b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FF"/>
                </a:solidFill>
                <a:latin typeface="CSD16" panose="05000101010101010101" pitchFamily="1" charset="2"/>
              </a:rPr>
              <a:t>M©M</a:t>
            </a:r>
            <a:r>
              <a:rPr lang="en-US" sz="28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----jGRASP:</a:t>
            </a:r>
          </a:p>
          <a:p>
            <a:pPr lvl="0">
              <a:lnSpc>
                <a:spcPct val="93000"/>
              </a:lnSpc>
            </a:pPr>
            <a:endParaRPr kumimoji="0" lang="en-US" sz="600" b="1" i="0" u="none" strike="noStrike" kern="1200" cap="none" spc="-5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554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562887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06000"/>
              </a:lnSpc>
            </a:pP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NumberFormat04.py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demonstrates what happens when the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format size for the number is not large enough.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If the format is not possible, it is simply 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ignored.  There is no error message.  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</a:p>
          <a:p>
            <a:pPr lvl="0">
              <a:lnSpc>
                <a:spcPct val="106000"/>
              </a:lnSpc>
            </a:pP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"{:5}"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.format(1))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"{:5}"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.format(12))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"{:5}"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.format(123))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"{:5}"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.format(1234))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"{:5}"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.format(12345))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8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A000"/>
                </a:solidFill>
                <a:latin typeface="Consolas" panose="020B0609020204030204" pitchFamily="49" charset="0"/>
              </a:rPr>
              <a:t>"{:5}"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.format(123456))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8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A000"/>
                </a:solidFill>
                <a:latin typeface="Consolas" panose="020B0609020204030204" pitchFamily="49" charset="0"/>
              </a:rPr>
              <a:t>"{:5}"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.format(1234567))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8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A000"/>
                </a:solidFill>
                <a:latin typeface="Consolas" panose="020B0609020204030204" pitchFamily="49" charset="0"/>
              </a:rPr>
              <a:t>"{:5}"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.format(12345678))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8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A000"/>
                </a:solidFill>
                <a:latin typeface="Consolas" panose="020B0609020204030204" pitchFamily="49" charset="0"/>
              </a:rPr>
              <a:t>"{:5}"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.format(123456789))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253491-47E5-49E7-9F4A-4163C88952D6}"/>
              </a:ext>
            </a:extLst>
          </p:cNvPr>
          <p:cNvSpPr txBox="1"/>
          <p:nvPr/>
        </p:nvSpPr>
        <p:spPr>
          <a:xfrm>
            <a:off x="6629400" y="1752600"/>
            <a:ext cx="2377440" cy="4265142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-5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/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M«M</a:t>
            </a:r>
            <a:r>
              <a:rPr lang="en-US" sz="2000" dirty="0">
                <a:solidFill>
                  <a:srgbClr val="4B8064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4B8064"/>
                </a:solidFill>
                <a:latin typeface="Consolas" panose="020B0609020204030204" pitchFamily="49" charset="0"/>
              </a:rPr>
              <a:t>----jGRASP </a:t>
            </a:r>
            <a:br>
              <a:rPr lang="en-US" sz="200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b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000" dirty="0" err="1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1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12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123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M§M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1234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12345</a:t>
            </a:r>
          </a:p>
          <a:p>
            <a:pPr lvl="0"/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123456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1234567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12345678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123456789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b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M©M</a:t>
            </a:r>
            <a:r>
              <a:rPr lang="en-US" sz="2000" dirty="0">
                <a:solidFill>
                  <a:srgbClr val="4B8064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4B8064"/>
                </a:solidFill>
                <a:latin typeface="Consolas" panose="020B0609020204030204" pitchFamily="49" charset="0"/>
              </a:rPr>
              <a:t>----jGRASP:</a:t>
            </a:r>
            <a:endParaRPr lang="en-US" sz="2800" dirty="0">
              <a:solidFill>
                <a:srgbClr val="4B8064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3000"/>
              </a:lnSpc>
            </a:pPr>
            <a:endParaRPr kumimoji="0" lang="en-US" sz="600" b="1" i="0" u="none" strike="noStrike" kern="1200" cap="none" spc="-5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42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586868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08000"/>
              </a:lnSpc>
            </a:pP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  <a:t># Selection04.py</a:t>
            </a:r>
            <a:b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demonstrates two-way selection </a:t>
            </a:r>
            <a:b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  <a:t># with &lt;</a:t>
            </a:r>
            <a:r>
              <a:rPr lang="en-US" sz="2400" dirty="0" err="1">
                <a:solidFill>
                  <a:srgbClr val="E65D00"/>
                </a:solidFill>
                <a:latin typeface="Consolas" panose="020B0609020204030204" pitchFamily="49" charset="0"/>
              </a:rPr>
              <a:t>if..else</a:t>
            </a:r>
            <a: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  <a:t>&gt;.  Run the program twice:  </a:t>
            </a:r>
            <a:b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  <a:t># First with 1200, then with 1000.</a:t>
            </a:r>
            <a:b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b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b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sat = eval(input(</a:t>
            </a:r>
            <a:r>
              <a:rPr lang="en-US" sz="2400" dirty="0">
                <a:solidFill>
                  <a:srgbClr val="00A000"/>
                </a:solidFill>
                <a:latin typeface="Consolas" panose="020B0609020204030204" pitchFamily="49" charset="0"/>
              </a:rPr>
              <a:t>"Enter SAT score  --&gt; 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b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3200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sat &gt;= 1100: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00A000"/>
                </a:solidFill>
                <a:latin typeface="Consolas" panose="020B0609020204030204" pitchFamily="49" charset="0"/>
              </a:rPr>
              <a:t>"You are admitted."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3200" dirty="0">
                <a:solidFill>
                  <a:srgbClr val="941EDF"/>
                </a:solidFill>
                <a:latin typeface="Consolas" panose="020B0609020204030204" pitchFamily="49" charset="0"/>
              </a:rPr>
              <a:t>else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00A000"/>
                </a:solidFill>
                <a:latin typeface="Consolas" panose="020B0609020204030204" pitchFamily="49" charset="0"/>
              </a:rPr>
              <a:t>"You are not admitted."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4158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r>
              <a:rPr lang="en-US" sz="4800" dirty="0">
                <a:solidFill>
                  <a:schemeClr val="bg1"/>
                </a:solidFill>
                <a:latin typeface="Arial Black" pitchFamily="34" charset="0"/>
              </a:rPr>
              <a:t>format Command Reality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6168E1-46A7-4F5E-B839-61B95B9E4B40}"/>
              </a:ext>
            </a:extLst>
          </p:cNvPr>
          <p:cNvSpPr txBox="1"/>
          <p:nvPr/>
        </p:nvSpPr>
        <p:spPr>
          <a:xfrm>
            <a:off x="182880" y="1219200"/>
            <a:ext cx="8778240" cy="45920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</a:rPr>
              <a:t>While the </a:t>
            </a:r>
            <a:r>
              <a:rPr lang="en-US" sz="3600" dirty="0">
                <a:latin typeface="Consolas" panose="020B0609020204030204" pitchFamily="49" charset="0"/>
                <a:ea typeface="Times New Roman" panose="02020603050405020304" pitchFamily="18" charset="0"/>
              </a:rPr>
              <a:t>format</a:t>
            </a: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</a:rPr>
              <a:t> command can change the </a:t>
            </a:r>
            <a:r>
              <a:rPr lang="en-US" sz="3200" u="sng" dirty="0">
                <a:latin typeface="Arial" panose="020B0604020202020204" pitchFamily="34" charset="0"/>
                <a:ea typeface="Times New Roman" panose="02020603050405020304" pitchFamily="18" charset="0"/>
              </a:rPr>
              <a:t>appearance</a:t>
            </a: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</a:rPr>
              <a:t> of a number, it cannot change the </a:t>
            </a:r>
            <a:r>
              <a:rPr lang="en-US" sz="3200" u="sng" dirty="0">
                <a:latin typeface="Arial" panose="020B0604020202020204" pitchFamily="34" charset="0"/>
                <a:ea typeface="Times New Roman" panose="02020603050405020304" pitchFamily="18" charset="0"/>
              </a:rPr>
              <a:t>value</a:t>
            </a: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</a:rPr>
              <a:t> of a number. 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sz="32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</a:rPr>
              <a:t>This is why it is OK to add leading zeros or spaces when a number does not have enough digits.  It is also why it is not OK to remove digits when a number has too many.</a:t>
            </a:r>
            <a:endParaRPr 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9230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583084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06000"/>
              </a:lnSpc>
            </a:pP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NumberFormat05.py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demonstrates how to add commas (,)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as a "thousand separator".  It may seem like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it stops working at 10 million.  The problem is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the commas count as digits.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b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3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A000"/>
                </a:solidFill>
                <a:latin typeface="Consolas" panose="020B0609020204030204" pitchFamily="49" charset="0"/>
              </a:rPr>
              <a:t>"{:9,}"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.format(1))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A000"/>
                </a:solidFill>
                <a:latin typeface="Consolas" panose="020B0609020204030204" pitchFamily="49" charset="0"/>
              </a:rPr>
              <a:t>"{:9,}"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.format(12))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A000"/>
                </a:solidFill>
                <a:latin typeface="Consolas" panose="020B0609020204030204" pitchFamily="49" charset="0"/>
              </a:rPr>
              <a:t>"{:9,}"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.format(123))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A000"/>
                </a:solidFill>
                <a:latin typeface="Consolas" panose="020B0609020204030204" pitchFamily="49" charset="0"/>
              </a:rPr>
              <a:t>"{:9,}"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.format(1234))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A000"/>
                </a:solidFill>
                <a:latin typeface="Consolas" panose="020B0609020204030204" pitchFamily="49" charset="0"/>
              </a:rPr>
              <a:t>"{:9,}"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.format(12345))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A000"/>
                </a:solidFill>
                <a:latin typeface="Consolas" panose="020B0609020204030204" pitchFamily="49" charset="0"/>
              </a:rPr>
              <a:t>"{:9,}"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.format(123456))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A000"/>
                </a:solidFill>
                <a:latin typeface="Consolas" panose="020B0609020204030204" pitchFamily="49" charset="0"/>
              </a:rPr>
              <a:t>"{:9,}"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.format(1234567))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A000"/>
                </a:solidFill>
                <a:latin typeface="Consolas" panose="020B0609020204030204" pitchFamily="49" charset="0"/>
              </a:rPr>
              <a:t>"{:9,}"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.format(12345678))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A000"/>
                </a:solidFill>
                <a:latin typeface="Consolas" panose="020B0609020204030204" pitchFamily="49" charset="0"/>
              </a:rPr>
              <a:t>"{:9,}"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.format(123456789))</a:t>
            </a:r>
            <a:endParaRPr kumimoji="0" lang="en-US" sz="2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C4A3C3-CA55-47EF-A417-1D8C729C9888}"/>
              </a:ext>
            </a:extLst>
          </p:cNvPr>
          <p:cNvSpPr txBox="1"/>
          <p:nvPr/>
        </p:nvSpPr>
        <p:spPr>
          <a:xfrm>
            <a:off x="6324600" y="1880649"/>
            <a:ext cx="2682240" cy="4839595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-5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95000"/>
              </a:lnSpc>
            </a:pP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M«M</a:t>
            </a:r>
            <a:r>
              <a:rPr lang="en-US" sz="2400" dirty="0">
                <a:solidFill>
                  <a:srgbClr val="4B8064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4B8064"/>
                </a:solidFill>
                <a:latin typeface="Consolas" panose="020B0609020204030204" pitchFamily="49" charset="0"/>
              </a:rPr>
              <a:t>----jGRASP </a:t>
            </a:r>
            <a:br>
              <a:rPr lang="en-US" sz="240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b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1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12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123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1,234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12,345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123,456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1,234,567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12,345,678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123,456,789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b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M©M</a:t>
            </a:r>
            <a:r>
              <a:rPr lang="en-US" sz="2400" dirty="0">
                <a:solidFill>
                  <a:srgbClr val="4B8064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4B8064"/>
                </a:solidFill>
                <a:latin typeface="Consolas" panose="020B0609020204030204" pitchFamily="49" charset="0"/>
              </a:rPr>
              <a:t>----jGRASP</a:t>
            </a:r>
          </a:p>
          <a:p>
            <a:pPr lvl="0">
              <a:lnSpc>
                <a:spcPct val="93000"/>
              </a:lnSpc>
            </a:pPr>
            <a:endParaRPr kumimoji="0" lang="en-US" sz="600" b="1" i="0" u="none" strike="noStrike" kern="1200" cap="none" spc="-5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0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981200"/>
          </a:xfrm>
        </p:spPr>
        <p:txBody>
          <a:bodyPr/>
          <a:lstStyle/>
          <a:p>
            <a:r>
              <a:rPr lang="en-US" sz="4800" dirty="0">
                <a:solidFill>
                  <a:schemeClr val="bg1"/>
                </a:solidFill>
                <a:latin typeface="Arial Black" pitchFamily="34" charset="0"/>
              </a:rPr>
              <a:t>The problem with program NumberFormat05.py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65760" y="4419600"/>
            <a:ext cx="8412480" cy="1988237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lang="en-US" sz="2800" dirty="0"/>
              <a:t>The number in </a:t>
            </a:r>
            <a:r>
              <a:rPr lang="en-US" sz="2800" b="0" dirty="0">
                <a:latin typeface="Arial Black" panose="020B0A04020102020204" pitchFamily="34" charset="0"/>
              </a:rPr>
              <a:t>format</a:t>
            </a:r>
            <a:r>
              <a:rPr lang="en-US" sz="2800" dirty="0"/>
              <a:t>’s string literal does not specify the total number of digits, it specifies the total number of </a:t>
            </a:r>
            <a:r>
              <a:rPr lang="en-US" sz="2800" u="sng" dirty="0"/>
              <a:t>characters</a:t>
            </a:r>
            <a:r>
              <a:rPr lang="en-US" sz="2800" dirty="0"/>
              <a:t> which includes digits, commas, and even the decimal point.</a:t>
            </a:r>
            <a:endParaRPr lang="en-US" sz="2800" spc="-70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794847-696B-42B1-BC49-E67579981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127940"/>
              </p:ext>
            </p:extLst>
          </p:nvPr>
        </p:nvGraphicFramePr>
        <p:xfrm>
          <a:off x="365760" y="2133600"/>
          <a:ext cx="8412480" cy="1645920"/>
        </p:xfrm>
        <a:graphic>
          <a:graphicData uri="http://schemas.openxmlformats.org/drawingml/2006/table">
            <a:tbl>
              <a:tblPr firstRow="1" firstCol="1" bandRow="1"/>
              <a:tblGrid>
                <a:gridCol w="1571806">
                  <a:extLst>
                    <a:ext uri="{9D8B030D-6E8A-4147-A177-3AD203B41FA5}">
                      <a16:colId xmlns:a16="http://schemas.microsoft.com/office/drawing/2014/main" val="2062863544"/>
                    </a:ext>
                  </a:extLst>
                </a:gridCol>
                <a:gridCol w="617446">
                  <a:extLst>
                    <a:ext uri="{9D8B030D-6E8A-4147-A177-3AD203B41FA5}">
                      <a16:colId xmlns:a16="http://schemas.microsoft.com/office/drawing/2014/main" val="1149409108"/>
                    </a:ext>
                  </a:extLst>
                </a:gridCol>
                <a:gridCol w="618421">
                  <a:extLst>
                    <a:ext uri="{9D8B030D-6E8A-4147-A177-3AD203B41FA5}">
                      <a16:colId xmlns:a16="http://schemas.microsoft.com/office/drawing/2014/main" val="2971388036"/>
                    </a:ext>
                  </a:extLst>
                </a:gridCol>
                <a:gridCol w="618421">
                  <a:extLst>
                    <a:ext uri="{9D8B030D-6E8A-4147-A177-3AD203B41FA5}">
                      <a16:colId xmlns:a16="http://schemas.microsoft.com/office/drawing/2014/main" val="32224275"/>
                    </a:ext>
                  </a:extLst>
                </a:gridCol>
                <a:gridCol w="618421">
                  <a:extLst>
                    <a:ext uri="{9D8B030D-6E8A-4147-A177-3AD203B41FA5}">
                      <a16:colId xmlns:a16="http://schemas.microsoft.com/office/drawing/2014/main" val="2384915934"/>
                    </a:ext>
                  </a:extLst>
                </a:gridCol>
                <a:gridCol w="618421">
                  <a:extLst>
                    <a:ext uri="{9D8B030D-6E8A-4147-A177-3AD203B41FA5}">
                      <a16:colId xmlns:a16="http://schemas.microsoft.com/office/drawing/2014/main" val="125666468"/>
                    </a:ext>
                  </a:extLst>
                </a:gridCol>
                <a:gridCol w="618421">
                  <a:extLst>
                    <a:ext uri="{9D8B030D-6E8A-4147-A177-3AD203B41FA5}">
                      <a16:colId xmlns:a16="http://schemas.microsoft.com/office/drawing/2014/main" val="1701566677"/>
                    </a:ext>
                  </a:extLst>
                </a:gridCol>
                <a:gridCol w="618421">
                  <a:extLst>
                    <a:ext uri="{9D8B030D-6E8A-4147-A177-3AD203B41FA5}">
                      <a16:colId xmlns:a16="http://schemas.microsoft.com/office/drawing/2014/main" val="1696537072"/>
                    </a:ext>
                  </a:extLst>
                </a:gridCol>
                <a:gridCol w="618421">
                  <a:extLst>
                    <a:ext uri="{9D8B030D-6E8A-4147-A177-3AD203B41FA5}">
                      <a16:colId xmlns:a16="http://schemas.microsoft.com/office/drawing/2014/main" val="1386440973"/>
                    </a:ext>
                  </a:extLst>
                </a:gridCol>
                <a:gridCol w="618421">
                  <a:extLst>
                    <a:ext uri="{9D8B030D-6E8A-4147-A177-3AD203B41FA5}">
                      <a16:colId xmlns:a16="http://schemas.microsoft.com/office/drawing/2014/main" val="769858029"/>
                    </a:ext>
                  </a:extLst>
                </a:gridCol>
                <a:gridCol w="637930">
                  <a:extLst>
                    <a:ext uri="{9D8B030D-6E8A-4147-A177-3AD203B41FA5}">
                      <a16:colId xmlns:a16="http://schemas.microsoft.com/office/drawing/2014/main" val="1969350305"/>
                    </a:ext>
                  </a:extLst>
                </a:gridCol>
                <a:gridCol w="637930">
                  <a:extLst>
                    <a:ext uri="{9D8B030D-6E8A-4147-A177-3AD203B41FA5}">
                      <a16:colId xmlns:a16="http://schemas.microsoft.com/office/drawing/2014/main" val="674472604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dirty="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dirty="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dirty="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dirty="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,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dirty="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dirty="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dirty="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,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99126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226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0837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583680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12000"/>
              </a:lnSpc>
            </a:pP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NumberFormat06.py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fixes the problem of the previous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program by increasing the total character count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to accommodate the commas.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b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</a:p>
          <a:p>
            <a:pPr lvl="0">
              <a:lnSpc>
                <a:spcPct val="112000"/>
              </a:lnSpc>
            </a:pP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23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A000"/>
                </a:solidFill>
                <a:latin typeface="Consolas" panose="020B0609020204030204" pitchFamily="49" charset="0"/>
              </a:rPr>
              <a:t>"{:11,}"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.format(1))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A000"/>
                </a:solidFill>
                <a:latin typeface="Consolas" panose="020B0609020204030204" pitchFamily="49" charset="0"/>
              </a:rPr>
              <a:t>"{:11,}"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.format(12))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A000"/>
                </a:solidFill>
                <a:latin typeface="Consolas" panose="020B0609020204030204" pitchFamily="49" charset="0"/>
              </a:rPr>
              <a:t>"{:11,}"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.format(123))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A000"/>
                </a:solidFill>
                <a:latin typeface="Consolas" panose="020B0609020204030204" pitchFamily="49" charset="0"/>
              </a:rPr>
              <a:t>"{:11,}"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.format(1234))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A000"/>
                </a:solidFill>
                <a:latin typeface="Consolas" panose="020B0609020204030204" pitchFamily="49" charset="0"/>
              </a:rPr>
              <a:t>"{:11,}"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.format(12345))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A000"/>
                </a:solidFill>
                <a:latin typeface="Consolas" panose="020B0609020204030204" pitchFamily="49" charset="0"/>
              </a:rPr>
              <a:t>"{:11,}"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.format(123456))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A000"/>
                </a:solidFill>
                <a:latin typeface="Consolas" panose="020B0609020204030204" pitchFamily="49" charset="0"/>
              </a:rPr>
              <a:t>"{:11,}"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.format(1234567))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A000"/>
                </a:solidFill>
                <a:latin typeface="Consolas" panose="020B0609020204030204" pitchFamily="49" charset="0"/>
              </a:rPr>
              <a:t>"{:11,}"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.format(12345678))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A000"/>
                </a:solidFill>
                <a:latin typeface="Consolas" panose="020B0609020204030204" pitchFamily="49" charset="0"/>
              </a:rPr>
              <a:t>"{:11,}"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.format(123456789))</a:t>
            </a:r>
            <a:endParaRPr kumimoji="0" lang="en-US" sz="2300" b="1" i="0" u="none" strike="noStrike" kern="1200" cap="none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55C686-346C-4AAD-BA0D-C495DEDC166C}"/>
              </a:ext>
            </a:extLst>
          </p:cNvPr>
          <p:cNvSpPr txBox="1"/>
          <p:nvPr/>
        </p:nvSpPr>
        <p:spPr>
          <a:xfrm>
            <a:off x="6324600" y="1880649"/>
            <a:ext cx="2682240" cy="4839595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-5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95000"/>
              </a:lnSpc>
            </a:pP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M«M</a:t>
            </a:r>
            <a:r>
              <a:rPr lang="en-US" sz="2400" dirty="0">
                <a:solidFill>
                  <a:srgbClr val="4B8064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4B8064"/>
                </a:solidFill>
                <a:latin typeface="Consolas" panose="020B0609020204030204" pitchFamily="49" charset="0"/>
              </a:rPr>
              <a:t>----jGRASP </a:t>
            </a:r>
            <a:br>
              <a:rPr lang="en-US" sz="240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b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1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12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123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1,234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12,345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123,456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1,234,567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12,345,678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123,456,789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b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M©M</a:t>
            </a:r>
            <a:r>
              <a:rPr lang="en-US" sz="2400" dirty="0">
                <a:solidFill>
                  <a:srgbClr val="4B8064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4B8064"/>
                </a:solidFill>
                <a:latin typeface="Consolas" panose="020B0609020204030204" pitchFamily="49" charset="0"/>
              </a:rPr>
              <a:t>----jGRASP</a:t>
            </a:r>
          </a:p>
          <a:p>
            <a:pPr lvl="0">
              <a:lnSpc>
                <a:spcPct val="93000"/>
              </a:lnSpc>
            </a:pPr>
            <a:endParaRPr kumimoji="0" lang="en-US" sz="600" b="1" i="0" u="none" strike="noStrike" kern="1200" cap="none" spc="-5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732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583680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13000"/>
              </a:lnSpc>
            </a:pP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  <a:t># NumberFormat07.py</a:t>
            </a:r>
            <a:b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demonstrates that commas can </a:t>
            </a:r>
            <a:b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  <a:t># be used without leading zeros or spaces.</a:t>
            </a:r>
            <a:b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b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b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255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5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550" dirty="0">
                <a:solidFill>
                  <a:srgbClr val="00A000"/>
                </a:solidFill>
                <a:latin typeface="Consolas" panose="020B0609020204030204" pitchFamily="49" charset="0"/>
              </a:rPr>
              <a:t>"{:,}"</a:t>
            </a:r>
            <a:r>
              <a:rPr lang="en-US" sz="2550" dirty="0">
                <a:solidFill>
                  <a:srgbClr val="000000"/>
                </a:solidFill>
                <a:latin typeface="Consolas" panose="020B0609020204030204" pitchFamily="49" charset="0"/>
              </a:rPr>
              <a:t>.format(1))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55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5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550" dirty="0">
                <a:solidFill>
                  <a:srgbClr val="00A000"/>
                </a:solidFill>
                <a:latin typeface="Consolas" panose="020B0609020204030204" pitchFamily="49" charset="0"/>
              </a:rPr>
              <a:t>"{:,}"</a:t>
            </a:r>
            <a:r>
              <a:rPr lang="en-US" sz="2550" dirty="0">
                <a:solidFill>
                  <a:srgbClr val="000000"/>
                </a:solidFill>
                <a:latin typeface="Consolas" panose="020B0609020204030204" pitchFamily="49" charset="0"/>
              </a:rPr>
              <a:t>.format(12))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55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5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550" dirty="0">
                <a:solidFill>
                  <a:srgbClr val="00A000"/>
                </a:solidFill>
                <a:latin typeface="Consolas" panose="020B0609020204030204" pitchFamily="49" charset="0"/>
              </a:rPr>
              <a:t>"{:,}"</a:t>
            </a:r>
            <a:r>
              <a:rPr lang="en-US" sz="2550" dirty="0">
                <a:solidFill>
                  <a:srgbClr val="000000"/>
                </a:solidFill>
                <a:latin typeface="Consolas" panose="020B0609020204030204" pitchFamily="49" charset="0"/>
              </a:rPr>
              <a:t>.format(123))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55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5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550" dirty="0">
                <a:solidFill>
                  <a:srgbClr val="00A000"/>
                </a:solidFill>
                <a:latin typeface="Consolas" panose="020B0609020204030204" pitchFamily="49" charset="0"/>
              </a:rPr>
              <a:t>"{:,}"</a:t>
            </a:r>
            <a:r>
              <a:rPr lang="en-US" sz="2550" dirty="0">
                <a:solidFill>
                  <a:srgbClr val="000000"/>
                </a:solidFill>
                <a:latin typeface="Consolas" panose="020B0609020204030204" pitchFamily="49" charset="0"/>
              </a:rPr>
              <a:t>.format(1234))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55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5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550" dirty="0">
                <a:solidFill>
                  <a:srgbClr val="00A000"/>
                </a:solidFill>
                <a:latin typeface="Consolas" panose="020B0609020204030204" pitchFamily="49" charset="0"/>
              </a:rPr>
              <a:t>"{:,}"</a:t>
            </a:r>
            <a:r>
              <a:rPr lang="en-US" sz="2550" dirty="0">
                <a:solidFill>
                  <a:srgbClr val="000000"/>
                </a:solidFill>
                <a:latin typeface="Consolas" panose="020B0609020204030204" pitchFamily="49" charset="0"/>
              </a:rPr>
              <a:t>.format(12345))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55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5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550" dirty="0">
                <a:solidFill>
                  <a:srgbClr val="00A000"/>
                </a:solidFill>
                <a:latin typeface="Consolas" panose="020B0609020204030204" pitchFamily="49" charset="0"/>
              </a:rPr>
              <a:t>"{:,}"</a:t>
            </a:r>
            <a:r>
              <a:rPr lang="en-US" sz="2550" dirty="0">
                <a:solidFill>
                  <a:srgbClr val="000000"/>
                </a:solidFill>
                <a:latin typeface="Consolas" panose="020B0609020204030204" pitchFamily="49" charset="0"/>
              </a:rPr>
              <a:t>.format(123456))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55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5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550" dirty="0">
                <a:solidFill>
                  <a:srgbClr val="00A000"/>
                </a:solidFill>
                <a:latin typeface="Consolas" panose="020B0609020204030204" pitchFamily="49" charset="0"/>
              </a:rPr>
              <a:t>"{:,}"</a:t>
            </a:r>
            <a:r>
              <a:rPr lang="en-US" sz="2550" dirty="0">
                <a:solidFill>
                  <a:srgbClr val="000000"/>
                </a:solidFill>
                <a:latin typeface="Consolas" panose="020B0609020204030204" pitchFamily="49" charset="0"/>
              </a:rPr>
              <a:t>.format(1234567))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55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5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550" dirty="0">
                <a:solidFill>
                  <a:srgbClr val="00A000"/>
                </a:solidFill>
                <a:latin typeface="Consolas" panose="020B0609020204030204" pitchFamily="49" charset="0"/>
              </a:rPr>
              <a:t>"{:,}"</a:t>
            </a:r>
            <a:r>
              <a:rPr lang="en-US" sz="2550" dirty="0">
                <a:solidFill>
                  <a:srgbClr val="000000"/>
                </a:solidFill>
                <a:latin typeface="Consolas" panose="020B0609020204030204" pitchFamily="49" charset="0"/>
              </a:rPr>
              <a:t>.format(12345678))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55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5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550" dirty="0">
                <a:solidFill>
                  <a:srgbClr val="00A000"/>
                </a:solidFill>
                <a:latin typeface="Consolas" panose="020B0609020204030204" pitchFamily="49" charset="0"/>
              </a:rPr>
              <a:t>"{:,}"</a:t>
            </a:r>
            <a:r>
              <a:rPr lang="en-US" sz="2550" dirty="0">
                <a:solidFill>
                  <a:srgbClr val="000000"/>
                </a:solidFill>
                <a:latin typeface="Consolas" panose="020B0609020204030204" pitchFamily="49" charset="0"/>
              </a:rPr>
              <a:t>.format(123456789))</a:t>
            </a:r>
            <a:endParaRPr kumimoji="0" lang="en-US" sz="2550" b="1" i="0" u="none" strike="noStrike" kern="1200" cap="none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55C686-346C-4AAD-BA0D-C495DEDC166C}"/>
              </a:ext>
            </a:extLst>
          </p:cNvPr>
          <p:cNvSpPr txBox="1"/>
          <p:nvPr/>
        </p:nvSpPr>
        <p:spPr>
          <a:xfrm>
            <a:off x="6324600" y="1880649"/>
            <a:ext cx="2682240" cy="4839595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-5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95000"/>
              </a:lnSpc>
            </a:pP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M«M</a:t>
            </a:r>
            <a:r>
              <a:rPr lang="en-US" sz="2400" dirty="0">
                <a:solidFill>
                  <a:srgbClr val="4B8064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4B8064"/>
                </a:solidFill>
                <a:latin typeface="Consolas" panose="020B0609020204030204" pitchFamily="49" charset="0"/>
              </a:rPr>
              <a:t>----jGRASP </a:t>
            </a:r>
            <a:br>
              <a:rPr lang="en-US" sz="240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b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123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1,234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12,345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123,456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1,234,567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12,345,678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123,456,789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b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M©M</a:t>
            </a:r>
            <a:r>
              <a:rPr lang="en-US" sz="2400" dirty="0">
                <a:solidFill>
                  <a:srgbClr val="4B8064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4B8064"/>
                </a:solidFill>
                <a:latin typeface="Consolas" panose="020B0609020204030204" pitchFamily="49" charset="0"/>
              </a:rPr>
              <a:t>----jGRASP</a:t>
            </a:r>
          </a:p>
          <a:p>
            <a:pPr lvl="0">
              <a:lnSpc>
                <a:spcPct val="93000"/>
              </a:lnSpc>
            </a:pPr>
            <a:endParaRPr kumimoji="0" lang="en-US" sz="600" b="1" i="0" u="none" strike="noStrike" kern="1200" cap="none" spc="-5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663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621621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12000"/>
              </a:lnSpc>
            </a:pP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NumberFormat08.py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repeats Documentation02.py from Chapter 4.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One problem with the program still has is that the 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numbers which are displayed represent money, but they 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are not rounded to 2 decimal places.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hoursWorked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35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hourlyRate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8.75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grossPay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hoursWorked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hourlyRate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deductions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grossPay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0.29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netPay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grossPay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- deductions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</a:p>
          <a:p>
            <a:pPr lvl="0">
              <a:lnSpc>
                <a:spcPct val="112000"/>
              </a:lnSpc>
            </a:pP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A000"/>
                </a:solidFill>
                <a:latin typeface="Consolas" panose="020B0609020204030204" pitchFamily="49" charset="0"/>
              </a:rPr>
              <a:t>"Hours Worked: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hoursWorked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A000"/>
                </a:solidFill>
                <a:latin typeface="Consolas" panose="020B0609020204030204" pitchFamily="49" charset="0"/>
              </a:rPr>
              <a:t>"Hourly Rate: 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hourlyRate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A000"/>
                </a:solidFill>
                <a:latin typeface="Consolas" panose="020B0609020204030204" pitchFamily="49" charset="0"/>
              </a:rPr>
              <a:t>"Gross Pay:   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grossPay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A000"/>
                </a:solidFill>
                <a:latin typeface="Consolas" panose="020B0609020204030204" pitchFamily="49" charset="0"/>
              </a:rPr>
              <a:t>"Deductions:  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,deductions)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A000"/>
                </a:solidFill>
                <a:latin typeface="Consolas" panose="020B0609020204030204" pitchFamily="49" charset="0"/>
              </a:rPr>
              <a:t>"Net Pay:     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netPay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kumimoji="0" lang="en-US" sz="2000" b="1" i="0" u="none" strike="noStrike" kern="1200" cap="none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6004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621621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12000"/>
              </a:lnSpc>
            </a:pP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NumberFormat08.py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repeats Documentation02.py from Chapter 4.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One problem with the program still has is that the 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numbers which are displayed represent money, but they 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are not rounded to 2 decimal places.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hoursWorked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35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hourlyRate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8.75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grossPay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hoursWorked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hourlyRate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deductions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grossPay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0.29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netPay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grossPay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- deductions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</a:p>
          <a:p>
            <a:pPr lvl="0">
              <a:lnSpc>
                <a:spcPct val="112000"/>
              </a:lnSpc>
            </a:pP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A000"/>
                </a:solidFill>
                <a:latin typeface="Consolas" panose="020B0609020204030204" pitchFamily="49" charset="0"/>
              </a:rPr>
              <a:t>"Hours Worked: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hoursWorked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A000"/>
                </a:solidFill>
                <a:latin typeface="Consolas" panose="020B0609020204030204" pitchFamily="49" charset="0"/>
              </a:rPr>
              <a:t>"Hourly Rate: 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hourlyRate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A000"/>
                </a:solidFill>
                <a:latin typeface="Consolas" panose="020B0609020204030204" pitchFamily="49" charset="0"/>
              </a:rPr>
              <a:t>"Gross Pay:   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grossPay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A000"/>
                </a:solidFill>
                <a:latin typeface="Consolas" panose="020B0609020204030204" pitchFamily="49" charset="0"/>
              </a:rPr>
              <a:t>"Deductions:  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,deductions)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A000"/>
                </a:solidFill>
                <a:latin typeface="Consolas" panose="020B0609020204030204" pitchFamily="49" charset="0"/>
              </a:rPr>
              <a:t>"Net Pay:     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netPay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kumimoji="0" lang="en-US" sz="2000" b="1" i="0" u="none" strike="noStrike" kern="1200" cap="none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A39773-230E-4B8C-A75B-E12E43B7ACE4}"/>
              </a:ext>
            </a:extLst>
          </p:cNvPr>
          <p:cNvSpPr txBox="1"/>
          <p:nvPr/>
        </p:nvSpPr>
        <p:spPr>
          <a:xfrm>
            <a:off x="4191000" y="146733"/>
            <a:ext cx="4815840" cy="2843086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latin typeface="CSD16" panose="05000101010101010101" pitchFamily="1" charset="2"/>
              </a:rPr>
              <a:t>M«M</a:t>
            </a:r>
            <a:r>
              <a:rPr lang="en-US" sz="22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 exec: python</a:t>
            </a:r>
            <a:br>
              <a:rPr lang="en-US" sz="220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z="22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b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200" dirty="0" err="1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Hours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Worked:  35</a:t>
            </a:r>
            <a:b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200" dirty="0" err="1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Hourly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Rate:   8.75</a:t>
            </a:r>
            <a:b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200" dirty="0" err="1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Gross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Pay:     306.25</a:t>
            </a:r>
            <a:b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200" dirty="0" err="1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Deductions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:    88.8125</a:t>
            </a:r>
            <a:b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200" dirty="0" err="1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Pay:       217.4375</a:t>
            </a:r>
            <a:b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2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b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200" dirty="0">
                <a:solidFill>
                  <a:srgbClr val="0000FF"/>
                </a:solidFill>
                <a:latin typeface="CSD16" panose="05000101010101010101" pitchFamily="1" charset="2"/>
              </a:rPr>
              <a:t>M©M</a:t>
            </a:r>
            <a:r>
              <a:rPr lang="en-US" sz="22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----jGRASP: operation 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2705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601744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94000"/>
              </a:lnSpc>
            </a:pP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NumberFormat09.py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demonstrates how to format real number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output with the &lt;format&gt; command.  The f inside 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"{:6.2f}" means this is a "floating-point number"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which is the same thing as a "real number".  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The 6 indicates the entire number will be 6 characters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long, including the decimal point.  The 2 indicates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there will be 2 digits after the decimal point.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hoursWorked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35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hourlyRate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8.75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grossPay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hoursWorked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hourlyRate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deductions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grossPay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0.29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netPay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grossPay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- deductions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"Hours Worked:"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"{:6.2f}"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.format(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hoursWorked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"Hourly Rate: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"{:6.2f}"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.format(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hourlyRate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"Gross Pay:  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"{:6.2f}"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.format(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grossPay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21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"Deductions: 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"{:6.2f}"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.format(deductions))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22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"Net Pay:    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"{:6.2f}"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.format(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netPay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kumimoji="0" lang="en-US" sz="2200" b="1" i="0" u="none" strike="noStrike" kern="1200" cap="none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1359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601744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94000"/>
              </a:lnSpc>
            </a:pP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NumberFormat09.py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demonstrates how to format real number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output with the &lt;format&gt; command.  The f inside 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"{:6.2f}" means this is a "floating-point number"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which is the same thing as a "real number".  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The 6 indicates the entire number will be 6 characters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long, including the decimal point.  The 2 indicates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there will be 2 digits after the decimal point.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hoursWorked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35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hourlyRate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8.75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grossPay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hoursWorked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hourlyRate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deductions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grossPay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0.29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netPay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grossPay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- deductions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"Hours Worked:"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"{:6.2f}"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.format(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hoursWorked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"Hourly Rate: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"{:6.2f}"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.format(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hourlyRate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"Gross Pay:  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"{:6.2f}"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.format(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grossPay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21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"Deductions: 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"{:6.2f}"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.format(deductions))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22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"Net Pay:    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"{:6.2f}"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.format(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netPay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kumimoji="0" lang="en-US" sz="2200" b="1" i="0" u="none" strike="noStrike" kern="1200" cap="none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AA64A8-173A-4F7D-9680-359E19AE76D7}"/>
              </a:ext>
            </a:extLst>
          </p:cNvPr>
          <p:cNvSpPr txBox="1"/>
          <p:nvPr/>
        </p:nvSpPr>
        <p:spPr>
          <a:xfrm>
            <a:off x="4191000" y="146733"/>
            <a:ext cx="4815840" cy="2843086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latin typeface="CSD16" panose="05000101010101010101" pitchFamily="1" charset="2"/>
              </a:rPr>
              <a:t>M«M</a:t>
            </a:r>
            <a:r>
              <a:rPr lang="en-US" sz="22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 exec: python</a:t>
            </a:r>
            <a:br>
              <a:rPr lang="en-US" sz="220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z="22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b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200" dirty="0" err="1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Hours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Worked:  35.00</a:t>
            </a:r>
            <a:b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200" dirty="0" err="1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Hourly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Rate:    8.75</a:t>
            </a:r>
            <a:b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200" dirty="0" err="1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Gross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Pay:    306.25</a:t>
            </a:r>
            <a:b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200" dirty="0" err="1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Deductions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:    88.81</a:t>
            </a:r>
            <a:b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200" dirty="0" err="1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Pay:      217.44</a:t>
            </a:r>
            <a:b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2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b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200" dirty="0">
                <a:solidFill>
                  <a:srgbClr val="0000FF"/>
                </a:solidFill>
                <a:latin typeface="CSD16" panose="05000101010101010101" pitchFamily="1" charset="2"/>
              </a:rPr>
              <a:t>M©M</a:t>
            </a:r>
            <a:r>
              <a:rPr lang="en-US" sz="22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----jGRASP: operation 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1854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616427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06000"/>
              </a:lnSpc>
            </a:pP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NumberFormat10.py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demonstrates how to format 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real numbers without leading spaces.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hoursWorked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35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hourlyRate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8.75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grossPay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hoursWorked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hourlyRate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deductions 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grossPay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* 0.29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netPay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grossPay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- deductions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3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dirty="0">
                <a:solidFill>
                  <a:srgbClr val="00A000"/>
                </a:solidFill>
                <a:latin typeface="Consolas" panose="020B0609020204030204" pitchFamily="49" charset="0"/>
              </a:rPr>
              <a:t>"Hours Worked:"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300" dirty="0">
                <a:solidFill>
                  <a:srgbClr val="00A000"/>
                </a:solidFill>
                <a:latin typeface="Consolas" panose="020B0609020204030204" pitchFamily="49" charset="0"/>
              </a:rPr>
              <a:t>"{:.2f}"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.format(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hoursWorked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3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dirty="0">
                <a:solidFill>
                  <a:srgbClr val="00A000"/>
                </a:solidFill>
                <a:latin typeface="Consolas" panose="020B0609020204030204" pitchFamily="49" charset="0"/>
              </a:rPr>
              <a:t>"Hourly Rate: "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300" dirty="0">
                <a:solidFill>
                  <a:srgbClr val="00A000"/>
                </a:solidFill>
                <a:latin typeface="Consolas" panose="020B0609020204030204" pitchFamily="49" charset="0"/>
              </a:rPr>
              <a:t>"{:.2f}"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.format(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hourlyRate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3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dirty="0">
                <a:solidFill>
                  <a:srgbClr val="00A000"/>
                </a:solidFill>
                <a:latin typeface="Consolas" panose="020B0609020204030204" pitchFamily="49" charset="0"/>
              </a:rPr>
              <a:t>"Gross Pay:   "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300" dirty="0">
                <a:solidFill>
                  <a:srgbClr val="00A000"/>
                </a:solidFill>
                <a:latin typeface="Consolas" panose="020B0609020204030204" pitchFamily="49" charset="0"/>
              </a:rPr>
              <a:t>"{:.2f}"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.format(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grossPay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3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dirty="0">
                <a:solidFill>
                  <a:srgbClr val="00A000"/>
                </a:solidFill>
                <a:latin typeface="Consolas" panose="020B0609020204030204" pitchFamily="49" charset="0"/>
              </a:rPr>
              <a:t>"Deductions:  "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300" dirty="0">
                <a:solidFill>
                  <a:srgbClr val="00A000"/>
                </a:solidFill>
                <a:latin typeface="Consolas" panose="020B0609020204030204" pitchFamily="49" charset="0"/>
              </a:rPr>
              <a:t>"{:.2f}"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.format(deductions))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3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dirty="0">
                <a:solidFill>
                  <a:srgbClr val="00A000"/>
                </a:solidFill>
                <a:latin typeface="Consolas" panose="020B0609020204030204" pitchFamily="49" charset="0"/>
              </a:rPr>
              <a:t>"Net Pay:     "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300" dirty="0">
                <a:solidFill>
                  <a:srgbClr val="00A000"/>
                </a:solidFill>
                <a:latin typeface="Consolas" panose="020B0609020204030204" pitchFamily="49" charset="0"/>
              </a:rPr>
              <a:t>"{:.2f}"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.format(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netPay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>
              <a:lnSpc>
                <a:spcPct val="106000"/>
              </a:lnSpc>
            </a:pP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endParaRPr kumimoji="0" lang="en-US" sz="2200" b="1" i="0" u="none" strike="noStrike" kern="1200" cap="none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57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586868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08000"/>
              </a:lnSpc>
            </a:pP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  <a:t># Selection04.py</a:t>
            </a:r>
            <a:b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demonstrates two-way selection </a:t>
            </a:r>
            <a:b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  <a:t># with &lt;</a:t>
            </a:r>
            <a:r>
              <a:rPr lang="en-US" sz="2400" dirty="0" err="1">
                <a:solidFill>
                  <a:srgbClr val="E65D00"/>
                </a:solidFill>
                <a:latin typeface="Consolas" panose="020B0609020204030204" pitchFamily="49" charset="0"/>
              </a:rPr>
              <a:t>if..else</a:t>
            </a:r>
            <a: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  <a:t>&gt;.  Run the program twice:  </a:t>
            </a:r>
            <a:b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  <a:t># First with 1200, then with 1000.</a:t>
            </a:r>
            <a:b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b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b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sat = eval(input(</a:t>
            </a:r>
            <a:r>
              <a:rPr lang="en-US" sz="2400" dirty="0">
                <a:solidFill>
                  <a:srgbClr val="00A000"/>
                </a:solidFill>
                <a:latin typeface="Consolas" panose="020B0609020204030204" pitchFamily="49" charset="0"/>
              </a:rPr>
              <a:t>"Enter SAT score  --&gt; 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b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3200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sat &gt;= 1100: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00A000"/>
                </a:solidFill>
                <a:latin typeface="Consolas" panose="020B0609020204030204" pitchFamily="49" charset="0"/>
              </a:rPr>
              <a:t>"You are admitted."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3200" dirty="0">
                <a:solidFill>
                  <a:srgbClr val="941EDF"/>
                </a:solidFill>
                <a:latin typeface="Consolas" panose="020B0609020204030204" pitchFamily="49" charset="0"/>
              </a:rPr>
              <a:t>else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00A000"/>
                </a:solidFill>
                <a:latin typeface="Consolas" panose="020B0609020204030204" pitchFamily="49" charset="0"/>
              </a:rPr>
              <a:t>"You are not admitted."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1D37-AFAC-4FDF-8AF8-CA903A50E03A}"/>
              </a:ext>
            </a:extLst>
          </p:cNvPr>
          <p:cNvSpPr txBox="1"/>
          <p:nvPr/>
        </p:nvSpPr>
        <p:spPr>
          <a:xfrm>
            <a:off x="137160" y="137160"/>
            <a:ext cx="4358640" cy="2323649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95000"/>
              </a:lnSpc>
            </a:pPr>
            <a:r>
              <a:rPr lang="en-US" sz="2000" spc="-30" dirty="0">
                <a:solidFill>
                  <a:srgbClr val="0000FF"/>
                </a:solidFill>
                <a:latin typeface="CSD16" panose="05000101010101010101" pitchFamily="1" charset="2"/>
              </a:rPr>
              <a:t>MM«M</a:t>
            </a:r>
            <a:r>
              <a:rPr lang="en-US" sz="2000" spc="-30" dirty="0">
                <a:solidFill>
                  <a:srgbClr val="4B8064"/>
                </a:solidFill>
                <a:latin typeface="Courier New" panose="02070309020205020404" pitchFamily="49" charset="0"/>
              </a:rPr>
              <a:t> </a:t>
            </a:r>
            <a:r>
              <a:rPr lang="en-US" sz="2000" spc="-30" dirty="0">
                <a:solidFill>
                  <a:srgbClr val="4B8064"/>
                </a:solidFill>
                <a:latin typeface="Consolas" panose="020B0609020204030204" pitchFamily="49" charset="0"/>
              </a:rPr>
              <a:t>----jGRASP exec: python S</a:t>
            </a:r>
            <a:br>
              <a:rPr lang="en-US" sz="2000" spc="-30" dirty="0">
                <a:solidFill>
                  <a:srgbClr val="4B8064"/>
                </a:solidFill>
                <a:latin typeface="Consolas" panose="020B0609020204030204" pitchFamily="49" charset="0"/>
              </a:rPr>
            </a:br>
            <a:r>
              <a:rPr lang="en-US" sz="2000" spc="-3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2000" spc="-3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000" spc="-3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2000" spc="-30" dirty="0">
                <a:solidFill>
                  <a:srgbClr val="000000"/>
                </a:solidFill>
                <a:latin typeface="Consolas" panose="020B0609020204030204" pitchFamily="49" charset="0"/>
              </a:rPr>
              <a:t>Enter SAT score  --&gt;  </a:t>
            </a:r>
            <a:r>
              <a:rPr lang="en-US" sz="2000" spc="-30" dirty="0">
                <a:solidFill>
                  <a:srgbClr val="EB5F00"/>
                </a:solidFill>
                <a:latin typeface="Consolas" panose="020B0609020204030204" pitchFamily="49" charset="0"/>
              </a:rPr>
              <a:t>1200</a:t>
            </a:r>
            <a:br>
              <a:rPr lang="en-US" sz="2000" spc="-3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2000" spc="-3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2000" spc="-3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000" spc="-3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2000" spc="-30" dirty="0" err="1">
                <a:solidFill>
                  <a:srgbClr val="000000"/>
                </a:solidFill>
                <a:latin typeface="Consolas" panose="020B0609020204030204" pitchFamily="49" charset="0"/>
              </a:rPr>
              <a:t>You</a:t>
            </a:r>
            <a:r>
              <a:rPr lang="en-US" sz="2000" spc="-30" dirty="0">
                <a:solidFill>
                  <a:srgbClr val="000000"/>
                </a:solidFill>
                <a:latin typeface="Consolas" panose="020B0609020204030204" pitchFamily="49" charset="0"/>
              </a:rPr>
              <a:t> are admitted.</a:t>
            </a:r>
          </a:p>
          <a:p>
            <a:pPr lvl="0">
              <a:lnSpc>
                <a:spcPct val="95000"/>
              </a:lnSpc>
            </a:pPr>
            <a:r>
              <a:rPr lang="en-US" sz="2000" spc="-3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2000" spc="-3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000" spc="-30" dirty="0">
                <a:solidFill>
                  <a:srgbClr val="0000FF"/>
                </a:solidFill>
                <a:latin typeface="CSD16" panose="05000101010101010101" pitchFamily="1" charset="2"/>
              </a:rPr>
              <a:t>MM©M</a:t>
            </a:r>
            <a:r>
              <a:rPr lang="en-US" sz="2000" spc="-30" dirty="0">
                <a:solidFill>
                  <a:srgbClr val="4B8064"/>
                </a:solidFill>
                <a:latin typeface="Courier New" panose="02070309020205020404" pitchFamily="49" charset="0"/>
              </a:rPr>
              <a:t> </a:t>
            </a:r>
            <a:r>
              <a:rPr lang="en-US" sz="2000" spc="-30" dirty="0">
                <a:solidFill>
                  <a:srgbClr val="4B8064"/>
                </a:solidFill>
                <a:latin typeface="Consolas" panose="020B0609020204030204" pitchFamily="49" charset="0"/>
              </a:rPr>
              <a:t>----jGRASP: operation com</a:t>
            </a:r>
            <a:endParaRPr lang="en-US" sz="1900" spc="-30" dirty="0">
              <a:solidFill>
                <a:srgbClr val="4B8064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02000"/>
              </a:lnSpc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B7B93F-AC64-405C-A49F-9E02702E00FD}"/>
              </a:ext>
            </a:extLst>
          </p:cNvPr>
          <p:cNvSpPr txBox="1"/>
          <p:nvPr/>
        </p:nvSpPr>
        <p:spPr>
          <a:xfrm>
            <a:off x="4648200" y="137160"/>
            <a:ext cx="4358640" cy="2323649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95000"/>
              </a:lnSpc>
            </a:pPr>
            <a:r>
              <a:rPr lang="en-US" sz="2000" spc="-30" dirty="0">
                <a:solidFill>
                  <a:srgbClr val="0000FF"/>
                </a:solidFill>
                <a:latin typeface="CSD16" panose="05000101010101010101" pitchFamily="1" charset="2"/>
              </a:rPr>
              <a:t>MM«M</a:t>
            </a:r>
            <a:r>
              <a:rPr lang="en-US" sz="2000" spc="-30" dirty="0">
                <a:solidFill>
                  <a:srgbClr val="4B8064"/>
                </a:solidFill>
                <a:latin typeface="Courier New" panose="02070309020205020404" pitchFamily="49" charset="0"/>
              </a:rPr>
              <a:t> </a:t>
            </a:r>
            <a:r>
              <a:rPr lang="en-US" sz="2000" spc="-30" dirty="0">
                <a:solidFill>
                  <a:srgbClr val="4B8064"/>
                </a:solidFill>
                <a:latin typeface="Consolas" panose="020B0609020204030204" pitchFamily="49" charset="0"/>
              </a:rPr>
              <a:t>----jGRASP exec: python S</a:t>
            </a:r>
            <a:br>
              <a:rPr lang="en-US" sz="2000" spc="-30" dirty="0">
                <a:solidFill>
                  <a:srgbClr val="4B8064"/>
                </a:solidFill>
                <a:latin typeface="Consolas" panose="020B0609020204030204" pitchFamily="49" charset="0"/>
              </a:rPr>
            </a:br>
            <a:r>
              <a:rPr lang="en-US" sz="2000" spc="-3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2000" spc="-3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000" spc="-3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2000" spc="-30" dirty="0">
                <a:solidFill>
                  <a:srgbClr val="000000"/>
                </a:solidFill>
                <a:latin typeface="Consolas" panose="020B0609020204030204" pitchFamily="49" charset="0"/>
              </a:rPr>
              <a:t>Enter SAT score  --&gt;  </a:t>
            </a:r>
            <a:r>
              <a:rPr lang="en-US" sz="2000" spc="-30" dirty="0">
                <a:solidFill>
                  <a:srgbClr val="EB5F00"/>
                </a:solidFill>
                <a:latin typeface="Consolas" panose="020B0609020204030204" pitchFamily="49" charset="0"/>
              </a:rPr>
              <a:t>1000</a:t>
            </a:r>
            <a:br>
              <a:rPr lang="en-US" sz="2000" spc="-3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2000" spc="-3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2000" spc="-3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000" spc="-3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2000" spc="-30" dirty="0" err="1">
                <a:solidFill>
                  <a:srgbClr val="000000"/>
                </a:solidFill>
                <a:latin typeface="Consolas" panose="020B0609020204030204" pitchFamily="49" charset="0"/>
              </a:rPr>
              <a:t>You</a:t>
            </a:r>
            <a:r>
              <a:rPr lang="en-US" sz="2000" spc="-30" dirty="0">
                <a:solidFill>
                  <a:srgbClr val="000000"/>
                </a:solidFill>
                <a:latin typeface="Consolas" panose="020B0609020204030204" pitchFamily="49" charset="0"/>
              </a:rPr>
              <a:t> are not admitted.</a:t>
            </a:r>
          </a:p>
          <a:p>
            <a:pPr lvl="0">
              <a:lnSpc>
                <a:spcPct val="95000"/>
              </a:lnSpc>
            </a:pPr>
            <a:r>
              <a:rPr lang="en-US" sz="2000" spc="-3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2000" spc="-3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000" spc="-30" dirty="0">
                <a:solidFill>
                  <a:srgbClr val="0000FF"/>
                </a:solidFill>
                <a:latin typeface="CSD16" panose="05000101010101010101" pitchFamily="1" charset="2"/>
              </a:rPr>
              <a:t>MM©M</a:t>
            </a:r>
            <a:r>
              <a:rPr lang="en-US" sz="2000" spc="-30" dirty="0">
                <a:solidFill>
                  <a:srgbClr val="4B8064"/>
                </a:solidFill>
                <a:latin typeface="Courier New" panose="02070309020205020404" pitchFamily="49" charset="0"/>
              </a:rPr>
              <a:t> </a:t>
            </a:r>
            <a:r>
              <a:rPr lang="en-US" sz="2000" spc="-30" dirty="0">
                <a:solidFill>
                  <a:srgbClr val="4B8064"/>
                </a:solidFill>
                <a:latin typeface="Consolas" panose="020B0609020204030204" pitchFamily="49" charset="0"/>
              </a:rPr>
              <a:t>----jGRASP: operation com</a:t>
            </a:r>
            <a:endParaRPr lang="en-US" sz="1900" spc="-30" dirty="0">
              <a:solidFill>
                <a:srgbClr val="4B8064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02000"/>
              </a:lnSpc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308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616427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06000"/>
              </a:lnSpc>
            </a:pP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NumberFormat10.py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demonstrates how to format 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real numbers without leading spaces.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hoursWorked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35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hourlyRate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8.75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grossPay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hoursWorked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hourlyRate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deductions 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grossPay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* 0.29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netPay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grossPay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- deductions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3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dirty="0">
                <a:solidFill>
                  <a:srgbClr val="00A000"/>
                </a:solidFill>
                <a:latin typeface="Consolas" panose="020B0609020204030204" pitchFamily="49" charset="0"/>
              </a:rPr>
              <a:t>"Hours Worked:"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300" dirty="0">
                <a:solidFill>
                  <a:srgbClr val="00A000"/>
                </a:solidFill>
                <a:latin typeface="Consolas" panose="020B0609020204030204" pitchFamily="49" charset="0"/>
              </a:rPr>
              <a:t>"{:.2f}"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.format(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hoursWorked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3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dirty="0">
                <a:solidFill>
                  <a:srgbClr val="00A000"/>
                </a:solidFill>
                <a:latin typeface="Consolas" panose="020B0609020204030204" pitchFamily="49" charset="0"/>
              </a:rPr>
              <a:t>"Hourly Rate: "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300" dirty="0">
                <a:solidFill>
                  <a:srgbClr val="00A000"/>
                </a:solidFill>
                <a:latin typeface="Consolas" panose="020B0609020204030204" pitchFamily="49" charset="0"/>
              </a:rPr>
              <a:t>"{:.2f}"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.format(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hourlyRate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3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dirty="0">
                <a:solidFill>
                  <a:srgbClr val="00A000"/>
                </a:solidFill>
                <a:latin typeface="Consolas" panose="020B0609020204030204" pitchFamily="49" charset="0"/>
              </a:rPr>
              <a:t>"Gross Pay:   "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300" dirty="0">
                <a:solidFill>
                  <a:srgbClr val="00A000"/>
                </a:solidFill>
                <a:latin typeface="Consolas" panose="020B0609020204030204" pitchFamily="49" charset="0"/>
              </a:rPr>
              <a:t>"{:.2f}"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.format(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grossPay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3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dirty="0">
                <a:solidFill>
                  <a:srgbClr val="00A000"/>
                </a:solidFill>
                <a:latin typeface="Consolas" panose="020B0609020204030204" pitchFamily="49" charset="0"/>
              </a:rPr>
              <a:t>"Deductions:  "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300" dirty="0">
                <a:solidFill>
                  <a:srgbClr val="00A000"/>
                </a:solidFill>
                <a:latin typeface="Consolas" panose="020B0609020204030204" pitchFamily="49" charset="0"/>
              </a:rPr>
              <a:t>"{:.2f}"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.format(deductions))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3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dirty="0">
                <a:solidFill>
                  <a:srgbClr val="00A000"/>
                </a:solidFill>
                <a:latin typeface="Consolas" panose="020B0609020204030204" pitchFamily="49" charset="0"/>
              </a:rPr>
              <a:t>"Net Pay:     "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300" dirty="0">
                <a:solidFill>
                  <a:srgbClr val="00A000"/>
                </a:solidFill>
                <a:latin typeface="Consolas" panose="020B0609020204030204" pitchFamily="49" charset="0"/>
              </a:rPr>
              <a:t>"{:.2f}"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.format(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netPay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>
              <a:lnSpc>
                <a:spcPct val="106000"/>
              </a:lnSpc>
            </a:pP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endParaRPr kumimoji="0" lang="en-US" sz="2200" b="1" i="0" u="none" strike="noStrike" kern="1200" cap="none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DEC01-6360-40EE-97CC-6B3B92BDEC8E}"/>
              </a:ext>
            </a:extLst>
          </p:cNvPr>
          <p:cNvSpPr txBox="1"/>
          <p:nvPr/>
        </p:nvSpPr>
        <p:spPr>
          <a:xfrm>
            <a:off x="4191000" y="146733"/>
            <a:ext cx="4815840" cy="2843086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latin typeface="CSD16" panose="05000101010101010101" pitchFamily="1" charset="2"/>
              </a:rPr>
              <a:t>M«M</a:t>
            </a:r>
            <a:r>
              <a:rPr lang="en-US" sz="22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 exec: python</a:t>
            </a:r>
            <a:br>
              <a:rPr lang="en-US" sz="220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z="22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b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200" dirty="0" err="1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Hours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Worked: 35.00</a:t>
            </a:r>
            <a:b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200" dirty="0" err="1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Hourly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Rate:  8.75</a:t>
            </a:r>
            <a:b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200" dirty="0" err="1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Gross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Pay:    306.25</a:t>
            </a:r>
            <a:b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200" dirty="0" err="1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Deductions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:   88.81</a:t>
            </a:r>
            <a:b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200" dirty="0" err="1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Pay:      217.44</a:t>
            </a:r>
            <a:b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2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b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200" dirty="0">
                <a:solidFill>
                  <a:srgbClr val="0000FF"/>
                </a:solidFill>
                <a:latin typeface="CSD16" panose="05000101010101010101" pitchFamily="1" charset="2"/>
              </a:rPr>
              <a:t>M©M</a:t>
            </a:r>
            <a:r>
              <a:rPr lang="en-US" sz="22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----jGRASP: operation 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3857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534994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06000"/>
              </a:lnSpc>
            </a:pP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NumberFormat11.py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demonstrates that real numbers can be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formatted with leading spaces, rounded digits past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the decimal point, commas, and even a dollar $ign.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hoursWorked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50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hourlyRate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199.98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grossPay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hoursWorked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hourlyRate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deductions 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grossPay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* 0.29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netPay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grossPay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- deductions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"Hours Worked:"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hoursWorked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"Hourly Rate: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"${:8,.2f}"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.format(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hourlyRate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"Gross Pay:  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"${:8,.2f}"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.format(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grossPay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"Deductions: 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"${:8,.2f}"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.format(deductions))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"Net Pay:    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"${:8,.2f}"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.format(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netPay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endParaRPr kumimoji="0" lang="en-US" sz="2200" b="1" i="0" u="none" strike="noStrike" kern="1200" cap="none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5758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534994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06000"/>
              </a:lnSpc>
            </a:pP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NumberFormat11.py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demonstrates that real numbers can be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formatted with leading spaces, rounded digits past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the decimal point, commas, and even a dollar $ign.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hoursWorked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50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hourlyRate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199.98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grossPay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hoursWorked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hourlyRate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deductions 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grossPay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* 0.29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netPay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grossPay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- deductions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"Hours Worked:"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hoursWorked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"Hourly Rate: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"${:8,.2f}"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.format(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hourlyRate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"Gross Pay:  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"${:8,.2f}"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.format(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grossPay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"Deductions: 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"${:8,.2f}"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.format(deductions))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"Net Pay:    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"${:8,.2f}"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.format(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netPay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endParaRPr kumimoji="0" lang="en-US" sz="2200" b="1" i="0" u="none" strike="noStrike" kern="1200" cap="none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42B201-60BF-4345-A409-11A939BC48B1}"/>
              </a:ext>
            </a:extLst>
          </p:cNvPr>
          <p:cNvSpPr txBox="1"/>
          <p:nvPr/>
        </p:nvSpPr>
        <p:spPr>
          <a:xfrm>
            <a:off x="4191000" y="146733"/>
            <a:ext cx="4815840" cy="2843086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latin typeface="CSD16" panose="05000101010101010101" pitchFamily="1" charset="2"/>
              </a:rPr>
              <a:t>M«M</a:t>
            </a:r>
            <a:r>
              <a:rPr lang="en-US" sz="22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 exec: python</a:t>
            </a:r>
            <a:br>
              <a:rPr lang="en-US" sz="220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z="22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b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200" dirty="0" err="1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Hours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Worked: 50</a:t>
            </a:r>
            <a:b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200" dirty="0" err="1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Hourly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Rate:  $  199.98</a:t>
            </a:r>
            <a:b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200" dirty="0" err="1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Gross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Pay:    $9,999.00</a:t>
            </a:r>
            <a:b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200" dirty="0" err="1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Deductions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:   $2,899.71</a:t>
            </a:r>
            <a:b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200" dirty="0" err="1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Pay:      $7,099.29</a:t>
            </a:r>
            <a:b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2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b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200" dirty="0">
                <a:solidFill>
                  <a:srgbClr val="0000FF"/>
                </a:solidFill>
                <a:latin typeface="CSD16" panose="05000101010101010101" pitchFamily="1" charset="2"/>
              </a:rPr>
              <a:t>M©M</a:t>
            </a:r>
            <a:r>
              <a:rPr lang="en-US" sz="22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----jGRASP: operation 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43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534994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06000"/>
              </a:lnSpc>
            </a:pP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Selection05.py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demonstrates that multiple program 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statements can be controlled in both parts of an 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&lt;if...else&gt; structure as long as proper, consistent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indentation is used.  Run the program twice:  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First with 1100, then with 1099.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sat = eval(input(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"Enter SAT score  --&gt; 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0">
              <a:lnSpc>
                <a:spcPct val="106000"/>
              </a:lnSpc>
            </a:pP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sat &gt;= 1100: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"You are admitted."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"Orientation will start in June."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else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"You are not admitted."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"Please try again when your SAT improves."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935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534994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06000"/>
              </a:lnSpc>
            </a:pP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Selection05.py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demonstrates that multiple program 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statements can be controlled in both parts of an 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&lt;if...else&gt; structure as long as proper, consistent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indentation is used.  Run the program twice:  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First with 1100, then with 1099.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sat = eval(input(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"Enter SAT score  --&gt; 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0">
              <a:lnSpc>
                <a:spcPct val="106000"/>
              </a:lnSpc>
            </a:pP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sat &gt;= 1100: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"You are admitted."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"Orientation will start in June."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else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"You are not admitted."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"Please try again when your SAT improves."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A94A34-CD1A-4DC3-A99E-B57A4AAB20DD}"/>
              </a:ext>
            </a:extLst>
          </p:cNvPr>
          <p:cNvSpPr txBox="1"/>
          <p:nvPr/>
        </p:nvSpPr>
        <p:spPr>
          <a:xfrm>
            <a:off x="137160" y="137160"/>
            <a:ext cx="4358640" cy="2392771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107000"/>
              </a:lnSpc>
            </a:pPr>
            <a:r>
              <a:rPr lang="en-US" sz="1600" spc="-30" dirty="0">
                <a:solidFill>
                  <a:srgbClr val="0000FF"/>
                </a:solidFill>
                <a:latin typeface="CSD16" panose="05000101010101010101" pitchFamily="1" charset="2"/>
              </a:rPr>
              <a:t>MM«M</a:t>
            </a:r>
            <a:r>
              <a:rPr lang="en-US" sz="1600" spc="-30" dirty="0">
                <a:solidFill>
                  <a:srgbClr val="4B8064"/>
                </a:solidFill>
                <a:latin typeface="Courier New" panose="02070309020205020404" pitchFamily="49" charset="0"/>
              </a:rPr>
              <a:t> </a:t>
            </a:r>
            <a:r>
              <a:rPr lang="en-US" sz="1600" spc="-30" dirty="0">
                <a:solidFill>
                  <a:srgbClr val="4B8064"/>
                </a:solidFill>
                <a:latin typeface="Consolas" panose="020B0609020204030204" pitchFamily="49" charset="0"/>
              </a:rPr>
              <a:t>----jGRASP exec: python Selection</a:t>
            </a:r>
            <a:br>
              <a:rPr lang="en-US" sz="1600" spc="-30" dirty="0">
                <a:solidFill>
                  <a:srgbClr val="4B8064"/>
                </a:solidFill>
                <a:latin typeface="Consolas" panose="020B0609020204030204" pitchFamily="49" charset="0"/>
              </a:rPr>
            </a:br>
            <a:r>
              <a:rPr lang="en-US" sz="1600" spc="-3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600" spc="-3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600" spc="-3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1600" spc="-30" dirty="0">
                <a:solidFill>
                  <a:srgbClr val="000000"/>
                </a:solidFill>
                <a:latin typeface="Consolas" panose="020B0609020204030204" pitchFamily="49" charset="0"/>
              </a:rPr>
              <a:t>Enter SAT score  --&gt;  </a:t>
            </a:r>
            <a:r>
              <a:rPr lang="en-US" sz="1600" spc="-30" dirty="0">
                <a:solidFill>
                  <a:srgbClr val="EB5F00"/>
                </a:solidFill>
                <a:latin typeface="Consolas" panose="020B0609020204030204" pitchFamily="49" charset="0"/>
              </a:rPr>
              <a:t>1100</a:t>
            </a:r>
            <a:br>
              <a:rPr lang="en-US" sz="1600" spc="-3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1600" spc="-3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600" spc="-3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600" spc="-3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600" spc="-30" dirty="0" err="1">
                <a:solidFill>
                  <a:srgbClr val="000000"/>
                </a:solidFill>
                <a:latin typeface="Consolas" panose="020B0609020204030204" pitchFamily="49" charset="0"/>
              </a:rPr>
              <a:t>You</a:t>
            </a:r>
            <a:r>
              <a:rPr lang="en-US" sz="1600" spc="-30" dirty="0">
                <a:solidFill>
                  <a:srgbClr val="000000"/>
                </a:solidFill>
                <a:latin typeface="Consolas" panose="020B0609020204030204" pitchFamily="49" charset="0"/>
              </a:rPr>
              <a:t> are admitted.</a:t>
            </a:r>
          </a:p>
          <a:p>
            <a:pPr>
              <a:lnSpc>
                <a:spcPct val="107000"/>
              </a:lnSpc>
            </a:pPr>
            <a:r>
              <a:rPr lang="en-US" sz="1600" spc="-3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600" spc="-30" dirty="0" err="1">
                <a:solidFill>
                  <a:srgbClr val="000000"/>
                </a:solidFill>
                <a:latin typeface="Consolas" panose="020B0609020204030204" pitchFamily="49" charset="0"/>
              </a:rPr>
              <a:t>Orientation</a:t>
            </a:r>
            <a:r>
              <a:rPr lang="en-US" sz="1600" spc="-30" dirty="0">
                <a:solidFill>
                  <a:srgbClr val="000000"/>
                </a:solidFill>
                <a:latin typeface="Consolas" panose="020B0609020204030204" pitchFamily="49" charset="0"/>
              </a:rPr>
              <a:t> will start in June.</a:t>
            </a:r>
          </a:p>
          <a:p>
            <a:pPr lvl="0">
              <a:lnSpc>
                <a:spcPct val="107000"/>
              </a:lnSpc>
            </a:pPr>
            <a:r>
              <a:rPr lang="en-US" sz="1600" spc="-3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600" spc="-3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600" spc="-30" dirty="0">
                <a:solidFill>
                  <a:srgbClr val="0000FF"/>
                </a:solidFill>
                <a:latin typeface="CSD16" panose="05000101010101010101" pitchFamily="1" charset="2"/>
              </a:rPr>
              <a:t>MM©M</a:t>
            </a:r>
            <a:r>
              <a:rPr lang="en-US" sz="1600" spc="-30" dirty="0">
                <a:solidFill>
                  <a:srgbClr val="4B8064"/>
                </a:solidFill>
                <a:latin typeface="Courier New" panose="02070309020205020404" pitchFamily="49" charset="0"/>
              </a:rPr>
              <a:t> </a:t>
            </a:r>
            <a:r>
              <a:rPr lang="en-US" sz="1600" spc="-30" dirty="0">
                <a:solidFill>
                  <a:srgbClr val="4B8064"/>
                </a:solidFill>
                <a:latin typeface="Consolas" panose="020B0609020204030204" pitchFamily="49" charset="0"/>
              </a:rPr>
              <a:t>----jGRASP: operation complete.</a:t>
            </a:r>
          </a:p>
          <a:p>
            <a:pPr lvl="0">
              <a:lnSpc>
                <a:spcPct val="107000"/>
              </a:lnSpc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45AEB-B5F6-48E1-85AB-4760A2B18A46}"/>
              </a:ext>
            </a:extLst>
          </p:cNvPr>
          <p:cNvSpPr txBox="1"/>
          <p:nvPr/>
        </p:nvSpPr>
        <p:spPr>
          <a:xfrm>
            <a:off x="4099560" y="137159"/>
            <a:ext cx="4907280" cy="2392771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107000"/>
              </a:lnSpc>
            </a:pPr>
            <a:r>
              <a:rPr lang="en-US" sz="1600" spc="-30" dirty="0">
                <a:solidFill>
                  <a:srgbClr val="0000FF"/>
                </a:solidFill>
                <a:latin typeface="CSD16" panose="05000101010101010101" pitchFamily="1" charset="2"/>
              </a:rPr>
              <a:t>MM«M</a:t>
            </a:r>
            <a:r>
              <a:rPr lang="en-US" sz="1600" spc="-30" dirty="0">
                <a:solidFill>
                  <a:srgbClr val="4B8064"/>
                </a:solidFill>
                <a:latin typeface="Courier New" panose="02070309020205020404" pitchFamily="49" charset="0"/>
              </a:rPr>
              <a:t> </a:t>
            </a:r>
            <a:r>
              <a:rPr lang="en-US" sz="1600" spc="-30" dirty="0">
                <a:solidFill>
                  <a:srgbClr val="4B8064"/>
                </a:solidFill>
                <a:latin typeface="Consolas" panose="020B0609020204030204" pitchFamily="49" charset="0"/>
              </a:rPr>
              <a:t>----jGRASP exec: python Selection05.py</a:t>
            </a:r>
          </a:p>
          <a:p>
            <a:pPr lvl="0">
              <a:lnSpc>
                <a:spcPct val="107000"/>
              </a:lnSpc>
            </a:pPr>
            <a:r>
              <a:rPr lang="en-US" sz="1600" spc="-3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600" spc="-3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600" spc="-3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1600" spc="-30" dirty="0">
                <a:solidFill>
                  <a:srgbClr val="000000"/>
                </a:solidFill>
                <a:latin typeface="Consolas" panose="020B0609020204030204" pitchFamily="49" charset="0"/>
              </a:rPr>
              <a:t>Enter SAT score  --&gt;  </a:t>
            </a:r>
            <a:r>
              <a:rPr lang="en-US" sz="1600" spc="-30" dirty="0">
                <a:solidFill>
                  <a:srgbClr val="EB5F00"/>
                </a:solidFill>
                <a:latin typeface="Consolas" panose="020B0609020204030204" pitchFamily="49" charset="0"/>
              </a:rPr>
              <a:t>1099</a:t>
            </a:r>
            <a:br>
              <a:rPr lang="en-US" sz="1600" spc="-3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1600" spc="-3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600" spc="-3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600" spc="-3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600" spc="-30" dirty="0" err="1">
                <a:solidFill>
                  <a:srgbClr val="000000"/>
                </a:solidFill>
                <a:latin typeface="Consolas" panose="020B0609020204030204" pitchFamily="49" charset="0"/>
              </a:rPr>
              <a:t>You</a:t>
            </a:r>
            <a:r>
              <a:rPr lang="en-US" sz="1600" spc="-30" dirty="0">
                <a:solidFill>
                  <a:srgbClr val="000000"/>
                </a:solidFill>
                <a:latin typeface="Consolas" panose="020B0609020204030204" pitchFamily="49" charset="0"/>
              </a:rPr>
              <a:t> are not admitted.</a:t>
            </a:r>
          </a:p>
          <a:p>
            <a:pPr>
              <a:lnSpc>
                <a:spcPct val="107000"/>
              </a:lnSpc>
            </a:pPr>
            <a:r>
              <a:rPr lang="en-US" sz="1600" spc="-3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600" spc="-50" dirty="0" err="1">
                <a:solidFill>
                  <a:srgbClr val="000000"/>
                </a:solidFill>
                <a:latin typeface="Consolas" panose="020B0609020204030204" pitchFamily="49" charset="0"/>
              </a:rPr>
              <a:t>Please</a:t>
            </a:r>
            <a:r>
              <a:rPr lang="en-US" sz="1600" spc="-50" dirty="0">
                <a:solidFill>
                  <a:srgbClr val="000000"/>
                </a:solidFill>
                <a:latin typeface="Consolas" panose="020B0609020204030204" pitchFamily="49" charset="0"/>
              </a:rPr>
              <a:t> try again when your SAT improves.</a:t>
            </a:r>
          </a:p>
          <a:p>
            <a:pPr lvl="0">
              <a:lnSpc>
                <a:spcPct val="107000"/>
              </a:lnSpc>
            </a:pPr>
            <a:r>
              <a:rPr lang="en-US" sz="1600" spc="-3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600" spc="-3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600" spc="-30" dirty="0">
                <a:solidFill>
                  <a:srgbClr val="0000FF"/>
                </a:solidFill>
                <a:latin typeface="CSD16" panose="05000101010101010101" pitchFamily="1" charset="2"/>
              </a:rPr>
              <a:t>MM©M</a:t>
            </a:r>
            <a:r>
              <a:rPr lang="en-US" sz="1600" spc="-30" dirty="0">
                <a:solidFill>
                  <a:srgbClr val="4B8064"/>
                </a:solidFill>
                <a:latin typeface="Courier New" panose="02070309020205020404" pitchFamily="49" charset="0"/>
              </a:rPr>
              <a:t> </a:t>
            </a:r>
            <a:r>
              <a:rPr lang="en-US" sz="1600" spc="-30" dirty="0">
                <a:solidFill>
                  <a:srgbClr val="4B8064"/>
                </a:solidFill>
                <a:latin typeface="Consolas" panose="020B0609020204030204" pitchFamily="49" charset="0"/>
              </a:rPr>
              <a:t>----jGRASP: operation complete.</a:t>
            </a:r>
          </a:p>
          <a:p>
            <a:pPr lvl="0">
              <a:lnSpc>
                <a:spcPct val="107000"/>
              </a:lnSpc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687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9AA23EA-3D0F-400D-8140-CEE96C7B690A}"/>
              </a:ext>
            </a:extLst>
          </p:cNvPr>
          <p:cNvSpPr txBox="1"/>
          <p:nvPr/>
        </p:nvSpPr>
        <p:spPr>
          <a:xfrm>
            <a:off x="0" y="1010245"/>
            <a:ext cx="9144000" cy="58785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 Syntax: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461963" algn="l"/>
              </a:tabLst>
            </a:pP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>	if </a:t>
            </a:r>
            <a:r>
              <a:rPr lang="en-US" sz="2400" i="1" dirty="0">
                <a:latin typeface="Arial" panose="020B0604020202020204" pitchFamily="34" charset="0"/>
                <a:ea typeface="Times New Roman" panose="02020603050405020304" pitchFamily="18" charset="0"/>
              </a:rPr>
              <a:t>condition is True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461963" algn="l"/>
              </a:tabLst>
            </a:pP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>	     execute program statement(s)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461963" algn="l"/>
              </a:tabLst>
            </a:pP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else:  </a:t>
            </a:r>
            <a:r>
              <a:rPr lang="en-US" sz="2400" i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when condition is False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461963" algn="l"/>
              </a:tabLst>
            </a:pP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>execute 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alternate program statement(s)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461963" algn="l"/>
              </a:tabLs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461963" algn="l"/>
              </a:tabLst>
            </a:pP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Specific Example: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461963" algn="l"/>
              </a:tabLst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461963" algn="l"/>
              </a:tabLst>
            </a:pPr>
            <a:r>
              <a:rPr lang="en-US" sz="2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if average &gt;= 70:</a:t>
            </a:r>
            <a:endParaRPr lang="en-US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461963" algn="l"/>
              </a:tabLst>
            </a:pPr>
            <a:r>
              <a:rPr lang="en-US" sz="2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   print("You passed!")</a:t>
            </a:r>
            <a:endParaRPr lang="en-US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461963" algn="l"/>
              </a:tabLst>
            </a:pPr>
            <a:r>
              <a:rPr lang="en-US" sz="2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   print("Get ready for summer vacation!")</a:t>
            </a:r>
            <a:endParaRPr lang="en-US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461963" algn="l"/>
              </a:tabLst>
            </a:pPr>
            <a:r>
              <a:rPr lang="en-US" sz="2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else:</a:t>
            </a:r>
            <a:endParaRPr lang="en-US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461963" algn="l"/>
              </a:tabLst>
            </a:pPr>
            <a:r>
              <a:rPr lang="en-US" sz="2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   print("You failed.")</a:t>
            </a:r>
            <a:endParaRPr lang="en-US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461963" algn="l"/>
              </a:tabLst>
            </a:pPr>
            <a:r>
              <a:rPr lang="en-US" sz="2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   print("Get ready for summer school.")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461963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pic>
        <p:nvPicPr>
          <p:cNvPr id="19" name="Picture 3" descr="C:\Users\JohnSchram\AppData\Local\Microsoft\Windows\Temporary Internet Files\Content.IE5\V39F9YJN\MC90005697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484" y="1143000"/>
            <a:ext cx="1416716" cy="209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C:\Users\JohnSchram\AppData\Local\Microsoft\Windows\Temporary Internet Files\Content.IE5\1NSA1V5K\MP900442363[1]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08" b="8795"/>
          <a:stretch/>
        </p:blipFill>
        <p:spPr bwMode="auto">
          <a:xfrm>
            <a:off x="5322024" y="3366677"/>
            <a:ext cx="2755175" cy="143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1010245"/>
          </a:xfrm>
        </p:spPr>
        <p:txBody>
          <a:bodyPr/>
          <a:lstStyle/>
          <a:p>
            <a:r>
              <a:rPr lang="en-US" sz="5400" dirty="0">
                <a:solidFill>
                  <a:schemeClr val="bg1"/>
                </a:solidFill>
                <a:latin typeface="Arial Black" pitchFamily="34" charset="0"/>
              </a:rPr>
              <a:t>Two-Way Selection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3" descr="C:\Documents and Settings\JohnSchram\Local Settings\Temporary Internet Files\Content.IE5\P1IGNJC3\MPj0438493000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423988"/>
            <a:ext cx="2590800" cy="543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7.7</a:t>
            </a:r>
          </a:p>
        </p:txBody>
      </p:sp>
      <p:sp>
        <p:nvSpPr>
          <p:cNvPr id="35844" name="WordArt 2"/>
          <p:cNvSpPr>
            <a:spLocks noChangeArrowheads="1" noChangeShapeType="1" noTextEdit="1"/>
          </p:cNvSpPr>
          <p:nvPr/>
        </p:nvSpPr>
        <p:spPr bwMode="auto">
          <a:xfrm>
            <a:off x="304800" y="3810000"/>
            <a:ext cx="8534400" cy="2438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Selection</a:t>
            </a:r>
          </a:p>
        </p:txBody>
      </p:sp>
      <p:sp>
        <p:nvSpPr>
          <p:cNvPr id="35845" name="WordArt 4"/>
          <p:cNvSpPr>
            <a:spLocks noChangeArrowheads="1" noChangeShapeType="1" noTextEdit="1"/>
          </p:cNvSpPr>
          <p:nvPr/>
        </p:nvSpPr>
        <p:spPr bwMode="auto">
          <a:xfrm>
            <a:off x="304800" y="1676400"/>
            <a:ext cx="6477000" cy="2362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8722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Multi-Way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8353</TotalTime>
  <Words>8005</Words>
  <Application>Microsoft Office PowerPoint</Application>
  <PresentationFormat>On-screen Show (4:3)</PresentationFormat>
  <Paragraphs>227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3" baseType="lpstr">
      <vt:lpstr>Arial</vt:lpstr>
      <vt:lpstr>Arial Black</vt:lpstr>
      <vt:lpstr>Calibri</vt:lpstr>
      <vt:lpstr>Consolas</vt:lpstr>
      <vt:lpstr>Courier New</vt:lpstr>
      <vt:lpstr>CSD16</vt:lpstr>
      <vt:lpstr>Impact</vt:lpstr>
      <vt:lpstr>Symbol</vt:lpstr>
      <vt:lpstr>Times New Roman</vt:lpstr>
      <vt:lpstr>Default Design</vt:lpstr>
      <vt:lpstr>1_Default Design</vt:lpstr>
      <vt:lpstr>PowerPoint Presentation</vt:lpstr>
      <vt:lpstr>PowerPoint Presentation</vt:lpstr>
      <vt:lpstr>Two-Way Selection Real Life Example</vt:lpstr>
      <vt:lpstr>PowerPoint Presentation</vt:lpstr>
      <vt:lpstr>PowerPoint Presentation</vt:lpstr>
      <vt:lpstr>PowerPoint Presentation</vt:lpstr>
      <vt:lpstr>PowerPoint Presentation</vt:lpstr>
      <vt:lpstr>Two-Way Selection</vt:lpstr>
      <vt:lpstr>PowerPoint Presentation</vt:lpstr>
      <vt:lpstr>Multi-Way Selection Real Life Example #1</vt:lpstr>
      <vt:lpstr>Multi-Way Selection Real Life Example #2</vt:lpstr>
      <vt:lpstr>Multi-Way Selection Real Life Example #3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Multi-Way Selection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format Command Reality</vt:lpstr>
      <vt:lpstr>PowerPoint Presentation</vt:lpstr>
      <vt:lpstr>The problem with program NumberFormat05.py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Leon Schram</Manager>
  <Company>BHS-RISD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Exposure Java Slides</dc:title>
  <dc:subject>APCS1</dc:subject>
  <dc:creator>John Schram</dc:creator>
  <cp:lastModifiedBy>Schram, John</cp:lastModifiedBy>
  <cp:revision>856</cp:revision>
  <dcterms:created xsi:type="dcterms:W3CDTF">2003-07-04T03:08:29Z</dcterms:created>
  <dcterms:modified xsi:type="dcterms:W3CDTF">2022-05-13T20:27:05Z</dcterms:modified>
</cp:coreProperties>
</file>