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61"/>
  </p:notesMasterIdLst>
  <p:sldIdLst>
    <p:sldId id="256" r:id="rId4"/>
    <p:sldId id="729" r:id="rId5"/>
    <p:sldId id="730" r:id="rId6"/>
    <p:sldId id="764" r:id="rId7"/>
    <p:sldId id="688" r:id="rId8"/>
    <p:sldId id="963" r:id="rId9"/>
    <p:sldId id="964" r:id="rId10"/>
    <p:sldId id="962" r:id="rId11"/>
    <p:sldId id="966" r:id="rId12"/>
    <p:sldId id="736" r:id="rId13"/>
    <p:sldId id="967" r:id="rId14"/>
    <p:sldId id="968" r:id="rId15"/>
    <p:sldId id="969" r:id="rId16"/>
    <p:sldId id="970" r:id="rId17"/>
    <p:sldId id="971" r:id="rId18"/>
    <p:sldId id="972" r:id="rId19"/>
    <p:sldId id="974" r:id="rId20"/>
    <p:sldId id="975" r:id="rId21"/>
    <p:sldId id="973" r:id="rId22"/>
    <p:sldId id="976" r:id="rId23"/>
    <p:sldId id="977" r:id="rId24"/>
    <p:sldId id="700" r:id="rId25"/>
    <p:sldId id="978" r:id="rId26"/>
    <p:sldId id="701" r:id="rId27"/>
    <p:sldId id="702" r:id="rId28"/>
    <p:sldId id="979" r:id="rId29"/>
    <p:sldId id="980" r:id="rId30"/>
    <p:sldId id="982" r:id="rId31"/>
    <p:sldId id="981" r:id="rId32"/>
    <p:sldId id="706" r:id="rId33"/>
    <p:sldId id="707" r:id="rId34"/>
    <p:sldId id="708" r:id="rId35"/>
    <p:sldId id="983" r:id="rId36"/>
    <p:sldId id="984" r:id="rId37"/>
    <p:sldId id="985" r:id="rId38"/>
    <p:sldId id="987" r:id="rId39"/>
    <p:sldId id="988" r:id="rId40"/>
    <p:sldId id="752" r:id="rId41"/>
    <p:sldId id="989" r:id="rId42"/>
    <p:sldId id="990" r:id="rId43"/>
    <p:sldId id="991" r:id="rId44"/>
    <p:sldId id="742" r:id="rId45"/>
    <p:sldId id="992" r:id="rId46"/>
    <p:sldId id="993" r:id="rId47"/>
    <p:sldId id="994" r:id="rId48"/>
    <p:sldId id="996" r:id="rId49"/>
    <p:sldId id="997" r:id="rId50"/>
    <p:sldId id="998" r:id="rId51"/>
    <p:sldId id="999" r:id="rId52"/>
    <p:sldId id="1000" r:id="rId53"/>
    <p:sldId id="1001" r:id="rId54"/>
    <p:sldId id="1002" r:id="rId55"/>
    <p:sldId id="720" r:id="rId56"/>
    <p:sldId id="1003" r:id="rId57"/>
    <p:sldId id="762" r:id="rId58"/>
    <p:sldId id="1004" r:id="rId59"/>
    <p:sldId id="728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BE0E3"/>
    <a:srgbClr val="CECEEF"/>
    <a:srgbClr val="FF0000"/>
    <a:srgbClr val="FF99CC"/>
    <a:srgbClr val="003300"/>
    <a:srgbClr val="BE0A2F"/>
    <a:srgbClr val="002768"/>
    <a:srgbClr val="8000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7" autoAdjust="0"/>
    <p:restoredTop sz="97206" autoAdjust="0"/>
  </p:normalViewPr>
  <p:slideViewPr>
    <p:cSldViewPr>
      <p:cViewPr>
        <p:scale>
          <a:sx n="50" d="100"/>
          <a:sy n="50" d="100"/>
        </p:scale>
        <p:origin x="555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31069-E1F9-467E-A098-C324F6B7A97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25D29-E80C-4530-8048-C32ADFC5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578F4-8FFE-4C08-AE2B-766C9198CF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9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B8B58-D344-4AF8-A2E2-9FD42509D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C38F4-DF28-4C8D-A304-CC9F5E72D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245F3-FA90-4544-86FA-D0F3DB274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3F588-4E87-4DA3-BE6F-1F99BE5E0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4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21A6A-B69B-4D53-AE10-189CAC9C7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4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B9494-F106-42F5-9206-6B5D8481A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71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DA5A-FA9F-45A5-AFBB-D2A2710C2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31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BE56E-0A6B-40F3-B232-C18D607DF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8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980A8-5C2B-4452-BBEE-575C424C6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0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EACAA-1965-49A2-A086-51DF612BF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92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F99DA-0D1D-43E3-BFD9-8640AD69D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22BD5-5EE6-495A-B78E-BBF6AA153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8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E0D6A-9B85-476E-AAEC-338BEE26A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2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86708-83F9-45F3-B57B-6F97690FC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40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B81A-3BFF-4BA4-94CA-D5C2C079E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0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147E1-D4C9-489A-A542-80905BEDF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65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150BB-8F43-474D-AC2E-58806489C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210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87C2E-764D-40F3-909A-AA893C761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51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BE3AA-D12F-4CF2-9E7E-0CB4E9555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5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A4CF6-2748-4DA1-9CAD-F4A7AA3FD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401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0D873-D0AC-4CC3-9F3C-05197CBB0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73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E0DC-90BC-4D27-AE21-3016DDFD0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94801-AFD9-4539-AC5E-A2BBB1BCB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535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AA88E-EF02-4724-BB58-AC7F46507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74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7FEB5-F404-48D1-A3B6-C727E9CE6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18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3EB0-C1AE-4653-8A3D-A89F473D2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03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F8C93-BCA0-4962-9732-EC97B624E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89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3DF00-3DA9-436C-B287-96DC16D14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931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1EA57-6D9E-447A-B240-A11893764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68620-E301-4D42-9DCE-CE15515D4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92406-EDCB-43BA-BF0C-4E8600BF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7884E-3086-46C7-A0CF-37135003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C60E6-3241-4A82-8F6A-2127A7F69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696CE-69D3-45BF-ABCB-D7319E2B2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2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F698A-7E15-4184-9783-D33DBA748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3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71DB86B-0843-4E17-9709-88591393B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6E1364F-F6D4-454F-9E02-84BCF3903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54CC4925-5363-4DD8-889E-6FED365CA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7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CS 2022</a:t>
            </a: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371475" y="3581400"/>
            <a:ext cx="8401050" cy="1104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Repetition Control Structures</a:t>
            </a: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&amp; Using Them with Turtle Graphics</a:t>
            </a:r>
          </a:p>
        </p:txBody>
      </p:sp>
      <p:sp>
        <p:nvSpPr>
          <p:cNvPr id="10" name="WordArt 6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8 Section 1-5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Arial Black" pitchFamily="34" charset="0"/>
              </a:rPr>
              <a:t>Indentation Rule 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2BFA6-B5F3-43AA-BC15-0AE6E9B6B88E}"/>
              </a:ext>
            </a:extLst>
          </p:cNvPr>
          <p:cNvSpPr txBox="1"/>
          <p:nvPr/>
        </p:nvSpPr>
        <p:spPr>
          <a:xfrm>
            <a:off x="182880" y="1219200"/>
            <a:ext cx="8778240" cy="51398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In most languages, indenting the program statements that are “controlled” by control structures is </a:t>
            </a:r>
            <a:r>
              <a:rPr lang="en-US" sz="3600" u="sng" dirty="0">
                <a:latin typeface="Arial Narrow" panose="020B0606020202030204" pitchFamily="34" charset="0"/>
              </a:rPr>
              <a:t>recommended</a:t>
            </a:r>
            <a:r>
              <a:rPr lang="en-US" sz="3600" dirty="0">
                <a:latin typeface="Arial Narrow" panose="020B0606020202030204" pitchFamily="34" charset="0"/>
              </a:rPr>
              <a:t>.</a:t>
            </a:r>
          </a:p>
          <a:p>
            <a:r>
              <a:rPr lang="en-US" sz="5400" dirty="0">
                <a:latin typeface="Arial Narrow" panose="020B0606020202030204" pitchFamily="34" charset="0"/>
              </a:rPr>
              <a:t> 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 Python, it is </a:t>
            </a:r>
            <a: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400" dirty="0">
                <a:latin typeface="Arial Narrow" panose="020B0606020202030204" pitchFamily="34" charset="0"/>
              </a:rPr>
              <a:t> </a:t>
            </a:r>
          </a:p>
          <a:p>
            <a:r>
              <a:rPr lang="en-US" sz="3600" dirty="0">
                <a:latin typeface="Arial Narrow" panose="020B0606020202030204" pitchFamily="34" charset="0"/>
              </a:rPr>
              <a:t>Python programs that do not use proper and consistent indentation will not execute.</a:t>
            </a:r>
          </a:p>
        </p:txBody>
      </p:sp>
      <p:pic>
        <p:nvPicPr>
          <p:cNvPr id="7" name="Picture 4" descr="MMAG00293_0000[1]">
            <a:extLst>
              <a:ext uri="{FF2B5EF4-FFF2-40B4-BE49-F238E27FC236}">
                <a16:creationId xmlns:a16="http://schemas.microsoft.com/office/drawing/2014/main" id="{9838BF84-E3FF-416D-9DD6-F2DED2A02A2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7" y="2560320"/>
            <a:ext cx="2290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01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454456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Repetition04.py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the value of the loop counter  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</a:t>
            </a:r>
            <a:r>
              <a:rPr lang="en-US" sz="2100" spc="-20" dirty="0">
                <a:solidFill>
                  <a:srgbClr val="E65D00"/>
                </a:solidFill>
                <a:latin typeface="Consolas" panose="020B0609020204030204" pitchFamily="49" charset="0"/>
              </a:rPr>
              <a:t>which is also called the "Loop Control Variable" (LCV).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Note that even though the loop repeats 20 times,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the counter actually counts from 0 to 19.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92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range(20):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32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6264B-09C8-45EA-83CB-07D99D0EA531}"/>
              </a:ext>
            </a:extLst>
          </p:cNvPr>
          <p:cNvSpPr txBox="1"/>
          <p:nvPr/>
        </p:nvSpPr>
        <p:spPr>
          <a:xfrm>
            <a:off x="137160" y="4876800"/>
            <a:ext cx="8869680" cy="1876668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/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1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Repetition04.py</a:t>
            </a:r>
            <a:br>
              <a:rPr lang="en-US" sz="21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0 1 2 3 4 5 6 7 8 9 10 11 12 13 14 15 16 17 18 19 </a:t>
            </a:r>
            <a:b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1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0000"/>
              </a:lnSpc>
            </a:pPr>
            <a:r>
              <a:rPr lang="en-US" sz="600" dirty="0">
                <a:solidFill>
                  <a:srgbClr val="4B8064"/>
                </a:solidFill>
                <a:latin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521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54551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8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Repetition05.py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multiple program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statements can be controlled with a &lt;for&gt;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loop structure as long as proper,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consistent indentation is used.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range(10):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A000"/>
                </a:solidFill>
                <a:latin typeface="Consolas" panose="020B0609020204030204" pitchFamily="49" charset="0"/>
              </a:rPr>
              <a:t>"######################"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A000"/>
                </a:solidFill>
                <a:latin typeface="Consolas" panose="020B0609020204030204" pitchFamily="49" charset="0"/>
              </a:rPr>
              <a:t>"##   Box </a:t>
            </a:r>
            <a:r>
              <a:rPr lang="en-US" sz="3200" dirty="0" err="1">
                <a:solidFill>
                  <a:srgbClr val="00A000"/>
                </a:solidFill>
                <a:latin typeface="Consolas" panose="020B0609020204030204" pitchFamily="49" charset="0"/>
              </a:rPr>
              <a:t>Number"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,k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00A000"/>
                </a:solidFill>
                <a:latin typeface="Consolas" panose="020B0609020204030204" pitchFamily="49" charset="0"/>
              </a:rPr>
              <a:t>"  ##"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A000"/>
                </a:solidFill>
                <a:latin typeface="Consolas" panose="020B0609020204030204" pitchFamily="49" charset="0"/>
              </a:rPr>
              <a:t>"######################"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8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1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6E678-2C67-46E9-A681-E4A8FB0D6ACA}"/>
              </a:ext>
            </a:extLst>
          </p:cNvPr>
          <p:cNvSpPr txBox="1"/>
          <p:nvPr/>
        </p:nvSpPr>
        <p:spPr>
          <a:xfrm>
            <a:off x="137160" y="137160"/>
            <a:ext cx="6035040" cy="5646354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7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Repetition05.py</a:t>
            </a:r>
            <a:br>
              <a:rPr lang="en-US" sz="17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   Box Number 0   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   Box Number 1   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   Box Number 2   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   Box Number 3   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   Box Number 4   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4B8064"/>
                </a:solidFill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893C4-ED67-401E-942C-E347764CE4EE}"/>
              </a:ext>
            </a:extLst>
          </p:cNvPr>
          <p:cNvSpPr txBox="1"/>
          <p:nvPr/>
        </p:nvSpPr>
        <p:spPr>
          <a:xfrm>
            <a:off x="4053840" y="988886"/>
            <a:ext cx="4953000" cy="5731954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   Box Number 5   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   Box Number 6   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   Box Number 7   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   Box Number 8   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   Box Number 9   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######################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7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7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5000"/>
              </a:lnSpc>
            </a:pPr>
            <a:endParaRPr lang="en-US" sz="600" dirty="0">
              <a:solidFill>
                <a:srgbClr val="4B806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9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7333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4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Repetition06.py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how to make the &lt;for&gt;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loop start counting at a number other than zero.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The secret is to use 2 numbers in the &lt;range&gt; command.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The counter will begin with the first number.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and stop before it reaches the second number.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range(10,30):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Displays 10 to 29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8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"\n"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range(10,31):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Displays 10 to 30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8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5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7333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4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Repetition06.py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how to make the &lt;for&gt;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loop start counting at a number other than zero.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The secret is to use 2 numbers in the &lt;range&gt; command.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The counter will begin with the first number.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and stop before it reaches the second number.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range(10,30):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Displays 10 to 29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8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"\n"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range(10,31):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Displays 10 to 30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8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F1A57-D549-410F-BA09-850EBF3547BE}"/>
              </a:ext>
            </a:extLst>
          </p:cNvPr>
          <p:cNvSpPr txBox="1"/>
          <p:nvPr/>
        </p:nvSpPr>
        <p:spPr>
          <a:xfrm>
            <a:off x="137160" y="137160"/>
            <a:ext cx="8869680" cy="2106346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Repetition06.py</a:t>
            </a:r>
            <a:b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spc="-50" dirty="0">
                <a:solidFill>
                  <a:srgbClr val="000000"/>
                </a:solidFill>
                <a:latin typeface="Courier New" panose="02070309020205020404" pitchFamily="49" charset="0"/>
              </a:rPr>
              <a:t>10 11 12 13 14 15 16 17 18 19 20 21 22 23 24 25 26 27 28 29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spc="-50" dirty="0">
                <a:solidFill>
                  <a:srgbClr val="000000"/>
                </a:solidFill>
                <a:latin typeface="Courier New" panose="02070309020205020404" pitchFamily="49" charset="0"/>
              </a:rPr>
              <a:t>10 11 12 13 14 15 16 17 18 19 20 21 22 23 24 25 26 27 28 29 30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5000"/>
              </a:lnSpc>
            </a:pPr>
            <a:r>
              <a:rPr lang="en-US" sz="600" dirty="0">
                <a:solidFill>
                  <a:srgbClr val="4B8064"/>
                </a:solidFill>
                <a:latin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885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8282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9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Repetition07.py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how to change the "step"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value in the &lt;for&gt; loop.  By default, it is 1.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To count by a number other than 1 requires adding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a third number to the &lt;range&gt; command.  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NOTE: As before, you may need to add 1 to the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"stopping value" to make the loop work properly.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10,30,2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Displays evens from 10 to 28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"\n"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10,31,2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Displays evens from 10 to 30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lvl="0">
              <a:lnSpc>
                <a:spcPct val="99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5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29CA80-760D-4119-A866-27FF715BC818}"/>
              </a:ext>
            </a:extLst>
          </p:cNvPr>
          <p:cNvSpPr txBox="1"/>
          <p:nvPr/>
        </p:nvSpPr>
        <p:spPr>
          <a:xfrm>
            <a:off x="137160" y="137160"/>
            <a:ext cx="8869680" cy="658282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9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Repetition07.py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how to change the "step"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value in the &lt;for&gt; loop.  By default, it is 1.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To count by a number other than 1 requires adding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a third number to the &lt;range&gt; command.  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NOTE: As before, you may need to add 1 to the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"stopping value" to make the loop work properly.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10,30,2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Displays evens from 10 to 28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"\n"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10,31,2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Displays evens from 10 to 30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lvl="0">
              <a:lnSpc>
                <a:spcPct val="99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F30A7-E8A1-4BE2-825E-622C46932846}"/>
              </a:ext>
            </a:extLst>
          </p:cNvPr>
          <p:cNvSpPr txBox="1"/>
          <p:nvPr/>
        </p:nvSpPr>
        <p:spPr>
          <a:xfrm>
            <a:off x="137160" y="137160"/>
            <a:ext cx="8869680" cy="2771977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7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Repetition07.py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10 12 14 16 18 20 22 24 26 28 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10 12 14 16 18 20 22 24 26 28 30 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7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5000"/>
              </a:lnSpc>
            </a:pPr>
            <a:r>
              <a:rPr lang="en-US" sz="600" dirty="0">
                <a:solidFill>
                  <a:srgbClr val="4B8064"/>
                </a:solidFill>
                <a:latin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8639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8282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9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Repetition07.py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how to change the "step"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value in the &lt;for&gt; loop.  By default it is 1.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To count by a number other than 1 requires adding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a third number to the &lt;range&gt; command.  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NOTE: As before, you may need to add 1 to the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"stopping value" to make the loop work properly.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10,30,2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Displays evens from 10 to 28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"\n"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10,31,2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Displays evens from 10 to 30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lvl="0">
              <a:lnSpc>
                <a:spcPct val="99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7F24C-C0A5-4D82-8892-C0A9C5D43AFA}"/>
              </a:ext>
            </a:extLst>
          </p:cNvPr>
          <p:cNvSpPr txBox="1"/>
          <p:nvPr/>
        </p:nvSpPr>
        <p:spPr>
          <a:xfrm>
            <a:off x="137160" y="137160"/>
            <a:ext cx="8869680" cy="2771977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7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Repetition07.py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10 12 14 16 18 20 22 24 26 28 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10 12 14 16 18 20 22 24 26 28 30 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7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5000"/>
              </a:lnSpc>
            </a:pPr>
            <a:r>
              <a:rPr lang="en-US" sz="600" dirty="0">
                <a:solidFill>
                  <a:srgbClr val="4B8064"/>
                </a:solidFill>
                <a:latin typeface="Courier New" panose="02070309020205020404" pitchFamily="49" charset="0"/>
              </a:rPr>
              <a:t>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6E7C61-4071-4C02-AB03-EA81FF3B9562}"/>
              </a:ext>
            </a:extLst>
          </p:cNvPr>
          <p:cNvGrpSpPr/>
          <p:nvPr/>
        </p:nvGrpSpPr>
        <p:grpSpPr>
          <a:xfrm>
            <a:off x="1828800" y="2260583"/>
            <a:ext cx="7178040" cy="1427497"/>
            <a:chOff x="1828800" y="2230103"/>
            <a:chExt cx="7178040" cy="1427497"/>
          </a:xfrm>
        </p:grpSpPr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C1FF8A7E-78B0-4930-9B5A-4AEBAC8E5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2743200"/>
              <a:ext cx="7010400" cy="867930"/>
            </a:xfrm>
            <a:prstGeom prst="rect">
              <a:avLst/>
            </a:prstGeom>
            <a:solidFill>
              <a:srgbClr val="FF99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tabLst>
                  <a:tab pos="457200" algn="l"/>
                  <a:tab pos="914400" algn="l"/>
                  <a:tab pos="1143000" algn="l"/>
                  <a:tab pos="1371600" algn="l"/>
                  <a:tab pos="1660525" algn="l"/>
                  <a:tab pos="2286000" algn="l"/>
                  <a:tab pos="2636838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457200" algn="l"/>
                  <a:tab pos="914400" algn="l"/>
                  <a:tab pos="1143000" algn="l"/>
                  <a:tab pos="1371600" algn="l"/>
                  <a:tab pos="1660525" algn="l"/>
                  <a:tab pos="2286000" algn="l"/>
                  <a:tab pos="2636838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457200" algn="l"/>
                  <a:tab pos="914400" algn="l"/>
                  <a:tab pos="1143000" algn="l"/>
                  <a:tab pos="1371600" algn="l"/>
                  <a:tab pos="1660525" algn="l"/>
                  <a:tab pos="2286000" algn="l"/>
                  <a:tab pos="2636838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457200" algn="l"/>
                  <a:tab pos="914400" algn="l"/>
                  <a:tab pos="1143000" algn="l"/>
                  <a:tab pos="1371600" algn="l"/>
                  <a:tab pos="1660525" algn="l"/>
                  <a:tab pos="2286000" algn="l"/>
                  <a:tab pos="2636838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457200" algn="l"/>
                  <a:tab pos="914400" algn="l"/>
                  <a:tab pos="1143000" algn="l"/>
                  <a:tab pos="1371600" algn="l"/>
                  <a:tab pos="1660525" algn="l"/>
                  <a:tab pos="2286000" algn="l"/>
                  <a:tab pos="2636838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143000" algn="l"/>
                  <a:tab pos="1371600" algn="l"/>
                  <a:tab pos="1660525" algn="l"/>
                  <a:tab pos="2286000" algn="l"/>
                  <a:tab pos="2636838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143000" algn="l"/>
                  <a:tab pos="1371600" algn="l"/>
                  <a:tab pos="1660525" algn="l"/>
                  <a:tab pos="2286000" algn="l"/>
                  <a:tab pos="2636838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143000" algn="l"/>
                  <a:tab pos="1371600" algn="l"/>
                  <a:tab pos="1660525" algn="l"/>
                  <a:tab pos="2286000" algn="l"/>
                  <a:tab pos="2636838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143000" algn="l"/>
                  <a:tab pos="1371600" algn="l"/>
                  <a:tab pos="1660525" algn="l"/>
                  <a:tab pos="2286000" algn="l"/>
                  <a:tab pos="2636838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2800" b="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Question: How would you make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2800" b="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this program display odd numbers?</a:t>
              </a:r>
              <a:endParaRPr lang="en-US" sz="2400" b="0" spc="-10" dirty="0"/>
            </a:p>
          </p:txBody>
        </p:sp>
        <p:pic>
          <p:nvPicPr>
            <p:cNvPr id="6" name="Picture 5" descr="C:\Users\johnschram\AppData\Local\Microsoft\Windows\Temporary Internet Files\Content.IE5\6013PBX8\MC900441523[1].wmf">
              <a:extLst>
                <a:ext uri="{FF2B5EF4-FFF2-40B4-BE49-F238E27FC236}">
                  <a16:creationId xmlns:a16="http://schemas.microsoft.com/office/drawing/2014/main" id="{0DA7E0BE-A81B-470F-A96C-78967E36B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5762" y="2230103"/>
              <a:ext cx="1671078" cy="1427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734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315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1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Repetition08.py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you can count by any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number and even count backwards. 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5,101,5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Displays 5 to 100 by 5s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50,81,3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Displays 50 to 80 by 3s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20,0,-1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Displays 20 down to 1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20,-1,-1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Displays 20 down to 0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 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0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2"/>
          <p:cNvSpPr>
            <a:spLocks noChangeArrowheads="1" noChangeShapeType="1" noTextEdit="1"/>
          </p:cNvSpPr>
          <p:nvPr/>
        </p:nvSpPr>
        <p:spPr bwMode="auto">
          <a:xfrm>
            <a:off x="457200" y="1981200"/>
            <a:ext cx="8382000" cy="3200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</a:t>
            </a:r>
          </a:p>
        </p:txBody>
      </p:sp>
      <p:sp>
        <p:nvSpPr>
          <p:cNvPr id="1229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8.1</a:t>
            </a:r>
          </a:p>
        </p:txBody>
      </p:sp>
    </p:spTree>
    <p:extLst>
      <p:ext uri="{BB962C8B-B14F-4D97-AF65-F5344CB8AC3E}">
        <p14:creationId xmlns:p14="http://schemas.microsoft.com/office/powerpoint/2010/main" val="274869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315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1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Repetition08.py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you can count by any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number and even count backwards. 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5,101,5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Displays 5 to 100 by 5s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50,81,3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Displays 50 to 80 by 3s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20,0,-1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Displays 20 down to 1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20,-1,-1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Displays 20 down to 0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 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54147-C36C-4A40-9CE9-ACBCE2887404}"/>
              </a:ext>
            </a:extLst>
          </p:cNvPr>
          <p:cNvSpPr txBox="1"/>
          <p:nvPr/>
        </p:nvSpPr>
        <p:spPr>
          <a:xfrm>
            <a:off x="137160" y="3270453"/>
            <a:ext cx="8869680" cy="3469861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105000"/>
              </a:lnSpc>
            </a:pP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Repetition08.py</a:t>
            </a:r>
            <a:b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5 10 15 20 25 30 35 40 45 50 55 60 65 70 75 80 85 90 95 100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50 53 56 59 62 65 68 71 74 77 80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20 19 18 17 16 15 14 13 12 11 10 9 8 7 6 5 4 3 2 1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20 19 18 17 16 15 14 13 12 11 10 9 8 7 6 5 4 3 2 1 0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103000"/>
              </a:lnSpc>
            </a:pPr>
            <a:r>
              <a:rPr lang="en-US" sz="600" dirty="0">
                <a:solidFill>
                  <a:srgbClr val="4B8064"/>
                </a:solidFill>
                <a:latin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6205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315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1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Repetition08.py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you can count by any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number and even count backwards. 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5,101,5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Displays 5 to 100 by 5s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50,81,3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Displays 50 to 80 by 3s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20,0,-1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Displays 20 down to 1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20,-1,-1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Displays 20 down to 0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(k, end = 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 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54147-C36C-4A40-9CE9-ACBCE2887404}"/>
              </a:ext>
            </a:extLst>
          </p:cNvPr>
          <p:cNvSpPr txBox="1"/>
          <p:nvPr/>
        </p:nvSpPr>
        <p:spPr>
          <a:xfrm>
            <a:off x="137160" y="137160"/>
            <a:ext cx="8869680" cy="2952155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88000"/>
              </a:lnSpc>
            </a:pP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Repetition08.py</a:t>
            </a:r>
            <a:b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5 10 15 20 25 30 35 40 45 50 55 60 65 70 75 80 85 90 95 100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50 53 56 59 62 65 68 71 74 77 80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20 19 18 17 16 15 14 13 12 11 10 9 8 7 6 5 4 3 2 1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20 19 18 17 16 15 14 13 12 11 10 9 8 7 6 5 4 3 2 1 0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endParaRPr lang="en-US" sz="18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103000"/>
              </a:lnSpc>
            </a:pPr>
            <a:r>
              <a:rPr lang="en-US" sz="600" dirty="0">
                <a:solidFill>
                  <a:srgbClr val="4B8064"/>
                </a:solidFill>
                <a:latin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21580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EBD874-CF80-4386-BD90-D1746847F3E9}"/>
              </a:ext>
            </a:extLst>
          </p:cNvPr>
          <p:cNvSpPr txBox="1"/>
          <p:nvPr/>
        </p:nvSpPr>
        <p:spPr>
          <a:xfrm>
            <a:off x="0" y="948690"/>
            <a:ext cx="9144000" cy="59093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Repetition</a:t>
            </a: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done with the 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 structure.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Syntax: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LCV in range(</a:t>
            </a:r>
            <a:r>
              <a:rPr lang="en-US" sz="21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Start,Stop,Step</a:t>
            </a: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</a:rPr>
              <a:t>execute program statement(s) 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US" sz="2100" i="1" dirty="0">
                <a:latin typeface="Arial" panose="020B0604020202020204" pitchFamily="34" charset="0"/>
                <a:ea typeface="Times New Roman" panose="02020603050405020304" pitchFamily="18" charset="0"/>
              </a:rPr>
              <a:t>LCV</a:t>
            </a: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</a:rPr>
              <a:t> is the </a:t>
            </a:r>
            <a:r>
              <a:rPr lang="en-US" sz="2100" i="1" dirty="0">
                <a:latin typeface="Arial" panose="020B0604020202020204" pitchFamily="34" charset="0"/>
                <a:ea typeface="Times New Roman" panose="02020603050405020304" pitchFamily="18" charset="0"/>
              </a:rPr>
              <a:t>Loop Control Variable</a:t>
            </a: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</a:rPr>
              <a:t> or </a:t>
            </a:r>
            <a:r>
              <a:rPr lang="en-US" sz="2100" i="1" dirty="0">
                <a:latin typeface="Arial" panose="020B0604020202020204" pitchFamily="34" charset="0"/>
                <a:ea typeface="Times New Roman" panose="02020603050405020304" pitchFamily="18" charset="0"/>
              </a:rPr>
              <a:t>Loop Counter</a:t>
            </a: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100" i="1" dirty="0">
                <a:latin typeface="Arial" panose="020B0604020202020204" pitchFamily="34" charset="0"/>
                <a:ea typeface="Times New Roman" panose="02020603050405020304" pitchFamily="18" charset="0"/>
              </a:rPr>
              <a:t>Start</a:t>
            </a: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</a:rPr>
              <a:t> specifies the first counting value.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</a:rPr>
              <a:t>If not specified, the default value is 0.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</a:rPr>
              <a:t>The loop will “stop” </a:t>
            </a:r>
            <a:r>
              <a:rPr lang="en-US" sz="2100" u="sng" dirty="0">
                <a:latin typeface="Arial" panose="020B0604020202020204" pitchFamily="34" charset="0"/>
                <a:ea typeface="Times New Roman" panose="02020603050405020304" pitchFamily="18" charset="0"/>
              </a:rPr>
              <a:t>before</a:t>
            </a: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</a:rPr>
              <a:t> it reaches the </a:t>
            </a:r>
            <a:r>
              <a:rPr lang="en-US" sz="2100" i="1" dirty="0">
                <a:latin typeface="Arial" panose="020B0604020202020204" pitchFamily="34" charset="0"/>
                <a:ea typeface="Times New Roman" panose="02020603050405020304" pitchFamily="18" charset="0"/>
              </a:rPr>
              <a:t>Stop</a:t>
            </a: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</a:rPr>
              <a:t> value.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100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100" i="1" dirty="0">
                <a:latin typeface="Arial" panose="020B0604020202020204" pitchFamily="34" charset="0"/>
                <a:ea typeface="Times New Roman" panose="02020603050405020304" pitchFamily="18" charset="0"/>
              </a:rPr>
              <a:t>Step</a:t>
            </a: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</a:rPr>
              <a:t> specifies what the loop “counts by”.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</a:rPr>
              <a:t>If not specified, the default value is 1.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1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computer science terms for </a:t>
            </a:r>
            <a:r>
              <a:rPr lang="en-US" sz="21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1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looping</a:t>
            </a: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1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en-US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948691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  <a:latin typeface="Arial Black" pitchFamily="34" charset="0"/>
              </a:rPr>
              <a:t>Fixed Repetition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543396"/>
            <a:ext cx="2286000" cy="15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53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EBD874-CF80-4386-BD90-D1746847F3E9}"/>
              </a:ext>
            </a:extLst>
          </p:cNvPr>
          <p:cNvSpPr txBox="1"/>
          <p:nvPr/>
        </p:nvSpPr>
        <p:spPr>
          <a:xfrm>
            <a:off x="0" y="961962"/>
            <a:ext cx="9144000" cy="589603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 Examples: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 k in range (10):      </a:t>
            </a:r>
            <a:r>
              <a:rPr lang="en-US" sz="2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 Counts from 0 to 9</a:t>
            </a: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print(k, end = " ")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 k in range (10,20):   </a:t>
            </a:r>
            <a:r>
              <a:rPr lang="en-US" sz="2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 Counts from 10 to 19</a:t>
            </a: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print(k, end = " ")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 k in range (10,21,2): </a:t>
            </a:r>
            <a:r>
              <a:rPr lang="en-US" sz="2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en-US" sz="27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Counts from 10-20 by 2s</a:t>
            </a:r>
            <a:endParaRPr lang="en-US" sz="2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print(k, end = " ")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pc="-10" dirty="0">
                <a:latin typeface="Arial" panose="020B0604020202020204" pitchFamily="34" charset="0"/>
                <a:ea typeface="Times New Roman" panose="02020603050405020304" pitchFamily="18" charset="0"/>
              </a:rPr>
              <a:t>Repetition of multiple program statements works fine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</a:rPr>
              <a:t>as long as proper, consistent indentation is used.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948691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Arial Black" pitchFamily="34" charset="0"/>
              </a:rPr>
              <a:t>Fixed Repetition 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(continued)</a:t>
            </a:r>
            <a:endParaRPr lang="en-US" sz="4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2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8.3</a:t>
            </a:r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381000" y="4191000"/>
            <a:ext cx="75438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Repetition</a:t>
            </a:r>
          </a:p>
        </p:txBody>
      </p:sp>
      <p:sp>
        <p:nvSpPr>
          <p:cNvPr id="55300" name="WordArt 2"/>
          <p:cNvSpPr>
            <a:spLocks noChangeArrowheads="1" noChangeShapeType="1" noTextEdit="1"/>
          </p:cNvSpPr>
          <p:nvPr/>
        </p:nvSpPr>
        <p:spPr bwMode="auto">
          <a:xfrm>
            <a:off x="381000" y="1676400"/>
            <a:ext cx="8458200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Conditional</a:t>
            </a:r>
          </a:p>
        </p:txBody>
      </p:sp>
      <p:pic>
        <p:nvPicPr>
          <p:cNvPr id="55301" name="Picture 4" descr="C:\Documents and Settings\JohnSchram\Local Settings\Temporary Internet Files\Content.IE5\URQ75OAI\MCj044201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429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60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595735"/>
          </a:xfrm>
        </p:spPr>
        <p:txBody>
          <a:bodyPr/>
          <a:lstStyle/>
          <a:p>
            <a:r>
              <a:rPr lang="en-US" sz="5400" dirty="0">
                <a:latin typeface="Arial Black" pitchFamily="34" charset="0"/>
              </a:rPr>
              <a:t>Conditional Repetition</a:t>
            </a:r>
            <a:br>
              <a:rPr lang="en-US" sz="5400" dirty="0">
                <a:latin typeface="Arial Black" pitchFamily="34" charset="0"/>
              </a:rPr>
            </a:br>
            <a:r>
              <a:rPr lang="en-US" sz="4800" b="1" dirty="0"/>
              <a:t>Real Life Examples</a:t>
            </a:r>
          </a:p>
        </p:txBody>
      </p:sp>
      <p:pic>
        <p:nvPicPr>
          <p:cNvPr id="4" name="Picture 11" descr="C:\Users\JohnSchram\AppData\Local\Microsoft\Windows\Temporary Internet Files\Content.IE5\SJX1ZHQW\MP90042770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879" y="1866062"/>
            <a:ext cx="3336121" cy="501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JohnSchram\AppData\Local\Microsoft\Windows\Temporary Internet Files\Content.IE5\V39F9YJN\MP90039055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3657600" cy="2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34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8368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Repetition09.py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is supposed to keep repeating until 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a correct PIN of 5678 is entered.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The program does not work because the &lt;for&gt; 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loop is used at a time that is not appropriate.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The &lt;for&gt; loop is meant for "fixed" repetition.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</a:t>
            </a:r>
            <a:r>
              <a:rPr lang="en-US" sz="2150" spc="-100" dirty="0">
                <a:solidFill>
                  <a:srgbClr val="E65D00"/>
                </a:solidFill>
                <a:latin typeface="Consolas" panose="020B0609020204030204" pitchFamily="49" charset="0"/>
              </a:rPr>
              <a:t>Entering a PIN is an example of "conditional" repetition.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</a:p>
          <a:p>
            <a:pPr lvl="0">
              <a:lnSpc>
                <a:spcPct val="115000"/>
              </a:lnSpc>
            </a:pP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range(10):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pin = input(</a:t>
            </a:r>
            <a: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  <a:t>"Enter 4-digit PIN#.  --&gt;  "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5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pin != </a:t>
            </a:r>
            <a: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  <a:t>"5678"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50" spc="-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50" spc="-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50" spc="-100" dirty="0">
                <a:solidFill>
                  <a:srgbClr val="00A000"/>
                </a:solidFill>
                <a:latin typeface="Consolas" panose="020B0609020204030204" pitchFamily="49" charset="0"/>
              </a:rPr>
              <a:t>"\</a:t>
            </a:r>
            <a:r>
              <a:rPr lang="en-US" sz="2150" spc="-100" dirty="0" err="1">
                <a:solidFill>
                  <a:srgbClr val="00A000"/>
                </a:solidFill>
                <a:latin typeface="Consolas" panose="020B0609020204030204" pitchFamily="49" charset="0"/>
              </a:rPr>
              <a:t>nThat</a:t>
            </a:r>
            <a:r>
              <a:rPr lang="en-US" sz="2150" spc="-100" dirty="0">
                <a:solidFill>
                  <a:srgbClr val="00A000"/>
                </a:solidFill>
                <a:latin typeface="Consolas" panose="020B0609020204030204" pitchFamily="49" charset="0"/>
              </a:rPr>
              <a:t> is not the correct PIN.  Try Again."</a:t>
            </a:r>
            <a:r>
              <a:rPr lang="en-US" sz="2150" spc="-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150" spc="-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50" spc="-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50" spc="-100" dirty="0">
                <a:solidFill>
                  <a:srgbClr val="00A000"/>
                </a:solidFill>
                <a:latin typeface="Consolas" panose="020B0609020204030204" pitchFamily="49" charset="0"/>
              </a:rPr>
              <a:t>"\</a:t>
            </a:r>
            <a:r>
              <a:rPr lang="en-US" sz="2150" spc="-100" dirty="0" err="1">
                <a:solidFill>
                  <a:srgbClr val="00A000"/>
                </a:solidFill>
                <a:latin typeface="Consolas" panose="020B0609020204030204" pitchFamily="49" charset="0"/>
              </a:rPr>
              <a:t>nYou</a:t>
            </a:r>
            <a:r>
              <a:rPr lang="en-US" sz="2150" spc="-100" dirty="0">
                <a:solidFill>
                  <a:srgbClr val="00A000"/>
                </a:solidFill>
                <a:latin typeface="Consolas" panose="020B0609020204030204" pitchFamily="49" charset="0"/>
              </a:rPr>
              <a:t> are now logged in.  Welcome to the program."</a:t>
            </a:r>
            <a:r>
              <a:rPr lang="en-US" sz="2150" spc="-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endParaRPr kumimoji="0" lang="en-US" sz="21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68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80712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Repetition09.py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is supposed to keep repeating until 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a correct PIN of 5678 is entered.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The program does not work because the &lt;for&gt; 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loop is used at a time that is not appropriate.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The &lt;for&gt; loop is meant for "fixed" repetition.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</a:t>
            </a:r>
            <a:r>
              <a:rPr lang="en-US" sz="2150" spc="-100" dirty="0">
                <a:solidFill>
                  <a:srgbClr val="E65D00"/>
                </a:solidFill>
                <a:latin typeface="Consolas" panose="020B0609020204030204" pitchFamily="49" charset="0"/>
              </a:rPr>
              <a:t>Entering a PIN is an example of "conditional" repetition.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</a:p>
          <a:p>
            <a:pPr lvl="0">
              <a:lnSpc>
                <a:spcPct val="115000"/>
              </a:lnSpc>
            </a:pP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range(10):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pin = input(</a:t>
            </a:r>
            <a: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  <a:t>"Enter 4-digit PIN#.  --&gt;  "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5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pin != </a:t>
            </a:r>
            <a: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  <a:t>"5678"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50" spc="-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50" spc="-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50" spc="-100" dirty="0">
                <a:solidFill>
                  <a:srgbClr val="00A000"/>
                </a:solidFill>
                <a:latin typeface="Consolas" panose="020B0609020204030204" pitchFamily="49" charset="0"/>
              </a:rPr>
              <a:t>"\</a:t>
            </a:r>
            <a:r>
              <a:rPr lang="en-US" sz="2150" spc="-100" dirty="0" err="1">
                <a:solidFill>
                  <a:srgbClr val="00A000"/>
                </a:solidFill>
                <a:latin typeface="Consolas" panose="020B0609020204030204" pitchFamily="49" charset="0"/>
              </a:rPr>
              <a:t>nThat</a:t>
            </a:r>
            <a:r>
              <a:rPr lang="en-US" sz="2150" spc="-100" dirty="0">
                <a:solidFill>
                  <a:srgbClr val="00A000"/>
                </a:solidFill>
                <a:latin typeface="Consolas" panose="020B0609020204030204" pitchFamily="49" charset="0"/>
              </a:rPr>
              <a:t> is not the correct PIN.  Try Again."</a:t>
            </a:r>
            <a:r>
              <a:rPr lang="en-US" sz="2150" spc="-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150" spc="-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50" spc="-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50" spc="-100" dirty="0">
                <a:solidFill>
                  <a:srgbClr val="00A000"/>
                </a:solidFill>
                <a:latin typeface="Consolas" panose="020B0609020204030204" pitchFamily="49" charset="0"/>
              </a:rPr>
              <a:t>"\</a:t>
            </a:r>
            <a:r>
              <a:rPr lang="en-US" sz="2150" spc="-100" dirty="0" err="1">
                <a:solidFill>
                  <a:srgbClr val="00A000"/>
                </a:solidFill>
                <a:latin typeface="Consolas" panose="020B0609020204030204" pitchFamily="49" charset="0"/>
              </a:rPr>
              <a:t>nYou</a:t>
            </a:r>
            <a:r>
              <a:rPr lang="en-US" sz="2150" spc="-100" dirty="0">
                <a:solidFill>
                  <a:srgbClr val="00A000"/>
                </a:solidFill>
                <a:latin typeface="Consolas" panose="020B0609020204030204" pitchFamily="49" charset="0"/>
              </a:rPr>
              <a:t> are now logged in.  Welcome to the program."</a:t>
            </a:r>
            <a:r>
              <a:rPr lang="en-US" sz="2150" spc="-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endParaRPr kumimoji="0" lang="en-US" sz="21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3B44D-2C48-4BE7-AD54-BF3B3E62E068}"/>
              </a:ext>
            </a:extLst>
          </p:cNvPr>
          <p:cNvSpPr txBox="1"/>
          <p:nvPr/>
        </p:nvSpPr>
        <p:spPr>
          <a:xfrm>
            <a:off x="3657600" y="137159"/>
            <a:ext cx="5349240" cy="6583680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83000"/>
              </a:lnSpc>
            </a:pP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Repetition09.py</a:t>
            </a:r>
            <a:br>
              <a:rPr lang="en-US" sz="1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1234</a:t>
            </a:r>
            <a:b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is not the correct PIN.  Try Again.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2345</a:t>
            </a:r>
            <a:b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is not the correct PIN.  Try Again.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3456</a:t>
            </a:r>
            <a:b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is not the correct PIN.  Try Again.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4567</a:t>
            </a:r>
            <a:b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is not the correct PIN.  Try Again.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5678</a:t>
            </a:r>
            <a:b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5678</a:t>
            </a:r>
            <a:b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5678</a:t>
            </a:r>
            <a:b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5678</a:t>
            </a:r>
            <a:b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5678</a:t>
            </a:r>
            <a:b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0000</a:t>
            </a:r>
            <a:b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is not the correct PIN.  Try Again.</a:t>
            </a:r>
          </a:p>
          <a:p>
            <a:pPr lvl="0">
              <a:lnSpc>
                <a:spcPct val="83000"/>
              </a:lnSpc>
            </a:pP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400" spc="-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400" spc="-50" dirty="0">
                <a:solidFill>
                  <a:srgbClr val="000000"/>
                </a:solidFill>
                <a:latin typeface="Courier New" panose="02070309020205020404" pitchFamily="49" charset="0"/>
              </a:rPr>
              <a:t> are now logged in.  Welcome to the program.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80000"/>
              </a:lnSpc>
            </a:pPr>
            <a:endParaRPr lang="en-US" sz="600" dirty="0">
              <a:solidFill>
                <a:srgbClr val="4B8064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 descr="MCj04344030000[1]">
            <a:extLst>
              <a:ext uri="{FF2B5EF4-FFF2-40B4-BE49-F238E27FC236}">
                <a16:creationId xmlns:a16="http://schemas.microsoft.com/office/drawing/2014/main" id="{E30968E7-9F94-4F76-9A17-2969F42C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579191"/>
            <a:ext cx="1249680" cy="175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406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005555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Repetition10.py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</a:t>
            </a:r>
            <a:r>
              <a:rPr lang="en-US" sz="2150" spc="-50" dirty="0">
                <a:solidFill>
                  <a:srgbClr val="E65D00"/>
                </a:solidFill>
                <a:latin typeface="Consolas" panose="020B0609020204030204" pitchFamily="49" charset="0"/>
              </a:rPr>
              <a:t>This program fixes the problem of the previous program 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</a:t>
            </a:r>
            <a:r>
              <a:rPr lang="en-US" sz="2150" spc="-20" dirty="0">
                <a:solidFill>
                  <a:srgbClr val="E65D00"/>
                </a:solidFill>
                <a:latin typeface="Consolas" panose="020B0609020204030204" pitchFamily="49" charset="0"/>
              </a:rPr>
              <a:t>by using a &lt;while&gt; loop.  Now the loop will stop when 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the correct PIN of 5678 is entered.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pin = </a:t>
            </a:r>
            <a:r>
              <a:rPr lang="en-US" sz="2800" dirty="0">
                <a:solidFill>
                  <a:srgbClr val="00A000"/>
                </a:solidFill>
                <a:latin typeface="Consolas" panose="020B0609020204030204" pitchFamily="49" charset="0"/>
              </a:rPr>
              <a:t>""</a:t>
            </a:r>
            <a:b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800" spc="-50" dirty="0">
                <a:solidFill>
                  <a:srgbClr val="941EDF"/>
                </a:solidFill>
                <a:latin typeface="Consolas" panose="020B0609020204030204" pitchFamily="49" charset="0"/>
              </a:rPr>
              <a:t>while</a:t>
            </a:r>
            <a:r>
              <a:rPr lang="en-US" sz="2800" spc="-50" dirty="0">
                <a:solidFill>
                  <a:srgbClr val="000000"/>
                </a:solidFill>
                <a:latin typeface="Consolas" panose="020B0609020204030204" pitchFamily="49" charset="0"/>
              </a:rPr>
              <a:t> pin != </a:t>
            </a:r>
            <a:r>
              <a:rPr lang="en-US" sz="2800" spc="-50" dirty="0">
                <a:solidFill>
                  <a:srgbClr val="00A000"/>
                </a:solidFill>
                <a:latin typeface="Consolas" panose="020B0609020204030204" pitchFamily="49" charset="0"/>
              </a:rPr>
              <a:t>"5678"</a:t>
            </a:r>
            <a:r>
              <a:rPr lang="en-US" sz="2800" spc="-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pin = input(</a:t>
            </a:r>
            <a: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  <a:t>"Enter 4-digit PIN#.  --&gt;  "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5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pin != </a:t>
            </a:r>
            <a: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  <a:t>"5678"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50" spc="-6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50" spc="-6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50" spc="-60" dirty="0">
                <a:solidFill>
                  <a:srgbClr val="00A000"/>
                </a:solidFill>
                <a:latin typeface="Consolas" panose="020B0609020204030204" pitchFamily="49" charset="0"/>
              </a:rPr>
              <a:t>"\</a:t>
            </a:r>
            <a:r>
              <a:rPr lang="en-US" sz="2150" spc="-60" dirty="0" err="1">
                <a:solidFill>
                  <a:srgbClr val="00A000"/>
                </a:solidFill>
                <a:latin typeface="Consolas" panose="020B0609020204030204" pitchFamily="49" charset="0"/>
              </a:rPr>
              <a:t>nThat</a:t>
            </a:r>
            <a:r>
              <a:rPr lang="en-US" sz="2150" spc="-60" dirty="0">
                <a:solidFill>
                  <a:srgbClr val="00A000"/>
                </a:solidFill>
                <a:latin typeface="Consolas" panose="020B0609020204030204" pitchFamily="49" charset="0"/>
              </a:rPr>
              <a:t> is not the correct PIN.  Try Again."</a:t>
            </a:r>
            <a:r>
              <a:rPr lang="en-US" sz="2150" spc="-6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50" spc="-7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50" spc="-7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50" spc="-70" dirty="0">
                <a:solidFill>
                  <a:srgbClr val="00A000"/>
                </a:solidFill>
                <a:latin typeface="Consolas" panose="020B0609020204030204" pitchFamily="49" charset="0"/>
              </a:rPr>
              <a:t>"\</a:t>
            </a:r>
            <a:r>
              <a:rPr lang="en-US" sz="2150" spc="-70" dirty="0" err="1">
                <a:solidFill>
                  <a:srgbClr val="00A000"/>
                </a:solidFill>
                <a:latin typeface="Consolas" panose="020B0609020204030204" pitchFamily="49" charset="0"/>
              </a:rPr>
              <a:t>nYou</a:t>
            </a:r>
            <a:r>
              <a:rPr lang="en-US" sz="2150" spc="-70" dirty="0">
                <a:solidFill>
                  <a:srgbClr val="00A000"/>
                </a:solidFill>
                <a:latin typeface="Consolas" panose="020B0609020204030204" pitchFamily="49" charset="0"/>
              </a:rPr>
              <a:t> are now logged in.  Welcome to the program."</a:t>
            </a:r>
            <a:r>
              <a:rPr lang="en-US" sz="2150" spc="-7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endParaRPr kumimoji="0" lang="en-US" sz="21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4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B7BFE4-723A-4E46-AD65-6F0872CA8158}"/>
              </a:ext>
            </a:extLst>
          </p:cNvPr>
          <p:cNvSpPr txBox="1"/>
          <p:nvPr/>
        </p:nvSpPr>
        <p:spPr>
          <a:xfrm>
            <a:off x="137160" y="137159"/>
            <a:ext cx="8869680" cy="6005555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Repetition10.py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</a:t>
            </a:r>
            <a:r>
              <a:rPr lang="en-US" sz="2150" spc="-50" dirty="0">
                <a:solidFill>
                  <a:srgbClr val="E65D00"/>
                </a:solidFill>
                <a:latin typeface="Consolas" panose="020B0609020204030204" pitchFamily="49" charset="0"/>
              </a:rPr>
              <a:t>This program fixes the problem of the previous program 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</a:t>
            </a:r>
            <a:r>
              <a:rPr lang="en-US" sz="2150" spc="-20" dirty="0">
                <a:solidFill>
                  <a:srgbClr val="E65D00"/>
                </a:solidFill>
                <a:latin typeface="Consolas" panose="020B0609020204030204" pitchFamily="49" charset="0"/>
              </a:rPr>
              <a:t>by using a &lt;while&gt; loop.  Now the loop will stop when 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the correct PIN of 5678 is entered.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pin = </a:t>
            </a:r>
            <a:r>
              <a:rPr lang="en-US" sz="2800" dirty="0">
                <a:solidFill>
                  <a:srgbClr val="00A000"/>
                </a:solidFill>
                <a:latin typeface="Consolas" panose="020B0609020204030204" pitchFamily="49" charset="0"/>
              </a:rPr>
              <a:t>""</a:t>
            </a:r>
            <a:b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800" spc="-50" dirty="0">
                <a:solidFill>
                  <a:srgbClr val="941EDF"/>
                </a:solidFill>
                <a:latin typeface="Consolas" panose="020B0609020204030204" pitchFamily="49" charset="0"/>
              </a:rPr>
              <a:t>while</a:t>
            </a:r>
            <a:r>
              <a:rPr lang="en-US" sz="2800" spc="-50" dirty="0">
                <a:solidFill>
                  <a:srgbClr val="000000"/>
                </a:solidFill>
                <a:latin typeface="Consolas" panose="020B0609020204030204" pitchFamily="49" charset="0"/>
              </a:rPr>
              <a:t> pin != </a:t>
            </a:r>
            <a:r>
              <a:rPr lang="en-US" sz="2800" spc="-50" dirty="0">
                <a:solidFill>
                  <a:srgbClr val="00A000"/>
                </a:solidFill>
                <a:latin typeface="Consolas" panose="020B0609020204030204" pitchFamily="49" charset="0"/>
              </a:rPr>
              <a:t>"5678"</a:t>
            </a:r>
            <a:r>
              <a:rPr lang="en-US" sz="2800" spc="-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pin = input(</a:t>
            </a:r>
            <a: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  <a:t>"Enter 4-digit PIN#.  --&gt;  "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15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pin != </a:t>
            </a:r>
            <a: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  <a:t>"5678"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50" spc="-6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50" spc="-6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50" spc="-60" dirty="0">
                <a:solidFill>
                  <a:srgbClr val="00A000"/>
                </a:solidFill>
                <a:latin typeface="Consolas" panose="020B0609020204030204" pitchFamily="49" charset="0"/>
              </a:rPr>
              <a:t>"\</a:t>
            </a:r>
            <a:r>
              <a:rPr lang="en-US" sz="2150" spc="-60" dirty="0" err="1">
                <a:solidFill>
                  <a:srgbClr val="00A000"/>
                </a:solidFill>
                <a:latin typeface="Consolas" panose="020B0609020204030204" pitchFamily="49" charset="0"/>
              </a:rPr>
              <a:t>nThat</a:t>
            </a:r>
            <a:r>
              <a:rPr lang="en-US" sz="2150" spc="-60" dirty="0">
                <a:solidFill>
                  <a:srgbClr val="00A000"/>
                </a:solidFill>
                <a:latin typeface="Consolas" panose="020B0609020204030204" pitchFamily="49" charset="0"/>
              </a:rPr>
              <a:t> is not the correct PIN.  Try Again."</a:t>
            </a:r>
            <a:r>
              <a:rPr lang="en-US" sz="2150" spc="-6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50" spc="-7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50" spc="-7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50" spc="-70" dirty="0">
                <a:solidFill>
                  <a:srgbClr val="00A000"/>
                </a:solidFill>
                <a:latin typeface="Consolas" panose="020B0609020204030204" pitchFamily="49" charset="0"/>
              </a:rPr>
              <a:t>"\</a:t>
            </a:r>
            <a:r>
              <a:rPr lang="en-US" sz="2150" spc="-70" dirty="0" err="1">
                <a:solidFill>
                  <a:srgbClr val="00A000"/>
                </a:solidFill>
                <a:latin typeface="Consolas" panose="020B0609020204030204" pitchFamily="49" charset="0"/>
              </a:rPr>
              <a:t>nYou</a:t>
            </a:r>
            <a:r>
              <a:rPr lang="en-US" sz="2150" spc="-70" dirty="0">
                <a:solidFill>
                  <a:srgbClr val="00A000"/>
                </a:solidFill>
                <a:latin typeface="Consolas" panose="020B0609020204030204" pitchFamily="49" charset="0"/>
              </a:rPr>
              <a:t> are now logged in.  Welcome to the program."</a:t>
            </a:r>
            <a:r>
              <a:rPr lang="en-US" sz="2150" spc="-7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endParaRPr kumimoji="0" lang="en-US" sz="21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A445A-C71A-4B8D-AF03-2CDA928A907D}"/>
              </a:ext>
            </a:extLst>
          </p:cNvPr>
          <p:cNvSpPr txBox="1"/>
          <p:nvPr/>
        </p:nvSpPr>
        <p:spPr>
          <a:xfrm>
            <a:off x="4343400" y="137159"/>
            <a:ext cx="4663440" cy="5594930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</a:pPr>
            <a:endParaRPr lang="en-US" sz="600" spc="-100" dirty="0">
              <a:solidFill>
                <a:srgbClr val="0000FF"/>
              </a:solidFill>
              <a:latin typeface="CSD16" panose="05000101010101010101" pitchFamily="1" charset="2"/>
            </a:endParaRPr>
          </a:p>
          <a:p>
            <a:pPr lvl="0">
              <a:lnSpc>
                <a:spcPct val="107000"/>
              </a:lnSpc>
            </a:pP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400" spc="-1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1400" spc="-50" dirty="0">
                <a:solidFill>
                  <a:srgbClr val="4B8064"/>
                </a:solidFill>
                <a:latin typeface="Courier New" panose="02070309020205020404" pitchFamily="49" charset="0"/>
              </a:rPr>
              <a:t>----jGRASP exec: python Repetition10.py</a:t>
            </a:r>
          </a:p>
          <a:p>
            <a:pPr lvl="0">
              <a:lnSpc>
                <a:spcPct val="107000"/>
              </a:lnSpc>
            </a:pP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¼¼§</a:t>
            </a: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1234</a:t>
            </a:r>
            <a:br>
              <a:rPr lang="en-US" sz="1400" spc="-1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400" spc="-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That</a:t>
            </a:r>
            <a:r>
              <a:rPr lang="en-US" sz="1400" spc="-50" dirty="0">
                <a:solidFill>
                  <a:srgbClr val="000000"/>
                </a:solidFill>
                <a:latin typeface="Courier New" panose="02070309020205020404" pitchFamily="49" charset="0"/>
              </a:rPr>
              <a:t> is not the correct PIN.  Try Again.</a:t>
            </a:r>
            <a:br>
              <a:rPr lang="en-US" sz="1400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¼¼§</a:t>
            </a: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2345</a:t>
            </a:r>
            <a:br>
              <a:rPr lang="en-US" sz="1400" spc="-1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400" spc="-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That</a:t>
            </a:r>
            <a:r>
              <a:rPr lang="en-US" sz="1400" spc="-50" dirty="0">
                <a:solidFill>
                  <a:srgbClr val="000000"/>
                </a:solidFill>
                <a:latin typeface="Courier New" panose="02070309020205020404" pitchFamily="49" charset="0"/>
              </a:rPr>
              <a:t> is not the correct PIN.  Try Again.</a:t>
            </a:r>
            <a:br>
              <a:rPr lang="en-US" sz="1400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¼¼§</a:t>
            </a: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3456</a:t>
            </a:r>
            <a:br>
              <a:rPr lang="en-US" sz="1400" spc="-1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400" spc="-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That</a:t>
            </a:r>
            <a:r>
              <a:rPr lang="en-US" sz="1400" spc="-50" dirty="0">
                <a:solidFill>
                  <a:srgbClr val="000000"/>
                </a:solidFill>
                <a:latin typeface="Courier New" panose="02070309020205020404" pitchFamily="49" charset="0"/>
              </a:rPr>
              <a:t> is not the correct PIN.  Try Again.</a:t>
            </a:r>
            <a:br>
              <a:rPr lang="en-US" sz="1400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¼¼§</a:t>
            </a: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4567</a:t>
            </a:r>
            <a:br>
              <a:rPr lang="en-US" sz="1400" spc="-1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</a:t>
            </a:r>
            <a:r>
              <a:rPr lang="en-US" sz="1400" spc="-50" dirty="0" err="1">
                <a:solidFill>
                  <a:srgbClr val="0000FF"/>
                </a:solidFill>
                <a:latin typeface="CSD16" panose="05000101010101010101" pitchFamily="1" charset="2"/>
              </a:rPr>
              <a:t>M</a:t>
            </a:r>
            <a:r>
              <a:rPr lang="en-US" sz="1400" spc="-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That</a:t>
            </a:r>
            <a:r>
              <a:rPr lang="en-US" sz="1400" spc="-50" dirty="0">
                <a:solidFill>
                  <a:srgbClr val="000000"/>
                </a:solidFill>
                <a:latin typeface="Courier New" panose="02070309020205020404" pitchFamily="49" charset="0"/>
              </a:rPr>
              <a:t> is not the correct PIN.  Try Again.</a:t>
            </a:r>
            <a:br>
              <a:rPr lang="en-US" sz="1400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4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¼¼§</a:t>
            </a:r>
            <a:r>
              <a:rPr lang="en-US" sz="1400" dirty="0">
                <a:solidFill>
                  <a:srgbClr val="0000FF"/>
                </a:solidFill>
                <a:latin typeface="CSD16" panose="05000101010101010101" pitchFamily="1" charset="2"/>
              </a:rPr>
              <a:t>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Enter 4-digit PIN#.  --&gt;  </a:t>
            </a:r>
            <a:r>
              <a:rPr lang="en-US" sz="1400" dirty="0">
                <a:solidFill>
                  <a:srgbClr val="EB5F00"/>
                </a:solidFill>
                <a:latin typeface="Courier New" panose="02070309020205020404" pitchFamily="49" charset="0"/>
              </a:rPr>
              <a:t>5678</a:t>
            </a:r>
            <a:br>
              <a:rPr lang="en-US" sz="1400" spc="-1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MM§MM</a:t>
            </a:r>
            <a:br>
              <a:rPr lang="en-US" sz="1400" spc="-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400" spc="-1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400" spc="-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400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 are now logged in. Welcome to the program.</a:t>
            </a:r>
            <a:br>
              <a:rPr lang="en-US" sz="1400" spc="-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endParaRPr lang="en-US" sz="1400" spc="-1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107000"/>
              </a:lnSpc>
            </a:pPr>
            <a:r>
              <a:rPr lang="en-US" sz="1400" spc="-1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400" spc="-100" dirty="0">
                <a:solidFill>
                  <a:srgbClr val="4B8064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B8064"/>
                </a:solidFill>
                <a:latin typeface="Courier New" panose="02070309020205020404" pitchFamily="49" charset="0"/>
              </a:rPr>
              <a:t>----jGRASP: operation complete.</a:t>
            </a:r>
          </a:p>
          <a:p>
            <a:pPr lvl="0">
              <a:lnSpc>
                <a:spcPct val="110000"/>
              </a:lnSpc>
            </a:pPr>
            <a:endParaRPr lang="en-US" sz="600" dirty="0">
              <a:solidFill>
                <a:srgbClr val="4B8064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 descr="MCj04244660000[1]">
            <a:extLst>
              <a:ext uri="{FF2B5EF4-FFF2-40B4-BE49-F238E27FC236}">
                <a16:creationId xmlns:a16="http://schemas.microsoft.com/office/drawing/2014/main" id="{91C75077-1FBD-4747-9015-BA4B2AE9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0" y="1676400"/>
            <a:ext cx="1508760" cy="129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60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z="4800" dirty="0">
                <a:latin typeface="Arial Black" pitchFamily="34" charset="0"/>
              </a:rPr>
              <a:t>Program Flow Review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28209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sz="3200" i="1" dirty="0">
                <a:cs typeface="Arial" charset="0"/>
                <a:sym typeface="Symbol" pitchFamily="18" charset="2"/>
              </a:rPr>
              <a:t>Program Flow</a:t>
            </a:r>
            <a:r>
              <a:rPr lang="en-US" sz="3200" dirty="0">
                <a:cs typeface="Arial" charset="0"/>
                <a:sym typeface="Symbol" pitchFamily="18" charset="2"/>
              </a:rPr>
              <a:t> </a:t>
            </a:r>
            <a:r>
              <a:rPr lang="en-US" sz="3200" dirty="0">
                <a:sym typeface="Symbol" pitchFamily="18" charset="2"/>
              </a:rPr>
              <a:t>follows the exact sequence of listed program statements, unless directed otherwise by a Python control structure.</a:t>
            </a:r>
          </a:p>
          <a:p>
            <a:pPr eaLnBrk="1" hangingPunct="1">
              <a:lnSpc>
                <a:spcPct val="20000"/>
              </a:lnSpc>
            </a:pPr>
            <a:endParaRPr lang="en-US" sz="3200" dirty="0">
              <a:sym typeface="Symbol" pitchFamily="18" charset="2"/>
            </a:endParaRPr>
          </a:p>
        </p:txBody>
      </p:sp>
      <p:pic>
        <p:nvPicPr>
          <p:cNvPr id="13316" name="Picture 10" descr="j028286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00600"/>
            <a:ext cx="26670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1" descr="j023472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800600"/>
            <a:ext cx="135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140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61962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  <a:latin typeface="Arial Black" pitchFamily="34" charset="0"/>
              </a:rPr>
              <a:t>Conditional Repetition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EF36D-8EC2-4C65-B617-083CF3170E0F}"/>
              </a:ext>
            </a:extLst>
          </p:cNvPr>
          <p:cNvSpPr txBox="1"/>
          <p:nvPr/>
        </p:nvSpPr>
        <p:spPr>
          <a:xfrm>
            <a:off x="0" y="961962"/>
            <a:ext cx="9144000" cy="589788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Syntax: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b="0" dirty="0">
                <a:latin typeface="Arial" panose="020B0604020202020204" pitchFamily="34" charset="0"/>
                <a:ea typeface="Times New Roman" panose="02020603050405020304" pitchFamily="18" charset="0"/>
              </a:rPr>
              <a:t>initialize condition variable </a:t>
            </a:r>
            <a:endParaRPr lang="en-US" sz="26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b="0" dirty="0">
                <a:latin typeface="Arial" panose="020B0604020202020204" pitchFamily="34" charset="0"/>
                <a:ea typeface="Times New Roman" panose="02020603050405020304" pitchFamily="18" charset="0"/>
              </a:rPr>
              <a:t>while condition is True</a:t>
            </a:r>
            <a:r>
              <a:rPr lang="en-US" sz="2600" b="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b="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600" b="0" dirty="0">
                <a:latin typeface="Arial" panose="020B0604020202020204" pitchFamily="34" charset="0"/>
                <a:ea typeface="Times New Roman" panose="02020603050405020304" pitchFamily="18" charset="0"/>
              </a:rPr>
              <a:t>execute program statement(s) </a:t>
            </a:r>
            <a:endParaRPr lang="en-US" sz="26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 Example: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password = ""            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 password != "Qwerty2018":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password = input("Enter password.  --&gt;  ")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if password != "Qwerty2018":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2800" spc="-1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print("Wrong password. Please re-enter")   </a:t>
            </a:r>
            <a:endParaRPr lang="en-US" sz="2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print("Welcome.")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48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641186"/>
          </a:xfrm>
        </p:spPr>
        <p:txBody>
          <a:bodyPr/>
          <a:lstStyle/>
          <a:p>
            <a:r>
              <a:rPr lang="en-US" sz="5100" dirty="0">
                <a:solidFill>
                  <a:schemeClr val="bg1"/>
                </a:solidFill>
                <a:latin typeface="Arial Black" pitchFamily="34" charset="0"/>
              </a:rPr>
              <a:t>Fixed Repetition vs. Conditional Repetition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457D2-331E-4EC2-B08F-68489EB7E1C3}"/>
              </a:ext>
            </a:extLst>
          </p:cNvPr>
          <p:cNvSpPr txBox="1"/>
          <p:nvPr/>
        </p:nvSpPr>
        <p:spPr>
          <a:xfrm>
            <a:off x="0" y="1641187"/>
            <a:ext cx="9144000" cy="521681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3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Repetition</a:t>
            </a:r>
            <a:r>
              <a:rPr lang="en-US" sz="23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describes a situation where you know – ahead of time – how many times you want the loop to repeat.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would be drawing exactly 100 circles on the screen.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command for fixed repetition is </a:t>
            </a:r>
            <a:r>
              <a:rPr lang="en-US" sz="2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3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3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 Repetition</a:t>
            </a:r>
            <a:r>
              <a:rPr lang="en-US" sz="23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describes a situation where you do NOT know how many times the loop will repeat.  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loop has to repeat until some </a:t>
            </a:r>
            <a:r>
              <a:rPr lang="en-US" sz="23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3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met.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would be entering a password.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command for conditional repetition is </a:t>
            </a:r>
            <a:r>
              <a:rPr lang="en-US" sz="2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3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75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8.4</a:t>
            </a:r>
          </a:p>
        </p:txBody>
      </p:sp>
      <p:sp>
        <p:nvSpPr>
          <p:cNvPr id="16389" name="WordArt 3"/>
          <p:cNvSpPr>
            <a:spLocks noChangeArrowheads="1" noChangeShapeType="1" noTextEdit="1"/>
          </p:cNvSpPr>
          <p:nvPr/>
        </p:nvSpPr>
        <p:spPr bwMode="auto">
          <a:xfrm>
            <a:off x="396875" y="4876800"/>
            <a:ext cx="83820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Structures</a:t>
            </a:r>
          </a:p>
        </p:txBody>
      </p:sp>
      <p:pic>
        <p:nvPicPr>
          <p:cNvPr id="16390" name="Picture 5" descr="MMAG00401_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63650"/>
            <a:ext cx="1017587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johnschram\AppData\Local\Microsoft\Windows\Temporary Internet Files\Content.IE5\63XOC3GE\MC9003292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10000"/>
            <a:ext cx="18097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C:\Users\johnschram\AppData\Local\Microsoft\Windows\Temporary Internet Files\Content.IE5\0T87347Y\MC90005520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1771650"/>
            <a:ext cx="12223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auto">
          <a:xfrm>
            <a:off x="396875" y="3200400"/>
            <a:ext cx="83820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Control        </a:t>
            </a:r>
          </a:p>
        </p:txBody>
      </p:sp>
      <p:sp>
        <p:nvSpPr>
          <p:cNvPr id="10" name="WordArt 3"/>
          <p:cNvSpPr>
            <a:spLocks noChangeArrowheads="1" noChangeShapeType="1" noTextEdit="1"/>
          </p:cNvSpPr>
          <p:nvPr/>
        </p:nvSpPr>
        <p:spPr bwMode="auto">
          <a:xfrm>
            <a:off x="396875" y="1524000"/>
            <a:ext cx="83820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Nested           </a:t>
            </a:r>
          </a:p>
        </p:txBody>
      </p:sp>
    </p:spTree>
    <p:extLst>
      <p:ext uri="{BB962C8B-B14F-4D97-AF65-F5344CB8AC3E}">
        <p14:creationId xmlns:p14="http://schemas.microsoft.com/office/powerpoint/2010/main" val="1078638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242735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Nested01.java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"Nested Repetition"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which is one type of "Nested Control Structure".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Since the outer loop repeats 3 times and the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inner loop repeats 4 times, the word "Hello" 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is displayed 3 * 4 or 12 times.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range(3):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range(4):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A000"/>
                </a:solidFill>
                <a:latin typeface="Consolas" panose="020B0609020204030204" pitchFamily="49" charset="0"/>
              </a:rPr>
              <a:t>"Hello"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27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242735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Nested01.java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"Nested Repetition"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which is one type of "Nested Control Structure".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Since the outer loop repeats 3 times and the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inner loop repeats 4 times, the word "Hello" 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is displayed 3 * 4 or 12 times.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range(3):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range(4):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A000"/>
                </a:solidFill>
                <a:latin typeface="Consolas" panose="020B0609020204030204" pitchFamily="49" charset="0"/>
              </a:rPr>
              <a:t>"Hello"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B98B1-75F4-47EF-A013-717A383ED962}"/>
              </a:ext>
            </a:extLst>
          </p:cNvPr>
          <p:cNvSpPr txBox="1"/>
          <p:nvPr/>
        </p:nvSpPr>
        <p:spPr>
          <a:xfrm>
            <a:off x="5867400" y="137159"/>
            <a:ext cx="3139440" cy="6613862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</a:pPr>
            <a:endParaRPr lang="en-US" sz="600" spc="-100" dirty="0">
              <a:solidFill>
                <a:srgbClr val="0000FF"/>
              </a:solidFill>
              <a:latin typeface="CSD16" panose="05000101010101010101" pitchFamily="1" charset="2"/>
            </a:endParaRPr>
          </a:p>
          <a:p>
            <a:pPr lvl="0">
              <a:lnSpc>
                <a:spcPct val="107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</a:t>
            </a:r>
          </a:p>
          <a:p>
            <a:pPr lvl="0">
              <a:lnSpc>
                <a:spcPct val="107000"/>
              </a:lnSpc>
            </a:pPr>
            <a:endParaRPr lang="en-US" sz="600" dirty="0">
              <a:solidFill>
                <a:srgbClr val="4B806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68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5428666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Nested02.java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the value of the counters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for both loops.  Note that the inner loop counts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much faster than the outer loop.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range(3):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range(4):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j,k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38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5428666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Nested02.java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the value of the counters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for both loops.  Note that the inner loop counts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much faster than the outer loop.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range(3):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range(4):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j,k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B2A78-2719-4478-8A8D-979615BA91E7}"/>
              </a:ext>
            </a:extLst>
          </p:cNvPr>
          <p:cNvSpPr txBox="1"/>
          <p:nvPr/>
        </p:nvSpPr>
        <p:spPr>
          <a:xfrm>
            <a:off x="5867400" y="137159"/>
            <a:ext cx="3139440" cy="6613862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</a:pPr>
            <a:endParaRPr lang="en-US" sz="600" spc="-100" dirty="0">
              <a:solidFill>
                <a:srgbClr val="0000FF"/>
              </a:solidFill>
              <a:latin typeface="CSD16" panose="05000101010101010101" pitchFamily="1" charset="2"/>
            </a:endParaRPr>
          </a:p>
          <a:p>
            <a:pPr lvl="0">
              <a:lnSpc>
                <a:spcPct val="107000"/>
              </a:lnSpc>
            </a:pP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</a:t>
            </a:r>
            <a:b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0 0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0 1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0 2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0 3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1 0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1 1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1 2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1 3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2 0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2 1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2 2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2 3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4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</a:t>
            </a:r>
          </a:p>
          <a:p>
            <a:pPr lvl="0">
              <a:lnSpc>
                <a:spcPct val="107000"/>
              </a:lnSpc>
            </a:pPr>
            <a:endParaRPr lang="en-US" sz="600" dirty="0">
              <a:solidFill>
                <a:srgbClr val="4B806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16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54089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3000"/>
              </a:lnSpc>
            </a:pP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Nested03.java</a:t>
            </a:r>
            <a:b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a times table  </a:t>
            </a:r>
            <a:b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that goes from 1 * 1 to 15 * 15.   </a:t>
            </a:r>
            <a:b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In this program, the table does not </a:t>
            </a:r>
            <a:b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line up properly.</a:t>
            </a:r>
            <a:b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range(1,16):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range(1,16):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(r * c, end = </a:t>
            </a:r>
            <a:r>
              <a:rPr lang="en-US" sz="32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57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E1B66-0783-4564-AE2A-197FEE2DD45B}"/>
              </a:ext>
            </a:extLst>
          </p:cNvPr>
          <p:cNvSpPr txBox="1"/>
          <p:nvPr/>
        </p:nvSpPr>
        <p:spPr>
          <a:xfrm>
            <a:off x="137160" y="137160"/>
            <a:ext cx="8869680" cy="6405793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105000"/>
              </a:lnSpc>
            </a:pP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Nested03.py</a:t>
            </a:r>
            <a:b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1 2 3 4 5 6 7 8 9 10 11 12 13 14 15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2 4 6 8 10 12 14 16 18 20 22 24 26 28 30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3 6 9 12 15 18 21 24 27 30 33 36 39 42 45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4 8 12 16 20 24 28 32 36 40 44 48 52 56 60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5 10 15 20 25 30 35 40 45 50 55 60 65 70 75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6 12 18 24 30 36 42 48 54 60 66 72 78 84 90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7 14 21 28 35 42 49 56 63 70 77 84 91 98 105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8 16 24 32 40 48 56 64 72 80 88 96 104 112 120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9 18 27 36 45 54 63 72 81 90 99 108 117 126 135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10 20 30 40 50 60 70 80 90 100 110 120 130 140 150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11 22 33 44 55 66 77 88 99 110 121 132 143 154 165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12 24 36 48 60 72 84 96 108 120 132 144 156 168 180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13 26 39 52 65 78 91 104 117 130 143 156 169 182 195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14 28 42 56 70 84 98 112 126 140 154 168 182 196 210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15 30 45 60 75 90 105 120 135 150 165 180 195 210 225 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7000"/>
              </a:lnSpc>
            </a:pPr>
            <a:r>
              <a:rPr lang="en-US" sz="600" dirty="0">
                <a:solidFill>
                  <a:srgbClr val="4B8064"/>
                </a:solidFill>
                <a:latin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65399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5621282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500" dirty="0">
                <a:solidFill>
                  <a:srgbClr val="E65D00"/>
                </a:solidFill>
                <a:latin typeface="Consolas" panose="020B0609020204030204" pitchFamily="49" charset="0"/>
              </a:rPr>
              <a:t># Nested04.java</a:t>
            </a:r>
            <a:br>
              <a:rPr lang="en-US" sz="25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5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a better times table  </a:t>
            </a:r>
            <a:br>
              <a:rPr lang="en-US" sz="25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500" dirty="0">
                <a:solidFill>
                  <a:srgbClr val="E65D00"/>
                </a:solidFill>
                <a:latin typeface="Consolas" panose="020B0609020204030204" pitchFamily="49" charset="0"/>
              </a:rPr>
              <a:t># where everything lines up properly by using</a:t>
            </a:r>
            <a:br>
              <a:rPr lang="en-US" sz="25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500" dirty="0">
                <a:solidFill>
                  <a:srgbClr val="E65D00"/>
                </a:solidFill>
                <a:latin typeface="Consolas" panose="020B0609020204030204" pitchFamily="49" charset="0"/>
              </a:rPr>
              <a:t># the &lt;format&gt; command.</a:t>
            </a:r>
            <a:br>
              <a:rPr lang="en-US" sz="25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5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5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sz="25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range(1,16):</a:t>
            </a:r>
            <a:b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5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25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range(1,16):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A000"/>
                </a:solidFill>
                <a:latin typeface="Consolas" panose="020B0609020204030204" pitchFamily="49" charset="0"/>
              </a:rPr>
              <a:t>"{:3}"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.format(r*c), end = </a:t>
            </a:r>
            <a:r>
              <a:rPr lang="en-US" sz="28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5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()   </a:t>
            </a:r>
            <a:b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6"/>
          <p:cNvGrpSpPr>
            <a:grpSpLocks/>
          </p:cNvGrpSpPr>
          <p:nvPr/>
        </p:nvGrpSpPr>
        <p:grpSpPr bwMode="auto">
          <a:xfrm>
            <a:off x="5486400" y="1371600"/>
            <a:ext cx="2590800" cy="3886200"/>
            <a:chOff x="0" y="720"/>
            <a:chExt cx="1632" cy="2448"/>
          </a:xfrm>
        </p:grpSpPr>
        <p:sp>
          <p:nvSpPr>
            <p:cNvPr id="20500" name="Oval 24"/>
            <p:cNvSpPr>
              <a:spLocks noChangeArrowheads="1"/>
            </p:cNvSpPr>
            <p:nvPr/>
          </p:nvSpPr>
          <p:spPr bwMode="auto">
            <a:xfrm>
              <a:off x="96" y="864"/>
              <a:ext cx="1536" cy="21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Rectangle 25"/>
            <p:cNvSpPr>
              <a:spLocks noChangeArrowheads="1"/>
            </p:cNvSpPr>
            <p:nvPr/>
          </p:nvSpPr>
          <p:spPr bwMode="auto">
            <a:xfrm>
              <a:off x="0" y="720"/>
              <a:ext cx="864" cy="2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514600" y="36576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514600" y="59436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20487" name="Line 11"/>
          <p:cNvSpPr>
            <a:spLocks noChangeShapeType="1"/>
          </p:cNvSpPr>
          <p:nvPr/>
        </p:nvSpPr>
        <p:spPr bwMode="auto">
          <a:xfrm>
            <a:off x="4343400" y="5334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5837238" y="4495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i="1"/>
              <a:t>True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3276600" y="5410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i="1" dirty="0"/>
              <a:t>False</a:t>
            </a:r>
          </a:p>
        </p:txBody>
      </p:sp>
      <p:sp>
        <p:nvSpPr>
          <p:cNvPr id="20490" name="Line 19"/>
          <p:cNvSpPr>
            <a:spLocks noChangeShapeType="1"/>
          </p:cNvSpPr>
          <p:nvPr/>
        </p:nvSpPr>
        <p:spPr bwMode="auto">
          <a:xfrm>
            <a:off x="4343400" y="4191000"/>
            <a:ext cx="0" cy="4191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Text Box 20"/>
          <p:cNvSpPr txBox="1">
            <a:spLocks noChangeArrowheads="1"/>
          </p:cNvSpPr>
          <p:nvPr/>
        </p:nvSpPr>
        <p:spPr bwMode="auto">
          <a:xfrm>
            <a:off x="2514600" y="25146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20492" name="Line 21"/>
          <p:cNvSpPr>
            <a:spLocks noChangeShapeType="1"/>
          </p:cNvSpPr>
          <p:nvPr/>
        </p:nvSpPr>
        <p:spPr bwMode="auto">
          <a:xfrm>
            <a:off x="4343400" y="3048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Text Box 22"/>
          <p:cNvSpPr txBox="1">
            <a:spLocks noChangeArrowheads="1"/>
          </p:cNvSpPr>
          <p:nvPr/>
        </p:nvSpPr>
        <p:spPr bwMode="auto">
          <a:xfrm>
            <a:off x="2514600" y="1371600"/>
            <a:ext cx="3733800" cy="533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914400" indent="-9144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Program Statement</a:t>
            </a:r>
          </a:p>
        </p:txBody>
      </p:sp>
      <p:sp>
        <p:nvSpPr>
          <p:cNvPr id="20494" name="Line 23"/>
          <p:cNvSpPr>
            <a:spLocks noChangeShapeType="1"/>
          </p:cNvSpPr>
          <p:nvPr/>
        </p:nvSpPr>
        <p:spPr bwMode="auto">
          <a:xfrm>
            <a:off x="4343400" y="19050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27"/>
          <p:cNvSpPr>
            <a:spLocks noChangeShapeType="1"/>
          </p:cNvSpPr>
          <p:nvPr/>
        </p:nvSpPr>
        <p:spPr bwMode="auto">
          <a:xfrm flipH="1">
            <a:off x="5867400" y="5029200"/>
            <a:ext cx="10048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28"/>
          <p:cNvSpPr>
            <a:spLocks noChangeShapeType="1"/>
          </p:cNvSpPr>
          <p:nvPr/>
        </p:nvSpPr>
        <p:spPr bwMode="auto">
          <a:xfrm flipH="1">
            <a:off x="6248400" y="16002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C:\Users\JohnSchram\AppData\Local\Microsoft\Windows\Temporary Internet Files\Content.IE5\1NSA1V5K\MM900354565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05025"/>
            <a:ext cx="14478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514600" y="4610100"/>
            <a:ext cx="3657600" cy="838200"/>
            <a:chOff x="533400" y="2667000"/>
            <a:chExt cx="3657600" cy="838200"/>
          </a:xfrm>
        </p:grpSpPr>
        <p:sp>
          <p:nvSpPr>
            <p:cNvPr id="22" name="Diamond 21"/>
            <p:cNvSpPr/>
            <p:nvPr/>
          </p:nvSpPr>
          <p:spPr bwMode="auto">
            <a:xfrm>
              <a:off x="533400" y="2667000"/>
              <a:ext cx="3657600" cy="838200"/>
            </a:xfrm>
            <a:prstGeom prst="diamond">
              <a:avLst/>
            </a:prstGeom>
            <a:solidFill>
              <a:srgbClr val="FFFF99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914400" y="2846832"/>
              <a:ext cx="2971800" cy="53340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914400" indent="-9144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33413" algn="l"/>
                </a:tabLs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800" dirty="0">
                  <a:sym typeface="Symbol" pitchFamily="18" charset="2"/>
                </a:rPr>
                <a:t>Condition</a:t>
              </a:r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sz="4800" dirty="0">
                <a:latin typeface="Arial Black" pitchFamily="34" charset="0"/>
              </a:rPr>
              <a:t>Repetition Review</a:t>
            </a:r>
          </a:p>
        </p:txBody>
      </p:sp>
      <p:pic>
        <p:nvPicPr>
          <p:cNvPr id="25" name="Picture 36" descr="j035437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55" y="461962"/>
            <a:ext cx="39014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029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E1B66-0783-4564-AE2A-197FEE2DD45B}"/>
              </a:ext>
            </a:extLst>
          </p:cNvPr>
          <p:cNvSpPr txBox="1"/>
          <p:nvPr/>
        </p:nvSpPr>
        <p:spPr>
          <a:xfrm>
            <a:off x="137160" y="137160"/>
            <a:ext cx="8869680" cy="6054927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110000"/>
              </a:lnSpc>
            </a:pP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Nested03.py</a:t>
            </a:r>
            <a:b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1   2   3   4   5   6   7   8   9  10  11  12  13  14  15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2   4   6   8  10  12  14  16  18  20  22  24  26  28  30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3   6   9  12  15  18  21  24  27  30  33  36  39  42  45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4   8  12  16  20  24  28  32  36  40  44  48  52  56  60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5  10  15  20  25  30  35  40  45  50  55  60  65  70  75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6  12  18  24  30  36  42  48  54  60  66  72  78  84  90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7  14  21  28  35  42  49  56  63  70  77  84  91  98 105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8  16  24  32  40  48  56  64  72  80  88  96 104 112 120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9  18  27  36  45  54  63  72  81  90  99 108 117 126 135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10  20  30  40  50  60  70  80  90 100 110 120 130 140 150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11  22  33  44  55  66  77  88  99 110 121 132 143 154 165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12  24  36  48  60  72  84  96 108 120 132 144 156 168 180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13  26  39  52  65  78  91 104 117 130 143 156 169 182 195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14  28  42  56  70  84  98 112 126 140 154 168 182 196 210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15  30  45  60  75  90 105 120 135 150 165 180 195 210 225 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7000"/>
              </a:lnSpc>
            </a:pPr>
            <a:r>
              <a:rPr lang="en-US" sz="600" dirty="0">
                <a:solidFill>
                  <a:srgbClr val="4B8064"/>
                </a:solidFill>
                <a:latin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06336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604885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Nested05.py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repeats Selection12.py from Chapter 7.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It is another example of "Nested Control Structures",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in this case, "Nested Selection".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sat = eval(input(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"Enter SAT score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sat &gt;= 1100: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 are admitted."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"Orientation will start in June."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income = eval(input(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"Enter your family income  --&gt;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income &lt; 20000: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 qualify for financial aid."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 do not qualify for financial aid."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"You are not admitted."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A000"/>
                </a:solidFill>
                <a:latin typeface="Consolas" panose="020B0609020204030204" pitchFamily="49" charset="0"/>
              </a:rPr>
              <a:t>"Please try again when your SAT improves."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04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E74FA0-A2AB-43C0-90C7-AB4E1BB3C630}"/>
              </a:ext>
            </a:extLst>
          </p:cNvPr>
          <p:cNvSpPr txBox="1"/>
          <p:nvPr/>
        </p:nvSpPr>
        <p:spPr>
          <a:xfrm>
            <a:off x="137160" y="137160"/>
            <a:ext cx="5273040" cy="3011722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MM«M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----jGRASP exec: python </a:t>
            </a:r>
            <a:r>
              <a:rPr lang="en-US" sz="1600" dirty="0">
                <a:solidFill>
                  <a:srgbClr val="4B8064"/>
                </a:solidFill>
                <a:latin typeface="Consolas" panose="020B0609020204030204" pitchFamily="49" charset="0"/>
              </a:rPr>
              <a:t>Nested05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.py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¼¼§M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Enter SAT score --&gt;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B5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1350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B5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You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are admitted.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Orientation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will start in June.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¼¼§M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Enter your family income --&gt;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B5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18000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B5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You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qualify for financial aid.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MM©M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----jGRASP: operation complete.</a:t>
            </a:r>
          </a:p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E9E63-913E-46C5-BCA8-5BC239C5D468}"/>
              </a:ext>
            </a:extLst>
          </p:cNvPr>
          <p:cNvSpPr txBox="1"/>
          <p:nvPr/>
        </p:nvSpPr>
        <p:spPr>
          <a:xfrm>
            <a:off x="137160" y="3685695"/>
            <a:ext cx="5273040" cy="3011722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3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MM«M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----jGRASP exec: python </a:t>
            </a:r>
            <a:r>
              <a:rPr lang="en-US" sz="1600" dirty="0">
                <a:solidFill>
                  <a:srgbClr val="4B8064"/>
                </a:solidFill>
                <a:latin typeface="Consolas" panose="020B0609020204030204" pitchFamily="49" charset="0"/>
              </a:rPr>
              <a:t>Nested05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.py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¼¼§M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Enter SAT score --&gt;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B5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1500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B5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You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are admitted.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Orientation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will start in June.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¼¼§M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Enter your family income --&gt;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B5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90000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B5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You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 not qualify for financial aid.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MM©M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----jGRASP: operation complete.</a:t>
            </a:r>
          </a:p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91A65-231A-4189-BCA6-1294DFCC5001}"/>
              </a:ext>
            </a:extLst>
          </p:cNvPr>
          <p:cNvSpPr txBox="1"/>
          <p:nvPr/>
        </p:nvSpPr>
        <p:spPr>
          <a:xfrm>
            <a:off x="3733800" y="2704770"/>
            <a:ext cx="5273040" cy="2095830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3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MM«M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----jGRASP exec: python </a:t>
            </a:r>
            <a:r>
              <a:rPr lang="en-US" sz="1600" dirty="0">
                <a:solidFill>
                  <a:srgbClr val="4B8064"/>
                </a:solidFill>
                <a:latin typeface="Consolas" panose="020B0609020204030204" pitchFamily="49" charset="0"/>
              </a:rPr>
              <a:t>Nested05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.py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¼¼§M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Enter SAT score --&gt;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B5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700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B5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You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are not admitted.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Please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try again when your SAT improves.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MM§M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MM©M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----jGRASP: operation complete.</a:t>
            </a:r>
          </a:p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808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58368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3000"/>
              </a:lnSpc>
            </a:pP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  <a:t># Nested06.py</a:t>
            </a:r>
            <a:b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control structures</a:t>
            </a:r>
            <a:b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  <a:t># can be nested with more than 2 levels.  </a:t>
            </a:r>
            <a:b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is actually the entire previous </a:t>
            </a:r>
            <a:b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  <a:t># program nested inside a loop that repeats 5 times.</a:t>
            </a:r>
            <a:b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  <a:t># NOTE: As you have more and more levels of nesting</a:t>
            </a:r>
            <a:b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  <a:t>#       indentation becomes more and more important.</a:t>
            </a:r>
            <a:b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  <a:t># ALSO: This program does have an issue in that it</a:t>
            </a:r>
            <a:b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  <a:t>#       basically assumes you will always interview</a:t>
            </a:r>
            <a:b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  <a:t>#       exactly 5 students.</a:t>
            </a:r>
            <a:b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</a:p>
          <a:p>
            <a:pPr lvl="0">
              <a:lnSpc>
                <a:spcPct val="83000"/>
              </a:lnSpc>
            </a:pP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range(5):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sat = eval(input(</a:t>
            </a:r>
            <a:r>
              <a:rPr lang="en-US" sz="1700" dirty="0">
                <a:solidFill>
                  <a:srgbClr val="00A000"/>
                </a:solidFill>
                <a:latin typeface="Consolas" panose="020B0609020204030204" pitchFamily="49" charset="0"/>
              </a:rPr>
              <a:t>"Enter SAT score  --&gt; 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sat &gt;= 1100: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A000"/>
                </a:solidFill>
                <a:latin typeface="Consolas" panose="020B0609020204030204" pitchFamily="49" charset="0"/>
              </a:rPr>
              <a:t>"You are admitted."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A000"/>
                </a:solidFill>
                <a:latin typeface="Consolas" panose="020B0609020204030204" pitchFamily="49" charset="0"/>
              </a:rPr>
              <a:t>"Orientation will start in June."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income = eval(input(</a:t>
            </a:r>
            <a:r>
              <a:rPr lang="en-US" sz="1700" dirty="0">
                <a:solidFill>
                  <a:srgbClr val="00A000"/>
                </a:solidFill>
                <a:latin typeface="Consolas" panose="020B0609020204030204" pitchFamily="49" charset="0"/>
              </a:rPr>
              <a:t>"Enter your family income  --&gt; 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income &lt; 20000: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A000"/>
                </a:solidFill>
                <a:latin typeface="Consolas" panose="020B0609020204030204" pitchFamily="49" charset="0"/>
              </a:rPr>
              <a:t>"You qualify for financial aid."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A000"/>
                </a:solidFill>
                <a:latin typeface="Consolas" panose="020B0609020204030204" pitchFamily="49" charset="0"/>
              </a:rPr>
              <a:t>"You do not qualify for financial aid."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26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27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A000"/>
                </a:solidFill>
                <a:latin typeface="Consolas" panose="020B0609020204030204" pitchFamily="49" charset="0"/>
              </a:rPr>
              <a:t>"You are not admitted."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28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A000"/>
                </a:solidFill>
                <a:latin typeface="Consolas" panose="020B0609020204030204" pitchFamily="49" charset="0"/>
              </a:rPr>
              <a:t>"Please try again when your SAT improves."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29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"\n------------------------------------"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7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E1B66-0783-4564-AE2A-197FEE2DD45B}"/>
              </a:ext>
            </a:extLst>
          </p:cNvPr>
          <p:cNvSpPr txBox="1"/>
          <p:nvPr/>
        </p:nvSpPr>
        <p:spPr>
          <a:xfrm>
            <a:off x="137160" y="137160"/>
            <a:ext cx="8869680" cy="6574620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/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Nested06.py</a:t>
            </a:r>
            <a:b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Enter SAT score  --&gt;  </a:t>
            </a:r>
            <a:r>
              <a:rPr lang="en-US" sz="1800" dirty="0">
                <a:solidFill>
                  <a:srgbClr val="EB5F00"/>
                </a:solidFill>
                <a:latin typeface="Courier New" panose="02070309020205020404" pitchFamily="49" charset="0"/>
              </a:rPr>
              <a:t>900</a:t>
            </a:r>
            <a:br>
              <a:rPr lang="en-US" sz="18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are not admitted.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Please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try again when your SAT improves.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Enter SAT score  --&gt;  </a:t>
            </a:r>
            <a:r>
              <a:rPr lang="en-US" sz="1800" dirty="0">
                <a:solidFill>
                  <a:srgbClr val="EB5F00"/>
                </a:solidFill>
                <a:latin typeface="Courier New" panose="02070309020205020404" pitchFamily="49" charset="0"/>
              </a:rPr>
              <a:t>1000</a:t>
            </a:r>
            <a:br>
              <a:rPr lang="en-US" sz="18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are not admitted.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Please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try again when your SAT improves.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Enter SAT score  --&gt;  </a:t>
            </a:r>
            <a:r>
              <a:rPr lang="en-US" sz="1800" dirty="0">
                <a:solidFill>
                  <a:srgbClr val="EB5F00"/>
                </a:solidFill>
                <a:latin typeface="Courier New" panose="02070309020205020404" pitchFamily="49" charset="0"/>
              </a:rPr>
              <a:t>1099</a:t>
            </a:r>
            <a:br>
              <a:rPr lang="en-US" sz="18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are not admitted.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Please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try again when your SAT improves.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endParaRPr lang="en-US" sz="600" dirty="0">
              <a:solidFill>
                <a:srgbClr val="4B806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86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E1B66-0783-4564-AE2A-197FEE2DD45B}"/>
              </a:ext>
            </a:extLst>
          </p:cNvPr>
          <p:cNvSpPr txBox="1"/>
          <p:nvPr/>
        </p:nvSpPr>
        <p:spPr>
          <a:xfrm>
            <a:off x="137160" y="137160"/>
            <a:ext cx="8869680" cy="6546407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/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Enter SAT score  --&gt;  </a:t>
            </a:r>
            <a:r>
              <a:rPr lang="en-US" sz="1800" dirty="0">
                <a:solidFill>
                  <a:srgbClr val="EB5F00"/>
                </a:solidFill>
                <a:latin typeface="Courier New" panose="02070309020205020404" pitchFamily="49" charset="0"/>
              </a:rPr>
              <a:t>1100</a:t>
            </a:r>
            <a:br>
              <a:rPr lang="en-US" sz="18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are admitted.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Orientation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will start in June.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Enter your family income  --&gt;  </a:t>
            </a:r>
            <a:r>
              <a:rPr lang="en-US" sz="1800" dirty="0">
                <a:solidFill>
                  <a:srgbClr val="EB5F00"/>
                </a:solidFill>
                <a:latin typeface="Courier New" panose="02070309020205020404" pitchFamily="49" charset="0"/>
              </a:rPr>
              <a:t>18000</a:t>
            </a:r>
            <a:br>
              <a:rPr lang="en-US" sz="18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qualify for financial aid.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Enter SAT score  --&gt;  </a:t>
            </a:r>
            <a:r>
              <a:rPr lang="en-US" sz="1800" dirty="0">
                <a:solidFill>
                  <a:srgbClr val="EB5F00"/>
                </a:solidFill>
                <a:latin typeface="Courier New" panose="02070309020205020404" pitchFamily="49" charset="0"/>
              </a:rPr>
              <a:t>1200</a:t>
            </a:r>
            <a:br>
              <a:rPr lang="en-US" sz="18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are admitted.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Orientation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will start in June.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Enter your family income  --&gt;  </a:t>
            </a:r>
            <a:r>
              <a:rPr lang="en-US" sz="1800" dirty="0">
                <a:solidFill>
                  <a:srgbClr val="EB5F00"/>
                </a:solidFill>
                <a:latin typeface="Courier New" panose="02070309020205020404" pitchFamily="49" charset="0"/>
              </a:rPr>
              <a:t>150000</a:t>
            </a:r>
            <a:br>
              <a:rPr lang="en-US" sz="18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do not qualify for financial aid.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  <a:r>
              <a:rPr lang="en-US" sz="600" dirty="0">
                <a:solidFill>
                  <a:srgbClr val="4B8064"/>
                </a:solidFill>
                <a:latin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41399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62649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Nested07.py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This program is very similar to the previous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program.  The different is that it begins with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4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an input statement that allows the interviewer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5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to enter the number of students that he/she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6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needs to interview.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7 </a:t>
            </a:r>
          </a:p>
          <a:p>
            <a:pPr marL="0" marR="0" lvl="0" indent="0" algn="l" defTabSz="914400" rtl="0" eaLnBrk="1" fontAlgn="base" latinLnBrk="0" hangingPunct="1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8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9 </a:t>
            </a:r>
            <a:r>
              <a:rPr kumimoji="0" lang="en-US" sz="2200" b="1" i="0" u="none" strike="noStrike" kern="1200" cap="none" spc="-5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numStudents</a:t>
            </a:r>
            <a:r>
              <a:rPr kumimoji="0" lang="en-US" sz="2200" b="1" i="0" u="none" strike="noStrike" kern="1200" cap="none" spc="-5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 = eval(input(</a:t>
            </a:r>
            <a:r>
              <a:rPr kumimoji="0" lang="en-US" sz="2200" b="1" i="0" u="none" strike="noStrike" kern="1200" cap="none" spc="-50" normalizeH="0" noProof="0" dirty="0">
                <a:ln>
                  <a:noFill/>
                </a:ln>
                <a:solidFill>
                  <a:srgbClr val="00A000"/>
                </a:solidFill>
                <a:effectLst/>
                <a:uLnTx/>
                <a:uFillTx/>
                <a:latin typeface="Arial Narrow" panose="020B0606020202030204" pitchFamily="34" charset="0"/>
              </a:rPr>
              <a:t>"How many students do you need to interview?  --&gt;  "</a:t>
            </a:r>
            <a:r>
              <a:rPr kumimoji="0" lang="en-US" sz="2200" b="1" i="0" u="none" strike="noStrike" kern="1200" cap="none" spc="-5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))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11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k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range(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numStudents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sat = eval(input(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"Enter SAT score  --&gt;  "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14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sat &gt;= 1100: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"You are admitted."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17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"Orientation will start in June."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19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income = eval(input(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"Enter your family income  --&gt;  "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21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income &lt; 20000: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"You qualify for financial aid."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24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"You do not qualify for financial aid."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"You are not admitted."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27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"Please try again when your SAT improves."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"\n------------------------------------"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0269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E1B66-0783-4564-AE2A-197FEE2DD45B}"/>
              </a:ext>
            </a:extLst>
          </p:cNvPr>
          <p:cNvSpPr txBox="1"/>
          <p:nvPr/>
        </p:nvSpPr>
        <p:spPr>
          <a:xfrm>
            <a:off x="137160" y="137160"/>
            <a:ext cx="8869680" cy="6551665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76000"/>
              </a:lnSpc>
            </a:pP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6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Nested07.py</a:t>
            </a:r>
            <a:br>
              <a:rPr lang="en-US" sz="16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How many students do you need to interview?  --&gt;  </a:t>
            </a:r>
            <a: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  <a:t>3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Enter SAT score  --&gt;  </a:t>
            </a:r>
            <a: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  <a:t>1300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are admitted.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Orientation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will start in June.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Enter your family income  --&gt;  </a:t>
            </a:r>
            <a: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  <a:t>19000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qualify for financial aid.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Enter SAT score  --&gt;  </a:t>
            </a:r>
            <a: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  <a:t>1500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are admitted.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Orientation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will start in June.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Enter your family income  --&gt;  </a:t>
            </a:r>
            <a: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  <a:t>99000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do not qualify for financial aid.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Enter SAT score  --&gt;  </a:t>
            </a:r>
            <a: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  <a:t>700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are not admitted.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Please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try again when your SAT improves.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6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  <a:endParaRPr lang="en-US" sz="500" dirty="0">
              <a:solidFill>
                <a:srgbClr val="4B806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82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61924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</a:pP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1600" dirty="0">
                <a:solidFill>
                  <a:srgbClr val="E65D00"/>
                </a:solidFill>
                <a:latin typeface="Consolas" panose="020B0609020204030204" pitchFamily="49" charset="0"/>
              </a:rPr>
              <a:t># Nested08.py</a:t>
            </a:r>
            <a:br>
              <a:rPr lang="en-US" sz="1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16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fixes the issue of the previous program.</a:t>
            </a:r>
            <a:br>
              <a:rPr lang="en-US" sz="1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1600" dirty="0">
                <a:solidFill>
                  <a:srgbClr val="E65D00"/>
                </a:solidFill>
                <a:latin typeface="Consolas" panose="020B0609020204030204" pitchFamily="49" charset="0"/>
              </a:rPr>
              <a:t># Now everything is inside a &lt;while&gt; loop.</a:t>
            </a:r>
            <a:br>
              <a:rPr lang="en-US" sz="1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1600" dirty="0">
                <a:solidFill>
                  <a:srgbClr val="E65D00"/>
                </a:solidFill>
                <a:latin typeface="Consolas" panose="020B0609020204030204" pitchFamily="49" charset="0"/>
              </a:rPr>
              <a:t># At the conclusion of each interview the user has</a:t>
            </a:r>
            <a:br>
              <a:rPr lang="en-US" sz="1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1600" dirty="0">
                <a:solidFill>
                  <a:srgbClr val="E65D00"/>
                </a:solidFill>
                <a:latin typeface="Consolas" panose="020B0609020204030204" pitchFamily="49" charset="0"/>
              </a:rPr>
              <a:t># the option to repeat the program.  </a:t>
            </a:r>
            <a:br>
              <a:rPr lang="en-US" sz="1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1600" dirty="0">
                <a:solidFill>
                  <a:srgbClr val="E65D00"/>
                </a:solidFill>
                <a:latin typeface="Consolas" panose="020B0609020204030204" pitchFamily="49" charset="0"/>
              </a:rPr>
              <a:t># The &lt;while&gt; loop makes the program repeat as long</a:t>
            </a:r>
            <a:br>
              <a:rPr lang="en-US" sz="1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1600" dirty="0">
                <a:solidFill>
                  <a:srgbClr val="E65D00"/>
                </a:solidFill>
                <a:latin typeface="Consolas" panose="020B0609020204030204" pitchFamily="49" charset="0"/>
              </a:rPr>
              <a:t># as the user responds with a capital 'Y'.</a:t>
            </a:r>
            <a:br>
              <a:rPr lang="en-US" sz="16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</a:p>
          <a:p>
            <a:pPr lvl="0">
              <a:lnSpc>
                <a:spcPct val="88000"/>
              </a:lnSpc>
            </a:pP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response = 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'Y'</a:t>
            </a:r>
          </a:p>
          <a:p>
            <a:pPr lvl="0">
              <a:lnSpc>
                <a:spcPct val="88000"/>
              </a:lnSpc>
            </a:pP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200" spc="-60" dirty="0">
                <a:solidFill>
                  <a:srgbClr val="941EDF"/>
                </a:solidFill>
                <a:latin typeface="Consolas" panose="020B0609020204030204" pitchFamily="49" charset="0"/>
              </a:rPr>
              <a:t>while</a:t>
            </a:r>
            <a:r>
              <a:rPr lang="en-US" sz="2200" spc="-60" dirty="0">
                <a:solidFill>
                  <a:srgbClr val="000000"/>
                </a:solidFill>
                <a:latin typeface="Consolas" panose="020B0609020204030204" pitchFamily="49" charset="0"/>
              </a:rPr>
              <a:t> response == </a:t>
            </a:r>
            <a:r>
              <a:rPr lang="en-US" sz="2200" spc="-60" dirty="0">
                <a:solidFill>
                  <a:srgbClr val="00A000"/>
                </a:solidFill>
                <a:latin typeface="Consolas" panose="020B0609020204030204" pitchFamily="49" charset="0"/>
              </a:rPr>
              <a:t>'Y'</a:t>
            </a:r>
            <a:r>
              <a:rPr lang="en-US" sz="2200" spc="-6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spc="-60" dirty="0">
                <a:solidFill>
                  <a:srgbClr val="E65D00"/>
                </a:solidFill>
                <a:latin typeface="Arial Narrow" panose="020B0606020202030204" pitchFamily="34" charset="0"/>
              </a:rPr>
              <a:t># Note: Only capital 'Y' will make the loop repeat.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sat = eval(input(</a:t>
            </a:r>
            <a:r>
              <a:rPr lang="en-US" sz="1600" dirty="0">
                <a:solidFill>
                  <a:srgbClr val="00A000"/>
                </a:solidFill>
                <a:latin typeface="Consolas" panose="020B0609020204030204" pitchFamily="49" charset="0"/>
              </a:rPr>
              <a:t>"Enter SAT score  --&gt; 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sat &gt;= 1100: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A000"/>
                </a:solidFill>
                <a:latin typeface="Consolas" panose="020B0609020204030204" pitchFamily="49" charset="0"/>
              </a:rPr>
              <a:t>"You are admitted."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A000"/>
                </a:solidFill>
                <a:latin typeface="Consolas" panose="020B0609020204030204" pitchFamily="49" charset="0"/>
              </a:rPr>
              <a:t>"Orientation will start in June."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income = eval(input(</a:t>
            </a:r>
            <a:r>
              <a:rPr lang="en-US" sz="1600" dirty="0">
                <a:solidFill>
                  <a:srgbClr val="00A000"/>
                </a:solidFill>
                <a:latin typeface="Consolas" panose="020B0609020204030204" pitchFamily="49" charset="0"/>
              </a:rPr>
              <a:t>"Enter your family income  --&gt; 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income &lt; 20000: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A000"/>
                </a:solidFill>
                <a:latin typeface="Consolas" panose="020B0609020204030204" pitchFamily="49" charset="0"/>
              </a:rPr>
              <a:t>"You qualify for financial aid."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A000"/>
                </a:solidFill>
                <a:latin typeface="Consolas" panose="020B0609020204030204" pitchFamily="49" charset="0"/>
              </a:rPr>
              <a:t>"You do not qualify for financial aid."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26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A000"/>
                </a:solidFill>
                <a:latin typeface="Consolas" panose="020B0609020204030204" pitchFamily="49" charset="0"/>
              </a:rPr>
              <a:t>"You are not admitted."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27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A000"/>
                </a:solidFill>
                <a:latin typeface="Consolas" panose="020B0609020204030204" pitchFamily="49" charset="0"/>
              </a:rPr>
              <a:t>"Please try again when your SAT improves."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28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</a:rPr>
              <a:t>29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response = input(</a:t>
            </a:r>
            <a:r>
              <a:rPr lang="en-US" sz="2200" spc="-20" dirty="0">
                <a:solidFill>
                  <a:srgbClr val="00A000"/>
                </a:solidFill>
                <a:latin typeface="Arial Narrow" panose="020B0606020202030204" pitchFamily="34" charset="0"/>
              </a:rPr>
              <a:t>"Do you want to interview another student?  {Y/N}  --&gt;  "</a:t>
            </a:r>
            <a:r>
              <a:rPr lang="en-US" sz="2200" spc="-20" dirty="0">
                <a:solidFill>
                  <a:srgbClr val="000000"/>
                </a:solidFill>
                <a:latin typeface="Arial Narrow" panose="020B0606020202030204" pitchFamily="34" charset="0"/>
              </a:rPr>
              <a:t>)</a:t>
            </a:r>
            <a:endParaRPr kumimoji="0" lang="en-US" sz="2200" b="1" i="0" u="none" strike="noStrike" kern="1200" cap="none" spc="-2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72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E1B66-0783-4564-AE2A-197FEE2DD45B}"/>
              </a:ext>
            </a:extLst>
          </p:cNvPr>
          <p:cNvSpPr txBox="1"/>
          <p:nvPr/>
        </p:nvSpPr>
        <p:spPr>
          <a:xfrm>
            <a:off x="137160" y="137160"/>
            <a:ext cx="8869680" cy="6568337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81000"/>
              </a:lnSpc>
            </a:pP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6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Nested08.py</a:t>
            </a:r>
            <a:br>
              <a:rPr lang="en-US" sz="16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Enter SAT score  --&gt;  </a:t>
            </a:r>
            <a: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  <a:t>1300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are admitted.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Orientation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will start in June.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Enter your family income  --&gt;  </a:t>
            </a:r>
            <a: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  <a:t>19000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qualify for financial aid.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Do you want to interview another student?  {Y/N}  --&gt;  </a:t>
            </a:r>
            <a: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  <a:t>Y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Enter SAT score  --&gt;  </a:t>
            </a:r>
            <a: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  <a:t>1500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are admitted.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Orientation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will start in June.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Enter your family income  --&gt;  </a:t>
            </a:r>
            <a: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  <a:t>99000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do not qualify for financial aid.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Do you want to interview another student?  {Y/N}  --&gt;  </a:t>
            </a:r>
            <a: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  <a:t>Y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Enter SAT score  --&gt;  </a:t>
            </a:r>
            <a: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  <a:t>700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are not admitted.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Please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try again when your SAT improves.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Do you want to interview another student?  {Y/N}  --&gt;  </a:t>
            </a:r>
            <a: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  <a:t>N</a:t>
            </a:r>
            <a:br>
              <a:rPr lang="en-US" sz="16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6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  <a:endParaRPr lang="en-US" sz="500" dirty="0">
              <a:solidFill>
                <a:srgbClr val="4B806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3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5" descr="C:\Documents and Settings\JohnSchram\Local Settings\Temporary Internet Files\Content.IE5\92CYL8BY\MPj03993320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1371600"/>
            <a:ext cx="1828800" cy="274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WordArt 4"/>
          <p:cNvSpPr>
            <a:spLocks noChangeArrowheads="1" noChangeShapeType="1" noTextEdit="1"/>
          </p:cNvSpPr>
          <p:nvPr/>
        </p:nvSpPr>
        <p:spPr bwMode="auto">
          <a:xfrm>
            <a:off x="1219200" y="1905000"/>
            <a:ext cx="4495800" cy="2209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62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Fixed</a:t>
            </a:r>
          </a:p>
        </p:txBody>
      </p:sp>
      <p:sp>
        <p:nvSpPr>
          <p:cNvPr id="4506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8.2</a:t>
            </a:r>
          </a:p>
        </p:txBody>
      </p:sp>
      <p:sp>
        <p:nvSpPr>
          <p:cNvPr id="45061" name="WordArt 2"/>
          <p:cNvSpPr>
            <a:spLocks noChangeArrowheads="1" noChangeShapeType="1" noTextEdit="1"/>
          </p:cNvSpPr>
          <p:nvPr/>
        </p:nvSpPr>
        <p:spPr bwMode="auto">
          <a:xfrm>
            <a:off x="381000" y="4114800"/>
            <a:ext cx="84582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Repetition</a:t>
            </a:r>
          </a:p>
        </p:txBody>
      </p:sp>
    </p:spTree>
    <p:extLst>
      <p:ext uri="{BB962C8B-B14F-4D97-AF65-F5344CB8AC3E}">
        <p14:creationId xmlns:p14="http://schemas.microsoft.com/office/powerpoint/2010/main" val="3190527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583341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5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Nested09.py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repetition can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be nested inside selection.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In truth, ANY control structure can be nested 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inside ANY other control structure.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The program also shows how to determine if a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number is even or odd.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spc="-40" dirty="0">
                <a:solidFill>
                  <a:srgbClr val="000000"/>
                </a:solidFill>
                <a:latin typeface="Consolas" panose="020B0609020204030204" pitchFamily="49" charset="0"/>
              </a:rPr>
              <a:t>stop = eval(input(</a:t>
            </a:r>
            <a:r>
              <a:rPr lang="en-US" sz="2000" spc="-40" dirty="0">
                <a:solidFill>
                  <a:srgbClr val="00A000"/>
                </a:solidFill>
                <a:latin typeface="Consolas" panose="020B0609020204030204" pitchFamily="49" charset="0"/>
              </a:rPr>
              <a:t>"Enter a number between 1 and 15.  --&gt;  "</a:t>
            </a:r>
            <a:r>
              <a:rPr lang="en-US" sz="2000" spc="-4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(stop % 2 == 0): 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if stop is even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range(stop):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A000"/>
                </a:solidFill>
                <a:latin typeface="Consolas" panose="020B0609020204030204" pitchFamily="49" charset="0"/>
              </a:rPr>
              <a:t>EVEN"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              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if stop is odd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range(stop):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A000"/>
                </a:solidFill>
                <a:latin typeface="Consolas" panose="020B0609020204030204" pitchFamily="49" charset="0"/>
              </a:rPr>
              <a:t>ODD"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kumimoji="0" lang="en-US" sz="2800" b="1" i="0" u="none" strike="noStrike" kern="1200" cap="none" spc="-2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76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583341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5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Nested09.py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repetition can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be nested inside selection.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In truth, ANY control structure can be nested 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inside ANY other control structure.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The program also shows how to determine if a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number is even or odd.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spc="-40" dirty="0">
                <a:solidFill>
                  <a:srgbClr val="000000"/>
                </a:solidFill>
                <a:latin typeface="Consolas" panose="020B0609020204030204" pitchFamily="49" charset="0"/>
              </a:rPr>
              <a:t>stop = eval(input(</a:t>
            </a:r>
            <a:r>
              <a:rPr lang="en-US" sz="2000" spc="-40" dirty="0">
                <a:solidFill>
                  <a:srgbClr val="00A000"/>
                </a:solidFill>
                <a:latin typeface="Consolas" panose="020B0609020204030204" pitchFamily="49" charset="0"/>
              </a:rPr>
              <a:t>"Enter a number between 1 and 15.  --&gt;  "</a:t>
            </a:r>
            <a:r>
              <a:rPr lang="en-US" sz="2000" spc="-4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(stop % 2 == 0): 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if stop is even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range(stop):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A000"/>
                </a:solidFill>
                <a:latin typeface="Consolas" panose="020B0609020204030204" pitchFamily="49" charset="0"/>
              </a:rPr>
              <a:t>EVEN"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              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if stop is odd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range(stop):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A000"/>
                </a:solidFill>
                <a:latin typeface="Consolas" panose="020B0609020204030204" pitchFamily="49" charset="0"/>
              </a:rPr>
              <a:t>ODD"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kumimoji="0" lang="en-US" sz="2800" b="1" i="0" u="none" strike="noStrike" kern="1200" cap="none" spc="-2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0E038-41DE-4FA5-80E4-12D03CFC2D5C}"/>
              </a:ext>
            </a:extLst>
          </p:cNvPr>
          <p:cNvSpPr txBox="1"/>
          <p:nvPr/>
        </p:nvSpPr>
        <p:spPr>
          <a:xfrm>
            <a:off x="137160" y="137160"/>
            <a:ext cx="8869680" cy="2250040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88000"/>
              </a:lnSpc>
            </a:pP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1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Nested09.py</a:t>
            </a:r>
            <a:br>
              <a:rPr lang="en-US" sz="21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Enter a number between 1 and 15.  --&gt;  </a:t>
            </a:r>
            <a:r>
              <a:rPr lang="en-US" sz="2100" dirty="0">
                <a:solidFill>
                  <a:srgbClr val="EB5F00"/>
                </a:solidFill>
                <a:latin typeface="Courier New" panose="02070309020205020404" pitchFamily="49" charset="0"/>
              </a:rPr>
              <a:t>10</a:t>
            </a:r>
            <a:br>
              <a:rPr lang="en-US" sz="21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EVEN EVEN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1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88000"/>
              </a:lnSpc>
            </a:pPr>
            <a:r>
              <a:rPr lang="en-US" sz="600" dirty="0">
                <a:solidFill>
                  <a:srgbClr val="4B8064"/>
                </a:solidFill>
                <a:latin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90850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583341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5000"/>
              </a:lnSpc>
            </a:pP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Nested09.py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repetition can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be nested inside selection.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In truth, ANY control structure can be nested 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inside ANY other control structure.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The program also shows how to determine if a 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  <a:t># number is even or odd.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000" spc="-40" dirty="0">
                <a:solidFill>
                  <a:srgbClr val="000000"/>
                </a:solidFill>
                <a:latin typeface="Consolas" panose="020B0609020204030204" pitchFamily="49" charset="0"/>
              </a:rPr>
              <a:t>stop = eval(input(</a:t>
            </a:r>
            <a:r>
              <a:rPr lang="en-US" sz="2000" spc="-40" dirty="0">
                <a:solidFill>
                  <a:srgbClr val="00A000"/>
                </a:solidFill>
                <a:latin typeface="Consolas" panose="020B0609020204030204" pitchFamily="49" charset="0"/>
              </a:rPr>
              <a:t>"Enter a number between 1 and 15.  --&gt;  "</a:t>
            </a:r>
            <a:r>
              <a:rPr lang="en-US" sz="2000" spc="-4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(stop % 2 == 0): 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if stop is even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range(stop):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A000"/>
                </a:solidFill>
                <a:latin typeface="Consolas" panose="020B0609020204030204" pitchFamily="49" charset="0"/>
              </a:rPr>
              <a:t>EVEN"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              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if stop is odd</a:t>
            </a:r>
            <a:br>
              <a:rPr lang="en-US" sz="20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range(stop):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A000"/>
                </a:solidFill>
                <a:latin typeface="Consolas" panose="020B0609020204030204" pitchFamily="49" charset="0"/>
              </a:rPr>
              <a:t>ODD"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A000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b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kumimoji="0" lang="en-US" sz="2800" b="1" i="0" u="none" strike="noStrike" kern="1200" cap="none" spc="-2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0E038-41DE-4FA5-80E4-12D03CFC2D5C}"/>
              </a:ext>
            </a:extLst>
          </p:cNvPr>
          <p:cNvSpPr txBox="1"/>
          <p:nvPr/>
        </p:nvSpPr>
        <p:spPr>
          <a:xfrm>
            <a:off x="137160" y="137160"/>
            <a:ext cx="8869680" cy="2250040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88000"/>
              </a:lnSpc>
            </a:pP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1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Nested09.py</a:t>
            </a:r>
            <a:br>
              <a:rPr lang="en-US" sz="21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  <a:t>Enter a number between 1 and 15.  --&gt;  </a:t>
            </a:r>
            <a:r>
              <a:rPr lang="en-US" sz="2100" dirty="0">
                <a:solidFill>
                  <a:srgbClr val="EB5F00"/>
                </a:solidFill>
                <a:latin typeface="Courier New" panose="02070309020205020404" pitchFamily="49" charset="0"/>
              </a:rPr>
              <a:t>13</a:t>
            </a:r>
            <a:br>
              <a:rPr lang="en-US" sz="21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100" spc="-40" dirty="0">
                <a:solidFill>
                  <a:srgbClr val="000000"/>
                </a:solidFill>
                <a:latin typeface="Courier New" panose="02070309020205020404" pitchFamily="49" charset="0"/>
              </a:rPr>
              <a:t>ODD ODD </a:t>
            </a:r>
            <a:r>
              <a:rPr lang="en-US" sz="2100" spc="-40" dirty="0" err="1">
                <a:solidFill>
                  <a:srgbClr val="000000"/>
                </a:solidFill>
                <a:latin typeface="Courier New" panose="02070309020205020404" pitchFamily="49" charset="0"/>
              </a:rPr>
              <a:t>ODD</a:t>
            </a:r>
            <a:r>
              <a:rPr lang="en-US" sz="2100" spc="-4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spc="-40" dirty="0" err="1">
                <a:solidFill>
                  <a:srgbClr val="000000"/>
                </a:solidFill>
                <a:latin typeface="Courier New" panose="02070309020205020404" pitchFamily="49" charset="0"/>
              </a:rPr>
              <a:t>ODD</a:t>
            </a:r>
            <a:r>
              <a:rPr lang="en-US" sz="2100" spc="-4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spc="-40" dirty="0" err="1">
                <a:solidFill>
                  <a:srgbClr val="000000"/>
                </a:solidFill>
                <a:latin typeface="Courier New" panose="02070309020205020404" pitchFamily="49" charset="0"/>
              </a:rPr>
              <a:t>ODD</a:t>
            </a:r>
            <a:r>
              <a:rPr lang="en-US" sz="2100" spc="-4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spc="-40" dirty="0" err="1">
                <a:solidFill>
                  <a:srgbClr val="000000"/>
                </a:solidFill>
                <a:latin typeface="Courier New" panose="02070309020205020404" pitchFamily="49" charset="0"/>
              </a:rPr>
              <a:t>ODD</a:t>
            </a:r>
            <a:r>
              <a:rPr lang="en-US" sz="2100" spc="-4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spc="-40" dirty="0" err="1">
                <a:solidFill>
                  <a:srgbClr val="000000"/>
                </a:solidFill>
                <a:latin typeface="Courier New" panose="02070309020205020404" pitchFamily="49" charset="0"/>
              </a:rPr>
              <a:t>ODD</a:t>
            </a:r>
            <a:r>
              <a:rPr lang="en-US" sz="2100" spc="-4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spc="-40" dirty="0" err="1">
                <a:solidFill>
                  <a:srgbClr val="000000"/>
                </a:solidFill>
                <a:latin typeface="Courier New" panose="02070309020205020404" pitchFamily="49" charset="0"/>
              </a:rPr>
              <a:t>ODD</a:t>
            </a:r>
            <a:r>
              <a:rPr lang="en-US" sz="2100" spc="-4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spc="-40" dirty="0" err="1">
                <a:solidFill>
                  <a:srgbClr val="000000"/>
                </a:solidFill>
                <a:latin typeface="Courier New" panose="02070309020205020404" pitchFamily="49" charset="0"/>
              </a:rPr>
              <a:t>ODD</a:t>
            </a:r>
            <a:r>
              <a:rPr lang="en-US" sz="2100" spc="-4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spc="-40" dirty="0" err="1">
                <a:solidFill>
                  <a:srgbClr val="000000"/>
                </a:solidFill>
                <a:latin typeface="Courier New" panose="02070309020205020404" pitchFamily="49" charset="0"/>
              </a:rPr>
              <a:t>ODD</a:t>
            </a:r>
            <a:r>
              <a:rPr lang="en-US" sz="2100" spc="-4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spc="-40" dirty="0" err="1">
                <a:solidFill>
                  <a:srgbClr val="000000"/>
                </a:solidFill>
                <a:latin typeface="Courier New" panose="02070309020205020404" pitchFamily="49" charset="0"/>
              </a:rPr>
              <a:t>ODD</a:t>
            </a:r>
            <a:r>
              <a:rPr lang="en-US" sz="2100" spc="-4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spc="-40" dirty="0" err="1">
                <a:solidFill>
                  <a:srgbClr val="000000"/>
                </a:solidFill>
                <a:latin typeface="Courier New" panose="02070309020205020404" pitchFamily="49" charset="0"/>
              </a:rPr>
              <a:t>ODD</a:t>
            </a:r>
            <a:r>
              <a:rPr lang="en-US" sz="2100" spc="-4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100" spc="-40" dirty="0" err="1">
                <a:solidFill>
                  <a:srgbClr val="000000"/>
                </a:solidFill>
                <a:latin typeface="Courier New" panose="02070309020205020404" pitchFamily="49" charset="0"/>
              </a:rPr>
              <a:t>ODD</a:t>
            </a:r>
            <a:r>
              <a:rPr lang="en-US" sz="2100" spc="-4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sz="2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1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1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1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88000"/>
              </a:lnSpc>
            </a:pPr>
            <a:r>
              <a:rPr lang="en-US" sz="600" dirty="0">
                <a:solidFill>
                  <a:srgbClr val="4B8064"/>
                </a:solidFill>
                <a:latin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28824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WordArt 2"/>
          <p:cNvSpPr>
            <a:spLocks noChangeArrowheads="1" noChangeShapeType="1" noTextEdit="1"/>
          </p:cNvSpPr>
          <p:nvPr/>
        </p:nvSpPr>
        <p:spPr bwMode="auto">
          <a:xfrm>
            <a:off x="365760" y="1447800"/>
            <a:ext cx="8412480" cy="29260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   Using Repetition      </a:t>
            </a:r>
          </a:p>
        </p:txBody>
      </p:sp>
      <p:sp>
        <p:nvSpPr>
          <p:cNvPr id="63491" name="WordArt 3"/>
          <p:cNvSpPr>
            <a:spLocks noChangeArrowheads="1" noChangeShapeType="1" noTextEdit="1"/>
          </p:cNvSpPr>
          <p:nvPr/>
        </p:nvSpPr>
        <p:spPr bwMode="auto">
          <a:xfrm>
            <a:off x="365760" y="3886200"/>
            <a:ext cx="8412480" cy="29260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with Turtle Graphics</a:t>
            </a:r>
          </a:p>
        </p:txBody>
      </p:sp>
      <p:sp>
        <p:nvSpPr>
          <p:cNvPr id="6349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8.5</a:t>
            </a:r>
          </a:p>
        </p:txBody>
      </p:sp>
    </p:spTree>
    <p:extLst>
      <p:ext uri="{BB962C8B-B14F-4D97-AF65-F5344CB8AC3E}">
        <p14:creationId xmlns:p14="http://schemas.microsoft.com/office/powerpoint/2010/main" val="2276975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59"/>
            <a:ext cx="8869680" cy="656237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1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RepetitionWithGraphics01.py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repeats TurtleGraphics08.py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to demonstrate an inefficient way to draw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a square.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turtle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setup(800,600)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forward(200)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right(90)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forward(200)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right(90)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forward(200)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right(90)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forward(200)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right(90)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update()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done()  </a:t>
            </a:r>
            <a:endParaRPr kumimoji="0" lang="en-US" sz="2200" b="1" i="0" u="none" strike="noStrike" kern="1200" cap="none" spc="-2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6A1F8-FE87-4E2E-9947-3DEE14AC42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514600"/>
            <a:ext cx="433612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9F43E3-9C19-46BA-9126-E6330CDD283A}"/>
              </a:ext>
            </a:extLst>
          </p:cNvPr>
          <p:cNvSpPr txBox="1"/>
          <p:nvPr/>
        </p:nvSpPr>
        <p:spPr>
          <a:xfrm>
            <a:off x="137160" y="137159"/>
            <a:ext cx="8869680" cy="621708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RepetitionWithGraphics02.py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draws the same square as the previous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program, but is more efficient because it uses a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&lt;for&gt; loop to create the square.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turtle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setup(800,600)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30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30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range(4):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forward(200)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right(90)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update()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done()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endParaRPr kumimoji="0" lang="en-US" sz="2200" b="1" i="0" u="none" strike="noStrike" kern="1200" cap="none" spc="-2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514600"/>
            <a:ext cx="433612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3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9F43E3-9C19-46BA-9126-E6330CDD283A}"/>
              </a:ext>
            </a:extLst>
          </p:cNvPr>
          <p:cNvSpPr txBox="1"/>
          <p:nvPr/>
        </p:nvSpPr>
        <p:spPr>
          <a:xfrm>
            <a:off x="137160" y="137159"/>
            <a:ext cx="8869680" cy="6582315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9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RepetitionWithGraphics03.py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takes the "square loop" from the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previous program and "nests" it inside another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&lt;for&gt; loop to create a special design.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turtle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setup(800,600)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range(8):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range(4):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forward(200)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right(90)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left(45)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update()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done()  </a:t>
            </a:r>
            <a:endParaRPr kumimoji="0" lang="en-US" sz="2200" b="1" i="0" u="none" strike="noStrike" kern="1200" cap="none" spc="-2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B5F44-20B8-42B7-A053-957D258140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514600"/>
            <a:ext cx="4336124" cy="342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z="7200" dirty="0">
                <a:latin typeface="Arial Black" pitchFamily="34" charset="0"/>
              </a:rPr>
              <a:t>Lab 8A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1000" y="1447799"/>
            <a:ext cx="8382000" cy="265176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dirty="0"/>
              <a:t>What you saw in the last couple program examples relates directly to what you will be doing in Lab 8A.</a:t>
            </a:r>
            <a:endParaRPr lang="en-US" sz="3600" b="0" i="1" dirty="0">
              <a:latin typeface="Arial Black" pitchFamily="34" charset="0"/>
            </a:endParaRPr>
          </a:p>
        </p:txBody>
      </p:sp>
      <p:pic>
        <p:nvPicPr>
          <p:cNvPr id="36868" name="Picture 4" descr="MMAG00293_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67200"/>
            <a:ext cx="2290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6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7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9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4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86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23902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6000"/>
              </a:lnSpc>
            </a:pP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Repetition01.py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20 identical lines of text. 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The program is very inefficient in that it uses 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20 separate &lt;print&gt; statements.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</a:p>
          <a:p>
            <a:pPr lvl="0">
              <a:lnSpc>
                <a:spcPct val="86000"/>
              </a:lnSpc>
            </a:pP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26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27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3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6E678-2C67-46E9-A681-E4A8FB0D6ACA}"/>
              </a:ext>
            </a:extLst>
          </p:cNvPr>
          <p:cNvSpPr txBox="1"/>
          <p:nvPr/>
        </p:nvSpPr>
        <p:spPr>
          <a:xfrm>
            <a:off x="137160" y="137160"/>
            <a:ext cx="8869680" cy="6579878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5000"/>
              </a:lnSpc>
            </a:pP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Repetition01.py</a:t>
            </a:r>
            <a:b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at Joe's Friendly Diner for the best lunch value!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5000"/>
              </a:lnSpc>
            </a:pPr>
            <a:r>
              <a:rPr lang="en-US" sz="600" dirty="0">
                <a:solidFill>
                  <a:srgbClr val="4B8064"/>
                </a:solidFill>
                <a:latin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4035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3816429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Repetition02.py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20 identical lines of text like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the last program, but is much more efficient because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is uses a &lt;for&gt; loop.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3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range(20):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07565978-195B-42B6-BB89-832D9F9D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" y="4038600"/>
            <a:ext cx="9089136" cy="287155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143000" algn="l"/>
                <a:tab pos="1371600" algn="l"/>
                <a:tab pos="1660525" algn="l"/>
                <a:tab pos="2286000" algn="l"/>
                <a:tab pos="26368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143000" algn="l"/>
                <a:tab pos="1371600" algn="l"/>
                <a:tab pos="1660525" algn="l"/>
                <a:tab pos="2286000" algn="l"/>
                <a:tab pos="26368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143000" algn="l"/>
                <a:tab pos="1371600" algn="l"/>
                <a:tab pos="1660525" algn="l"/>
                <a:tab pos="2286000" algn="l"/>
                <a:tab pos="26368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143000" algn="l"/>
                <a:tab pos="1371600" algn="l"/>
                <a:tab pos="1660525" algn="l"/>
                <a:tab pos="2286000" algn="l"/>
                <a:tab pos="26368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143000" algn="l"/>
                <a:tab pos="1371600" algn="l"/>
                <a:tab pos="1660525" algn="l"/>
                <a:tab pos="2286000" algn="l"/>
                <a:tab pos="26368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143000" algn="l"/>
                <a:tab pos="1371600" algn="l"/>
                <a:tab pos="1660525" algn="l"/>
                <a:tab pos="2286000" algn="l"/>
                <a:tab pos="26368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143000" algn="l"/>
                <a:tab pos="1371600" algn="l"/>
                <a:tab pos="1660525" algn="l"/>
                <a:tab pos="2286000" algn="l"/>
                <a:tab pos="26368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143000" algn="l"/>
                <a:tab pos="1371600" algn="l"/>
                <a:tab pos="1660525" algn="l"/>
                <a:tab pos="2286000" algn="l"/>
                <a:tab pos="26368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143000" algn="l"/>
                <a:tab pos="1371600" algn="l"/>
                <a:tab pos="1660525" algn="l"/>
                <a:tab pos="2286000" algn="l"/>
                <a:tab pos="26368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range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value indicates how many times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for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loop will repeat.</a:t>
            </a:r>
          </a:p>
          <a:p>
            <a:pPr eaLnBrk="1" hangingPunct="1">
              <a:lnSpc>
                <a:spcPct val="90000"/>
              </a:lnSpc>
            </a:pP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k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is the </a:t>
            </a:r>
            <a:r>
              <a:rPr lang="en-US" sz="2800" b="0" i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loop counter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or LCV (</a:t>
            </a:r>
            <a:r>
              <a:rPr lang="en-US" sz="2800" i="1" dirty="0"/>
              <a:t>L</a:t>
            </a:r>
            <a:r>
              <a:rPr lang="en-US" sz="2800" b="0" i="1" dirty="0"/>
              <a:t>oop </a:t>
            </a:r>
            <a:r>
              <a:rPr lang="en-US" sz="2800" i="1" dirty="0"/>
              <a:t>C</a:t>
            </a:r>
            <a:r>
              <a:rPr lang="en-US" sz="2800" b="0" i="1" dirty="0"/>
              <a:t>ontrol </a:t>
            </a:r>
            <a:r>
              <a:rPr lang="en-US" sz="2800" i="1" dirty="0"/>
              <a:t>V</a:t>
            </a:r>
            <a:r>
              <a:rPr lang="en-US" sz="2800" b="0" i="1" dirty="0"/>
              <a:t>ariable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r>
              <a:rPr lang="en-US" sz="2300" b="0" dirty="0"/>
              <a:t>It is considered “OK” to use a single letter variable for a loop counter.</a:t>
            </a:r>
          </a:p>
          <a:p>
            <a:r>
              <a:rPr lang="en-US" sz="2300" b="0" spc="-10" dirty="0"/>
              <a:t>This is one of the very few times that it is considered “OK” to use a single letter variable.</a:t>
            </a:r>
          </a:p>
        </p:txBody>
      </p:sp>
    </p:spTree>
    <p:extLst>
      <p:ext uri="{BB962C8B-B14F-4D97-AF65-F5344CB8AC3E}">
        <p14:creationId xmlns:p14="http://schemas.microsoft.com/office/powerpoint/2010/main" val="157075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387336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Repetition03.py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the Syntax Error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you receive when you do not properly indent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the programming statement(s) being controlled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by a control structure.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NOTE: In most languages, indentation is recommended.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      In Python, indentation is required.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range(20):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pc="-1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pc="-1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pc="-10" dirty="0">
                <a:solidFill>
                  <a:srgbClr val="00A000"/>
                </a:solidFill>
                <a:latin typeface="Consolas" panose="020B0609020204030204" pitchFamily="49" charset="0"/>
              </a:rPr>
              <a:t>"Eat at Joe's Friendly Diner for the best lunch value!"</a:t>
            </a:r>
            <a:r>
              <a:rPr lang="en-US" spc="-1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D9689-C158-42F1-B816-BA465975EB72}"/>
              </a:ext>
            </a:extLst>
          </p:cNvPr>
          <p:cNvSpPr txBox="1"/>
          <p:nvPr/>
        </p:nvSpPr>
        <p:spPr>
          <a:xfrm>
            <a:off x="137160" y="4224528"/>
            <a:ext cx="8869680" cy="2507994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Repetition03.py</a:t>
            </a:r>
            <a:b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  <a:t>  File "Repetition03.py", line 12</a:t>
            </a:r>
            <a:b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spc="-100" dirty="0">
                <a:solidFill>
                  <a:srgbClr val="000000"/>
                </a:solidFill>
                <a:latin typeface="Courier New" panose="02070309020205020404" pitchFamily="49" charset="0"/>
              </a:rPr>
              <a:t>print("Eat at Joe's Friendly Diner for the best lunch value!")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^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IndentationError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: expected an indented block after 'for' statement on line 11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wedge2: exit code for process is 1.</a:t>
            </a:r>
            <a:b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18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</a:p>
          <a:p>
            <a:pPr lvl="0">
              <a:lnSpc>
                <a:spcPct val="95000"/>
              </a:lnSpc>
            </a:pPr>
            <a:r>
              <a:rPr lang="en-US" sz="600" dirty="0">
                <a:solidFill>
                  <a:srgbClr val="4B8064"/>
                </a:solidFill>
                <a:latin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6271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10686</TotalTime>
  <Words>9157</Words>
  <Application>Microsoft Office PowerPoint</Application>
  <PresentationFormat>On-screen Show (4:3)</PresentationFormat>
  <Paragraphs>228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Arial</vt:lpstr>
      <vt:lpstr>Arial Black</vt:lpstr>
      <vt:lpstr>Arial Narrow</vt:lpstr>
      <vt:lpstr>Calibri</vt:lpstr>
      <vt:lpstr>Consolas</vt:lpstr>
      <vt:lpstr>Courier New</vt:lpstr>
      <vt:lpstr>CSD16</vt:lpstr>
      <vt:lpstr>Impact</vt:lpstr>
      <vt:lpstr>Symbol</vt:lpstr>
      <vt:lpstr>Times New Roman</vt:lpstr>
      <vt:lpstr>Default Design</vt:lpstr>
      <vt:lpstr>1_Default Design</vt:lpstr>
      <vt:lpstr>2_Default Design</vt:lpstr>
      <vt:lpstr>PowerPoint Presentation</vt:lpstr>
      <vt:lpstr>PowerPoint Presentation</vt:lpstr>
      <vt:lpstr>Program Flow Review</vt:lpstr>
      <vt:lpstr>Repetition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Indentation Rule Review: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Fixed Repetition</vt:lpstr>
      <vt:lpstr>Fixed Repetition (continued)</vt:lpstr>
      <vt:lpstr>PowerPoint Presentation</vt:lpstr>
      <vt:lpstr>Conditional Repetition Real Life Examples</vt:lpstr>
      <vt:lpstr>PowerPoint Presentation</vt:lpstr>
      <vt:lpstr>PowerPoint Presentation</vt:lpstr>
      <vt:lpstr>PowerPoint Presentation</vt:lpstr>
      <vt:lpstr>PowerPoint Presentation</vt:lpstr>
      <vt:lpstr>Conditional Repetition</vt:lpstr>
      <vt:lpstr>Fixed Repetition vs. Conditional Repetition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8A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1109</cp:revision>
  <dcterms:created xsi:type="dcterms:W3CDTF">2003-07-04T03:08:29Z</dcterms:created>
  <dcterms:modified xsi:type="dcterms:W3CDTF">2022-05-19T18:21:17Z</dcterms:modified>
</cp:coreProperties>
</file>