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4"/>
  </p:notesMasterIdLst>
  <p:sldIdLst>
    <p:sldId id="256" r:id="rId3"/>
    <p:sldId id="601" r:id="rId4"/>
    <p:sldId id="967" r:id="rId5"/>
    <p:sldId id="968" r:id="rId6"/>
    <p:sldId id="969" r:id="rId7"/>
    <p:sldId id="970" r:id="rId8"/>
    <p:sldId id="615" r:id="rId9"/>
    <p:sldId id="686" r:id="rId10"/>
    <p:sldId id="687" r:id="rId11"/>
    <p:sldId id="971" r:id="rId12"/>
    <p:sldId id="774" r:id="rId13"/>
    <p:sldId id="578" r:id="rId14"/>
    <p:sldId id="972" r:id="rId15"/>
    <p:sldId id="973" r:id="rId16"/>
    <p:sldId id="974" r:id="rId17"/>
    <p:sldId id="966" r:id="rId18"/>
    <p:sldId id="655" r:id="rId19"/>
    <p:sldId id="975" r:id="rId20"/>
    <p:sldId id="657" r:id="rId21"/>
    <p:sldId id="976" r:id="rId22"/>
    <p:sldId id="556" r:id="rId23"/>
    <p:sldId id="977" r:id="rId24"/>
    <p:sldId id="978" r:id="rId25"/>
    <p:sldId id="979" r:id="rId26"/>
    <p:sldId id="980" r:id="rId27"/>
    <p:sldId id="981" r:id="rId28"/>
    <p:sldId id="982" r:id="rId29"/>
    <p:sldId id="648" r:id="rId30"/>
    <p:sldId id="791" r:id="rId31"/>
    <p:sldId id="790" r:id="rId32"/>
    <p:sldId id="795" r:id="rId33"/>
    <p:sldId id="788" r:id="rId34"/>
    <p:sldId id="796" r:id="rId35"/>
    <p:sldId id="789" r:id="rId36"/>
    <p:sldId id="794" r:id="rId37"/>
    <p:sldId id="787" r:id="rId38"/>
    <p:sldId id="793" r:id="rId39"/>
    <p:sldId id="786" r:id="rId40"/>
    <p:sldId id="792" r:id="rId41"/>
    <p:sldId id="785" r:id="rId42"/>
    <p:sldId id="983" r:id="rId43"/>
    <p:sldId id="798" r:id="rId44"/>
    <p:sldId id="984" r:id="rId45"/>
    <p:sldId id="800" r:id="rId46"/>
    <p:sldId id="985" r:id="rId47"/>
    <p:sldId id="802" r:id="rId48"/>
    <p:sldId id="986" r:id="rId49"/>
    <p:sldId id="804" r:id="rId50"/>
    <p:sldId id="987" r:id="rId51"/>
    <p:sldId id="806" r:id="rId52"/>
    <p:sldId id="782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EF"/>
    <a:srgbClr val="FFFF99"/>
    <a:srgbClr val="BBE0E3"/>
    <a:srgbClr val="FF0000"/>
    <a:srgbClr val="FF99CC"/>
    <a:srgbClr val="003300"/>
    <a:srgbClr val="BE0A2F"/>
    <a:srgbClr val="002768"/>
    <a:srgbClr val="800000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7206" autoAdjust="0"/>
  </p:normalViewPr>
  <p:slideViewPr>
    <p:cSldViewPr>
      <p:cViewPr>
        <p:scale>
          <a:sx n="50" d="100"/>
          <a:sy n="50" d="100"/>
        </p:scale>
        <p:origin x="401" y="17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31069-E1F9-467E-A098-C324F6B7A97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25D29-E80C-4530-8048-C32ADFC5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66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B8B58-D344-4AF8-A2E2-9FD42509D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3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C38F4-DF28-4C8D-A304-CC9F5E72D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0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245F3-FA90-4544-86FA-D0F3DB274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3F588-4E87-4DA3-BE6F-1F99BE5E0A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48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21A6A-B69B-4D53-AE10-189CAC9C7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69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B9494-F106-42F5-9206-6B5D8481A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95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2DA5A-FA9F-45A5-AFBB-D2A2710C2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BE56E-0A6B-40F3-B232-C18D607DF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10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980A8-5C2B-4452-BBEE-575C424C6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51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EACAA-1965-49A2-A086-51DF612BF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46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F99DA-0D1D-43E3-BFD9-8640AD69D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2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22BD5-5EE6-495A-B78E-BBF6AA1534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487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E0D6A-9B85-476E-AAEC-338BEE26AF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22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86708-83F9-45F3-B57B-6F97690FCC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01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5B81A-3BFF-4BA4-94CA-D5C2C079E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126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147E1-D4C9-489A-A542-80905BEDF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94801-AFD9-4539-AC5E-A2BBB1BCBE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5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68620-E301-4D42-9DCE-CE15515D4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6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92406-EDCB-43BA-BF0C-4E8600BF0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3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7884E-3086-46C7-A0CF-37135003C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C60E6-3241-4A82-8F6A-2127A7F69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696CE-69D3-45BF-ABCB-D7319E2B2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2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F698A-7E15-4184-9783-D33DBA7482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3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971DB86B-0843-4E17-9709-88591393B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6E1364F-F6D4-454F-9E02-84BCF3903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8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CS 2022</a:t>
            </a:r>
          </a:p>
          <a:p>
            <a:pPr algn="ctr"/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for CS1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  <p:sp>
        <p:nvSpPr>
          <p:cNvPr id="9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Computer Science</a:t>
            </a:r>
          </a:p>
        </p:txBody>
      </p:sp>
      <p:sp>
        <p:nvSpPr>
          <p:cNvPr id="7" name="WordArt 7"/>
          <p:cNvSpPr>
            <a:spLocks noChangeArrowheads="1" noChangeShapeType="1" noTextEdit="1"/>
          </p:cNvSpPr>
          <p:nvPr/>
        </p:nvSpPr>
        <p:spPr bwMode="auto">
          <a:xfrm>
            <a:off x="182880" y="3581400"/>
            <a:ext cx="8778240" cy="1104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Creating Custom Colors and Repetition</a:t>
            </a:r>
          </a:p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with Random Numbers and Graphics</a:t>
            </a:r>
          </a:p>
        </p:txBody>
      </p:sp>
      <p:sp>
        <p:nvSpPr>
          <p:cNvPr id="10" name="WordArt 6"/>
          <p:cNvSpPr>
            <a:spLocks noChangeArrowheads="1" noChangeShapeType="1" noTextEdit="1"/>
          </p:cNvSpPr>
          <p:nvPr/>
        </p:nvSpPr>
        <p:spPr bwMode="auto">
          <a:xfrm>
            <a:off x="685800" y="1600200"/>
            <a:ext cx="8077200" cy="1828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8 Section 7-9 Slides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602000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81000"/>
              </a:lnSpc>
            </a:pP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  <a:t># CustomColors03.py</a:t>
            </a:r>
            <a:b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uses the &lt;</a:t>
            </a:r>
            <a:r>
              <a:rPr lang="en-US" sz="1800" dirty="0" err="1">
                <a:solidFill>
                  <a:srgbClr val="E65D00"/>
                </a:solidFill>
                <a:latin typeface="Consolas" panose="020B0609020204030204" pitchFamily="49" charset="0"/>
              </a:rPr>
              <a:t>setColor</a:t>
            </a:r>
            <a: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  <a:t>&gt; procedure </a:t>
            </a:r>
            <a:b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  <a:t># to show 256 shades of red, green and blue.  </a:t>
            </a:r>
            <a:b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  <a:t># This creates a "shading" effect which </a:t>
            </a:r>
            <a:b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  <a:t># results in an illusion of depth.</a:t>
            </a:r>
            <a:br>
              <a:rPr lang="en-US" sz="18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x = 150;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red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range(256):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(red,0,0)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(x,0,x,700)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x += 1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x = 525;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green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range(256):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(0,green,0)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(x,0,x,700)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x += 1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22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23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x = 900;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24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blue </a:t>
            </a:r>
            <a:r>
              <a:rPr lang="en-US" sz="18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range(256):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25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(0,0,blue)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26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(x,0,x,700)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27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x += 1 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28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696969"/>
                </a:solidFill>
                <a:latin typeface="Consolas" panose="020B0609020204030204" pitchFamily="49" charset="0"/>
              </a:rPr>
              <a:t>29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B979EB-CA4F-479F-8114-67308245D9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05200" y="1586769"/>
            <a:ext cx="5638800" cy="321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0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688" r="9553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1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WordArt 2"/>
          <p:cNvSpPr>
            <a:spLocks noChangeArrowheads="1" noChangeShapeType="1" noTextEdit="1"/>
          </p:cNvSpPr>
          <p:nvPr/>
        </p:nvSpPr>
        <p:spPr bwMode="auto">
          <a:xfrm>
            <a:off x="381000" y="2895600"/>
            <a:ext cx="8305800" cy="192024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Random</a:t>
            </a:r>
          </a:p>
        </p:txBody>
      </p:sp>
      <p:sp>
        <p:nvSpPr>
          <p:cNvPr id="47107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8.8</a:t>
            </a:r>
          </a:p>
        </p:txBody>
      </p:sp>
      <p:sp>
        <p:nvSpPr>
          <p:cNvPr id="47108" name="WordArt 2"/>
          <p:cNvSpPr>
            <a:spLocks noChangeArrowheads="1" noChangeShapeType="1" noTextEdit="1"/>
          </p:cNvSpPr>
          <p:nvPr/>
        </p:nvSpPr>
        <p:spPr bwMode="auto">
          <a:xfrm>
            <a:off x="381000" y="1295400"/>
            <a:ext cx="8305800" cy="210312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Creating</a:t>
            </a:r>
          </a:p>
        </p:txBody>
      </p:sp>
      <p:sp>
        <p:nvSpPr>
          <p:cNvPr id="47109" name="WordArt 2"/>
          <p:cNvSpPr>
            <a:spLocks noChangeArrowheads="1" noChangeShapeType="1" noTextEdit="1"/>
          </p:cNvSpPr>
          <p:nvPr/>
        </p:nvSpPr>
        <p:spPr bwMode="auto">
          <a:xfrm>
            <a:off x="381000" y="4648200"/>
            <a:ext cx="8305800" cy="192024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Numbers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60257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RandomNumbers01.py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uses the &lt;</a:t>
            </a:r>
            <a:r>
              <a:rPr lang="en-US" sz="2300" dirty="0" err="1">
                <a:solidFill>
                  <a:srgbClr val="E65D00"/>
                </a:solidFill>
                <a:latin typeface="Consolas" panose="020B0609020204030204" pitchFamily="49" charset="0"/>
              </a:rPr>
              <a:t>randint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&gt; function from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the &lt;random&gt; library 5 times to create 5 random 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integers between 1 and 100.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NOTE: When you execute the program a second time,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      you will get a different set of numbers 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      because they are "random".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Required to have access to the &lt;</a:t>
            </a:r>
            <a:r>
              <a:rPr lang="en-US" sz="2300" dirty="0" err="1">
                <a:solidFill>
                  <a:srgbClr val="E65D00"/>
                </a:solidFill>
                <a:latin typeface="Consolas" panose="020B0609020204030204" pitchFamily="49" charset="0"/>
              </a:rPr>
              <a:t>randint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&gt; command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3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(1,100))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(1,100))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(1,100))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(1,100))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(1,100))</a:t>
            </a:r>
            <a:r>
              <a:rPr lang="en-US" sz="2800" dirty="0">
                <a:solidFill>
                  <a:srgbClr val="696969"/>
                </a:solidFill>
                <a:latin typeface="Consolas" panose="020B0609020204030204" pitchFamily="49" charset="0"/>
              </a:rPr>
              <a:t> 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375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60257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RandomNumbers01.py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uses the &lt;</a:t>
            </a:r>
            <a:r>
              <a:rPr lang="en-US" sz="2300" dirty="0" err="1">
                <a:solidFill>
                  <a:srgbClr val="E65D00"/>
                </a:solidFill>
                <a:latin typeface="Consolas" panose="020B0609020204030204" pitchFamily="49" charset="0"/>
              </a:rPr>
              <a:t>randint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&gt; function from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the &lt;random&gt; library 5 times to create 5 random 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integers between 1 and 100.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NOTE: When you execute the program a second time,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      you will get a different set of numbers 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      because they are "random".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Required to have access to the &lt;</a:t>
            </a:r>
            <a:r>
              <a:rPr lang="en-US" sz="2300" dirty="0" err="1">
                <a:solidFill>
                  <a:srgbClr val="E65D00"/>
                </a:solidFill>
                <a:latin typeface="Consolas" panose="020B0609020204030204" pitchFamily="49" charset="0"/>
              </a:rPr>
              <a:t>randint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&gt; command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3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(1,100))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(1,100))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(1,100))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(1,100))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(1,100))</a:t>
            </a:r>
            <a:r>
              <a:rPr lang="en-US" sz="2800" dirty="0">
                <a:solidFill>
                  <a:srgbClr val="696969"/>
                </a:solidFill>
                <a:latin typeface="Consolas" panose="020B0609020204030204" pitchFamily="49" charset="0"/>
              </a:rPr>
              <a:t> 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9979F-654D-43F3-A53F-7733BB5B617C}"/>
              </a:ext>
            </a:extLst>
          </p:cNvPr>
          <p:cNvSpPr txBox="1"/>
          <p:nvPr/>
        </p:nvSpPr>
        <p:spPr>
          <a:xfrm>
            <a:off x="6537960" y="137160"/>
            <a:ext cx="2468880" cy="3322063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105000"/>
              </a:lnSpc>
            </a:pP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M«M</a:t>
            </a:r>
            <a:r>
              <a:rPr lang="en-US" sz="20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</a:t>
            </a:r>
            <a:br>
              <a:rPr lang="en-US" sz="20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22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53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46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99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3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M©M</a:t>
            </a:r>
            <a:r>
              <a:rPr lang="en-US" sz="20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</a:t>
            </a:r>
          </a:p>
          <a:p>
            <a:pPr lvl="0">
              <a:lnSpc>
                <a:spcPct val="105000"/>
              </a:lnSpc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4B806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67E23B81-A5F1-4E07-9E85-79BA1CE35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" y="27432"/>
            <a:ext cx="6400800" cy="2936188"/>
          </a:xfrm>
          <a:prstGeom prst="rect">
            <a:avLst/>
          </a:prstGeom>
          <a:solidFill>
            <a:srgbClr val="FF99CC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777875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sz="2800" b="0" dirty="0">
                <a:latin typeface="Rockwell Extra Bold" panose="02060903040505020403" pitchFamily="18" charset="0"/>
                <a:sym typeface="Symbol" pitchFamily="18" charset="2"/>
              </a:rPr>
              <a:t>Since we are working with 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sz="2800" b="0" dirty="0">
                <a:latin typeface="Rockwell Extra Bold" panose="02060903040505020403" pitchFamily="18" charset="0"/>
                <a:sym typeface="Symbol" pitchFamily="18" charset="2"/>
              </a:rPr>
              <a:t>RANDOM numbers, 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sz="2800" b="0" dirty="0">
                <a:latin typeface="Rockwell Extra Bold" panose="02060903040505020403" pitchFamily="18" charset="0"/>
                <a:sym typeface="Symbol" pitchFamily="18" charset="2"/>
              </a:rPr>
              <a:t>your outputs 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sz="2800" b="0" dirty="0">
                <a:latin typeface="Rockwell Extra Bold" panose="02060903040505020403" pitchFamily="18" charset="0"/>
                <a:sym typeface="Symbol" pitchFamily="18" charset="2"/>
              </a:rPr>
              <a:t>will be different than mine – 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sz="2800" b="0" dirty="0">
                <a:latin typeface="Rockwell Extra Bold" panose="02060903040505020403" pitchFamily="18" charset="0"/>
                <a:sym typeface="Symbol" pitchFamily="18" charset="2"/>
              </a:rPr>
              <a:t>and also different from the 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sz="2800" b="0" dirty="0">
                <a:latin typeface="Rockwell Extra Bold" panose="02060903040505020403" pitchFamily="18" charset="0"/>
                <a:sym typeface="Symbol" pitchFamily="18" charset="2"/>
              </a:rPr>
              <a:t>other students in the class.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08FD2-CC07-452A-B515-1F9BA237A120}"/>
              </a:ext>
            </a:extLst>
          </p:cNvPr>
          <p:cNvSpPr txBox="1"/>
          <p:nvPr/>
        </p:nvSpPr>
        <p:spPr>
          <a:xfrm>
            <a:off x="6537960" y="3502152"/>
            <a:ext cx="2468880" cy="3194721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105000"/>
              </a:lnSpc>
            </a:pP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M«M</a:t>
            </a:r>
            <a:r>
              <a:rPr lang="en-US" sz="20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</a:t>
            </a:r>
            <a:br>
              <a:rPr lang="en-US" sz="20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58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42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30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28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42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M©M</a:t>
            </a:r>
            <a:r>
              <a:rPr lang="en-US" sz="20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</a:t>
            </a:r>
            <a:endParaRPr lang="en-US" sz="700" dirty="0">
              <a:solidFill>
                <a:srgbClr val="4B8064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105000"/>
              </a:lnSpc>
            </a:pPr>
            <a:endParaRPr lang="en-US" sz="600" dirty="0">
              <a:solidFill>
                <a:srgbClr val="4B806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44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600846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06000"/>
              </a:lnSpc>
            </a:pP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RandomNumbers02.py</a:t>
            </a:r>
            <a:b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is more efficient and flexible than the </a:t>
            </a:r>
            <a:b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previous program.  It is more efficient because the </a:t>
            </a:r>
            <a:b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5 &lt;print&gt; commands are now in a &lt;for&gt; loop.</a:t>
            </a:r>
            <a:b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It is more flexible because the user can specify </a:t>
            </a:r>
            <a:b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  <a:t># the range of random numbers.</a:t>
            </a:r>
            <a:br>
              <a:rPr lang="en-US" sz="215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15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sz="215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5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15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min = eval(input(</a:t>
            </a:r>
            <a:r>
              <a:rPr lang="en-US" sz="2150" dirty="0">
                <a:solidFill>
                  <a:srgbClr val="00A000"/>
                </a:solidFill>
                <a:latin typeface="Consolas" panose="020B0609020204030204" pitchFamily="49" charset="0"/>
              </a:rPr>
              <a:t>"Enter the smallest number.  --&gt;  "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max = eval(input(</a:t>
            </a:r>
            <a:r>
              <a:rPr lang="en-US" sz="2150" dirty="0">
                <a:solidFill>
                  <a:srgbClr val="00A000"/>
                </a:solidFill>
                <a:latin typeface="Consolas" panose="020B0609020204030204" pitchFamily="49" charset="0"/>
              </a:rPr>
              <a:t>"Enter the largest number.   --&gt;  "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15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b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range(5):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min,max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5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endParaRPr kumimoji="0" lang="en-US" sz="21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958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3247492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83000"/>
              </a:lnSpc>
            </a:pPr>
            <a:r>
              <a:rPr lang="en-US" sz="600" dirty="0">
                <a:solidFill>
                  <a:srgbClr val="0000FF"/>
                </a:solidFill>
                <a:latin typeface="CSD16" panose="05000101010101010101" pitchFamily="1" charset="2"/>
              </a:rPr>
              <a:t> </a:t>
            </a:r>
          </a:p>
          <a:p>
            <a:pPr lvl="0">
              <a:lnSpc>
                <a:spcPct val="83000"/>
              </a:lnSpc>
            </a:pP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20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RandomNumbers02.py</a:t>
            </a:r>
            <a:br>
              <a:rPr lang="en-US" sz="20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Enter the smallest number.  --&gt;  </a:t>
            </a:r>
            <a:r>
              <a:rPr lang="en-US" sz="2000" dirty="0">
                <a:solidFill>
                  <a:srgbClr val="EB5F00"/>
                </a:solidFill>
                <a:latin typeface="Courier New" panose="02070309020205020404" pitchFamily="49" charset="0"/>
              </a:rPr>
              <a:t>10</a:t>
            </a:r>
            <a:br>
              <a:rPr lang="en-US" sz="20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Enter the largest number.   --&gt;  </a:t>
            </a:r>
            <a:r>
              <a:rPr lang="en-US" sz="2000" dirty="0">
                <a:solidFill>
                  <a:srgbClr val="EB5F00"/>
                </a:solidFill>
                <a:latin typeface="Courier New" panose="02070309020205020404" pitchFamily="49" charset="0"/>
              </a:rPr>
              <a:t>99</a:t>
            </a:r>
            <a:br>
              <a:rPr lang="en-US" sz="20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89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45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34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40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10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20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complete.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D9689-C158-42F1-B816-BA465975EB72}"/>
              </a:ext>
            </a:extLst>
          </p:cNvPr>
          <p:cNvSpPr txBox="1"/>
          <p:nvPr/>
        </p:nvSpPr>
        <p:spPr>
          <a:xfrm>
            <a:off x="137160" y="3429000"/>
            <a:ext cx="8869680" cy="3314946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SD16" panose="05000101010101010101" pitchFamily="1" charset="2"/>
                <a:ea typeface="+mn-ea"/>
                <a:cs typeface="+mn-cs"/>
              </a:rPr>
              <a:t>  </a:t>
            </a:r>
          </a:p>
          <a:p>
            <a:pPr lvl="0">
              <a:lnSpc>
                <a:spcPct val="83000"/>
              </a:lnSpc>
            </a:pP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MM«M</a:t>
            </a:r>
            <a:r>
              <a:rPr lang="en-US" sz="20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 RandomNumbers02.py</a:t>
            </a:r>
            <a:br>
              <a:rPr lang="en-US" sz="200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Enter the smallest number.  --&gt;  </a:t>
            </a:r>
            <a:r>
              <a:rPr lang="en-US" sz="2000" dirty="0">
                <a:solidFill>
                  <a:srgbClr val="EB5F00"/>
                </a:solidFill>
                <a:latin typeface="Courier New" panose="02070309020205020404" pitchFamily="49" charset="0"/>
              </a:rPr>
              <a:t>1000</a:t>
            </a:r>
            <a:br>
              <a:rPr lang="en-US" sz="20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¼¼§M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Enter the largest number.   --&gt;  </a:t>
            </a:r>
            <a:r>
              <a:rPr lang="en-US" sz="2000" dirty="0">
                <a:solidFill>
                  <a:srgbClr val="EB5F00"/>
                </a:solidFill>
                <a:latin typeface="Courier New" panose="02070309020205020404" pitchFamily="49" charset="0"/>
              </a:rPr>
              <a:t>9999</a:t>
            </a:r>
            <a:br>
              <a:rPr lang="en-US" sz="2000" dirty="0">
                <a:solidFill>
                  <a:srgbClr val="EB5F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6388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1993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8690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3726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2333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MM§M</a:t>
            </a:r>
            <a:b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SD16" panose="05000101010101010101" pitchFamily="1" charset="2"/>
              </a:rPr>
              <a:t>MM©M</a:t>
            </a:r>
            <a:r>
              <a:rPr lang="en-US" sz="200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complete.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B8064"/>
                </a:solidFill>
                <a:effectLst/>
                <a:uLnTx/>
                <a:uFillTx/>
                <a:latin typeface="Courier New" panose="02070309020205020404" pitchFamily="49" charset="0"/>
              </a:rPr>
              <a:t> </a:t>
            </a:r>
          </a:p>
          <a:p>
            <a:pPr lvl="0">
              <a:lnSpc>
                <a:spcPct val="83000"/>
              </a:lnSpc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srgbClr val="4B806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62714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altLang="en-US" sz="4800">
                <a:latin typeface="Arial Black" pitchFamily="34" charset="0"/>
              </a:rPr>
              <a:t>Simulations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382000" cy="530606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2800" dirty="0">
                <a:latin typeface="Arial" charset="0"/>
                <a:sym typeface="Symbol" pitchFamily="18" charset="2"/>
              </a:rPr>
              <a:t>Random numbers are used extensively in computer simulations.</a:t>
            </a:r>
          </a:p>
          <a:p>
            <a:pPr eaLnBrk="1" hangingPunct="1">
              <a:lnSpc>
                <a:spcPct val="110000"/>
              </a:lnSpc>
            </a:pPr>
            <a:endParaRPr lang="en-US" altLang="en-US" sz="2800" dirty="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>
                <a:latin typeface="Arial" charset="0"/>
                <a:sym typeface="Symbol" pitchFamily="18" charset="2"/>
              </a:rPr>
              <a:t>The next 2 programs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>
                <a:latin typeface="Arial" charset="0"/>
                <a:sym typeface="Symbol" pitchFamily="18" charset="2"/>
              </a:rPr>
              <a:t>deal with a simple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>
                <a:latin typeface="Arial" charset="0"/>
                <a:sym typeface="Symbol" pitchFamily="18" charset="2"/>
              </a:rPr>
              <a:t>simulation of rolling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>
                <a:latin typeface="Arial" charset="0"/>
                <a:sym typeface="Symbol" pitchFamily="18" charset="2"/>
              </a:rPr>
              <a:t>2 dice 1,000,000 times.</a:t>
            </a:r>
          </a:p>
          <a:p>
            <a:pPr eaLnBrk="1" hangingPunct="1">
              <a:lnSpc>
                <a:spcPct val="110000"/>
              </a:lnSpc>
            </a:pPr>
            <a:endParaRPr lang="en-US" altLang="en-US" sz="2800" dirty="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>
                <a:latin typeface="Arial" charset="0"/>
                <a:sym typeface="Symbol" pitchFamily="18" charset="2"/>
              </a:rPr>
              <a:t>This same concept is also used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>
                <a:latin typeface="Arial" charset="0"/>
                <a:sym typeface="Symbol" pitchFamily="18" charset="2"/>
              </a:rPr>
              <a:t>i</a:t>
            </a:r>
            <a:r>
              <a:rPr lang="en-US" altLang="en-US" sz="2800">
                <a:latin typeface="Arial" charset="0"/>
                <a:sym typeface="Symbol" pitchFamily="18" charset="2"/>
              </a:rPr>
              <a:t>n </a:t>
            </a:r>
            <a:r>
              <a:rPr lang="en-US" altLang="en-US" sz="2800" dirty="0">
                <a:latin typeface="Arial" charset="0"/>
                <a:sym typeface="Symbol" pitchFamily="18" charset="2"/>
              </a:rPr>
              <a:t>video games, military software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>
                <a:latin typeface="Arial" charset="0"/>
                <a:sym typeface="Symbol" pitchFamily="18" charset="2"/>
              </a:rPr>
              <a:t>statistics and cryptology.</a:t>
            </a:r>
          </a:p>
        </p:txBody>
      </p:sp>
      <p:pic>
        <p:nvPicPr>
          <p:cNvPr id="55300" name="Picture 27" descr="j01779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38400"/>
            <a:ext cx="3657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26" descr="j028364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029200"/>
            <a:ext cx="19812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996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97319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89000"/>
              </a:lnSpc>
            </a:pP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RandomNumbers03.py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INCORRECTLY simulates 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  <a:t># rolling dice 1,000,000 times.</a:t>
            </a:r>
            <a:br>
              <a:rPr lang="en-US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b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sevens = 0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elevens = 0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snakeEyes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doubles = 0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b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roll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range(1000000):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dice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(2,12)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dice == 2: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snakeEyes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1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dice == 7: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sevens += 1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dice == 11: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elevens += 1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</a:p>
          <a:p>
            <a:pPr lvl="0">
              <a:lnSpc>
                <a:spcPct val="89000"/>
              </a:lnSpc>
            </a:pP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22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"# of Sevens:   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,sevens)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23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"# of Elevens:  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,elevens)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24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"# of Snake Eyes:"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snakeEyes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96969"/>
                </a:solidFill>
                <a:latin typeface="Consolas" panose="020B0609020204030204" pitchFamily="49" charset="0"/>
              </a:rPr>
              <a:t>25 </a:t>
            </a:r>
            <a:r>
              <a:rPr lang="en-US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onsolas" panose="020B0609020204030204" pitchFamily="49" charset="0"/>
              </a:rPr>
              <a:t>"# of Doubles:  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,doubles)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15240-049D-4182-8307-AB82EBE12425}"/>
              </a:ext>
            </a:extLst>
          </p:cNvPr>
          <p:cNvSpPr txBox="1"/>
          <p:nvPr/>
        </p:nvSpPr>
        <p:spPr>
          <a:xfrm>
            <a:off x="4343400" y="1326137"/>
            <a:ext cx="4663440" cy="3281668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110000"/>
              </a:lnSpc>
            </a:pPr>
            <a:r>
              <a:rPr lang="en-US" sz="2200" spc="-30" dirty="0">
                <a:solidFill>
                  <a:srgbClr val="0000FF"/>
                </a:solidFill>
                <a:latin typeface="CSD16" panose="05000101010101010101" pitchFamily="1" charset="2"/>
              </a:rPr>
              <a:t>M«M</a:t>
            </a:r>
            <a:r>
              <a:rPr lang="en-US" sz="2200" spc="-3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</a:t>
            </a:r>
            <a:br>
              <a:rPr lang="en-US" sz="2200" spc="-3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200" spc="-3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2200" spc="-3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200" spc="-30" dirty="0" err="1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200" spc="-30" dirty="0">
                <a:solidFill>
                  <a:srgbClr val="000000"/>
                </a:solidFill>
                <a:latin typeface="Courier New" panose="02070309020205020404" pitchFamily="49" charset="0"/>
              </a:rPr>
              <a:t># of Sevens:     91467</a:t>
            </a:r>
            <a:br>
              <a:rPr lang="en-US" sz="2200" spc="-3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200" spc="-3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200" spc="-30" dirty="0">
                <a:solidFill>
                  <a:srgbClr val="000000"/>
                </a:solidFill>
                <a:latin typeface="Courier New" panose="02070309020205020404" pitchFamily="49" charset="0"/>
              </a:rPr>
              <a:t># of Elevens:    90853</a:t>
            </a:r>
            <a:br>
              <a:rPr lang="en-US" sz="2200" spc="-3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200" spc="-3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200" spc="-30" dirty="0">
                <a:solidFill>
                  <a:srgbClr val="000000"/>
                </a:solidFill>
                <a:latin typeface="Courier New" panose="02070309020205020404" pitchFamily="49" charset="0"/>
              </a:rPr>
              <a:t># of Snake Eyes: 90756</a:t>
            </a:r>
            <a:br>
              <a:rPr lang="en-US" sz="2200" spc="-3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200" spc="-3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200" spc="-30" dirty="0">
                <a:solidFill>
                  <a:srgbClr val="000000"/>
                </a:solidFill>
                <a:latin typeface="Courier New" panose="02070309020205020404" pitchFamily="49" charset="0"/>
              </a:rPr>
              <a:t># of Doubles:    0</a:t>
            </a:r>
            <a:br>
              <a:rPr lang="en-US" sz="2200" spc="-3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200" spc="-3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2200" spc="-3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200" spc="-30" dirty="0">
                <a:solidFill>
                  <a:srgbClr val="0000FF"/>
                </a:solidFill>
                <a:latin typeface="CSD16" panose="05000101010101010101" pitchFamily="1" charset="2"/>
              </a:rPr>
              <a:t>M©M</a:t>
            </a:r>
            <a:r>
              <a:rPr lang="en-US" sz="2200" spc="-3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</a:t>
            </a:r>
          </a:p>
          <a:p>
            <a:pPr lvl="0">
              <a:lnSpc>
                <a:spcPct val="105000"/>
              </a:lnSpc>
            </a:pPr>
            <a:r>
              <a:rPr kumimoji="0" lang="en-US" sz="700" b="1" i="0" u="none" strike="noStrike" kern="1200" cap="none" spc="-30" normalizeH="0" baseline="0" noProof="0" dirty="0">
                <a:ln>
                  <a:noFill/>
                </a:ln>
                <a:solidFill>
                  <a:srgbClr val="4B8064"/>
                </a:solidFill>
                <a:effectLst/>
                <a:uLnTx/>
                <a:uFillTx/>
                <a:latin typeface="Courier New" panose="020703090202050204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57076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800" dirty="0">
                <a:latin typeface="Arial Black" pitchFamily="34" charset="0"/>
              </a:rPr>
              <a:t>What else is wrong?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82880" y="1381125"/>
            <a:ext cx="8778240" cy="185281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2541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2600" dirty="0">
                <a:latin typeface="Arial" charset="0"/>
                <a:sym typeface="Symbol" pitchFamily="18" charset="2"/>
              </a:rPr>
              <a:t>Aside from the </a:t>
            </a:r>
            <a:r>
              <a:rPr lang="en-US" altLang="en-US" sz="2600" i="1" dirty="0">
                <a:latin typeface="Arial" charset="0"/>
                <a:sym typeface="Symbol" pitchFamily="18" charset="2"/>
              </a:rPr>
              <a:t>double </a:t>
            </a:r>
            <a:r>
              <a:rPr lang="en-US" altLang="en-US" sz="2600" dirty="0">
                <a:latin typeface="Arial" charset="0"/>
                <a:sym typeface="Symbol" pitchFamily="18" charset="2"/>
              </a:rPr>
              <a:t>issue the simulation seems OK.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600" dirty="0">
                <a:latin typeface="Arial" charset="0"/>
                <a:sym typeface="Symbol" pitchFamily="18" charset="2"/>
              </a:rPr>
              <a:t>It may seem logical to think that the number of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600" dirty="0">
                <a:latin typeface="Arial" charset="0"/>
                <a:sym typeface="Symbol" pitchFamily="18" charset="2"/>
              </a:rPr>
              <a:t>2s, 7s, and 11s rolled would be about the same.  However, this is not true.  Look at the chart below:</a:t>
            </a:r>
          </a:p>
        </p:txBody>
      </p:sp>
      <p:pic>
        <p:nvPicPr>
          <p:cNvPr id="57348" name="Picture 5" descr="j0282748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6" descr="j030336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971675"/>
            <a:ext cx="6477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7" descr="j0282747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62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0486" name="Group 66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940951"/>
              </p:ext>
            </p:extLst>
          </p:nvPr>
        </p:nvGraphicFramePr>
        <p:xfrm>
          <a:off x="457200" y="3581400"/>
          <a:ext cx="8229600" cy="3200400"/>
        </p:xfrm>
        <a:graphic>
          <a:graphicData uri="http://schemas.openxmlformats.org/drawingml/2006/table">
            <a:tbl>
              <a:tblPr/>
              <a:tblGrid>
                <a:gridCol w="1176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6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Dice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7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WordArt 2"/>
          <p:cNvSpPr>
            <a:spLocks noChangeArrowheads="1" noChangeShapeType="1" noTextEdit="1"/>
          </p:cNvSpPr>
          <p:nvPr/>
        </p:nvSpPr>
        <p:spPr bwMode="auto">
          <a:xfrm>
            <a:off x="457200" y="3718560"/>
            <a:ext cx="8382000" cy="283464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Custom Colors</a:t>
            </a:r>
          </a:p>
        </p:txBody>
      </p:sp>
      <p:sp>
        <p:nvSpPr>
          <p:cNvPr id="41987" name="WordArt 3"/>
          <p:cNvSpPr>
            <a:spLocks noChangeArrowheads="1" noChangeShapeType="1" noTextEdit="1"/>
          </p:cNvSpPr>
          <p:nvPr/>
        </p:nvSpPr>
        <p:spPr bwMode="auto">
          <a:xfrm>
            <a:off x="457200" y="1295400"/>
            <a:ext cx="8382000" cy="301752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      Creating       </a:t>
            </a:r>
          </a:p>
        </p:txBody>
      </p:sp>
      <p:sp>
        <p:nvSpPr>
          <p:cNvPr id="41988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8.7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82058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83000"/>
              </a:lnSpc>
            </a:pP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1700" dirty="0">
                <a:solidFill>
                  <a:srgbClr val="E65D00"/>
                </a:solidFill>
                <a:latin typeface="Consolas" panose="020B0609020204030204" pitchFamily="49" charset="0"/>
              </a:rPr>
              <a:t># RandomNumbers04.py</a:t>
            </a:r>
            <a:br>
              <a:rPr lang="en-US" sz="1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17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PROPERLY simulates rolling dice 1,000,000 times.</a:t>
            </a:r>
            <a:br>
              <a:rPr lang="en-US" sz="1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b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17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sz="17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sevens = 0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elevens = 0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snakeEyes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 0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doubles = 0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17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roll </a:t>
            </a:r>
            <a:r>
              <a:rPr lang="en-US" sz="17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range(1000000):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die1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(1,6)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die2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(1,6)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diceTotal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die1 + die2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>
                <a:solidFill>
                  <a:srgbClr val="E65D00"/>
                </a:solidFill>
                <a:latin typeface="Consolas" panose="020B0609020204030204" pitchFamily="49" charset="0"/>
              </a:rPr>
              <a:t>#</a:t>
            </a:r>
            <a:br>
              <a:rPr lang="en-US" sz="1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diceTotal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== 2: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snakeEyes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+= 1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diceTotal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== 7: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sevens += 1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diceTotal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== 11: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elevens += 1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22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941ED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die1 == die2: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23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doubles += 1   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24 </a:t>
            </a:r>
            <a:b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25 </a:t>
            </a:r>
            <a:r>
              <a:rPr lang="en-US" sz="17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26 </a:t>
            </a:r>
            <a:r>
              <a:rPr lang="en-US" sz="17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A000"/>
                </a:solidFill>
                <a:latin typeface="Consolas" panose="020B0609020204030204" pitchFamily="49" charset="0"/>
              </a:rPr>
              <a:t>"# of Sevens:   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,sevens)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27 </a:t>
            </a:r>
            <a:r>
              <a:rPr lang="en-US" sz="17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A000"/>
                </a:solidFill>
                <a:latin typeface="Consolas" panose="020B0609020204030204" pitchFamily="49" charset="0"/>
              </a:rPr>
              <a:t>"# of Elevens:  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,elevens)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28 </a:t>
            </a:r>
            <a:r>
              <a:rPr lang="en-US" sz="17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A000"/>
                </a:solidFill>
                <a:latin typeface="Consolas" panose="020B0609020204030204" pitchFamily="49" charset="0"/>
              </a:rPr>
              <a:t>"# of Snake Eyes:"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snakeEyes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29 </a:t>
            </a:r>
            <a:r>
              <a:rPr lang="en-US" sz="1700" dirty="0">
                <a:solidFill>
                  <a:srgbClr val="941EDF"/>
                </a:solidFill>
                <a:latin typeface="Consolas" panose="020B0609020204030204" pitchFamily="49" charset="0"/>
              </a:rPr>
              <a:t>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A000"/>
                </a:solidFill>
                <a:latin typeface="Consolas" panose="020B0609020204030204" pitchFamily="49" charset="0"/>
              </a:rPr>
              <a:t>"# of Doubles:  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,doubles)</a:t>
            </a: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15240-049D-4182-8307-AB82EBE12425}"/>
              </a:ext>
            </a:extLst>
          </p:cNvPr>
          <p:cNvSpPr txBox="1"/>
          <p:nvPr/>
        </p:nvSpPr>
        <p:spPr>
          <a:xfrm>
            <a:off x="4343400" y="1326137"/>
            <a:ext cx="4663440" cy="3284361"/>
          </a:xfrm>
          <a:prstGeom prst="rect">
            <a:avLst/>
          </a:prstGeom>
          <a:solidFill>
            <a:schemeClr val="bg1"/>
          </a:solidFill>
          <a:ln w="152400">
            <a:solidFill>
              <a:srgbClr val="CECEE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SD16" panose="05000101010101010101" pitchFamily="1" charset="2"/>
              <a:ea typeface="+mn-ea"/>
              <a:cs typeface="+mn-cs"/>
            </a:endParaRPr>
          </a:p>
          <a:p>
            <a:pPr lvl="0">
              <a:lnSpc>
                <a:spcPct val="110000"/>
              </a:lnSpc>
            </a:pPr>
            <a:r>
              <a:rPr lang="en-US" sz="2200" spc="-30" dirty="0">
                <a:solidFill>
                  <a:srgbClr val="0000FF"/>
                </a:solidFill>
                <a:latin typeface="CSD16" panose="05000101010101010101" pitchFamily="1" charset="2"/>
              </a:rPr>
              <a:t>M«M</a:t>
            </a:r>
            <a:r>
              <a:rPr lang="en-US" sz="2200" spc="-3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 exec: python</a:t>
            </a:r>
            <a:br>
              <a:rPr lang="en-US" sz="2200" spc="-30" dirty="0">
                <a:solidFill>
                  <a:srgbClr val="4B8064"/>
                </a:solidFill>
                <a:latin typeface="Courier New" panose="02070309020205020404" pitchFamily="49" charset="0"/>
              </a:rPr>
            </a:br>
            <a:r>
              <a:rPr lang="en-US" sz="2200" spc="-3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2200" spc="-3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200" spc="-30" dirty="0" err="1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200" spc="-30" dirty="0">
                <a:solidFill>
                  <a:srgbClr val="000000"/>
                </a:solidFill>
                <a:latin typeface="Courier New" panose="02070309020205020404" pitchFamily="49" charset="0"/>
              </a:rPr>
              <a:t># of Sevens:     166191</a:t>
            </a:r>
            <a:br>
              <a:rPr lang="en-US" sz="2200" spc="-3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200" spc="-3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200" spc="-30" dirty="0">
                <a:solidFill>
                  <a:srgbClr val="000000"/>
                </a:solidFill>
                <a:latin typeface="Courier New" panose="02070309020205020404" pitchFamily="49" charset="0"/>
              </a:rPr>
              <a:t># of Elevens:    55302</a:t>
            </a:r>
            <a:br>
              <a:rPr lang="en-US" sz="2200" spc="-3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200" spc="-3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200" spc="-30" dirty="0">
                <a:solidFill>
                  <a:srgbClr val="000000"/>
                </a:solidFill>
                <a:latin typeface="Courier New" panose="02070309020205020404" pitchFamily="49" charset="0"/>
              </a:rPr>
              <a:t># of Snake Eyes: 27693</a:t>
            </a:r>
            <a:br>
              <a:rPr lang="en-US" sz="2200" spc="-3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200" spc="-3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r>
              <a:rPr lang="en-US" sz="2200" spc="-30" dirty="0">
                <a:solidFill>
                  <a:srgbClr val="000000"/>
                </a:solidFill>
                <a:latin typeface="Courier New" panose="02070309020205020404" pitchFamily="49" charset="0"/>
              </a:rPr>
              <a:t># of Doubles:    166532</a:t>
            </a:r>
            <a:br>
              <a:rPr lang="en-US" sz="2200" spc="-3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200" spc="-30" dirty="0">
                <a:solidFill>
                  <a:srgbClr val="0000FF"/>
                </a:solidFill>
                <a:latin typeface="CSD16" panose="05000101010101010101" pitchFamily="1" charset="2"/>
              </a:rPr>
              <a:t>M§M</a:t>
            </a:r>
            <a:br>
              <a:rPr lang="en-US" sz="2200" spc="-3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200" spc="-30" dirty="0">
                <a:solidFill>
                  <a:srgbClr val="0000FF"/>
                </a:solidFill>
                <a:latin typeface="CSD16" panose="05000101010101010101" pitchFamily="1" charset="2"/>
              </a:rPr>
              <a:t>M©M</a:t>
            </a:r>
            <a:r>
              <a:rPr lang="en-US" sz="2200" spc="-30" dirty="0">
                <a:solidFill>
                  <a:srgbClr val="4B8064"/>
                </a:solidFill>
                <a:latin typeface="Courier New" panose="02070309020205020404" pitchFamily="49" charset="0"/>
              </a:rPr>
              <a:t> ----jGRASP: operation c</a:t>
            </a:r>
          </a:p>
          <a:p>
            <a:pPr lvl="0">
              <a:lnSpc>
                <a:spcPct val="110000"/>
              </a:lnSpc>
            </a:pPr>
            <a:r>
              <a:rPr kumimoji="0" lang="en-US" sz="700" b="1" i="0" u="none" strike="noStrike" kern="1200" cap="none" spc="-30" normalizeH="0" baseline="0" noProof="0" dirty="0">
                <a:ln>
                  <a:noFill/>
                </a:ln>
                <a:solidFill>
                  <a:srgbClr val="4B8064"/>
                </a:solidFill>
                <a:effectLst/>
                <a:uLnTx/>
                <a:uFillTx/>
                <a:latin typeface="Courier New" panose="020703090202050204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39922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WordArt 2"/>
          <p:cNvSpPr>
            <a:spLocks noChangeArrowheads="1" noChangeShapeType="1" noTextEdit="1"/>
          </p:cNvSpPr>
          <p:nvPr/>
        </p:nvSpPr>
        <p:spPr bwMode="auto">
          <a:xfrm>
            <a:off x="457200" y="3886200"/>
            <a:ext cx="838200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  with Graphics   </a:t>
            </a:r>
          </a:p>
        </p:txBody>
      </p:sp>
      <p:sp>
        <p:nvSpPr>
          <p:cNvPr id="52227" name="WordArt 3"/>
          <p:cNvSpPr>
            <a:spLocks noChangeArrowheads="1" noChangeShapeType="1" noTextEdit="1"/>
          </p:cNvSpPr>
          <p:nvPr/>
        </p:nvSpPr>
        <p:spPr bwMode="auto">
          <a:xfrm>
            <a:off x="457200" y="1524000"/>
            <a:ext cx="838200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Using Random #s</a:t>
            </a:r>
          </a:p>
        </p:txBody>
      </p:sp>
      <p:sp>
        <p:nvSpPr>
          <p:cNvPr id="52228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8.9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59168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87000"/>
              </a:lnSpc>
            </a:pP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RandomGraphics01.py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first displays two black lines in a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fixed location.  This is followed by generating 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four random values, which are used to draw a third, 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red line in a random location.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(650,0,650,700)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(0,350,1300,350)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setColor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00A000"/>
                </a:solidFill>
                <a:latin typeface="Consolas" panose="020B0609020204030204" pitchFamily="49" charset="0"/>
              </a:rPr>
              <a:t>"red"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x1 =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(0,1300)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y1 =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(0,700)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x2 =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(0,1300)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y2 =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(0,700)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(x1,y1,x2,y2)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22 </a:t>
            </a:r>
          </a:p>
          <a:p>
            <a:pPr lvl="0">
              <a:lnSpc>
                <a:spcPct val="87000"/>
              </a:lnSpc>
            </a:pP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23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39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59168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87000"/>
              </a:lnSpc>
            </a:pP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RandomGraphics01.py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first displays two black lines in a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fixed location.  This is followed by generating 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four random values, which are used to draw a third, 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  <a:t># red line in a random location.</a:t>
            </a:r>
            <a:br>
              <a:rPr lang="en-US" sz="21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sz="21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(650,0,650,700)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(0,350,1300,350)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b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setColor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00A000"/>
                </a:solidFill>
                <a:latin typeface="Consolas" panose="020B0609020204030204" pitchFamily="49" charset="0"/>
              </a:rPr>
              <a:t>"red"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x1 =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(0,1300)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y1 =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(0,700)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x2 =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(0,1300)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y2 =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(0,700)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(x1,y1,x2,y2)</a:t>
            </a: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22 </a:t>
            </a:r>
          </a:p>
          <a:p>
            <a:pPr lvl="0">
              <a:lnSpc>
                <a:spcPct val="87000"/>
              </a:lnSpc>
            </a:pPr>
            <a:r>
              <a:rPr lang="en-US" sz="2100" dirty="0">
                <a:solidFill>
                  <a:srgbClr val="696969"/>
                </a:solidFill>
                <a:latin typeface="Consolas" panose="020B0609020204030204" pitchFamily="49" charset="0"/>
              </a:rPr>
              <a:t>23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B650D-4DD0-46D9-9055-622E4DFABBB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38928" y="0"/>
            <a:ext cx="4005072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57B6BF-C551-4B3F-AB37-F70A2E6AD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928" y="2277533"/>
            <a:ext cx="4004672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67F1D6-218F-4593-8332-B6237769E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928" y="4563533"/>
            <a:ext cx="400467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94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62374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1000"/>
              </a:lnSpc>
            </a:pP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RandomGraphics02.py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displays a circle in a fixed location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with a fixed size.  3 random values are generated.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Two are used for the center location of the circle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and a third is used for its radius.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drawCircle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(650,350,250)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"red"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(150,1150)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(150,550)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r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(10,150)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drawCircle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x,y,r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81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62374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1000"/>
              </a:lnSpc>
            </a:pP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RandomGraphics02.py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displays a circle in a fixed location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with a fixed size.  3 random values are generated.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Two are used for the center location of the circle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and a third is used for its radius.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drawCircle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(650,350,250)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A000"/>
                </a:solidFill>
                <a:latin typeface="Consolas" panose="020B0609020204030204" pitchFamily="49" charset="0"/>
              </a:rPr>
              <a:t>"red"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(150,1150)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(150,550)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r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(10,150)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drawCircle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x,y,r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FC1BC8-E113-48B0-83C5-155E84148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118" y="0"/>
            <a:ext cx="4010882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5BE02E-BD77-4AAB-AEDF-D4164CD22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118" y="2286000"/>
            <a:ext cx="4010882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D0E796-37E5-4C75-A3CB-478A95140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118" y="4572000"/>
            <a:ext cx="401088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77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91163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2000"/>
              </a:lnSpc>
            </a:pP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  <a:t># RandomGraphics03.py</a:t>
            </a:r>
            <a:b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displays 1000 random lines.</a:t>
            </a:r>
            <a:b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range(1000):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x1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(0,1300)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y1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x2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(0,1300)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y2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(x1,y1,x2,y2)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884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591163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2000"/>
              </a:lnSpc>
            </a:pP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  <a:t># RandomGraphics03.py</a:t>
            </a:r>
            <a:b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displays 1000 random lines.</a:t>
            </a:r>
            <a:b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range(1000):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x1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(0,1300)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y1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x2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(0,1300)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y2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(x1,y1,x2,y2)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387E9-008A-4B4D-A1CD-EFBF7A8F82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80360" y="0"/>
            <a:ext cx="6263640" cy="356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16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2438400"/>
          </a:xfrm>
        </p:spPr>
        <p:txBody>
          <a:bodyPr/>
          <a:lstStyle/>
          <a:p>
            <a:pPr eaLnBrk="1" hangingPunct="1"/>
            <a:r>
              <a:rPr lang="en-US" sz="4800">
                <a:latin typeface="Arial Black" pitchFamily="34" charset="0"/>
              </a:rPr>
              <a:t>Changing Random Number Ranges to Affect the Graphics Program Output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381000" y="2693988"/>
            <a:ext cx="8458200" cy="3951851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tabLst>
                <a:tab pos="457200" algn="l"/>
                <a:tab pos="914400" algn="l"/>
                <a:tab pos="1254125" algn="l"/>
              </a:tabLst>
              <a:defRPr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The next several slides will still show program </a:t>
            </a:r>
            <a:r>
              <a:rPr lang="en-US" sz="2600" b="0" dirty="0">
                <a:cs typeface="Arial" panose="020B0604020202020204" pitchFamily="34" charset="0"/>
                <a:sym typeface="Symbol" pitchFamily="18" charset="2"/>
              </a:rPr>
              <a:t>RandomGraphics03.py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, but the output of the program is different.  You need to figure out how to change the each program to make it produce the output shown.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254125" algn="l"/>
              </a:tabLst>
              <a:defRPr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marL="914400">
              <a:lnSpc>
                <a:spcPct val="110000"/>
              </a:lnSpc>
              <a:tabLst>
                <a:tab pos="457200" algn="l"/>
                <a:tab pos="914400" algn="l"/>
                <a:tab pos="1254125" algn="l"/>
              </a:tabLst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	 	 NOTE:  </a:t>
            </a:r>
          </a:p>
          <a:p>
            <a:pPr marL="914400">
              <a:lnSpc>
                <a:spcPct val="110000"/>
              </a:lnSpc>
              <a:tabLst>
                <a:tab pos="457200" algn="l"/>
                <a:tab pos="914400" algn="l"/>
                <a:tab pos="1254125" algn="l"/>
              </a:tabLst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	 	 This skill is essential</a:t>
            </a:r>
          </a:p>
          <a:p>
            <a:pPr marL="914400">
              <a:lnSpc>
                <a:spcPct val="110000"/>
              </a:lnSpc>
              <a:tabLst>
                <a:tab pos="457200" algn="l"/>
                <a:tab pos="914400" algn="l"/>
                <a:tab pos="1254125" algn="l"/>
              </a:tabLst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	 	 in doing </a:t>
            </a:r>
            <a:r>
              <a:rPr lang="en-US" sz="2800" b="0" dirty="0">
                <a:cs typeface="Arial" panose="020B0604020202020204" pitchFamily="34" charset="0"/>
                <a:sym typeface="Symbol" pitchFamily="18" charset="2"/>
              </a:rPr>
              <a:t>Lab 8C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!</a:t>
            </a:r>
          </a:p>
        </p:txBody>
      </p:sp>
      <p:pic>
        <p:nvPicPr>
          <p:cNvPr id="59396" name="Picture 4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51054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5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054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14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51054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C:\Documents and Settings\JohnSchram\Local Settings\Temporary Internet Files\Content.IE5\Y8CX4AO9\MC90005710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648200"/>
            <a:ext cx="1905000" cy="1867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368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A83E23-DC8E-4572-946E-226E94EC9D8A}"/>
              </a:ext>
            </a:extLst>
          </p:cNvPr>
          <p:cNvSpPr txBox="1"/>
          <p:nvPr/>
        </p:nvSpPr>
        <p:spPr>
          <a:xfrm>
            <a:off x="137160" y="137160"/>
            <a:ext cx="8869680" cy="6591163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2000"/>
              </a:lnSpc>
            </a:pP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  <a:t># RandomGraphics03.py</a:t>
            </a:r>
            <a:b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displays 1000 random lines.</a:t>
            </a:r>
            <a:b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range(1000):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x1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(0,1300)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y1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x2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(0,1300)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y2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(x1,y1,x2,y2)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60" y="0"/>
            <a:ext cx="6259344" cy="3566160"/>
          </a:xfrm>
          <a:prstGeom prst="rect">
            <a:avLst/>
          </a:prstGeom>
        </p:spPr>
      </p:pic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5257800" y="4191000"/>
            <a:ext cx="3581400" cy="2286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0231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Make the random lines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only show up on the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left ½ of the screen.</a:t>
            </a:r>
          </a:p>
        </p:txBody>
      </p:sp>
    </p:spTree>
    <p:extLst>
      <p:ext uri="{BB962C8B-B14F-4D97-AF65-F5344CB8AC3E}">
        <p14:creationId xmlns:p14="http://schemas.microsoft.com/office/powerpoint/2010/main" val="320710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604372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2000"/>
              </a:lnSpc>
            </a:pP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CustomColors01.py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displays the Texas flag using the 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built-in colors for red, white and blue.  While 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this certainly looks like the Texas flag, it does 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not use the official shades of red and blue that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are used in the Official Texas Flag.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3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3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setColor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"blue"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fillRectangle(0,0,350,700)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setColor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"red"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fillRectangle(350,350,1300,700)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setColor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"white"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fillStar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(175,350,130,5)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268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F43AAA6-F986-4609-859F-9BAEE79D1D74}"/>
              </a:ext>
            </a:extLst>
          </p:cNvPr>
          <p:cNvSpPr txBox="1"/>
          <p:nvPr/>
        </p:nvSpPr>
        <p:spPr>
          <a:xfrm>
            <a:off x="137160" y="137160"/>
            <a:ext cx="8869680" cy="6591163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2000"/>
              </a:lnSpc>
            </a:pP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  <a:t># RandomGraphics03.py</a:t>
            </a:r>
            <a:b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displays 1000 random lines.</a:t>
            </a:r>
            <a:b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range(1000):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x1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(0,650)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y1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x2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(0,650)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y2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(x1,y1,x2,y2)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60" y="0"/>
            <a:ext cx="6259344" cy="3566160"/>
          </a:xfrm>
          <a:prstGeom prst="rect">
            <a:avLst/>
          </a:prstGeom>
        </p:spPr>
      </p:pic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5791200" y="4495800"/>
            <a:ext cx="2667000" cy="990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0231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187952" y="3977640"/>
            <a:ext cx="594360" cy="347472"/>
          </a:xfrm>
          <a:prstGeom prst="roundRect">
            <a:avLst/>
          </a:prstGeom>
          <a:solidFill>
            <a:schemeClr val="bg1">
              <a:lumMod val="5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187952" y="4745736"/>
            <a:ext cx="594360" cy="347472"/>
          </a:xfrm>
          <a:prstGeom prst="roundRect">
            <a:avLst/>
          </a:prstGeom>
          <a:solidFill>
            <a:schemeClr val="bg1">
              <a:lumMod val="5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1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AE5CE0-0ED2-4C26-A0EF-B102DBA489D2}"/>
              </a:ext>
            </a:extLst>
          </p:cNvPr>
          <p:cNvSpPr txBox="1"/>
          <p:nvPr/>
        </p:nvSpPr>
        <p:spPr>
          <a:xfrm>
            <a:off x="137160" y="137160"/>
            <a:ext cx="8869680" cy="6591163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2000"/>
              </a:lnSpc>
            </a:pP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  <a:t># RandomGraphics03.py</a:t>
            </a:r>
            <a:b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displays 1000 random lines.</a:t>
            </a:r>
            <a:b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range(1000):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x1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(0,1300)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y1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x2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(0,1300)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y2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(x1,y1,x2,y2)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60" y="-1"/>
            <a:ext cx="6263640" cy="3566160"/>
          </a:xfrm>
          <a:prstGeom prst="rect">
            <a:avLst/>
          </a:prstGeom>
        </p:spPr>
      </p:pic>
      <p:sp>
        <p:nvSpPr>
          <p:cNvPr id="6" name="WordArt 4"/>
          <p:cNvSpPr>
            <a:spLocks noChangeArrowheads="1" noChangeShapeType="1" noTextEdit="1"/>
          </p:cNvSpPr>
          <p:nvPr/>
        </p:nvSpPr>
        <p:spPr bwMode="auto">
          <a:xfrm>
            <a:off x="5257800" y="4191000"/>
            <a:ext cx="3581400" cy="2286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0231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Make the random lines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only show up on the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right ½ of the screen.</a:t>
            </a:r>
          </a:p>
        </p:txBody>
      </p:sp>
    </p:spTree>
    <p:extLst>
      <p:ext uri="{BB962C8B-B14F-4D97-AF65-F5344CB8AC3E}">
        <p14:creationId xmlns:p14="http://schemas.microsoft.com/office/powerpoint/2010/main" val="4281174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E08C1B0-214B-4957-8D52-BD54CD07CD20}"/>
              </a:ext>
            </a:extLst>
          </p:cNvPr>
          <p:cNvSpPr txBox="1"/>
          <p:nvPr/>
        </p:nvSpPr>
        <p:spPr>
          <a:xfrm>
            <a:off x="137160" y="137160"/>
            <a:ext cx="8869680" cy="6591163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2000"/>
              </a:lnSpc>
            </a:pP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  <a:t># RandomGraphics03.py</a:t>
            </a:r>
            <a:b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displays 1000 random lines.</a:t>
            </a:r>
            <a:b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range(1000):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x1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(650,1300)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y1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x2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(650,1300)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y2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(x1,y1,x2,y2)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60" y="-1"/>
            <a:ext cx="6263640" cy="3566160"/>
          </a:xfrm>
          <a:prstGeom prst="rect">
            <a:avLst/>
          </a:prstGeom>
        </p:spPr>
      </p:pic>
      <p:sp>
        <p:nvSpPr>
          <p:cNvPr id="6" name="WordArt 4"/>
          <p:cNvSpPr>
            <a:spLocks noChangeArrowheads="1" noChangeShapeType="1" noTextEdit="1"/>
          </p:cNvSpPr>
          <p:nvPr/>
        </p:nvSpPr>
        <p:spPr bwMode="auto">
          <a:xfrm>
            <a:off x="5791200" y="4495800"/>
            <a:ext cx="2667000" cy="990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0231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BB150F59-598B-4884-91FA-F9A9A56BC852}"/>
              </a:ext>
            </a:extLst>
          </p:cNvPr>
          <p:cNvSpPr/>
          <p:nvPr/>
        </p:nvSpPr>
        <p:spPr bwMode="auto">
          <a:xfrm>
            <a:off x="3803904" y="3977640"/>
            <a:ext cx="594360" cy="347472"/>
          </a:xfrm>
          <a:prstGeom prst="roundRect">
            <a:avLst/>
          </a:prstGeom>
          <a:solidFill>
            <a:schemeClr val="bg1">
              <a:lumMod val="5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3AE113F-3ED2-4D0F-8A8D-C505F567CA9A}"/>
              </a:ext>
            </a:extLst>
          </p:cNvPr>
          <p:cNvSpPr/>
          <p:nvPr/>
        </p:nvSpPr>
        <p:spPr bwMode="auto">
          <a:xfrm>
            <a:off x="3803904" y="4745736"/>
            <a:ext cx="594360" cy="347472"/>
          </a:xfrm>
          <a:prstGeom prst="roundRect">
            <a:avLst/>
          </a:prstGeom>
          <a:solidFill>
            <a:schemeClr val="bg1">
              <a:lumMod val="5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75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BA73FA-6E9E-41C2-B8DE-B3E406F4AD67}"/>
              </a:ext>
            </a:extLst>
          </p:cNvPr>
          <p:cNvSpPr txBox="1"/>
          <p:nvPr/>
        </p:nvSpPr>
        <p:spPr>
          <a:xfrm>
            <a:off x="137160" y="137160"/>
            <a:ext cx="8869680" cy="6591163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2000"/>
              </a:lnSpc>
            </a:pP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  <a:t># RandomGraphics03.py</a:t>
            </a:r>
            <a:b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displays 1000 random lines.</a:t>
            </a:r>
            <a:b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range(1000):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x1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(0,1300)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y1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x2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(0,1300)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y2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(x1,y1,x2,y2)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80360" y="0"/>
            <a:ext cx="6263640" cy="3566160"/>
          </a:xfrm>
          <a:prstGeom prst="rect">
            <a:avLst/>
          </a:prstGeom>
        </p:spPr>
      </p:pic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5257800" y="4191000"/>
            <a:ext cx="3581400" cy="2286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0231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Make the random lines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only show up on the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top ½ of the screen.</a:t>
            </a:r>
          </a:p>
        </p:txBody>
      </p:sp>
    </p:spTree>
    <p:extLst>
      <p:ext uri="{BB962C8B-B14F-4D97-AF65-F5344CB8AC3E}">
        <p14:creationId xmlns:p14="http://schemas.microsoft.com/office/powerpoint/2010/main" val="972212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7E22DF9-E0B7-4F59-ABBB-18F6733B8486}"/>
              </a:ext>
            </a:extLst>
          </p:cNvPr>
          <p:cNvSpPr txBox="1"/>
          <p:nvPr/>
        </p:nvSpPr>
        <p:spPr>
          <a:xfrm>
            <a:off x="137160" y="137160"/>
            <a:ext cx="8869680" cy="6591163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2000"/>
              </a:lnSpc>
            </a:pP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  <a:t># RandomGraphics03.py</a:t>
            </a:r>
            <a:b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displays 1000 random lines.</a:t>
            </a:r>
            <a:b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range(1000):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x1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(0,1300)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y1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(0,350)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x2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(0,1300)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y2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(0,350)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(x1,y1,x2,y2)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80360" y="0"/>
            <a:ext cx="6263640" cy="3566160"/>
          </a:xfrm>
          <a:prstGeom prst="rect">
            <a:avLst/>
          </a:prstGeom>
        </p:spPr>
      </p:pic>
      <p:sp>
        <p:nvSpPr>
          <p:cNvPr id="6" name="WordArt 4"/>
          <p:cNvSpPr>
            <a:spLocks noChangeArrowheads="1" noChangeShapeType="1" noTextEdit="1"/>
          </p:cNvSpPr>
          <p:nvPr/>
        </p:nvSpPr>
        <p:spPr bwMode="auto">
          <a:xfrm>
            <a:off x="5791200" y="4495800"/>
            <a:ext cx="2667000" cy="990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0231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3B7D049B-D4FE-4BF2-8DE6-178713D8FDD7}"/>
              </a:ext>
            </a:extLst>
          </p:cNvPr>
          <p:cNvSpPr/>
          <p:nvPr/>
        </p:nvSpPr>
        <p:spPr bwMode="auto">
          <a:xfrm>
            <a:off x="4187952" y="4352544"/>
            <a:ext cx="594360" cy="347472"/>
          </a:xfrm>
          <a:prstGeom prst="roundRect">
            <a:avLst/>
          </a:prstGeom>
          <a:solidFill>
            <a:schemeClr val="bg1">
              <a:lumMod val="5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A968A90A-6B7F-4D76-A6E0-924340F897F4}"/>
              </a:ext>
            </a:extLst>
          </p:cNvPr>
          <p:cNvSpPr/>
          <p:nvPr/>
        </p:nvSpPr>
        <p:spPr bwMode="auto">
          <a:xfrm>
            <a:off x="4187952" y="5120640"/>
            <a:ext cx="594360" cy="347472"/>
          </a:xfrm>
          <a:prstGeom prst="roundRect">
            <a:avLst/>
          </a:prstGeom>
          <a:solidFill>
            <a:schemeClr val="bg1">
              <a:lumMod val="5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709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8CA6AD-1F15-4B44-8246-D6B863368FDB}"/>
              </a:ext>
            </a:extLst>
          </p:cNvPr>
          <p:cNvSpPr txBox="1"/>
          <p:nvPr/>
        </p:nvSpPr>
        <p:spPr>
          <a:xfrm>
            <a:off x="137160" y="137160"/>
            <a:ext cx="8869680" cy="6591163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2000"/>
              </a:lnSpc>
            </a:pP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  <a:t># RandomGraphics03.py</a:t>
            </a:r>
            <a:b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displays 1000 random lines.</a:t>
            </a:r>
            <a:b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range(1000):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x1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(0,1300)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y1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x2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(0,1300)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y2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(x1,y1,x2,y2)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880360" y="0"/>
            <a:ext cx="6263640" cy="3566160"/>
          </a:xfrm>
          <a:prstGeom prst="rect">
            <a:avLst/>
          </a:prstGeom>
        </p:spPr>
      </p:pic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5257800" y="4191000"/>
            <a:ext cx="3581400" cy="2286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0231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Make the random lines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only show up on the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bottom ½ of the screen.</a:t>
            </a:r>
          </a:p>
        </p:txBody>
      </p:sp>
    </p:spTree>
    <p:extLst>
      <p:ext uri="{BB962C8B-B14F-4D97-AF65-F5344CB8AC3E}">
        <p14:creationId xmlns:p14="http://schemas.microsoft.com/office/powerpoint/2010/main" val="2572043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E3B32C-3712-40F1-AB50-B2BA3AE6A7B7}"/>
              </a:ext>
            </a:extLst>
          </p:cNvPr>
          <p:cNvSpPr txBox="1"/>
          <p:nvPr/>
        </p:nvSpPr>
        <p:spPr>
          <a:xfrm>
            <a:off x="137160" y="137160"/>
            <a:ext cx="8869680" cy="6591163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2000"/>
              </a:lnSpc>
            </a:pP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  <a:t># RandomGraphics03.py</a:t>
            </a:r>
            <a:b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displays 1000 random lines.</a:t>
            </a:r>
            <a:b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range(1000):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x1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(0,1300)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y1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(350,700)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x2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(0,1300)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y2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(350,700)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(x1,y1,x2,y2)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80360" y="0"/>
            <a:ext cx="6263640" cy="3566160"/>
          </a:xfrm>
          <a:prstGeom prst="rect">
            <a:avLst/>
          </a:prstGeom>
        </p:spPr>
      </p:pic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5791200" y="4495800"/>
            <a:ext cx="2667000" cy="990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0231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0C398351-4130-47BC-8060-A2D5FCEC0602}"/>
              </a:ext>
            </a:extLst>
          </p:cNvPr>
          <p:cNvSpPr/>
          <p:nvPr/>
        </p:nvSpPr>
        <p:spPr bwMode="auto">
          <a:xfrm>
            <a:off x="3803904" y="4352544"/>
            <a:ext cx="594360" cy="347472"/>
          </a:xfrm>
          <a:prstGeom prst="roundRect">
            <a:avLst/>
          </a:prstGeom>
          <a:solidFill>
            <a:schemeClr val="bg1">
              <a:lumMod val="5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A2BFB1B5-0963-469D-B44D-84F34ADB22B6}"/>
              </a:ext>
            </a:extLst>
          </p:cNvPr>
          <p:cNvSpPr/>
          <p:nvPr/>
        </p:nvSpPr>
        <p:spPr bwMode="auto">
          <a:xfrm>
            <a:off x="3803904" y="5120640"/>
            <a:ext cx="594360" cy="347472"/>
          </a:xfrm>
          <a:prstGeom prst="roundRect">
            <a:avLst/>
          </a:prstGeom>
          <a:solidFill>
            <a:schemeClr val="bg1">
              <a:lumMod val="5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280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518CCD-326B-4D74-8DD6-7312A2764148}"/>
              </a:ext>
            </a:extLst>
          </p:cNvPr>
          <p:cNvSpPr txBox="1"/>
          <p:nvPr/>
        </p:nvSpPr>
        <p:spPr>
          <a:xfrm>
            <a:off x="137160" y="137160"/>
            <a:ext cx="8869680" cy="6591163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2000"/>
              </a:lnSpc>
            </a:pP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  <a:t># RandomGraphics03.py</a:t>
            </a:r>
            <a:b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displays 1000 random lines.</a:t>
            </a:r>
            <a:b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range(1000):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x1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(0,1300)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y1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x2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(0,1300)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y2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(x1,y1,x2,y2)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880360" y="0"/>
            <a:ext cx="6263640" cy="3566160"/>
          </a:xfrm>
          <a:prstGeom prst="rect">
            <a:avLst/>
          </a:prstGeom>
        </p:spPr>
      </p:pic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5257800" y="4191000"/>
            <a:ext cx="3581400" cy="2286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0231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Make the random lines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only show up in the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top-left ¼ of the screen.</a:t>
            </a:r>
          </a:p>
        </p:txBody>
      </p:sp>
    </p:spTree>
    <p:extLst>
      <p:ext uri="{BB962C8B-B14F-4D97-AF65-F5344CB8AC3E}">
        <p14:creationId xmlns:p14="http://schemas.microsoft.com/office/powerpoint/2010/main" val="2836931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C9FCA27-BB16-4FB3-9385-6BD307D61233}"/>
              </a:ext>
            </a:extLst>
          </p:cNvPr>
          <p:cNvSpPr txBox="1"/>
          <p:nvPr/>
        </p:nvSpPr>
        <p:spPr>
          <a:xfrm>
            <a:off x="137160" y="137160"/>
            <a:ext cx="8869680" cy="6591163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2000"/>
              </a:lnSpc>
            </a:pP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  <a:t># RandomGraphics03.py</a:t>
            </a:r>
            <a:b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displays 1000 random lines.</a:t>
            </a:r>
            <a:b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range(1000):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x1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(0,650)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y1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(0,350)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x2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(0,650)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y2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(0,350)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(x1,y1,x2,y2)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80360" y="0"/>
            <a:ext cx="6263640" cy="3566160"/>
          </a:xfrm>
          <a:prstGeom prst="rect">
            <a:avLst/>
          </a:prstGeom>
        </p:spPr>
      </p:pic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5791200" y="4495800"/>
            <a:ext cx="2667000" cy="990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0231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187952" y="3995928"/>
            <a:ext cx="594360" cy="1463040"/>
          </a:xfrm>
          <a:prstGeom prst="roundRect">
            <a:avLst/>
          </a:prstGeom>
          <a:solidFill>
            <a:schemeClr val="bg1">
              <a:lumMod val="5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460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5EBB59-F91B-43CF-9337-07984A270703}"/>
              </a:ext>
            </a:extLst>
          </p:cNvPr>
          <p:cNvSpPr txBox="1"/>
          <p:nvPr/>
        </p:nvSpPr>
        <p:spPr>
          <a:xfrm>
            <a:off x="137160" y="137160"/>
            <a:ext cx="8869680" cy="6591163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2000"/>
              </a:lnSpc>
            </a:pP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  <a:t># RandomGraphics03.py</a:t>
            </a:r>
            <a:b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displays 1000 random lines.</a:t>
            </a:r>
            <a:b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range(1000):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x1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(0,1300)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y1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x2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(0,1300)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y2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(x1,y1,x2,y2)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1945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60" y="0"/>
            <a:ext cx="6263640" cy="356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5334000" y="4191000"/>
            <a:ext cx="3505200" cy="2286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0231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Make the random lines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only show up in the bottom-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right ¼ of the screen.</a:t>
            </a:r>
          </a:p>
        </p:txBody>
      </p:sp>
    </p:spTree>
    <p:extLst>
      <p:ext uri="{BB962C8B-B14F-4D97-AF65-F5344CB8AC3E}">
        <p14:creationId xmlns:p14="http://schemas.microsoft.com/office/powerpoint/2010/main" val="155773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604372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2000"/>
              </a:lnSpc>
            </a:pP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CustomColors01.py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displays the Texas flag using the 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built-in colors for red, white and blue.  While 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this certainly looks like the Texas flag, it does 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not use the official shades of red and blue that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  <a:t># are used in the Official Texas Flag.</a:t>
            </a:r>
            <a:br>
              <a:rPr lang="en-US" sz="23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3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3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setColor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"blue"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fillRectangle(0,0,350,700)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setColor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"red"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fillRectangle(350,350,1300,700)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setColor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00A000"/>
                </a:solidFill>
                <a:latin typeface="Consolas" panose="020B0609020204030204" pitchFamily="49" charset="0"/>
              </a:rPr>
              <a:t>"white"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fillStar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(175,350,130,5)</a:t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b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47AE3B-5C04-489C-B96F-F51703F80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48" y="1"/>
            <a:ext cx="6931152" cy="39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033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3874BEB-687B-4BC7-B438-FFF76C79F258}"/>
              </a:ext>
            </a:extLst>
          </p:cNvPr>
          <p:cNvSpPr txBox="1"/>
          <p:nvPr/>
        </p:nvSpPr>
        <p:spPr>
          <a:xfrm>
            <a:off x="137160" y="137160"/>
            <a:ext cx="8869680" cy="6591163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2000"/>
              </a:lnSpc>
            </a:pP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  <a:t># RandomGraphics03.py</a:t>
            </a:r>
            <a:b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displays 1000 random lines.</a:t>
            </a:r>
            <a:br>
              <a:rPr lang="en-US" sz="27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7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range(1000):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x1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(650,1300)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y1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(350,700)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x2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(650,1300)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y2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(350,700)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drawLine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(x1,y1,x2,y2)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b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60" y="0"/>
            <a:ext cx="6263640" cy="356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5791200" y="4495800"/>
            <a:ext cx="2667000" cy="990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0231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F1F7E283-8343-476E-9CBD-50B877883976}"/>
              </a:ext>
            </a:extLst>
          </p:cNvPr>
          <p:cNvSpPr/>
          <p:nvPr/>
        </p:nvSpPr>
        <p:spPr bwMode="auto">
          <a:xfrm>
            <a:off x="3810000" y="3995928"/>
            <a:ext cx="594360" cy="1463040"/>
          </a:xfrm>
          <a:prstGeom prst="roundRect">
            <a:avLst/>
          </a:prstGeom>
          <a:solidFill>
            <a:schemeClr val="bg1">
              <a:lumMod val="5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108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A34E7F-7749-42B8-8BFF-73DC1225E76C}"/>
              </a:ext>
            </a:extLst>
          </p:cNvPr>
          <p:cNvSpPr txBox="1"/>
          <p:nvPr/>
        </p:nvSpPr>
        <p:spPr>
          <a:xfrm>
            <a:off x="137160" y="137160"/>
            <a:ext cx="8869680" cy="6578339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E65D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RandomGraphics04.py</a:t>
            </a:r>
            <a:b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E65D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2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E65D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This program displays 500 randomly colored </a:t>
            </a:r>
            <a:b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E65D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3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E65D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solid circles with a fixed radius of 75.</a:t>
            </a:r>
            <a:b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E65D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4 </a:t>
            </a:r>
            <a:b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5 </a:t>
            </a:r>
            <a:b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6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941ED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Graphics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941ED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</a:t>
            </a:r>
            <a:b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7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941ED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random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941ED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randint</a:t>
            </a:r>
            <a:b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8 </a:t>
            </a:r>
            <a:b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9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beginGrfx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(1300,700)</a:t>
            </a:r>
            <a:b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</a:t>
            </a:r>
            <a:b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11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941ED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k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941ED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range(500):</a:t>
            </a:r>
            <a:b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x =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randint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(0,1300)</a:t>
            </a:r>
            <a:b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y =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randint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(0,700)</a:t>
            </a:r>
            <a:b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14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red =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randint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(0,255)</a:t>
            </a:r>
            <a:b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green =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randint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(0,255)</a:t>
            </a:r>
            <a:b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16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blue =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randint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(0,255)</a:t>
            </a:r>
            <a:b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17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setColor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red,green,blue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b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fillCircle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(x,y,75)</a:t>
            </a:r>
            <a:b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19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b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endGrfx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36403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463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A34E7F-7749-42B8-8BFF-73DC1225E76C}"/>
              </a:ext>
            </a:extLst>
          </p:cNvPr>
          <p:cNvSpPr txBox="1"/>
          <p:nvPr/>
        </p:nvSpPr>
        <p:spPr>
          <a:xfrm>
            <a:off x="137160" y="137160"/>
            <a:ext cx="8869680" cy="6606937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82000"/>
              </a:lnSpc>
            </a:pP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# RandomGraphics05.py</a:t>
            </a:r>
            <a:b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displays 500 randomly colored </a:t>
            </a:r>
            <a:b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# solid circles with random radii.</a:t>
            </a:r>
            <a:b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b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range(500):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x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(0,1300)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y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(0,700)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red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(0,255)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green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(0,255)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blue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(0,255)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radius 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(1,150)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red,green,blue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fillCircle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x,y,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radius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>
              <a:lnSpc>
                <a:spcPct val="82000"/>
              </a:lnSpc>
            </a:pP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94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744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A34E7F-7749-42B8-8BFF-73DC1225E76C}"/>
              </a:ext>
            </a:extLst>
          </p:cNvPr>
          <p:cNvSpPr txBox="1"/>
          <p:nvPr/>
        </p:nvSpPr>
        <p:spPr>
          <a:xfrm>
            <a:off x="137160" y="137160"/>
            <a:ext cx="8869680" cy="6612579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5000"/>
              </a:lnSpc>
            </a:pP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RandomGraphics06.py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displays 500 randomly colored squares. 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Creating the random colors is also simplified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with the &lt;</a:t>
            </a:r>
            <a:r>
              <a:rPr lang="en-US" sz="2200" dirty="0" err="1">
                <a:solidFill>
                  <a:srgbClr val="E65D00"/>
                </a:solidFill>
                <a:latin typeface="Consolas" panose="020B0609020204030204" pitchFamily="49" charset="0"/>
              </a:rPr>
              <a:t>setRandomColor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&gt; procedure.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range(500):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x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(0,1300)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y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(0,700)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radius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(1,150)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sides = 4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setRandomColor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fillRegularPolygon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x,y,radius,sides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8165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95336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A34E7F-7749-42B8-8BFF-73DC1225E76C}"/>
              </a:ext>
            </a:extLst>
          </p:cNvPr>
          <p:cNvSpPr txBox="1"/>
          <p:nvPr/>
        </p:nvSpPr>
        <p:spPr>
          <a:xfrm>
            <a:off x="137160" y="137160"/>
            <a:ext cx="8869680" cy="6590522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1000"/>
              </a:lnSpc>
            </a:pP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# RandomGraphics07.py</a:t>
            </a:r>
            <a:b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displays 500 randomly colored </a:t>
            </a:r>
            <a:b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# polygons with a random number of sides.</a:t>
            </a:r>
            <a:b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b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range(500):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x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(0,1300)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y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(0,700)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radius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(1,150)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sides 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(3,10)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setRandomColor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fillRegularPolygon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x,y,radius,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sides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01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711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A34E7F-7749-42B8-8BFF-73DC1225E76C}"/>
              </a:ext>
            </a:extLst>
          </p:cNvPr>
          <p:cNvSpPr txBox="1"/>
          <p:nvPr/>
        </p:nvSpPr>
        <p:spPr>
          <a:xfrm>
            <a:off x="137160" y="137160"/>
            <a:ext cx="8869680" cy="6579045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81000"/>
              </a:lnSpc>
            </a:pP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# RandomGraphics08.py</a:t>
            </a:r>
            <a:b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that even the</a:t>
            </a:r>
            <a:b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  <a:t># width of the lines can be random.</a:t>
            </a:r>
            <a:br>
              <a:rPr lang="en-US" sz="24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b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b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b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b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2400" dirty="0">
                <a:solidFill>
                  <a:srgbClr val="941ED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range(500):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x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(0,1300)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y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(0,700)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radius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(1,150)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(3,10)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setRandomColor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 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(1,30)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width(w)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drawBurst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x,y,radius,numLines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20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>
              <a:lnSpc>
                <a:spcPct val="81000"/>
              </a:lnSpc>
            </a:pPr>
            <a:r>
              <a:rPr lang="en-US" sz="2400" dirty="0">
                <a:solidFill>
                  <a:srgbClr val="696969"/>
                </a:solidFill>
                <a:latin typeface="Consolas" panose="020B0609020204030204" pitchFamily="49" charset="0"/>
              </a:rPr>
              <a:t>21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18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600910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7000"/>
              </a:lnSpc>
            </a:pP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CustomColors02.py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the &lt;</a:t>
            </a:r>
            <a:r>
              <a:rPr lang="en-US" sz="2200" dirty="0" err="1">
                <a:solidFill>
                  <a:srgbClr val="E65D00"/>
                </a:solidFill>
                <a:latin typeface="Consolas" panose="020B0609020204030204" pitchFamily="49" charset="0"/>
              </a:rPr>
              <a:t>setColor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&gt; procedure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being used to "create" custom colors.  The program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will draw the Official Texas Flag with the EXACT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official shades of red and blue required.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setColor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(0,39,104)     </a:t>
            </a:r>
            <a:r>
              <a:rPr lang="en-US" sz="2800" dirty="0">
                <a:solidFill>
                  <a:srgbClr val="E65D00"/>
                </a:solidFill>
                <a:latin typeface="Consolas" panose="020B0609020204030204" pitchFamily="49" charset="0"/>
              </a:rPr>
              <a:t># Texas Flag blue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fillRectangle(0,0,350,700)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setColor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(190,10,47)    </a:t>
            </a:r>
            <a:r>
              <a:rPr lang="en-US" sz="2800" dirty="0">
                <a:solidFill>
                  <a:srgbClr val="E65D00"/>
                </a:solidFill>
                <a:latin typeface="Consolas" panose="020B0609020204030204" pitchFamily="49" charset="0"/>
              </a:rPr>
              <a:t># Texas Flag red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fillRectangle(350,350,1300,700)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setColor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(255,255,255)  </a:t>
            </a:r>
            <a:r>
              <a:rPr lang="en-US" sz="2800" dirty="0">
                <a:solidFill>
                  <a:srgbClr val="E65D00"/>
                </a:solidFill>
                <a:latin typeface="Consolas" panose="020B0609020204030204" pitchFamily="49" charset="0"/>
              </a:rPr>
              <a:t># </a:t>
            </a:r>
            <a:r>
              <a:rPr lang="en-US" sz="2800" dirty="0">
                <a:solidFill>
                  <a:srgbClr val="E65D00"/>
                </a:solidFill>
                <a:latin typeface="Arial Narrow" panose="020B0606020202030204" pitchFamily="34" charset="0"/>
              </a:rPr>
              <a:t>Three 255s = "white"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fillStar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(175,350,130,5)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6100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420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z="7200" dirty="0">
                <a:latin typeface="Arial Black" pitchFamily="34" charset="0"/>
              </a:rPr>
              <a:t>Lab 8C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81000" y="1447799"/>
            <a:ext cx="8382000" cy="27432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600" dirty="0"/>
              <a:t>What you saw in the past 6 program examples relates directly to what </a:t>
            </a:r>
          </a:p>
          <a:p>
            <a:pPr algn="ctr">
              <a:lnSpc>
                <a:spcPct val="150000"/>
              </a:lnSpc>
            </a:pPr>
            <a:r>
              <a:rPr lang="en-US" sz="3600" dirty="0"/>
              <a:t>you will be doing in Lab 8C.</a:t>
            </a:r>
            <a:endParaRPr lang="en-US" sz="3600" b="0" i="1" dirty="0">
              <a:latin typeface="Arial Black" pitchFamily="34" charset="0"/>
            </a:endParaRPr>
          </a:p>
        </p:txBody>
      </p:sp>
      <p:pic>
        <p:nvPicPr>
          <p:cNvPr id="36868" name="Picture 4" descr="MMAG00293_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267200"/>
            <a:ext cx="22907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4" descr="MMj0336860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5" descr="MMj0336860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6" descr="MMj0336860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7" descr="MMj0336860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3" name="Picture 9" descr="MMj0336860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4" name="Picture 14" descr="MMj0336860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4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85F1A-AF20-4FBD-BBF5-EDA4004EA9D5}"/>
              </a:ext>
            </a:extLst>
          </p:cNvPr>
          <p:cNvSpPr txBox="1"/>
          <p:nvPr/>
        </p:nvSpPr>
        <p:spPr>
          <a:xfrm>
            <a:off x="137160" y="137160"/>
            <a:ext cx="8869680" cy="6600910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97000"/>
              </a:lnSpc>
            </a:pP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1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CustomColors02.py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2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This program demonstrates the &lt;</a:t>
            </a:r>
            <a:r>
              <a:rPr lang="en-US" sz="2200" dirty="0" err="1">
                <a:solidFill>
                  <a:srgbClr val="E65D00"/>
                </a:solidFill>
                <a:latin typeface="Consolas" panose="020B0609020204030204" pitchFamily="49" charset="0"/>
              </a:rPr>
              <a:t>setColor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&gt; procedure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3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being used to "create" custom colors.  The program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4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will draw the Official Texas Flag with the EXACT 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5 </a:t>
            </a:r>
            <a: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  <a:t># official shades of red and blue required.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6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7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8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Graphics </a:t>
            </a:r>
            <a:r>
              <a:rPr lang="en-US" sz="2200" dirty="0">
                <a:solidFill>
                  <a:srgbClr val="941EDF"/>
                </a:solidFill>
                <a:latin typeface="Consolas" panose="020B0609020204030204" pitchFamily="49" charset="0"/>
              </a:rPr>
              <a:t>import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9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10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beginGrfx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(1300,700)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11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12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setColor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(0,39,104)     </a:t>
            </a:r>
            <a:r>
              <a:rPr lang="en-US" sz="2800" dirty="0">
                <a:solidFill>
                  <a:srgbClr val="E65D00"/>
                </a:solidFill>
                <a:latin typeface="Consolas" panose="020B0609020204030204" pitchFamily="49" charset="0"/>
              </a:rPr>
              <a:t># Texas Flag blue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13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fillRectangle(0,0,350,700)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14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setColor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(190,10,47)    </a:t>
            </a:r>
            <a:r>
              <a:rPr lang="en-US" sz="2800" dirty="0">
                <a:solidFill>
                  <a:srgbClr val="E65D00"/>
                </a:solidFill>
                <a:latin typeface="Consolas" panose="020B0609020204030204" pitchFamily="49" charset="0"/>
              </a:rPr>
              <a:t># Texas Flag red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15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fillRectangle(350,350,1300,700)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16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setColor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(255,255,255)  </a:t>
            </a:r>
            <a:r>
              <a:rPr lang="en-US" sz="2800" dirty="0">
                <a:solidFill>
                  <a:srgbClr val="E65D00"/>
                </a:solidFill>
                <a:latin typeface="Consolas" panose="020B0609020204030204" pitchFamily="49" charset="0"/>
              </a:rPr>
              <a:t># </a:t>
            </a:r>
            <a:r>
              <a:rPr lang="en-US" sz="2800" dirty="0">
                <a:solidFill>
                  <a:srgbClr val="E65D00"/>
                </a:solidFill>
                <a:latin typeface="Arial Narrow" panose="020B0606020202030204" pitchFamily="34" charset="0"/>
              </a:rPr>
              <a:t>Three 255s = "white"</a:t>
            </a:r>
            <a:br>
              <a:rPr lang="en-US" sz="2200" dirty="0">
                <a:solidFill>
                  <a:srgbClr val="E65D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17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fillStar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(175,350,130,5)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18 </a:t>
            </a:r>
            <a:b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19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endGrfx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200" dirty="0">
                <a:solidFill>
                  <a:srgbClr val="696969"/>
                </a:solidFill>
                <a:latin typeface="Consolas" panose="020B0609020204030204" pitchFamily="49" charset="0"/>
              </a:rPr>
              <a:t> 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F3CE9-C56B-43B8-A40B-B9BB64194C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9198" y="0"/>
            <a:ext cx="668480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4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l" eaLnBrk="1" hangingPunct="1"/>
            <a:r>
              <a:rPr lang="en-US" b="1">
                <a:latin typeface="Arial Narrow" pitchFamily="34" charset="0"/>
              </a:rPr>
              <a:t> Where do you get the 3 color #s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52400" y="838200"/>
            <a:ext cx="8839200" cy="60166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Arial Narrow" pitchFamily="34" charset="0"/>
                <a:sym typeface="Symbol" pitchFamily="18" charset="2"/>
              </a:rPr>
              <a:t>I started by downloading an image of the Official Texas Flag. 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Arial Narrow" pitchFamily="34" charset="0"/>
                <a:sym typeface="Symbol" pitchFamily="18" charset="2"/>
              </a:rPr>
              <a:t>I then loaded it in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MS Paint</a:t>
            </a:r>
            <a:r>
              <a:rPr lang="en-US" sz="2200" dirty="0">
                <a:latin typeface="Arial Narrow" pitchFamily="34" charset="0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 Narrow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Arial Narrow" pitchFamily="34" charset="0"/>
                <a:sym typeface="Symbol" pitchFamily="18" charset="2"/>
              </a:rPr>
              <a:t>Using the eye-dropper tool, 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Arial Narrow" pitchFamily="34" charset="0"/>
                <a:sym typeface="Symbol" pitchFamily="18" charset="2"/>
              </a:rPr>
              <a:t>I then clicked on 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Arial Narrow" pitchFamily="34" charset="0"/>
                <a:sym typeface="Symbol" pitchFamily="18" charset="2"/>
              </a:rPr>
              <a:t>the desired color.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 Narrow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Arial Narrow" pitchFamily="34" charset="0"/>
                <a:sym typeface="Symbol" pitchFamily="18" charset="2"/>
              </a:rPr>
              <a:t>I then clicked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Arial Narrow" pitchFamily="34" charset="0"/>
                <a:sym typeface="Symbol" pitchFamily="18" charset="2"/>
              </a:rPr>
              <a:t>[Edit Colors] and 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Arial Narrow" pitchFamily="34" charset="0"/>
                <a:sym typeface="Symbol" pitchFamily="18" charset="2"/>
              </a:rPr>
              <a:t>made note of the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red</a:t>
            </a:r>
            <a:r>
              <a:rPr lang="en-US" sz="2200" dirty="0">
                <a:latin typeface="Arial Narrow" pitchFamily="34" charset="0"/>
                <a:sym typeface="Symbol" pitchFamily="18" charset="2"/>
              </a:rPr>
              <a:t>, 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solidFill>
                  <a:srgbClr val="003300"/>
                </a:solidFill>
                <a:latin typeface="Arial Narrow" pitchFamily="34" charset="0"/>
                <a:sym typeface="Symbol" pitchFamily="18" charset="2"/>
              </a:rPr>
              <a:t>green</a:t>
            </a:r>
            <a:r>
              <a:rPr lang="en-US" sz="2200" dirty="0">
                <a:latin typeface="Arial Narrow" pitchFamily="34" charset="0"/>
                <a:sym typeface="Symbol" pitchFamily="18" charset="2"/>
              </a:rPr>
              <a:t> &amp; 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sym typeface="Symbol" pitchFamily="18" charset="2"/>
              </a:rPr>
              <a:t>blue</a:t>
            </a:r>
            <a:r>
              <a:rPr lang="en-US" sz="2200" dirty="0">
                <a:latin typeface="Arial Narrow" pitchFamily="34" charset="0"/>
                <a:sym typeface="Symbol" pitchFamily="18" charset="2"/>
              </a:rPr>
              <a:t> values.</a:t>
            </a: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Arial Narrow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Arial Narrow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Arial Narrow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Arial Narrow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Arial Narrow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600" dirty="0">
              <a:latin typeface="Arial Narrow" pitchFamily="34" charset="0"/>
              <a:sym typeface="Symbol" pitchFamily="18" charset="2"/>
            </a:endParaRPr>
          </a:p>
          <a:p>
            <a:pPr eaLnBrk="1" hangingPunct="1">
              <a:lnSpc>
                <a:spcPct val="114000"/>
              </a:lnSpc>
            </a:pPr>
            <a:r>
              <a:rPr lang="en-US" sz="2200" dirty="0">
                <a:latin typeface="Arial Narrow" pitchFamily="34" charset="0"/>
                <a:sym typeface="Symbol" pitchFamily="18" charset="2"/>
              </a:rPr>
              <a:t>By using the same 3 numbers in my program, I get the exact same color in 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Arial Narrow" pitchFamily="34" charset="0"/>
                <a:sym typeface="Symbol" pitchFamily="18" charset="2"/>
              </a:rPr>
              <a:t>the output of my Python program:  </a:t>
            </a:r>
            <a:endParaRPr lang="en-US" sz="2200" b="0" dirty="0">
              <a:sym typeface="Symbol" pitchFamily="18" charset="2"/>
            </a:endParaRPr>
          </a:p>
        </p:txBody>
      </p:sp>
      <p:pic>
        <p:nvPicPr>
          <p:cNvPr id="45060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6" t="15428" r="78418" b="81487"/>
          <a:stretch>
            <a:fillRect/>
          </a:stretch>
        </p:blipFill>
        <p:spPr bwMode="auto">
          <a:xfrm>
            <a:off x="2438400" y="2255838"/>
            <a:ext cx="68580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62" t="9520" r="5244" b="80032"/>
          <a:stretch>
            <a:fillRect/>
          </a:stretch>
        </p:blipFill>
        <p:spPr bwMode="auto">
          <a:xfrm>
            <a:off x="2598738" y="3124200"/>
            <a:ext cx="9144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2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1219200"/>
            <a:ext cx="5473700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3" name="Line 10"/>
          <p:cNvSpPr>
            <a:spLocks noChangeShapeType="1"/>
          </p:cNvSpPr>
          <p:nvPr/>
        </p:nvSpPr>
        <p:spPr bwMode="auto">
          <a:xfrm flipH="1">
            <a:off x="3013075" y="2136775"/>
            <a:ext cx="1604963" cy="4746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Oval 11"/>
          <p:cNvSpPr>
            <a:spLocks noChangeArrowheads="1"/>
          </p:cNvSpPr>
          <p:nvPr/>
        </p:nvSpPr>
        <p:spPr bwMode="auto">
          <a:xfrm>
            <a:off x="4618038" y="1874520"/>
            <a:ext cx="311150" cy="3048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10"/>
          <p:cNvSpPr>
            <a:spLocks noChangeShapeType="1"/>
          </p:cNvSpPr>
          <p:nvPr/>
        </p:nvSpPr>
        <p:spPr bwMode="auto">
          <a:xfrm flipH="1">
            <a:off x="3352800" y="2136775"/>
            <a:ext cx="5181600" cy="20859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5066" name="Picture 3" descr="C:\Documents and Settings\JohnSchram\Local Settings\Temporary Internet Files\Content.IE5\OS1QQ0AN\MC90044152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0"/>
            <a:ext cx="19621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14" t="67969" r="3136" b="10629"/>
          <a:stretch>
            <a:fillRect/>
          </a:stretch>
        </p:blipFill>
        <p:spPr bwMode="auto">
          <a:xfrm>
            <a:off x="457200" y="4191000"/>
            <a:ext cx="1828800" cy="167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8" name="Oval 11"/>
          <p:cNvSpPr>
            <a:spLocks noChangeArrowheads="1"/>
          </p:cNvSpPr>
          <p:nvPr/>
        </p:nvSpPr>
        <p:spPr bwMode="auto">
          <a:xfrm>
            <a:off x="8534400" y="1524000"/>
            <a:ext cx="381000" cy="808037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TextBox 15"/>
          <p:cNvSpPr txBox="1">
            <a:spLocks noChangeArrowheads="1"/>
          </p:cNvSpPr>
          <p:nvPr/>
        </p:nvSpPr>
        <p:spPr bwMode="auto">
          <a:xfrm>
            <a:off x="4191000" y="6336792"/>
            <a:ext cx="37338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setColor(0,39,104)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sz="4000" b="1" spc="-30" dirty="0">
                <a:latin typeface="Arial Narrow" pitchFamily="34" charset="0"/>
              </a:rPr>
              <a:t>You can use </a:t>
            </a:r>
            <a:r>
              <a:rPr lang="en-US" sz="4000" b="1" spc="-30" dirty="0">
                <a:latin typeface="Arial" panose="020B0604020202020204" pitchFamily="34" charset="0"/>
                <a:cs typeface="Arial" panose="020B0604020202020204" pitchFamily="34" charset="0"/>
              </a:rPr>
              <a:t>DigitalColor Meter </a:t>
            </a:r>
            <a:r>
              <a:rPr lang="en-US" sz="4000" b="1" spc="-30" dirty="0">
                <a:latin typeface="Arial Narrow" pitchFamily="34" charset="0"/>
              </a:rPr>
              <a:t>on a Mac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52400" y="838200"/>
            <a:ext cx="8839200" cy="5879751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Arial Narrow" pitchFamily="34" charset="0"/>
                <a:sym typeface="Symbol" pitchFamily="18" charset="2"/>
              </a:rPr>
              <a:t>Double-click the image; which will open it up in a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Preview</a:t>
            </a:r>
            <a:r>
              <a:rPr lang="en-US" sz="2200" dirty="0">
                <a:latin typeface="Arial Narrow" pitchFamily="34" charset="0"/>
                <a:sym typeface="Symbol" pitchFamily="18" charset="2"/>
              </a:rPr>
              <a:t> window.</a:t>
            </a:r>
          </a:p>
          <a:p>
            <a:pPr eaLnBrk="1" hangingPunct="1">
              <a:lnSpc>
                <a:spcPct val="90000"/>
              </a:lnSpc>
            </a:pPr>
            <a:endParaRPr lang="en-US" sz="1200" dirty="0">
              <a:latin typeface="Arial Narrow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Arial Narrow" pitchFamily="34" charset="0"/>
                <a:sym typeface="Symbol" pitchFamily="18" charset="2"/>
              </a:rPr>
              <a:t>Open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DigitalColor Meter</a:t>
            </a:r>
            <a:r>
              <a:rPr lang="en-US" sz="2200" dirty="0">
                <a:latin typeface="Arial Narrow" pitchFamily="34" charset="0"/>
                <a:sym typeface="Symbol" pitchFamily="18" charset="2"/>
              </a:rPr>
              <a:t>.  (You can do a </a:t>
            </a:r>
            <a:r>
              <a:rPr lang="en-US" sz="2200" i="1" dirty="0">
                <a:latin typeface="Arial Narrow" pitchFamily="34" charset="0"/>
                <a:sym typeface="Symbol" pitchFamily="18" charset="2"/>
              </a:rPr>
              <a:t>search</a:t>
            </a:r>
            <a:r>
              <a:rPr lang="en-US" sz="2200" dirty="0">
                <a:latin typeface="Arial Narrow" pitchFamily="34" charset="0"/>
                <a:sym typeface="Symbol" pitchFamily="18" charset="2"/>
              </a:rPr>
              <a:t> for it.)</a:t>
            </a: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 Narrow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Arial Narrow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Arial Narrow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Arial Narrow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Arial Narrow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Arial Narrow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Arial Narrow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Arial Narrow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Arial Narrow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Arial Narrow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Arial Narrow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3200" dirty="0">
              <a:latin typeface="Arial Narrow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Arial Narrow" pitchFamily="34" charset="0"/>
              <a:sym typeface="Symbol" pitchFamily="18" charset="2"/>
            </a:endParaRPr>
          </a:p>
          <a:p>
            <a:pPr eaLnBrk="1" hangingPunct="1">
              <a:lnSpc>
                <a:spcPct val="114000"/>
              </a:lnSpc>
            </a:pPr>
            <a:r>
              <a:rPr lang="en-US" sz="2200" dirty="0">
                <a:latin typeface="Arial Narrow" pitchFamily="34" charset="0"/>
                <a:sym typeface="Symbol" pitchFamily="18" charset="2"/>
              </a:rPr>
              <a:t>Move your mouse pointer inside the preview window over the desired color.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Arial Narrow" pitchFamily="34" charset="0"/>
                <a:sym typeface="Symbol" pitchFamily="18" charset="2"/>
              </a:rPr>
              <a:t>The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DigitalColor Meter </a:t>
            </a:r>
            <a:r>
              <a:rPr lang="en-US" sz="2200" dirty="0">
                <a:latin typeface="Arial Narrow" pitchFamily="34" charset="0"/>
                <a:sym typeface="Symbol" pitchFamily="18" charset="2"/>
              </a:rPr>
              <a:t>will show you the 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red</a:t>
            </a:r>
            <a:r>
              <a:rPr lang="en-US" sz="2200" dirty="0">
                <a:latin typeface="Arial Narrow" pitchFamily="34" charset="0"/>
                <a:sym typeface="Symbol" pitchFamily="18" charset="2"/>
              </a:rPr>
              <a:t>, </a:t>
            </a:r>
            <a:r>
              <a:rPr lang="en-US" sz="2200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green</a:t>
            </a:r>
            <a:r>
              <a:rPr lang="en-US" sz="2200" dirty="0">
                <a:latin typeface="Arial Narrow" pitchFamily="34" charset="0"/>
                <a:sym typeface="Symbol" pitchFamily="18" charset="2"/>
              </a:rPr>
              <a:t> and 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blue</a:t>
            </a:r>
            <a:r>
              <a:rPr lang="en-US" sz="2200" dirty="0">
                <a:latin typeface="Arial Narrow" pitchFamily="34" charset="0"/>
                <a:sym typeface="Symbol" pitchFamily="18" charset="2"/>
              </a:rPr>
              <a:t> values.</a:t>
            </a:r>
          </a:p>
        </p:txBody>
      </p:sp>
      <p:pic>
        <p:nvPicPr>
          <p:cNvPr id="1027" name="Picture 3" descr="C:\Users\JohnSchram\Desktop\DC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1752600"/>
            <a:ext cx="8595360" cy="414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H="1" flipV="1">
            <a:off x="3361267" y="5334000"/>
            <a:ext cx="182880" cy="228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457200" y="3823210"/>
            <a:ext cx="2514600" cy="701731"/>
          </a:xfrm>
          <a:prstGeom prst="rect">
            <a:avLst/>
          </a:prstGeom>
          <a:solidFill>
            <a:srgbClr val="00FFCC"/>
          </a:solidFill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Arial Narrow" pitchFamily="34" charset="0"/>
                <a:sym typeface="Symbol" pitchFamily="18" charset="2"/>
              </a:rPr>
              <a:t>Make sure this says: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Display in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sRGB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>
            <a:off x="2258568" y="2286000"/>
            <a:ext cx="609601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2843106" y="2286000"/>
            <a:ext cx="0" cy="1219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>
            <a:off x="1874519" y="3505200"/>
            <a:ext cx="996696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05000" y="3505200"/>
            <a:ext cx="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36316"/>
          </a:xfrm>
        </p:spPr>
        <p:txBody>
          <a:bodyPr/>
          <a:lstStyle/>
          <a:p>
            <a:pPr eaLnBrk="1" hangingPunct="1"/>
            <a:r>
              <a:rPr lang="en-US" sz="4000" b="1" spc="-30" dirty="0">
                <a:latin typeface="Arial" panose="020B0604020202020204" pitchFamily="34" charset="0"/>
                <a:cs typeface="Arial" panose="020B0604020202020204" pitchFamily="34" charset="0"/>
              </a:rPr>
              <a:t>You can also just do a </a:t>
            </a:r>
            <a:r>
              <a:rPr lang="en-US" sz="4000" spc="-30" dirty="0">
                <a:latin typeface="Arial Black" panose="020B0A04020102020204" pitchFamily="34" charset="0"/>
                <a:cs typeface="Arial" panose="020B0604020202020204" pitchFamily="34" charset="0"/>
              </a:rPr>
              <a:t>Google</a:t>
            </a:r>
            <a:br>
              <a:rPr lang="en-US" sz="4000" b="1" spc="-3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spc="-30" dirty="0">
                <a:latin typeface="Arial" panose="020B0604020202020204" pitchFamily="34" charset="0"/>
                <a:cs typeface="Arial" panose="020B0604020202020204" pitchFamily="34" charset="0"/>
              </a:rPr>
              <a:t>search for most RGB color values.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6316"/>
            <a:ext cx="9144000" cy="5721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 bwMode="auto">
          <a:xfrm>
            <a:off x="6324600" y="4876800"/>
            <a:ext cx="1764792" cy="1676400"/>
          </a:xfrm>
          <a:prstGeom prst="round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1817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10195</TotalTime>
  <Words>5313</Words>
  <Application>Microsoft Office PowerPoint</Application>
  <PresentationFormat>On-screen Show (4:3)</PresentationFormat>
  <Paragraphs>222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Arial</vt:lpstr>
      <vt:lpstr>Arial Black</vt:lpstr>
      <vt:lpstr>Arial Narrow</vt:lpstr>
      <vt:lpstr>Calibri</vt:lpstr>
      <vt:lpstr>Consolas</vt:lpstr>
      <vt:lpstr>Courier New</vt:lpstr>
      <vt:lpstr>CSD16</vt:lpstr>
      <vt:lpstr>Impact</vt:lpstr>
      <vt:lpstr>Rockwell Extra Bold</vt:lpstr>
      <vt:lpstr>Symbol</vt:lpstr>
      <vt:lpstr>Times New Roman</vt:lpstr>
      <vt:lpstr>Default Design</vt:lpstr>
      <vt:lpstr>1_Default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Where do you get the 3 color #s</vt:lpstr>
      <vt:lpstr>You can use DigitalColor Meter on a Mac</vt:lpstr>
      <vt:lpstr>You can also just do a Google search for most RGB color values.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Simulations</vt:lpstr>
      <vt:lpstr>PowerPoint Presentation</vt:lpstr>
      <vt:lpstr>What else is wrong?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Changing Random Number Ranges to Affect the Graphics Program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8C</vt:lpstr>
    </vt:vector>
  </TitlesOfParts>
  <Manager>Leon Schram</Manager>
  <Company>BHS-RISD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Schram, John</cp:lastModifiedBy>
  <cp:revision>1065</cp:revision>
  <dcterms:created xsi:type="dcterms:W3CDTF">2003-07-04T03:08:29Z</dcterms:created>
  <dcterms:modified xsi:type="dcterms:W3CDTF">2022-05-20T16:39:27Z</dcterms:modified>
</cp:coreProperties>
</file>