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7" r:id="rId4"/>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Roboto Condense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F57C8B3-95B3-4E34-A37C-1C856FCFD14C}">
  <a:tblStyle styleId="{2F57C8B3-95B3-4E34-A37C-1C856FCFD14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font" Target="fonts/RobotoCondensed-bold.fntdata"/><Relationship Id="rId10" Type="http://schemas.openxmlformats.org/officeDocument/2006/relationships/slide" Target="slides/slide3.xml"/><Relationship Id="rId21" Type="http://schemas.openxmlformats.org/officeDocument/2006/relationships/font" Target="fonts/RobotoCondensed-regular.fntdata"/><Relationship Id="rId13" Type="http://schemas.openxmlformats.org/officeDocument/2006/relationships/slide" Target="slides/slide6.xml"/><Relationship Id="rId24" Type="http://schemas.openxmlformats.org/officeDocument/2006/relationships/font" Target="fonts/RobotoCondensed-boldItalic.fntdata"/><Relationship Id="rId12" Type="http://schemas.openxmlformats.org/officeDocument/2006/relationships/slide" Target="slides/slide5.xml"/><Relationship Id="rId23" Type="http://schemas.openxmlformats.org/officeDocument/2006/relationships/font" Target="fonts/RobotoCondense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914710" y="4344024"/>
            <a:ext cx="5028600" cy="4114500"/>
          </a:xfrm>
          <a:prstGeom prst="rect">
            <a:avLst/>
          </a:prstGeom>
          <a:noFill/>
          <a:ln>
            <a:noFill/>
          </a:ln>
        </p:spPr>
        <p:txBody>
          <a:bodyPr anchorCtr="0" anchor="ctr" bIns="89600" lIns="89600" rIns="89600" tIns="89600">
            <a:noAutofit/>
          </a:bodyPr>
          <a:lstStyle/>
          <a:p>
            <a:pPr lvl="0" rtl="0">
              <a:spcBef>
                <a:spcPts val="0"/>
              </a:spcBef>
              <a:buNone/>
            </a:pPr>
            <a:r>
              <a:t/>
            </a:r>
            <a:endParaRPr sz="1400"/>
          </a:p>
        </p:txBody>
      </p:sp>
      <p:sp>
        <p:nvSpPr>
          <p:cNvPr id="155" name="Shape 155"/>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914710" y="4344024"/>
            <a:ext cx="5028600" cy="4114500"/>
          </a:xfrm>
          <a:prstGeom prst="rect">
            <a:avLst/>
          </a:prstGeom>
          <a:noFill/>
          <a:ln>
            <a:noFill/>
          </a:ln>
        </p:spPr>
        <p:txBody>
          <a:bodyPr anchorCtr="0" anchor="ctr" bIns="89600" lIns="89600" rIns="89600" tIns="89600">
            <a:noAutofit/>
          </a:bodyPr>
          <a:lstStyle/>
          <a:p>
            <a:pPr lvl="0" rtl="0">
              <a:spcBef>
                <a:spcPts val="0"/>
              </a:spcBef>
              <a:buNone/>
            </a:pPr>
            <a:r>
              <a:t/>
            </a:r>
            <a:endParaRPr/>
          </a:p>
        </p:txBody>
      </p:sp>
      <p:sp>
        <p:nvSpPr>
          <p:cNvPr id="161" name="Shape 161"/>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914710" y="4344024"/>
            <a:ext cx="5028600" cy="4114500"/>
          </a:xfrm>
          <a:prstGeom prst="rect">
            <a:avLst/>
          </a:prstGeom>
          <a:noFill/>
          <a:ln>
            <a:noFill/>
          </a:ln>
        </p:spPr>
        <p:txBody>
          <a:bodyPr anchorCtr="0" anchor="ctr" bIns="89600" lIns="89600" rIns="89600" tIns="89600">
            <a:noAutofit/>
          </a:bodyPr>
          <a:lstStyle/>
          <a:p>
            <a:pPr lvl="0" rtl="0">
              <a:lnSpc>
                <a:spcPct val="115000"/>
              </a:lnSpc>
              <a:spcBef>
                <a:spcPts val="0"/>
              </a:spcBef>
              <a:buNone/>
            </a:pPr>
            <a:r>
              <a:t/>
            </a:r>
            <a:endParaRPr sz="1100">
              <a:solidFill>
                <a:srgbClr val="242729"/>
              </a:solidFill>
              <a:latin typeface="Roboto Condensed"/>
              <a:ea typeface="Roboto Condensed"/>
              <a:cs typeface="Roboto Condensed"/>
              <a:sym typeface="Roboto Condensed"/>
            </a:endParaRPr>
          </a:p>
          <a:p>
            <a:pPr lvl="0" rtl="0">
              <a:spcBef>
                <a:spcPts val="0"/>
              </a:spcBef>
              <a:buNone/>
            </a:pPr>
            <a:r>
              <a:rPr lang="en"/>
              <a:t>Smoke &lt; Sanity &lt; Many other feature specific suites &lt; Regression (suite of suites, built/designed as frequently as per Sprint, with group of tests that are assumed to guarantee/verify modified areas of the system). Particularly in automation, every automated test makes the Regression suite.</a:t>
            </a:r>
          </a:p>
        </p:txBody>
      </p:sp>
      <p:sp>
        <p:nvSpPr>
          <p:cNvPr id="167" name="Shape 167"/>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914710" y="4344024"/>
            <a:ext cx="5028600" cy="4114500"/>
          </a:xfrm>
          <a:prstGeom prst="rect">
            <a:avLst/>
          </a:prstGeom>
          <a:noFill/>
          <a:ln>
            <a:noFill/>
          </a:ln>
        </p:spPr>
        <p:txBody>
          <a:bodyPr anchorCtr="0" anchor="ctr" bIns="89600" lIns="89600" rIns="89600" tIns="89600">
            <a:noAutofit/>
          </a:bodyPr>
          <a:lstStyle/>
          <a:p>
            <a:pPr lvl="0" rtl="0">
              <a:spcBef>
                <a:spcPts val="0"/>
              </a:spcBef>
              <a:buNone/>
            </a:pPr>
            <a:r>
              <a:t/>
            </a:r>
            <a:endParaRPr/>
          </a:p>
        </p:txBody>
      </p:sp>
      <p:sp>
        <p:nvSpPr>
          <p:cNvPr id="173" name="Shape 173"/>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914710" y="4344024"/>
            <a:ext cx="5028600" cy="4114500"/>
          </a:xfrm>
          <a:prstGeom prst="rect">
            <a:avLst/>
          </a:prstGeom>
          <a:noFill/>
          <a:ln>
            <a:noFill/>
          </a:ln>
        </p:spPr>
        <p:txBody>
          <a:bodyPr anchorCtr="0" anchor="ctr" bIns="89600" lIns="89600" rIns="89600" tIns="89600">
            <a:noAutofit/>
          </a:bodyPr>
          <a:lstStyle/>
          <a:p>
            <a:pPr lvl="0" rtl="0">
              <a:spcBef>
                <a:spcPts val="0"/>
              </a:spcBef>
              <a:buNone/>
            </a:pPr>
            <a:r>
              <a:t/>
            </a:r>
            <a:endParaRPr sz="1400"/>
          </a:p>
        </p:txBody>
      </p:sp>
      <p:sp>
        <p:nvSpPr>
          <p:cNvPr id="101" name="Shape 101"/>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914710" y="4344024"/>
            <a:ext cx="5028600" cy="4114500"/>
          </a:xfrm>
          <a:prstGeom prst="rect">
            <a:avLst/>
          </a:prstGeom>
          <a:noFill/>
          <a:ln>
            <a:noFill/>
          </a:ln>
        </p:spPr>
        <p:txBody>
          <a:bodyPr anchorCtr="0" anchor="ctr" bIns="89600" lIns="89600" rIns="89600" tIns="89600">
            <a:noAutofit/>
          </a:bodyPr>
          <a:lstStyle/>
          <a:p>
            <a:pPr lvl="0" rtl="0">
              <a:spcBef>
                <a:spcPts val="0"/>
              </a:spcBef>
              <a:buNone/>
            </a:pPr>
            <a:r>
              <a:t/>
            </a:r>
            <a:endParaRPr sz="1400"/>
          </a:p>
        </p:txBody>
      </p:sp>
      <p:sp>
        <p:nvSpPr>
          <p:cNvPr id="111" name="Shape 111"/>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914710" y="4344024"/>
            <a:ext cx="5028600" cy="4114500"/>
          </a:xfrm>
          <a:prstGeom prst="rect">
            <a:avLst/>
          </a:prstGeom>
          <a:noFill/>
          <a:ln>
            <a:noFill/>
          </a:ln>
        </p:spPr>
        <p:txBody>
          <a:bodyPr anchorCtr="0" anchor="ctr" bIns="89600" lIns="89600" rIns="89600" tIns="89600">
            <a:noAutofit/>
          </a:bodyPr>
          <a:lstStyle/>
          <a:p>
            <a:pPr lvl="0" rtl="0">
              <a:spcBef>
                <a:spcPts val="0"/>
              </a:spcBef>
              <a:buNone/>
            </a:pPr>
            <a:r>
              <a:t/>
            </a:r>
            <a:endParaRPr sz="1400"/>
          </a:p>
        </p:txBody>
      </p:sp>
      <p:sp>
        <p:nvSpPr>
          <p:cNvPr id="119" name="Shape 119"/>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914710" y="4344024"/>
            <a:ext cx="5028600" cy="4114500"/>
          </a:xfrm>
          <a:prstGeom prst="rect">
            <a:avLst/>
          </a:prstGeom>
          <a:noFill/>
          <a:ln>
            <a:noFill/>
          </a:ln>
        </p:spPr>
        <p:txBody>
          <a:bodyPr anchorCtr="0" anchor="ctr" bIns="89600" lIns="89600" rIns="89600" tIns="89600">
            <a:noAutofit/>
          </a:bodyPr>
          <a:lstStyle/>
          <a:p>
            <a:pPr lvl="0" rtl="0">
              <a:spcBef>
                <a:spcPts val="0"/>
              </a:spcBef>
              <a:buNone/>
            </a:pPr>
            <a:r>
              <a:t/>
            </a:r>
            <a:endParaRPr sz="1400"/>
          </a:p>
        </p:txBody>
      </p:sp>
      <p:sp>
        <p:nvSpPr>
          <p:cNvPr id="125" name="Shape 125"/>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914710" y="4344024"/>
            <a:ext cx="5028600" cy="4114500"/>
          </a:xfrm>
          <a:prstGeom prst="rect">
            <a:avLst/>
          </a:prstGeom>
          <a:noFill/>
          <a:ln>
            <a:noFill/>
          </a:ln>
        </p:spPr>
        <p:txBody>
          <a:bodyPr anchorCtr="0" anchor="ctr" bIns="89600" lIns="89600" rIns="89600" tIns="89600">
            <a:noAutofit/>
          </a:bodyPr>
          <a:lstStyle/>
          <a:p>
            <a:pPr lvl="0">
              <a:lnSpc>
                <a:spcPct val="115000"/>
              </a:lnSpc>
              <a:spcBef>
                <a:spcPts val="0"/>
              </a:spcBef>
              <a:buNone/>
            </a:pPr>
            <a:r>
              <a:rPr lang="en" sz="1100">
                <a:solidFill>
                  <a:srgbClr val="242729"/>
                </a:solidFill>
                <a:latin typeface="Roboto Condensed"/>
                <a:ea typeface="Roboto Condensed"/>
                <a:cs typeface="Roboto Condensed"/>
                <a:sym typeface="Roboto Condensed"/>
              </a:rPr>
              <a:t>Written by developers. Test Automation Engineers may collaborate.</a:t>
            </a:r>
          </a:p>
          <a:p>
            <a:pPr lvl="0" rtl="0">
              <a:spcBef>
                <a:spcPts val="0"/>
              </a:spcBef>
              <a:buNone/>
            </a:pPr>
            <a:r>
              <a:t/>
            </a:r>
            <a:endParaRPr/>
          </a:p>
        </p:txBody>
      </p:sp>
      <p:sp>
        <p:nvSpPr>
          <p:cNvPr id="131" name="Shape 131"/>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914710" y="4344024"/>
            <a:ext cx="5028600" cy="4114500"/>
          </a:xfrm>
          <a:prstGeom prst="rect">
            <a:avLst/>
          </a:prstGeom>
          <a:noFill/>
          <a:ln>
            <a:noFill/>
          </a:ln>
        </p:spPr>
        <p:txBody>
          <a:bodyPr anchorCtr="0" anchor="ctr" bIns="89600" lIns="89600" rIns="89600" tIns="89600">
            <a:noAutofit/>
          </a:bodyPr>
          <a:lstStyle/>
          <a:p>
            <a:pPr lvl="0">
              <a:lnSpc>
                <a:spcPct val="115000"/>
              </a:lnSpc>
              <a:spcBef>
                <a:spcPts val="0"/>
              </a:spcBef>
              <a:buNone/>
            </a:pPr>
            <a:r>
              <a:rPr lang="en" sz="1100">
                <a:solidFill>
                  <a:srgbClr val="242729"/>
                </a:solidFill>
                <a:latin typeface="Roboto Condensed"/>
                <a:ea typeface="Roboto Condensed"/>
                <a:cs typeface="Roboto Condensed"/>
                <a:sym typeface="Roboto Condensed"/>
              </a:rPr>
              <a:t>Written by developers. Test Automation Engineers may collaborate.</a:t>
            </a:r>
          </a:p>
          <a:p>
            <a:pPr lvl="0" rtl="0">
              <a:spcBef>
                <a:spcPts val="0"/>
              </a:spcBef>
              <a:buNone/>
            </a:pPr>
            <a:r>
              <a:t/>
            </a:r>
            <a:endParaRPr/>
          </a:p>
        </p:txBody>
      </p:sp>
      <p:sp>
        <p:nvSpPr>
          <p:cNvPr id="137" name="Shape 137"/>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914710" y="4344024"/>
            <a:ext cx="5028600" cy="4114500"/>
          </a:xfrm>
          <a:prstGeom prst="rect">
            <a:avLst/>
          </a:prstGeom>
          <a:noFill/>
          <a:ln>
            <a:noFill/>
          </a:ln>
        </p:spPr>
        <p:txBody>
          <a:bodyPr anchorCtr="0" anchor="ctr" bIns="89600" lIns="89600" rIns="89600" tIns="89600">
            <a:noAutofit/>
          </a:bodyPr>
          <a:lstStyle/>
          <a:p>
            <a:pPr lvl="0">
              <a:lnSpc>
                <a:spcPct val="115000"/>
              </a:lnSpc>
              <a:spcBef>
                <a:spcPts val="0"/>
              </a:spcBef>
              <a:buNone/>
            </a:pPr>
            <a:r>
              <a:rPr lang="en" sz="1100">
                <a:solidFill>
                  <a:srgbClr val="242729"/>
                </a:solidFill>
                <a:latin typeface="Roboto Condensed"/>
                <a:ea typeface="Roboto Condensed"/>
                <a:cs typeface="Roboto Condensed"/>
                <a:sym typeface="Roboto Condensed"/>
              </a:rPr>
              <a:t>Written by developers. Test Automation Engineers may collaborate.</a:t>
            </a:r>
          </a:p>
          <a:p>
            <a:pPr lvl="0" rtl="0">
              <a:spcBef>
                <a:spcPts val="0"/>
              </a:spcBef>
              <a:buNone/>
            </a:pPr>
            <a:r>
              <a:t/>
            </a:r>
            <a:endParaRPr/>
          </a:p>
        </p:txBody>
      </p:sp>
      <p:sp>
        <p:nvSpPr>
          <p:cNvPr id="143" name="Shape 143"/>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914710" y="4344024"/>
            <a:ext cx="5028600" cy="4114500"/>
          </a:xfrm>
          <a:prstGeom prst="rect">
            <a:avLst/>
          </a:prstGeom>
          <a:noFill/>
          <a:ln>
            <a:noFill/>
          </a:ln>
        </p:spPr>
        <p:txBody>
          <a:bodyPr anchorCtr="0" anchor="ctr" bIns="89600" lIns="89600" rIns="89600" tIns="89600">
            <a:noAutofit/>
          </a:bodyPr>
          <a:lstStyle/>
          <a:p>
            <a:pPr lvl="0" rtl="0">
              <a:spcBef>
                <a:spcPts val="0"/>
              </a:spcBef>
              <a:buNone/>
            </a:pPr>
            <a:r>
              <a:rPr lang="en">
                <a:solidFill>
                  <a:schemeClr val="dk1"/>
                </a:solidFill>
                <a:latin typeface="Roboto Condensed"/>
                <a:ea typeface="Roboto Condensed"/>
                <a:cs typeface="Roboto Condensed"/>
                <a:sym typeface="Roboto Condensed"/>
              </a:rPr>
              <a:t>Written by Test Automation Engineers</a:t>
            </a:r>
          </a:p>
        </p:txBody>
      </p:sp>
      <p:sp>
        <p:nvSpPr>
          <p:cNvPr id="149" name="Shape 149"/>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0" name="Shape 60"/>
        <p:cNvGrpSpPr/>
        <p:nvPr/>
      </p:nvGrpSpPr>
      <p:grpSpPr>
        <a:xfrm>
          <a:off x="0" y="0"/>
          <a:ext cx="0" cy="0"/>
          <a:chOff x="0" y="0"/>
          <a:chExt cx="0" cy="0"/>
        </a:xfrm>
      </p:grpSpPr>
      <p:sp>
        <p:nvSpPr>
          <p:cNvPr id="61" name="Shape 61"/>
          <p:cNvSpPr txBox="1"/>
          <p:nvPr>
            <p:ph type="title"/>
          </p:nvPr>
        </p:nvSpPr>
        <p:spPr>
          <a:xfrm>
            <a:off x="-304800" y="-79771"/>
            <a:ext cx="7772400" cy="6513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62" name="Shape 62"/>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8112" lvl="0" marL="341312" marR="0" rtl="0" algn="l">
              <a:spcBef>
                <a:spcPts val="640"/>
              </a:spcBef>
              <a:spcAft>
                <a:spcPts val="0"/>
              </a:spcAft>
              <a:buClr>
                <a:srgbClr val="C0CE29"/>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2" marR="0" rtl="0" algn="l">
              <a:spcBef>
                <a:spcPts val="560"/>
              </a:spcBef>
              <a:spcAft>
                <a:spcPts val="0"/>
              </a:spcAft>
              <a:buClr>
                <a:srgbClr val="C0CE29"/>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rgbClr val="C0CE29"/>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rgbClr val="C0CE29"/>
              </a:buClr>
              <a:buSzPct val="100000"/>
              <a:buFont typeface="Arial"/>
              <a:buChar char="–"/>
              <a:defRPr b="0" i="0" sz="2000" u="none" cap="none" strike="noStrike">
                <a:solidFill>
                  <a:schemeClr val="dk1"/>
                </a:solidFill>
                <a:latin typeface="Arial"/>
                <a:ea typeface="Arial"/>
                <a:cs typeface="Arial"/>
                <a:sym typeface="Arial"/>
              </a:defRPr>
            </a:lvl4pPr>
            <a:lvl5pPr indent="-109537" lvl="4" marL="2052637" marR="0" rtl="0" algn="l">
              <a:spcBef>
                <a:spcPts val="400"/>
              </a:spcBef>
              <a:spcAft>
                <a:spcPts val="0"/>
              </a:spcAft>
              <a:buClr>
                <a:srgbClr val="C0CE29"/>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1"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09" lvl="7" marL="3423509"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8"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64" name="Shape 64"/>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65" name="Shape 65"/>
          <p:cNvSpPr txBox="1"/>
          <p:nvPr>
            <p:ph idx="12" type="sldNum"/>
          </p:nvPr>
        </p:nvSpPr>
        <p:spPr>
          <a:xfrm>
            <a:off x="6553200" y="4767262"/>
            <a:ext cx="2133600" cy="273900"/>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 sz="1200" u="none">
                <a:solidFill>
                  <a:srgbClr val="898989"/>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9" name="Shape 69"/>
        <p:cNvGrpSpPr/>
        <p:nvPr/>
      </p:nvGrpSpPr>
      <p:grpSpPr>
        <a:xfrm>
          <a:off x="0" y="0"/>
          <a:ext cx="0" cy="0"/>
          <a:chOff x="0" y="0"/>
          <a:chExt cx="0" cy="0"/>
        </a:xfrm>
      </p:grpSpPr>
      <p:sp>
        <p:nvSpPr>
          <p:cNvPr id="70" name="Shape 70"/>
          <p:cNvSpPr txBox="1"/>
          <p:nvPr>
            <p:ph type="ctrTitle"/>
          </p:nvPr>
        </p:nvSpPr>
        <p:spPr>
          <a:xfrm>
            <a:off x="685800" y="2111123"/>
            <a:ext cx="7772400" cy="1546499"/>
          </a:xfrm>
          <a:prstGeom prst="rect">
            <a:avLst/>
          </a:prstGeom>
          <a:noFill/>
          <a:ln>
            <a:noFill/>
          </a:ln>
        </p:spPr>
        <p:txBody>
          <a:bodyPr anchorCtr="0" anchor="b" bIns="91425" lIns="91425" rIns="91425" tIns="91425"/>
          <a:lstStyle>
            <a:lvl1pPr indent="304800" lvl="0" marL="0" marR="0" rtl="0" algn="ctr">
              <a:lnSpc>
                <a:spcPct val="100000"/>
              </a:lnSpc>
              <a:spcBef>
                <a:spcPts val="0"/>
              </a:spcBef>
              <a:spcAft>
                <a:spcPts val="0"/>
              </a:spcAft>
              <a:buClr>
                <a:schemeClr val="dk1"/>
              </a:buClr>
              <a:buFont typeface="Arial"/>
              <a:buNone/>
              <a:defRPr b="1" i="0" sz="4800" u="none" cap="none" strike="noStrike">
                <a:solidFill>
                  <a:schemeClr val="dk1"/>
                </a:solidFill>
                <a:latin typeface="Arial"/>
                <a:ea typeface="Arial"/>
                <a:cs typeface="Arial"/>
                <a:sym typeface="Arial"/>
              </a:defRPr>
            </a:lvl1pPr>
            <a:lvl2pPr indent="304800" lvl="1" marL="0" marR="0" rtl="0" algn="ctr">
              <a:lnSpc>
                <a:spcPct val="100000"/>
              </a:lnSpc>
              <a:spcBef>
                <a:spcPts val="0"/>
              </a:spcBef>
              <a:spcAft>
                <a:spcPts val="0"/>
              </a:spcAft>
              <a:buClr>
                <a:schemeClr val="dk1"/>
              </a:buClr>
              <a:buFont typeface="Arial"/>
              <a:buNone/>
              <a:defRPr b="1" i="0" sz="4800" u="none" cap="none" strike="noStrike">
                <a:solidFill>
                  <a:schemeClr val="dk1"/>
                </a:solidFill>
                <a:latin typeface="Arial"/>
                <a:ea typeface="Arial"/>
                <a:cs typeface="Arial"/>
                <a:sym typeface="Arial"/>
              </a:defRPr>
            </a:lvl2pPr>
            <a:lvl3pPr indent="304800" lvl="2"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3pPr>
            <a:lvl4pPr indent="304800" lvl="3"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4pPr>
            <a:lvl5pPr indent="304800" lvl="4"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5pPr>
            <a:lvl6pPr indent="304800" lvl="5"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6pPr>
            <a:lvl7pPr indent="304800" lvl="6"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7pPr>
            <a:lvl8pPr indent="304800" lvl="7"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8pPr>
            <a:lvl9pPr indent="304800" lvl="8"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9pPr>
          </a:lstStyle>
          <a:p/>
        </p:txBody>
      </p:sp>
      <p:sp>
        <p:nvSpPr>
          <p:cNvPr id="71" name="Shape 71"/>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indent="190500" lvl="0"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1pPr>
            <a:lvl2pPr indent="190500" lvl="1"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2pPr>
            <a:lvl3pPr indent="190500" lvl="2"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3pPr>
            <a:lvl4pPr indent="190500" lvl="3"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4pPr>
            <a:lvl5pPr indent="190500" lvl="4"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5pPr>
            <a:lvl6pPr indent="190500" lvl="5"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6pPr>
            <a:lvl7pPr indent="190500" lvl="6"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7pPr>
            <a:lvl8pPr indent="190500" lvl="7"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8pPr>
            <a:lvl9pPr indent="190500" lvl="8"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
        <p:nvSpPr>
          <p:cNvPr id="74" name="Shape 74"/>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indent="-285750" lvl="1" marL="742950" rtl="0">
              <a:spcBef>
                <a:spcPts val="0"/>
              </a:spcBef>
              <a:defRPr/>
            </a:lvl2pPr>
            <a:lvl3pPr indent="-228600" lvl="2" marL="1143000" rtl="0">
              <a:spcBef>
                <a:spcPts val="0"/>
              </a:spcBef>
              <a:defRPr/>
            </a:lvl3pPr>
            <a:lvl4pPr indent="-228600" lvl="3" marL="1600200"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
        <p:nvSpPr>
          <p:cNvPr id="77" name="Shape 77"/>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78" name="Shape 78"/>
          <p:cNvSpPr txBox="1"/>
          <p:nvPr>
            <p:ph idx="2" type="body"/>
          </p:nvPr>
        </p:nvSpPr>
        <p:spPr>
          <a:xfrm>
            <a:off x="4692273" y="1600200"/>
            <a:ext cx="3994499"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1" name="Shape 81"/>
        <p:cNvGrpSpPr/>
        <p:nvPr/>
      </p:nvGrpSpPr>
      <p:grpSpPr>
        <a:xfrm>
          <a:off x="0" y="0"/>
          <a:ext cx="0" cy="0"/>
          <a:chOff x="0" y="0"/>
          <a:chExt cx="0" cy="0"/>
        </a:xfrm>
      </p:grpSpPr>
      <p:sp>
        <p:nvSpPr>
          <p:cNvPr id="82" name="Shape 82"/>
          <p:cNvSpPr txBox="1"/>
          <p:nvPr>
            <p:ph idx="1" type="body"/>
          </p:nvPr>
        </p:nvSpPr>
        <p:spPr>
          <a:xfrm>
            <a:off x="457200" y="5875078"/>
            <a:ext cx="8229600" cy="692700"/>
          </a:xfrm>
          <a:prstGeom prst="rect">
            <a:avLst/>
          </a:prstGeom>
          <a:noFill/>
          <a:ln>
            <a:noFill/>
          </a:ln>
        </p:spPr>
        <p:txBody>
          <a:bodyPr anchorCtr="0" anchor="t" bIns="91425" lIns="91425" rIns="91425" tIns="91425"/>
          <a:lstStyle>
            <a:lvl1pPr indent="-171450" lvl="0" marL="285750" rtl="0" algn="ctr">
              <a:lnSpc>
                <a:spcPct val="100000"/>
              </a:lnSpc>
              <a:spcBef>
                <a:spcPts val="360"/>
              </a:spcBef>
              <a:spcAft>
                <a:spcPts val="0"/>
              </a:spcAft>
              <a:buClr>
                <a:schemeClr val="dk1"/>
              </a:buClr>
              <a:buFont typeface="Arial"/>
              <a:buChar char="●"/>
              <a:defRPr sz="1800">
                <a:solidFill>
                  <a:schemeClr val="dk1"/>
                </a:solidFill>
              </a:defRPr>
            </a:lvl1pPr>
            <a:lvl2pPr indent="-171450" lvl="1" marL="285750" rtl="0" algn="ctr">
              <a:lnSpc>
                <a:spcPct val="100000"/>
              </a:lnSpc>
              <a:spcBef>
                <a:spcPts val="360"/>
              </a:spcBef>
              <a:spcAft>
                <a:spcPts val="0"/>
              </a:spcAft>
              <a:buClr>
                <a:schemeClr val="dk1"/>
              </a:buClr>
              <a:buFont typeface="Courier New"/>
              <a:buChar char="o"/>
              <a:defRPr sz="1800">
                <a:solidFill>
                  <a:schemeClr val="dk1"/>
                </a:solidFill>
              </a:defRPr>
            </a:lvl2pPr>
            <a:lvl3pPr indent="-171450" lvl="2" marL="285750" rtl="0" algn="ctr">
              <a:lnSpc>
                <a:spcPct val="100000"/>
              </a:lnSpc>
              <a:spcBef>
                <a:spcPts val="360"/>
              </a:spcBef>
              <a:spcAft>
                <a:spcPts val="0"/>
              </a:spcAft>
              <a:buClr>
                <a:schemeClr val="dk1"/>
              </a:buClr>
              <a:buFont typeface="Wingdings"/>
              <a:buChar char="§"/>
              <a:defRPr sz="1800">
                <a:solidFill>
                  <a:schemeClr val="dk1"/>
                </a:solidFill>
              </a:defRPr>
            </a:lvl3pPr>
            <a:lvl4pPr indent="-171450" lvl="3" marL="285750" rtl="0" algn="ctr">
              <a:lnSpc>
                <a:spcPct val="100000"/>
              </a:lnSpc>
              <a:spcBef>
                <a:spcPts val="360"/>
              </a:spcBef>
              <a:spcAft>
                <a:spcPts val="0"/>
              </a:spcAft>
              <a:buClr>
                <a:schemeClr val="dk1"/>
              </a:buClr>
              <a:buFont typeface="Arial"/>
              <a:buChar char="●"/>
              <a:defRPr sz="1800">
                <a:solidFill>
                  <a:schemeClr val="dk1"/>
                </a:solidFill>
              </a:defRPr>
            </a:lvl4pPr>
            <a:lvl5pPr indent="-171450" lvl="4" marL="285750" rtl="0" algn="ctr">
              <a:lnSpc>
                <a:spcPct val="100000"/>
              </a:lnSpc>
              <a:spcBef>
                <a:spcPts val="360"/>
              </a:spcBef>
              <a:spcAft>
                <a:spcPts val="0"/>
              </a:spcAft>
              <a:buClr>
                <a:schemeClr val="dk1"/>
              </a:buClr>
              <a:buFont typeface="Courier New"/>
              <a:buChar char="o"/>
              <a:defRPr sz="1800">
                <a:solidFill>
                  <a:schemeClr val="dk1"/>
                </a:solidFill>
              </a:defRPr>
            </a:lvl5pPr>
            <a:lvl6pPr indent="-171450" lvl="5" marL="285750" rtl="0" algn="ctr">
              <a:lnSpc>
                <a:spcPct val="100000"/>
              </a:lnSpc>
              <a:spcBef>
                <a:spcPts val="360"/>
              </a:spcBef>
              <a:spcAft>
                <a:spcPts val="0"/>
              </a:spcAft>
              <a:buClr>
                <a:schemeClr val="dk1"/>
              </a:buClr>
              <a:buFont typeface="Wingdings"/>
              <a:buChar char="§"/>
              <a:defRPr sz="1800">
                <a:solidFill>
                  <a:schemeClr val="dk1"/>
                </a:solidFill>
              </a:defRPr>
            </a:lvl6pPr>
            <a:lvl7pPr indent="-171450" lvl="6" marL="285750" rtl="0" algn="ctr">
              <a:lnSpc>
                <a:spcPct val="100000"/>
              </a:lnSpc>
              <a:spcBef>
                <a:spcPts val="360"/>
              </a:spcBef>
              <a:spcAft>
                <a:spcPts val="0"/>
              </a:spcAft>
              <a:buClr>
                <a:schemeClr val="dk1"/>
              </a:buClr>
              <a:buFont typeface="Arial"/>
              <a:buChar char="●"/>
              <a:defRPr sz="1800">
                <a:solidFill>
                  <a:schemeClr val="dk1"/>
                </a:solidFill>
              </a:defRPr>
            </a:lvl7pPr>
            <a:lvl8pPr indent="-171450" lvl="7" marL="285750" rtl="0" algn="ctr">
              <a:lnSpc>
                <a:spcPct val="100000"/>
              </a:lnSpc>
              <a:spcBef>
                <a:spcPts val="360"/>
              </a:spcBef>
              <a:spcAft>
                <a:spcPts val="0"/>
              </a:spcAft>
              <a:buClr>
                <a:schemeClr val="dk1"/>
              </a:buClr>
              <a:buFont typeface="Courier New"/>
              <a:buChar char="o"/>
              <a:defRPr sz="1800">
                <a:solidFill>
                  <a:schemeClr val="dk1"/>
                </a:solidFill>
              </a:defRPr>
            </a:lvl8pPr>
            <a:lvl9pPr indent="-171450" lvl="8" marL="285750" rtl="0" algn="ctr">
              <a:lnSpc>
                <a:spcPct val="100000"/>
              </a:lnSpc>
              <a:spcBef>
                <a:spcPts val="360"/>
              </a:spcBef>
              <a:spcAft>
                <a:spcPts val="0"/>
              </a:spcAft>
              <a:buClr>
                <a:schemeClr val="dk1"/>
              </a:buClr>
              <a:buFont typeface="Wingdings"/>
              <a:buChar char="§"/>
              <a:defRPr sz="1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3" name="Shape 83"/>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84" name="Shape 84"/>
        <p:cNvGrpSpPr/>
        <p:nvPr/>
      </p:nvGrpSpPr>
      <p:grpSpPr>
        <a:xfrm>
          <a:off x="0" y="0"/>
          <a:ext cx="0" cy="0"/>
          <a:chOff x="0" y="0"/>
          <a:chExt cx="0" cy="0"/>
        </a:xfrm>
      </p:grpSpPr>
      <p:sp>
        <p:nvSpPr>
          <p:cNvPr id="85" name="Shape 85"/>
          <p:cNvSpPr txBox="1"/>
          <p:nvPr>
            <p:ph type="title"/>
          </p:nvPr>
        </p:nvSpPr>
        <p:spPr>
          <a:xfrm>
            <a:off x="457200" y="69850"/>
            <a:ext cx="8229600" cy="1130400"/>
          </a:xfrm>
          <a:prstGeom prst="rect">
            <a:avLst/>
          </a:prstGeom>
          <a:noFill/>
          <a:ln>
            <a:noFill/>
          </a:ln>
        </p:spPr>
        <p:txBody>
          <a:bodyPr anchorCtr="0" anchor="ctr" bIns="91425" lIns="91425" rIns="91425" tIns="91425"/>
          <a:lstStyle>
            <a:lvl1pPr lvl="0" marL="39687" rtl="0" algn="ctr">
              <a:spcBef>
                <a:spcPts val="0"/>
              </a:spcBef>
              <a:spcAft>
                <a:spcPts val="0"/>
              </a:spcAft>
              <a:defRPr sz="4400">
                <a:solidFill>
                  <a:schemeClr val="dk1"/>
                </a:solidFill>
              </a:defRPr>
            </a:lvl1pPr>
            <a:lvl2pPr lvl="1" marL="39687" rtl="0" algn="ctr">
              <a:spcBef>
                <a:spcPts val="0"/>
              </a:spcBef>
              <a:spcAft>
                <a:spcPts val="0"/>
              </a:spcAft>
              <a:defRPr sz="4400">
                <a:solidFill>
                  <a:schemeClr val="dk1"/>
                </a:solidFill>
              </a:defRPr>
            </a:lvl2pPr>
            <a:lvl3pPr lvl="2" marL="39687" rtl="0" algn="ctr">
              <a:spcBef>
                <a:spcPts val="0"/>
              </a:spcBef>
              <a:spcAft>
                <a:spcPts val="0"/>
              </a:spcAft>
              <a:defRPr sz="4400">
                <a:solidFill>
                  <a:schemeClr val="dk1"/>
                </a:solidFill>
              </a:defRPr>
            </a:lvl3pPr>
            <a:lvl4pPr lvl="3" marL="39687" rtl="0" algn="ctr">
              <a:spcBef>
                <a:spcPts val="0"/>
              </a:spcBef>
              <a:spcAft>
                <a:spcPts val="0"/>
              </a:spcAft>
              <a:defRPr sz="4400">
                <a:solidFill>
                  <a:schemeClr val="dk1"/>
                </a:solidFill>
              </a:defRPr>
            </a:lvl4pPr>
            <a:lvl5pPr lvl="4" marL="39687" rtl="0" algn="ctr">
              <a:spcBef>
                <a:spcPts val="0"/>
              </a:spcBef>
              <a:spcAft>
                <a:spcPts val="0"/>
              </a:spcAft>
              <a:defRPr sz="4400">
                <a:solidFill>
                  <a:schemeClr val="dk1"/>
                </a:solidFill>
              </a:defRPr>
            </a:lvl5pPr>
            <a:lvl6pPr lvl="5" marL="496887" rtl="0" algn="ctr">
              <a:spcBef>
                <a:spcPts val="0"/>
              </a:spcBef>
              <a:spcAft>
                <a:spcPts val="0"/>
              </a:spcAft>
              <a:defRPr sz="4400">
                <a:solidFill>
                  <a:schemeClr val="dk1"/>
                </a:solidFill>
              </a:defRPr>
            </a:lvl6pPr>
            <a:lvl7pPr lvl="6" marL="954087" rtl="0" algn="ctr">
              <a:spcBef>
                <a:spcPts val="0"/>
              </a:spcBef>
              <a:spcAft>
                <a:spcPts val="0"/>
              </a:spcAft>
              <a:defRPr sz="4400">
                <a:solidFill>
                  <a:schemeClr val="dk1"/>
                </a:solidFill>
              </a:defRPr>
            </a:lvl7pPr>
            <a:lvl8pPr lvl="7" marL="1411287" rtl="0" algn="ctr">
              <a:spcBef>
                <a:spcPts val="0"/>
              </a:spcBef>
              <a:spcAft>
                <a:spcPts val="0"/>
              </a:spcAft>
              <a:defRPr sz="4400">
                <a:solidFill>
                  <a:schemeClr val="dk1"/>
                </a:solidFill>
              </a:defRPr>
            </a:lvl8pPr>
            <a:lvl9pPr lvl="8" marL="1868487" rtl="0" algn="ctr">
              <a:spcBef>
                <a:spcPts val="0"/>
              </a:spcBef>
              <a:spcAft>
                <a:spcPts val="0"/>
              </a:spcAft>
              <a:defRPr sz="4400">
                <a:solidFill>
                  <a:schemeClr val="dk1"/>
                </a:solidFill>
              </a:defRPr>
            </a:lvl9pPr>
          </a:lstStyle>
          <a:p/>
        </p:txBody>
      </p:sp>
      <p:sp>
        <p:nvSpPr>
          <p:cNvPr id="86" name="Shape 86"/>
          <p:cNvSpPr txBox="1"/>
          <p:nvPr>
            <p:ph idx="1" type="body"/>
          </p:nvPr>
        </p:nvSpPr>
        <p:spPr>
          <a:xfrm>
            <a:off x="457200" y="1200150"/>
            <a:ext cx="8229600" cy="3943500"/>
          </a:xfrm>
          <a:prstGeom prst="rect">
            <a:avLst/>
          </a:prstGeom>
          <a:noFill/>
          <a:ln>
            <a:noFill/>
          </a:ln>
        </p:spPr>
        <p:txBody>
          <a:bodyPr anchorCtr="0" anchor="t" bIns="91425" lIns="91425" rIns="91425" tIns="91425"/>
          <a:lstStyle>
            <a:lvl1pPr indent="-109537" lvl="0" marL="382587" rtl="0" algn="l">
              <a:spcBef>
                <a:spcPts val="800"/>
              </a:spcBef>
              <a:spcAft>
                <a:spcPts val="0"/>
              </a:spcAft>
              <a:buClr>
                <a:srgbClr val="000000"/>
              </a:buClr>
              <a:buFont typeface="Arial"/>
              <a:buChar char="●"/>
              <a:defRPr sz="3200">
                <a:solidFill>
                  <a:schemeClr val="dk1"/>
                </a:solidFill>
              </a:defRPr>
            </a:lvl1pPr>
            <a:lvl2pPr indent="-77787" lvl="1" marL="731837" rtl="0" algn="l">
              <a:spcBef>
                <a:spcPts val="700"/>
              </a:spcBef>
              <a:spcAft>
                <a:spcPts val="0"/>
              </a:spcAft>
              <a:buClr>
                <a:srgbClr val="000000"/>
              </a:buClr>
              <a:buFont typeface="Arial"/>
              <a:buChar char="●"/>
              <a:defRPr sz="2800">
                <a:solidFill>
                  <a:schemeClr val="dk1"/>
                </a:solidFill>
              </a:defRPr>
            </a:lvl2pPr>
            <a:lvl3pPr indent="-49212" lvl="2" marL="1131887" rtl="0" algn="l">
              <a:spcBef>
                <a:spcPts val="600"/>
              </a:spcBef>
              <a:spcAft>
                <a:spcPts val="0"/>
              </a:spcAft>
              <a:buClr>
                <a:srgbClr val="000000"/>
              </a:buClr>
              <a:buFont typeface="Arial"/>
              <a:buChar char="●"/>
              <a:defRPr sz="2400">
                <a:solidFill>
                  <a:schemeClr val="dk1"/>
                </a:solidFill>
              </a:defRPr>
            </a:lvl3pPr>
            <a:lvl4pPr indent="-77787" lvl="3" marL="1589087" rtl="0" algn="l">
              <a:spcBef>
                <a:spcPts val="500"/>
              </a:spcBef>
              <a:spcAft>
                <a:spcPts val="0"/>
              </a:spcAft>
              <a:buClr>
                <a:srgbClr val="000000"/>
              </a:buClr>
              <a:buFont typeface="Arial"/>
              <a:buChar char="●"/>
              <a:defRPr sz="2000">
                <a:solidFill>
                  <a:schemeClr val="dk1"/>
                </a:solidFill>
              </a:defRPr>
            </a:lvl4pPr>
            <a:lvl5pPr indent="-77787" lvl="4" marL="2046287" rtl="0" algn="l">
              <a:spcBef>
                <a:spcPts val="500"/>
              </a:spcBef>
              <a:spcAft>
                <a:spcPts val="0"/>
              </a:spcAft>
              <a:buClr>
                <a:srgbClr val="000000"/>
              </a:buClr>
              <a:buFont typeface="Arial"/>
              <a:buChar char="●"/>
              <a:defRPr sz="2000">
                <a:solidFill>
                  <a:schemeClr val="dk1"/>
                </a:solidFill>
              </a:defRPr>
            </a:lvl5pPr>
            <a:lvl6pPr indent="-77787" lvl="5" marL="2503487" rtl="0" algn="l">
              <a:spcBef>
                <a:spcPts val="500"/>
              </a:spcBef>
              <a:spcAft>
                <a:spcPts val="0"/>
              </a:spcAft>
              <a:buClr>
                <a:srgbClr val="000000"/>
              </a:buClr>
              <a:buFont typeface="Arial"/>
              <a:buChar char="●"/>
              <a:defRPr sz="2000">
                <a:solidFill>
                  <a:schemeClr val="dk1"/>
                </a:solidFill>
              </a:defRPr>
            </a:lvl6pPr>
            <a:lvl7pPr indent="-77787" lvl="6" marL="2960687" rtl="0" algn="l">
              <a:spcBef>
                <a:spcPts val="500"/>
              </a:spcBef>
              <a:spcAft>
                <a:spcPts val="0"/>
              </a:spcAft>
              <a:buClr>
                <a:srgbClr val="000000"/>
              </a:buClr>
              <a:buFont typeface="Arial"/>
              <a:buChar char="●"/>
              <a:defRPr sz="2000">
                <a:solidFill>
                  <a:schemeClr val="dk1"/>
                </a:solidFill>
              </a:defRPr>
            </a:lvl7pPr>
            <a:lvl8pPr indent="-77787" lvl="7" marL="3417887" rtl="0" algn="l">
              <a:spcBef>
                <a:spcPts val="500"/>
              </a:spcBef>
              <a:spcAft>
                <a:spcPts val="0"/>
              </a:spcAft>
              <a:buClr>
                <a:srgbClr val="000000"/>
              </a:buClr>
              <a:buFont typeface="Arial"/>
              <a:buChar char="●"/>
              <a:defRPr sz="2000">
                <a:solidFill>
                  <a:schemeClr val="dk1"/>
                </a:solidFill>
              </a:defRPr>
            </a:lvl8pPr>
            <a:lvl9pPr indent="-77787" lvl="8" marL="3875087" rtl="0" algn="l">
              <a:spcBef>
                <a:spcPts val="500"/>
              </a:spcBef>
              <a:spcAft>
                <a:spcPts val="0"/>
              </a:spcAft>
              <a:buClr>
                <a:srgbClr val="000000"/>
              </a:buClr>
              <a:buFont typeface="Arial"/>
              <a:buChar char="●"/>
              <a:defRPr sz="2000">
                <a:solidFill>
                  <a:schemeClr val="dk1"/>
                </a:solidFill>
              </a:defRPr>
            </a:lvl9pPr>
          </a:lstStyle>
          <a:p/>
        </p:txBody>
      </p:sp>
      <p:sp>
        <p:nvSpPr>
          <p:cNvPr id="87" name="Shape 87"/>
          <p:cNvSpPr txBox="1"/>
          <p:nvPr>
            <p:ph idx="12" type="sldNum"/>
          </p:nvPr>
        </p:nvSpPr>
        <p:spPr>
          <a:xfrm>
            <a:off x="7466013" y="4757737"/>
            <a:ext cx="306300" cy="2922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898989"/>
              </a:buClr>
              <a:buFont typeface="Arial"/>
              <a:buNone/>
            </a:pPr>
            <a:r>
              <a:t/>
            </a:r>
            <a:endParaRPr b="0" i="0" sz="1200" u="none" cap="none" strike="noStrike">
              <a:solidFill>
                <a:srgbClr val="898989"/>
              </a:solidFill>
              <a:latin typeface="Arial"/>
              <a:ea typeface="Arial"/>
              <a:cs typeface="Arial"/>
              <a:sym typeface="Arial"/>
            </a:endParaRPr>
          </a:p>
          <a:p>
            <a:pPr indent="0" lvl="1" marL="457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2" marL="914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3" marL="1371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4" marL="18288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5" marL="22860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6" marL="2743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7" marL="3200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8" marL="3657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0.png"/><Relationship Id="rId2" Type="http://schemas.openxmlformats.org/officeDocument/2006/relationships/image" Target="../media/image01.png"/><Relationship Id="rId3" Type="http://schemas.openxmlformats.org/officeDocument/2006/relationships/image" Target="../media/image02.png"/><Relationship Id="rId4" Type="http://schemas.openxmlformats.org/officeDocument/2006/relationships/slideLayout" Target="../slideLayouts/slideLayout12.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pic>
        <p:nvPicPr>
          <p:cNvPr descr="corner-globant.png" id="51" name="Shape 51"/>
          <p:cNvPicPr preferRelativeResize="0"/>
          <p:nvPr/>
        </p:nvPicPr>
        <p:blipFill rotWithShape="1">
          <a:blip r:embed="rId1">
            <a:alphaModFix/>
          </a:blip>
          <a:srcRect b="0" l="0" r="0" t="0"/>
          <a:stretch/>
        </p:blipFill>
        <p:spPr>
          <a:xfrm>
            <a:off x="7597775" y="0"/>
            <a:ext cx="1560600" cy="742800"/>
          </a:xfrm>
          <a:prstGeom prst="rect">
            <a:avLst/>
          </a:prstGeom>
          <a:noFill/>
          <a:ln>
            <a:noFill/>
          </a:ln>
        </p:spPr>
      </p:pic>
      <p:sp>
        <p:nvSpPr>
          <p:cNvPr id="52" name="Shape 52"/>
          <p:cNvSpPr txBox="1"/>
          <p:nvPr/>
        </p:nvSpPr>
        <p:spPr>
          <a:xfrm>
            <a:off x="0" y="4786312"/>
            <a:ext cx="9144000" cy="377400"/>
          </a:xfrm>
          <a:prstGeom prst="rect">
            <a:avLst/>
          </a:prstGeom>
          <a:solidFill>
            <a:schemeClr val="dk1"/>
          </a:solidFill>
          <a:ln>
            <a:noFill/>
          </a:ln>
        </p:spPr>
        <p:txBody>
          <a:bodyPr anchorCtr="0" anchor="ctr" bIns="45700" lIns="91425" rIns="91425"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pic>
        <p:nvPicPr>
          <p:cNvPr descr="logo-globant" id="53" name="Shape 53"/>
          <p:cNvPicPr preferRelativeResize="0"/>
          <p:nvPr/>
        </p:nvPicPr>
        <p:blipFill rotWithShape="1">
          <a:blip r:embed="rId2">
            <a:alphaModFix/>
          </a:blip>
          <a:srcRect b="0" l="0" r="0" t="0"/>
          <a:stretch/>
        </p:blipFill>
        <p:spPr>
          <a:xfrm>
            <a:off x="6797675" y="4818459"/>
            <a:ext cx="2051100" cy="345300"/>
          </a:xfrm>
          <a:prstGeom prst="rect">
            <a:avLst/>
          </a:prstGeom>
          <a:noFill/>
          <a:ln>
            <a:noFill/>
          </a:ln>
        </p:spPr>
      </p:pic>
      <p:sp>
        <p:nvSpPr>
          <p:cNvPr id="54" name="Shape 54"/>
          <p:cNvSpPr txBox="1"/>
          <p:nvPr>
            <p:ph type="title"/>
          </p:nvPr>
        </p:nvSpPr>
        <p:spPr>
          <a:xfrm>
            <a:off x="-304800" y="-79771"/>
            <a:ext cx="7772400" cy="6513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55" name="Shape 55"/>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8112" lvl="0" marL="341312"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2"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9537" lvl="4" marL="2052637"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1"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09" lvl="7" marL="3423509"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8"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457200" y="4767262"/>
            <a:ext cx="2133600" cy="273900"/>
          </a:xfrm>
          <a:prstGeom prst="rect">
            <a:avLst/>
          </a:prstGeom>
          <a:noFill/>
          <a:ln>
            <a:noFill/>
          </a:ln>
        </p:spPr>
        <p:txBody>
          <a:bodyPr anchorCtr="0" anchor="ctr" bIns="91425" lIns="91425" rIns="91425"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57" name="Shape 57"/>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58" name="Shape 58"/>
          <p:cNvSpPr txBox="1"/>
          <p:nvPr>
            <p:ph idx="12" type="sldNum"/>
          </p:nvPr>
        </p:nvSpPr>
        <p:spPr>
          <a:xfrm>
            <a:off x="6553200" y="4767262"/>
            <a:ext cx="2133600" cy="273900"/>
          </a:xfrm>
          <a:prstGeom prst="rect">
            <a:avLst/>
          </a:prstGeom>
          <a:noFill/>
          <a:ln>
            <a:noFill/>
          </a:ln>
        </p:spPr>
        <p:txBody>
          <a:bodyPr anchorCtr="0" anchor="ctr" bIns="45625" lIns="91275" rIns="91275"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 sz="1200" u="none">
                <a:solidFill>
                  <a:srgbClr val="898989"/>
                </a:solidFill>
                <a:latin typeface="Arial"/>
                <a:ea typeface="Arial"/>
                <a:cs typeface="Arial"/>
                <a:sym typeface="Arial"/>
              </a:rPr>
              <a:t>‹#›</a:t>
            </a:fld>
          </a:p>
        </p:txBody>
      </p:sp>
      <p:pic>
        <p:nvPicPr>
          <p:cNvPr descr="lobo.png" id="59" name="Shape 59"/>
          <p:cNvPicPr preferRelativeResize="0"/>
          <p:nvPr/>
        </p:nvPicPr>
        <p:blipFill>
          <a:blip r:embed="rId3">
            <a:alphaModFix/>
          </a:blip>
          <a:stretch>
            <a:fillRect/>
          </a:stretch>
        </p:blipFill>
        <p:spPr>
          <a:xfrm>
            <a:off x="418750" y="4346523"/>
            <a:ext cx="443950" cy="629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22860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228600" lvl="1"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2pPr>
            <a:lvl3pPr indent="228600" lvl="2"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3pPr>
            <a:lvl4pPr indent="228600" lvl="3"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4pPr>
            <a:lvl5pPr indent="228600" lvl="4"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5pPr>
            <a:lvl6pPr indent="228600" lvl="5"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6pPr>
            <a:lvl7pPr indent="228600" lvl="6"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7pPr>
            <a:lvl8pPr indent="228600" lvl="7"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8pPr>
            <a:lvl9pPr indent="228600" lvl="8"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9pPr>
          </a:lstStyle>
          <a:p/>
        </p:txBody>
      </p:sp>
      <p:sp>
        <p:nvSpPr>
          <p:cNvPr id="68" name="Shape 68"/>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152400" lvl="0" marL="342900" marR="0" rtl="0" algn="l">
              <a:lnSpc>
                <a:spcPct val="100000"/>
              </a:lnSpc>
              <a:spcBef>
                <a:spcPts val="600"/>
              </a:spcBef>
              <a:spcAft>
                <a:spcPts val="0"/>
              </a:spcAft>
              <a:buClr>
                <a:schemeClr val="dk1"/>
              </a:buClr>
              <a:buFont typeface="Arial"/>
              <a:buChar char="●"/>
              <a:defRPr b="0" i="0" sz="3000" u="none" cap="none" strike="noStrike">
                <a:solidFill>
                  <a:schemeClr val="dk1"/>
                </a:solidFill>
                <a:latin typeface="Arial"/>
                <a:ea typeface="Arial"/>
                <a:cs typeface="Arial"/>
                <a:sym typeface="Arial"/>
              </a:defRPr>
            </a:lvl1pPr>
            <a:lvl2pPr indent="-133350" lvl="1" marL="742950" marR="0" rtl="0" algn="l">
              <a:lnSpc>
                <a:spcPct val="100000"/>
              </a:lnSpc>
              <a:spcBef>
                <a:spcPts val="480"/>
              </a:spcBef>
              <a:spcAft>
                <a:spcPts val="0"/>
              </a:spcAft>
              <a:buClr>
                <a:schemeClr val="dk1"/>
              </a:buClr>
              <a:buFont typeface="Courier New"/>
              <a:buChar char="o"/>
              <a:defRPr b="0" i="0" sz="2400" u="none" cap="none" strike="noStrike">
                <a:solidFill>
                  <a:schemeClr val="dk1"/>
                </a:solidFill>
                <a:latin typeface="Arial"/>
                <a:ea typeface="Arial"/>
                <a:cs typeface="Arial"/>
                <a:sym typeface="Arial"/>
              </a:defRPr>
            </a:lvl2pPr>
            <a:lvl3pPr indent="-76200" lvl="2" marL="1143000" marR="0" rtl="0" algn="l">
              <a:lnSpc>
                <a:spcPct val="100000"/>
              </a:lnSpc>
              <a:spcBef>
                <a:spcPts val="480"/>
              </a:spcBef>
              <a:spcAft>
                <a:spcPts val="0"/>
              </a:spcAft>
              <a:buClr>
                <a:schemeClr val="dk1"/>
              </a:buClr>
              <a:buFont typeface="Wingdings"/>
              <a:buChar char="§"/>
              <a:defRPr b="0" i="0" sz="2400" u="none" cap="none" strike="noStrike">
                <a:solidFill>
                  <a:schemeClr val="dk1"/>
                </a:solidFill>
                <a:latin typeface="Arial"/>
                <a:ea typeface="Arial"/>
                <a:cs typeface="Arial"/>
                <a:sym typeface="Arial"/>
              </a:defRPr>
            </a:lvl3pPr>
            <a:lvl4pPr indent="-114300" lvl="3" marL="1600200" marR="0" rtl="0" algn="l">
              <a:lnSpc>
                <a:spcPct val="100000"/>
              </a:lnSpc>
              <a:spcBef>
                <a:spcPts val="360"/>
              </a:spcBef>
              <a:spcAft>
                <a:spcPts val="0"/>
              </a:spcAft>
              <a:buClr>
                <a:schemeClr val="dk1"/>
              </a:buClr>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100000"/>
              </a:lnSpc>
              <a:spcBef>
                <a:spcPts val="360"/>
              </a:spcBef>
              <a:spcAft>
                <a:spcPts val="0"/>
              </a:spcAft>
              <a:buClr>
                <a:schemeClr val="dk1"/>
              </a:buClr>
              <a:buFont typeface="Courier New"/>
              <a:buChar char="o"/>
              <a:defRPr b="0" i="0" sz="1800" u="none" cap="none" strike="noStrike">
                <a:solidFill>
                  <a:schemeClr val="dk1"/>
                </a:solidFill>
                <a:latin typeface="Arial"/>
                <a:ea typeface="Arial"/>
                <a:cs typeface="Arial"/>
                <a:sym typeface="Arial"/>
              </a:defRPr>
            </a:lvl5pPr>
            <a:lvl6pPr indent="-114300" lvl="5" marL="2514600" marR="0" rtl="0" algn="l">
              <a:lnSpc>
                <a:spcPct val="100000"/>
              </a:lnSpc>
              <a:spcBef>
                <a:spcPts val="360"/>
              </a:spcBef>
              <a:spcAft>
                <a:spcPts val="0"/>
              </a:spcAft>
              <a:buClr>
                <a:schemeClr val="dk1"/>
              </a:buClr>
              <a:buFont typeface="Wingdings"/>
              <a:buChar char="§"/>
              <a:defRPr b="0" i="0" sz="1800" u="none" cap="none" strike="noStrike">
                <a:solidFill>
                  <a:schemeClr val="dk1"/>
                </a:solidFill>
                <a:latin typeface="Arial"/>
                <a:ea typeface="Arial"/>
                <a:cs typeface="Arial"/>
                <a:sym typeface="Arial"/>
              </a:defRPr>
            </a:lvl6pPr>
            <a:lvl7pPr indent="-114300" lvl="6" marL="2971800" marR="0" rtl="0" algn="l">
              <a:lnSpc>
                <a:spcPct val="100000"/>
              </a:lnSpc>
              <a:spcBef>
                <a:spcPts val="360"/>
              </a:spcBef>
              <a:spcAft>
                <a:spcPts val="0"/>
              </a:spcAft>
              <a:buClr>
                <a:schemeClr val="dk1"/>
              </a:buClr>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100000"/>
              </a:lnSpc>
              <a:spcBef>
                <a:spcPts val="360"/>
              </a:spcBef>
              <a:spcAft>
                <a:spcPts val="0"/>
              </a:spcAft>
              <a:buClr>
                <a:schemeClr val="dk1"/>
              </a:buClr>
              <a:buFont typeface="Courier New"/>
              <a:buChar char="o"/>
              <a:defRPr b="0" i="0" sz="1800" u="none" cap="none" strike="noStrike">
                <a:solidFill>
                  <a:schemeClr val="dk1"/>
                </a:solidFill>
                <a:latin typeface="Arial"/>
                <a:ea typeface="Arial"/>
                <a:cs typeface="Arial"/>
                <a:sym typeface="Arial"/>
              </a:defRPr>
            </a:lvl8pPr>
            <a:lvl9pPr indent="-114300" lvl="8" marL="3886200" marR="0" rtl="0" algn="l">
              <a:lnSpc>
                <a:spcPct val="100000"/>
              </a:lnSpc>
              <a:spcBef>
                <a:spcPts val="360"/>
              </a:spcBef>
              <a:spcAft>
                <a:spcPts val="0"/>
              </a:spcAft>
              <a:buClr>
                <a:schemeClr val="dk1"/>
              </a:buClr>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image" Target="../media/image04.png"/><Relationship Id="rId4" Type="http://schemas.openxmlformats.org/officeDocument/2006/relationships/image" Target="../media/image05.png"/><Relationship Id="rId5"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6.jpg"/><Relationship Id="rId4" Type="http://schemas.openxmlformats.org/officeDocument/2006/relationships/image" Target="../media/image0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github.com/cucumber/cucumber/wiki/Gherk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p:nvPr/>
        </p:nvSpPr>
        <p:spPr>
          <a:xfrm>
            <a:off x="0" y="0"/>
            <a:ext cx="9156600" cy="3549300"/>
          </a:xfrm>
          <a:prstGeom prst="rect">
            <a:avLst/>
          </a:prstGeom>
          <a:solidFill>
            <a:srgbClr val="060707"/>
          </a:solidFill>
          <a:ln>
            <a:noFill/>
          </a:ln>
        </p:spPr>
        <p:txBody>
          <a:bodyPr anchorCtr="0" anchor="ctr" bIns="91425" lIns="91425" rIns="91425" tIns="91425">
            <a:noAutofit/>
          </a:bodyPr>
          <a:lstStyle/>
          <a:p>
            <a:pPr lvl="0">
              <a:spcBef>
                <a:spcPts val="0"/>
              </a:spcBef>
              <a:buNone/>
            </a:pPr>
            <a:r>
              <a:t/>
            </a:r>
            <a:endParaRPr/>
          </a:p>
        </p:txBody>
      </p:sp>
      <p:sp>
        <p:nvSpPr>
          <p:cNvPr id="93" name="Shape 93"/>
          <p:cNvSpPr txBox="1"/>
          <p:nvPr/>
        </p:nvSpPr>
        <p:spPr>
          <a:xfrm>
            <a:off x="2919450" y="961325"/>
            <a:ext cx="3470100" cy="457200"/>
          </a:xfrm>
          <a:prstGeom prst="rect">
            <a:avLst/>
          </a:prstGeom>
          <a:noFill/>
          <a:ln>
            <a:noFill/>
          </a:ln>
        </p:spPr>
        <p:txBody>
          <a:bodyPr anchorCtr="0" anchor="t" bIns="91425" lIns="91425" rIns="91425" tIns="91425">
            <a:noAutofit/>
          </a:bodyPr>
          <a:lstStyle/>
          <a:p>
            <a:pPr lvl="0" rtl="0" algn="ctr">
              <a:spcBef>
                <a:spcPts val="0"/>
              </a:spcBef>
              <a:buNone/>
            </a:pPr>
            <a:r>
              <a:rPr b="1" lang="en" sz="2400">
                <a:solidFill>
                  <a:schemeClr val="lt1"/>
                </a:solidFill>
                <a:latin typeface="Roboto Condensed"/>
                <a:ea typeface="Roboto Condensed"/>
                <a:cs typeface="Roboto Condensed"/>
                <a:sym typeface="Roboto Condensed"/>
              </a:rPr>
              <a:t>MDQ -Test Automation</a:t>
            </a:r>
          </a:p>
        </p:txBody>
      </p:sp>
      <p:cxnSp>
        <p:nvCxnSpPr>
          <p:cNvPr id="94" name="Shape 94"/>
          <p:cNvCxnSpPr/>
          <p:nvPr/>
        </p:nvCxnSpPr>
        <p:spPr>
          <a:xfrm>
            <a:off x="2622900" y="1533325"/>
            <a:ext cx="3910800" cy="12300"/>
          </a:xfrm>
          <a:prstGeom prst="straightConnector1">
            <a:avLst/>
          </a:prstGeom>
          <a:noFill/>
          <a:ln cap="flat" cmpd="sng" w="19050">
            <a:solidFill>
              <a:schemeClr val="lt1"/>
            </a:solidFill>
            <a:prstDash val="solid"/>
            <a:round/>
            <a:headEnd len="lg" w="lg" type="none"/>
            <a:tailEnd len="lg" w="lg" type="none"/>
          </a:ln>
        </p:spPr>
      </p:cxnSp>
      <p:sp>
        <p:nvSpPr>
          <p:cNvPr id="95" name="Shape 95"/>
          <p:cNvSpPr txBox="1"/>
          <p:nvPr/>
        </p:nvSpPr>
        <p:spPr>
          <a:xfrm>
            <a:off x="2020950" y="1479062"/>
            <a:ext cx="5114700" cy="457199"/>
          </a:xfrm>
          <a:prstGeom prst="rect">
            <a:avLst/>
          </a:prstGeom>
          <a:noFill/>
          <a:ln>
            <a:noFill/>
          </a:ln>
        </p:spPr>
        <p:txBody>
          <a:bodyPr anchorCtr="0" anchor="t" bIns="91425" lIns="91425" rIns="91425" tIns="91425">
            <a:noAutofit/>
          </a:bodyPr>
          <a:lstStyle/>
          <a:p>
            <a:pPr lvl="0" rtl="0" algn="ctr">
              <a:spcBef>
                <a:spcPts val="0"/>
              </a:spcBef>
              <a:buNone/>
            </a:pPr>
            <a:r>
              <a:rPr b="1" lang="en" sz="3000">
                <a:solidFill>
                  <a:schemeClr val="lt1"/>
                </a:solidFill>
                <a:latin typeface="Roboto Condensed"/>
                <a:ea typeface="Roboto Condensed"/>
                <a:cs typeface="Roboto Condensed"/>
                <a:sym typeface="Roboto Condensed"/>
              </a:rPr>
              <a:t>Boot Camp 2016</a:t>
            </a:r>
          </a:p>
          <a:p>
            <a:pPr lvl="0" rtl="0" algn="ctr">
              <a:spcBef>
                <a:spcPts val="0"/>
              </a:spcBef>
              <a:buNone/>
            </a:pPr>
            <a:r>
              <a:t/>
            </a:r>
            <a:endParaRPr b="1" sz="3000">
              <a:solidFill>
                <a:schemeClr val="lt1"/>
              </a:solidFill>
              <a:latin typeface="Roboto Condensed"/>
              <a:ea typeface="Roboto Condensed"/>
              <a:cs typeface="Roboto Condensed"/>
              <a:sym typeface="Roboto Condensed"/>
            </a:endParaRPr>
          </a:p>
        </p:txBody>
      </p:sp>
      <p:pic>
        <p:nvPicPr>
          <p:cNvPr id="96" name="Shape 96"/>
          <p:cNvPicPr preferRelativeResize="0"/>
          <p:nvPr/>
        </p:nvPicPr>
        <p:blipFill>
          <a:blip r:embed="rId3">
            <a:alphaModFix/>
          </a:blip>
          <a:stretch>
            <a:fillRect/>
          </a:stretch>
        </p:blipFill>
        <p:spPr>
          <a:xfrm>
            <a:off x="0" y="3491000"/>
            <a:ext cx="9143999" cy="495300"/>
          </a:xfrm>
          <a:prstGeom prst="rect">
            <a:avLst/>
          </a:prstGeom>
          <a:noFill/>
          <a:ln>
            <a:noFill/>
          </a:ln>
        </p:spPr>
      </p:pic>
      <p:pic>
        <p:nvPicPr>
          <p:cNvPr id="97" name="Shape 97"/>
          <p:cNvPicPr preferRelativeResize="0"/>
          <p:nvPr/>
        </p:nvPicPr>
        <p:blipFill>
          <a:blip r:embed="rId4">
            <a:alphaModFix/>
          </a:blip>
          <a:stretch>
            <a:fillRect/>
          </a:stretch>
        </p:blipFill>
        <p:spPr>
          <a:xfrm>
            <a:off x="6705706" y="4146825"/>
            <a:ext cx="2064092" cy="457200"/>
          </a:xfrm>
          <a:prstGeom prst="rect">
            <a:avLst/>
          </a:prstGeom>
          <a:noFill/>
          <a:ln>
            <a:noFill/>
          </a:ln>
        </p:spPr>
      </p:pic>
      <p:pic>
        <p:nvPicPr>
          <p:cNvPr id="98" name="Shape 98"/>
          <p:cNvPicPr preferRelativeResize="0"/>
          <p:nvPr/>
        </p:nvPicPr>
        <p:blipFill>
          <a:blip r:embed="rId5">
            <a:alphaModFix/>
          </a:blip>
          <a:stretch>
            <a:fillRect/>
          </a:stretch>
        </p:blipFill>
        <p:spPr>
          <a:xfrm>
            <a:off x="493924" y="710025"/>
            <a:ext cx="2296599" cy="229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pic>
        <p:nvPicPr>
          <p:cNvPr id="157" name="Shape 157"/>
          <p:cNvPicPr preferRelativeResize="0"/>
          <p:nvPr/>
        </p:nvPicPr>
        <p:blipFill>
          <a:blip r:embed="rId3">
            <a:alphaModFix/>
          </a:blip>
          <a:stretch>
            <a:fillRect/>
          </a:stretch>
        </p:blipFill>
        <p:spPr>
          <a:xfrm>
            <a:off x="665719" y="431787"/>
            <a:ext cx="7812561" cy="4279925"/>
          </a:xfrm>
          <a:prstGeom prst="rect">
            <a:avLst/>
          </a:prstGeom>
          <a:noFill/>
          <a:ln>
            <a:noFill/>
          </a:ln>
        </p:spPr>
      </p:pic>
      <p:sp>
        <p:nvSpPr>
          <p:cNvPr id="158" name="Shape 158"/>
          <p:cNvSpPr txBox="1"/>
          <p:nvPr/>
        </p:nvSpPr>
        <p:spPr>
          <a:xfrm>
            <a:off x="99925" y="37825"/>
            <a:ext cx="5541300" cy="4572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nvSpPr>
        <p:spPr>
          <a:xfrm>
            <a:off x="99925" y="37825"/>
            <a:ext cx="5541300" cy="4572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Approaches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graphicFrame>
        <p:nvGraphicFramePr>
          <p:cNvPr id="164" name="Shape 164"/>
          <p:cNvGraphicFramePr/>
          <p:nvPr/>
        </p:nvGraphicFramePr>
        <p:xfrm>
          <a:off x="124537" y="912525"/>
          <a:ext cx="3000000" cy="3000000"/>
        </p:xfrm>
        <a:graphic>
          <a:graphicData uri="http://schemas.openxmlformats.org/drawingml/2006/table">
            <a:tbl>
              <a:tblPr>
                <a:noFill/>
                <a:tableStyleId>{2F57C8B3-95B3-4E34-A37C-1C856FCFD14C}</a:tableStyleId>
              </a:tblPr>
              <a:tblGrid>
                <a:gridCol w="1010350"/>
                <a:gridCol w="3393675"/>
                <a:gridCol w="1572300"/>
                <a:gridCol w="2918600"/>
              </a:tblGrid>
              <a:tr h="381000">
                <a:tc>
                  <a:txBody>
                    <a:bodyPr>
                      <a:noAutofit/>
                    </a:bodyPr>
                    <a:lstStyle/>
                    <a:p>
                      <a:pPr lvl="0" rtl="0" algn="ctr">
                        <a:spcBef>
                          <a:spcPts val="0"/>
                        </a:spcBef>
                        <a:buNone/>
                      </a:pPr>
                      <a:r>
                        <a:rPr b="1" lang="en" sz="1000">
                          <a:latin typeface="Roboto Condensed"/>
                          <a:ea typeface="Roboto Condensed"/>
                          <a:cs typeface="Roboto Condensed"/>
                          <a:sym typeface="Roboto Condensed"/>
                        </a:rPr>
                        <a:t>Approach</a:t>
                      </a:r>
                    </a:p>
                  </a:txBody>
                  <a:tcPr marT="91425" marB="91425" marR="91425" marL="91425"/>
                </a:tc>
                <a:tc>
                  <a:txBody>
                    <a:bodyPr>
                      <a:noAutofit/>
                    </a:bodyPr>
                    <a:lstStyle/>
                    <a:p>
                      <a:pPr lvl="0" rtl="0" algn="ctr">
                        <a:spcBef>
                          <a:spcPts val="0"/>
                        </a:spcBef>
                        <a:buNone/>
                      </a:pPr>
                      <a:r>
                        <a:rPr b="1" lang="en" sz="1000">
                          <a:latin typeface="Roboto Condensed"/>
                          <a:ea typeface="Roboto Condensed"/>
                          <a:cs typeface="Roboto Condensed"/>
                          <a:sym typeface="Roboto Condensed"/>
                        </a:rPr>
                        <a:t>Purpose</a:t>
                      </a:r>
                    </a:p>
                  </a:txBody>
                  <a:tcPr marT="91425" marB="91425" marR="91425" marL="91425"/>
                </a:tc>
                <a:tc>
                  <a:txBody>
                    <a:bodyPr>
                      <a:noAutofit/>
                    </a:bodyPr>
                    <a:lstStyle/>
                    <a:p>
                      <a:pPr lvl="0" rtl="0" algn="ctr">
                        <a:spcBef>
                          <a:spcPts val="0"/>
                        </a:spcBef>
                        <a:buNone/>
                      </a:pPr>
                      <a:r>
                        <a:rPr b="1" lang="en" sz="1000">
                          <a:latin typeface="Roboto Condensed"/>
                          <a:ea typeface="Roboto Condensed"/>
                          <a:cs typeface="Roboto Condensed"/>
                          <a:sym typeface="Roboto Condensed"/>
                        </a:rPr>
                        <a:t>Pros</a:t>
                      </a:r>
                    </a:p>
                  </a:txBody>
                  <a:tcPr marT="91425" marB="91425" marR="91425" marL="91425"/>
                </a:tc>
                <a:tc>
                  <a:txBody>
                    <a:bodyPr>
                      <a:noAutofit/>
                    </a:bodyPr>
                    <a:lstStyle/>
                    <a:p>
                      <a:pPr lvl="0" algn="ctr">
                        <a:spcBef>
                          <a:spcPts val="0"/>
                        </a:spcBef>
                        <a:buNone/>
                      </a:pPr>
                      <a:r>
                        <a:rPr b="1" lang="en" sz="1000">
                          <a:latin typeface="Roboto Condensed"/>
                          <a:ea typeface="Roboto Condensed"/>
                          <a:cs typeface="Roboto Condensed"/>
                          <a:sym typeface="Roboto Condensed"/>
                        </a:rPr>
                        <a:t>Cons</a:t>
                      </a:r>
                    </a:p>
                  </a:txBody>
                  <a:tcPr marT="91425" marB="91425" marR="91425" marL="91425"/>
                </a:tc>
              </a:tr>
              <a:tr h="928700">
                <a:tc>
                  <a:txBody>
                    <a:bodyPr>
                      <a:noAutofit/>
                    </a:bodyPr>
                    <a:lstStyle/>
                    <a:p>
                      <a:pPr lvl="0" rtl="0" algn="ctr">
                        <a:spcBef>
                          <a:spcPts val="0"/>
                        </a:spcBef>
                        <a:buNone/>
                      </a:pPr>
                      <a:r>
                        <a:rPr b="1" lang="en" sz="1200">
                          <a:solidFill>
                            <a:schemeClr val="dk1"/>
                          </a:solidFill>
                          <a:latin typeface="Roboto Condensed"/>
                          <a:ea typeface="Roboto Condensed"/>
                          <a:cs typeface="Roboto Condensed"/>
                          <a:sym typeface="Roboto Condensed"/>
                        </a:rPr>
                        <a:t>Black Box</a:t>
                      </a:r>
                    </a:p>
                  </a:txBody>
                  <a:tcPr marT="91425" marB="91425" marR="91425" marL="91425"/>
                </a:tc>
                <a:tc>
                  <a:txBody>
                    <a:bodyPr>
                      <a:noAutofit/>
                    </a:bodyPr>
                    <a:lstStyle/>
                    <a:p>
                      <a:pPr lvl="0" rtl="0">
                        <a:spcBef>
                          <a:spcPts val="0"/>
                        </a:spcBef>
                        <a:buNone/>
                      </a:pPr>
                      <a:r>
                        <a:rPr lang="en" sz="1200">
                          <a:solidFill>
                            <a:schemeClr val="dk1"/>
                          </a:solidFill>
                          <a:latin typeface="Roboto Condensed"/>
                          <a:ea typeface="Roboto Condensed"/>
                          <a:cs typeface="Roboto Condensed"/>
                          <a:sym typeface="Roboto Condensed"/>
                        </a:rPr>
                        <a:t>Tests what the software </a:t>
                      </a:r>
                      <a:r>
                        <a:rPr i="1" lang="en" sz="1200">
                          <a:solidFill>
                            <a:schemeClr val="dk1"/>
                          </a:solidFill>
                          <a:latin typeface="Roboto Condensed"/>
                          <a:ea typeface="Roboto Condensed"/>
                          <a:cs typeface="Roboto Condensed"/>
                          <a:sym typeface="Roboto Condensed"/>
                        </a:rPr>
                        <a:t>should</a:t>
                      </a:r>
                      <a:r>
                        <a:rPr lang="en" sz="1200">
                          <a:solidFill>
                            <a:schemeClr val="dk1"/>
                          </a:solidFill>
                          <a:latin typeface="Roboto Condensed"/>
                          <a:ea typeface="Roboto Condensed"/>
                          <a:cs typeface="Roboto Condensed"/>
                          <a:sym typeface="Roboto Condensed"/>
                        </a:rPr>
                        <a:t> do</a:t>
                      </a:r>
                    </a:p>
                    <a:p>
                      <a:pPr lvl="0" rtl="0">
                        <a:spcBef>
                          <a:spcPts val="0"/>
                        </a:spcBef>
                        <a:buNone/>
                      </a:pPr>
                      <a:r>
                        <a:rPr lang="en" sz="1200">
                          <a:solidFill>
                            <a:schemeClr val="dk1"/>
                          </a:solidFill>
                          <a:latin typeface="Roboto Condensed"/>
                          <a:ea typeface="Roboto Condensed"/>
                          <a:cs typeface="Roboto Condensed"/>
                          <a:sym typeface="Roboto Condensed"/>
                        </a:rPr>
                        <a:t>Based on the module’s definitions and specifications</a:t>
                      </a:r>
                    </a:p>
                    <a:p>
                      <a:pPr lvl="0" rtl="0">
                        <a:spcBef>
                          <a:spcPts val="0"/>
                        </a:spcBef>
                        <a:buNone/>
                      </a:pPr>
                      <a:r>
                        <a:rPr lang="en" sz="1200">
                          <a:solidFill>
                            <a:schemeClr val="dk1"/>
                          </a:solidFill>
                          <a:latin typeface="Roboto Condensed"/>
                          <a:ea typeface="Roboto Condensed"/>
                          <a:cs typeface="Roboto Condensed"/>
                          <a:sym typeface="Roboto Condensed"/>
                        </a:rPr>
                        <a:t>Does not care about the program’s internals</a:t>
                      </a:r>
                    </a:p>
                    <a:p>
                      <a:pPr lvl="0" rtl="0">
                        <a:spcBef>
                          <a:spcPts val="0"/>
                        </a:spcBef>
                        <a:buNone/>
                      </a:pPr>
                      <a:r>
                        <a:rPr lang="en" sz="1200">
                          <a:solidFill>
                            <a:schemeClr val="dk1"/>
                          </a:solidFill>
                          <a:latin typeface="Roboto Condensed"/>
                          <a:ea typeface="Roboto Condensed"/>
                          <a:cs typeface="Roboto Condensed"/>
                          <a:sym typeface="Roboto Condensed"/>
                        </a:rPr>
                        <a:t>Functional test, produced by data, inputs and outputs</a:t>
                      </a:r>
                    </a:p>
                  </a:txBody>
                  <a:tcPr marT="91425" marB="91425" marR="91425" marL="91425"/>
                </a:tc>
                <a:tc>
                  <a:txBody>
                    <a:bodyPr>
                      <a:noAutofit/>
                    </a:bodyPr>
                    <a:lstStyle/>
                    <a:p>
                      <a:pPr lvl="0" rtl="0">
                        <a:spcBef>
                          <a:spcPts val="0"/>
                        </a:spcBef>
                        <a:buNone/>
                      </a:pPr>
                      <a:r>
                        <a:rPr lang="en" sz="1200">
                          <a:latin typeface="Roboto Condensed"/>
                          <a:ea typeface="Roboto Condensed"/>
                          <a:cs typeface="Roboto Condensed"/>
                          <a:sym typeface="Roboto Condensed"/>
                        </a:rPr>
                        <a:t>Unbiased</a:t>
                      </a:r>
                    </a:p>
                    <a:p>
                      <a:pPr lvl="0" rtl="0">
                        <a:spcBef>
                          <a:spcPts val="0"/>
                        </a:spcBef>
                        <a:buNone/>
                      </a:pPr>
                      <a:r>
                        <a:rPr lang="en" sz="1200">
                          <a:latin typeface="Roboto Condensed"/>
                          <a:ea typeface="Roboto Condensed"/>
                          <a:cs typeface="Roboto Condensed"/>
                          <a:sym typeface="Roboto Condensed"/>
                        </a:rPr>
                        <a:t>User based testing</a:t>
                      </a:r>
                    </a:p>
                    <a:p>
                      <a:pPr lvl="0" rtl="0">
                        <a:spcBef>
                          <a:spcPts val="0"/>
                        </a:spcBef>
                        <a:buNone/>
                      </a:pPr>
                      <a:r>
                        <a:rPr lang="en" sz="1200">
                          <a:latin typeface="Roboto Condensed"/>
                          <a:ea typeface="Roboto Condensed"/>
                          <a:cs typeface="Roboto Condensed"/>
                          <a:sym typeface="Roboto Condensed"/>
                        </a:rPr>
                        <a:t>Requirement validation approach</a:t>
                      </a:r>
                    </a:p>
                  </a:txBody>
                  <a:tcPr marT="91425" marB="91425" marR="91425" marL="91425"/>
                </a:tc>
                <a:tc>
                  <a:txBody>
                    <a:bodyPr>
                      <a:noAutofit/>
                    </a:bodyPr>
                    <a:lstStyle/>
                    <a:p>
                      <a:pPr lvl="0">
                        <a:spcBef>
                          <a:spcPts val="0"/>
                        </a:spcBef>
                        <a:buNone/>
                      </a:pPr>
                      <a:r>
                        <a:rPr lang="en" sz="1200">
                          <a:latin typeface="Roboto Condensed"/>
                          <a:ea typeface="Roboto Condensed"/>
                          <a:cs typeface="Roboto Condensed"/>
                          <a:sym typeface="Roboto Condensed"/>
                        </a:rPr>
                        <a:t>Testing each/every input is unrealistic. Insufficient time. Many paths go untested</a:t>
                      </a:r>
                    </a:p>
                    <a:p>
                      <a:pPr lvl="0">
                        <a:spcBef>
                          <a:spcPts val="0"/>
                        </a:spcBef>
                        <a:buNone/>
                      </a:pPr>
                      <a:r>
                        <a:rPr lang="en" sz="1200">
                          <a:latin typeface="Roboto Condensed"/>
                          <a:ea typeface="Roboto Condensed"/>
                          <a:cs typeface="Roboto Condensed"/>
                          <a:sym typeface="Roboto Condensed"/>
                        </a:rPr>
                        <a:t>Hard to evaluate how much has been tested</a:t>
                      </a:r>
                    </a:p>
                    <a:p>
                      <a:pPr lvl="0" rtl="0">
                        <a:spcBef>
                          <a:spcPts val="0"/>
                        </a:spcBef>
                        <a:buNone/>
                      </a:pPr>
                      <a:r>
                        <a:rPr lang="en" sz="1200">
                          <a:latin typeface="Roboto Condensed"/>
                          <a:ea typeface="Roboto Condensed"/>
                          <a:cs typeface="Roboto Condensed"/>
                          <a:sym typeface="Roboto Condensed"/>
                        </a:rPr>
                        <a:t>Suites grow fast. High maintenance of automated tests</a:t>
                      </a:r>
                    </a:p>
                    <a:p>
                      <a:pPr lvl="0" rtl="0">
                        <a:spcBef>
                          <a:spcPts val="0"/>
                        </a:spcBef>
                        <a:buNone/>
                      </a:pPr>
                      <a:r>
                        <a:rPr lang="en" sz="1200">
                          <a:latin typeface="Roboto Condensed"/>
                          <a:ea typeface="Roboto Condensed"/>
                          <a:cs typeface="Roboto Condensed"/>
                          <a:sym typeface="Roboto Condensed"/>
                        </a:rPr>
                        <a:t>Test redundancy</a:t>
                      </a:r>
                    </a:p>
                  </a:txBody>
                  <a:tcPr marT="91425" marB="91425" marR="91425" marL="91425"/>
                </a:tc>
              </a:tr>
              <a:tr h="700025">
                <a:tc>
                  <a:txBody>
                    <a:bodyPr>
                      <a:noAutofit/>
                    </a:bodyPr>
                    <a:lstStyle/>
                    <a:p>
                      <a:pPr lvl="0" rtl="0" algn="ctr">
                        <a:spcBef>
                          <a:spcPts val="0"/>
                        </a:spcBef>
                        <a:buNone/>
                      </a:pPr>
                      <a:r>
                        <a:rPr b="1" lang="en" sz="1200">
                          <a:solidFill>
                            <a:schemeClr val="dk1"/>
                          </a:solidFill>
                          <a:latin typeface="Roboto Condensed"/>
                          <a:ea typeface="Roboto Condensed"/>
                          <a:cs typeface="Roboto Condensed"/>
                          <a:sym typeface="Roboto Condensed"/>
                        </a:rPr>
                        <a:t>White Box</a:t>
                      </a:r>
                    </a:p>
                  </a:txBody>
                  <a:tcPr marT="91425" marB="91425" marR="91425" marL="91425"/>
                </a:tc>
                <a:tc>
                  <a:txBody>
                    <a:bodyPr>
                      <a:noAutofit/>
                    </a:bodyPr>
                    <a:lstStyle/>
                    <a:p>
                      <a:pPr lvl="0" rtl="0">
                        <a:spcBef>
                          <a:spcPts val="0"/>
                        </a:spcBef>
                        <a:buNone/>
                      </a:pPr>
                      <a:r>
                        <a:rPr lang="en" sz="1200">
                          <a:latin typeface="Roboto Condensed"/>
                          <a:ea typeface="Roboto Condensed"/>
                          <a:cs typeface="Roboto Condensed"/>
                          <a:sym typeface="Roboto Condensed"/>
                        </a:rPr>
                        <a:t>Tests what the software </a:t>
                      </a:r>
                      <a:r>
                        <a:rPr i="1" lang="en" sz="1200">
                          <a:latin typeface="Roboto Condensed"/>
                          <a:ea typeface="Roboto Condensed"/>
                          <a:cs typeface="Roboto Condensed"/>
                          <a:sym typeface="Roboto Condensed"/>
                        </a:rPr>
                        <a:t>does</a:t>
                      </a:r>
                    </a:p>
                    <a:p>
                      <a:pPr lvl="0" rtl="0">
                        <a:spcBef>
                          <a:spcPts val="0"/>
                        </a:spcBef>
                        <a:buNone/>
                      </a:pPr>
                      <a:r>
                        <a:rPr lang="en" sz="1200">
                          <a:latin typeface="Roboto Condensed"/>
                          <a:ea typeface="Roboto Condensed"/>
                          <a:cs typeface="Roboto Condensed"/>
                          <a:sym typeface="Roboto Condensed"/>
                        </a:rPr>
                        <a:t>Test cases are designed considering the software’s internal structure</a:t>
                      </a:r>
                    </a:p>
                  </a:txBody>
                  <a:tcPr marT="91425" marB="91425" marR="91425" marL="91425"/>
                </a:tc>
                <a:tc>
                  <a:txBody>
                    <a:bodyPr>
                      <a:noAutofit/>
                    </a:bodyPr>
                    <a:lstStyle/>
                    <a:p>
                      <a:pPr lvl="0">
                        <a:spcBef>
                          <a:spcPts val="0"/>
                        </a:spcBef>
                        <a:buNone/>
                      </a:pPr>
                      <a:r>
                        <a:t/>
                      </a:r>
                      <a:endParaRPr sz="900">
                        <a:latin typeface="Roboto Condensed"/>
                        <a:ea typeface="Roboto Condensed"/>
                        <a:cs typeface="Roboto Condensed"/>
                        <a:sym typeface="Roboto Condensed"/>
                      </a:endParaRPr>
                    </a:p>
                  </a:txBody>
                  <a:tcPr marT="91425" marB="91425" marR="91425" marL="91425"/>
                </a:tc>
                <a:tc>
                  <a:txBody>
                    <a:bodyPr>
                      <a:noAutofit/>
                    </a:bodyPr>
                    <a:lstStyle/>
                    <a:p>
                      <a:pPr lvl="0" rtl="0">
                        <a:spcBef>
                          <a:spcPts val="0"/>
                        </a:spcBef>
                        <a:buNone/>
                      </a:pPr>
                      <a:r>
                        <a:rPr lang="en" sz="1200">
                          <a:latin typeface="Roboto Condensed"/>
                          <a:ea typeface="Roboto Condensed"/>
                          <a:cs typeface="Roboto Condensed"/>
                          <a:sym typeface="Roboto Condensed"/>
                        </a:rPr>
                        <a:t>Harder to validate requirements</a:t>
                      </a:r>
                    </a:p>
                    <a:p>
                      <a:pPr lvl="0" rtl="0">
                        <a:spcBef>
                          <a:spcPts val="0"/>
                        </a:spcBef>
                        <a:buNone/>
                      </a:pPr>
                      <a:r>
                        <a:rPr lang="en" sz="1200">
                          <a:latin typeface="Roboto Condensed"/>
                          <a:ea typeface="Roboto Condensed"/>
                          <a:cs typeface="Roboto Condensed"/>
                          <a:sym typeface="Roboto Condensed"/>
                        </a:rPr>
                        <a:t>Development skills needed</a:t>
                      </a:r>
                    </a:p>
                    <a:p>
                      <a:pPr lvl="0" rtl="0">
                        <a:spcBef>
                          <a:spcPts val="0"/>
                        </a:spcBef>
                        <a:buNone/>
                      </a:pPr>
                      <a:r>
                        <a:rPr lang="en" sz="1200">
                          <a:latin typeface="Roboto Condensed"/>
                          <a:ea typeface="Roboto Condensed"/>
                          <a:cs typeface="Roboto Condensed"/>
                          <a:sym typeface="Roboto Condensed"/>
                        </a:rPr>
                        <a:t>Cannot detect absence of functionality or misinterpretations</a:t>
                      </a:r>
                    </a:p>
                  </a:txBody>
                  <a:tcPr marT="91425" marB="91425" marR="91425" marL="91425"/>
                </a:tc>
              </a:tr>
              <a:tr h="381000">
                <a:tc>
                  <a:txBody>
                    <a:bodyPr>
                      <a:noAutofit/>
                    </a:bodyPr>
                    <a:lstStyle/>
                    <a:p>
                      <a:pPr lvl="0" rtl="0" algn="ctr">
                        <a:spcBef>
                          <a:spcPts val="0"/>
                        </a:spcBef>
                        <a:buNone/>
                      </a:pPr>
                      <a:r>
                        <a:rPr b="1" lang="en" sz="1200">
                          <a:solidFill>
                            <a:schemeClr val="dk1"/>
                          </a:solidFill>
                          <a:latin typeface="Roboto Condensed"/>
                          <a:ea typeface="Roboto Condensed"/>
                          <a:cs typeface="Roboto Condensed"/>
                          <a:sym typeface="Roboto Condensed"/>
                        </a:rPr>
                        <a:t>Positive</a:t>
                      </a:r>
                    </a:p>
                  </a:txBody>
                  <a:tcPr marT="91425" marB="91425" marR="91425" marL="91425"/>
                </a:tc>
                <a:tc gridSpan="3">
                  <a:txBody>
                    <a:bodyPr>
                      <a:noAutofit/>
                    </a:bodyPr>
                    <a:lstStyle/>
                    <a:p>
                      <a:pPr lvl="0" rtl="0">
                        <a:spcBef>
                          <a:spcPts val="0"/>
                        </a:spcBef>
                        <a:buNone/>
                      </a:pPr>
                      <a:r>
                        <a:rPr lang="en" sz="1200">
                          <a:latin typeface="Roboto Condensed"/>
                          <a:ea typeface="Roboto Condensed"/>
                          <a:cs typeface="Roboto Condensed"/>
                          <a:sym typeface="Roboto Condensed"/>
                        </a:rPr>
                        <a:t>Verifies the ability of the system to implement a solution to the business needs under normal conditions</a:t>
                      </a:r>
                    </a:p>
                  </a:txBody>
                  <a:tcPr marT="91425" marB="91425" marR="91425" marL="91425"/>
                </a:tc>
                <a:tc hMerge="1"/>
                <a:tc hMerge="1"/>
              </a:tr>
              <a:tr h="381000">
                <a:tc>
                  <a:txBody>
                    <a:bodyPr>
                      <a:noAutofit/>
                    </a:bodyPr>
                    <a:lstStyle/>
                    <a:p>
                      <a:pPr lvl="0" rtl="0" algn="ctr">
                        <a:spcBef>
                          <a:spcPts val="0"/>
                        </a:spcBef>
                        <a:buNone/>
                      </a:pPr>
                      <a:r>
                        <a:rPr b="1" lang="en" sz="1200">
                          <a:solidFill>
                            <a:schemeClr val="dk1"/>
                          </a:solidFill>
                          <a:latin typeface="Roboto Condensed"/>
                          <a:ea typeface="Roboto Condensed"/>
                          <a:cs typeface="Roboto Condensed"/>
                          <a:sym typeface="Roboto Condensed"/>
                        </a:rPr>
                        <a:t>Negative</a:t>
                      </a:r>
                    </a:p>
                  </a:txBody>
                  <a:tcPr marT="91425" marB="91425" marR="91425" marL="91425"/>
                </a:tc>
                <a:tc gridSpan="3">
                  <a:txBody>
                    <a:bodyPr>
                      <a:noAutofit/>
                    </a:bodyPr>
                    <a:lstStyle/>
                    <a:p>
                      <a:pPr lvl="0" rtl="0">
                        <a:spcBef>
                          <a:spcPts val="0"/>
                        </a:spcBef>
                        <a:buNone/>
                      </a:pPr>
                      <a:r>
                        <a:rPr lang="en" sz="1200">
                          <a:latin typeface="Roboto Condensed"/>
                          <a:ea typeface="Roboto Condensed"/>
                          <a:cs typeface="Roboto Condensed"/>
                          <a:sym typeface="Roboto Condensed"/>
                        </a:rPr>
                        <a:t>Verifies the ability of the system to detect, document and resolve user errors or any other condition not considered normal</a:t>
                      </a:r>
                    </a:p>
                  </a:txBody>
                  <a:tcPr marT="91425" marB="91425" marR="91425" marL="91425"/>
                </a:tc>
                <a:tc hMerge="1"/>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nvSpPr>
        <p:spPr>
          <a:xfrm>
            <a:off x="99925" y="37825"/>
            <a:ext cx="5541300" cy="4572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Functional 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70" name="Shape 170"/>
          <p:cNvSpPr txBox="1"/>
          <p:nvPr/>
        </p:nvSpPr>
        <p:spPr>
          <a:xfrm>
            <a:off x="478350" y="548950"/>
            <a:ext cx="8187300" cy="3268500"/>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Generally described within the functional requirements specification</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0" marL="4572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Refers mostly to “what the system does”</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0" marL="4572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These tests belong to the “Black Box” category</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0" marL="457200" marR="0" rtl="0" algn="l">
              <a:lnSpc>
                <a:spcPct val="100000"/>
              </a:lnSpc>
              <a:spcBef>
                <a:spcPts val="0"/>
              </a:spcBef>
              <a:spcAft>
                <a:spcPts val="0"/>
              </a:spcAft>
              <a:buClr>
                <a:srgbClr val="C0CE29"/>
              </a:buClr>
              <a:buFont typeface="Roboto Condensed"/>
              <a:buChar char="●"/>
            </a:pPr>
            <a:r>
              <a:rPr b="1" lang="en">
                <a:latin typeface="Roboto Condensed"/>
                <a:ea typeface="Roboto Condensed"/>
                <a:cs typeface="Roboto Condensed"/>
                <a:sym typeface="Roboto Condensed"/>
              </a:rPr>
              <a:t>Smoke testing</a:t>
            </a:r>
            <a:r>
              <a:rPr lang="en">
                <a:latin typeface="Roboto Condensed"/>
                <a:ea typeface="Roboto Condensed"/>
                <a:cs typeface="Roboto Condensed"/>
                <a:sym typeface="Roboto Condensed"/>
              </a:rPr>
              <a:t>: Refers to the first tests that are executed to provide quick feedback to determine if system under test is stable and won’t fail drastically</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0" marL="457200" marR="0" rtl="0" algn="l">
              <a:lnSpc>
                <a:spcPct val="100000"/>
              </a:lnSpc>
              <a:spcBef>
                <a:spcPts val="0"/>
              </a:spcBef>
              <a:spcAft>
                <a:spcPts val="0"/>
              </a:spcAft>
              <a:buClr>
                <a:srgbClr val="C0CE29"/>
              </a:buClr>
              <a:buFont typeface="Roboto Condensed"/>
              <a:buChar char="●"/>
            </a:pPr>
            <a:r>
              <a:rPr b="1" lang="en">
                <a:latin typeface="Roboto Condensed"/>
                <a:ea typeface="Roboto Condensed"/>
                <a:cs typeface="Roboto Condensed"/>
                <a:sym typeface="Roboto Condensed"/>
              </a:rPr>
              <a:t>Sanity testing</a:t>
            </a:r>
            <a:r>
              <a:rPr lang="en">
                <a:latin typeface="Roboto Condensed"/>
                <a:ea typeface="Roboto Condensed"/>
                <a:cs typeface="Roboto Condensed"/>
                <a:sym typeface="Roboto Condensed"/>
              </a:rPr>
              <a:t>: Refers to the suite of tests that is executed to verify the main functions of a system are working without errors to determine if it is reasonable to continue with further (more detailed) tests</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0" marL="457200" rtl="0">
              <a:spcBef>
                <a:spcPts val="0"/>
              </a:spcBef>
              <a:buClr>
                <a:srgbClr val="C0CE29"/>
              </a:buClr>
              <a:buFont typeface="Roboto Condensed"/>
              <a:buChar char="●"/>
            </a:pPr>
            <a:r>
              <a:rPr b="1" lang="en">
                <a:solidFill>
                  <a:schemeClr val="dk1"/>
                </a:solidFill>
                <a:latin typeface="Roboto Condensed"/>
                <a:ea typeface="Roboto Condensed"/>
                <a:cs typeface="Roboto Condensed"/>
                <a:sym typeface="Roboto Condensed"/>
              </a:rPr>
              <a:t>Regression testing</a:t>
            </a:r>
            <a:r>
              <a:rPr lang="en">
                <a:solidFill>
                  <a:schemeClr val="dk1"/>
                </a:solidFill>
                <a:latin typeface="Roboto Condensed"/>
                <a:ea typeface="Roboto Condensed"/>
                <a:cs typeface="Roboto Condensed"/>
                <a:sym typeface="Roboto Condensed"/>
              </a:rPr>
              <a:t>: Consist in testing a system after a modification has taken place to verify that no new defects have been introduced or affected the previous correct functionality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nvSpPr>
        <p:spPr>
          <a:xfrm>
            <a:off x="99925" y="37825"/>
            <a:ext cx="5541300" cy="4572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Non Functional </a:t>
            </a: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76" name="Shape 176"/>
          <p:cNvSpPr txBox="1"/>
          <p:nvPr/>
        </p:nvSpPr>
        <p:spPr>
          <a:xfrm>
            <a:off x="478350" y="548950"/>
            <a:ext cx="8187300" cy="3268500"/>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Tests system attributes that are not related to functionalities</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317500" lvl="0" marL="4572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May include:</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1" marL="9144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Performance</a:t>
            </a:r>
          </a:p>
          <a:p>
            <a:pPr indent="0" lvl="0" marL="45720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1" marL="9144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Stress</a:t>
            </a:r>
          </a:p>
          <a:p>
            <a:pPr indent="0" lvl="0" marL="45720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1" marL="9144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Usability</a:t>
            </a:r>
          </a:p>
          <a:p>
            <a:pPr indent="0" lvl="0" marL="45720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1" marL="9144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Disaster/Error Recovery</a:t>
            </a:r>
          </a:p>
          <a:p>
            <a:pPr indent="0" lvl="0" marL="45720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1" marL="9144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Portability</a:t>
            </a:r>
          </a:p>
          <a:p>
            <a:pPr indent="0" lvl="0" marL="457200" rtl="0">
              <a:spcBef>
                <a:spcPts val="0"/>
              </a:spcBef>
              <a:buNone/>
            </a:pPr>
            <a:r>
              <a:t/>
            </a:r>
            <a:endParaRPr>
              <a:solidFill>
                <a:schemeClr val="dk1"/>
              </a:solidFill>
              <a:latin typeface="Roboto Condensed"/>
              <a:ea typeface="Roboto Condensed"/>
              <a:cs typeface="Roboto Condensed"/>
              <a:sym typeface="Roboto Condensed"/>
            </a:endParaRPr>
          </a:p>
          <a:p>
            <a:pPr indent="0" lvl="0" marL="0" rtl="0">
              <a:spcBef>
                <a:spcPts val="0"/>
              </a:spcBef>
              <a:buNone/>
            </a:pPr>
            <a:r>
              <a:t/>
            </a:r>
            <a:endParaRPr>
              <a:solidFill>
                <a:schemeClr val="dk1"/>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body"/>
          </p:nvPr>
        </p:nvSpPr>
        <p:spPr>
          <a:xfrm>
            <a:off x="442912" y="951309"/>
            <a:ext cx="8229600" cy="3394500"/>
          </a:xfrm>
          <a:prstGeom prst="rect">
            <a:avLst/>
          </a:prstGeom>
          <a:noFill/>
          <a:ln>
            <a:noFill/>
          </a:ln>
        </p:spPr>
        <p:txBody>
          <a:bodyPr anchorCtr="0" anchor="t" bIns="45625" lIns="91275" rIns="91275" tIns="45625">
            <a:noAutofit/>
          </a:bodyPr>
          <a:lstStyle/>
          <a:p>
            <a:pPr indent="-341312" lvl="0" marL="341312" marR="0" rtl="0" algn="l">
              <a:lnSpc>
                <a:spcPct val="100000"/>
              </a:lnSpc>
              <a:spcBef>
                <a:spcPts val="400"/>
              </a:spcBef>
              <a:spcAft>
                <a:spcPts val="0"/>
              </a:spcAft>
              <a:buClr>
                <a:srgbClr val="C0CE29"/>
              </a:buClr>
              <a:buSzPct val="100000"/>
              <a:buFont typeface="Noto Sans Symbols"/>
              <a:buNone/>
            </a:pPr>
            <a:r>
              <a:t/>
            </a:r>
            <a:endParaRPr b="1" i="0" sz="2000" u="none" cap="none" strike="noStrike">
              <a:solidFill>
                <a:srgbClr val="003366"/>
              </a:solidFill>
              <a:latin typeface="Verdana"/>
              <a:ea typeface="Verdana"/>
              <a:cs typeface="Verdana"/>
              <a:sym typeface="Verdana"/>
            </a:endParaRPr>
          </a:p>
          <a:p>
            <a:pPr indent="-341312" lvl="0" marL="341312" marR="0" rtl="0" algn="l">
              <a:spcBef>
                <a:spcPts val="400"/>
              </a:spcBef>
              <a:spcAft>
                <a:spcPts val="0"/>
              </a:spcAft>
              <a:buClr>
                <a:schemeClr val="dk1"/>
              </a:buClr>
              <a:buSzPct val="100000"/>
              <a:buFont typeface="Arial"/>
              <a:buNone/>
            </a:pPr>
            <a:r>
              <a:t/>
            </a:r>
            <a:endParaRPr b="1" i="0" sz="2000" u="none">
              <a:solidFill>
                <a:srgbClr val="003366"/>
              </a:solidFill>
              <a:latin typeface="Verdana"/>
              <a:ea typeface="Verdana"/>
              <a:cs typeface="Verdana"/>
              <a:sym typeface="Verdana"/>
            </a:endParaRPr>
          </a:p>
        </p:txBody>
      </p:sp>
      <p:sp>
        <p:nvSpPr>
          <p:cNvPr id="104" name="Shape 104"/>
          <p:cNvSpPr txBox="1"/>
          <p:nvPr/>
        </p:nvSpPr>
        <p:spPr>
          <a:xfrm>
            <a:off x="99925" y="37825"/>
            <a:ext cx="5541300" cy="4572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Speakers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pic>
        <p:nvPicPr>
          <p:cNvPr descr="AIbEiAIAAABECKCg0fb2g8bZnAEiC3ZjYXJkX3Bob3RvKigzN2E3MTJiOGMzMTg2NmUzZTZiNzU5NjRmMzdlMjIyZmM1YTdiM2IxMAEa9X6HXyTBcdjM6u04bl6zKlJ4iA" id="105" name="Shape 105"/>
          <p:cNvPicPr preferRelativeResize="0"/>
          <p:nvPr/>
        </p:nvPicPr>
        <p:blipFill rotWithShape="1">
          <a:blip r:embed="rId3">
            <a:alphaModFix/>
          </a:blip>
          <a:srcRect b="0" l="5491" r="5500" t="0"/>
          <a:stretch/>
        </p:blipFill>
        <p:spPr>
          <a:xfrm>
            <a:off x="607525" y="1005325"/>
            <a:ext cx="1533000" cy="1722300"/>
          </a:xfrm>
          <a:prstGeom prst="ellipse">
            <a:avLst/>
          </a:prstGeom>
          <a:noFill/>
          <a:ln>
            <a:noFill/>
          </a:ln>
        </p:spPr>
      </p:pic>
      <p:sp>
        <p:nvSpPr>
          <p:cNvPr id="106" name="Shape 106"/>
          <p:cNvSpPr txBox="1"/>
          <p:nvPr/>
        </p:nvSpPr>
        <p:spPr>
          <a:xfrm>
            <a:off x="2377325" y="1368775"/>
            <a:ext cx="3429000" cy="9954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1"/>
                </a:solidFill>
                <a:latin typeface="Roboto Condensed"/>
                <a:ea typeface="Roboto Condensed"/>
                <a:cs typeface="Roboto Condensed"/>
                <a:sym typeface="Roboto Condensed"/>
              </a:rPr>
              <a:t>Finkbeiner, </a:t>
            </a:r>
            <a:r>
              <a:rPr lang="en" sz="1800">
                <a:latin typeface="Roboto Condensed"/>
                <a:ea typeface="Roboto Condensed"/>
                <a:cs typeface="Roboto Condensed"/>
                <a:sym typeface="Roboto Condensed"/>
              </a:rPr>
              <a:t>Walter</a:t>
            </a:r>
          </a:p>
          <a:p>
            <a:pPr lvl="0" rtl="0">
              <a:spcBef>
                <a:spcPts val="0"/>
              </a:spcBef>
              <a:buNone/>
            </a:pPr>
            <a:r>
              <a:rPr lang="en" sz="1800">
                <a:latin typeface="Roboto Condensed"/>
                <a:ea typeface="Roboto Condensed"/>
                <a:cs typeface="Roboto Condensed"/>
                <a:sym typeface="Roboto Condensed"/>
              </a:rPr>
              <a:t>Globant - Test Automation Engineer</a:t>
            </a:r>
          </a:p>
          <a:p>
            <a:pPr lvl="0" rtl="0">
              <a:spcBef>
                <a:spcPts val="0"/>
              </a:spcBef>
              <a:buNone/>
            </a:pPr>
            <a:r>
              <a:rPr lang="en" sz="1800">
                <a:latin typeface="Roboto Condensed"/>
                <a:ea typeface="Roboto Condensed"/>
                <a:cs typeface="Roboto Condensed"/>
                <a:sym typeface="Roboto Condensed"/>
              </a:rPr>
              <a:t>walter.finkbeiner@globant.com</a:t>
            </a:r>
          </a:p>
        </p:txBody>
      </p:sp>
      <p:pic>
        <p:nvPicPr>
          <p:cNvPr id="107" name="Shape 107"/>
          <p:cNvPicPr preferRelativeResize="0"/>
          <p:nvPr/>
        </p:nvPicPr>
        <p:blipFill rotWithShape="1">
          <a:blip r:embed="rId4">
            <a:alphaModFix/>
          </a:blip>
          <a:srcRect b="17238" l="7410" r="7410" t="10994"/>
          <a:stretch/>
        </p:blipFill>
        <p:spPr>
          <a:xfrm>
            <a:off x="4036525" y="2757925"/>
            <a:ext cx="1533000" cy="1722300"/>
          </a:xfrm>
          <a:prstGeom prst="ellipse">
            <a:avLst/>
          </a:prstGeom>
          <a:noFill/>
          <a:ln>
            <a:noFill/>
          </a:ln>
        </p:spPr>
      </p:pic>
      <p:sp>
        <p:nvSpPr>
          <p:cNvPr id="108" name="Shape 108"/>
          <p:cNvSpPr txBox="1"/>
          <p:nvPr/>
        </p:nvSpPr>
        <p:spPr>
          <a:xfrm>
            <a:off x="5806325" y="3121375"/>
            <a:ext cx="2913000" cy="995400"/>
          </a:xfrm>
          <a:prstGeom prst="rect">
            <a:avLst/>
          </a:prstGeom>
          <a:noFill/>
          <a:ln>
            <a:noFill/>
          </a:ln>
        </p:spPr>
        <p:txBody>
          <a:bodyPr anchorCtr="0" anchor="t" bIns="91425" lIns="91425" rIns="91425" tIns="91425">
            <a:noAutofit/>
          </a:bodyPr>
          <a:lstStyle/>
          <a:p>
            <a:pPr lvl="0" rtl="0">
              <a:spcBef>
                <a:spcPts val="0"/>
              </a:spcBef>
              <a:buNone/>
            </a:pPr>
            <a:r>
              <a:rPr lang="en" sz="1800">
                <a:latin typeface="Roboto Condensed"/>
                <a:ea typeface="Roboto Condensed"/>
                <a:cs typeface="Roboto Condensed"/>
                <a:sym typeface="Roboto Condensed"/>
              </a:rPr>
              <a:t>Krzemien, Juan Pedro</a:t>
            </a:r>
          </a:p>
          <a:p>
            <a:pPr lvl="0" rtl="0">
              <a:spcBef>
                <a:spcPts val="0"/>
              </a:spcBef>
              <a:buNone/>
            </a:pPr>
            <a:r>
              <a:rPr lang="en" sz="1800">
                <a:latin typeface="Roboto Condensed"/>
                <a:ea typeface="Roboto Condensed"/>
                <a:cs typeface="Roboto Condensed"/>
                <a:sym typeface="Roboto Condensed"/>
              </a:rPr>
              <a:t>Globant Technical Director</a:t>
            </a:r>
          </a:p>
          <a:p>
            <a:pPr lvl="0" rtl="0">
              <a:spcBef>
                <a:spcPts val="0"/>
              </a:spcBef>
              <a:buNone/>
            </a:pPr>
            <a:r>
              <a:rPr lang="en" sz="1800">
                <a:latin typeface="Roboto Condensed"/>
                <a:ea typeface="Roboto Condensed"/>
                <a:cs typeface="Roboto Condensed"/>
                <a:sym typeface="Roboto Condensed"/>
              </a:rPr>
              <a:t>juan.krzemien@globant.com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nvSpPr>
        <p:spPr>
          <a:xfrm>
            <a:off x="99925" y="37825"/>
            <a:ext cx="5541300" cy="4572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14" name="Shape 114"/>
          <p:cNvSpPr/>
          <p:nvPr/>
        </p:nvSpPr>
        <p:spPr>
          <a:xfrm>
            <a:off x="4500700" y="1096125"/>
            <a:ext cx="3830400" cy="1138200"/>
          </a:xfrm>
          <a:prstGeom prst="wedgeEllipseCallout">
            <a:avLst>
              <a:gd fmla="val 47439" name="adj1"/>
              <a:gd fmla="val 49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t>Is the process of operating a system or component to evaluate specific aspects under specific conditions, observing and registering the results.</a:t>
            </a:r>
          </a:p>
        </p:txBody>
      </p:sp>
      <p:sp>
        <p:nvSpPr>
          <p:cNvPr id="115" name="Shape 115"/>
          <p:cNvSpPr/>
          <p:nvPr/>
        </p:nvSpPr>
        <p:spPr>
          <a:xfrm>
            <a:off x="758000" y="811600"/>
            <a:ext cx="3363300" cy="984900"/>
          </a:xfrm>
          <a:prstGeom prst="wedgeEllipseCallout">
            <a:avLst>
              <a:gd fmla="val -38195" name="adj1"/>
              <a:gd fmla="val 6185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solidFill>
                  <a:schemeClr val="dk1"/>
                </a:solidFill>
              </a:rPr>
              <a:t>The process of executing a program with the intention of certifying its quality</a:t>
            </a:r>
          </a:p>
        </p:txBody>
      </p:sp>
      <p:sp>
        <p:nvSpPr>
          <p:cNvPr id="116" name="Shape 116"/>
          <p:cNvSpPr/>
          <p:nvPr/>
        </p:nvSpPr>
        <p:spPr>
          <a:xfrm>
            <a:off x="1662675" y="2485575"/>
            <a:ext cx="3735300" cy="741000"/>
          </a:xfrm>
          <a:prstGeom prst="wedgeEllipseCallout">
            <a:avLst>
              <a:gd fmla="val -6835" name="adj1"/>
              <a:gd fmla="val 9429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Testing is the art of destroying something constructively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nvSpPr>
        <p:spPr>
          <a:xfrm>
            <a:off x="99925" y="37825"/>
            <a:ext cx="5541300" cy="4572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22" name="Shape 122"/>
          <p:cNvSpPr txBox="1"/>
          <p:nvPr/>
        </p:nvSpPr>
        <p:spPr>
          <a:xfrm>
            <a:off x="478350" y="548950"/>
            <a:ext cx="8187300" cy="32685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en">
                <a:latin typeface="Roboto Condensed"/>
                <a:ea typeface="Roboto Condensed"/>
                <a:cs typeface="Roboto Condensed"/>
                <a:sym typeface="Roboto Condensed"/>
              </a:rPr>
              <a:t>¿Why is it necessary?</a:t>
            </a:r>
          </a:p>
          <a:p>
            <a:pPr lvl="0">
              <a:spcBef>
                <a:spcPts val="0"/>
              </a:spcBef>
              <a:buClr>
                <a:schemeClr val="dk1"/>
              </a:buClr>
              <a:buFont typeface="Arial"/>
              <a:buNone/>
            </a:pPr>
            <a:r>
              <a:t/>
            </a:r>
            <a:endParaRPr>
              <a:latin typeface="Roboto Condensed"/>
              <a:ea typeface="Roboto Condensed"/>
              <a:cs typeface="Roboto Condensed"/>
              <a:sym typeface="Roboto Condensed"/>
            </a:endParaRPr>
          </a:p>
          <a:p>
            <a:pPr lvl="0">
              <a:spcBef>
                <a:spcPts val="0"/>
              </a:spcBef>
              <a:buClr>
                <a:schemeClr val="dk1"/>
              </a:buClr>
              <a:buFont typeface="Arial"/>
              <a:buNone/>
            </a:pPr>
            <a:r>
              <a:rPr lang="en">
                <a:latin typeface="Roboto Condensed"/>
                <a:ea typeface="Roboto Condensed"/>
                <a:cs typeface="Roboto Condensed"/>
                <a:sym typeface="Roboto Condensed"/>
              </a:rPr>
              <a:t>Because errors exist...and humans **** up things. Testing helps us to:</a:t>
            </a:r>
          </a:p>
          <a:p>
            <a:pPr lvl="0">
              <a:spcBef>
                <a:spcPts val="0"/>
              </a:spcBef>
              <a:buClr>
                <a:schemeClr val="dk1"/>
              </a:buClr>
              <a:buFont typeface="Arial"/>
              <a:buNone/>
            </a:pPr>
            <a:r>
              <a:t/>
            </a:r>
            <a:endParaRPr>
              <a:latin typeface="Roboto Condensed"/>
              <a:ea typeface="Roboto Condensed"/>
              <a:cs typeface="Roboto Condensed"/>
              <a:sym typeface="Roboto Condensed"/>
            </a:endParaRPr>
          </a:p>
          <a:p>
            <a:pPr indent="-228600" lvl="0" marL="4572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Ensures product fits customer's requirements</a:t>
            </a:r>
          </a:p>
          <a:p>
            <a:pPr indent="-228600" lvl="0" marL="4572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Makes sure the code is reliable, helps improve developers knowledge/skills and overall product quality</a:t>
            </a:r>
          </a:p>
          <a:p>
            <a:pPr indent="-228600" lvl="0" marL="457200" rtl="0">
              <a:spcBef>
                <a:spcPts val="0"/>
              </a:spcBef>
              <a:buClr>
                <a:srgbClr val="C0CE29"/>
              </a:buClr>
              <a:buFont typeface="Roboto Condensed"/>
              <a:buChar char="●"/>
            </a:pPr>
            <a:r>
              <a:rPr lang="en">
                <a:latin typeface="Roboto Condensed"/>
                <a:ea typeface="Roboto Condensed"/>
                <a:cs typeface="Roboto Condensed"/>
                <a:sym typeface="Roboto Condensed"/>
              </a:rPr>
              <a:t>R</a:t>
            </a:r>
            <a:r>
              <a:rPr lang="en">
                <a:latin typeface="Roboto Condensed"/>
                <a:ea typeface="Roboto Condensed"/>
                <a:cs typeface="Roboto Condensed"/>
                <a:sym typeface="Roboto Condensed"/>
              </a:rPr>
              <a:t>educe defects that can potentially reach Production environments</a:t>
            </a:r>
          </a:p>
          <a:p>
            <a:pPr indent="-228600" lvl="0" marL="457200" rtl="0">
              <a:spcBef>
                <a:spcPts val="0"/>
              </a:spcBef>
              <a:buClr>
                <a:srgbClr val="C0CE29"/>
              </a:buClr>
              <a:buFont typeface="Roboto Condensed"/>
              <a:buChar char="●"/>
            </a:pPr>
            <a:r>
              <a:rPr lang="en">
                <a:latin typeface="Roboto Condensed"/>
                <a:ea typeface="Roboto Condensed"/>
                <a:cs typeface="Roboto Condensed"/>
                <a:sym typeface="Roboto Condensed"/>
              </a:rPr>
              <a:t>Redefine the way things are done and how they work</a:t>
            </a:r>
          </a:p>
          <a:p>
            <a:pPr indent="-228600" lvl="0" marL="457200" rtl="0">
              <a:spcBef>
                <a:spcPts val="0"/>
              </a:spcBef>
              <a:buClr>
                <a:srgbClr val="C0CE29"/>
              </a:buClr>
              <a:buFont typeface="Roboto Condensed"/>
              <a:buChar char="●"/>
            </a:pPr>
            <a:r>
              <a:rPr lang="en">
                <a:latin typeface="Roboto Condensed"/>
                <a:ea typeface="Roboto Condensed"/>
                <a:cs typeface="Roboto Condensed"/>
                <a:sym typeface="Roboto Condensed"/>
              </a:rPr>
              <a:t>Set projects up to success</a:t>
            </a:r>
          </a:p>
          <a:p>
            <a:pPr lvl="0">
              <a:spcBef>
                <a:spcPts val="0"/>
              </a:spcBef>
              <a:buNone/>
            </a:pPr>
            <a:r>
              <a:t/>
            </a:r>
            <a:endParaRPr>
              <a:latin typeface="Roboto Condensed"/>
              <a:ea typeface="Roboto Condensed"/>
              <a:cs typeface="Roboto Condensed"/>
              <a:sym typeface="Roboto Condensed"/>
            </a:endParaRPr>
          </a:p>
          <a:p>
            <a:pPr lvl="0">
              <a:spcBef>
                <a:spcPts val="0"/>
              </a:spcBef>
              <a:buNone/>
            </a:pPr>
            <a:r>
              <a:t/>
            </a:r>
            <a:endParaRPr>
              <a:latin typeface="Roboto Condensed"/>
              <a:ea typeface="Roboto Condensed"/>
              <a:cs typeface="Roboto Condensed"/>
              <a:sym typeface="Roboto Condensed"/>
            </a:endParaRPr>
          </a:p>
          <a:p>
            <a:pPr lvl="0">
              <a:spcBef>
                <a:spcPts val="0"/>
              </a:spcBef>
              <a:buNone/>
            </a:pPr>
            <a:r>
              <a:rPr lang="en">
                <a:latin typeface="Roboto Condensed"/>
                <a:ea typeface="Roboto Condensed"/>
                <a:cs typeface="Roboto Condensed"/>
                <a:sym typeface="Roboto Condensed"/>
              </a:rPr>
              <a:t>As time passes, the cost of fixing a defect increases.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pic>
        <p:nvPicPr>
          <p:cNvPr descr="anand-bagmar-behavior-driven-testing-bdt-in-agile-7-728.jpg" id="127" name="Shape 127"/>
          <p:cNvPicPr preferRelativeResize="0"/>
          <p:nvPr/>
        </p:nvPicPr>
        <p:blipFill>
          <a:blip r:embed="rId3">
            <a:alphaModFix/>
          </a:blip>
          <a:stretch>
            <a:fillRect/>
          </a:stretch>
        </p:blipFill>
        <p:spPr>
          <a:xfrm>
            <a:off x="1671637" y="395287"/>
            <a:ext cx="5800725" cy="4352925"/>
          </a:xfrm>
          <a:prstGeom prst="rect">
            <a:avLst/>
          </a:prstGeom>
          <a:noFill/>
          <a:ln>
            <a:noFill/>
          </a:ln>
        </p:spPr>
      </p:pic>
      <p:sp>
        <p:nvSpPr>
          <p:cNvPr id="128" name="Shape 128"/>
          <p:cNvSpPr txBox="1"/>
          <p:nvPr/>
        </p:nvSpPr>
        <p:spPr>
          <a:xfrm>
            <a:off x="99925" y="37825"/>
            <a:ext cx="5541300" cy="4572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nvSpPr>
        <p:spPr>
          <a:xfrm>
            <a:off x="99925" y="37825"/>
            <a:ext cx="5541300" cy="4572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34" name="Shape 134"/>
          <p:cNvSpPr txBox="1"/>
          <p:nvPr/>
        </p:nvSpPr>
        <p:spPr>
          <a:xfrm>
            <a:off x="478350" y="548950"/>
            <a:ext cx="8187300" cy="3268500"/>
          </a:xfrm>
          <a:prstGeom prst="rect">
            <a:avLst/>
          </a:prstGeom>
          <a:noFill/>
          <a:ln>
            <a:noFill/>
          </a:ln>
        </p:spPr>
        <p:txBody>
          <a:bodyPr anchorCtr="0" anchor="t" bIns="91425" lIns="91425" rIns="91425" tIns="91425">
            <a:noAutofit/>
          </a:bodyPr>
          <a:lstStyle/>
          <a:p>
            <a:pPr indent="-228600" lvl="0" marL="457200" rtl="0">
              <a:spcBef>
                <a:spcPts val="0"/>
              </a:spcBef>
              <a:buClr>
                <a:srgbClr val="C0CE29"/>
              </a:buClr>
              <a:buFont typeface="Roboto Condensed"/>
              <a:buChar char="●"/>
            </a:pPr>
            <a:r>
              <a:rPr b="1" lang="en">
                <a:latin typeface="Roboto Condensed"/>
                <a:ea typeface="Roboto Condensed"/>
                <a:cs typeface="Roboto Condensed"/>
                <a:sym typeface="Roboto Condensed"/>
              </a:rPr>
              <a:t>Unit tests</a:t>
            </a:r>
          </a:p>
          <a:p>
            <a:pPr lvl="0" rtl="0">
              <a:spcBef>
                <a:spcPts val="0"/>
              </a:spcBef>
              <a:buNone/>
            </a:pPr>
            <a:r>
              <a:t/>
            </a:r>
            <a:endParaRPr b="1">
              <a:latin typeface="Roboto Condensed"/>
              <a:ea typeface="Roboto Condensed"/>
              <a:cs typeface="Roboto Condensed"/>
              <a:sym typeface="Roboto Condensed"/>
            </a:endParaRPr>
          </a:p>
          <a:p>
            <a:pPr indent="0" lvl="0" marL="457200" rtl="0">
              <a:spcBef>
                <a:spcPts val="0"/>
              </a:spcBef>
              <a:buNone/>
            </a:pPr>
            <a:r>
              <a:rPr lang="en">
                <a:latin typeface="Roboto Condensed"/>
                <a:ea typeface="Roboto Condensed"/>
                <a:cs typeface="Roboto Condensed"/>
                <a:sym typeface="Roboto Condensed"/>
              </a:rPr>
              <a:t>Exercises the smallest pieces of testable software (object or method) in the application to determine whether they behave as expected. </a:t>
            </a:r>
          </a:p>
          <a:p>
            <a:pPr indent="0" lvl="0" marL="457200" rtl="0">
              <a:spcBef>
                <a:spcPts val="0"/>
              </a:spcBef>
              <a:buNone/>
            </a:pPr>
            <a:r>
              <a:t/>
            </a:r>
            <a:endParaRPr>
              <a:latin typeface="Roboto Condensed"/>
              <a:ea typeface="Roboto Condensed"/>
              <a:cs typeface="Roboto Condensed"/>
              <a:sym typeface="Roboto Condensed"/>
            </a:endParaRPr>
          </a:p>
          <a:p>
            <a:pPr indent="-228600" lvl="1" marL="914400" rtl="0">
              <a:spcBef>
                <a:spcPts val="0"/>
              </a:spcBef>
              <a:buClr>
                <a:srgbClr val="C0CE29"/>
              </a:buClr>
              <a:buFont typeface="Roboto Condensed"/>
              <a:buChar char="■"/>
            </a:pPr>
            <a:r>
              <a:rPr lang="en">
                <a:latin typeface="Roboto Condensed"/>
                <a:ea typeface="Roboto Condensed"/>
                <a:cs typeface="Roboto Condensed"/>
                <a:sym typeface="Roboto Condensed"/>
              </a:rPr>
              <a:t>Executes against static code. </a:t>
            </a:r>
          </a:p>
          <a:p>
            <a:pPr indent="0" lvl="0" marL="457200" rtl="0">
              <a:spcBef>
                <a:spcPts val="0"/>
              </a:spcBef>
              <a:buNone/>
            </a:pPr>
            <a:r>
              <a:t/>
            </a:r>
            <a:endParaRPr>
              <a:latin typeface="Roboto Condensed"/>
              <a:ea typeface="Roboto Condensed"/>
              <a:cs typeface="Roboto Condensed"/>
              <a:sym typeface="Roboto Condensed"/>
            </a:endParaRPr>
          </a:p>
          <a:p>
            <a:pPr indent="-228600" lvl="1" marL="914400" rtl="0">
              <a:spcBef>
                <a:spcPts val="0"/>
              </a:spcBef>
              <a:buClr>
                <a:srgbClr val="C0CE29"/>
              </a:buClr>
              <a:buFont typeface="Roboto Condensed"/>
              <a:buChar char="■"/>
            </a:pPr>
            <a:r>
              <a:rPr lang="en">
                <a:latin typeface="Roboto Condensed"/>
                <a:ea typeface="Roboto Condensed"/>
                <a:cs typeface="Roboto Condensed"/>
                <a:sym typeface="Roboto Condensed"/>
              </a:rPr>
              <a:t>The developer that wrote the code is involved (+ Code Review).</a:t>
            </a:r>
          </a:p>
          <a:p>
            <a:pPr indent="0" lvl="0" marL="457200" rtl="0">
              <a:spcBef>
                <a:spcPts val="0"/>
              </a:spcBef>
              <a:buNone/>
            </a:pPr>
            <a:r>
              <a:t/>
            </a:r>
            <a:endParaRPr>
              <a:latin typeface="Roboto Condensed"/>
              <a:ea typeface="Roboto Condensed"/>
              <a:cs typeface="Roboto Condensed"/>
              <a:sym typeface="Roboto Condensed"/>
            </a:endParaRPr>
          </a:p>
          <a:p>
            <a:pPr indent="-228600" lvl="1" marL="914400" rtl="0">
              <a:spcBef>
                <a:spcPts val="0"/>
              </a:spcBef>
              <a:buClr>
                <a:srgbClr val="C0CE29"/>
              </a:buClr>
              <a:buFont typeface="Roboto Condensed"/>
              <a:buChar char="■"/>
            </a:pPr>
            <a:r>
              <a:rPr lang="en">
                <a:latin typeface="Roboto Condensed"/>
                <a:ea typeface="Roboto Condensed"/>
                <a:cs typeface="Roboto Condensed"/>
                <a:sym typeface="Roboto Condensed"/>
              </a:rPr>
              <a:t>Defects are fixed as soon as they are detected, without needing to go through the bug reporting formalities.</a:t>
            </a:r>
          </a:p>
          <a:p>
            <a:pPr indent="0" lvl="0" marL="457200" rtl="0">
              <a:spcBef>
                <a:spcPts val="0"/>
              </a:spcBef>
              <a:buNone/>
            </a:pPr>
            <a:r>
              <a:t/>
            </a:r>
            <a:endParaRPr>
              <a:latin typeface="Roboto Condensed"/>
              <a:ea typeface="Roboto Condensed"/>
              <a:cs typeface="Roboto Condensed"/>
              <a:sym typeface="Roboto Condensed"/>
            </a:endParaRPr>
          </a:p>
          <a:p>
            <a:pPr indent="-228600" lvl="1" marL="914400" rtl="0">
              <a:spcBef>
                <a:spcPts val="0"/>
              </a:spcBef>
              <a:buClr>
                <a:srgbClr val="C0CE29"/>
              </a:buClr>
              <a:buFont typeface="Roboto Condensed"/>
              <a:buChar char="■"/>
            </a:pPr>
            <a:r>
              <a:rPr lang="en">
                <a:latin typeface="Roboto Condensed"/>
                <a:ea typeface="Roboto Condensed"/>
                <a:cs typeface="Roboto Condensed"/>
                <a:sym typeface="Roboto Condensed"/>
              </a:rPr>
              <a:t>Coverage is measured in % of code covered.</a:t>
            </a:r>
          </a:p>
          <a:p>
            <a:pPr indent="0" lvl="0" marL="457200" rtl="0">
              <a:spcBef>
                <a:spcPts val="0"/>
              </a:spcBef>
              <a:buNone/>
            </a:pPr>
            <a:r>
              <a:t/>
            </a:r>
            <a:endParaRPr>
              <a:solidFill>
                <a:schemeClr val="dk1"/>
              </a:solidFill>
              <a:latin typeface="Roboto Condensed"/>
              <a:ea typeface="Roboto Condensed"/>
              <a:cs typeface="Roboto Condensed"/>
              <a:sym typeface="Roboto Condensed"/>
            </a:endParaRPr>
          </a:p>
          <a:p>
            <a:pPr indent="0" lvl="0" marL="0" rtl="0">
              <a:spcBef>
                <a:spcPts val="0"/>
              </a:spcBef>
              <a:buNone/>
            </a:pPr>
            <a:r>
              <a:t/>
            </a:r>
            <a:endParaRPr>
              <a:solidFill>
                <a:schemeClr val="dk1"/>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nvSpPr>
        <p:spPr>
          <a:xfrm>
            <a:off x="99925" y="37825"/>
            <a:ext cx="5541300" cy="4572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40" name="Shape 140"/>
          <p:cNvSpPr txBox="1"/>
          <p:nvPr/>
        </p:nvSpPr>
        <p:spPr>
          <a:xfrm>
            <a:off x="478350" y="548950"/>
            <a:ext cx="8187300" cy="32685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C0CE29"/>
              </a:buClr>
              <a:buFont typeface="Roboto Condensed"/>
              <a:buChar char="●"/>
            </a:pPr>
            <a:r>
              <a:rPr b="1" lang="en">
                <a:solidFill>
                  <a:schemeClr val="dk1"/>
                </a:solidFill>
                <a:latin typeface="Roboto Condensed"/>
                <a:ea typeface="Roboto Condensed"/>
                <a:cs typeface="Roboto Condensed"/>
                <a:sym typeface="Roboto Condensed"/>
              </a:rPr>
              <a:t>Component</a:t>
            </a:r>
            <a:r>
              <a:rPr lang="en">
                <a:solidFill>
                  <a:schemeClr val="dk1"/>
                </a:solidFill>
                <a:latin typeface="Roboto Condensed"/>
                <a:ea typeface="Roboto Condensed"/>
                <a:cs typeface="Roboto Condensed"/>
                <a:sym typeface="Roboto Condensed"/>
              </a:rPr>
              <a:t> </a:t>
            </a:r>
            <a:r>
              <a:rPr lang="en">
                <a:solidFill>
                  <a:schemeClr val="dk1"/>
                </a:solidFill>
                <a:latin typeface="Roboto Condensed"/>
                <a:ea typeface="Roboto Condensed"/>
                <a:cs typeface="Roboto Condensed"/>
                <a:sym typeface="Roboto Condensed"/>
              </a:rPr>
              <a:t>is any well-encapsulated, coherent and independently replaceable part of a larger system. In a microservice architecture, the components are the services themselves</a:t>
            </a:r>
          </a:p>
          <a:p>
            <a:pPr lvl="0" rtl="0">
              <a:lnSpc>
                <a:spcPct val="115000"/>
              </a:lnSpc>
              <a:spcBef>
                <a:spcPts val="0"/>
              </a:spcBef>
              <a:buNone/>
            </a:pPr>
            <a:r>
              <a:t/>
            </a:r>
            <a:endParaRPr sz="1100">
              <a:solidFill>
                <a:schemeClr val="dk1"/>
              </a:solidFill>
              <a:latin typeface="Roboto Condensed"/>
              <a:ea typeface="Roboto Condensed"/>
              <a:cs typeface="Roboto Condensed"/>
              <a:sym typeface="Roboto Condensed"/>
            </a:endParaRPr>
          </a:p>
          <a:p>
            <a:pPr indent="-228600" lvl="0" marL="457200" rtl="0">
              <a:spcBef>
                <a:spcPts val="0"/>
              </a:spcBef>
              <a:buClr>
                <a:srgbClr val="C0CE29"/>
              </a:buClr>
              <a:buFont typeface="Roboto Condensed"/>
              <a:buChar char="●"/>
            </a:pPr>
            <a:r>
              <a:rPr b="1" lang="en">
                <a:solidFill>
                  <a:schemeClr val="dk1"/>
                </a:solidFill>
                <a:latin typeface="Roboto Condensed"/>
                <a:ea typeface="Roboto Condensed"/>
                <a:cs typeface="Roboto Condensed"/>
                <a:sym typeface="Roboto Condensed"/>
              </a:rPr>
              <a:t>Component tests</a:t>
            </a:r>
          </a:p>
          <a:p>
            <a:pPr lvl="0" rtl="0">
              <a:lnSpc>
                <a:spcPct val="115000"/>
              </a:lnSpc>
              <a:spcBef>
                <a:spcPts val="0"/>
              </a:spcBef>
              <a:buNone/>
            </a:pPr>
            <a:r>
              <a:t/>
            </a:r>
            <a:endParaRPr b="1">
              <a:solidFill>
                <a:schemeClr val="dk1"/>
              </a:solidFill>
              <a:latin typeface="Roboto Condensed"/>
              <a:ea typeface="Roboto Condensed"/>
              <a:cs typeface="Roboto Condensed"/>
              <a:sym typeface="Roboto Condensed"/>
            </a:endParaRPr>
          </a:p>
          <a:p>
            <a:pPr indent="0" lvl="0" marL="457200" rtl="0">
              <a:lnSpc>
                <a:spcPct val="115000"/>
              </a:lnSpc>
              <a:spcBef>
                <a:spcPts val="0"/>
              </a:spcBef>
              <a:buNone/>
            </a:pPr>
            <a:r>
              <a:rPr lang="en">
                <a:solidFill>
                  <a:schemeClr val="dk1"/>
                </a:solidFill>
                <a:latin typeface="Roboto Condensed"/>
                <a:ea typeface="Roboto Condensed"/>
                <a:cs typeface="Roboto Condensed"/>
                <a:sym typeface="Roboto Condensed"/>
              </a:rPr>
              <a:t>Limits the scope of the exercised software to a </a:t>
            </a:r>
            <a:r>
              <a:rPr i="1" lang="en">
                <a:solidFill>
                  <a:schemeClr val="dk1"/>
                </a:solidFill>
                <a:latin typeface="Roboto Condensed"/>
                <a:ea typeface="Roboto Condensed"/>
                <a:cs typeface="Roboto Condensed"/>
                <a:sym typeface="Roboto Condensed"/>
              </a:rPr>
              <a:t>portion</a:t>
            </a:r>
            <a:r>
              <a:rPr lang="en">
                <a:solidFill>
                  <a:schemeClr val="dk1"/>
                </a:solidFill>
                <a:latin typeface="Roboto Condensed"/>
                <a:ea typeface="Roboto Condensed"/>
                <a:cs typeface="Roboto Condensed"/>
                <a:sym typeface="Roboto Condensed"/>
              </a:rPr>
              <a:t> of the system under test, manipulating the system through internal code interfaces and using test doubles to isolate the code under test from other components.</a:t>
            </a:r>
          </a:p>
          <a:p>
            <a:pPr indent="0" lvl="0" marL="457200" rtl="0">
              <a:spcBef>
                <a:spcPts val="0"/>
              </a:spcBef>
              <a:buNone/>
            </a:pPr>
            <a:r>
              <a:t/>
            </a:r>
            <a:endParaRPr>
              <a:solidFill>
                <a:schemeClr val="dk1"/>
              </a:solidFill>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Ability to thoroughly acceptance test the behavior encapsulated by that component</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Tests execute more quickly than broad stack equivalents</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Isolates component from its peers using test doubles. Avoids any complex behavior they may have</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Controlled testing environment for the component. Able to trigger any applicable error cases in a repeatable manner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nvSpPr>
        <p:spPr>
          <a:xfrm>
            <a:off x="99925" y="37825"/>
            <a:ext cx="5541300" cy="4572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46" name="Shape 146"/>
          <p:cNvSpPr txBox="1"/>
          <p:nvPr/>
        </p:nvSpPr>
        <p:spPr>
          <a:xfrm>
            <a:off x="478350" y="548950"/>
            <a:ext cx="8187300" cy="3268500"/>
          </a:xfrm>
          <a:prstGeom prst="rect">
            <a:avLst/>
          </a:prstGeom>
          <a:noFill/>
          <a:ln>
            <a:noFill/>
          </a:ln>
        </p:spPr>
        <p:txBody>
          <a:bodyPr anchorCtr="0" anchor="t" bIns="91425" lIns="91425" rIns="91425" tIns="91425">
            <a:noAutofit/>
          </a:bodyPr>
          <a:lstStyle/>
          <a:p>
            <a:pPr indent="-228600" lvl="0" marL="457200" rtl="0">
              <a:spcBef>
                <a:spcPts val="0"/>
              </a:spcBef>
              <a:buClr>
                <a:srgbClr val="C0CE29"/>
              </a:buClr>
              <a:buFont typeface="Roboto Condensed"/>
              <a:buChar char="●"/>
            </a:pPr>
            <a:r>
              <a:rPr b="1" lang="en">
                <a:solidFill>
                  <a:schemeClr val="dk1"/>
                </a:solidFill>
                <a:latin typeface="Roboto Condensed"/>
                <a:ea typeface="Roboto Condensed"/>
                <a:cs typeface="Roboto Condensed"/>
                <a:sym typeface="Roboto Condensed"/>
              </a:rPr>
              <a:t>Integration tests</a:t>
            </a:r>
          </a:p>
          <a:p>
            <a:pPr lvl="0" rtl="0">
              <a:lnSpc>
                <a:spcPct val="115000"/>
              </a:lnSpc>
              <a:spcBef>
                <a:spcPts val="0"/>
              </a:spcBef>
              <a:buNone/>
            </a:pPr>
            <a:r>
              <a:t/>
            </a:r>
            <a:endParaRPr b="1" sz="1100">
              <a:solidFill>
                <a:schemeClr val="dk1"/>
              </a:solidFill>
              <a:latin typeface="Roboto Condensed"/>
              <a:ea typeface="Roboto Condensed"/>
              <a:cs typeface="Roboto Condensed"/>
              <a:sym typeface="Roboto Condensed"/>
            </a:endParaRPr>
          </a:p>
          <a:p>
            <a:pPr indent="0" lvl="0" marL="457200" rtl="0">
              <a:spcBef>
                <a:spcPts val="0"/>
              </a:spcBef>
              <a:buNone/>
            </a:pPr>
            <a:r>
              <a:rPr lang="en">
                <a:latin typeface="Roboto Condensed"/>
                <a:ea typeface="Roboto Condensed"/>
                <a:cs typeface="Roboto Condensed"/>
                <a:sym typeface="Roboto Condensed"/>
              </a:rPr>
              <a:t>Collect modules together and test them as a subsystem in order to verify that they collaborate as intended to achieve some larger piece of behavior. They check for any incorrect assumptions each module has about how to interact with its peers.</a:t>
            </a:r>
          </a:p>
          <a:p>
            <a:pPr indent="0" lvl="0" marL="457200" rtl="0">
              <a:spcBef>
                <a:spcPts val="0"/>
              </a:spcBef>
              <a:buNone/>
            </a:pPr>
            <a:r>
              <a:t/>
            </a:r>
            <a:endParaRPr>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latin typeface="Roboto Condensed"/>
                <a:ea typeface="Roboto Condensed"/>
                <a:cs typeface="Roboto Condensed"/>
                <a:sym typeface="Roboto Condensed"/>
              </a:rPr>
              <a:t>In micro service architectures they are typically used to verify interactions between layers of integration code and the external components to which they are integrating (other micro services, data stores and caches)</a:t>
            </a:r>
          </a:p>
          <a:p>
            <a:pPr indent="0" lvl="0" marL="457200" rtl="0">
              <a:spcBef>
                <a:spcPts val="0"/>
              </a:spcBef>
              <a:buNone/>
            </a:pPr>
            <a:r>
              <a:t/>
            </a:r>
            <a:endParaRPr>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latin typeface="Roboto Condensed"/>
                <a:ea typeface="Roboto Condensed"/>
                <a:cs typeface="Roboto Condensed"/>
                <a:sym typeface="Roboto Condensed"/>
              </a:rPr>
              <a:t>The goal is to verify that the module can communicate sufficiently rather than to acceptance test the external component</a:t>
            </a:r>
          </a:p>
          <a:p>
            <a:pPr indent="0" lvl="0" marL="457200" rtl="0">
              <a:spcBef>
                <a:spcPts val="0"/>
              </a:spcBef>
              <a:buNone/>
            </a:pPr>
            <a:r>
              <a:t/>
            </a:r>
            <a:endParaRPr>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latin typeface="Roboto Condensed"/>
                <a:ea typeface="Roboto Condensed"/>
                <a:cs typeface="Roboto Condensed"/>
                <a:sym typeface="Roboto Condensed"/>
              </a:rPr>
              <a:t>Should aim to cover basic success and error paths through the integration module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nvSpPr>
        <p:spPr>
          <a:xfrm>
            <a:off x="99925" y="37825"/>
            <a:ext cx="5541300" cy="4572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52" name="Shape 152"/>
          <p:cNvSpPr txBox="1"/>
          <p:nvPr/>
        </p:nvSpPr>
        <p:spPr>
          <a:xfrm>
            <a:off x="478350" y="548950"/>
            <a:ext cx="8187300" cy="3268500"/>
          </a:xfrm>
          <a:prstGeom prst="rect">
            <a:avLst/>
          </a:prstGeom>
          <a:noFill/>
          <a:ln>
            <a:noFill/>
          </a:ln>
        </p:spPr>
        <p:txBody>
          <a:bodyPr anchorCtr="0" anchor="t" bIns="91425" lIns="91425" rIns="91425" tIns="91425">
            <a:noAutofit/>
          </a:bodyPr>
          <a:lstStyle/>
          <a:p>
            <a:pPr indent="-228600" lvl="0" marL="457200" rtl="0">
              <a:spcBef>
                <a:spcPts val="0"/>
              </a:spcBef>
              <a:buClr>
                <a:srgbClr val="C0CE29"/>
              </a:buClr>
              <a:buFont typeface="Roboto Condensed"/>
              <a:buChar char="●"/>
            </a:pPr>
            <a:r>
              <a:rPr b="1" lang="en">
                <a:solidFill>
                  <a:schemeClr val="dk1"/>
                </a:solidFill>
                <a:latin typeface="Roboto Condensed"/>
                <a:ea typeface="Roboto Condensed"/>
                <a:cs typeface="Roboto Condensed"/>
                <a:sym typeface="Roboto Condensed"/>
              </a:rPr>
              <a:t>End to End tests</a:t>
            </a:r>
          </a:p>
          <a:p>
            <a:pPr indent="0" lvl="0" marL="457200" rtl="0">
              <a:spcBef>
                <a:spcPts val="0"/>
              </a:spcBef>
              <a:buNone/>
            </a:pPr>
            <a:r>
              <a:t/>
            </a:r>
            <a:endParaRPr>
              <a:solidFill>
                <a:schemeClr val="dk1"/>
              </a:solidFill>
              <a:latin typeface="Roboto Condensed"/>
              <a:ea typeface="Roboto Condensed"/>
              <a:cs typeface="Roboto Condensed"/>
              <a:sym typeface="Roboto Condensed"/>
            </a:endParaRPr>
          </a:p>
          <a:p>
            <a:pPr indent="0" lvl="0" marL="457200" rtl="0">
              <a:spcBef>
                <a:spcPts val="0"/>
              </a:spcBef>
              <a:buNone/>
            </a:pPr>
            <a:r>
              <a:rPr lang="en">
                <a:solidFill>
                  <a:schemeClr val="dk1"/>
                </a:solidFill>
                <a:latin typeface="Roboto Condensed"/>
                <a:ea typeface="Roboto Condensed"/>
                <a:cs typeface="Roboto Condensed"/>
                <a:sym typeface="Roboto Condensed"/>
              </a:rPr>
              <a:t>Verifies that the system as a </a:t>
            </a:r>
            <a:r>
              <a:rPr i="1" lang="en">
                <a:solidFill>
                  <a:schemeClr val="dk1"/>
                </a:solidFill>
                <a:latin typeface="Roboto Condensed"/>
                <a:ea typeface="Roboto Condensed"/>
                <a:cs typeface="Roboto Condensed"/>
                <a:sym typeface="Roboto Condensed"/>
              </a:rPr>
              <a:t>whole</a:t>
            </a:r>
            <a:r>
              <a:rPr lang="en">
                <a:solidFill>
                  <a:schemeClr val="dk1"/>
                </a:solidFill>
                <a:latin typeface="Roboto Condensed"/>
                <a:ea typeface="Roboto Condensed"/>
                <a:cs typeface="Roboto Condensed"/>
                <a:sym typeface="Roboto Condensed"/>
              </a:rPr>
              <a:t> meets business goals </a:t>
            </a:r>
            <a:r>
              <a:rPr i="1" lang="en">
                <a:solidFill>
                  <a:schemeClr val="dk1"/>
                </a:solidFill>
                <a:latin typeface="Roboto Condensed"/>
                <a:ea typeface="Roboto Condensed"/>
                <a:cs typeface="Roboto Condensed"/>
                <a:sym typeface="Roboto Condensed"/>
              </a:rPr>
              <a:t>irrespective</a:t>
            </a:r>
            <a:r>
              <a:rPr lang="en">
                <a:solidFill>
                  <a:schemeClr val="dk1"/>
                </a:solidFill>
                <a:latin typeface="Roboto Condensed"/>
                <a:ea typeface="Roboto Condensed"/>
                <a:cs typeface="Roboto Condensed"/>
                <a:sym typeface="Roboto Condensed"/>
              </a:rPr>
              <a:t> of the component architecture in use. Since end-to-end tests are more business facing, they </a:t>
            </a:r>
            <a:r>
              <a:rPr i="1" lang="en">
                <a:solidFill>
                  <a:schemeClr val="dk1"/>
                </a:solidFill>
                <a:latin typeface="Roboto Condensed"/>
                <a:ea typeface="Roboto Condensed"/>
                <a:cs typeface="Roboto Condensed"/>
                <a:sym typeface="Roboto Condensed"/>
              </a:rPr>
              <a:t>often</a:t>
            </a:r>
            <a:r>
              <a:rPr lang="en">
                <a:solidFill>
                  <a:schemeClr val="dk1"/>
                </a:solidFill>
                <a:latin typeface="Roboto Condensed"/>
                <a:ea typeface="Roboto Condensed"/>
                <a:cs typeface="Roboto Condensed"/>
                <a:sym typeface="Roboto Condensed"/>
              </a:rPr>
              <a:t> utilise business readable Domain Syntax Language (DSL, such as </a:t>
            </a:r>
            <a:r>
              <a:rPr lang="en" u="sng">
                <a:solidFill>
                  <a:srgbClr val="1155CC"/>
                </a:solidFill>
                <a:latin typeface="Roboto Condensed"/>
                <a:ea typeface="Roboto Condensed"/>
                <a:cs typeface="Roboto Condensed"/>
                <a:sym typeface="Roboto Condensed"/>
                <a:hlinkClick r:id="rId3"/>
              </a:rPr>
              <a:t>Gherkin</a:t>
            </a:r>
            <a:r>
              <a:rPr lang="en">
                <a:solidFill>
                  <a:schemeClr val="dk1"/>
                </a:solidFill>
                <a:latin typeface="Roboto Condensed"/>
                <a:ea typeface="Roboto Condensed"/>
                <a:cs typeface="Roboto Condensed"/>
                <a:sym typeface="Roboto Condensed"/>
              </a:rPr>
              <a:t>) to express test cases.</a:t>
            </a:r>
          </a:p>
          <a:p>
            <a:pPr indent="0" lvl="0" marL="457200" rtl="0">
              <a:spcBef>
                <a:spcPts val="0"/>
              </a:spcBef>
              <a:buNone/>
            </a:pPr>
            <a:r>
              <a:t/>
            </a:r>
            <a:endParaRPr>
              <a:solidFill>
                <a:schemeClr val="dk1"/>
              </a:solidFill>
              <a:latin typeface="Roboto Condensed"/>
              <a:ea typeface="Roboto Condensed"/>
              <a:cs typeface="Roboto Condensed"/>
              <a:sym typeface="Roboto Condensed"/>
            </a:endParaRPr>
          </a:p>
          <a:p>
            <a:pPr indent="-228600" lvl="0" marL="4572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Written by Test Automation Engineers</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4572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Following guidelines usually applies to End to End tests:</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Write as few as possible (specially UI tests, as they are the </a:t>
            </a:r>
            <a:r>
              <a:rPr i="1" lang="en">
                <a:solidFill>
                  <a:schemeClr val="dk1"/>
                </a:solidFill>
                <a:latin typeface="Roboto Condensed"/>
                <a:ea typeface="Roboto Condensed"/>
                <a:cs typeface="Roboto Condensed"/>
                <a:sym typeface="Roboto Condensed"/>
              </a:rPr>
              <a:t>slowest</a:t>
            </a:r>
            <a:r>
              <a:rPr lang="en">
                <a:solidFill>
                  <a:schemeClr val="dk1"/>
                </a:solidFill>
                <a:latin typeface="Roboto Condensed"/>
                <a:ea typeface="Roboto Condensed"/>
                <a:cs typeface="Roboto Condensed"/>
                <a:sym typeface="Roboto Condensed"/>
              </a:rPr>
              <a:t> type of automated test)</a:t>
            </a:r>
          </a:p>
          <a:p>
            <a:pPr indent="-228600" lvl="0"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Make tests data-independent</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4572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Two different entry points for </a:t>
            </a:r>
            <a:r>
              <a:rPr b="1" lang="en">
                <a:solidFill>
                  <a:schemeClr val="dk1"/>
                </a:solidFill>
                <a:latin typeface="Roboto Condensed"/>
                <a:ea typeface="Roboto Condensed"/>
                <a:cs typeface="Roboto Condensed"/>
                <a:sym typeface="Roboto Condensed"/>
              </a:rPr>
              <a:t>End to End</a:t>
            </a:r>
            <a:r>
              <a:rPr lang="en">
                <a:solidFill>
                  <a:schemeClr val="dk1"/>
                </a:solidFill>
                <a:latin typeface="Roboto Condensed"/>
                <a:ea typeface="Roboto Condensed"/>
                <a:cs typeface="Roboto Condensed"/>
                <a:sym typeface="Roboto Condensed"/>
              </a:rPr>
              <a:t> tests</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1"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Web UI</a:t>
            </a:r>
          </a:p>
          <a:p>
            <a:pPr indent="-228600" lvl="1"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Public APIs (“headless End to End”, without the UI)</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template20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