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Montserrat"/>
      <p:regular r:id="rId13"/>
      <p:bold r:id="rId14"/>
      <p:italic r:id="rId15"/>
      <p:boldItalic r:id="rId16"/>
    </p:embeddedFont>
    <p:embeddedFont>
      <p:font typeface="Montserrat ExtraBold"/>
      <p:bold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ontserrat-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italic.fntdata"/><Relationship Id="rId14" Type="http://schemas.openxmlformats.org/officeDocument/2006/relationships/font" Target="fonts/Montserrat-bold.fntdata"/><Relationship Id="rId17" Type="http://schemas.openxmlformats.org/officeDocument/2006/relationships/font" Target="fonts/MontserratExtraBold-bold.fntdata"/><Relationship Id="rId16" Type="http://schemas.openxmlformats.org/officeDocument/2006/relationships/font" Target="fonts/Montserrat-boldItalic.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MontserratExtraBold-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146fc45155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 name="Google Shape;54;g146fc45155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46fc45155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g146fc451557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46fc45155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g146fc451557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46fc451557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g146fc451557_0_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46fc451557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g146fc451557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4a598f340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g14a598f3402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4a598f3402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g14a598f3402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bg>
      <p:bgPr>
        <a:blipFill>
          <a:blip r:embed="rId2">
            <a:alphaModFix/>
          </a:blip>
          <a:stretch>
            <a:fillRect/>
          </a:stretch>
        </a:blip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144400"/>
            <a:ext cx="8520600" cy="5727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chemeClr val="lt1"/>
              </a:buClr>
              <a:buSzPts val="1600"/>
              <a:buNone/>
              <a:defRPr sz="1600">
                <a:solidFill>
                  <a:schemeClr val="lt1"/>
                </a:solidFill>
              </a:defRPr>
            </a:lvl1pPr>
            <a:lvl2pPr lvl="1" rtl="0" algn="l">
              <a:lnSpc>
                <a:spcPct val="100000"/>
              </a:lnSpc>
              <a:spcBef>
                <a:spcPts val="0"/>
              </a:spcBef>
              <a:spcAft>
                <a:spcPts val="0"/>
              </a:spcAft>
              <a:buClr>
                <a:srgbClr val="761A79"/>
              </a:buClr>
              <a:buSzPts val="1600"/>
              <a:buNone/>
              <a:defRPr sz="1600">
                <a:solidFill>
                  <a:srgbClr val="761A79"/>
                </a:solidFill>
              </a:defRPr>
            </a:lvl2pPr>
            <a:lvl3pPr lvl="2" rtl="0" algn="l">
              <a:lnSpc>
                <a:spcPct val="100000"/>
              </a:lnSpc>
              <a:spcBef>
                <a:spcPts val="0"/>
              </a:spcBef>
              <a:spcAft>
                <a:spcPts val="0"/>
              </a:spcAft>
              <a:buClr>
                <a:srgbClr val="761A79"/>
              </a:buClr>
              <a:buSzPts val="1600"/>
              <a:buNone/>
              <a:defRPr sz="1600">
                <a:solidFill>
                  <a:srgbClr val="761A79"/>
                </a:solidFill>
              </a:defRPr>
            </a:lvl3pPr>
            <a:lvl4pPr lvl="3" rtl="0" algn="l">
              <a:lnSpc>
                <a:spcPct val="100000"/>
              </a:lnSpc>
              <a:spcBef>
                <a:spcPts val="0"/>
              </a:spcBef>
              <a:spcAft>
                <a:spcPts val="0"/>
              </a:spcAft>
              <a:buClr>
                <a:srgbClr val="761A79"/>
              </a:buClr>
              <a:buSzPts val="1600"/>
              <a:buNone/>
              <a:defRPr sz="1600">
                <a:solidFill>
                  <a:srgbClr val="761A79"/>
                </a:solidFill>
              </a:defRPr>
            </a:lvl4pPr>
            <a:lvl5pPr lvl="4" rtl="0" algn="l">
              <a:lnSpc>
                <a:spcPct val="100000"/>
              </a:lnSpc>
              <a:spcBef>
                <a:spcPts val="0"/>
              </a:spcBef>
              <a:spcAft>
                <a:spcPts val="0"/>
              </a:spcAft>
              <a:buClr>
                <a:srgbClr val="761A79"/>
              </a:buClr>
              <a:buSzPts val="1600"/>
              <a:buNone/>
              <a:defRPr sz="1600">
                <a:solidFill>
                  <a:srgbClr val="761A79"/>
                </a:solidFill>
              </a:defRPr>
            </a:lvl5pPr>
            <a:lvl6pPr lvl="5" rtl="0" algn="l">
              <a:lnSpc>
                <a:spcPct val="100000"/>
              </a:lnSpc>
              <a:spcBef>
                <a:spcPts val="0"/>
              </a:spcBef>
              <a:spcAft>
                <a:spcPts val="0"/>
              </a:spcAft>
              <a:buClr>
                <a:srgbClr val="761A79"/>
              </a:buClr>
              <a:buSzPts val="1600"/>
              <a:buNone/>
              <a:defRPr sz="1600">
                <a:solidFill>
                  <a:srgbClr val="761A79"/>
                </a:solidFill>
              </a:defRPr>
            </a:lvl6pPr>
            <a:lvl7pPr lvl="6" rtl="0" algn="l">
              <a:lnSpc>
                <a:spcPct val="100000"/>
              </a:lnSpc>
              <a:spcBef>
                <a:spcPts val="0"/>
              </a:spcBef>
              <a:spcAft>
                <a:spcPts val="0"/>
              </a:spcAft>
              <a:buClr>
                <a:srgbClr val="761A79"/>
              </a:buClr>
              <a:buSzPts val="1600"/>
              <a:buNone/>
              <a:defRPr sz="1600">
                <a:solidFill>
                  <a:srgbClr val="761A79"/>
                </a:solidFill>
              </a:defRPr>
            </a:lvl7pPr>
            <a:lvl8pPr lvl="7" rtl="0" algn="l">
              <a:lnSpc>
                <a:spcPct val="100000"/>
              </a:lnSpc>
              <a:spcBef>
                <a:spcPts val="0"/>
              </a:spcBef>
              <a:spcAft>
                <a:spcPts val="0"/>
              </a:spcAft>
              <a:buClr>
                <a:srgbClr val="761A79"/>
              </a:buClr>
              <a:buSzPts val="1600"/>
              <a:buNone/>
              <a:defRPr sz="1600">
                <a:solidFill>
                  <a:srgbClr val="761A79"/>
                </a:solidFill>
              </a:defRPr>
            </a:lvl8pPr>
            <a:lvl9pPr lvl="8" rtl="0" algn="l">
              <a:lnSpc>
                <a:spcPct val="100000"/>
              </a:lnSpc>
              <a:spcBef>
                <a:spcPts val="0"/>
              </a:spcBef>
              <a:spcAft>
                <a:spcPts val="0"/>
              </a:spcAft>
              <a:buClr>
                <a:srgbClr val="761A79"/>
              </a:buClr>
              <a:buSzPts val="1600"/>
              <a:buNone/>
              <a:defRPr sz="1600">
                <a:solidFill>
                  <a:srgbClr val="761A79"/>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hyperlink" Target="https://aclanthology.org/2020.aacl-main.85.pd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5" name="Shape 55"/>
        <p:cNvGrpSpPr/>
        <p:nvPr/>
      </p:nvGrpSpPr>
      <p:grpSpPr>
        <a:xfrm>
          <a:off x="0" y="0"/>
          <a:ext cx="0" cy="0"/>
          <a:chOff x="0" y="0"/>
          <a:chExt cx="0" cy="0"/>
        </a:xfrm>
      </p:grpSpPr>
      <p:pic>
        <p:nvPicPr>
          <p:cNvPr id="56" name="Google Shape;56;p14"/>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57" name="Google Shape;57;p14"/>
          <p:cNvCxnSpPr/>
          <p:nvPr/>
        </p:nvCxnSpPr>
        <p:spPr>
          <a:xfrm flipH="1">
            <a:off x="2630225" y="427100"/>
            <a:ext cx="4894200" cy="12000"/>
          </a:xfrm>
          <a:prstGeom prst="straightConnector1">
            <a:avLst/>
          </a:prstGeom>
          <a:noFill/>
          <a:ln cap="flat" cmpd="sng" w="19050">
            <a:solidFill>
              <a:srgbClr val="761A79"/>
            </a:solidFill>
            <a:prstDash val="solid"/>
            <a:round/>
            <a:headEnd len="sm" w="sm" type="none"/>
            <a:tailEnd len="sm" w="sm" type="none"/>
          </a:ln>
        </p:spPr>
      </p:cxnSp>
      <p:sp>
        <p:nvSpPr>
          <p:cNvPr id="58" name="Google Shape;58;p14"/>
          <p:cNvSpPr txBox="1"/>
          <p:nvPr>
            <p:ph type="title"/>
          </p:nvPr>
        </p:nvSpPr>
        <p:spPr>
          <a:xfrm>
            <a:off x="311700" y="144400"/>
            <a:ext cx="26418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600"/>
              <a:buNone/>
            </a:pPr>
            <a:r>
              <a:rPr lang="en" sz="1400">
                <a:latin typeface="Montserrat ExtraBold"/>
                <a:ea typeface="Montserrat ExtraBold"/>
                <a:cs typeface="Montserrat ExtraBold"/>
                <a:sym typeface="Montserrat ExtraBold"/>
              </a:rPr>
              <a:t>Pengantar</a:t>
            </a:r>
            <a:endParaRPr sz="1400">
              <a:latin typeface="Montserrat ExtraBold"/>
              <a:ea typeface="Montserrat ExtraBold"/>
              <a:cs typeface="Montserrat ExtraBold"/>
              <a:sym typeface="Montserrat ExtraBold"/>
            </a:endParaRPr>
          </a:p>
        </p:txBody>
      </p:sp>
      <p:pic>
        <p:nvPicPr>
          <p:cNvPr id="59" name="Google Shape;59;p14"/>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60" name="Google Shape;60;p14"/>
          <p:cNvSpPr txBox="1"/>
          <p:nvPr>
            <p:ph type="title"/>
          </p:nvPr>
        </p:nvSpPr>
        <p:spPr>
          <a:xfrm>
            <a:off x="454375" y="144400"/>
            <a:ext cx="28287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rgbClr val="761A79"/>
                </a:solidFill>
                <a:latin typeface="Montserrat ExtraBold"/>
                <a:ea typeface="Montserrat ExtraBold"/>
                <a:cs typeface="Montserrat ExtraBold"/>
                <a:sym typeface="Montserrat ExtraBold"/>
              </a:rPr>
              <a:t>Contoh Analysis Report</a:t>
            </a:r>
            <a:endParaRPr sz="1000">
              <a:solidFill>
                <a:srgbClr val="761A79"/>
              </a:solidFill>
              <a:latin typeface="Montserrat ExtraBold"/>
              <a:ea typeface="Montserrat ExtraBold"/>
              <a:cs typeface="Montserrat ExtraBold"/>
              <a:sym typeface="Montserrat ExtraBold"/>
            </a:endParaRPr>
          </a:p>
        </p:txBody>
      </p:sp>
      <p:sp>
        <p:nvSpPr>
          <p:cNvPr id="61" name="Google Shape;61;p14"/>
          <p:cNvSpPr txBox="1"/>
          <p:nvPr/>
        </p:nvSpPr>
        <p:spPr>
          <a:xfrm>
            <a:off x="487625" y="760475"/>
            <a:ext cx="7686600" cy="39648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None/>
            </a:pPr>
            <a:r>
              <a:rPr b="1" lang="en" sz="1750">
                <a:solidFill>
                  <a:srgbClr val="743673"/>
                </a:solidFill>
                <a:latin typeface="Montserrat"/>
                <a:ea typeface="Montserrat"/>
                <a:cs typeface="Montserrat"/>
                <a:sym typeface="Montserrat"/>
              </a:rPr>
              <a:t>Analisis Karakter dan Kata pada Data Review menggunakan Descriptive Analytics</a:t>
            </a:r>
            <a:endParaRPr b="1" sz="1750">
              <a:solidFill>
                <a:srgbClr val="743673"/>
              </a:solidFill>
              <a:latin typeface="Montserrat"/>
              <a:ea typeface="Montserrat"/>
              <a:cs typeface="Montserrat"/>
              <a:sym typeface="Montserrat"/>
            </a:endParaRPr>
          </a:p>
          <a:p>
            <a:pPr indent="0" lvl="0" marL="0" marR="0" rtl="0" algn="just">
              <a:lnSpc>
                <a:spcPct val="115000"/>
              </a:lnSpc>
              <a:spcBef>
                <a:spcPts val="1000"/>
              </a:spcBef>
              <a:spcAft>
                <a:spcPts val="1000"/>
              </a:spcAft>
              <a:buNone/>
            </a:pPr>
            <a:r>
              <a:t/>
            </a:r>
            <a:endParaRPr b="1" sz="1050">
              <a:solidFill>
                <a:srgbClr val="743673"/>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5" name="Shape 65"/>
        <p:cNvGrpSpPr/>
        <p:nvPr/>
      </p:nvGrpSpPr>
      <p:grpSpPr>
        <a:xfrm>
          <a:off x="0" y="0"/>
          <a:ext cx="0" cy="0"/>
          <a:chOff x="0" y="0"/>
          <a:chExt cx="0" cy="0"/>
        </a:xfrm>
      </p:grpSpPr>
      <p:pic>
        <p:nvPicPr>
          <p:cNvPr id="66" name="Google Shape;66;p15"/>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67" name="Google Shape;67;p15"/>
          <p:cNvCxnSpPr/>
          <p:nvPr/>
        </p:nvCxnSpPr>
        <p:spPr>
          <a:xfrm flipH="1">
            <a:off x="2630225" y="427100"/>
            <a:ext cx="4894200" cy="12000"/>
          </a:xfrm>
          <a:prstGeom prst="straightConnector1">
            <a:avLst/>
          </a:prstGeom>
          <a:noFill/>
          <a:ln cap="flat" cmpd="sng" w="19050">
            <a:solidFill>
              <a:srgbClr val="761A79"/>
            </a:solidFill>
            <a:prstDash val="solid"/>
            <a:round/>
            <a:headEnd len="sm" w="sm" type="none"/>
            <a:tailEnd len="sm" w="sm" type="none"/>
          </a:ln>
        </p:spPr>
      </p:cxnSp>
      <p:sp>
        <p:nvSpPr>
          <p:cNvPr id="68" name="Google Shape;68;p15"/>
          <p:cNvSpPr txBox="1"/>
          <p:nvPr>
            <p:ph type="title"/>
          </p:nvPr>
        </p:nvSpPr>
        <p:spPr>
          <a:xfrm>
            <a:off x="311700" y="144400"/>
            <a:ext cx="26418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600"/>
              <a:buNone/>
            </a:pPr>
            <a:r>
              <a:rPr lang="en" sz="1400">
                <a:latin typeface="Montserrat ExtraBold"/>
                <a:ea typeface="Montserrat ExtraBold"/>
                <a:cs typeface="Montserrat ExtraBold"/>
                <a:sym typeface="Montserrat ExtraBold"/>
              </a:rPr>
              <a:t>Pengantar</a:t>
            </a:r>
            <a:endParaRPr sz="1400">
              <a:latin typeface="Montserrat ExtraBold"/>
              <a:ea typeface="Montserrat ExtraBold"/>
              <a:cs typeface="Montserrat ExtraBold"/>
              <a:sym typeface="Montserrat ExtraBold"/>
            </a:endParaRPr>
          </a:p>
        </p:txBody>
      </p:sp>
      <p:pic>
        <p:nvPicPr>
          <p:cNvPr id="69" name="Google Shape;69;p15"/>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70" name="Google Shape;70;p15"/>
          <p:cNvSpPr txBox="1"/>
          <p:nvPr>
            <p:ph type="title"/>
          </p:nvPr>
        </p:nvSpPr>
        <p:spPr>
          <a:xfrm>
            <a:off x="454375" y="144400"/>
            <a:ext cx="28287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rgbClr val="761A79"/>
                </a:solidFill>
                <a:latin typeface="Montserrat ExtraBold"/>
                <a:ea typeface="Montserrat ExtraBold"/>
                <a:cs typeface="Montserrat ExtraBold"/>
                <a:sym typeface="Montserrat ExtraBold"/>
              </a:rPr>
              <a:t>Contoh Analysis Report</a:t>
            </a:r>
            <a:endParaRPr sz="1000">
              <a:solidFill>
                <a:srgbClr val="761A79"/>
              </a:solidFill>
              <a:latin typeface="Montserrat ExtraBold"/>
              <a:ea typeface="Montserrat ExtraBold"/>
              <a:cs typeface="Montserrat ExtraBold"/>
              <a:sym typeface="Montserrat ExtraBold"/>
            </a:endParaRPr>
          </a:p>
        </p:txBody>
      </p:sp>
      <p:sp>
        <p:nvSpPr>
          <p:cNvPr id="71" name="Google Shape;71;p15"/>
          <p:cNvSpPr txBox="1"/>
          <p:nvPr/>
        </p:nvSpPr>
        <p:spPr>
          <a:xfrm>
            <a:off x="487625" y="760475"/>
            <a:ext cx="7686600" cy="3964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1050">
              <a:solidFill>
                <a:srgbClr val="743673"/>
              </a:solidFill>
              <a:latin typeface="Montserrat"/>
              <a:ea typeface="Montserrat"/>
              <a:cs typeface="Montserrat"/>
              <a:sym typeface="Montserrat"/>
            </a:endParaRPr>
          </a:p>
          <a:p>
            <a:pPr indent="0" lvl="0" marL="0" marR="0" rtl="0" algn="ctr">
              <a:lnSpc>
                <a:spcPct val="115000"/>
              </a:lnSpc>
              <a:spcBef>
                <a:spcPts val="0"/>
              </a:spcBef>
              <a:spcAft>
                <a:spcPts val="0"/>
              </a:spcAft>
              <a:buNone/>
            </a:pPr>
            <a:r>
              <a:rPr b="1" lang="en" sz="1750">
                <a:solidFill>
                  <a:srgbClr val="743673"/>
                </a:solidFill>
                <a:latin typeface="Montserrat"/>
                <a:ea typeface="Montserrat"/>
                <a:cs typeface="Montserrat"/>
                <a:sym typeface="Montserrat"/>
              </a:rPr>
              <a:t>Sabrina </a:t>
            </a:r>
            <a:endParaRPr b="1" sz="1750">
              <a:solidFill>
                <a:srgbClr val="743673"/>
              </a:solidFill>
              <a:latin typeface="Montserrat"/>
              <a:ea typeface="Montserrat"/>
              <a:cs typeface="Montserrat"/>
              <a:sym typeface="Montserrat"/>
            </a:endParaRPr>
          </a:p>
          <a:p>
            <a:pPr indent="0" lvl="0" marL="0" marR="0" rtl="0" algn="ctr">
              <a:lnSpc>
                <a:spcPct val="115000"/>
              </a:lnSpc>
              <a:spcBef>
                <a:spcPts val="1000"/>
              </a:spcBef>
              <a:spcAft>
                <a:spcPts val="0"/>
              </a:spcAft>
              <a:buNone/>
            </a:pPr>
            <a:r>
              <a:rPr b="1" lang="en" sz="1750">
                <a:solidFill>
                  <a:srgbClr val="743673"/>
                </a:solidFill>
                <a:latin typeface="Montserrat"/>
                <a:ea typeface="Montserrat"/>
                <a:cs typeface="Montserrat"/>
                <a:sym typeface="Montserrat"/>
              </a:rPr>
              <a:t>Binar Academy</a:t>
            </a:r>
            <a:endParaRPr b="1" sz="1750">
              <a:solidFill>
                <a:srgbClr val="743673"/>
              </a:solidFill>
              <a:latin typeface="Montserrat"/>
              <a:ea typeface="Montserrat"/>
              <a:cs typeface="Montserrat"/>
              <a:sym typeface="Montserrat"/>
            </a:endParaRPr>
          </a:p>
          <a:p>
            <a:pPr indent="0" lvl="0" marL="0" marR="0" rtl="0" algn="just">
              <a:lnSpc>
                <a:spcPct val="115000"/>
              </a:lnSpc>
              <a:spcBef>
                <a:spcPts val="1000"/>
              </a:spcBef>
              <a:spcAft>
                <a:spcPts val="1000"/>
              </a:spcAft>
              <a:buNone/>
            </a:pPr>
            <a:r>
              <a:t/>
            </a:r>
            <a:endParaRPr sz="1050">
              <a:solidFill>
                <a:srgbClr val="743673"/>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5" name="Shape 75"/>
        <p:cNvGrpSpPr/>
        <p:nvPr/>
      </p:nvGrpSpPr>
      <p:grpSpPr>
        <a:xfrm>
          <a:off x="0" y="0"/>
          <a:ext cx="0" cy="0"/>
          <a:chOff x="0" y="0"/>
          <a:chExt cx="0" cy="0"/>
        </a:xfrm>
      </p:grpSpPr>
      <p:pic>
        <p:nvPicPr>
          <p:cNvPr id="76" name="Google Shape;76;p16"/>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77" name="Google Shape;77;p16"/>
          <p:cNvCxnSpPr/>
          <p:nvPr/>
        </p:nvCxnSpPr>
        <p:spPr>
          <a:xfrm flipH="1">
            <a:off x="2630225" y="427100"/>
            <a:ext cx="4894200" cy="12000"/>
          </a:xfrm>
          <a:prstGeom prst="straightConnector1">
            <a:avLst/>
          </a:prstGeom>
          <a:noFill/>
          <a:ln cap="flat" cmpd="sng" w="19050">
            <a:solidFill>
              <a:srgbClr val="761A79"/>
            </a:solidFill>
            <a:prstDash val="solid"/>
            <a:round/>
            <a:headEnd len="sm" w="sm" type="none"/>
            <a:tailEnd len="sm" w="sm" type="none"/>
          </a:ln>
        </p:spPr>
      </p:cxnSp>
      <p:sp>
        <p:nvSpPr>
          <p:cNvPr id="78" name="Google Shape;78;p16"/>
          <p:cNvSpPr txBox="1"/>
          <p:nvPr>
            <p:ph type="title"/>
          </p:nvPr>
        </p:nvSpPr>
        <p:spPr>
          <a:xfrm>
            <a:off x="311700" y="144400"/>
            <a:ext cx="26418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600"/>
              <a:buNone/>
            </a:pPr>
            <a:r>
              <a:rPr lang="en" sz="1400">
                <a:latin typeface="Montserrat ExtraBold"/>
                <a:ea typeface="Montserrat ExtraBold"/>
                <a:cs typeface="Montserrat ExtraBold"/>
                <a:sym typeface="Montserrat ExtraBold"/>
              </a:rPr>
              <a:t>Pengantar</a:t>
            </a:r>
            <a:endParaRPr sz="1400">
              <a:latin typeface="Montserrat ExtraBold"/>
              <a:ea typeface="Montserrat ExtraBold"/>
              <a:cs typeface="Montserrat ExtraBold"/>
              <a:sym typeface="Montserrat ExtraBold"/>
            </a:endParaRPr>
          </a:p>
        </p:txBody>
      </p:sp>
      <p:pic>
        <p:nvPicPr>
          <p:cNvPr id="79" name="Google Shape;79;p16"/>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80" name="Google Shape;80;p16"/>
          <p:cNvSpPr txBox="1"/>
          <p:nvPr>
            <p:ph type="title"/>
          </p:nvPr>
        </p:nvSpPr>
        <p:spPr>
          <a:xfrm>
            <a:off x="454375" y="144400"/>
            <a:ext cx="28287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rgbClr val="761A79"/>
                </a:solidFill>
                <a:latin typeface="Montserrat ExtraBold"/>
                <a:ea typeface="Montserrat ExtraBold"/>
                <a:cs typeface="Montserrat ExtraBold"/>
                <a:sym typeface="Montserrat ExtraBold"/>
              </a:rPr>
              <a:t>Contoh Analysis Report</a:t>
            </a:r>
            <a:endParaRPr sz="1000">
              <a:solidFill>
                <a:srgbClr val="761A79"/>
              </a:solidFill>
              <a:latin typeface="Montserrat ExtraBold"/>
              <a:ea typeface="Montserrat ExtraBold"/>
              <a:cs typeface="Montserrat ExtraBold"/>
              <a:sym typeface="Montserrat ExtraBold"/>
            </a:endParaRPr>
          </a:p>
        </p:txBody>
      </p:sp>
      <p:sp>
        <p:nvSpPr>
          <p:cNvPr id="81" name="Google Shape;81;p16"/>
          <p:cNvSpPr txBox="1"/>
          <p:nvPr/>
        </p:nvSpPr>
        <p:spPr>
          <a:xfrm>
            <a:off x="487625" y="760475"/>
            <a:ext cx="7686600" cy="3964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600">
                <a:solidFill>
                  <a:srgbClr val="743673"/>
                </a:solidFill>
                <a:highlight>
                  <a:schemeClr val="lt1"/>
                </a:highlight>
                <a:latin typeface="Montserrat"/>
                <a:ea typeface="Montserrat"/>
                <a:cs typeface="Montserrat"/>
                <a:sym typeface="Montserrat"/>
              </a:rPr>
              <a:t>Pendahuluan</a:t>
            </a:r>
            <a:endParaRPr b="1" sz="1600">
              <a:solidFill>
                <a:srgbClr val="743673"/>
              </a:solidFill>
              <a:highlight>
                <a:schemeClr val="lt1"/>
              </a:highlight>
              <a:latin typeface="Montserrat"/>
              <a:ea typeface="Montserrat"/>
              <a:cs typeface="Montserrat"/>
              <a:sym typeface="Montserrat"/>
            </a:endParaRPr>
          </a:p>
          <a:p>
            <a:pPr indent="0" lvl="0" marL="0" rtl="0" algn="l">
              <a:spcBef>
                <a:spcPts val="0"/>
              </a:spcBef>
              <a:spcAft>
                <a:spcPts val="0"/>
              </a:spcAft>
              <a:buNone/>
            </a:pPr>
            <a:r>
              <a:t/>
            </a:r>
            <a:endParaRPr sz="1000">
              <a:solidFill>
                <a:schemeClr val="dk1"/>
              </a:solidFill>
              <a:latin typeface="Montserrat"/>
              <a:ea typeface="Montserrat"/>
              <a:cs typeface="Montserrat"/>
              <a:sym typeface="Montserrat"/>
            </a:endParaRPr>
          </a:p>
          <a:p>
            <a:pPr indent="0" lvl="0" marL="0" rtl="0" algn="just">
              <a:spcBef>
                <a:spcPts val="0"/>
              </a:spcBef>
              <a:spcAft>
                <a:spcPts val="0"/>
              </a:spcAft>
              <a:buClr>
                <a:schemeClr val="dk1"/>
              </a:buClr>
              <a:buSzPts val="1100"/>
              <a:buFont typeface="Arial"/>
              <a:buNone/>
            </a:pPr>
            <a:r>
              <a:rPr lang="en" sz="1000">
                <a:solidFill>
                  <a:schemeClr val="dk1"/>
                </a:solidFill>
                <a:latin typeface="Montserrat"/>
                <a:ea typeface="Montserrat"/>
                <a:cs typeface="Montserrat"/>
                <a:sym typeface="Montserrat"/>
              </a:rPr>
              <a:t>Indonesia merupakan pengguna internet terbanyak no 4 di dunia. Pengguna media sosial dari Indonesia masuk 5 besar di dunia.</a:t>
            </a:r>
            <a:endParaRPr sz="1000">
              <a:solidFill>
                <a:schemeClr val="dk1"/>
              </a:solidFill>
              <a:latin typeface="Montserrat"/>
              <a:ea typeface="Montserrat"/>
              <a:cs typeface="Montserrat"/>
              <a:sym typeface="Montserrat"/>
            </a:endParaRPr>
          </a:p>
          <a:p>
            <a:pPr indent="0" lvl="0" marL="0" rtl="0" algn="just">
              <a:spcBef>
                <a:spcPts val="0"/>
              </a:spcBef>
              <a:spcAft>
                <a:spcPts val="0"/>
              </a:spcAft>
              <a:buClr>
                <a:schemeClr val="dk1"/>
              </a:buClr>
              <a:buSzPts val="1100"/>
              <a:buFont typeface="Arial"/>
              <a:buNone/>
            </a:pPr>
            <a:r>
              <a:t/>
            </a:r>
            <a:endParaRPr sz="1000">
              <a:solidFill>
                <a:schemeClr val="dk1"/>
              </a:solidFill>
              <a:latin typeface="Montserrat"/>
              <a:ea typeface="Montserrat"/>
              <a:cs typeface="Montserrat"/>
              <a:sym typeface="Montserrat"/>
            </a:endParaRPr>
          </a:p>
          <a:p>
            <a:pPr indent="0" lvl="0" marL="0" rtl="0" algn="just">
              <a:spcBef>
                <a:spcPts val="0"/>
              </a:spcBef>
              <a:spcAft>
                <a:spcPts val="0"/>
              </a:spcAft>
              <a:buNone/>
            </a:pPr>
            <a:r>
              <a:rPr lang="en" sz="1000">
                <a:solidFill>
                  <a:schemeClr val="dk1"/>
                </a:solidFill>
                <a:latin typeface="Montserrat"/>
                <a:ea typeface="Montserrat"/>
                <a:cs typeface="Montserrat"/>
                <a:sym typeface="Montserrat"/>
              </a:rPr>
              <a:t>Berangkat dari fakta di atas, ada kecenderungan pengguna media sosial di Indonesia aktif berkomentar di dunia maya. Mengetahui lebih detail data komentar netizen Indonesia di dunia maya dirasa perlu untuk mengenali lebih dalam bagaimana pola komentar netizen Indonesia dan bagaimana karakteristiknya. </a:t>
            </a:r>
            <a:endParaRPr sz="1000">
              <a:solidFill>
                <a:schemeClr val="dk1"/>
              </a:solidFill>
              <a:latin typeface="Montserrat"/>
              <a:ea typeface="Montserrat"/>
              <a:cs typeface="Montserrat"/>
              <a:sym typeface="Montserrat"/>
            </a:endParaRPr>
          </a:p>
          <a:p>
            <a:pPr indent="0" lvl="0" marL="0" rtl="0" algn="just">
              <a:spcBef>
                <a:spcPts val="0"/>
              </a:spcBef>
              <a:spcAft>
                <a:spcPts val="0"/>
              </a:spcAft>
              <a:buNone/>
            </a:pPr>
            <a:r>
              <a:t/>
            </a:r>
            <a:endParaRPr sz="1000">
              <a:solidFill>
                <a:schemeClr val="dk1"/>
              </a:solidFill>
              <a:latin typeface="Montserrat"/>
              <a:ea typeface="Montserrat"/>
              <a:cs typeface="Montserrat"/>
              <a:sym typeface="Montserrat"/>
            </a:endParaRPr>
          </a:p>
          <a:p>
            <a:pPr indent="0" lvl="0" marL="0" rtl="0" algn="just">
              <a:spcBef>
                <a:spcPts val="0"/>
              </a:spcBef>
              <a:spcAft>
                <a:spcPts val="0"/>
              </a:spcAft>
              <a:buNone/>
            </a:pPr>
            <a:r>
              <a:rPr lang="en" sz="1000">
                <a:solidFill>
                  <a:schemeClr val="dk1"/>
                </a:solidFill>
                <a:latin typeface="Montserrat"/>
                <a:ea typeface="Montserrat"/>
                <a:cs typeface="Montserrat"/>
                <a:sym typeface="Montserrat"/>
              </a:rPr>
              <a:t>Oleh karena itu penelitian ini bertujuan untuk menganalisis panjang kata, panjang karakter, kata yang sering digunakan dalam komentar sentimen positif, dan kata yang sering digunakan dalam komentar sentimen negatif.  Harapannya dari hasil analisis yang dilakukan menjadi bahan pertimbangan berbagai pihak kedepannya. </a:t>
            </a:r>
            <a:endParaRPr sz="1050">
              <a:solidFill>
                <a:srgbClr val="292929"/>
              </a:solidFill>
              <a:latin typeface="Montserrat"/>
              <a:ea typeface="Montserrat"/>
              <a:cs typeface="Montserrat"/>
              <a:sym typeface="Montserrat"/>
            </a:endParaRPr>
          </a:p>
          <a:p>
            <a:pPr indent="0" lvl="0" marL="0" marR="0" rtl="0" algn="just">
              <a:lnSpc>
                <a:spcPct val="115000"/>
              </a:lnSpc>
              <a:spcBef>
                <a:spcPts val="0"/>
              </a:spcBef>
              <a:spcAft>
                <a:spcPts val="1000"/>
              </a:spcAft>
              <a:buNone/>
            </a:pPr>
            <a:r>
              <a:t/>
            </a:r>
            <a:endParaRPr sz="1050">
              <a:solidFill>
                <a:srgbClr val="292929"/>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5" name="Shape 85"/>
        <p:cNvGrpSpPr/>
        <p:nvPr/>
      </p:nvGrpSpPr>
      <p:grpSpPr>
        <a:xfrm>
          <a:off x="0" y="0"/>
          <a:ext cx="0" cy="0"/>
          <a:chOff x="0" y="0"/>
          <a:chExt cx="0" cy="0"/>
        </a:xfrm>
      </p:grpSpPr>
      <p:pic>
        <p:nvPicPr>
          <p:cNvPr id="86" name="Google Shape;86;p17"/>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87" name="Google Shape;87;p17"/>
          <p:cNvCxnSpPr/>
          <p:nvPr/>
        </p:nvCxnSpPr>
        <p:spPr>
          <a:xfrm flipH="1">
            <a:off x="2630225" y="427100"/>
            <a:ext cx="4894200" cy="12000"/>
          </a:xfrm>
          <a:prstGeom prst="straightConnector1">
            <a:avLst/>
          </a:prstGeom>
          <a:noFill/>
          <a:ln cap="flat" cmpd="sng" w="19050">
            <a:solidFill>
              <a:srgbClr val="761A79"/>
            </a:solidFill>
            <a:prstDash val="solid"/>
            <a:round/>
            <a:headEnd len="sm" w="sm" type="none"/>
            <a:tailEnd len="sm" w="sm" type="none"/>
          </a:ln>
        </p:spPr>
      </p:cxnSp>
      <p:sp>
        <p:nvSpPr>
          <p:cNvPr id="88" name="Google Shape;88;p17"/>
          <p:cNvSpPr txBox="1"/>
          <p:nvPr>
            <p:ph type="title"/>
          </p:nvPr>
        </p:nvSpPr>
        <p:spPr>
          <a:xfrm>
            <a:off x="311700" y="144400"/>
            <a:ext cx="26418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600"/>
              <a:buNone/>
            </a:pPr>
            <a:r>
              <a:rPr lang="en" sz="1400">
                <a:latin typeface="Montserrat ExtraBold"/>
                <a:ea typeface="Montserrat ExtraBold"/>
                <a:cs typeface="Montserrat ExtraBold"/>
                <a:sym typeface="Montserrat ExtraBold"/>
              </a:rPr>
              <a:t>Pengantar</a:t>
            </a:r>
            <a:endParaRPr sz="1400">
              <a:latin typeface="Montserrat ExtraBold"/>
              <a:ea typeface="Montserrat ExtraBold"/>
              <a:cs typeface="Montserrat ExtraBold"/>
              <a:sym typeface="Montserrat ExtraBold"/>
            </a:endParaRPr>
          </a:p>
        </p:txBody>
      </p:sp>
      <p:pic>
        <p:nvPicPr>
          <p:cNvPr id="89" name="Google Shape;89;p17"/>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90" name="Google Shape;90;p17"/>
          <p:cNvSpPr txBox="1"/>
          <p:nvPr>
            <p:ph type="title"/>
          </p:nvPr>
        </p:nvSpPr>
        <p:spPr>
          <a:xfrm>
            <a:off x="454375" y="144400"/>
            <a:ext cx="28287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rgbClr val="761A79"/>
                </a:solidFill>
                <a:latin typeface="Montserrat ExtraBold"/>
                <a:ea typeface="Montserrat ExtraBold"/>
                <a:cs typeface="Montserrat ExtraBold"/>
                <a:sym typeface="Montserrat ExtraBold"/>
              </a:rPr>
              <a:t>Contoh Analysis Report</a:t>
            </a:r>
            <a:endParaRPr sz="1000">
              <a:solidFill>
                <a:srgbClr val="761A79"/>
              </a:solidFill>
              <a:latin typeface="Montserrat ExtraBold"/>
              <a:ea typeface="Montserrat ExtraBold"/>
              <a:cs typeface="Montserrat ExtraBold"/>
              <a:sym typeface="Montserrat ExtraBold"/>
            </a:endParaRPr>
          </a:p>
        </p:txBody>
      </p:sp>
      <p:sp>
        <p:nvSpPr>
          <p:cNvPr id="91" name="Google Shape;91;p17"/>
          <p:cNvSpPr txBox="1"/>
          <p:nvPr/>
        </p:nvSpPr>
        <p:spPr>
          <a:xfrm>
            <a:off x="487625" y="760475"/>
            <a:ext cx="7686600" cy="3964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600">
                <a:solidFill>
                  <a:srgbClr val="743673"/>
                </a:solidFill>
                <a:highlight>
                  <a:schemeClr val="lt1"/>
                </a:highlight>
                <a:latin typeface="Montserrat"/>
                <a:ea typeface="Montserrat"/>
                <a:cs typeface="Montserrat"/>
                <a:sym typeface="Montserrat"/>
              </a:rPr>
              <a:t>Metode Penelitian</a:t>
            </a:r>
            <a:endParaRPr b="1" sz="1600">
              <a:solidFill>
                <a:srgbClr val="743673"/>
              </a:solidFill>
              <a:highlight>
                <a:schemeClr val="lt1"/>
              </a:highlight>
              <a:latin typeface="Montserrat"/>
              <a:ea typeface="Montserrat"/>
              <a:cs typeface="Montserrat"/>
              <a:sym typeface="Montserrat"/>
            </a:endParaRPr>
          </a:p>
          <a:p>
            <a:pPr indent="0" lvl="0" marL="0" rtl="0" algn="l">
              <a:spcBef>
                <a:spcPts val="0"/>
              </a:spcBef>
              <a:spcAft>
                <a:spcPts val="0"/>
              </a:spcAft>
              <a:buNone/>
            </a:pPr>
            <a:r>
              <a:t/>
            </a:r>
            <a:endParaRPr sz="1000">
              <a:solidFill>
                <a:schemeClr val="dk1"/>
              </a:solidFill>
              <a:latin typeface="Montserrat"/>
              <a:ea typeface="Montserrat"/>
              <a:cs typeface="Montserrat"/>
              <a:sym typeface="Montserrat"/>
            </a:endParaRPr>
          </a:p>
          <a:p>
            <a:pPr indent="0" lvl="0" marL="0" rtl="0" algn="just">
              <a:spcBef>
                <a:spcPts val="0"/>
              </a:spcBef>
              <a:spcAft>
                <a:spcPts val="0"/>
              </a:spcAft>
              <a:buNone/>
            </a:pPr>
            <a:r>
              <a:rPr lang="en" sz="1000">
                <a:solidFill>
                  <a:schemeClr val="dk1"/>
                </a:solidFill>
                <a:latin typeface="Montserrat"/>
                <a:ea typeface="Montserrat"/>
                <a:cs typeface="Montserrat"/>
                <a:sym typeface="Montserrat"/>
              </a:rPr>
              <a:t>Data pada penelitian ini bersumber dari IndoNLU yang sudah dipublikasikan dalam </a:t>
            </a:r>
            <a:r>
              <a:rPr lang="en" sz="1000" u="sng">
                <a:solidFill>
                  <a:schemeClr val="hlink"/>
                </a:solidFill>
                <a:latin typeface="Montserrat"/>
                <a:ea typeface="Montserrat"/>
                <a:cs typeface="Montserrat"/>
                <a:sym typeface="Montserrat"/>
                <a:hlinkClick r:id="rId5"/>
              </a:rPr>
              <a:t>paper berikut</a:t>
            </a:r>
            <a:r>
              <a:rPr lang="en" sz="1000">
                <a:solidFill>
                  <a:schemeClr val="dk1"/>
                </a:solidFill>
                <a:latin typeface="Montserrat"/>
                <a:ea typeface="Montserrat"/>
                <a:cs typeface="Montserrat"/>
                <a:sym typeface="Montserrat"/>
              </a:rPr>
              <a:t>. Lebih spesifik lagi data yang dianalisis adalah data yang memuat kumpulan komentar dan ulasan dalam bahasa indonesia diperoleh dari beberapa platform online yaitu SmSA.</a:t>
            </a:r>
            <a:endParaRPr sz="1000">
              <a:solidFill>
                <a:schemeClr val="dk1"/>
              </a:solidFill>
              <a:latin typeface="Montserrat"/>
              <a:ea typeface="Montserrat"/>
              <a:cs typeface="Montserrat"/>
              <a:sym typeface="Montserrat"/>
            </a:endParaRPr>
          </a:p>
          <a:p>
            <a:pPr indent="0" lvl="0" marL="0" rtl="0" algn="just">
              <a:spcBef>
                <a:spcPts val="0"/>
              </a:spcBef>
              <a:spcAft>
                <a:spcPts val="0"/>
              </a:spcAft>
              <a:buNone/>
            </a:pPr>
            <a:r>
              <a:t/>
            </a:r>
            <a:endParaRPr sz="1000">
              <a:solidFill>
                <a:schemeClr val="dk1"/>
              </a:solidFill>
              <a:latin typeface="Montserrat"/>
              <a:ea typeface="Montserrat"/>
              <a:cs typeface="Montserrat"/>
              <a:sym typeface="Montserrat"/>
            </a:endParaRPr>
          </a:p>
          <a:p>
            <a:pPr indent="0" lvl="0" marL="0" rtl="0" algn="just">
              <a:spcBef>
                <a:spcPts val="0"/>
              </a:spcBef>
              <a:spcAft>
                <a:spcPts val="0"/>
              </a:spcAft>
              <a:buNone/>
            </a:pPr>
            <a:r>
              <a:rPr lang="en" sz="1000">
                <a:solidFill>
                  <a:schemeClr val="dk1"/>
                </a:solidFill>
                <a:latin typeface="Montserrat"/>
                <a:ea typeface="Montserrat"/>
                <a:cs typeface="Montserrat"/>
                <a:sym typeface="Montserrat"/>
              </a:rPr>
              <a:t>Metode analisis yang dipakai dalam penelitian ini menggunakan Descriptive Analytics. Karena bertujuan mendeskripsikan pola dari data. Jenis analisis tersebut dirasa cocok karena fokus pada mencari tahu kondisi data dan mempelajari pola suatu data.</a:t>
            </a:r>
            <a:endParaRPr sz="1000">
              <a:solidFill>
                <a:schemeClr val="dk1"/>
              </a:solidFill>
              <a:latin typeface="Montserrat"/>
              <a:ea typeface="Montserrat"/>
              <a:cs typeface="Montserrat"/>
              <a:sym typeface="Montserrat"/>
            </a:endParaRPr>
          </a:p>
          <a:p>
            <a:pPr indent="0" lvl="0" marL="0" rtl="0" algn="just">
              <a:spcBef>
                <a:spcPts val="0"/>
              </a:spcBef>
              <a:spcAft>
                <a:spcPts val="0"/>
              </a:spcAft>
              <a:buNone/>
            </a:pPr>
            <a:r>
              <a:t/>
            </a:r>
            <a:endParaRPr sz="1000">
              <a:solidFill>
                <a:schemeClr val="dk1"/>
              </a:solidFill>
              <a:latin typeface="Montserrat"/>
              <a:ea typeface="Montserrat"/>
              <a:cs typeface="Montserrat"/>
              <a:sym typeface="Montserrat"/>
            </a:endParaRPr>
          </a:p>
          <a:p>
            <a:pPr indent="0" lvl="0" marL="0" rtl="0" algn="just">
              <a:spcBef>
                <a:spcPts val="0"/>
              </a:spcBef>
              <a:spcAft>
                <a:spcPts val="0"/>
              </a:spcAft>
              <a:buNone/>
            </a:pPr>
            <a:r>
              <a:rPr lang="en" sz="1000">
                <a:solidFill>
                  <a:schemeClr val="dk1"/>
                </a:solidFill>
                <a:latin typeface="Montserrat"/>
                <a:ea typeface="Montserrat"/>
                <a:cs typeface="Montserrat"/>
                <a:sym typeface="Montserrat"/>
              </a:rPr>
              <a:t>Analisisnya diproses dengan berdasarkan kolom yang diproses yakni 1 variabel (Univariate Analysis) dan 2 variabel (Bivariate Analysis). Dalam setiap prosesnya menerapkan metode Descriptive Statistic dan Visualisasi.  Descriptive Statistic digunakan untuk mencari tahu persebaran data secara angka sedangkan visualisasi untuk mencari tahu persebaran data secara visual.</a:t>
            </a:r>
            <a:endParaRPr sz="1050">
              <a:solidFill>
                <a:srgbClr val="292929"/>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5" name="Shape 95"/>
        <p:cNvGrpSpPr/>
        <p:nvPr/>
      </p:nvGrpSpPr>
      <p:grpSpPr>
        <a:xfrm>
          <a:off x="0" y="0"/>
          <a:ext cx="0" cy="0"/>
          <a:chOff x="0" y="0"/>
          <a:chExt cx="0" cy="0"/>
        </a:xfrm>
      </p:grpSpPr>
      <p:pic>
        <p:nvPicPr>
          <p:cNvPr id="96" name="Google Shape;96;p18"/>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97" name="Google Shape;97;p18"/>
          <p:cNvCxnSpPr/>
          <p:nvPr/>
        </p:nvCxnSpPr>
        <p:spPr>
          <a:xfrm flipH="1">
            <a:off x="2630225" y="427100"/>
            <a:ext cx="4894200" cy="12000"/>
          </a:xfrm>
          <a:prstGeom prst="straightConnector1">
            <a:avLst/>
          </a:prstGeom>
          <a:noFill/>
          <a:ln cap="flat" cmpd="sng" w="19050">
            <a:solidFill>
              <a:srgbClr val="761A79"/>
            </a:solidFill>
            <a:prstDash val="solid"/>
            <a:round/>
            <a:headEnd len="sm" w="sm" type="none"/>
            <a:tailEnd len="sm" w="sm" type="none"/>
          </a:ln>
        </p:spPr>
      </p:cxnSp>
      <p:sp>
        <p:nvSpPr>
          <p:cNvPr id="98" name="Google Shape;98;p18"/>
          <p:cNvSpPr txBox="1"/>
          <p:nvPr>
            <p:ph type="title"/>
          </p:nvPr>
        </p:nvSpPr>
        <p:spPr>
          <a:xfrm>
            <a:off x="311700" y="144400"/>
            <a:ext cx="26418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600"/>
              <a:buNone/>
            </a:pPr>
            <a:r>
              <a:rPr lang="en" sz="1400">
                <a:latin typeface="Montserrat ExtraBold"/>
                <a:ea typeface="Montserrat ExtraBold"/>
                <a:cs typeface="Montserrat ExtraBold"/>
                <a:sym typeface="Montserrat ExtraBold"/>
              </a:rPr>
              <a:t>Pengantar</a:t>
            </a:r>
            <a:endParaRPr sz="1400">
              <a:latin typeface="Montserrat ExtraBold"/>
              <a:ea typeface="Montserrat ExtraBold"/>
              <a:cs typeface="Montserrat ExtraBold"/>
              <a:sym typeface="Montserrat ExtraBold"/>
            </a:endParaRPr>
          </a:p>
        </p:txBody>
      </p:sp>
      <p:pic>
        <p:nvPicPr>
          <p:cNvPr id="99" name="Google Shape;99;p18"/>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100" name="Google Shape;100;p18"/>
          <p:cNvSpPr txBox="1"/>
          <p:nvPr>
            <p:ph type="title"/>
          </p:nvPr>
        </p:nvSpPr>
        <p:spPr>
          <a:xfrm>
            <a:off x="454375" y="144400"/>
            <a:ext cx="28287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rgbClr val="761A79"/>
                </a:solidFill>
                <a:latin typeface="Montserrat ExtraBold"/>
                <a:ea typeface="Montserrat ExtraBold"/>
                <a:cs typeface="Montserrat ExtraBold"/>
                <a:sym typeface="Montserrat ExtraBold"/>
              </a:rPr>
              <a:t>Contoh Analysis Report</a:t>
            </a:r>
            <a:endParaRPr sz="1000">
              <a:solidFill>
                <a:srgbClr val="761A79"/>
              </a:solidFill>
              <a:latin typeface="Montserrat ExtraBold"/>
              <a:ea typeface="Montserrat ExtraBold"/>
              <a:cs typeface="Montserrat ExtraBold"/>
              <a:sym typeface="Montserrat ExtraBold"/>
            </a:endParaRPr>
          </a:p>
        </p:txBody>
      </p:sp>
      <p:sp>
        <p:nvSpPr>
          <p:cNvPr id="101" name="Google Shape;101;p18"/>
          <p:cNvSpPr txBox="1"/>
          <p:nvPr/>
        </p:nvSpPr>
        <p:spPr>
          <a:xfrm>
            <a:off x="487625" y="760475"/>
            <a:ext cx="7686600" cy="39648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b="1" lang="en" sz="1600">
                <a:solidFill>
                  <a:srgbClr val="743673"/>
                </a:solidFill>
                <a:highlight>
                  <a:schemeClr val="lt1"/>
                </a:highlight>
                <a:latin typeface="Montserrat"/>
                <a:ea typeface="Montserrat"/>
                <a:cs typeface="Montserrat"/>
                <a:sym typeface="Montserrat"/>
              </a:rPr>
              <a:t>Hasil dan Kesimpulan</a:t>
            </a:r>
            <a:endParaRPr b="1" sz="1600">
              <a:solidFill>
                <a:srgbClr val="743673"/>
              </a:solidFill>
              <a:highlight>
                <a:schemeClr val="lt1"/>
              </a:highlight>
              <a:latin typeface="Montserrat"/>
              <a:ea typeface="Montserrat"/>
              <a:cs typeface="Montserrat"/>
              <a:sym typeface="Montserrat"/>
            </a:endParaRPr>
          </a:p>
          <a:p>
            <a:pPr indent="0" lvl="0" marL="0" rtl="0" algn="l">
              <a:spcBef>
                <a:spcPts val="0"/>
              </a:spcBef>
              <a:spcAft>
                <a:spcPts val="0"/>
              </a:spcAft>
              <a:buNone/>
            </a:pPr>
            <a:r>
              <a:t/>
            </a:r>
            <a:endParaRPr sz="1000">
              <a:solidFill>
                <a:schemeClr val="dk1"/>
              </a:solidFill>
              <a:latin typeface="Montserrat"/>
              <a:ea typeface="Montserrat"/>
              <a:cs typeface="Montserrat"/>
              <a:sym typeface="Montserrat"/>
            </a:endParaRPr>
          </a:p>
          <a:p>
            <a:pPr indent="0" lvl="0" marL="0" rtl="0" algn="l">
              <a:lnSpc>
                <a:spcPct val="135714"/>
              </a:lnSpc>
              <a:spcBef>
                <a:spcPts val="0"/>
              </a:spcBef>
              <a:spcAft>
                <a:spcPts val="0"/>
              </a:spcAft>
              <a:buNone/>
            </a:pPr>
            <a:r>
              <a:rPr lang="en" sz="900">
                <a:solidFill>
                  <a:srgbClr val="292929"/>
                </a:solidFill>
                <a:latin typeface="Montserrat"/>
                <a:ea typeface="Montserrat"/>
                <a:cs typeface="Montserrat"/>
                <a:sym typeface="Montserrat"/>
              </a:rPr>
              <a:t>Berdasarkan analisis yang sudah kita lakukan dapat hasilnya dapat dijabarkan sebagai berikut::</a:t>
            </a:r>
            <a:endParaRPr sz="900">
              <a:solidFill>
                <a:srgbClr val="292929"/>
              </a:solidFill>
              <a:latin typeface="Montserrat"/>
              <a:ea typeface="Montserrat"/>
              <a:cs typeface="Montserrat"/>
              <a:sym typeface="Montserrat"/>
            </a:endParaRPr>
          </a:p>
          <a:p>
            <a:pPr indent="0" lvl="0" marL="457200" rtl="0" algn="l">
              <a:lnSpc>
                <a:spcPct val="135714"/>
              </a:lnSpc>
              <a:spcBef>
                <a:spcPts val="0"/>
              </a:spcBef>
              <a:spcAft>
                <a:spcPts val="0"/>
              </a:spcAft>
              <a:buNone/>
            </a:pPr>
            <a:r>
              <a:t/>
            </a:r>
            <a:endParaRPr sz="900">
              <a:solidFill>
                <a:srgbClr val="292929"/>
              </a:solidFill>
              <a:latin typeface="Montserrat"/>
              <a:ea typeface="Montserrat"/>
              <a:cs typeface="Montserrat"/>
              <a:sym typeface="Montserrat"/>
            </a:endParaRPr>
          </a:p>
          <a:p>
            <a:pPr indent="-285750" lvl="0" marL="457200" rtl="0" algn="l">
              <a:lnSpc>
                <a:spcPct val="135714"/>
              </a:lnSpc>
              <a:spcBef>
                <a:spcPts val="0"/>
              </a:spcBef>
              <a:spcAft>
                <a:spcPts val="0"/>
              </a:spcAft>
              <a:buClr>
                <a:srgbClr val="292929"/>
              </a:buClr>
              <a:buSzPts val="900"/>
              <a:buFont typeface="Montserrat"/>
              <a:buChar char="●"/>
            </a:pPr>
            <a:r>
              <a:rPr lang="en" sz="900">
                <a:solidFill>
                  <a:srgbClr val="292929"/>
                </a:solidFill>
                <a:latin typeface="Montserrat"/>
                <a:ea typeface="Montserrat"/>
                <a:cs typeface="Montserrat"/>
                <a:sym typeface="Montserrat"/>
              </a:rPr>
              <a:t> Berdasarkan Univariate Analysis:</a:t>
            </a:r>
            <a:endParaRPr sz="900">
              <a:solidFill>
                <a:srgbClr val="292929"/>
              </a:solidFill>
              <a:latin typeface="Montserrat"/>
              <a:ea typeface="Montserrat"/>
              <a:cs typeface="Montserrat"/>
              <a:sym typeface="Montserrat"/>
            </a:endParaRPr>
          </a:p>
          <a:p>
            <a:pPr indent="-285750" lvl="1" marL="914400" rtl="0" algn="l">
              <a:lnSpc>
                <a:spcPct val="135714"/>
              </a:lnSpc>
              <a:spcBef>
                <a:spcPts val="0"/>
              </a:spcBef>
              <a:spcAft>
                <a:spcPts val="0"/>
              </a:spcAft>
              <a:buClr>
                <a:srgbClr val="292929"/>
              </a:buClr>
              <a:buSzPts val="900"/>
              <a:buFont typeface="Montserrat"/>
              <a:buChar char="○"/>
            </a:pPr>
            <a:r>
              <a:rPr lang="en" sz="900">
                <a:solidFill>
                  <a:srgbClr val="292929"/>
                </a:solidFill>
                <a:latin typeface="Montserrat"/>
                <a:ea typeface="Montserrat"/>
                <a:cs typeface="Montserrat"/>
                <a:sym typeface="Montserrat"/>
              </a:rPr>
              <a:t>Dalam Descriptive Statistic menunjukkan data yang kita olah memiliki outlier namun tidak terlalu signifikan</a:t>
            </a:r>
            <a:endParaRPr sz="900">
              <a:solidFill>
                <a:srgbClr val="292929"/>
              </a:solidFill>
              <a:latin typeface="Montserrat"/>
              <a:ea typeface="Montserrat"/>
              <a:cs typeface="Montserrat"/>
              <a:sym typeface="Montserrat"/>
            </a:endParaRPr>
          </a:p>
          <a:p>
            <a:pPr indent="-285750" lvl="1" marL="914400" rtl="0" algn="l">
              <a:lnSpc>
                <a:spcPct val="135714"/>
              </a:lnSpc>
              <a:spcBef>
                <a:spcPts val="0"/>
              </a:spcBef>
              <a:spcAft>
                <a:spcPts val="0"/>
              </a:spcAft>
              <a:buClr>
                <a:srgbClr val="292929"/>
              </a:buClr>
              <a:buSzPts val="900"/>
              <a:buFont typeface="Montserrat"/>
              <a:buChar char="○"/>
            </a:pPr>
            <a:r>
              <a:rPr lang="en" sz="900">
                <a:solidFill>
                  <a:srgbClr val="292929"/>
                </a:solidFill>
                <a:latin typeface="Montserrat"/>
                <a:ea typeface="Montserrat"/>
                <a:cs typeface="Montserrat"/>
                <a:sym typeface="Montserrat"/>
              </a:rPr>
              <a:t>Dalam visualisasi menunjukkan:</a:t>
            </a:r>
            <a:endParaRPr sz="900">
              <a:solidFill>
                <a:srgbClr val="292929"/>
              </a:solidFill>
              <a:latin typeface="Montserrat"/>
              <a:ea typeface="Montserrat"/>
              <a:cs typeface="Montserrat"/>
              <a:sym typeface="Montserrat"/>
            </a:endParaRPr>
          </a:p>
          <a:p>
            <a:pPr indent="-285750" lvl="2" marL="1371600" rtl="0" algn="l">
              <a:lnSpc>
                <a:spcPct val="135714"/>
              </a:lnSpc>
              <a:spcBef>
                <a:spcPts val="0"/>
              </a:spcBef>
              <a:spcAft>
                <a:spcPts val="0"/>
              </a:spcAft>
              <a:buClr>
                <a:srgbClr val="292929"/>
              </a:buClr>
              <a:buSzPts val="900"/>
              <a:buFont typeface="Montserrat"/>
              <a:buChar char="■"/>
            </a:pPr>
            <a:r>
              <a:rPr lang="en" sz="900">
                <a:solidFill>
                  <a:srgbClr val="292929"/>
                </a:solidFill>
                <a:latin typeface="Montserrat"/>
                <a:ea typeface="Montserrat"/>
                <a:cs typeface="Montserrat"/>
                <a:sym typeface="Montserrat"/>
              </a:rPr>
              <a:t>Total karakter dan total kata memiliki panjang 100-200 karakter dan 24-40 kata.</a:t>
            </a:r>
            <a:endParaRPr sz="900">
              <a:solidFill>
                <a:srgbClr val="292929"/>
              </a:solidFill>
              <a:latin typeface="Montserrat"/>
              <a:ea typeface="Montserrat"/>
              <a:cs typeface="Montserrat"/>
              <a:sym typeface="Montserrat"/>
            </a:endParaRPr>
          </a:p>
          <a:p>
            <a:pPr indent="-285750" lvl="2" marL="1371600" rtl="0" algn="l">
              <a:lnSpc>
                <a:spcPct val="135714"/>
              </a:lnSpc>
              <a:spcBef>
                <a:spcPts val="0"/>
              </a:spcBef>
              <a:spcAft>
                <a:spcPts val="0"/>
              </a:spcAft>
              <a:buClr>
                <a:srgbClr val="292929"/>
              </a:buClr>
              <a:buSzPts val="900"/>
              <a:buFont typeface="Montserrat"/>
              <a:buChar char="■"/>
            </a:pPr>
            <a:r>
              <a:rPr lang="en" sz="900">
                <a:solidFill>
                  <a:srgbClr val="292929"/>
                </a:solidFill>
                <a:latin typeface="Montserrat"/>
                <a:ea typeface="Montserrat"/>
                <a:cs typeface="Montserrat"/>
                <a:sym typeface="Montserrat"/>
              </a:rPr>
              <a:t>Sentimen terbanyak adalah sentimen positif, selanjutnya sentimen negatif, dan yang terakhir sentimen netral.</a:t>
            </a:r>
            <a:endParaRPr sz="900">
              <a:solidFill>
                <a:srgbClr val="292929"/>
              </a:solidFill>
              <a:latin typeface="Montserrat"/>
              <a:ea typeface="Montserrat"/>
              <a:cs typeface="Montserrat"/>
              <a:sym typeface="Montserrat"/>
            </a:endParaRPr>
          </a:p>
          <a:p>
            <a:pPr indent="-285750" lvl="2" marL="1371600" rtl="0" algn="l">
              <a:lnSpc>
                <a:spcPct val="135714"/>
              </a:lnSpc>
              <a:spcBef>
                <a:spcPts val="0"/>
              </a:spcBef>
              <a:spcAft>
                <a:spcPts val="0"/>
              </a:spcAft>
              <a:buClr>
                <a:srgbClr val="292929"/>
              </a:buClr>
              <a:buSzPts val="900"/>
              <a:buFont typeface="Montserrat"/>
              <a:buChar char="■"/>
            </a:pPr>
            <a:r>
              <a:rPr lang="en" sz="900">
                <a:solidFill>
                  <a:srgbClr val="292929"/>
                </a:solidFill>
                <a:latin typeface="Montserrat"/>
                <a:ea typeface="Montserrat"/>
                <a:cs typeface="Montserrat"/>
                <a:sym typeface="Montserrat"/>
              </a:rPr>
              <a:t>Total karakter dan kata yang paling banyak adalah sentimen positif yakni 200-400 karakter dan 30-70 kata.</a:t>
            </a:r>
            <a:endParaRPr sz="900">
              <a:solidFill>
                <a:srgbClr val="292929"/>
              </a:solidFill>
              <a:latin typeface="Montserrat"/>
              <a:ea typeface="Montserrat"/>
              <a:cs typeface="Montserrat"/>
              <a:sym typeface="Montserrat"/>
            </a:endParaRPr>
          </a:p>
          <a:p>
            <a:pPr indent="-285750" lvl="2" marL="1371600" rtl="0" algn="l">
              <a:lnSpc>
                <a:spcPct val="135714"/>
              </a:lnSpc>
              <a:spcBef>
                <a:spcPts val="0"/>
              </a:spcBef>
              <a:spcAft>
                <a:spcPts val="0"/>
              </a:spcAft>
              <a:buClr>
                <a:srgbClr val="292929"/>
              </a:buClr>
              <a:buSzPts val="900"/>
              <a:buFont typeface="Montserrat"/>
              <a:buChar char="■"/>
            </a:pPr>
            <a:r>
              <a:rPr lang="en" sz="900">
                <a:solidFill>
                  <a:srgbClr val="292929"/>
                </a:solidFill>
                <a:latin typeface="Montserrat"/>
                <a:ea typeface="Montserrat"/>
                <a:cs typeface="Montserrat"/>
                <a:sym typeface="Montserrat"/>
              </a:rPr>
              <a:t>Pada sentimen positif, kata yang sering muncul adalah "dan", "di", "sini", "tempat", "nya", dan "enak".</a:t>
            </a:r>
            <a:endParaRPr sz="900">
              <a:solidFill>
                <a:srgbClr val="292929"/>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5" name="Shape 105"/>
        <p:cNvGrpSpPr/>
        <p:nvPr/>
      </p:nvGrpSpPr>
      <p:grpSpPr>
        <a:xfrm>
          <a:off x="0" y="0"/>
          <a:ext cx="0" cy="0"/>
          <a:chOff x="0" y="0"/>
          <a:chExt cx="0" cy="0"/>
        </a:xfrm>
      </p:grpSpPr>
      <p:pic>
        <p:nvPicPr>
          <p:cNvPr id="106" name="Google Shape;106;p19"/>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107" name="Google Shape;107;p19"/>
          <p:cNvCxnSpPr/>
          <p:nvPr/>
        </p:nvCxnSpPr>
        <p:spPr>
          <a:xfrm flipH="1">
            <a:off x="2630225" y="427100"/>
            <a:ext cx="4894200" cy="12000"/>
          </a:xfrm>
          <a:prstGeom prst="straightConnector1">
            <a:avLst/>
          </a:prstGeom>
          <a:noFill/>
          <a:ln cap="flat" cmpd="sng" w="19050">
            <a:solidFill>
              <a:srgbClr val="761A79"/>
            </a:solidFill>
            <a:prstDash val="solid"/>
            <a:round/>
            <a:headEnd len="sm" w="sm" type="none"/>
            <a:tailEnd len="sm" w="sm" type="none"/>
          </a:ln>
        </p:spPr>
      </p:cxnSp>
      <p:sp>
        <p:nvSpPr>
          <p:cNvPr id="108" name="Google Shape;108;p19"/>
          <p:cNvSpPr txBox="1"/>
          <p:nvPr>
            <p:ph type="title"/>
          </p:nvPr>
        </p:nvSpPr>
        <p:spPr>
          <a:xfrm>
            <a:off x="311700" y="144400"/>
            <a:ext cx="26418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600"/>
              <a:buNone/>
            </a:pPr>
            <a:r>
              <a:rPr lang="en" sz="1400">
                <a:latin typeface="Montserrat ExtraBold"/>
                <a:ea typeface="Montserrat ExtraBold"/>
                <a:cs typeface="Montserrat ExtraBold"/>
                <a:sym typeface="Montserrat ExtraBold"/>
              </a:rPr>
              <a:t>Pengantar</a:t>
            </a:r>
            <a:endParaRPr sz="1400">
              <a:latin typeface="Montserrat ExtraBold"/>
              <a:ea typeface="Montserrat ExtraBold"/>
              <a:cs typeface="Montserrat ExtraBold"/>
              <a:sym typeface="Montserrat ExtraBold"/>
            </a:endParaRPr>
          </a:p>
        </p:txBody>
      </p:sp>
      <p:pic>
        <p:nvPicPr>
          <p:cNvPr id="109" name="Google Shape;109;p19"/>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110" name="Google Shape;110;p19"/>
          <p:cNvSpPr txBox="1"/>
          <p:nvPr>
            <p:ph type="title"/>
          </p:nvPr>
        </p:nvSpPr>
        <p:spPr>
          <a:xfrm>
            <a:off x="454375" y="144400"/>
            <a:ext cx="28287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rgbClr val="761A79"/>
                </a:solidFill>
                <a:latin typeface="Montserrat ExtraBold"/>
                <a:ea typeface="Montserrat ExtraBold"/>
                <a:cs typeface="Montserrat ExtraBold"/>
                <a:sym typeface="Montserrat ExtraBold"/>
              </a:rPr>
              <a:t>Contoh Analysis Report</a:t>
            </a:r>
            <a:endParaRPr sz="1000">
              <a:solidFill>
                <a:srgbClr val="761A79"/>
              </a:solidFill>
              <a:latin typeface="Montserrat ExtraBold"/>
              <a:ea typeface="Montserrat ExtraBold"/>
              <a:cs typeface="Montserrat ExtraBold"/>
              <a:sym typeface="Montserrat ExtraBold"/>
            </a:endParaRPr>
          </a:p>
        </p:txBody>
      </p:sp>
      <p:sp>
        <p:nvSpPr>
          <p:cNvPr id="111" name="Google Shape;111;p19"/>
          <p:cNvSpPr txBox="1"/>
          <p:nvPr/>
        </p:nvSpPr>
        <p:spPr>
          <a:xfrm>
            <a:off x="487625" y="760475"/>
            <a:ext cx="7686600" cy="39648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b="1" lang="en" sz="1600">
                <a:solidFill>
                  <a:srgbClr val="743673"/>
                </a:solidFill>
                <a:highlight>
                  <a:schemeClr val="lt1"/>
                </a:highlight>
                <a:latin typeface="Montserrat"/>
                <a:ea typeface="Montserrat"/>
                <a:cs typeface="Montserrat"/>
                <a:sym typeface="Montserrat"/>
              </a:rPr>
              <a:t>Hasil dan Kesimpulan</a:t>
            </a:r>
            <a:endParaRPr sz="900">
              <a:solidFill>
                <a:srgbClr val="292929"/>
              </a:solidFill>
              <a:latin typeface="Montserrat"/>
              <a:ea typeface="Montserrat"/>
              <a:cs typeface="Montserrat"/>
              <a:sym typeface="Montserrat"/>
            </a:endParaRPr>
          </a:p>
          <a:p>
            <a:pPr indent="-285750" lvl="0" marL="457200" rtl="0" algn="l">
              <a:lnSpc>
                <a:spcPct val="135714"/>
              </a:lnSpc>
              <a:spcBef>
                <a:spcPts val="0"/>
              </a:spcBef>
              <a:spcAft>
                <a:spcPts val="0"/>
              </a:spcAft>
              <a:buClr>
                <a:srgbClr val="292929"/>
              </a:buClr>
              <a:buSzPts val="900"/>
              <a:buFont typeface="Montserrat"/>
              <a:buChar char="●"/>
            </a:pPr>
            <a:r>
              <a:rPr lang="en" sz="900">
                <a:solidFill>
                  <a:srgbClr val="292929"/>
                </a:solidFill>
                <a:latin typeface="Montserrat"/>
                <a:ea typeface="Montserrat"/>
                <a:cs typeface="Montserrat"/>
                <a:sym typeface="Montserrat"/>
              </a:rPr>
              <a:t>Berdasarkan Bivariate Analysis:</a:t>
            </a:r>
            <a:endParaRPr sz="900">
              <a:solidFill>
                <a:srgbClr val="292929"/>
              </a:solidFill>
              <a:latin typeface="Montserrat"/>
              <a:ea typeface="Montserrat"/>
              <a:cs typeface="Montserrat"/>
              <a:sym typeface="Montserrat"/>
            </a:endParaRPr>
          </a:p>
          <a:p>
            <a:pPr indent="-285750" lvl="1" marL="914400" rtl="0" algn="l">
              <a:lnSpc>
                <a:spcPct val="135714"/>
              </a:lnSpc>
              <a:spcBef>
                <a:spcPts val="0"/>
              </a:spcBef>
              <a:spcAft>
                <a:spcPts val="0"/>
              </a:spcAft>
              <a:buClr>
                <a:srgbClr val="292929"/>
              </a:buClr>
              <a:buSzPts val="900"/>
              <a:buFont typeface="Montserrat"/>
              <a:buChar char="○"/>
            </a:pPr>
            <a:r>
              <a:rPr lang="en" sz="900">
                <a:solidFill>
                  <a:srgbClr val="292929"/>
                </a:solidFill>
                <a:latin typeface="Montserrat"/>
                <a:ea typeface="Montserrat"/>
                <a:cs typeface="Montserrat"/>
                <a:sym typeface="Montserrat"/>
              </a:rPr>
              <a:t>Dalam Descriptive Statistic menunjukkan variabel total karakter dan total kata memiliki korelasi positif.</a:t>
            </a:r>
            <a:endParaRPr sz="900">
              <a:solidFill>
                <a:srgbClr val="292929"/>
              </a:solidFill>
              <a:latin typeface="Montserrat"/>
              <a:ea typeface="Montserrat"/>
              <a:cs typeface="Montserrat"/>
              <a:sym typeface="Montserrat"/>
            </a:endParaRPr>
          </a:p>
          <a:p>
            <a:pPr indent="-285750" lvl="1" marL="914400" rtl="0" algn="l">
              <a:lnSpc>
                <a:spcPct val="135714"/>
              </a:lnSpc>
              <a:spcBef>
                <a:spcPts val="0"/>
              </a:spcBef>
              <a:spcAft>
                <a:spcPts val="0"/>
              </a:spcAft>
              <a:buClr>
                <a:srgbClr val="292929"/>
              </a:buClr>
              <a:buSzPts val="900"/>
              <a:buFont typeface="Montserrat"/>
              <a:buChar char="○"/>
            </a:pPr>
            <a:r>
              <a:rPr lang="en" sz="900">
                <a:solidFill>
                  <a:srgbClr val="292929"/>
                </a:solidFill>
                <a:latin typeface="Montserrat"/>
                <a:ea typeface="Montserrat"/>
                <a:cs typeface="Montserrat"/>
                <a:sym typeface="Montserrat"/>
              </a:rPr>
              <a:t>Dalam visualisasi menunjukkan:</a:t>
            </a:r>
            <a:endParaRPr sz="900">
              <a:solidFill>
                <a:srgbClr val="292929"/>
              </a:solidFill>
              <a:latin typeface="Montserrat"/>
              <a:ea typeface="Montserrat"/>
              <a:cs typeface="Montserrat"/>
              <a:sym typeface="Montserrat"/>
            </a:endParaRPr>
          </a:p>
          <a:p>
            <a:pPr indent="-285750" lvl="2" marL="1371600" rtl="0" algn="l">
              <a:lnSpc>
                <a:spcPct val="135714"/>
              </a:lnSpc>
              <a:spcBef>
                <a:spcPts val="0"/>
              </a:spcBef>
              <a:spcAft>
                <a:spcPts val="0"/>
              </a:spcAft>
              <a:buClr>
                <a:srgbClr val="292929"/>
              </a:buClr>
              <a:buSzPts val="900"/>
              <a:buFont typeface="Montserrat"/>
              <a:buChar char="■"/>
            </a:pPr>
            <a:r>
              <a:rPr lang="en" sz="900">
                <a:solidFill>
                  <a:srgbClr val="292929"/>
                </a:solidFill>
                <a:latin typeface="Montserrat"/>
                <a:ea typeface="Montserrat"/>
                <a:cs typeface="Montserrat"/>
                <a:sym typeface="Montserrat"/>
              </a:rPr>
              <a:t>Variabel total karakter dan total kata terkonfirmasi memiliki korelasi positif</a:t>
            </a:r>
            <a:endParaRPr sz="900">
              <a:solidFill>
                <a:srgbClr val="292929"/>
              </a:solidFill>
              <a:latin typeface="Montserrat"/>
              <a:ea typeface="Montserrat"/>
              <a:cs typeface="Montserrat"/>
              <a:sym typeface="Montserrat"/>
            </a:endParaRPr>
          </a:p>
          <a:p>
            <a:pPr indent="-285750" lvl="2" marL="1371600" rtl="0" algn="l">
              <a:lnSpc>
                <a:spcPct val="135714"/>
              </a:lnSpc>
              <a:spcBef>
                <a:spcPts val="0"/>
              </a:spcBef>
              <a:spcAft>
                <a:spcPts val="0"/>
              </a:spcAft>
              <a:buClr>
                <a:srgbClr val="292929"/>
              </a:buClr>
              <a:buSzPts val="900"/>
              <a:buFont typeface="Montserrat"/>
              <a:buChar char="■"/>
            </a:pPr>
            <a:r>
              <a:rPr lang="en" sz="900">
                <a:solidFill>
                  <a:srgbClr val="292929"/>
                </a:solidFill>
                <a:latin typeface="Montserrat"/>
                <a:ea typeface="Montserrat"/>
                <a:cs typeface="Montserrat"/>
                <a:sym typeface="Montserrat"/>
              </a:rPr>
              <a:t>Total karakter dan kata yang paling banyak adalah sentimen positif.</a:t>
            </a:r>
            <a:endParaRPr sz="900">
              <a:solidFill>
                <a:srgbClr val="292929"/>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5" name="Shape 115"/>
        <p:cNvGrpSpPr/>
        <p:nvPr/>
      </p:nvGrpSpPr>
      <p:grpSpPr>
        <a:xfrm>
          <a:off x="0" y="0"/>
          <a:ext cx="0" cy="0"/>
          <a:chOff x="0" y="0"/>
          <a:chExt cx="0" cy="0"/>
        </a:xfrm>
      </p:grpSpPr>
      <p:pic>
        <p:nvPicPr>
          <p:cNvPr id="116" name="Google Shape;116;p20"/>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117" name="Google Shape;117;p20"/>
          <p:cNvCxnSpPr/>
          <p:nvPr/>
        </p:nvCxnSpPr>
        <p:spPr>
          <a:xfrm flipH="1">
            <a:off x="2630225" y="427100"/>
            <a:ext cx="4894200" cy="12000"/>
          </a:xfrm>
          <a:prstGeom prst="straightConnector1">
            <a:avLst/>
          </a:prstGeom>
          <a:noFill/>
          <a:ln cap="flat" cmpd="sng" w="19050">
            <a:solidFill>
              <a:srgbClr val="761A79"/>
            </a:solidFill>
            <a:prstDash val="solid"/>
            <a:round/>
            <a:headEnd len="sm" w="sm" type="none"/>
            <a:tailEnd len="sm" w="sm" type="none"/>
          </a:ln>
        </p:spPr>
      </p:cxnSp>
      <p:sp>
        <p:nvSpPr>
          <p:cNvPr id="118" name="Google Shape;118;p20"/>
          <p:cNvSpPr txBox="1"/>
          <p:nvPr>
            <p:ph type="title"/>
          </p:nvPr>
        </p:nvSpPr>
        <p:spPr>
          <a:xfrm>
            <a:off x="311700" y="144400"/>
            <a:ext cx="26418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600"/>
              <a:buNone/>
            </a:pPr>
            <a:r>
              <a:rPr lang="en" sz="1400">
                <a:latin typeface="Montserrat ExtraBold"/>
                <a:ea typeface="Montserrat ExtraBold"/>
                <a:cs typeface="Montserrat ExtraBold"/>
                <a:sym typeface="Montserrat ExtraBold"/>
              </a:rPr>
              <a:t>Pengantar</a:t>
            </a:r>
            <a:endParaRPr sz="1400">
              <a:latin typeface="Montserrat ExtraBold"/>
              <a:ea typeface="Montserrat ExtraBold"/>
              <a:cs typeface="Montserrat ExtraBold"/>
              <a:sym typeface="Montserrat ExtraBold"/>
            </a:endParaRPr>
          </a:p>
        </p:txBody>
      </p:sp>
      <p:pic>
        <p:nvPicPr>
          <p:cNvPr id="119" name="Google Shape;119;p20"/>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120" name="Google Shape;120;p20"/>
          <p:cNvSpPr txBox="1"/>
          <p:nvPr>
            <p:ph type="title"/>
          </p:nvPr>
        </p:nvSpPr>
        <p:spPr>
          <a:xfrm>
            <a:off x="454375" y="144400"/>
            <a:ext cx="28287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rgbClr val="761A79"/>
                </a:solidFill>
                <a:latin typeface="Montserrat ExtraBold"/>
                <a:ea typeface="Montserrat ExtraBold"/>
                <a:cs typeface="Montserrat ExtraBold"/>
                <a:sym typeface="Montserrat ExtraBold"/>
              </a:rPr>
              <a:t>Contoh Analysis Report</a:t>
            </a:r>
            <a:endParaRPr sz="1000">
              <a:solidFill>
                <a:srgbClr val="761A79"/>
              </a:solidFill>
              <a:latin typeface="Montserrat ExtraBold"/>
              <a:ea typeface="Montserrat ExtraBold"/>
              <a:cs typeface="Montserrat ExtraBold"/>
              <a:sym typeface="Montserrat ExtraBold"/>
            </a:endParaRPr>
          </a:p>
        </p:txBody>
      </p:sp>
      <p:sp>
        <p:nvSpPr>
          <p:cNvPr id="121" name="Google Shape;121;p20"/>
          <p:cNvSpPr txBox="1"/>
          <p:nvPr/>
        </p:nvSpPr>
        <p:spPr>
          <a:xfrm>
            <a:off x="487625" y="760475"/>
            <a:ext cx="7686600" cy="39648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b="1" lang="en" sz="1600">
                <a:solidFill>
                  <a:srgbClr val="743673"/>
                </a:solidFill>
                <a:highlight>
                  <a:schemeClr val="lt1"/>
                </a:highlight>
                <a:latin typeface="Montserrat"/>
                <a:ea typeface="Montserrat"/>
                <a:cs typeface="Montserrat"/>
                <a:sym typeface="Montserrat"/>
              </a:rPr>
              <a:t>Hasil dan Kesimpulan</a:t>
            </a:r>
            <a:endParaRPr sz="900">
              <a:solidFill>
                <a:srgbClr val="292929"/>
              </a:solidFill>
              <a:latin typeface="Montserrat"/>
              <a:ea typeface="Montserrat"/>
              <a:cs typeface="Montserrat"/>
              <a:sym typeface="Montserrat"/>
            </a:endParaRPr>
          </a:p>
          <a:p>
            <a:pPr indent="0" lvl="0" marL="0" rtl="0" algn="l">
              <a:lnSpc>
                <a:spcPct val="135714"/>
              </a:lnSpc>
              <a:spcBef>
                <a:spcPts val="0"/>
              </a:spcBef>
              <a:spcAft>
                <a:spcPts val="0"/>
              </a:spcAft>
              <a:buNone/>
            </a:pPr>
            <a:r>
              <a:t/>
            </a:r>
            <a:endParaRPr sz="900">
              <a:solidFill>
                <a:srgbClr val="292929"/>
              </a:solidFill>
              <a:latin typeface="Montserrat"/>
              <a:ea typeface="Montserrat"/>
              <a:cs typeface="Montserrat"/>
              <a:sym typeface="Montserrat"/>
            </a:endParaRPr>
          </a:p>
          <a:p>
            <a:pPr indent="0" lvl="0" marL="0" rtl="0" algn="l">
              <a:lnSpc>
                <a:spcPct val="135714"/>
              </a:lnSpc>
              <a:spcBef>
                <a:spcPts val="0"/>
              </a:spcBef>
              <a:spcAft>
                <a:spcPts val="0"/>
              </a:spcAft>
              <a:buNone/>
            </a:pPr>
            <a:r>
              <a:rPr lang="en" sz="900">
                <a:solidFill>
                  <a:srgbClr val="292929"/>
                </a:solidFill>
                <a:latin typeface="Montserrat"/>
                <a:ea typeface="Montserrat"/>
                <a:cs typeface="Montserrat"/>
                <a:sym typeface="Montserrat"/>
              </a:rPr>
              <a:t>Dari hasil di atas dapat disimpulkan panjang kata dan karakter didominasi sentimen positif. Pada sentimen positif kata yang sering muncul adalah "dan", "di", "sini", "tempat", "nya", dan "enak". Dari kata yang sering muncul tersebut dapat diinterpretasikan pujian paling banyak soal “tempat yang enak” atau “lokasi yang enak”. </a:t>
            </a:r>
            <a:endParaRPr sz="900">
              <a:solidFill>
                <a:srgbClr val="292929"/>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