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23" r:id="rId1"/>
  </p:sldMasterIdLst>
  <p:notesMasterIdLst>
    <p:notesMasterId r:id="rId24"/>
  </p:notesMasterIdLst>
  <p:sldIdLst>
    <p:sldId id="256" r:id="rId2"/>
    <p:sldId id="257" r:id="rId3"/>
    <p:sldId id="261" r:id="rId4"/>
    <p:sldId id="262" r:id="rId5"/>
    <p:sldId id="263" r:id="rId6"/>
    <p:sldId id="268" r:id="rId7"/>
    <p:sldId id="269" r:id="rId8"/>
    <p:sldId id="271" r:id="rId9"/>
    <p:sldId id="272" r:id="rId10"/>
    <p:sldId id="277" r:id="rId11"/>
    <p:sldId id="278" r:id="rId12"/>
    <p:sldId id="279" r:id="rId13"/>
    <p:sldId id="280" r:id="rId14"/>
    <p:sldId id="281" r:id="rId15"/>
    <p:sldId id="282" r:id="rId16"/>
    <p:sldId id="283" r:id="rId17"/>
    <p:sldId id="284" r:id="rId18"/>
    <p:sldId id="289" r:id="rId19"/>
    <p:sldId id="290" r:id="rId20"/>
    <p:sldId id="291" r:id="rId21"/>
    <p:sldId id="297" r:id="rId22"/>
    <p:sldId id="298"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
      <p:font typeface="Roboto Medium"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673"/>
  </p:normalViewPr>
  <p:slideViewPr>
    <p:cSldViewPr snapToGrid="0">
      <p:cViewPr varScale="1">
        <p:scale>
          <a:sx n="143" d="100"/>
          <a:sy n="143" d="100"/>
        </p:scale>
        <p:origin x="57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3.amazonaws.com/assets.datacamp.com/blog_assets/Jupyter_Notebook_Cheat_Sheet.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72f20fcb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72f20fcb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1.1</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73be2dcc80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73be2dcc80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74b649853d_0_2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74b649853d_0_2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74b649853d_0_2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74b649853d_0_2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74b649853d_0_2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74b649853d_0_2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74b649853d_0_2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74b649853d_0_2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74b649853d_0_2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74b649853d_0_2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74b649853d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74b649853d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4b649853d_0_2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4b649853d_0_2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74e0fd57a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74e0fd57a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74e0fd57a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74e0fd57a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72f20fcbfa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72f20fcbf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1.1</a:t>
            </a:r>
            <a:endParaRPr b="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74e0fd57a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74e0fd57a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74e0fd57a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74e0fd57a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74e0fd57a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74e0fd57a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73be2dcc80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73be2dcc80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solidFill>
                <a:srgbClr val="FF0000"/>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73be2dcc80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73be2dcc80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solidFill>
                <a:srgbClr val="FF0000"/>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rgbClr val="666666"/>
                </a:solidFill>
              </a:rPr>
              <a:t>Image sourced at: </a:t>
            </a:r>
            <a:r>
              <a:rPr lang="en" u="sng" dirty="0">
                <a:solidFill>
                  <a:schemeClr val="accent5"/>
                </a:solidFill>
                <a:hlinkClick r:id="rId3">
                  <a:extLst>
                    <a:ext uri="{A12FA001-AC4F-418D-AE19-62706E023703}">
                      <ahyp:hlinkClr xmlns:ahyp="http://schemas.microsoft.com/office/drawing/2018/hyperlinkcolor" val="tx"/>
                    </a:ext>
                  </a:extLst>
                </a:hlinkClick>
              </a:rPr>
              <a:t>https://jupyter.org/</a:t>
            </a:r>
            <a:endParaRPr sz="1200" dirty="0">
              <a:solidFill>
                <a:srgbClr val="666666"/>
              </a:solidFill>
            </a:endParaRPr>
          </a:p>
          <a:p>
            <a:pPr marL="0" lvl="0" indent="0" algn="l" rtl="0">
              <a:spcBef>
                <a:spcPts val="0"/>
              </a:spcBef>
              <a:spcAft>
                <a:spcPts val="0"/>
              </a:spcAft>
              <a:buNone/>
            </a:pPr>
            <a:endParaRPr b="1" dirty="0">
              <a:solidFill>
                <a:srgbClr val="FF0000"/>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73be2dcc80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73be2dcc80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rgbClr val="666666"/>
              </a:solidFill>
            </a:endParaRPr>
          </a:p>
          <a:p>
            <a:pPr marL="0" lvl="0" indent="0" algn="l" rtl="0">
              <a:spcBef>
                <a:spcPts val="400"/>
              </a:spcBef>
              <a:spcAft>
                <a:spcPts val="0"/>
              </a:spcAft>
              <a:buClr>
                <a:schemeClr val="dk1"/>
              </a:buClr>
              <a:buSzPts val="1100"/>
              <a:buFont typeface="Arial"/>
              <a:buNone/>
            </a:pPr>
            <a:endParaRPr sz="1200" dirty="0">
              <a:solidFill>
                <a:srgbClr val="24292E"/>
              </a:solidFill>
              <a:highlight>
                <a:schemeClr val="lt1"/>
              </a:highlight>
            </a:endParaRPr>
          </a:p>
          <a:p>
            <a:pPr marL="457200" lvl="0" indent="-304800" algn="l" rtl="0">
              <a:lnSpc>
                <a:spcPct val="115000"/>
              </a:lnSpc>
              <a:spcBef>
                <a:spcPts val="0"/>
              </a:spcBef>
              <a:spcAft>
                <a:spcPts val="0"/>
              </a:spcAft>
              <a:buClr>
                <a:srgbClr val="24292E"/>
              </a:buClr>
              <a:buSzPts val="1200"/>
              <a:buChar char="●"/>
            </a:pPr>
            <a:r>
              <a:rPr lang="en" sz="1200" dirty="0">
                <a:solidFill>
                  <a:srgbClr val="24292E"/>
                </a:solidFill>
                <a:highlight>
                  <a:schemeClr val="lt1"/>
                </a:highlight>
              </a:rPr>
              <a:t>Explain how each cell contains Python code which can be run independently by placing the cursor inside a cell and pressing </a:t>
            </a:r>
            <a:r>
              <a:rPr lang="en" sz="1000" dirty="0">
                <a:solidFill>
                  <a:srgbClr val="24292E"/>
                </a:solidFill>
                <a:highlight>
                  <a:schemeClr val="lt1"/>
                </a:highlight>
                <a:latin typeface="Consolas"/>
                <a:ea typeface="Consolas"/>
                <a:cs typeface="Consolas"/>
                <a:sym typeface="Consolas"/>
              </a:rPr>
              <a:t>Shift + Enter</a:t>
            </a:r>
            <a:r>
              <a:rPr lang="en" sz="1200" dirty="0">
                <a:solidFill>
                  <a:srgbClr val="24292E"/>
                </a:solidFill>
                <a:highlight>
                  <a:schemeClr val="lt1"/>
                </a:highlight>
              </a:rPr>
              <a:t>.</a:t>
            </a:r>
            <a:endParaRPr sz="1200" dirty="0">
              <a:solidFill>
                <a:srgbClr val="24292E"/>
              </a:solidFill>
              <a:highlight>
                <a:schemeClr val="lt1"/>
              </a:highlight>
            </a:endParaRPr>
          </a:p>
          <a:p>
            <a:pPr marL="457200" lvl="0" indent="-304800" algn="l" rtl="0">
              <a:lnSpc>
                <a:spcPct val="115000"/>
              </a:lnSpc>
              <a:spcBef>
                <a:spcPts val="0"/>
              </a:spcBef>
              <a:spcAft>
                <a:spcPts val="0"/>
              </a:spcAft>
              <a:buClr>
                <a:srgbClr val="24292E"/>
              </a:buClr>
              <a:buSzPts val="1200"/>
              <a:buChar char="●"/>
            </a:pPr>
            <a:r>
              <a:rPr lang="en" sz="1200" dirty="0">
                <a:solidFill>
                  <a:srgbClr val="24292E"/>
                </a:solidFill>
                <a:highlight>
                  <a:schemeClr val="lt1"/>
                </a:highlight>
              </a:rPr>
              <a:t>Modify some of the code in a cell and point out how </a:t>
            </a:r>
            <a:r>
              <a:rPr lang="en" sz="1200" dirty="0" err="1">
                <a:solidFill>
                  <a:srgbClr val="24292E"/>
                </a:solidFill>
                <a:highlight>
                  <a:schemeClr val="lt1"/>
                </a:highlight>
              </a:rPr>
              <a:t>Jupyter</a:t>
            </a:r>
            <a:r>
              <a:rPr lang="en" sz="1200" dirty="0">
                <a:solidFill>
                  <a:srgbClr val="24292E"/>
                </a:solidFill>
                <a:highlight>
                  <a:schemeClr val="lt1"/>
                </a:highlight>
              </a:rPr>
              <a:t> notebooks allow users to both to experiment with code directly and save it for later</a:t>
            </a:r>
            <a:endParaRPr sz="1200" dirty="0">
              <a:solidFill>
                <a:srgbClr val="24292E"/>
              </a:solidFill>
              <a:highlight>
                <a:schemeClr val="lt1"/>
              </a:highlight>
            </a:endParaRPr>
          </a:p>
          <a:p>
            <a:pPr marL="457200" lvl="0" indent="-304800" algn="l" rtl="0">
              <a:lnSpc>
                <a:spcPct val="115000"/>
              </a:lnSpc>
              <a:spcBef>
                <a:spcPts val="0"/>
              </a:spcBef>
              <a:spcAft>
                <a:spcPts val="0"/>
              </a:spcAft>
              <a:buClr>
                <a:srgbClr val="24292E"/>
              </a:buClr>
              <a:buSzPts val="1200"/>
              <a:buChar char="●"/>
            </a:pPr>
            <a:r>
              <a:rPr lang="en" sz="1200" dirty="0">
                <a:solidFill>
                  <a:srgbClr val="24292E"/>
                </a:solidFill>
                <a:highlight>
                  <a:schemeClr val="lt1"/>
                </a:highlight>
              </a:rPr>
              <a:t>Make sure to run the second to last cell one more time after running the final cell on its own. This shows students how values in </a:t>
            </a:r>
            <a:r>
              <a:rPr lang="en" sz="1200" dirty="0" err="1">
                <a:solidFill>
                  <a:srgbClr val="24292E"/>
                </a:solidFill>
                <a:highlight>
                  <a:schemeClr val="lt1"/>
                </a:highlight>
              </a:rPr>
              <a:t>Jupyter</a:t>
            </a:r>
            <a:r>
              <a:rPr lang="en" sz="1200" dirty="0">
                <a:solidFill>
                  <a:srgbClr val="24292E"/>
                </a:solidFill>
                <a:highlight>
                  <a:schemeClr val="lt1"/>
                </a:highlight>
              </a:rPr>
              <a:t> Notebooks are stored based upon what lines of code were run previously</a:t>
            </a:r>
            <a:endParaRPr sz="1200" dirty="0">
              <a:solidFill>
                <a:srgbClr val="24292E"/>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200" dirty="0">
              <a:solidFill>
                <a:srgbClr val="24292E"/>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200" dirty="0">
              <a:solidFill>
                <a:srgbClr val="24292E"/>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24292E"/>
                </a:solidFill>
                <a:highlight>
                  <a:schemeClr val="lt1"/>
                </a:highlight>
              </a:rPr>
              <a:t>If needed, use this cheat sheet on the following link: </a:t>
            </a:r>
            <a:r>
              <a:rPr lang="en" u="sng" dirty="0">
                <a:solidFill>
                  <a:schemeClr val="accent5"/>
                </a:solidFill>
                <a:hlinkClick r:id="rId3">
                  <a:extLst>
                    <a:ext uri="{A12FA001-AC4F-418D-AE19-62706E023703}">
                      <ahyp:hlinkClr xmlns:ahyp="http://schemas.microsoft.com/office/drawing/2018/hyperlinkcolor" val="tx"/>
                    </a:ext>
                  </a:extLst>
                </a:hlinkClick>
              </a:rPr>
              <a:t>https://s3.amazonaws.com/assets.datacamp.com/blog_assets/Jupyter_Notebook_Cheat_Sheet.pdf</a:t>
            </a:r>
            <a:r>
              <a:rPr lang="en" sz="1200" dirty="0">
                <a:solidFill>
                  <a:srgbClr val="24292E"/>
                </a:solidFill>
                <a:highlight>
                  <a:schemeClr val="lt1"/>
                </a:highlight>
              </a:rPr>
              <a:t> for </a:t>
            </a:r>
            <a:endParaRPr sz="1200" dirty="0">
              <a:solidFill>
                <a:srgbClr val="24292E"/>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58000"/>
              </a:lnSpc>
              <a:spcBef>
                <a:spcPts val="3200"/>
              </a:spcBef>
              <a:spcAft>
                <a:spcPts val="0"/>
              </a:spcAft>
              <a:buClr>
                <a:schemeClr val="dk1"/>
              </a:buClr>
              <a:buSzPts val="1100"/>
              <a:buFont typeface="Arial"/>
              <a:buNone/>
            </a:pPr>
            <a:r>
              <a:rPr lang="en" sz="1200" dirty="0">
                <a:solidFill>
                  <a:schemeClr val="dk1"/>
                </a:solidFill>
                <a:highlight>
                  <a:schemeClr val="lt1"/>
                </a:highlight>
                <a:latin typeface="Roboto"/>
                <a:ea typeface="Roboto"/>
                <a:cs typeface="Roboto"/>
                <a:sym typeface="Roboto"/>
              </a:rPr>
              <a:t>The following commands are keyboard shortcuts that are not only effective in terms of productivity, but on a personal note makes it really fun to navigate w/o touching the mouse. Note that the shortcuts are for Windows and Linux users. For the Mac users, they’re different buttons for Ctrl, Shift, and Alt:</a:t>
            </a:r>
            <a:endParaRPr sz="1200" dirty="0">
              <a:solidFill>
                <a:schemeClr val="dk1"/>
              </a:solidFill>
              <a:highlight>
                <a:schemeClr val="lt1"/>
              </a:highlight>
              <a:latin typeface="Roboto"/>
              <a:ea typeface="Roboto"/>
              <a:cs typeface="Roboto"/>
              <a:sym typeface="Roboto"/>
            </a:endParaRPr>
          </a:p>
          <a:p>
            <a:pPr marL="749300" lvl="0" indent="-304800" algn="l" rtl="0">
              <a:lnSpc>
                <a:spcPct val="158000"/>
              </a:lnSpc>
              <a:spcBef>
                <a:spcPts val="3200"/>
              </a:spcBef>
              <a:spcAft>
                <a:spcPts val="0"/>
              </a:spcAft>
              <a:buClr>
                <a:schemeClr val="dk1"/>
              </a:buClr>
              <a:buSzPts val="1200"/>
              <a:buFont typeface="Georgia"/>
              <a:buChar char="●"/>
            </a:pPr>
            <a:r>
              <a:rPr lang="en" sz="1200" dirty="0">
                <a:solidFill>
                  <a:schemeClr val="dk1"/>
                </a:solidFill>
                <a:highlight>
                  <a:schemeClr val="lt1"/>
                </a:highlight>
                <a:latin typeface="Roboto"/>
                <a:ea typeface="Roboto"/>
                <a:cs typeface="Roboto"/>
                <a:sym typeface="Roboto"/>
              </a:rPr>
              <a:t>Ctrl: command key ⌘</a:t>
            </a:r>
            <a:endParaRPr sz="1200" dirty="0">
              <a:solidFill>
                <a:schemeClr val="dk1"/>
              </a:solidFill>
              <a:highlight>
                <a:schemeClr val="lt1"/>
              </a:highlight>
              <a:latin typeface="Roboto"/>
              <a:ea typeface="Roboto"/>
              <a:cs typeface="Roboto"/>
              <a:sym typeface="Roboto"/>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Roboto"/>
                <a:ea typeface="Roboto"/>
                <a:cs typeface="Roboto"/>
                <a:sym typeface="Roboto"/>
              </a:rPr>
              <a:t>Shift: Shift ⇧</a:t>
            </a:r>
            <a:endParaRPr sz="1200" dirty="0">
              <a:solidFill>
                <a:schemeClr val="dk1"/>
              </a:solidFill>
              <a:highlight>
                <a:schemeClr val="lt1"/>
              </a:highlight>
              <a:latin typeface="Roboto"/>
              <a:ea typeface="Roboto"/>
              <a:cs typeface="Roboto"/>
              <a:sym typeface="Roboto"/>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Roboto"/>
                <a:ea typeface="Roboto"/>
                <a:cs typeface="Roboto"/>
                <a:sym typeface="Roboto"/>
              </a:rPr>
              <a:t>Alt: option ⌥</a:t>
            </a:r>
            <a:endParaRPr sz="1200" dirty="0">
              <a:solidFill>
                <a:schemeClr val="dk1"/>
              </a:solidFill>
              <a:highlight>
                <a:schemeClr val="lt1"/>
              </a:highlight>
              <a:latin typeface="Roboto"/>
              <a:ea typeface="Roboto"/>
              <a:cs typeface="Roboto"/>
              <a:sym typeface="Roboto"/>
            </a:endParaRPr>
          </a:p>
          <a:p>
            <a:pPr marL="0" lvl="0" indent="0" algn="l" rtl="0">
              <a:lnSpc>
                <a:spcPct val="158000"/>
              </a:lnSpc>
              <a:spcBef>
                <a:spcPts val="3200"/>
              </a:spcBef>
              <a:spcAft>
                <a:spcPts val="0"/>
              </a:spcAft>
              <a:buClr>
                <a:schemeClr val="dk1"/>
              </a:buClr>
              <a:buSzPts val="1100"/>
              <a:buFont typeface="Arial"/>
              <a:buNone/>
            </a:pPr>
            <a:r>
              <a:rPr lang="en" sz="1200" dirty="0">
                <a:solidFill>
                  <a:schemeClr val="dk1"/>
                </a:solidFill>
                <a:highlight>
                  <a:schemeClr val="lt1"/>
                </a:highlight>
                <a:latin typeface="Roboto"/>
                <a:ea typeface="Roboto"/>
                <a:cs typeface="Roboto"/>
                <a:sym typeface="Roboto"/>
              </a:rPr>
              <a:t>Let them know that they are </a:t>
            </a:r>
            <a:r>
              <a:rPr lang="en" sz="1200" b="1" dirty="0">
                <a:solidFill>
                  <a:schemeClr val="dk1"/>
                </a:solidFill>
                <a:highlight>
                  <a:schemeClr val="lt1"/>
                </a:highlight>
                <a:latin typeface="Roboto"/>
                <a:ea typeface="Roboto"/>
                <a:cs typeface="Roboto"/>
                <a:sym typeface="Roboto"/>
              </a:rPr>
              <a:t>2 modes</a:t>
            </a:r>
            <a:r>
              <a:rPr lang="en" sz="1200" dirty="0">
                <a:solidFill>
                  <a:schemeClr val="dk1"/>
                </a:solidFill>
                <a:highlight>
                  <a:schemeClr val="lt1"/>
                </a:highlight>
                <a:latin typeface="Roboto"/>
                <a:ea typeface="Roboto"/>
                <a:cs typeface="Roboto"/>
                <a:sym typeface="Roboto"/>
              </a:rPr>
              <a:t> in the </a:t>
            </a:r>
            <a:r>
              <a:rPr lang="en" sz="1200" i="1" dirty="0" err="1">
                <a:solidFill>
                  <a:schemeClr val="dk1"/>
                </a:solidFill>
                <a:highlight>
                  <a:schemeClr val="lt1"/>
                </a:highlight>
                <a:latin typeface="Roboto"/>
                <a:ea typeface="Roboto"/>
                <a:cs typeface="Roboto"/>
                <a:sym typeface="Roboto"/>
              </a:rPr>
              <a:t>Jupyter</a:t>
            </a:r>
            <a:r>
              <a:rPr lang="en" sz="1200" i="1" dirty="0">
                <a:solidFill>
                  <a:schemeClr val="dk1"/>
                </a:solidFill>
                <a:highlight>
                  <a:schemeClr val="lt1"/>
                </a:highlight>
                <a:latin typeface="Roboto"/>
                <a:ea typeface="Roboto"/>
                <a:cs typeface="Roboto"/>
                <a:sym typeface="Roboto"/>
              </a:rPr>
              <a:t> Notebook App</a:t>
            </a:r>
            <a:r>
              <a:rPr lang="en" sz="1200" dirty="0">
                <a:solidFill>
                  <a:schemeClr val="dk1"/>
                </a:solidFill>
                <a:highlight>
                  <a:schemeClr val="lt1"/>
                </a:highlight>
                <a:latin typeface="Roboto"/>
                <a:ea typeface="Roboto"/>
                <a:cs typeface="Roboto"/>
                <a:sym typeface="Roboto"/>
              </a:rPr>
              <a:t>: </a:t>
            </a:r>
            <a:r>
              <a:rPr lang="en" sz="1200" b="1" dirty="0">
                <a:solidFill>
                  <a:schemeClr val="dk1"/>
                </a:solidFill>
                <a:highlight>
                  <a:schemeClr val="lt1"/>
                </a:highlight>
                <a:latin typeface="Roboto"/>
                <a:ea typeface="Roboto"/>
                <a:cs typeface="Roboto"/>
                <a:sym typeface="Roboto"/>
              </a:rPr>
              <a:t>command mode</a:t>
            </a:r>
            <a:r>
              <a:rPr lang="en" sz="1200" dirty="0">
                <a:solidFill>
                  <a:schemeClr val="dk1"/>
                </a:solidFill>
                <a:highlight>
                  <a:schemeClr val="lt1"/>
                </a:highlight>
                <a:latin typeface="Roboto"/>
                <a:ea typeface="Roboto"/>
                <a:cs typeface="Roboto"/>
                <a:sym typeface="Roboto"/>
              </a:rPr>
              <a:t> and </a:t>
            </a:r>
            <a:r>
              <a:rPr lang="en" sz="1200" b="1" dirty="0">
                <a:solidFill>
                  <a:schemeClr val="dk1"/>
                </a:solidFill>
                <a:highlight>
                  <a:schemeClr val="lt1"/>
                </a:highlight>
                <a:latin typeface="Roboto"/>
                <a:ea typeface="Roboto"/>
                <a:cs typeface="Roboto"/>
                <a:sym typeface="Roboto"/>
              </a:rPr>
              <a:t>edit mode</a:t>
            </a:r>
            <a:r>
              <a:rPr lang="en" sz="1200" dirty="0">
                <a:solidFill>
                  <a:schemeClr val="dk1"/>
                </a:solidFill>
                <a:highlight>
                  <a:schemeClr val="lt1"/>
                </a:highlight>
                <a:latin typeface="Roboto"/>
                <a:ea typeface="Roboto"/>
                <a:cs typeface="Roboto"/>
                <a:sym typeface="Roboto"/>
              </a:rPr>
              <a:t>. As a starter here it’s shortcuts shared between the two modes.</a:t>
            </a:r>
            <a:endParaRPr sz="1200" dirty="0">
              <a:solidFill>
                <a:schemeClr val="dk1"/>
              </a:solidFill>
              <a:highlight>
                <a:schemeClr val="lt1"/>
              </a:highlight>
              <a:latin typeface="Roboto"/>
              <a:ea typeface="Roboto"/>
              <a:cs typeface="Roboto"/>
              <a:sym typeface="Roboto"/>
            </a:endParaRPr>
          </a:p>
          <a:p>
            <a:pPr marL="0" lvl="0" indent="0" algn="l" rtl="0">
              <a:lnSpc>
                <a:spcPct val="158000"/>
              </a:lnSpc>
              <a:spcBef>
                <a:spcPts val="3200"/>
              </a:spcBef>
              <a:spcAft>
                <a:spcPts val="0"/>
              </a:spcAft>
              <a:buClr>
                <a:schemeClr val="dk1"/>
              </a:buClr>
              <a:buSzPts val="1100"/>
              <a:buFont typeface="Arial"/>
              <a:buNone/>
            </a:pPr>
            <a:r>
              <a:rPr lang="en" sz="1200" dirty="0">
                <a:solidFill>
                  <a:schemeClr val="dk1"/>
                </a:solidFill>
                <a:highlight>
                  <a:schemeClr val="lt1"/>
                </a:highlight>
                <a:latin typeface="Roboto"/>
                <a:ea typeface="Roboto"/>
                <a:cs typeface="Roboto"/>
                <a:sym typeface="Roboto"/>
              </a:rPr>
              <a:t>Shortcuts in both modes:</a:t>
            </a:r>
            <a:endParaRPr sz="1200" dirty="0">
              <a:solidFill>
                <a:schemeClr val="dk1"/>
              </a:solidFill>
              <a:highlight>
                <a:schemeClr val="lt1"/>
              </a:highlight>
              <a:latin typeface="Roboto"/>
              <a:ea typeface="Roboto"/>
              <a:cs typeface="Roboto"/>
              <a:sym typeface="Roboto"/>
            </a:endParaRPr>
          </a:p>
          <a:p>
            <a:pPr marL="749300" lvl="0" indent="-304800" algn="l" rtl="0">
              <a:lnSpc>
                <a:spcPct val="158000"/>
              </a:lnSpc>
              <a:spcBef>
                <a:spcPts val="320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Shift + Enter</a:t>
            </a:r>
            <a:r>
              <a:rPr lang="en" sz="1200" dirty="0">
                <a:solidFill>
                  <a:schemeClr val="dk1"/>
                </a:solidFill>
                <a:highlight>
                  <a:schemeClr val="lt1"/>
                </a:highlight>
                <a:latin typeface="Georgia"/>
                <a:ea typeface="Georgia"/>
                <a:cs typeface="Georgia"/>
                <a:sym typeface="Georgia"/>
              </a:rPr>
              <a:t> run the current cell, select below</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Ctrl + Enter</a:t>
            </a:r>
            <a:r>
              <a:rPr lang="en" sz="1200" dirty="0">
                <a:solidFill>
                  <a:schemeClr val="dk1"/>
                </a:solidFill>
                <a:highlight>
                  <a:schemeClr val="lt1"/>
                </a:highlight>
                <a:latin typeface="Georgia"/>
                <a:ea typeface="Georgia"/>
                <a:cs typeface="Georgia"/>
                <a:sym typeface="Georgia"/>
              </a:rPr>
              <a:t> run selected cells</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Alt + Enter</a:t>
            </a:r>
            <a:r>
              <a:rPr lang="en" sz="1200" dirty="0">
                <a:solidFill>
                  <a:schemeClr val="dk1"/>
                </a:solidFill>
                <a:highlight>
                  <a:schemeClr val="lt1"/>
                </a:highlight>
                <a:latin typeface="Georgia"/>
                <a:ea typeface="Georgia"/>
                <a:cs typeface="Georgia"/>
                <a:sym typeface="Georgia"/>
              </a:rPr>
              <a:t> run the current cell, insert below</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Ctrl + S</a:t>
            </a:r>
            <a:r>
              <a:rPr lang="en" sz="1200" dirty="0">
                <a:solidFill>
                  <a:schemeClr val="dk1"/>
                </a:solidFill>
                <a:highlight>
                  <a:schemeClr val="lt1"/>
                </a:highlight>
                <a:latin typeface="Georgia"/>
                <a:ea typeface="Georgia"/>
                <a:cs typeface="Georgia"/>
                <a:sym typeface="Georgia"/>
              </a:rPr>
              <a:t> save and checkpoint</a:t>
            </a:r>
            <a:endParaRPr sz="1200" dirty="0">
              <a:solidFill>
                <a:schemeClr val="dk1"/>
              </a:solidFill>
              <a:highlight>
                <a:schemeClr val="lt1"/>
              </a:highlight>
              <a:latin typeface="Georgia"/>
              <a:ea typeface="Georgia"/>
              <a:cs typeface="Georgia"/>
              <a:sym typeface="Georgia"/>
            </a:endParaRPr>
          </a:p>
          <a:p>
            <a:pPr marL="0" lvl="0" indent="0" algn="l" rtl="0">
              <a:lnSpc>
                <a:spcPct val="158000"/>
              </a:lnSpc>
              <a:spcBef>
                <a:spcPts val="3200"/>
              </a:spcBef>
              <a:spcAft>
                <a:spcPts val="0"/>
              </a:spcAft>
              <a:buClr>
                <a:schemeClr val="dk1"/>
              </a:buClr>
              <a:buSzPts val="1100"/>
              <a:buFont typeface="Arial"/>
              <a:buNone/>
            </a:pPr>
            <a:r>
              <a:rPr lang="en" sz="1200" dirty="0">
                <a:solidFill>
                  <a:schemeClr val="dk1"/>
                </a:solidFill>
                <a:highlight>
                  <a:schemeClr val="lt1"/>
                </a:highlight>
                <a:latin typeface="Georgia"/>
                <a:ea typeface="Georgia"/>
                <a:cs typeface="Georgia"/>
                <a:sym typeface="Georgia"/>
              </a:rPr>
              <a:t>While in command mode (press </a:t>
            </a:r>
            <a:r>
              <a:rPr lang="en" sz="1200" dirty="0">
                <a:solidFill>
                  <a:schemeClr val="dk1"/>
                </a:solidFill>
                <a:highlight>
                  <a:schemeClr val="lt1"/>
                </a:highlight>
                <a:latin typeface="Courier New"/>
                <a:ea typeface="Courier New"/>
                <a:cs typeface="Courier New"/>
                <a:sym typeface="Courier New"/>
              </a:rPr>
              <a:t>Esc</a:t>
            </a:r>
            <a:r>
              <a:rPr lang="en" sz="1200" dirty="0">
                <a:solidFill>
                  <a:schemeClr val="dk1"/>
                </a:solidFill>
                <a:highlight>
                  <a:schemeClr val="lt1"/>
                </a:highlight>
                <a:latin typeface="Georgia"/>
                <a:ea typeface="Georgia"/>
                <a:cs typeface="Georgia"/>
                <a:sym typeface="Georgia"/>
              </a:rPr>
              <a:t> to activate):</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320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Enter</a:t>
            </a:r>
            <a:r>
              <a:rPr lang="en" sz="1200" dirty="0">
                <a:solidFill>
                  <a:schemeClr val="dk1"/>
                </a:solidFill>
                <a:highlight>
                  <a:schemeClr val="lt1"/>
                </a:highlight>
                <a:latin typeface="Georgia"/>
                <a:ea typeface="Georgia"/>
                <a:cs typeface="Georgia"/>
                <a:sym typeface="Georgia"/>
              </a:rPr>
              <a:t> take you into edit mode</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H</a:t>
            </a:r>
            <a:r>
              <a:rPr lang="en" sz="1200" dirty="0">
                <a:solidFill>
                  <a:schemeClr val="dk1"/>
                </a:solidFill>
                <a:highlight>
                  <a:schemeClr val="lt1"/>
                </a:highlight>
                <a:latin typeface="Georgia"/>
                <a:ea typeface="Georgia"/>
                <a:cs typeface="Georgia"/>
                <a:sym typeface="Georgia"/>
              </a:rPr>
              <a:t> show all shortcuts</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Up</a:t>
            </a:r>
            <a:r>
              <a:rPr lang="en" sz="1200" dirty="0">
                <a:solidFill>
                  <a:schemeClr val="dk1"/>
                </a:solidFill>
                <a:highlight>
                  <a:schemeClr val="lt1"/>
                </a:highlight>
                <a:latin typeface="Georgia"/>
                <a:ea typeface="Georgia"/>
                <a:cs typeface="Georgia"/>
                <a:sym typeface="Georgia"/>
              </a:rPr>
              <a:t> select cell above</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Down</a:t>
            </a:r>
            <a:r>
              <a:rPr lang="en" sz="1200" dirty="0">
                <a:solidFill>
                  <a:schemeClr val="dk1"/>
                </a:solidFill>
                <a:highlight>
                  <a:schemeClr val="lt1"/>
                </a:highlight>
                <a:latin typeface="Georgia"/>
                <a:ea typeface="Georgia"/>
                <a:cs typeface="Georgia"/>
                <a:sym typeface="Georgia"/>
              </a:rPr>
              <a:t> select cell below</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Shift + Up</a:t>
            </a:r>
            <a:r>
              <a:rPr lang="en" sz="1200" dirty="0">
                <a:solidFill>
                  <a:schemeClr val="dk1"/>
                </a:solidFill>
                <a:highlight>
                  <a:schemeClr val="lt1"/>
                </a:highlight>
                <a:latin typeface="Georgia"/>
                <a:ea typeface="Georgia"/>
                <a:cs typeface="Georgia"/>
                <a:sym typeface="Georgia"/>
              </a:rPr>
              <a:t> extend selected cells above</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Shift + Down</a:t>
            </a:r>
            <a:r>
              <a:rPr lang="en" sz="1200" dirty="0">
                <a:solidFill>
                  <a:schemeClr val="dk1"/>
                </a:solidFill>
                <a:highlight>
                  <a:schemeClr val="lt1"/>
                </a:highlight>
                <a:latin typeface="Georgia"/>
                <a:ea typeface="Georgia"/>
                <a:cs typeface="Georgia"/>
                <a:sym typeface="Georgia"/>
              </a:rPr>
              <a:t> extend selected cells below</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A</a:t>
            </a:r>
            <a:r>
              <a:rPr lang="en" sz="1200" dirty="0">
                <a:solidFill>
                  <a:schemeClr val="dk1"/>
                </a:solidFill>
                <a:highlight>
                  <a:schemeClr val="lt1"/>
                </a:highlight>
                <a:latin typeface="Georgia"/>
                <a:ea typeface="Georgia"/>
                <a:cs typeface="Georgia"/>
                <a:sym typeface="Georgia"/>
              </a:rPr>
              <a:t> insert cell above</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B</a:t>
            </a:r>
            <a:r>
              <a:rPr lang="en" sz="1200" dirty="0">
                <a:solidFill>
                  <a:schemeClr val="dk1"/>
                </a:solidFill>
                <a:highlight>
                  <a:schemeClr val="lt1"/>
                </a:highlight>
                <a:latin typeface="Georgia"/>
                <a:ea typeface="Georgia"/>
                <a:cs typeface="Georgia"/>
                <a:sym typeface="Georgia"/>
              </a:rPr>
              <a:t> insert cell below</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X</a:t>
            </a:r>
            <a:r>
              <a:rPr lang="en" sz="1200" dirty="0">
                <a:solidFill>
                  <a:schemeClr val="dk1"/>
                </a:solidFill>
                <a:highlight>
                  <a:schemeClr val="lt1"/>
                </a:highlight>
                <a:latin typeface="Georgia"/>
                <a:ea typeface="Georgia"/>
                <a:cs typeface="Georgia"/>
                <a:sym typeface="Georgia"/>
              </a:rPr>
              <a:t> cut selected cells</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C</a:t>
            </a:r>
            <a:r>
              <a:rPr lang="en" sz="1200" dirty="0">
                <a:solidFill>
                  <a:schemeClr val="dk1"/>
                </a:solidFill>
                <a:highlight>
                  <a:schemeClr val="lt1"/>
                </a:highlight>
                <a:latin typeface="Georgia"/>
                <a:ea typeface="Georgia"/>
                <a:cs typeface="Georgia"/>
                <a:sym typeface="Georgia"/>
              </a:rPr>
              <a:t> copy selected cells</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V</a:t>
            </a:r>
            <a:r>
              <a:rPr lang="en" sz="1200" dirty="0">
                <a:solidFill>
                  <a:schemeClr val="dk1"/>
                </a:solidFill>
                <a:highlight>
                  <a:schemeClr val="lt1"/>
                </a:highlight>
                <a:latin typeface="Georgia"/>
                <a:ea typeface="Georgia"/>
                <a:cs typeface="Georgia"/>
                <a:sym typeface="Georgia"/>
              </a:rPr>
              <a:t> paste cells below</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Shift + V</a:t>
            </a:r>
            <a:r>
              <a:rPr lang="en" sz="1200" dirty="0">
                <a:solidFill>
                  <a:schemeClr val="dk1"/>
                </a:solidFill>
                <a:highlight>
                  <a:schemeClr val="lt1"/>
                </a:highlight>
                <a:latin typeface="Georgia"/>
                <a:ea typeface="Georgia"/>
                <a:cs typeface="Georgia"/>
                <a:sym typeface="Georgia"/>
              </a:rPr>
              <a:t> paste cells above</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D, D (press the key twice)</a:t>
            </a:r>
            <a:r>
              <a:rPr lang="en" sz="1200" dirty="0">
                <a:solidFill>
                  <a:schemeClr val="dk1"/>
                </a:solidFill>
                <a:highlight>
                  <a:schemeClr val="lt1"/>
                </a:highlight>
                <a:latin typeface="Georgia"/>
                <a:ea typeface="Georgia"/>
                <a:cs typeface="Georgia"/>
                <a:sym typeface="Georgia"/>
              </a:rPr>
              <a:t> delete selected cells</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Z</a:t>
            </a:r>
            <a:r>
              <a:rPr lang="en" sz="1200" dirty="0">
                <a:solidFill>
                  <a:schemeClr val="dk1"/>
                </a:solidFill>
                <a:highlight>
                  <a:schemeClr val="lt1"/>
                </a:highlight>
                <a:latin typeface="Georgia"/>
                <a:ea typeface="Georgia"/>
                <a:cs typeface="Georgia"/>
                <a:sym typeface="Georgia"/>
              </a:rPr>
              <a:t> undo cell deletion</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S</a:t>
            </a:r>
            <a:r>
              <a:rPr lang="en" sz="1200" dirty="0">
                <a:solidFill>
                  <a:schemeClr val="dk1"/>
                </a:solidFill>
                <a:highlight>
                  <a:schemeClr val="lt1"/>
                </a:highlight>
                <a:latin typeface="Georgia"/>
                <a:ea typeface="Georgia"/>
                <a:cs typeface="Georgia"/>
                <a:sym typeface="Georgia"/>
              </a:rPr>
              <a:t> Save and Checkpoint</a:t>
            </a:r>
            <a:endParaRPr sz="1200"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Y</a:t>
            </a:r>
            <a:r>
              <a:rPr lang="en" sz="1200" dirty="0">
                <a:solidFill>
                  <a:schemeClr val="dk1"/>
                </a:solidFill>
                <a:highlight>
                  <a:schemeClr val="lt1"/>
                </a:highlight>
                <a:latin typeface="Georgia"/>
                <a:ea typeface="Georgia"/>
                <a:cs typeface="Georgia"/>
                <a:sym typeface="Georgia"/>
              </a:rPr>
              <a:t> change the cell type to </a:t>
            </a:r>
            <a:r>
              <a:rPr lang="en" sz="1200" i="1" dirty="0">
                <a:solidFill>
                  <a:schemeClr val="dk1"/>
                </a:solidFill>
                <a:highlight>
                  <a:schemeClr val="lt1"/>
                </a:highlight>
                <a:latin typeface="Georgia"/>
                <a:ea typeface="Georgia"/>
                <a:cs typeface="Georgia"/>
                <a:sym typeface="Georgia"/>
              </a:rPr>
              <a:t>Code</a:t>
            </a:r>
            <a:endParaRPr sz="1200" i="1"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M</a:t>
            </a:r>
            <a:r>
              <a:rPr lang="en" sz="1200" dirty="0">
                <a:solidFill>
                  <a:schemeClr val="dk1"/>
                </a:solidFill>
                <a:highlight>
                  <a:schemeClr val="lt1"/>
                </a:highlight>
                <a:latin typeface="Georgia"/>
                <a:ea typeface="Georgia"/>
                <a:cs typeface="Georgia"/>
                <a:sym typeface="Georgia"/>
              </a:rPr>
              <a:t> change the cell type to </a:t>
            </a:r>
            <a:r>
              <a:rPr lang="en" sz="1200" i="1" dirty="0">
                <a:solidFill>
                  <a:schemeClr val="dk1"/>
                </a:solidFill>
                <a:highlight>
                  <a:schemeClr val="lt1"/>
                </a:highlight>
                <a:latin typeface="Georgia"/>
                <a:ea typeface="Georgia"/>
                <a:cs typeface="Georgia"/>
                <a:sym typeface="Georgia"/>
              </a:rPr>
              <a:t>Markdown</a:t>
            </a:r>
            <a:endParaRPr sz="1200" i="1" dirty="0">
              <a:solidFill>
                <a:schemeClr val="dk1"/>
              </a:solidFill>
              <a:highlight>
                <a:schemeClr val="lt1"/>
              </a:highlight>
              <a:latin typeface="Georgia"/>
              <a:ea typeface="Georgia"/>
              <a:cs typeface="Georgia"/>
              <a:sym typeface="Georgia"/>
            </a:endParaRPr>
          </a:p>
          <a:p>
            <a:pPr marL="749300" lvl="0" indent="-304800" algn="l" rtl="0">
              <a:lnSpc>
                <a:spcPct val="158000"/>
              </a:lnSpc>
              <a:spcBef>
                <a:spcPts val="0"/>
              </a:spcBef>
              <a:spcAft>
                <a:spcPts val="0"/>
              </a:spcAft>
              <a:buClr>
                <a:schemeClr val="dk1"/>
              </a:buClr>
              <a:buSzPts val="1200"/>
              <a:buFont typeface="Georgia"/>
              <a:buChar char="●"/>
            </a:pPr>
            <a:r>
              <a:rPr lang="en" sz="1200" dirty="0">
                <a:solidFill>
                  <a:schemeClr val="dk1"/>
                </a:solidFill>
                <a:highlight>
                  <a:schemeClr val="lt1"/>
                </a:highlight>
                <a:latin typeface="Courier New"/>
                <a:ea typeface="Courier New"/>
                <a:cs typeface="Courier New"/>
                <a:sym typeface="Courier New"/>
              </a:rPr>
              <a:t>P</a:t>
            </a:r>
            <a:r>
              <a:rPr lang="en" sz="1200" dirty="0">
                <a:solidFill>
                  <a:schemeClr val="dk1"/>
                </a:solidFill>
                <a:highlight>
                  <a:schemeClr val="lt1"/>
                </a:highlight>
                <a:latin typeface="Georgia"/>
                <a:ea typeface="Georgia"/>
                <a:cs typeface="Georgia"/>
                <a:sym typeface="Georgia"/>
              </a:rPr>
              <a:t> open the command palette.</a:t>
            </a:r>
            <a:br>
              <a:rPr lang="en" sz="1200" dirty="0">
                <a:solidFill>
                  <a:schemeClr val="dk1"/>
                </a:solidFill>
                <a:highlight>
                  <a:schemeClr val="lt1"/>
                </a:highlight>
                <a:latin typeface="Georgia"/>
                <a:ea typeface="Georgia"/>
                <a:cs typeface="Georgia"/>
                <a:sym typeface="Georgia"/>
              </a:rPr>
            </a:br>
            <a:r>
              <a:rPr lang="en" sz="1200" dirty="0">
                <a:solidFill>
                  <a:schemeClr val="dk1"/>
                </a:solidFill>
                <a:highlight>
                  <a:schemeClr val="lt1"/>
                </a:highlight>
                <a:latin typeface="Georgia"/>
                <a:ea typeface="Georgia"/>
                <a:cs typeface="Georgia"/>
                <a:sym typeface="Georgia"/>
              </a:rPr>
              <a:t>This dialog helps you </a:t>
            </a:r>
            <a:r>
              <a:rPr lang="en" sz="1200" b="1" dirty="0">
                <a:solidFill>
                  <a:schemeClr val="dk1"/>
                </a:solidFill>
                <a:highlight>
                  <a:schemeClr val="lt1"/>
                </a:highlight>
                <a:latin typeface="Georgia"/>
                <a:ea typeface="Georgia"/>
                <a:cs typeface="Georgia"/>
                <a:sym typeface="Georgia"/>
              </a:rPr>
              <a:t>run any command by name</a:t>
            </a:r>
            <a:r>
              <a:rPr lang="en" sz="1200" dirty="0">
                <a:solidFill>
                  <a:schemeClr val="dk1"/>
                </a:solidFill>
                <a:highlight>
                  <a:schemeClr val="lt1"/>
                </a:highlight>
                <a:latin typeface="Georgia"/>
                <a:ea typeface="Georgia"/>
                <a:cs typeface="Georgia"/>
                <a:sym typeface="Georgia"/>
              </a:rPr>
              <a:t>. It’s really useful if you don’t know some shortcut or when you don’t have a shortcut for the wanted command.</a:t>
            </a:r>
            <a:endParaRPr b="1" dirty="0">
              <a:solidFill>
                <a:srgbClr val="FF0000"/>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73be2dcc80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73be2dcc80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73be2dcc80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73be2dcc80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73be2dcc80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73be2dcc80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8448eb00b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8448eb00b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 Title Slide:Data Analytics and Visualization">
  <p:cSld name="CUSTOM_2_3_1_1_1_1_1_2_1_2_1_1_1_1_2_1_1_1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t="2489" b="2498"/>
          <a:stretch/>
        </p:blipFill>
        <p:spPr>
          <a:xfrm>
            <a:off x="274320" y="274881"/>
            <a:ext cx="8595360" cy="4593742"/>
          </a:xfrm>
          <a:prstGeom prst="rect">
            <a:avLst/>
          </a:prstGeom>
          <a:noFill/>
          <a:ln>
            <a:noFill/>
          </a:ln>
          <a:effectLst>
            <a:outerShdw blurRad="57150" dist="19050" dir="5400000" algn="bl" rotWithShape="0">
              <a:srgbClr val="000000">
                <a:alpha val="50000"/>
              </a:srgbClr>
            </a:outerShdw>
          </a:effectLst>
        </p:spPr>
      </p:pic>
      <p:sp>
        <p:nvSpPr>
          <p:cNvPr id="52" name="Google Shape;52;p13"/>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13"/>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dist="19050" dir="5400000" algn="bl" rotWithShape="0">
              <a:srgbClr val="000000">
                <a:alpha val="50000"/>
              </a:srgbClr>
            </a:outerShdw>
          </a:effectLst>
        </p:spPr>
      </p:pic>
      <p:pic>
        <p:nvPicPr>
          <p:cNvPr id="54" name="Google Shape;54;p13"/>
          <p:cNvPicPr preferRelativeResize="0"/>
          <p:nvPr/>
        </p:nvPicPr>
        <p:blipFill>
          <a:blip r:embed="rId4">
            <a:alphaModFix/>
          </a:blip>
          <a:stretch>
            <a:fillRect/>
          </a:stretch>
        </p:blipFill>
        <p:spPr>
          <a:xfrm>
            <a:off x="678010" y="1193200"/>
            <a:ext cx="2286002" cy="1691641"/>
          </a:xfrm>
          <a:prstGeom prst="rect">
            <a:avLst/>
          </a:prstGeom>
          <a:noFill/>
          <a:ln>
            <a:noFill/>
          </a:ln>
        </p:spPr>
      </p:pic>
      <p:sp>
        <p:nvSpPr>
          <p:cNvPr id="55" name="Google Shape;55;p13"/>
          <p:cNvSpPr txBox="1"/>
          <p:nvPr/>
        </p:nvSpPr>
        <p:spPr>
          <a:xfrm>
            <a:off x="274800" y="3982500"/>
            <a:ext cx="8595300" cy="371100"/>
          </a:xfrm>
          <a:prstGeom prst="rect">
            <a:avLst/>
          </a:prstGeom>
          <a:noFill/>
          <a:ln>
            <a:noFill/>
          </a:ln>
        </p:spPr>
        <p:txBody>
          <a:bodyPr spcFirstLastPara="1" wrap="square" lIns="91425" tIns="91425" rIns="1188700" bIns="91425" anchor="t" anchorCtr="0">
            <a:noAutofit/>
          </a:bodyPr>
          <a:lstStyle/>
          <a:p>
            <a:pPr marL="0" lvl="0" indent="0" algn="r" rtl="0">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Data Boot Camp</a:t>
            </a:r>
            <a:endParaRPr sz="1800">
              <a:solidFill>
                <a:srgbClr val="FFFFFF"/>
              </a:solidFill>
              <a:latin typeface="Roboto Medium"/>
              <a:ea typeface="Roboto Medium"/>
              <a:cs typeface="Roboto Medium"/>
              <a:sym typeface="Roboto Medium"/>
            </a:endParaRPr>
          </a:p>
        </p:txBody>
      </p:sp>
      <p:sp>
        <p:nvSpPr>
          <p:cNvPr id="56" name="Google Shape;56;p13"/>
          <p:cNvSpPr txBox="1">
            <a:spLocks noGrp="1"/>
          </p:cNvSpPr>
          <p:nvPr>
            <p:ph type="title"/>
          </p:nvPr>
        </p:nvSpPr>
        <p:spPr>
          <a:xfrm>
            <a:off x="525600" y="4319775"/>
            <a:ext cx="8344500" cy="319200"/>
          </a:xfrm>
          <a:prstGeom prst="rect">
            <a:avLst/>
          </a:prstGeom>
        </p:spPr>
        <p:txBody>
          <a:bodyPr spcFirstLastPara="1" wrap="square" lIns="0" tIns="9125" rIns="1188700" bIns="0" anchor="ctr" anchorCtr="0">
            <a:noAutofit/>
          </a:bodyPr>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 name="Google Shape;57;p13"/>
          <p:cNvSpPr txBox="1">
            <a:spLocks noGrp="1"/>
          </p:cNvSpPr>
          <p:nvPr>
            <p:ph type="title" idx="2"/>
          </p:nvPr>
        </p:nvSpPr>
        <p:spPr>
          <a:xfrm>
            <a:off x="274350" y="1828800"/>
            <a:ext cx="8595300" cy="1248000"/>
          </a:xfrm>
          <a:prstGeom prst="rect">
            <a:avLst/>
          </a:prstGeom>
        </p:spPr>
        <p:txBody>
          <a:bodyPr spcFirstLastPara="1" wrap="square" lIns="2880350" tIns="0" rIns="457200" bIns="457200" anchor="t" anchorCtr="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 name="Google Shape;58;p13"/>
          <p:cNvSpPr txBox="1">
            <a:spLocks noGrp="1"/>
          </p:cNvSpPr>
          <p:nvPr>
            <p:ph type="title" idx="3"/>
          </p:nvPr>
        </p:nvSpPr>
        <p:spPr>
          <a:xfrm>
            <a:off x="525600" y="3447025"/>
            <a:ext cx="8344500" cy="360000"/>
          </a:xfrm>
          <a:prstGeom prst="rect">
            <a:avLst/>
          </a:prstGeom>
        </p:spPr>
        <p:txBody>
          <a:bodyPr spcFirstLastPara="1" wrap="square" lIns="3200400" tIns="9125" rIns="274300" bIns="0" anchor="ctr" anchorCtr="0">
            <a:noAutofit/>
          </a:bodyPr>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59" name="Google Shape;59;p13"/>
          <p:cNvSpPr txBox="1"/>
          <p:nvPr/>
        </p:nvSpPr>
        <p:spPr>
          <a:xfrm>
            <a:off x="206300" y="4868750"/>
            <a:ext cx="8663400" cy="1857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Clr>
                <a:schemeClr val="dk1"/>
              </a:buClr>
              <a:buSzPts val="1100"/>
              <a:buFont typeface="Arial"/>
              <a:buNone/>
            </a:pPr>
            <a:endParaRPr sz="600">
              <a:solidFill>
                <a:schemeClr val="dk1"/>
              </a:solidFill>
            </a:endParaRPr>
          </a:p>
          <a:p>
            <a:pPr marL="0" lvl="0" indent="0" algn="l" rtl="0">
              <a:spcBef>
                <a:spcPts val="0"/>
              </a:spcBef>
              <a:spcAft>
                <a:spcPts val="0"/>
              </a:spcAft>
              <a:buNone/>
            </a:pPr>
            <a:r>
              <a:rPr lang="en" sz="600">
                <a:solidFill>
                  <a:schemeClr val="dk1"/>
                </a:solidFill>
              </a:rPr>
              <a:t>© 2019 Trilogy Education Services, Inc. </a:t>
            </a:r>
            <a:endParaRPr sz="6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1. Bullets 1–4 (Gray)">
  <p:cSld name="CUSTOM_2_7_1_6_1_2_1_1">
    <p:spTree>
      <p:nvGrpSpPr>
        <p:cNvPr id="1" name="Shape 60"/>
        <p:cNvGrpSpPr/>
        <p:nvPr/>
      </p:nvGrpSpPr>
      <p:grpSpPr>
        <a:xfrm>
          <a:off x="0" y="0"/>
          <a:ext cx="0" cy="0"/>
          <a:chOff x="0" y="0"/>
          <a:chExt cx="0" cy="0"/>
        </a:xfrm>
      </p:grpSpPr>
      <p:sp>
        <p:nvSpPr>
          <p:cNvPr id="61" name="Google Shape;61;p14"/>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14"/>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cxnSp>
        <p:nvCxnSpPr>
          <p:cNvPr id="64" name="Google Shape;64;p14"/>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5" name="Google Shape;65;p14"/>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cxnSp>
        <p:nvCxnSpPr>
          <p:cNvPr id="66" name="Google Shape;66;p14"/>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7" name="Google Shape;67;p14"/>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lvl1pPr lvl="0" rtl="0">
              <a:spcBef>
                <a:spcPts val="0"/>
              </a:spcBef>
              <a:spcAft>
                <a:spcPts val="0"/>
              </a:spcAft>
              <a:buNone/>
              <a:defRPr sz="7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8" name="Google Shape;68;p14"/>
          <p:cNvSpPr txBox="1">
            <a:spLocks noGrp="1"/>
          </p:cNvSpPr>
          <p:nvPr>
            <p:ph type="subTitle" idx="3"/>
          </p:nvPr>
        </p:nvSpPr>
        <p:spPr>
          <a:xfrm>
            <a:off x="12225" y="1398000"/>
            <a:ext cx="9144000" cy="606900"/>
          </a:xfrm>
          <a:prstGeom prst="rect">
            <a:avLst/>
          </a:prstGeom>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9" name="Google Shape;69;p14"/>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a:spLocks noGrp="1"/>
          </p:cNvSpPr>
          <p:nvPr>
            <p:ph type="subTitle" idx="4"/>
          </p:nvPr>
        </p:nvSpPr>
        <p:spPr>
          <a:xfrm>
            <a:off x="-12225" y="2233550"/>
            <a:ext cx="9168600" cy="606900"/>
          </a:xfrm>
          <a:prstGeom prst="rect">
            <a:avLst/>
          </a:prstGeom>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3" name="Google Shape;73;p14"/>
          <p:cNvSpPr txBox="1">
            <a:spLocks noGrp="1"/>
          </p:cNvSpPr>
          <p:nvPr>
            <p:ph type="subTitle" idx="5"/>
          </p:nvPr>
        </p:nvSpPr>
        <p:spPr>
          <a:xfrm>
            <a:off x="0" y="3076275"/>
            <a:ext cx="9168600" cy="606900"/>
          </a:xfrm>
          <a:prstGeom prst="rect">
            <a:avLst/>
          </a:prstGeom>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4" name="Google Shape;74;p14"/>
          <p:cNvSpPr txBox="1">
            <a:spLocks noGrp="1"/>
          </p:cNvSpPr>
          <p:nvPr>
            <p:ph type="subTitle" idx="6"/>
          </p:nvPr>
        </p:nvSpPr>
        <p:spPr>
          <a:xfrm>
            <a:off x="-12300" y="3918975"/>
            <a:ext cx="9168600" cy="606900"/>
          </a:xfrm>
          <a:prstGeom prst="rect">
            <a:avLst/>
          </a:prstGeom>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75" name="Google Shape;75;p14"/>
          <p:cNvPicPr preferRelativeResize="0"/>
          <p:nvPr/>
        </p:nvPicPr>
        <p:blipFill rotWithShape="1">
          <a:blip r:embed="rId2">
            <a:alphaModFix/>
          </a:blip>
          <a:srcRect t="1774" b="1765"/>
          <a:stretch/>
        </p:blipFill>
        <p:spPr>
          <a:xfrm>
            <a:off x="429768" y="1402811"/>
            <a:ext cx="785567" cy="606900"/>
          </a:xfrm>
          <a:prstGeom prst="rect">
            <a:avLst/>
          </a:prstGeom>
          <a:noFill/>
          <a:ln>
            <a:noFill/>
          </a:ln>
        </p:spPr>
      </p:pic>
      <p:pic>
        <p:nvPicPr>
          <p:cNvPr id="76" name="Google Shape;76;p14"/>
          <p:cNvPicPr preferRelativeResize="0"/>
          <p:nvPr/>
        </p:nvPicPr>
        <p:blipFill rotWithShape="1">
          <a:blip r:embed="rId2">
            <a:alphaModFix/>
          </a:blip>
          <a:srcRect t="1774" b="1765"/>
          <a:stretch/>
        </p:blipFill>
        <p:spPr>
          <a:xfrm>
            <a:off x="429768" y="2227098"/>
            <a:ext cx="785566" cy="606900"/>
          </a:xfrm>
          <a:prstGeom prst="rect">
            <a:avLst/>
          </a:prstGeom>
          <a:noFill/>
          <a:ln>
            <a:noFill/>
          </a:ln>
        </p:spPr>
      </p:pic>
      <p:pic>
        <p:nvPicPr>
          <p:cNvPr id="77" name="Google Shape;77;p14"/>
          <p:cNvPicPr preferRelativeResize="0"/>
          <p:nvPr/>
        </p:nvPicPr>
        <p:blipFill rotWithShape="1">
          <a:blip r:embed="rId2">
            <a:alphaModFix/>
          </a:blip>
          <a:srcRect t="1774" b="1765"/>
          <a:stretch/>
        </p:blipFill>
        <p:spPr>
          <a:xfrm>
            <a:off x="429768" y="3056198"/>
            <a:ext cx="785566" cy="606900"/>
          </a:xfrm>
          <a:prstGeom prst="rect">
            <a:avLst/>
          </a:prstGeom>
          <a:noFill/>
          <a:ln>
            <a:noFill/>
          </a:ln>
        </p:spPr>
      </p:pic>
      <p:pic>
        <p:nvPicPr>
          <p:cNvPr id="78" name="Google Shape;78;p14"/>
          <p:cNvPicPr preferRelativeResize="0"/>
          <p:nvPr/>
        </p:nvPicPr>
        <p:blipFill rotWithShape="1">
          <a:blip r:embed="rId2">
            <a:alphaModFix/>
          </a:blip>
          <a:srcRect t="1774" b="1765"/>
          <a:stretch/>
        </p:blipFill>
        <p:spPr>
          <a:xfrm>
            <a:off x="432306" y="3916573"/>
            <a:ext cx="785567"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9. Text Only">
  <p:cSld name="CUSTOM_2_7_2">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1" name="Google Shape;81;p15"/>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cxnSp>
        <p:nvCxnSpPr>
          <p:cNvPr id="82" name="Google Shape;82;p15"/>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83" name="Google Shape;83;p15"/>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cxnSp>
        <p:nvCxnSpPr>
          <p:cNvPr id="84" name="Google Shape;84;p1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85" name="Google Shape;85;p15"/>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lvl1pPr lvl="0" rtl="0">
              <a:spcBef>
                <a:spcPts val="0"/>
              </a:spcBef>
              <a:spcAft>
                <a:spcPts val="0"/>
              </a:spcAft>
              <a:buNone/>
              <a:defRPr sz="7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6" name="Google Shape;86;p15"/>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78"/>
          <p:cNvSpPr txBox="1">
            <a:spLocks noGrp="1"/>
          </p:cNvSpPr>
          <p:nvPr>
            <p:ph type="title"/>
          </p:nvPr>
        </p:nvSpPr>
        <p:spPr>
          <a:xfrm>
            <a:off x="525600" y="4319775"/>
            <a:ext cx="8344500" cy="319200"/>
          </a:xfrm>
          <a:prstGeom prst="rect">
            <a:avLst/>
          </a:prstGeom>
        </p:spPr>
        <p:txBody>
          <a:bodyPr spcFirstLastPara="1" wrap="square" lIns="0" tIns="9125" rIns="1188700" bIns="0" anchor="ctr" anchorCtr="0">
            <a:noAutofit/>
          </a:bodyPr>
          <a:lstStyle/>
          <a:p>
            <a:pPr marL="0" lvl="0" indent="0" algn="r" rtl="0">
              <a:spcBef>
                <a:spcPts val="0"/>
              </a:spcBef>
              <a:spcAft>
                <a:spcPts val="0"/>
              </a:spcAft>
              <a:buNone/>
            </a:pPr>
            <a:r>
              <a:rPr lang="en" sz="1400"/>
              <a:t>Lesson 4.1</a:t>
            </a:r>
            <a:endParaRPr sz="1400"/>
          </a:p>
        </p:txBody>
      </p:sp>
      <p:sp>
        <p:nvSpPr>
          <p:cNvPr id="1185" name="Google Shape;1185;p78"/>
          <p:cNvSpPr txBox="1">
            <a:spLocks noGrp="1"/>
          </p:cNvSpPr>
          <p:nvPr>
            <p:ph type="title" idx="2"/>
          </p:nvPr>
        </p:nvSpPr>
        <p:spPr>
          <a:xfrm>
            <a:off x="274350" y="1828800"/>
            <a:ext cx="8595300" cy="1248000"/>
          </a:xfrm>
          <a:prstGeom prst="rect">
            <a:avLst/>
          </a:prstGeom>
        </p:spPr>
        <p:txBody>
          <a:bodyPr spcFirstLastPara="1" wrap="square" lIns="2880350" tIns="0" rIns="457200" bIns="457200" anchor="t" anchorCtr="0">
            <a:noAutofit/>
          </a:bodyPr>
          <a:lstStyle/>
          <a:p>
            <a:pPr marL="0" lvl="0" indent="0" algn="l" rtl="0">
              <a:lnSpc>
                <a:spcPct val="125000"/>
              </a:lnSpc>
              <a:spcBef>
                <a:spcPts val="2400"/>
              </a:spcBef>
              <a:spcAft>
                <a:spcPts val="0"/>
              </a:spcAft>
              <a:buClr>
                <a:schemeClr val="dk1"/>
              </a:buClr>
              <a:buSzPts val="1100"/>
              <a:buFont typeface="Arial"/>
              <a:buNone/>
            </a:pPr>
            <a:r>
              <a:rPr lang="en" b="1">
                <a:solidFill>
                  <a:srgbClr val="24292E"/>
                </a:solidFill>
                <a:highlight>
                  <a:srgbClr val="FFFFFF"/>
                </a:highlight>
                <a:latin typeface="Roboto"/>
                <a:ea typeface="Roboto"/>
                <a:cs typeface="Roboto"/>
                <a:sym typeface="Roboto"/>
              </a:rPr>
              <a:t>Introduction to Pandas &amp; Jupyter</a:t>
            </a:r>
            <a:endParaRPr b="1">
              <a:solidFill>
                <a:srgbClr val="24292E"/>
              </a:solidFill>
              <a:highlight>
                <a:srgbClr val="FFFFFF"/>
              </a:highlight>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99"/>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lnSpc>
                <a:spcPct val="100000"/>
              </a:lnSpc>
              <a:spcBef>
                <a:spcPts val="0"/>
              </a:spcBef>
              <a:spcAft>
                <a:spcPts val="0"/>
              </a:spcAft>
              <a:buNone/>
            </a:pPr>
            <a:r>
              <a:rPr lang="en" b="1">
                <a:highlight>
                  <a:schemeClr val="lt1"/>
                </a:highlight>
              </a:rPr>
              <a:t>Built in Function: </a:t>
            </a:r>
            <a:r>
              <a:rPr lang="en" sz="1600">
                <a:solidFill>
                  <a:srgbClr val="404040"/>
                </a:solidFill>
                <a:highlight>
                  <a:schemeClr val="lt2"/>
                </a:highlight>
                <a:latin typeface="Consolas"/>
                <a:ea typeface="Consolas"/>
                <a:cs typeface="Consolas"/>
                <a:sym typeface="Consolas"/>
              </a:rPr>
              <a:t>head()</a:t>
            </a:r>
            <a:endParaRPr sz="2000" b="1"/>
          </a:p>
        </p:txBody>
      </p:sp>
      <p:sp>
        <p:nvSpPr>
          <p:cNvPr id="1378" name="Google Shape;1378;p99"/>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DataFrame Functions </a:t>
            </a:r>
            <a:endParaRPr b="1">
              <a:latin typeface="Roboto"/>
              <a:ea typeface="Roboto"/>
              <a:cs typeface="Roboto"/>
              <a:sym typeface="Roboto"/>
            </a:endParaRPr>
          </a:p>
        </p:txBody>
      </p:sp>
      <p:sp>
        <p:nvSpPr>
          <p:cNvPr id="1379" name="Google Shape;1379;p99"/>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380" name="Google Shape;1380;p99"/>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381" name="Google Shape;1381;p99"/>
          <p:cNvSpPr txBox="1"/>
          <p:nvPr/>
        </p:nvSpPr>
        <p:spPr>
          <a:xfrm>
            <a:off x="495600" y="1102500"/>
            <a:ext cx="8215800" cy="72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24292E"/>
              </a:buClr>
              <a:buSzPts val="1400"/>
              <a:buChar char="●"/>
            </a:pPr>
            <a:r>
              <a:rPr lang="en">
                <a:solidFill>
                  <a:srgbClr val="24292E"/>
                </a:solidFill>
                <a:highlight>
                  <a:srgbClr val="FFFFFF"/>
                </a:highlight>
                <a:latin typeface="Roboto"/>
                <a:ea typeface="Roboto"/>
                <a:cs typeface="Roboto"/>
                <a:sym typeface="Roboto"/>
              </a:rPr>
              <a:t>The </a:t>
            </a:r>
            <a:r>
              <a:rPr lang="en" sz="1200">
                <a:solidFill>
                  <a:srgbClr val="404040"/>
                </a:solidFill>
                <a:highlight>
                  <a:schemeClr val="lt2"/>
                </a:highlight>
                <a:latin typeface="Consolas"/>
                <a:ea typeface="Consolas"/>
                <a:cs typeface="Consolas"/>
                <a:sym typeface="Consolas"/>
              </a:rPr>
              <a:t>head()</a:t>
            </a:r>
            <a:r>
              <a:rPr lang="en">
                <a:solidFill>
                  <a:srgbClr val="24292E"/>
                </a:solidFill>
                <a:highlight>
                  <a:srgbClr val="FFFFFF"/>
                </a:highlight>
                <a:latin typeface="Roboto"/>
                <a:ea typeface="Roboto"/>
                <a:cs typeface="Roboto"/>
                <a:sym typeface="Roboto"/>
              </a:rPr>
              <a:t> method is helpful insomuch as it allows the programmer to look at a minified version of a much larger table, thus allowing them to make informed changes without having to search through the entire dataset.</a:t>
            </a:r>
            <a:endParaRPr>
              <a:latin typeface="Roboto"/>
              <a:ea typeface="Roboto"/>
              <a:cs typeface="Roboto"/>
              <a:sym typeface="Roboto"/>
            </a:endParaRPr>
          </a:p>
        </p:txBody>
      </p:sp>
      <p:pic>
        <p:nvPicPr>
          <p:cNvPr id="1382" name="Google Shape;1382;p99"/>
          <p:cNvPicPr preferRelativeResize="0"/>
          <p:nvPr/>
        </p:nvPicPr>
        <p:blipFill>
          <a:blip r:embed="rId3">
            <a:alphaModFix/>
          </a:blip>
          <a:stretch>
            <a:fillRect/>
          </a:stretch>
        </p:blipFill>
        <p:spPr>
          <a:xfrm>
            <a:off x="152400" y="1977900"/>
            <a:ext cx="8839199" cy="24527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100"/>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highlight>
                  <a:schemeClr val="lt1"/>
                </a:highlight>
              </a:rPr>
              <a:t>Built in Function: </a:t>
            </a:r>
            <a:r>
              <a:rPr lang="en" sz="1600">
                <a:solidFill>
                  <a:srgbClr val="404040"/>
                </a:solidFill>
                <a:highlight>
                  <a:schemeClr val="lt2"/>
                </a:highlight>
                <a:latin typeface="Consolas"/>
                <a:ea typeface="Consolas"/>
                <a:cs typeface="Consolas"/>
                <a:sym typeface="Consolas"/>
              </a:rPr>
              <a:t>describe()</a:t>
            </a:r>
            <a:endParaRPr sz="2000" b="1"/>
          </a:p>
          <a:p>
            <a:pPr marL="0" lvl="0" indent="0" algn="l" rtl="0">
              <a:spcBef>
                <a:spcPts val="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388" name="Google Shape;1388;p100"/>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DataFrame Functions </a:t>
            </a:r>
            <a:endParaRPr b="1">
              <a:latin typeface="Roboto"/>
              <a:ea typeface="Roboto"/>
              <a:cs typeface="Roboto"/>
              <a:sym typeface="Roboto"/>
            </a:endParaRPr>
          </a:p>
        </p:txBody>
      </p:sp>
      <p:sp>
        <p:nvSpPr>
          <p:cNvPr id="1389" name="Google Shape;1389;p100"/>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390" name="Google Shape;1390;p100"/>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391" name="Google Shape;1391;p100"/>
          <p:cNvSpPr txBox="1"/>
          <p:nvPr/>
        </p:nvSpPr>
        <p:spPr>
          <a:xfrm>
            <a:off x="495600" y="1102500"/>
            <a:ext cx="8215800" cy="72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24292E"/>
              </a:buClr>
              <a:buSzPts val="1400"/>
              <a:buChar char="●"/>
            </a:pPr>
            <a:r>
              <a:rPr lang="en">
                <a:solidFill>
                  <a:srgbClr val="24292E"/>
                </a:solidFill>
                <a:highlight>
                  <a:srgbClr val="FFFFFF"/>
                </a:highlight>
                <a:latin typeface="Roboto"/>
                <a:ea typeface="Roboto"/>
                <a:cs typeface="Roboto"/>
                <a:sym typeface="Roboto"/>
              </a:rPr>
              <a:t>The </a:t>
            </a:r>
            <a:r>
              <a:rPr lang="en" sz="1200">
                <a:solidFill>
                  <a:srgbClr val="404040"/>
                </a:solidFill>
                <a:highlight>
                  <a:schemeClr val="lt2"/>
                </a:highlight>
                <a:latin typeface="Consolas"/>
                <a:ea typeface="Consolas"/>
                <a:cs typeface="Consolas"/>
                <a:sym typeface="Consolas"/>
              </a:rPr>
              <a:t>describe()</a:t>
            </a:r>
            <a:r>
              <a:rPr lang="en">
                <a:solidFill>
                  <a:srgbClr val="24292E"/>
                </a:solidFill>
                <a:latin typeface="Roboto"/>
                <a:ea typeface="Roboto"/>
                <a:cs typeface="Roboto"/>
                <a:sym typeface="Roboto"/>
              </a:rPr>
              <a:t> method </a:t>
            </a:r>
            <a:r>
              <a:rPr lang="en">
                <a:solidFill>
                  <a:srgbClr val="24292E"/>
                </a:solidFill>
                <a:highlight>
                  <a:srgbClr val="FFFFFF"/>
                </a:highlight>
                <a:latin typeface="Roboto"/>
                <a:ea typeface="Roboto"/>
                <a:cs typeface="Roboto"/>
                <a:sym typeface="Roboto"/>
              </a:rPr>
              <a:t>will print out a DataFrame containing some analytic information on the table and its columns. It is also helpful in showing what other data functions can be performed on a DataFrame or Series.</a:t>
            </a:r>
            <a:endParaRPr>
              <a:latin typeface="Roboto"/>
              <a:ea typeface="Roboto"/>
              <a:cs typeface="Roboto"/>
              <a:sym typeface="Roboto"/>
            </a:endParaRPr>
          </a:p>
        </p:txBody>
      </p:sp>
      <p:pic>
        <p:nvPicPr>
          <p:cNvPr id="1392" name="Google Shape;1392;p100"/>
          <p:cNvPicPr preferRelativeResize="0"/>
          <p:nvPr/>
        </p:nvPicPr>
        <p:blipFill>
          <a:blip r:embed="rId3">
            <a:alphaModFix/>
          </a:blip>
          <a:stretch>
            <a:fillRect/>
          </a:stretch>
        </p:blipFill>
        <p:spPr>
          <a:xfrm>
            <a:off x="620525" y="1977900"/>
            <a:ext cx="7902953" cy="2786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101"/>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Working with a single column</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398" name="Google Shape;1398;p101"/>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DataFrame Functions </a:t>
            </a:r>
            <a:endParaRPr b="1">
              <a:latin typeface="Roboto"/>
              <a:ea typeface="Roboto"/>
              <a:cs typeface="Roboto"/>
              <a:sym typeface="Roboto"/>
            </a:endParaRPr>
          </a:p>
        </p:txBody>
      </p:sp>
      <p:sp>
        <p:nvSpPr>
          <p:cNvPr id="1399" name="Google Shape;1399;p101"/>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400" name="Google Shape;1400;p101"/>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401" name="Google Shape;1401;p101"/>
          <p:cNvSpPr txBox="1"/>
          <p:nvPr/>
        </p:nvSpPr>
        <p:spPr>
          <a:xfrm>
            <a:off x="495600" y="1102500"/>
            <a:ext cx="8215800" cy="72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24292E"/>
              </a:buClr>
              <a:buSzPts val="1400"/>
              <a:buFont typeface="Roboto"/>
              <a:buChar char="●"/>
            </a:pPr>
            <a:r>
              <a:rPr lang="en">
                <a:solidFill>
                  <a:srgbClr val="24292E"/>
                </a:solidFill>
                <a:highlight>
                  <a:srgbClr val="FFFFFF"/>
                </a:highlight>
                <a:latin typeface="Roboto"/>
                <a:ea typeface="Roboto"/>
                <a:cs typeface="Roboto"/>
                <a:sym typeface="Roboto"/>
              </a:rPr>
              <a:t>Most data functions can also be performed on a Series by referencing a single column within the whole DataFrame. </a:t>
            </a:r>
            <a:endParaRPr>
              <a:solidFill>
                <a:srgbClr val="24292E"/>
              </a:solidFill>
              <a:highlight>
                <a:srgbClr val="FFFFFF"/>
              </a:highlight>
              <a:latin typeface="Roboto"/>
              <a:ea typeface="Roboto"/>
              <a:cs typeface="Roboto"/>
              <a:sym typeface="Roboto"/>
            </a:endParaRPr>
          </a:p>
          <a:p>
            <a:pPr marL="457200" lvl="0" indent="-317500" algn="l" rtl="0">
              <a:spcBef>
                <a:spcPts val="0"/>
              </a:spcBef>
              <a:spcAft>
                <a:spcPts val="0"/>
              </a:spcAft>
              <a:buClr>
                <a:srgbClr val="24292E"/>
              </a:buClr>
              <a:buSzPts val="1400"/>
              <a:buFont typeface="Roboto"/>
              <a:buChar char="●"/>
            </a:pPr>
            <a:r>
              <a:rPr lang="en">
                <a:solidFill>
                  <a:srgbClr val="24292E"/>
                </a:solidFill>
                <a:highlight>
                  <a:srgbClr val="FFFFFF"/>
                </a:highlight>
                <a:latin typeface="Roboto"/>
                <a:ea typeface="Roboto"/>
                <a:cs typeface="Roboto"/>
                <a:sym typeface="Roboto"/>
              </a:rPr>
              <a:t>This is done in a similar way to referencing a key within dictionary by taking the DataFrame and following it up with brackets with the desired column's header contained within like a key.</a:t>
            </a:r>
            <a:endParaRPr>
              <a:latin typeface="Roboto"/>
              <a:ea typeface="Roboto"/>
              <a:cs typeface="Roboto"/>
              <a:sym typeface="Roboto"/>
            </a:endParaRPr>
          </a:p>
        </p:txBody>
      </p:sp>
      <p:pic>
        <p:nvPicPr>
          <p:cNvPr id="1402" name="Google Shape;1402;p101"/>
          <p:cNvPicPr preferRelativeResize="0"/>
          <p:nvPr/>
        </p:nvPicPr>
        <p:blipFill>
          <a:blip r:embed="rId3">
            <a:alphaModFix/>
          </a:blip>
          <a:stretch>
            <a:fillRect/>
          </a:stretch>
        </p:blipFill>
        <p:spPr>
          <a:xfrm>
            <a:off x="152400" y="2140525"/>
            <a:ext cx="8839198" cy="16425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102"/>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Working with multiple columns</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408" name="Google Shape;1408;p102"/>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DataFrame Functions </a:t>
            </a:r>
            <a:endParaRPr b="1">
              <a:latin typeface="Roboto"/>
              <a:ea typeface="Roboto"/>
              <a:cs typeface="Roboto"/>
              <a:sym typeface="Roboto"/>
            </a:endParaRPr>
          </a:p>
        </p:txBody>
      </p:sp>
      <p:sp>
        <p:nvSpPr>
          <p:cNvPr id="1409" name="Google Shape;1409;p102"/>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410" name="Google Shape;1410;p102"/>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411" name="Google Shape;1411;p102"/>
          <p:cNvSpPr txBox="1"/>
          <p:nvPr/>
        </p:nvSpPr>
        <p:spPr>
          <a:xfrm>
            <a:off x="495600" y="1102500"/>
            <a:ext cx="8215800" cy="72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24292E"/>
              </a:buClr>
              <a:buSzPts val="1400"/>
              <a:buFont typeface="Roboto"/>
              <a:buChar char="●"/>
            </a:pPr>
            <a:r>
              <a:rPr lang="en">
                <a:solidFill>
                  <a:srgbClr val="24292E"/>
                </a:solidFill>
                <a:highlight>
                  <a:srgbClr val="FFFFFF"/>
                </a:highlight>
                <a:latin typeface="Roboto"/>
                <a:ea typeface="Roboto"/>
                <a:cs typeface="Roboto"/>
                <a:sym typeface="Roboto"/>
              </a:rPr>
              <a:t>Multiple columns can be referenced as well by placing all of the column headers desired within a pair of double brackets. If two sets of brackets are not used then Pandas will return an error.</a:t>
            </a:r>
            <a:endParaRPr>
              <a:latin typeface="Roboto"/>
              <a:ea typeface="Roboto"/>
              <a:cs typeface="Roboto"/>
              <a:sym typeface="Roboto"/>
            </a:endParaRPr>
          </a:p>
        </p:txBody>
      </p:sp>
      <p:pic>
        <p:nvPicPr>
          <p:cNvPr id="1412" name="Google Shape;1412;p102"/>
          <p:cNvPicPr preferRelativeResize="0"/>
          <p:nvPr/>
        </p:nvPicPr>
        <p:blipFill>
          <a:blip r:embed="rId3">
            <a:alphaModFix/>
          </a:blip>
          <a:stretch>
            <a:fillRect/>
          </a:stretch>
        </p:blipFill>
        <p:spPr>
          <a:xfrm>
            <a:off x="304800" y="1865988"/>
            <a:ext cx="8839198" cy="23786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103"/>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Couple of Aggregating Functions</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418" name="Google Shape;1418;p103"/>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DataFrame Functions </a:t>
            </a:r>
            <a:endParaRPr b="1">
              <a:latin typeface="Roboto"/>
              <a:ea typeface="Roboto"/>
              <a:cs typeface="Roboto"/>
              <a:sym typeface="Roboto"/>
            </a:endParaRPr>
          </a:p>
        </p:txBody>
      </p:sp>
      <p:sp>
        <p:nvSpPr>
          <p:cNvPr id="1419" name="Google Shape;1419;p103"/>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420" name="Google Shape;1420;p103"/>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421" name="Google Shape;1421;p103"/>
          <p:cNvSpPr txBox="1"/>
          <p:nvPr/>
        </p:nvSpPr>
        <p:spPr>
          <a:xfrm>
            <a:off x="495600" y="1102500"/>
            <a:ext cx="8215800" cy="72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24292E"/>
              </a:buClr>
              <a:buSzPts val="1400"/>
              <a:buFont typeface="Roboto"/>
              <a:buChar char="●"/>
            </a:pPr>
            <a:r>
              <a:rPr lang="en" sz="1200">
                <a:solidFill>
                  <a:srgbClr val="404040"/>
                </a:solidFill>
                <a:highlight>
                  <a:schemeClr val="lt2"/>
                </a:highlight>
                <a:latin typeface="Consolas"/>
                <a:ea typeface="Consolas"/>
                <a:cs typeface="Consolas"/>
                <a:sym typeface="Consolas"/>
              </a:rPr>
              <a:t>.mean()</a:t>
            </a:r>
            <a:r>
              <a:rPr lang="en">
                <a:solidFill>
                  <a:srgbClr val="404040"/>
                </a:solidFill>
                <a:latin typeface="Roboto"/>
                <a:ea typeface="Roboto"/>
                <a:cs typeface="Roboto"/>
                <a:sym typeface="Roboto"/>
              </a:rPr>
              <a:t> method simply computes the mean. </a:t>
            </a:r>
            <a:endParaRPr>
              <a:solidFill>
                <a:srgbClr val="404040"/>
              </a:solidFill>
              <a:latin typeface="Roboto"/>
              <a:ea typeface="Roboto"/>
              <a:cs typeface="Roboto"/>
              <a:sym typeface="Roboto"/>
            </a:endParaRPr>
          </a:p>
          <a:p>
            <a:pPr marL="457200" lvl="0" indent="-317500" algn="l" rtl="0">
              <a:spcBef>
                <a:spcPts val="0"/>
              </a:spcBef>
              <a:spcAft>
                <a:spcPts val="0"/>
              </a:spcAft>
              <a:buClr>
                <a:srgbClr val="24292E"/>
              </a:buClr>
              <a:buSzPts val="1400"/>
              <a:buChar char="●"/>
            </a:pPr>
            <a:r>
              <a:rPr lang="en" sz="1200">
                <a:solidFill>
                  <a:srgbClr val="404040"/>
                </a:solidFill>
                <a:highlight>
                  <a:schemeClr val="lt2"/>
                </a:highlight>
                <a:latin typeface="Consolas"/>
                <a:ea typeface="Consolas"/>
                <a:cs typeface="Consolas"/>
                <a:sym typeface="Consolas"/>
              </a:rPr>
              <a:t>.sum()</a:t>
            </a:r>
            <a:r>
              <a:rPr lang="en" sz="1200">
                <a:solidFill>
                  <a:srgbClr val="404040"/>
                </a:solidFill>
                <a:latin typeface="Consolas"/>
                <a:ea typeface="Consolas"/>
                <a:cs typeface="Consolas"/>
                <a:sym typeface="Consolas"/>
              </a:rPr>
              <a:t> </a:t>
            </a:r>
            <a:r>
              <a:rPr lang="en">
                <a:solidFill>
                  <a:srgbClr val="404040"/>
                </a:solidFill>
                <a:latin typeface="Roboto"/>
                <a:ea typeface="Roboto"/>
                <a:cs typeface="Roboto"/>
                <a:sym typeface="Roboto"/>
              </a:rPr>
              <a:t>method add the values. </a:t>
            </a:r>
            <a:endParaRPr sz="1200">
              <a:solidFill>
                <a:srgbClr val="404040"/>
              </a:solidFill>
              <a:highlight>
                <a:schemeClr val="lt2"/>
              </a:highlight>
              <a:latin typeface="Consolas"/>
              <a:ea typeface="Consolas"/>
              <a:cs typeface="Consolas"/>
              <a:sym typeface="Consolas"/>
            </a:endParaRPr>
          </a:p>
        </p:txBody>
      </p:sp>
      <p:pic>
        <p:nvPicPr>
          <p:cNvPr id="1422" name="Google Shape;1422;p103"/>
          <p:cNvPicPr preferRelativeResize="0"/>
          <p:nvPr/>
        </p:nvPicPr>
        <p:blipFill>
          <a:blip r:embed="rId3">
            <a:alphaModFix/>
          </a:blip>
          <a:stretch>
            <a:fillRect/>
          </a:stretch>
        </p:blipFill>
        <p:spPr>
          <a:xfrm>
            <a:off x="152400" y="1977900"/>
            <a:ext cx="8839199" cy="19444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104"/>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highlight>
                  <a:schemeClr val="lt1"/>
                </a:highlight>
              </a:rPr>
              <a:t>Built in Function: </a:t>
            </a:r>
            <a:r>
              <a:rPr lang="en" sz="1600">
                <a:solidFill>
                  <a:srgbClr val="404040"/>
                </a:solidFill>
                <a:highlight>
                  <a:schemeClr val="lt2"/>
                </a:highlight>
                <a:latin typeface="Consolas"/>
                <a:ea typeface="Consolas"/>
                <a:cs typeface="Consolas"/>
                <a:sym typeface="Consolas"/>
              </a:rPr>
              <a:t>unique()</a:t>
            </a:r>
            <a:endParaRPr sz="2000" b="1"/>
          </a:p>
          <a:p>
            <a:pPr marL="0" lvl="0" indent="0" algn="l" rtl="0">
              <a:spcBef>
                <a:spcPts val="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428" name="Google Shape;1428;p10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DataFrame Functions </a:t>
            </a:r>
            <a:endParaRPr b="1">
              <a:latin typeface="Roboto"/>
              <a:ea typeface="Roboto"/>
              <a:cs typeface="Roboto"/>
              <a:sym typeface="Roboto"/>
            </a:endParaRPr>
          </a:p>
        </p:txBody>
      </p:sp>
      <p:sp>
        <p:nvSpPr>
          <p:cNvPr id="1429" name="Google Shape;1429;p104"/>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430" name="Google Shape;1430;p104"/>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431" name="Google Shape;1431;p104"/>
          <p:cNvSpPr txBox="1"/>
          <p:nvPr/>
        </p:nvSpPr>
        <p:spPr>
          <a:xfrm>
            <a:off x="617575" y="1355100"/>
            <a:ext cx="2747100" cy="3136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4292E"/>
              </a:buClr>
              <a:buSzPts val="1400"/>
              <a:buChar char="●"/>
            </a:pPr>
            <a:r>
              <a:rPr lang="en">
                <a:solidFill>
                  <a:srgbClr val="24292E"/>
                </a:solidFill>
                <a:highlight>
                  <a:srgbClr val="FFFFFF"/>
                </a:highlight>
                <a:latin typeface="Roboto"/>
                <a:ea typeface="Roboto"/>
                <a:cs typeface="Roboto"/>
                <a:sym typeface="Roboto"/>
              </a:rPr>
              <a:t>There are situations in which it is helpful to list out all of the unique values stored within a column. This is precisely what the </a:t>
            </a:r>
            <a:r>
              <a:rPr lang="en" sz="1200">
                <a:solidFill>
                  <a:srgbClr val="404040"/>
                </a:solidFill>
                <a:highlight>
                  <a:schemeClr val="lt2"/>
                </a:highlight>
                <a:latin typeface="Consolas"/>
                <a:ea typeface="Consolas"/>
                <a:cs typeface="Consolas"/>
                <a:sym typeface="Consolas"/>
              </a:rPr>
              <a:t>unique()</a:t>
            </a:r>
            <a:r>
              <a:rPr lang="en">
                <a:solidFill>
                  <a:srgbClr val="24292E"/>
                </a:solidFill>
                <a:highlight>
                  <a:srgbClr val="FFFFFF"/>
                </a:highlight>
                <a:latin typeface="Roboto"/>
                <a:ea typeface="Roboto"/>
                <a:cs typeface="Roboto"/>
                <a:sym typeface="Roboto"/>
              </a:rPr>
              <a:t> function does by looking into a Series and returning all of the different values within.</a:t>
            </a:r>
            <a:endParaRPr>
              <a:solidFill>
                <a:srgbClr val="24292E"/>
              </a:solidFill>
              <a:highlight>
                <a:srgbClr val="FFFFFF"/>
              </a:highlight>
              <a:latin typeface="Roboto"/>
              <a:ea typeface="Roboto"/>
              <a:cs typeface="Roboto"/>
              <a:sym typeface="Roboto"/>
            </a:endParaRPr>
          </a:p>
        </p:txBody>
      </p:sp>
      <p:pic>
        <p:nvPicPr>
          <p:cNvPr id="1432" name="Google Shape;1432;p104"/>
          <p:cNvPicPr preferRelativeResize="0"/>
          <p:nvPr/>
        </p:nvPicPr>
        <p:blipFill>
          <a:blip r:embed="rId3">
            <a:alphaModFix/>
          </a:blip>
          <a:stretch>
            <a:fillRect/>
          </a:stretch>
        </p:blipFill>
        <p:spPr>
          <a:xfrm>
            <a:off x="3710200" y="1194000"/>
            <a:ext cx="4848750" cy="36547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105"/>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highlight>
                  <a:schemeClr val="lt1"/>
                </a:highlight>
              </a:rPr>
              <a:t>Built in Function: </a:t>
            </a:r>
            <a:r>
              <a:rPr lang="en" sz="1600">
                <a:solidFill>
                  <a:srgbClr val="404040"/>
                </a:solidFill>
                <a:highlight>
                  <a:schemeClr val="lt2"/>
                </a:highlight>
                <a:latin typeface="Consolas"/>
                <a:ea typeface="Consolas"/>
                <a:cs typeface="Consolas"/>
                <a:sym typeface="Consolas"/>
              </a:rPr>
              <a:t>value_counts()</a:t>
            </a:r>
            <a:endParaRPr sz="2000" b="1"/>
          </a:p>
          <a:p>
            <a:pPr marL="0" lvl="0" indent="0" algn="l" rtl="0">
              <a:spcBef>
                <a:spcPts val="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438" name="Google Shape;1438;p105"/>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DataFrame Functions </a:t>
            </a:r>
            <a:endParaRPr b="1">
              <a:latin typeface="Roboto"/>
              <a:ea typeface="Roboto"/>
              <a:cs typeface="Roboto"/>
              <a:sym typeface="Roboto"/>
            </a:endParaRPr>
          </a:p>
        </p:txBody>
      </p:sp>
      <p:sp>
        <p:nvSpPr>
          <p:cNvPr id="1439" name="Google Shape;1439;p105"/>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440" name="Google Shape;1440;p105"/>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441" name="Google Shape;1441;p105"/>
          <p:cNvSpPr txBox="1"/>
          <p:nvPr/>
        </p:nvSpPr>
        <p:spPr>
          <a:xfrm>
            <a:off x="495600" y="1102500"/>
            <a:ext cx="8215800" cy="72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24292E"/>
              </a:buClr>
              <a:buSzPts val="1400"/>
              <a:buFont typeface="Roboto"/>
              <a:buChar char="●"/>
            </a:pPr>
            <a:r>
              <a:rPr lang="en">
                <a:solidFill>
                  <a:srgbClr val="24292E"/>
                </a:solidFill>
                <a:highlight>
                  <a:srgbClr val="FFFFFF"/>
                </a:highlight>
                <a:latin typeface="Roboto"/>
                <a:ea typeface="Roboto"/>
                <a:cs typeface="Roboto"/>
                <a:sym typeface="Roboto"/>
              </a:rPr>
              <a:t>Another method that holds similar functionality is that of </a:t>
            </a:r>
            <a:r>
              <a:rPr lang="en" sz="1200">
                <a:solidFill>
                  <a:srgbClr val="404040"/>
                </a:solidFill>
                <a:highlight>
                  <a:schemeClr val="lt2"/>
                </a:highlight>
                <a:latin typeface="Consolas"/>
                <a:ea typeface="Consolas"/>
                <a:cs typeface="Consolas"/>
                <a:sym typeface="Consolas"/>
              </a:rPr>
              <a:t>value_counts()</a:t>
            </a:r>
            <a:r>
              <a:rPr lang="en">
                <a:solidFill>
                  <a:srgbClr val="24292E"/>
                </a:solidFill>
                <a:latin typeface="Roboto"/>
                <a:ea typeface="Roboto"/>
                <a:cs typeface="Roboto"/>
                <a:sym typeface="Roboto"/>
              </a:rPr>
              <a:t> </a:t>
            </a:r>
            <a:r>
              <a:rPr lang="en">
                <a:solidFill>
                  <a:srgbClr val="24292E"/>
                </a:solidFill>
                <a:highlight>
                  <a:srgbClr val="FFFFFF"/>
                </a:highlight>
                <a:latin typeface="Roboto"/>
                <a:ea typeface="Roboto"/>
                <a:cs typeface="Roboto"/>
                <a:sym typeface="Roboto"/>
              </a:rPr>
              <a:t>which not only returns a list of all unique values within a series but also counts how many times a value appears.</a:t>
            </a:r>
            <a:endParaRPr>
              <a:latin typeface="Roboto"/>
              <a:ea typeface="Roboto"/>
              <a:cs typeface="Roboto"/>
              <a:sym typeface="Roboto"/>
            </a:endParaRPr>
          </a:p>
        </p:txBody>
      </p:sp>
      <p:pic>
        <p:nvPicPr>
          <p:cNvPr id="1442" name="Google Shape;1442;p105"/>
          <p:cNvPicPr preferRelativeResize="0"/>
          <p:nvPr/>
        </p:nvPicPr>
        <p:blipFill>
          <a:blip r:embed="rId3">
            <a:alphaModFix/>
          </a:blip>
          <a:stretch>
            <a:fillRect/>
          </a:stretch>
        </p:blipFill>
        <p:spPr>
          <a:xfrm>
            <a:off x="152400" y="1977900"/>
            <a:ext cx="8839199" cy="13249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106"/>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Beyond Pandas Visualization Power... </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448" name="Google Shape;1448;p106"/>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DataFrame Functions </a:t>
            </a:r>
            <a:endParaRPr b="1">
              <a:latin typeface="Roboto"/>
              <a:ea typeface="Roboto"/>
              <a:cs typeface="Roboto"/>
              <a:sym typeface="Roboto"/>
            </a:endParaRPr>
          </a:p>
        </p:txBody>
      </p:sp>
      <p:sp>
        <p:nvSpPr>
          <p:cNvPr id="1449" name="Google Shape;1449;p106"/>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450" name="Google Shape;1450;p106"/>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451" name="Google Shape;1451;p106"/>
          <p:cNvSpPr txBox="1"/>
          <p:nvPr/>
        </p:nvSpPr>
        <p:spPr>
          <a:xfrm>
            <a:off x="495600" y="1102500"/>
            <a:ext cx="8215800" cy="72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24292E"/>
              </a:buClr>
              <a:buSzPts val="1400"/>
              <a:buFont typeface="Roboto"/>
              <a:buChar char="●"/>
            </a:pPr>
            <a:r>
              <a:rPr lang="en">
                <a:solidFill>
                  <a:srgbClr val="24292E"/>
                </a:solidFill>
                <a:highlight>
                  <a:srgbClr val="FFFFFF"/>
                </a:highlight>
                <a:latin typeface="Roboto"/>
                <a:ea typeface="Roboto"/>
                <a:cs typeface="Roboto"/>
                <a:sym typeface="Roboto"/>
              </a:rPr>
              <a:t>Calculations can also be performed on columns and then added back into a DataFrame as a new column by referencing the DataFrame, placing the desired column header within brackets, and then setting it equal to a Series.</a:t>
            </a:r>
            <a:endParaRPr>
              <a:latin typeface="Roboto"/>
              <a:ea typeface="Roboto"/>
              <a:cs typeface="Roboto"/>
              <a:sym typeface="Roboto"/>
            </a:endParaRPr>
          </a:p>
        </p:txBody>
      </p:sp>
      <p:pic>
        <p:nvPicPr>
          <p:cNvPr id="1452" name="Google Shape;1452;p106"/>
          <p:cNvPicPr preferRelativeResize="0"/>
          <p:nvPr/>
        </p:nvPicPr>
        <p:blipFill>
          <a:blip r:embed="rId3">
            <a:alphaModFix/>
          </a:blip>
          <a:stretch>
            <a:fillRect/>
          </a:stretch>
        </p:blipFill>
        <p:spPr>
          <a:xfrm>
            <a:off x="152400" y="1977900"/>
            <a:ext cx="8477040" cy="278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111"/>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Columns Manipulation</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488" name="Google Shape;1488;p111"/>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Modifying Columns </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p:txBody>
      </p:sp>
      <p:sp>
        <p:nvSpPr>
          <p:cNvPr id="1489" name="Google Shape;1489;p111"/>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490" name="Google Shape;1490;p111"/>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491" name="Google Shape;1491;p111"/>
          <p:cNvSpPr txBox="1"/>
          <p:nvPr/>
        </p:nvSpPr>
        <p:spPr>
          <a:xfrm>
            <a:off x="495600" y="1102500"/>
            <a:ext cx="8215800" cy="651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24292E"/>
              </a:buClr>
              <a:buSzPts val="1400"/>
              <a:buFont typeface="Roboto"/>
              <a:buChar char="●"/>
            </a:pPr>
            <a:r>
              <a:rPr lang="en">
                <a:latin typeface="Roboto"/>
                <a:ea typeface="Roboto"/>
                <a:cs typeface="Roboto"/>
                <a:sym typeface="Roboto"/>
              </a:rPr>
              <a:t>There it is a very easy way</a:t>
            </a:r>
            <a:r>
              <a:rPr lang="en">
                <a:solidFill>
                  <a:srgbClr val="24292E"/>
                </a:solidFill>
                <a:highlight>
                  <a:srgbClr val="FFFFFF"/>
                </a:highlight>
                <a:latin typeface="Roboto"/>
                <a:ea typeface="Roboto"/>
                <a:cs typeface="Roboto"/>
                <a:sym typeface="Roboto"/>
              </a:rPr>
              <a:t> to modify the names/placement of columns using the </a:t>
            </a:r>
            <a:r>
              <a:rPr lang="en" sz="1200">
                <a:solidFill>
                  <a:srgbClr val="404040"/>
                </a:solidFill>
                <a:highlight>
                  <a:schemeClr val="lt2"/>
                </a:highlight>
                <a:latin typeface="Consolas"/>
                <a:ea typeface="Consolas"/>
                <a:cs typeface="Consolas"/>
                <a:sym typeface="Consolas"/>
              </a:rPr>
              <a:t>rename()</a:t>
            </a:r>
            <a:r>
              <a:rPr lang="en">
                <a:solidFill>
                  <a:srgbClr val="24292E"/>
                </a:solidFill>
                <a:highlight>
                  <a:srgbClr val="FFFFFF"/>
                </a:highlight>
                <a:latin typeface="Roboto"/>
                <a:ea typeface="Roboto"/>
                <a:cs typeface="Roboto"/>
                <a:sym typeface="Roboto"/>
              </a:rPr>
              <a:t> function and the use of double brackets.</a:t>
            </a:r>
            <a:endParaRPr>
              <a:solidFill>
                <a:srgbClr val="24292E"/>
              </a:solidFill>
              <a:highlight>
                <a:srgbClr val="FFFFFF"/>
              </a:highlight>
              <a:latin typeface="Roboto"/>
              <a:ea typeface="Roboto"/>
              <a:cs typeface="Roboto"/>
              <a:sym typeface="Roboto"/>
            </a:endParaRPr>
          </a:p>
        </p:txBody>
      </p:sp>
      <p:pic>
        <p:nvPicPr>
          <p:cNvPr id="1492" name="Google Shape;1492;p111"/>
          <p:cNvPicPr preferRelativeResize="0"/>
          <p:nvPr/>
        </p:nvPicPr>
        <p:blipFill>
          <a:blip r:embed="rId3">
            <a:alphaModFix/>
          </a:blip>
          <a:stretch>
            <a:fillRect/>
          </a:stretch>
        </p:blipFill>
        <p:spPr>
          <a:xfrm>
            <a:off x="152400" y="2649725"/>
            <a:ext cx="8839199" cy="811192"/>
          </a:xfrm>
          <a:prstGeom prst="rect">
            <a:avLst/>
          </a:prstGeom>
          <a:noFill/>
          <a:ln>
            <a:noFill/>
          </a:ln>
        </p:spPr>
      </p:pic>
      <p:sp>
        <p:nvSpPr>
          <p:cNvPr id="1493" name="Google Shape;1493;p111"/>
          <p:cNvSpPr txBox="1"/>
          <p:nvPr/>
        </p:nvSpPr>
        <p:spPr>
          <a:xfrm>
            <a:off x="495600" y="1817225"/>
            <a:ext cx="8112300" cy="714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24292E"/>
              </a:buClr>
              <a:buSzPts val="1400"/>
              <a:buFont typeface="Roboto"/>
              <a:buChar char="●"/>
            </a:pPr>
            <a:r>
              <a:rPr lang="en">
                <a:solidFill>
                  <a:srgbClr val="24292E"/>
                </a:solidFill>
                <a:highlight>
                  <a:srgbClr val="FFFFFF"/>
                </a:highlight>
                <a:latin typeface="Roboto"/>
                <a:ea typeface="Roboto"/>
                <a:cs typeface="Roboto"/>
                <a:sym typeface="Roboto"/>
              </a:rPr>
              <a:t>Use the </a:t>
            </a:r>
            <a:r>
              <a:rPr lang="en" sz="1200">
                <a:solidFill>
                  <a:srgbClr val="404040"/>
                </a:solidFill>
                <a:highlight>
                  <a:schemeClr val="lt2"/>
                </a:highlight>
                <a:latin typeface="Consolas"/>
                <a:ea typeface="Consolas"/>
                <a:cs typeface="Consolas"/>
                <a:sym typeface="Consolas"/>
              </a:rPr>
              <a:t>df.columns</a:t>
            </a:r>
            <a:r>
              <a:rPr lang="en">
                <a:solidFill>
                  <a:srgbClr val="24292E"/>
                </a:solidFill>
                <a:highlight>
                  <a:srgbClr val="FFFFFF"/>
                </a:highlight>
                <a:latin typeface="Roboto"/>
                <a:ea typeface="Roboto"/>
                <a:cs typeface="Roboto"/>
                <a:sym typeface="Roboto"/>
              </a:rPr>
              <a:t> method and it will call and an object containing the column headers will be printed to the screen.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112"/>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Columns Manipulation</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499" name="Google Shape;1499;p112"/>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Modifying Columns </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p:txBody>
      </p:sp>
      <p:sp>
        <p:nvSpPr>
          <p:cNvPr id="1500" name="Google Shape;1500;p112"/>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501" name="Google Shape;1501;p112"/>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502" name="Google Shape;1502;p112"/>
          <p:cNvSpPr txBox="1"/>
          <p:nvPr/>
        </p:nvSpPr>
        <p:spPr>
          <a:xfrm>
            <a:off x="495600" y="1102500"/>
            <a:ext cx="8215800" cy="651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24292E"/>
              </a:buClr>
              <a:buSzPts val="1600"/>
              <a:buFont typeface="Roboto"/>
              <a:buChar char="●"/>
            </a:pPr>
            <a:r>
              <a:rPr lang="en">
                <a:solidFill>
                  <a:srgbClr val="24292E"/>
                </a:solidFill>
                <a:highlight>
                  <a:srgbClr val="FFFFFF"/>
                </a:highlight>
                <a:latin typeface="Roboto"/>
                <a:ea typeface="Roboto"/>
                <a:cs typeface="Roboto"/>
                <a:sym typeface="Roboto"/>
              </a:rPr>
              <a:t>To reorder the columns, create a reference to the DataFrame followed by two brackets with the column headers placed in the order desired.</a:t>
            </a:r>
            <a:endParaRPr sz="1600">
              <a:solidFill>
                <a:srgbClr val="24292E"/>
              </a:solidFill>
              <a:highlight>
                <a:srgbClr val="FFFFFF"/>
              </a:highlight>
              <a:latin typeface="Roboto"/>
              <a:ea typeface="Roboto"/>
              <a:cs typeface="Roboto"/>
              <a:sym typeface="Roboto"/>
            </a:endParaRPr>
          </a:p>
        </p:txBody>
      </p:sp>
      <p:sp>
        <p:nvSpPr>
          <p:cNvPr id="1503" name="Google Shape;1503;p112"/>
          <p:cNvSpPr txBox="1"/>
          <p:nvPr/>
        </p:nvSpPr>
        <p:spPr>
          <a:xfrm>
            <a:off x="495600" y="1817225"/>
            <a:ext cx="8112300" cy="714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24292E"/>
              </a:buClr>
              <a:buSzPts val="1600"/>
              <a:buFont typeface="Roboto"/>
              <a:buChar char="●"/>
            </a:pPr>
            <a:r>
              <a:rPr lang="en">
                <a:solidFill>
                  <a:srgbClr val="24292E"/>
                </a:solidFill>
                <a:highlight>
                  <a:srgbClr val="FFFFFF"/>
                </a:highlight>
                <a:latin typeface="Roboto"/>
                <a:ea typeface="Roboto"/>
                <a:cs typeface="Roboto"/>
                <a:sym typeface="Roboto"/>
              </a:rPr>
              <a:t>It is also possible to remove columns in this way by simply not creating a reference to them. This will, in essence, drop them from the newly made DataFrame.</a:t>
            </a:r>
            <a:endParaRPr sz="1600">
              <a:latin typeface="Roboto"/>
              <a:ea typeface="Roboto"/>
              <a:cs typeface="Roboto"/>
              <a:sym typeface="Roboto"/>
            </a:endParaRPr>
          </a:p>
        </p:txBody>
      </p:sp>
      <p:pic>
        <p:nvPicPr>
          <p:cNvPr id="1504" name="Google Shape;1504;p112"/>
          <p:cNvPicPr preferRelativeResize="0"/>
          <p:nvPr/>
        </p:nvPicPr>
        <p:blipFill>
          <a:blip r:embed="rId3">
            <a:alphaModFix/>
          </a:blip>
          <a:stretch>
            <a:fillRect/>
          </a:stretch>
        </p:blipFill>
        <p:spPr>
          <a:xfrm>
            <a:off x="396825" y="2594950"/>
            <a:ext cx="7649299" cy="2103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79"/>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Class Objectives</a:t>
            </a:r>
            <a:endParaRPr b="1">
              <a:latin typeface="Roboto"/>
              <a:ea typeface="Roboto"/>
              <a:cs typeface="Roboto"/>
              <a:sym typeface="Roboto"/>
            </a:endParaRPr>
          </a:p>
        </p:txBody>
      </p:sp>
      <p:sp>
        <p:nvSpPr>
          <p:cNvPr id="1191" name="Google Shape;1191;p79"/>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Autofit/>
          </a:bodyPr>
          <a:lstStyle/>
          <a:p>
            <a:pPr marL="0" lvl="0" indent="0" algn="l" rtl="0">
              <a:spcBef>
                <a:spcPts val="0"/>
              </a:spcBef>
              <a:spcAft>
                <a:spcPts val="1600"/>
              </a:spcAft>
              <a:buNone/>
            </a:pPr>
            <a:r>
              <a:rPr lang="en" b="1"/>
              <a:t>By the end of today’s class you will be able to:</a:t>
            </a:r>
            <a:endParaRPr b="1"/>
          </a:p>
        </p:txBody>
      </p:sp>
      <p:sp>
        <p:nvSpPr>
          <p:cNvPr id="1192" name="Google Shape;1192;p79"/>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193" name="Google Shape;1193;p79"/>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194" name="Google Shape;1194;p79"/>
          <p:cNvSpPr txBox="1">
            <a:spLocks noGrp="1"/>
          </p:cNvSpPr>
          <p:nvPr>
            <p:ph type="subTitle" idx="3"/>
          </p:nvPr>
        </p:nvSpPr>
        <p:spPr>
          <a:xfrm>
            <a:off x="12300" y="1596800"/>
            <a:ext cx="8533500" cy="452400"/>
          </a:xfrm>
          <a:prstGeom prst="rect">
            <a:avLst/>
          </a:prstGeom>
        </p:spPr>
        <p:txBody>
          <a:bodyPr spcFirstLastPara="1" wrap="square" lIns="1554475" tIns="0" rIns="457200" bIns="0" anchor="ctr" anchorCtr="0">
            <a:noAutofit/>
          </a:bodyPr>
          <a:lstStyle/>
          <a:p>
            <a:pPr marL="0" lvl="0" indent="0" algn="l" rtl="0">
              <a:spcBef>
                <a:spcPts val="0"/>
              </a:spcBef>
              <a:spcAft>
                <a:spcPts val="1600"/>
              </a:spcAft>
              <a:buClr>
                <a:schemeClr val="dk1"/>
              </a:buClr>
              <a:buSzPts val="1100"/>
              <a:buFont typeface="Arial"/>
              <a:buNone/>
            </a:pPr>
            <a:r>
              <a:rPr lang="en">
                <a:solidFill>
                  <a:schemeClr val="dk1"/>
                </a:solidFill>
              </a:rPr>
              <a:t>Serve Jupyter Notebook files from local directories and connect their development environment. </a:t>
            </a:r>
            <a:endParaRPr>
              <a:solidFill>
                <a:schemeClr val="dk1"/>
              </a:solidFill>
            </a:endParaRPr>
          </a:p>
        </p:txBody>
      </p:sp>
      <p:sp>
        <p:nvSpPr>
          <p:cNvPr id="1195" name="Google Shape;1195;p79"/>
          <p:cNvSpPr txBox="1">
            <a:spLocks noGrp="1"/>
          </p:cNvSpPr>
          <p:nvPr>
            <p:ph type="subTitle" idx="4"/>
          </p:nvPr>
        </p:nvSpPr>
        <p:spPr>
          <a:xfrm>
            <a:off x="-12300" y="2362125"/>
            <a:ext cx="9168600" cy="606900"/>
          </a:xfrm>
          <a:prstGeom prst="rect">
            <a:avLst/>
          </a:prstGeom>
        </p:spPr>
        <p:txBody>
          <a:bodyPr spcFirstLastPara="1" wrap="square" lIns="1554475" tIns="0" rIns="457200" bIns="0" anchor="ctr" anchorCtr="0">
            <a:noAutofit/>
          </a:bodyPr>
          <a:lstStyle/>
          <a:p>
            <a:pPr marL="0" lvl="0" indent="0" algn="l" rtl="0">
              <a:spcBef>
                <a:spcPts val="0"/>
              </a:spcBef>
              <a:spcAft>
                <a:spcPts val="1600"/>
              </a:spcAft>
              <a:buNone/>
            </a:pPr>
            <a:r>
              <a:rPr lang="en">
                <a:solidFill>
                  <a:schemeClr val="dk1"/>
                </a:solidFill>
              </a:rPr>
              <a:t>Create Pandas DataFrames from scratch.</a:t>
            </a:r>
            <a:endParaRPr/>
          </a:p>
        </p:txBody>
      </p:sp>
      <p:sp>
        <p:nvSpPr>
          <p:cNvPr id="1196" name="Google Shape;1196;p79"/>
          <p:cNvSpPr txBox="1">
            <a:spLocks noGrp="1"/>
          </p:cNvSpPr>
          <p:nvPr>
            <p:ph type="subTitle" idx="5"/>
          </p:nvPr>
        </p:nvSpPr>
        <p:spPr>
          <a:xfrm>
            <a:off x="12300" y="3241225"/>
            <a:ext cx="8114700" cy="533700"/>
          </a:xfrm>
          <a:prstGeom prst="rect">
            <a:avLst/>
          </a:prstGeom>
        </p:spPr>
        <p:txBody>
          <a:bodyPr spcFirstLastPara="1" wrap="square" lIns="1554475" tIns="0" rIns="457200" bIns="0" anchor="ctr" anchorCtr="0">
            <a:noAutofit/>
          </a:bodyPr>
          <a:lstStyle/>
          <a:p>
            <a:pPr marL="0" lvl="0" indent="0" algn="l" rtl="0">
              <a:spcBef>
                <a:spcPts val="0"/>
              </a:spcBef>
              <a:spcAft>
                <a:spcPts val="1600"/>
              </a:spcAft>
              <a:buClr>
                <a:schemeClr val="dk1"/>
              </a:buClr>
              <a:buSzPts val="1100"/>
              <a:buFont typeface="Arial"/>
              <a:buNone/>
            </a:pPr>
            <a:r>
              <a:rPr lang="en">
                <a:solidFill>
                  <a:schemeClr val="dk1"/>
                </a:solidFill>
              </a:rPr>
              <a:t>Understand how to run functions on Pandas DataFrame.</a:t>
            </a:r>
            <a:endParaRPr>
              <a:solidFill>
                <a:schemeClr val="dk1"/>
              </a:solidFill>
            </a:endParaRPr>
          </a:p>
        </p:txBody>
      </p:sp>
      <p:sp>
        <p:nvSpPr>
          <p:cNvPr id="1197" name="Google Shape;1197;p79"/>
          <p:cNvSpPr txBox="1"/>
          <p:nvPr/>
        </p:nvSpPr>
        <p:spPr>
          <a:xfrm>
            <a:off x="1425775" y="4042325"/>
            <a:ext cx="7500000" cy="606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1"/>
                </a:solidFill>
                <a:latin typeface="Roboto"/>
                <a:ea typeface="Roboto"/>
                <a:cs typeface="Roboto"/>
                <a:sym typeface="Roboto"/>
              </a:rPr>
              <a:t>Read/write DataFrames from/to CSV files using Pandas. </a:t>
            </a:r>
            <a:endParaRPr sz="18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113"/>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Columns Manipulation</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510" name="Google Shape;1510;p113"/>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Modifying Columns </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p:txBody>
      </p:sp>
      <p:sp>
        <p:nvSpPr>
          <p:cNvPr id="1511" name="Google Shape;1511;p113"/>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512" name="Google Shape;1512;p113"/>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513" name="Google Shape;1513;p113"/>
          <p:cNvSpPr txBox="1"/>
          <p:nvPr/>
        </p:nvSpPr>
        <p:spPr>
          <a:xfrm>
            <a:off x="495600" y="1102500"/>
            <a:ext cx="8215800" cy="984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300"/>
              </a:spcBef>
              <a:spcAft>
                <a:spcPts val="0"/>
              </a:spcAft>
              <a:buClr>
                <a:srgbClr val="24292E"/>
              </a:buClr>
              <a:buSzPts val="1400"/>
              <a:buChar char="●"/>
            </a:pPr>
            <a:r>
              <a:rPr lang="en">
                <a:solidFill>
                  <a:srgbClr val="24292E"/>
                </a:solidFill>
                <a:highlight>
                  <a:srgbClr val="FFFFFF"/>
                </a:highlight>
                <a:latin typeface="Roboto"/>
                <a:ea typeface="Roboto"/>
                <a:cs typeface="Roboto"/>
                <a:sym typeface="Roboto"/>
              </a:rPr>
              <a:t>To rename the columns within a DataFrame, use the </a:t>
            </a:r>
            <a:r>
              <a:rPr lang="en" sz="1200">
                <a:solidFill>
                  <a:srgbClr val="404040"/>
                </a:solidFill>
                <a:highlight>
                  <a:schemeClr val="lt2"/>
                </a:highlight>
                <a:latin typeface="Consolas"/>
                <a:ea typeface="Consolas"/>
                <a:cs typeface="Consolas"/>
                <a:sym typeface="Consolas"/>
              </a:rPr>
              <a:t>df.rename()</a:t>
            </a:r>
            <a:r>
              <a:rPr lang="en">
                <a:solidFill>
                  <a:srgbClr val="24292E"/>
                </a:solidFill>
                <a:highlight>
                  <a:srgbClr val="FFFFFF"/>
                </a:highlight>
                <a:latin typeface="Roboto"/>
                <a:ea typeface="Roboto"/>
                <a:cs typeface="Roboto"/>
                <a:sym typeface="Roboto"/>
              </a:rPr>
              <a:t> method and place </a:t>
            </a:r>
            <a:r>
              <a:rPr lang="en" sz="1200">
                <a:solidFill>
                  <a:srgbClr val="404040"/>
                </a:solidFill>
                <a:highlight>
                  <a:schemeClr val="lt2"/>
                </a:highlight>
                <a:latin typeface="Consolas"/>
                <a:ea typeface="Consolas"/>
                <a:cs typeface="Consolas"/>
                <a:sym typeface="Consolas"/>
              </a:rPr>
              <a:t>columns={}</a:t>
            </a:r>
            <a:r>
              <a:rPr lang="en">
                <a:solidFill>
                  <a:srgbClr val="24292E"/>
                </a:solidFill>
                <a:highlight>
                  <a:srgbClr val="FFFFFF"/>
                </a:highlight>
                <a:latin typeface="Roboto"/>
                <a:ea typeface="Roboto"/>
                <a:cs typeface="Roboto"/>
                <a:sym typeface="Roboto"/>
              </a:rPr>
              <a:t> within the parentheses. </a:t>
            </a:r>
            <a:endParaRPr>
              <a:solidFill>
                <a:srgbClr val="24292E"/>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
                <a:solidFill>
                  <a:srgbClr val="24292E"/>
                </a:solidFill>
                <a:highlight>
                  <a:srgbClr val="FFFFFF"/>
                </a:highlight>
                <a:latin typeface="Roboto"/>
                <a:ea typeface="Roboto"/>
                <a:cs typeface="Roboto"/>
                <a:sym typeface="Roboto"/>
              </a:rPr>
              <a:t>Inside of the dictionary, the keys should be references to the current columns and the values should be the desired column names.</a:t>
            </a:r>
            <a:endParaRPr>
              <a:solidFill>
                <a:srgbClr val="24292E"/>
              </a:solidFill>
              <a:highlight>
                <a:srgbClr val="FFFFFF"/>
              </a:highlight>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514" name="Google Shape;1514;p113"/>
          <p:cNvPicPr preferRelativeResize="0"/>
          <p:nvPr/>
        </p:nvPicPr>
        <p:blipFill>
          <a:blip r:embed="rId3">
            <a:alphaModFix/>
          </a:blip>
          <a:stretch>
            <a:fillRect/>
          </a:stretch>
        </p:blipFill>
        <p:spPr>
          <a:xfrm>
            <a:off x="229325" y="2239500"/>
            <a:ext cx="8324615" cy="25247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119"/>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A Far More Effective Way...</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557" name="Google Shape;1557;p119"/>
          <p:cNvSpPr txBox="1">
            <a:spLocks noGrp="1"/>
          </p:cNvSpPr>
          <p:nvPr>
            <p:ph type="title"/>
          </p:nvPr>
        </p:nvSpPr>
        <p:spPr>
          <a:xfrm>
            <a:off x="-12300" y="0"/>
            <a:ext cx="9168600" cy="4422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Reading and Writing CSV Files </a:t>
            </a:r>
            <a:endParaRPr b="1">
              <a:latin typeface="Roboto"/>
              <a:ea typeface="Roboto"/>
              <a:cs typeface="Roboto"/>
              <a:sym typeface="Roboto"/>
            </a:endParaRPr>
          </a:p>
          <a:p>
            <a:pPr marL="457200" lvl="0" indent="0" algn="l" rtl="0">
              <a:spcBef>
                <a:spcPts val="0"/>
              </a:spcBef>
              <a:spcAft>
                <a:spcPts val="0"/>
              </a:spcAft>
              <a:buNone/>
            </a:pPr>
            <a:r>
              <a:rPr lang="en" b="1">
                <a:latin typeface="Roboto"/>
                <a:ea typeface="Roboto"/>
                <a:cs typeface="Roboto"/>
                <a:sym typeface="Roboto"/>
              </a:rPr>
              <a:t>		</a:t>
            </a:r>
            <a:endParaRPr b="1">
              <a:latin typeface="Roboto"/>
              <a:ea typeface="Roboto"/>
              <a:cs typeface="Roboto"/>
              <a:sym typeface="Roboto"/>
            </a:endParaRPr>
          </a:p>
          <a:p>
            <a:pPr marL="0" lvl="0" indent="0" algn="l" rtl="0">
              <a:spcBef>
                <a:spcPts val="0"/>
              </a:spcBef>
              <a:spcAft>
                <a:spcPts val="0"/>
              </a:spcAft>
              <a:buNone/>
            </a:pPr>
            <a:r>
              <a:rPr lang="en" b="1">
                <a:latin typeface="Roboto"/>
                <a:ea typeface="Roboto"/>
                <a:cs typeface="Roboto"/>
                <a:sym typeface="Roboto"/>
              </a:rPr>
              <a:t>	</a:t>
            </a:r>
            <a:endParaRPr b="1">
              <a:latin typeface="Roboto"/>
              <a:ea typeface="Roboto"/>
              <a:cs typeface="Roboto"/>
              <a:sym typeface="Roboto"/>
            </a:endParaRPr>
          </a:p>
        </p:txBody>
      </p:sp>
      <p:sp>
        <p:nvSpPr>
          <p:cNvPr id="1558" name="Google Shape;1558;p119"/>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559" name="Google Shape;1559;p119"/>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560" name="Google Shape;1560;p119"/>
          <p:cNvSpPr txBox="1"/>
          <p:nvPr/>
        </p:nvSpPr>
        <p:spPr>
          <a:xfrm>
            <a:off x="495600" y="1102500"/>
            <a:ext cx="8215800" cy="984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300"/>
              </a:spcBef>
              <a:spcAft>
                <a:spcPts val="0"/>
              </a:spcAft>
              <a:buClr>
                <a:srgbClr val="24292E"/>
              </a:buClr>
              <a:buSzPts val="1400"/>
              <a:buChar char="●"/>
            </a:pPr>
            <a:r>
              <a:rPr lang="en">
                <a:solidFill>
                  <a:srgbClr val="24292E"/>
                </a:solidFill>
                <a:latin typeface="Roboto"/>
                <a:ea typeface="Roboto"/>
                <a:cs typeface="Roboto"/>
                <a:sym typeface="Roboto"/>
              </a:rPr>
              <a:t>A CSV file's path can be created and passed into the </a:t>
            </a:r>
            <a:r>
              <a:rPr lang="en" sz="1200">
                <a:solidFill>
                  <a:srgbClr val="404040"/>
                </a:solidFill>
                <a:highlight>
                  <a:schemeClr val="lt2"/>
                </a:highlight>
                <a:latin typeface="Consolas"/>
                <a:ea typeface="Consolas"/>
                <a:cs typeface="Consolas"/>
                <a:sym typeface="Consolas"/>
              </a:rPr>
              <a:t>pd.read_csv()</a:t>
            </a:r>
            <a:r>
              <a:rPr lang="en">
                <a:solidFill>
                  <a:srgbClr val="24292E"/>
                </a:solidFill>
                <a:latin typeface="Roboto"/>
                <a:ea typeface="Roboto"/>
                <a:cs typeface="Roboto"/>
                <a:sym typeface="Roboto"/>
              </a:rPr>
              <a:t> method, making certain to store the returned DataFrame within a variable. </a:t>
            </a:r>
            <a:endParaRPr>
              <a:solidFill>
                <a:srgbClr val="24292E"/>
              </a:solidFill>
              <a:highlight>
                <a:srgbClr val="FFFFFF"/>
              </a:highlight>
              <a:latin typeface="Roboto"/>
              <a:ea typeface="Roboto"/>
              <a:cs typeface="Roboto"/>
              <a:sym typeface="Roboto"/>
            </a:endParaRPr>
          </a:p>
          <a:p>
            <a:pPr marL="0" lvl="0" indent="0" algn="l" rtl="0">
              <a:spcBef>
                <a:spcPts val="1200"/>
              </a:spcBef>
              <a:spcAft>
                <a:spcPts val="0"/>
              </a:spcAft>
              <a:buNone/>
            </a:pPr>
            <a:endParaRPr>
              <a:latin typeface="Roboto"/>
              <a:ea typeface="Roboto"/>
              <a:cs typeface="Roboto"/>
              <a:sym typeface="Roboto"/>
            </a:endParaRPr>
          </a:p>
        </p:txBody>
      </p:sp>
      <p:pic>
        <p:nvPicPr>
          <p:cNvPr id="1561" name="Google Shape;1561;p119"/>
          <p:cNvPicPr preferRelativeResize="0"/>
          <p:nvPr/>
        </p:nvPicPr>
        <p:blipFill>
          <a:blip r:embed="rId3">
            <a:alphaModFix/>
          </a:blip>
          <a:stretch>
            <a:fillRect/>
          </a:stretch>
        </p:blipFill>
        <p:spPr>
          <a:xfrm>
            <a:off x="502550" y="1920675"/>
            <a:ext cx="7270347" cy="25247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120"/>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A Far More Effective Way...</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567" name="Google Shape;1567;p120"/>
          <p:cNvSpPr txBox="1">
            <a:spLocks noGrp="1"/>
          </p:cNvSpPr>
          <p:nvPr>
            <p:ph type="title"/>
          </p:nvPr>
        </p:nvSpPr>
        <p:spPr>
          <a:xfrm>
            <a:off x="-12300" y="0"/>
            <a:ext cx="9168600" cy="4422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Reading and Writing CSV Files </a:t>
            </a:r>
            <a:endParaRPr b="1">
              <a:latin typeface="Roboto"/>
              <a:ea typeface="Roboto"/>
              <a:cs typeface="Roboto"/>
              <a:sym typeface="Roboto"/>
            </a:endParaRPr>
          </a:p>
          <a:p>
            <a:pPr marL="457200" lvl="0" indent="0" algn="l" rtl="0">
              <a:spcBef>
                <a:spcPts val="0"/>
              </a:spcBef>
              <a:spcAft>
                <a:spcPts val="0"/>
              </a:spcAft>
              <a:buNone/>
            </a:pPr>
            <a:r>
              <a:rPr lang="en" b="1">
                <a:latin typeface="Roboto"/>
                <a:ea typeface="Roboto"/>
                <a:cs typeface="Roboto"/>
                <a:sym typeface="Roboto"/>
              </a:rPr>
              <a:t>		</a:t>
            </a:r>
            <a:endParaRPr b="1">
              <a:latin typeface="Roboto"/>
              <a:ea typeface="Roboto"/>
              <a:cs typeface="Roboto"/>
              <a:sym typeface="Roboto"/>
            </a:endParaRPr>
          </a:p>
          <a:p>
            <a:pPr marL="0" lvl="0" indent="0" algn="l" rtl="0">
              <a:spcBef>
                <a:spcPts val="0"/>
              </a:spcBef>
              <a:spcAft>
                <a:spcPts val="0"/>
              </a:spcAft>
              <a:buNone/>
            </a:pPr>
            <a:r>
              <a:rPr lang="en" b="1">
                <a:latin typeface="Roboto"/>
                <a:ea typeface="Roboto"/>
                <a:cs typeface="Roboto"/>
                <a:sym typeface="Roboto"/>
              </a:rPr>
              <a:t>	</a:t>
            </a:r>
            <a:endParaRPr b="1">
              <a:latin typeface="Roboto"/>
              <a:ea typeface="Roboto"/>
              <a:cs typeface="Roboto"/>
              <a:sym typeface="Roboto"/>
            </a:endParaRPr>
          </a:p>
        </p:txBody>
      </p:sp>
      <p:sp>
        <p:nvSpPr>
          <p:cNvPr id="1568" name="Google Shape;1568;p120"/>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569" name="Google Shape;1569;p120"/>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570" name="Google Shape;1570;p120"/>
          <p:cNvSpPr txBox="1"/>
          <p:nvPr/>
        </p:nvSpPr>
        <p:spPr>
          <a:xfrm>
            <a:off x="495600" y="1102500"/>
            <a:ext cx="8215800" cy="984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4292E"/>
              </a:buClr>
              <a:buSzPts val="1400"/>
              <a:buChar char="●"/>
            </a:pPr>
            <a:r>
              <a:rPr lang="en">
                <a:solidFill>
                  <a:srgbClr val="24292E"/>
                </a:solidFill>
                <a:highlight>
                  <a:srgbClr val="FFFFFF"/>
                </a:highlight>
                <a:latin typeface="Roboto"/>
                <a:ea typeface="Roboto"/>
                <a:cs typeface="Roboto"/>
                <a:sym typeface="Roboto"/>
              </a:rPr>
              <a:t>It is just as easy to write to a CSV file as it is to read from one. Simply use the </a:t>
            </a:r>
            <a:r>
              <a:rPr lang="en" sz="1200">
                <a:solidFill>
                  <a:srgbClr val="404040"/>
                </a:solidFill>
                <a:highlight>
                  <a:schemeClr val="lt2"/>
                </a:highlight>
                <a:latin typeface="Consolas"/>
                <a:ea typeface="Consolas"/>
                <a:cs typeface="Consolas"/>
                <a:sym typeface="Consolas"/>
              </a:rPr>
              <a:t>df.to_csv() </a:t>
            </a:r>
            <a:r>
              <a:rPr lang="en">
                <a:solidFill>
                  <a:srgbClr val="24292E"/>
                </a:solidFill>
                <a:highlight>
                  <a:srgbClr val="FFFFFF"/>
                </a:highlight>
                <a:latin typeface="Roboto"/>
                <a:ea typeface="Roboto"/>
                <a:cs typeface="Roboto"/>
                <a:sym typeface="Roboto"/>
              </a:rPr>
              <a:t>method, passing the path to the desired output file. By using the index and header parameters, programmers can also manipulate whether they would like the index or header for the table to be passed as well.</a:t>
            </a:r>
            <a:endParaRPr>
              <a:solidFill>
                <a:srgbClr val="24292E"/>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571" name="Google Shape;1571;p120"/>
          <p:cNvPicPr preferRelativeResize="0"/>
          <p:nvPr/>
        </p:nvPicPr>
        <p:blipFill>
          <a:blip r:embed="rId3">
            <a:alphaModFix/>
          </a:blip>
          <a:stretch>
            <a:fillRect/>
          </a:stretch>
        </p:blipFill>
        <p:spPr>
          <a:xfrm>
            <a:off x="229325" y="2547425"/>
            <a:ext cx="8839199" cy="681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83"/>
          <p:cNvSpPr txBox="1">
            <a:spLocks noGrp="1"/>
          </p:cNvSpPr>
          <p:nvPr>
            <p:ph type="body" idx="3"/>
          </p:nvPr>
        </p:nvSpPr>
        <p:spPr>
          <a:xfrm>
            <a:off x="229325" y="751800"/>
            <a:ext cx="8927100" cy="2268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Before diving into Pandas, let’s take few notes on Jupyter Notebook</a:t>
            </a:r>
            <a:endParaRPr b="1"/>
          </a:p>
          <a:p>
            <a:pPr marL="0" lvl="0" indent="0" algn="l" rtl="0">
              <a:spcBef>
                <a:spcPts val="1600"/>
              </a:spcBef>
              <a:spcAft>
                <a:spcPts val="0"/>
              </a:spcAft>
              <a:buClr>
                <a:schemeClr val="dk1"/>
              </a:buClr>
              <a:buSzPts val="1100"/>
              <a:buFont typeface="Arial"/>
              <a:buNone/>
            </a:pPr>
            <a:r>
              <a:rPr lang="en" b="1"/>
              <a:t> </a:t>
            </a:r>
            <a:endParaRPr b="1"/>
          </a:p>
          <a:p>
            <a:pPr marL="0" lvl="0" indent="0" algn="l" rtl="0">
              <a:spcBef>
                <a:spcPts val="1600"/>
              </a:spcBef>
              <a:spcAft>
                <a:spcPts val="1600"/>
              </a:spcAft>
              <a:buClr>
                <a:schemeClr val="dk1"/>
              </a:buClr>
              <a:buSzPts val="1100"/>
              <a:buFont typeface="Arial"/>
              <a:buNone/>
            </a:pPr>
            <a:endParaRPr b="1"/>
          </a:p>
        </p:txBody>
      </p:sp>
      <p:sp>
        <p:nvSpPr>
          <p:cNvPr id="1230" name="Google Shape;1230;p83"/>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b="1">
                <a:latin typeface="Roboto"/>
                <a:ea typeface="Roboto"/>
                <a:cs typeface="Roboto"/>
                <a:sym typeface="Roboto"/>
              </a:rPr>
              <a:t> Introduction to Jupyter Notebook</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p:txBody>
      </p:sp>
      <p:sp>
        <p:nvSpPr>
          <p:cNvPr id="1231" name="Google Shape;1231;p83"/>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232" name="Google Shape;1232;p83"/>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233" name="Google Shape;1233;p83"/>
          <p:cNvSpPr txBox="1"/>
          <p:nvPr/>
        </p:nvSpPr>
        <p:spPr>
          <a:xfrm>
            <a:off x="2249485" y="978600"/>
            <a:ext cx="6695400" cy="393805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4292E"/>
              </a:buClr>
              <a:buSzPts val="1200"/>
              <a:buChar char="●"/>
            </a:pPr>
            <a:r>
              <a:rPr lang="en" sz="1200" dirty="0" err="1">
                <a:solidFill>
                  <a:srgbClr val="24292E"/>
                </a:solidFill>
                <a:highlight>
                  <a:schemeClr val="lt1"/>
                </a:highlight>
              </a:rPr>
              <a:t>Jupyter</a:t>
            </a:r>
            <a:r>
              <a:rPr lang="en" sz="1200" dirty="0">
                <a:solidFill>
                  <a:srgbClr val="24292E"/>
                </a:solidFill>
                <a:highlight>
                  <a:schemeClr val="lt1"/>
                </a:highlight>
              </a:rPr>
              <a:t> Notebook is an open-source application that allows its users to create documents that contain live code, equations, visualizations, and explanatory text.</a:t>
            </a:r>
            <a:endParaRPr sz="1200" dirty="0">
              <a:solidFill>
                <a:srgbClr val="24292E"/>
              </a:solidFill>
              <a:highlight>
                <a:schemeClr val="lt1"/>
              </a:highlight>
            </a:endParaRPr>
          </a:p>
          <a:p>
            <a:pPr marL="457200" lvl="0" indent="0" algn="l" rtl="0">
              <a:lnSpc>
                <a:spcPct val="115000"/>
              </a:lnSpc>
              <a:spcBef>
                <a:spcPts val="0"/>
              </a:spcBef>
              <a:spcAft>
                <a:spcPts val="0"/>
              </a:spcAft>
              <a:buClr>
                <a:schemeClr val="dk1"/>
              </a:buClr>
              <a:buSzPts val="1100"/>
              <a:buFont typeface="Arial"/>
              <a:buNone/>
            </a:pPr>
            <a:endParaRPr sz="1200" dirty="0">
              <a:solidFill>
                <a:srgbClr val="24292E"/>
              </a:solidFill>
              <a:highlight>
                <a:schemeClr val="lt1"/>
              </a:highlight>
            </a:endParaRPr>
          </a:p>
          <a:p>
            <a:pPr marL="457200" lvl="0" indent="-304800" algn="l" rtl="0">
              <a:lnSpc>
                <a:spcPct val="115000"/>
              </a:lnSpc>
              <a:spcBef>
                <a:spcPts val="300"/>
              </a:spcBef>
              <a:spcAft>
                <a:spcPts val="0"/>
              </a:spcAft>
              <a:buClr>
                <a:srgbClr val="24292E"/>
              </a:buClr>
              <a:buSzPts val="1200"/>
              <a:buChar char="●"/>
            </a:pPr>
            <a:r>
              <a:rPr lang="en" sz="1200" dirty="0">
                <a:solidFill>
                  <a:srgbClr val="24292E"/>
                </a:solidFill>
                <a:highlight>
                  <a:schemeClr val="lt1"/>
                </a:highlight>
              </a:rPr>
              <a:t>In other words, </a:t>
            </a:r>
            <a:r>
              <a:rPr lang="en" sz="1200" dirty="0" err="1">
                <a:solidFill>
                  <a:srgbClr val="24292E"/>
                </a:solidFill>
                <a:highlight>
                  <a:schemeClr val="lt1"/>
                </a:highlight>
              </a:rPr>
              <a:t>Jupyter</a:t>
            </a:r>
            <a:r>
              <a:rPr lang="en" sz="1200" dirty="0">
                <a:solidFill>
                  <a:srgbClr val="24292E"/>
                </a:solidFill>
                <a:highlight>
                  <a:schemeClr val="lt1"/>
                </a:highlight>
              </a:rPr>
              <a:t> Notebook combines a text editor, the console, and a markdown file into one application.</a:t>
            </a:r>
          </a:p>
          <a:p>
            <a:pPr marL="152400" lvl="0" algn="l" rtl="0">
              <a:lnSpc>
                <a:spcPct val="115000"/>
              </a:lnSpc>
              <a:spcBef>
                <a:spcPts val="300"/>
              </a:spcBef>
              <a:spcAft>
                <a:spcPts val="0"/>
              </a:spcAft>
              <a:buClr>
                <a:srgbClr val="24292E"/>
              </a:buClr>
              <a:buSzPts val="1200"/>
            </a:pPr>
            <a:endParaRPr lang="en" sz="1200" dirty="0">
              <a:solidFill>
                <a:srgbClr val="24292E"/>
              </a:solidFill>
              <a:highlight>
                <a:schemeClr val="lt1"/>
              </a:highlight>
            </a:endParaRPr>
          </a:p>
          <a:p>
            <a:pPr marL="457200" lvl="0" indent="-304800" algn="l" rtl="0">
              <a:lnSpc>
                <a:spcPct val="115000"/>
              </a:lnSpc>
              <a:spcBef>
                <a:spcPts val="300"/>
              </a:spcBef>
              <a:spcAft>
                <a:spcPts val="0"/>
              </a:spcAft>
              <a:buClr>
                <a:srgbClr val="24292E"/>
              </a:buClr>
              <a:buSzPts val="1200"/>
              <a:buChar char="●"/>
            </a:pPr>
            <a:r>
              <a:rPr lang="en-US" sz="1200" dirty="0"/>
              <a:t>To get started: </a:t>
            </a:r>
          </a:p>
          <a:p>
            <a:pPr marL="457200" lvl="8" indent="-304800">
              <a:lnSpc>
                <a:spcPct val="115000"/>
              </a:lnSpc>
              <a:spcBef>
                <a:spcPts val="300"/>
              </a:spcBef>
              <a:buClr>
                <a:srgbClr val="24292E"/>
              </a:buClr>
              <a:buSzPts val="1200"/>
              <a:buFont typeface="Wingdings" pitchFamily="2" charset="2"/>
              <a:buChar char="Ø"/>
            </a:pPr>
            <a:r>
              <a:rPr lang="en-US" sz="1200" dirty="0"/>
              <a:t>At the prompt, activate your </a:t>
            </a:r>
            <a:r>
              <a:rPr lang="en-US" sz="1200" dirty="0" err="1"/>
              <a:t>conda</a:t>
            </a:r>
            <a:r>
              <a:rPr lang="en-US" sz="1200" dirty="0"/>
              <a:t> environment, assuming your </a:t>
            </a:r>
            <a:r>
              <a:rPr lang="en-US" sz="1200" dirty="0" err="1"/>
              <a:t>conda</a:t>
            </a:r>
            <a:r>
              <a:rPr lang="en-US" sz="1200" dirty="0"/>
              <a:t> environment is named </a:t>
            </a:r>
            <a:r>
              <a:rPr lang="en-US" sz="1200" dirty="0" err="1"/>
              <a:t>PythonData</a:t>
            </a:r>
            <a:r>
              <a:rPr lang="en-US" sz="1200" dirty="0"/>
              <a:t>, it’s either</a:t>
            </a:r>
          </a:p>
          <a:p>
            <a:pPr marL="457200" lvl="8" indent="-304800">
              <a:lnSpc>
                <a:spcPct val="115000"/>
              </a:lnSpc>
              <a:spcBef>
                <a:spcPts val="300"/>
              </a:spcBef>
              <a:buClr>
                <a:srgbClr val="24292E"/>
              </a:buClr>
              <a:buSzPts val="1200"/>
              <a:buFont typeface="Wingdings" pitchFamily="2" charset="2"/>
              <a:buChar char="Ø"/>
            </a:pPr>
            <a:r>
              <a:rPr lang="en-US" sz="1200" dirty="0"/>
              <a:t>Source activate </a:t>
            </a:r>
            <a:r>
              <a:rPr lang="en-US" sz="1200" dirty="0" err="1"/>
              <a:t>PythonData</a:t>
            </a:r>
            <a:r>
              <a:rPr lang="en-US" sz="1200" dirty="0"/>
              <a:t> </a:t>
            </a:r>
          </a:p>
          <a:p>
            <a:pPr marL="457200" lvl="8" indent="-304800">
              <a:lnSpc>
                <a:spcPct val="115000"/>
              </a:lnSpc>
              <a:spcBef>
                <a:spcPts val="300"/>
              </a:spcBef>
              <a:buClr>
                <a:srgbClr val="24292E"/>
              </a:buClr>
              <a:buSzPts val="1200"/>
              <a:buFont typeface="Wingdings" pitchFamily="2" charset="2"/>
              <a:buChar char="Ø"/>
            </a:pPr>
            <a:r>
              <a:rPr lang="en-US" sz="1200" dirty="0"/>
              <a:t>Or </a:t>
            </a:r>
          </a:p>
          <a:p>
            <a:pPr marL="457200" lvl="8" indent="-304800">
              <a:lnSpc>
                <a:spcPct val="115000"/>
              </a:lnSpc>
              <a:spcBef>
                <a:spcPts val="300"/>
              </a:spcBef>
              <a:buClr>
                <a:srgbClr val="24292E"/>
              </a:buClr>
              <a:buSzPts val="1200"/>
              <a:buFont typeface="Wingdings" pitchFamily="2" charset="2"/>
              <a:buChar char="Ø"/>
            </a:pPr>
            <a:r>
              <a:rPr lang="en-US" sz="1200" dirty="0" err="1"/>
              <a:t>Conda</a:t>
            </a:r>
            <a:r>
              <a:rPr lang="en-US" sz="1200" dirty="0"/>
              <a:t> activate </a:t>
            </a:r>
            <a:r>
              <a:rPr lang="en-US" sz="1200" dirty="0" err="1"/>
              <a:t>PythonData</a:t>
            </a:r>
            <a:endParaRPr lang="en-US" sz="1200" dirty="0"/>
          </a:p>
          <a:p>
            <a:pPr marL="457200" lvl="8" indent="-304800">
              <a:lnSpc>
                <a:spcPct val="115000"/>
              </a:lnSpc>
              <a:spcBef>
                <a:spcPts val="300"/>
              </a:spcBef>
              <a:buClr>
                <a:srgbClr val="24292E"/>
              </a:buClr>
              <a:buSzPts val="1200"/>
              <a:buFont typeface="Wingdings" pitchFamily="2" charset="2"/>
              <a:buChar char="Ø"/>
            </a:pPr>
            <a:r>
              <a:rPr lang="en-US" sz="1200" dirty="0"/>
              <a:t>Next type at the </a:t>
            </a:r>
            <a:r>
              <a:rPr lang="en-US" sz="1200" dirty="0" err="1"/>
              <a:t>promp</a:t>
            </a:r>
            <a:r>
              <a:rPr lang="en-US" sz="1200" dirty="0"/>
              <a:t> </a:t>
            </a:r>
            <a:r>
              <a:rPr lang="en-US" sz="1200" dirty="0" err="1"/>
              <a:t>typet</a:t>
            </a:r>
            <a:r>
              <a:rPr lang="en-US" sz="1200" dirty="0"/>
              <a:t>:</a:t>
            </a:r>
          </a:p>
          <a:p>
            <a:pPr marL="457200" lvl="8" indent="-304800">
              <a:lnSpc>
                <a:spcPct val="115000"/>
              </a:lnSpc>
              <a:spcBef>
                <a:spcPts val="300"/>
              </a:spcBef>
              <a:buClr>
                <a:srgbClr val="24292E"/>
              </a:buClr>
              <a:buSzPts val="1200"/>
              <a:buFont typeface="Wingdings" pitchFamily="2" charset="2"/>
              <a:buChar char="Ø"/>
            </a:pPr>
            <a:r>
              <a:rPr lang="en-US" sz="1200" dirty="0" err="1"/>
              <a:t>jupyter</a:t>
            </a:r>
            <a:r>
              <a:rPr lang="en-US" sz="1200" dirty="0"/>
              <a:t> notebook</a:t>
            </a:r>
          </a:p>
          <a:p>
            <a:pPr marL="152400" lvl="8">
              <a:lnSpc>
                <a:spcPct val="115000"/>
              </a:lnSpc>
              <a:spcBef>
                <a:spcPts val="300"/>
              </a:spcBef>
              <a:buClr>
                <a:srgbClr val="24292E"/>
              </a:buClr>
              <a:buSzPts val="1200"/>
            </a:pPr>
            <a:r>
              <a:rPr lang="en-US" sz="1200" dirty="0"/>
              <a:t>(It will bring up </a:t>
            </a:r>
            <a:r>
              <a:rPr lang="en-US" sz="1200" dirty="0" err="1"/>
              <a:t>Jupyter</a:t>
            </a:r>
            <a:r>
              <a:rPr lang="en-US" sz="1200" dirty="0"/>
              <a:t> in the browser)</a:t>
            </a:r>
          </a:p>
          <a:p>
            <a:pPr marL="457200" lvl="3" indent="-304800">
              <a:lnSpc>
                <a:spcPct val="115000"/>
              </a:lnSpc>
              <a:spcBef>
                <a:spcPts val="300"/>
              </a:spcBef>
              <a:buClr>
                <a:srgbClr val="24292E"/>
              </a:buClr>
              <a:buSzPts val="1200"/>
              <a:buChar char="●"/>
            </a:pPr>
            <a:endParaRPr sz="1200" dirty="0"/>
          </a:p>
        </p:txBody>
      </p:sp>
      <p:pic>
        <p:nvPicPr>
          <p:cNvPr id="1235" name="Google Shape;1235;p83"/>
          <p:cNvPicPr preferRelativeResize="0"/>
          <p:nvPr/>
        </p:nvPicPr>
        <p:blipFill>
          <a:blip r:embed="rId3">
            <a:alphaModFix/>
          </a:blip>
          <a:stretch>
            <a:fillRect/>
          </a:stretch>
        </p:blipFill>
        <p:spPr>
          <a:xfrm>
            <a:off x="905900" y="1196712"/>
            <a:ext cx="1268327" cy="158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84"/>
          <p:cNvSpPr txBox="1">
            <a:spLocks noGrp="1"/>
          </p:cNvSpPr>
          <p:nvPr>
            <p:ph type="body" idx="3"/>
          </p:nvPr>
        </p:nvSpPr>
        <p:spPr>
          <a:xfrm>
            <a:off x="229325" y="751800"/>
            <a:ext cx="8927100" cy="2268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Before diving into Pandas, let’s take few notes on Jupyter Notebook</a:t>
            </a:r>
            <a:endParaRPr b="1"/>
          </a:p>
          <a:p>
            <a:pPr marL="0" lvl="0" indent="0" algn="l" rtl="0">
              <a:spcBef>
                <a:spcPts val="1600"/>
              </a:spcBef>
              <a:spcAft>
                <a:spcPts val="0"/>
              </a:spcAft>
              <a:buClr>
                <a:schemeClr val="dk1"/>
              </a:buClr>
              <a:buSzPts val="1100"/>
              <a:buFont typeface="Arial"/>
              <a:buNone/>
            </a:pPr>
            <a:r>
              <a:rPr lang="en" b="1"/>
              <a:t> </a:t>
            </a:r>
            <a:endParaRPr b="1"/>
          </a:p>
          <a:p>
            <a:pPr marL="0" lvl="0" indent="0" algn="l" rtl="0">
              <a:spcBef>
                <a:spcPts val="1600"/>
              </a:spcBef>
              <a:spcAft>
                <a:spcPts val="1600"/>
              </a:spcAft>
              <a:buClr>
                <a:schemeClr val="dk1"/>
              </a:buClr>
              <a:buSzPts val="1100"/>
              <a:buFont typeface="Arial"/>
              <a:buNone/>
            </a:pPr>
            <a:endParaRPr b="1"/>
          </a:p>
        </p:txBody>
      </p:sp>
      <p:sp>
        <p:nvSpPr>
          <p:cNvPr id="1241" name="Google Shape;1241;p8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b="1">
                <a:latin typeface="Roboto"/>
                <a:ea typeface="Roboto"/>
                <a:cs typeface="Roboto"/>
                <a:sym typeface="Roboto"/>
              </a:rPr>
              <a:t> Introduction to Jupyter Notebook</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p:txBody>
      </p:sp>
      <p:sp>
        <p:nvSpPr>
          <p:cNvPr id="1242" name="Google Shape;1242;p84"/>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243" name="Google Shape;1243;p84"/>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244" name="Google Shape;1244;p84"/>
          <p:cNvSpPr txBox="1"/>
          <p:nvPr/>
        </p:nvSpPr>
        <p:spPr>
          <a:xfrm>
            <a:off x="3763200" y="1420650"/>
            <a:ext cx="5190600" cy="4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5" name="Google Shape;1245;p84"/>
          <p:cNvSpPr txBox="1"/>
          <p:nvPr/>
        </p:nvSpPr>
        <p:spPr>
          <a:xfrm>
            <a:off x="690175" y="1159713"/>
            <a:ext cx="8179500" cy="658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4292E"/>
              </a:buClr>
              <a:buSzPts val="1400"/>
              <a:buFont typeface="Roboto"/>
              <a:buChar char="●"/>
            </a:pPr>
            <a:r>
              <a:rPr lang="en">
                <a:solidFill>
                  <a:srgbClr val="24292E"/>
                </a:solidFill>
                <a:highlight>
                  <a:schemeClr val="lt1"/>
                </a:highlight>
                <a:latin typeface="Roboto"/>
                <a:ea typeface="Roboto"/>
                <a:cs typeface="Roboto"/>
                <a:sym typeface="Roboto"/>
              </a:rPr>
              <a:t>Create a Python file with Jupyter Notebook. </a:t>
            </a:r>
            <a:r>
              <a:rPr lang="en" b="1">
                <a:solidFill>
                  <a:srgbClr val="24292E"/>
                </a:solidFill>
                <a:highlight>
                  <a:schemeClr val="lt1"/>
                </a:highlight>
                <a:latin typeface="Roboto"/>
                <a:ea typeface="Roboto"/>
                <a:cs typeface="Roboto"/>
                <a:sym typeface="Roboto"/>
              </a:rPr>
              <a:t>Set the kernel as ‘PythonData’</a:t>
            </a:r>
            <a:endParaRPr b="1">
              <a:solidFill>
                <a:srgbClr val="24292E"/>
              </a:solidFill>
              <a:highlight>
                <a:schemeClr val="lt1"/>
              </a:highlight>
              <a:latin typeface="Roboto"/>
              <a:ea typeface="Roboto"/>
              <a:cs typeface="Roboto"/>
              <a:sym typeface="Roboto"/>
            </a:endParaRPr>
          </a:p>
          <a:p>
            <a:pPr marL="457200" lvl="0" indent="0" algn="l" rtl="0">
              <a:lnSpc>
                <a:spcPct val="115000"/>
              </a:lnSpc>
              <a:spcBef>
                <a:spcPts val="0"/>
              </a:spcBef>
              <a:spcAft>
                <a:spcPts val="0"/>
              </a:spcAft>
              <a:buClr>
                <a:schemeClr val="dk1"/>
              </a:buClr>
              <a:buSzPts val="1100"/>
              <a:buFont typeface="Arial"/>
              <a:buNone/>
            </a:pPr>
            <a:endParaRPr>
              <a:solidFill>
                <a:srgbClr val="24292E"/>
              </a:solidFill>
              <a:highlight>
                <a:schemeClr val="lt1"/>
              </a:highlight>
              <a:latin typeface="Roboto"/>
              <a:ea typeface="Roboto"/>
              <a:cs typeface="Roboto"/>
              <a:sym typeface="Roboto"/>
            </a:endParaRPr>
          </a:p>
          <a:p>
            <a:pPr marL="0" lvl="0" indent="0" algn="l" rtl="0">
              <a:lnSpc>
                <a:spcPct val="115000"/>
              </a:lnSpc>
              <a:spcBef>
                <a:spcPts val="300"/>
              </a:spcBef>
              <a:spcAft>
                <a:spcPts val="0"/>
              </a:spcAft>
              <a:buNone/>
            </a:pPr>
            <a:endParaRPr>
              <a:solidFill>
                <a:srgbClr val="24292E"/>
              </a:solidFill>
              <a:highlight>
                <a:schemeClr val="lt1"/>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24292E"/>
              </a:solidFill>
              <a:highlight>
                <a:schemeClr val="lt1"/>
              </a:highlight>
            </a:endParaRPr>
          </a:p>
        </p:txBody>
      </p:sp>
      <p:pic>
        <p:nvPicPr>
          <p:cNvPr id="1246" name="Google Shape;1246;p84"/>
          <p:cNvPicPr preferRelativeResize="0"/>
          <p:nvPr/>
        </p:nvPicPr>
        <p:blipFill>
          <a:blip r:embed="rId3">
            <a:alphaModFix/>
          </a:blip>
          <a:stretch>
            <a:fillRect/>
          </a:stretch>
        </p:blipFill>
        <p:spPr>
          <a:xfrm rot="-1460654">
            <a:off x="7582950" y="3143763"/>
            <a:ext cx="1268327" cy="1581800"/>
          </a:xfrm>
          <a:prstGeom prst="rect">
            <a:avLst/>
          </a:prstGeom>
          <a:noFill/>
          <a:ln>
            <a:noFill/>
          </a:ln>
        </p:spPr>
      </p:pic>
      <p:sp>
        <p:nvSpPr>
          <p:cNvPr id="1247" name="Google Shape;1247;p84"/>
          <p:cNvSpPr txBox="1"/>
          <p:nvPr/>
        </p:nvSpPr>
        <p:spPr>
          <a:xfrm>
            <a:off x="401625" y="1759025"/>
            <a:ext cx="6911700" cy="2181900"/>
          </a:xfrm>
          <a:prstGeom prst="rect">
            <a:avLst/>
          </a:prstGeom>
          <a:noFill/>
          <a:ln>
            <a:noFill/>
          </a:ln>
        </p:spPr>
        <p:txBody>
          <a:bodyPr spcFirstLastPara="1" wrap="square" lIns="91425" tIns="91425" rIns="91425" bIns="91425" anchor="t" anchorCtr="0">
            <a:noAutofit/>
          </a:bodyPr>
          <a:lstStyle/>
          <a:p>
            <a:pPr marL="914400" lvl="1" indent="-317500" algn="l" rtl="0">
              <a:lnSpc>
                <a:spcPct val="115000"/>
              </a:lnSpc>
              <a:spcBef>
                <a:spcPts val="0"/>
              </a:spcBef>
              <a:spcAft>
                <a:spcPts val="0"/>
              </a:spcAft>
              <a:buClr>
                <a:srgbClr val="24292E"/>
              </a:buClr>
              <a:buSzPts val="1400"/>
              <a:buFont typeface="Roboto"/>
              <a:buChar char="○"/>
            </a:pPr>
            <a:r>
              <a:rPr lang="en">
                <a:solidFill>
                  <a:srgbClr val="24292E"/>
                </a:solidFill>
                <a:highlight>
                  <a:schemeClr val="lt1"/>
                </a:highlight>
                <a:latin typeface="Roboto"/>
                <a:ea typeface="Roboto"/>
                <a:cs typeface="Roboto"/>
                <a:sym typeface="Roboto"/>
              </a:rPr>
              <a:t>Setting the kernel for Jupyter projects is important because these kernels let the program know which libraries will be available for use. Only those libraries loaded into the development environment selected can be used in a Jupyter Notebook project.</a:t>
            </a:r>
            <a:endParaRPr>
              <a:solidFill>
                <a:srgbClr val="24292E"/>
              </a:solidFill>
              <a:highlight>
                <a:schemeClr val="lt1"/>
              </a:highlight>
              <a:latin typeface="Roboto"/>
              <a:ea typeface="Roboto"/>
              <a:cs typeface="Roboto"/>
              <a:sym typeface="Roboto"/>
            </a:endParaRPr>
          </a:p>
          <a:p>
            <a:pPr marL="914400" lvl="0" indent="0" algn="l" rtl="0">
              <a:lnSpc>
                <a:spcPct val="115000"/>
              </a:lnSpc>
              <a:spcBef>
                <a:spcPts val="0"/>
              </a:spcBef>
              <a:spcAft>
                <a:spcPts val="0"/>
              </a:spcAft>
              <a:buClr>
                <a:schemeClr val="dk1"/>
              </a:buClr>
              <a:buSzPts val="1100"/>
              <a:buFont typeface="Arial"/>
              <a:buNone/>
            </a:pPr>
            <a:endParaRPr>
              <a:solidFill>
                <a:srgbClr val="24292E"/>
              </a:solidFill>
              <a:highlight>
                <a:schemeClr val="lt1"/>
              </a:highlight>
              <a:latin typeface="Roboto"/>
              <a:ea typeface="Roboto"/>
              <a:cs typeface="Roboto"/>
              <a:sym typeface="Roboto"/>
            </a:endParaRPr>
          </a:p>
          <a:p>
            <a:pPr marL="914400" lvl="1" indent="-317500" algn="l" rtl="0">
              <a:lnSpc>
                <a:spcPct val="115000"/>
              </a:lnSpc>
              <a:spcBef>
                <a:spcPts val="300"/>
              </a:spcBef>
              <a:spcAft>
                <a:spcPts val="0"/>
              </a:spcAft>
              <a:buClr>
                <a:srgbClr val="24292E"/>
              </a:buClr>
              <a:buSzPts val="1400"/>
              <a:buChar char="○"/>
            </a:pPr>
            <a:r>
              <a:rPr lang="en">
                <a:solidFill>
                  <a:srgbClr val="24292E"/>
                </a:solidFill>
                <a:highlight>
                  <a:schemeClr val="lt1"/>
                </a:highlight>
                <a:latin typeface="Roboto"/>
                <a:ea typeface="Roboto"/>
                <a:cs typeface="Roboto"/>
                <a:sym typeface="Roboto"/>
              </a:rPr>
              <a:t>If the development environment does not show up within Jupyter Notebook, install the </a:t>
            </a:r>
            <a:r>
              <a:rPr lang="en" sz="1200">
                <a:solidFill>
                  <a:srgbClr val="404040"/>
                </a:solidFill>
                <a:highlight>
                  <a:schemeClr val="lt2"/>
                </a:highlight>
                <a:latin typeface="Consolas"/>
                <a:ea typeface="Consolas"/>
                <a:cs typeface="Consolas"/>
                <a:sym typeface="Consolas"/>
              </a:rPr>
              <a:t>nb_conda_kernels</a:t>
            </a:r>
            <a:r>
              <a:rPr lang="en">
                <a:solidFill>
                  <a:srgbClr val="24292E"/>
                </a:solidFill>
                <a:highlight>
                  <a:schemeClr val="lt1"/>
                </a:highlight>
                <a:latin typeface="Roboto"/>
                <a:ea typeface="Roboto"/>
                <a:cs typeface="Roboto"/>
                <a:sym typeface="Roboto"/>
              </a:rPr>
              <a:t> package as directed by the instructor.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85"/>
          <p:cNvSpPr txBox="1">
            <a:spLocks noGrp="1"/>
          </p:cNvSpPr>
          <p:nvPr>
            <p:ph type="body" idx="3"/>
          </p:nvPr>
        </p:nvSpPr>
        <p:spPr>
          <a:xfrm>
            <a:off x="229325" y="751800"/>
            <a:ext cx="8927100" cy="2268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Before diving into Pandas, let’s take few notes on Jupyter Notebook</a:t>
            </a:r>
            <a:endParaRPr b="1"/>
          </a:p>
          <a:p>
            <a:pPr marL="0" lvl="0" indent="0" algn="l" rtl="0">
              <a:spcBef>
                <a:spcPts val="1600"/>
              </a:spcBef>
              <a:spcAft>
                <a:spcPts val="0"/>
              </a:spcAft>
              <a:buClr>
                <a:schemeClr val="dk1"/>
              </a:buClr>
              <a:buSzPts val="1100"/>
              <a:buFont typeface="Arial"/>
              <a:buNone/>
            </a:pPr>
            <a:r>
              <a:rPr lang="en" b="1"/>
              <a:t> </a:t>
            </a:r>
            <a:endParaRPr b="1"/>
          </a:p>
          <a:p>
            <a:pPr marL="0" lvl="0" indent="0" algn="l" rtl="0">
              <a:spcBef>
                <a:spcPts val="1600"/>
              </a:spcBef>
              <a:spcAft>
                <a:spcPts val="1600"/>
              </a:spcAft>
              <a:buClr>
                <a:schemeClr val="dk1"/>
              </a:buClr>
              <a:buSzPts val="1100"/>
              <a:buFont typeface="Arial"/>
              <a:buNone/>
            </a:pPr>
            <a:endParaRPr b="1"/>
          </a:p>
        </p:txBody>
      </p:sp>
      <p:sp>
        <p:nvSpPr>
          <p:cNvPr id="1253" name="Google Shape;1253;p85"/>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b="1">
                <a:latin typeface="Roboto"/>
                <a:ea typeface="Roboto"/>
                <a:cs typeface="Roboto"/>
                <a:sym typeface="Roboto"/>
              </a:rPr>
              <a:t> Introduction to Jupyter Notebook</a:t>
            </a:r>
            <a:endParaRPr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p:txBody>
      </p:sp>
      <p:sp>
        <p:nvSpPr>
          <p:cNvPr id="1254" name="Google Shape;1254;p85"/>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255" name="Google Shape;1255;p85"/>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256" name="Google Shape;1256;p85"/>
          <p:cNvSpPr txBox="1"/>
          <p:nvPr/>
        </p:nvSpPr>
        <p:spPr>
          <a:xfrm>
            <a:off x="3763200" y="1420650"/>
            <a:ext cx="5190600" cy="4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7" name="Google Shape;1257;p85"/>
          <p:cNvSpPr txBox="1"/>
          <p:nvPr/>
        </p:nvSpPr>
        <p:spPr>
          <a:xfrm>
            <a:off x="1938125" y="3168025"/>
            <a:ext cx="6287400" cy="81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4292E"/>
              </a:solidFill>
              <a:highlight>
                <a:schemeClr val="lt1"/>
              </a:highlight>
              <a:latin typeface="Roboto"/>
              <a:ea typeface="Roboto"/>
              <a:cs typeface="Roboto"/>
              <a:sym typeface="Roboto"/>
            </a:endParaRPr>
          </a:p>
          <a:p>
            <a:pPr marL="914400" lvl="1" indent="-317500" algn="l" rtl="0">
              <a:lnSpc>
                <a:spcPct val="115000"/>
              </a:lnSpc>
              <a:spcBef>
                <a:spcPts val="300"/>
              </a:spcBef>
              <a:spcAft>
                <a:spcPts val="0"/>
              </a:spcAft>
              <a:buClr>
                <a:srgbClr val="24292E"/>
              </a:buClr>
              <a:buSzPts val="1400"/>
              <a:buFont typeface="Roboto"/>
              <a:buChar char="○"/>
            </a:pPr>
            <a:r>
              <a:rPr lang="en">
                <a:solidFill>
                  <a:srgbClr val="24292E"/>
                </a:solidFill>
                <a:highlight>
                  <a:schemeClr val="lt1"/>
                </a:highlight>
                <a:latin typeface="Roboto"/>
                <a:ea typeface="Roboto"/>
                <a:cs typeface="Roboto"/>
                <a:sym typeface="Roboto"/>
              </a:rPr>
              <a:t>The running order of the cells won’t dictate the stored value of the code. What dictates in Jupyter Notebook is which cell ran lastly. </a:t>
            </a:r>
            <a:endParaRPr/>
          </a:p>
        </p:txBody>
      </p:sp>
      <p:pic>
        <p:nvPicPr>
          <p:cNvPr id="1258" name="Google Shape;1258;p85"/>
          <p:cNvPicPr preferRelativeResize="0"/>
          <p:nvPr/>
        </p:nvPicPr>
        <p:blipFill>
          <a:blip r:embed="rId3">
            <a:alphaModFix/>
          </a:blip>
          <a:stretch>
            <a:fillRect/>
          </a:stretch>
        </p:blipFill>
        <p:spPr>
          <a:xfrm>
            <a:off x="953775" y="1999862"/>
            <a:ext cx="1268327" cy="1581800"/>
          </a:xfrm>
          <a:prstGeom prst="rect">
            <a:avLst/>
          </a:prstGeom>
          <a:noFill/>
          <a:ln>
            <a:noFill/>
          </a:ln>
        </p:spPr>
      </p:pic>
      <p:sp>
        <p:nvSpPr>
          <p:cNvPr id="1259" name="Google Shape;1259;p85"/>
          <p:cNvSpPr txBox="1"/>
          <p:nvPr/>
        </p:nvSpPr>
        <p:spPr>
          <a:xfrm>
            <a:off x="746050" y="1023475"/>
            <a:ext cx="7479600" cy="642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4292E"/>
              </a:buClr>
              <a:buSzPts val="1400"/>
              <a:buFont typeface="Roboto"/>
              <a:buChar char="●"/>
            </a:pPr>
            <a:r>
              <a:rPr lang="en">
                <a:solidFill>
                  <a:srgbClr val="24292E"/>
                </a:solidFill>
                <a:highlight>
                  <a:schemeClr val="lt1"/>
                </a:highlight>
                <a:latin typeface="Roboto"/>
                <a:ea typeface="Roboto"/>
                <a:cs typeface="Roboto"/>
                <a:sym typeface="Roboto"/>
              </a:rPr>
              <a:t>Comprehend the structure of the file in Jupyter Notebook and navigating thru it. </a:t>
            </a:r>
            <a:endParaRPr/>
          </a:p>
        </p:txBody>
      </p:sp>
      <p:sp>
        <p:nvSpPr>
          <p:cNvPr id="1260" name="Google Shape;1260;p85"/>
          <p:cNvSpPr txBox="1"/>
          <p:nvPr/>
        </p:nvSpPr>
        <p:spPr>
          <a:xfrm>
            <a:off x="1938125" y="1300650"/>
            <a:ext cx="6115500" cy="7296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a:solidFill>
                <a:srgbClr val="24292E"/>
              </a:solidFill>
              <a:highlight>
                <a:schemeClr val="lt1"/>
              </a:highlight>
              <a:latin typeface="Roboto"/>
              <a:ea typeface="Roboto"/>
              <a:cs typeface="Roboto"/>
              <a:sym typeface="Roboto"/>
            </a:endParaRPr>
          </a:p>
          <a:p>
            <a:pPr marL="914400" lvl="1" indent="-317500" algn="l" rtl="0">
              <a:lnSpc>
                <a:spcPct val="115000"/>
              </a:lnSpc>
              <a:spcBef>
                <a:spcPts val="0"/>
              </a:spcBef>
              <a:spcAft>
                <a:spcPts val="0"/>
              </a:spcAft>
              <a:buClr>
                <a:srgbClr val="24292E"/>
              </a:buClr>
              <a:buSzPts val="1400"/>
              <a:buFont typeface="Roboto"/>
              <a:buChar char="○"/>
            </a:pPr>
            <a:r>
              <a:rPr lang="en">
                <a:solidFill>
                  <a:srgbClr val="24292E"/>
                </a:solidFill>
                <a:highlight>
                  <a:schemeClr val="lt1"/>
                </a:highlight>
                <a:latin typeface="Roboto"/>
                <a:ea typeface="Roboto"/>
                <a:cs typeface="Roboto"/>
                <a:sym typeface="Roboto"/>
              </a:rPr>
              <a:t>Each cell contains Python code which can be run independently by placing the cursor inside a cell and pressing </a:t>
            </a:r>
            <a:r>
              <a:rPr lang="en" sz="1200">
                <a:solidFill>
                  <a:srgbClr val="404040"/>
                </a:solidFill>
                <a:highlight>
                  <a:schemeClr val="lt2"/>
                </a:highlight>
                <a:latin typeface="Consolas"/>
                <a:ea typeface="Consolas"/>
                <a:cs typeface="Consolas"/>
                <a:sym typeface="Consolas"/>
              </a:rPr>
              <a:t>Shift + Enter</a:t>
            </a:r>
            <a:r>
              <a:rPr lang="en">
                <a:solidFill>
                  <a:srgbClr val="24292E"/>
                </a:solidFill>
                <a:highlight>
                  <a:schemeClr val="lt1"/>
                </a:highlight>
                <a:latin typeface="Roboto"/>
                <a:ea typeface="Roboto"/>
                <a:cs typeface="Roboto"/>
                <a:sym typeface="Roboto"/>
              </a:rPr>
              <a:t>.</a:t>
            </a:r>
            <a:endParaRPr>
              <a:solidFill>
                <a:srgbClr val="24292E"/>
              </a:solidFill>
              <a:highlight>
                <a:schemeClr val="lt1"/>
              </a:highlight>
              <a:latin typeface="Roboto"/>
              <a:ea typeface="Roboto"/>
              <a:cs typeface="Roboto"/>
              <a:sym typeface="Roboto"/>
            </a:endParaRPr>
          </a:p>
        </p:txBody>
      </p:sp>
      <p:sp>
        <p:nvSpPr>
          <p:cNvPr id="1261" name="Google Shape;1261;p85"/>
          <p:cNvSpPr txBox="1"/>
          <p:nvPr/>
        </p:nvSpPr>
        <p:spPr>
          <a:xfrm>
            <a:off x="1938125" y="2469300"/>
            <a:ext cx="6287400" cy="642900"/>
          </a:xfrm>
          <a:prstGeom prst="rect">
            <a:avLst/>
          </a:prstGeom>
          <a:noFill/>
          <a:ln>
            <a:noFill/>
          </a:ln>
        </p:spPr>
        <p:txBody>
          <a:bodyPr spcFirstLastPara="1" wrap="square" lIns="91425" tIns="91425" rIns="91425" bIns="91425" anchor="t" anchorCtr="0">
            <a:noAutofit/>
          </a:bodyPr>
          <a:lstStyle/>
          <a:p>
            <a:pPr marL="914400" lvl="1" indent="-317500" algn="l" rtl="0">
              <a:lnSpc>
                <a:spcPct val="115000"/>
              </a:lnSpc>
              <a:spcBef>
                <a:spcPts val="0"/>
              </a:spcBef>
              <a:spcAft>
                <a:spcPts val="0"/>
              </a:spcAft>
              <a:buClr>
                <a:srgbClr val="24292E"/>
              </a:buClr>
              <a:buSzPts val="1400"/>
              <a:buFont typeface="Roboto"/>
              <a:buChar char="○"/>
            </a:pPr>
            <a:r>
              <a:rPr lang="en">
                <a:solidFill>
                  <a:srgbClr val="24292E"/>
                </a:solidFill>
                <a:highlight>
                  <a:schemeClr val="lt1"/>
                </a:highlight>
                <a:latin typeface="Roboto"/>
                <a:ea typeface="Roboto"/>
                <a:cs typeface="Roboto"/>
                <a:sym typeface="Roboto"/>
              </a:rPr>
              <a:t>Jupyter notebook allow users to both to experiment with code directly and save it for late.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90"/>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298" name="Google Shape;1298;p90"/>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Introduction to Pandas										</a:t>
            </a:r>
            <a:endParaRPr b="1">
              <a:latin typeface="Roboto"/>
              <a:ea typeface="Roboto"/>
              <a:cs typeface="Roboto"/>
              <a:sym typeface="Roboto"/>
            </a:endParaRPr>
          </a:p>
        </p:txBody>
      </p:sp>
      <p:sp>
        <p:nvSpPr>
          <p:cNvPr id="1299" name="Google Shape;1299;p90"/>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300" name="Google Shape;1300;p90"/>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301" name="Google Shape;1301;p90"/>
          <p:cNvSpPr txBox="1"/>
          <p:nvPr/>
        </p:nvSpPr>
        <p:spPr>
          <a:xfrm>
            <a:off x="501000" y="956025"/>
            <a:ext cx="8655300" cy="860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4292E"/>
              </a:buClr>
              <a:buSzPts val="1400"/>
              <a:buFont typeface="Roboto"/>
              <a:buChar char="●"/>
            </a:pPr>
            <a:r>
              <a:rPr lang="en" dirty="0">
                <a:solidFill>
                  <a:srgbClr val="24292E"/>
                </a:solidFill>
                <a:latin typeface="Roboto"/>
                <a:ea typeface="Roboto"/>
                <a:cs typeface="Roboto"/>
                <a:sym typeface="Roboto"/>
              </a:rPr>
              <a:t>There exists a library that, despite its cute and cuddly name, is extraordinarily powerful when it comes to visualizing, analyzing, and altering large datasets. This library is </a:t>
            </a:r>
            <a:r>
              <a:rPr lang="en" b="1" dirty="0">
                <a:solidFill>
                  <a:srgbClr val="24292E"/>
                </a:solidFill>
                <a:latin typeface="Roboto"/>
                <a:ea typeface="Roboto"/>
                <a:cs typeface="Roboto"/>
                <a:sym typeface="Roboto"/>
              </a:rPr>
              <a:t>Pandas</a:t>
            </a:r>
            <a:r>
              <a:rPr lang="en" dirty="0">
                <a:solidFill>
                  <a:srgbClr val="24292E"/>
                </a:solidFill>
                <a:latin typeface="Roboto"/>
                <a:ea typeface="Roboto"/>
                <a:cs typeface="Roboto"/>
                <a:sym typeface="Roboto"/>
              </a:rPr>
              <a:t>.</a:t>
            </a:r>
            <a:endParaRPr dirty="0">
              <a:solidFill>
                <a:srgbClr val="24292E"/>
              </a:solidFill>
              <a:latin typeface="Roboto"/>
              <a:ea typeface="Roboto"/>
              <a:cs typeface="Roboto"/>
              <a:sym typeface="Roboto"/>
            </a:endParaRPr>
          </a:p>
          <a:p>
            <a:pPr marL="0" lvl="0" indent="0" algn="l" rtl="0">
              <a:lnSpc>
                <a:spcPct val="115000"/>
              </a:lnSpc>
              <a:spcBef>
                <a:spcPts val="1200"/>
              </a:spcBef>
              <a:spcAft>
                <a:spcPts val="0"/>
              </a:spcAft>
              <a:buNone/>
            </a:pPr>
            <a:endParaRPr dirty="0">
              <a:solidFill>
                <a:srgbClr val="24292E"/>
              </a:solidFill>
              <a:latin typeface="Roboto"/>
              <a:ea typeface="Roboto"/>
              <a:cs typeface="Roboto"/>
              <a:sym typeface="Roboto"/>
            </a:endParaRPr>
          </a:p>
          <a:p>
            <a:pPr marL="0" lvl="0" indent="0" algn="l" rtl="0">
              <a:spcBef>
                <a:spcPts val="1200"/>
              </a:spcBef>
              <a:spcAft>
                <a:spcPts val="0"/>
              </a:spcAft>
              <a:buNone/>
            </a:pPr>
            <a:endParaRPr dirty="0"/>
          </a:p>
        </p:txBody>
      </p:sp>
      <p:pic>
        <p:nvPicPr>
          <p:cNvPr id="1302" name="Google Shape;1302;p90"/>
          <p:cNvPicPr preferRelativeResize="0"/>
          <p:nvPr/>
        </p:nvPicPr>
        <p:blipFill>
          <a:blip r:embed="rId3">
            <a:alphaModFix/>
          </a:blip>
          <a:stretch>
            <a:fillRect/>
          </a:stretch>
        </p:blipFill>
        <p:spPr>
          <a:xfrm>
            <a:off x="581863" y="1717450"/>
            <a:ext cx="8493567" cy="2716300"/>
          </a:xfrm>
          <a:prstGeom prst="rect">
            <a:avLst/>
          </a:prstGeom>
          <a:noFill/>
          <a:ln>
            <a:noFill/>
          </a:ln>
        </p:spPr>
      </p:pic>
      <p:sp>
        <p:nvSpPr>
          <p:cNvPr id="1303" name="Google Shape;1303;p90"/>
          <p:cNvSpPr txBox="1"/>
          <p:nvPr/>
        </p:nvSpPr>
        <p:spPr>
          <a:xfrm>
            <a:off x="4684700" y="2161900"/>
            <a:ext cx="10245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Courier New"/>
                <a:ea typeface="Courier New"/>
                <a:cs typeface="Courier New"/>
                <a:sym typeface="Courier New"/>
              </a:rPr>
              <a:t>Pandas</a:t>
            </a:r>
            <a:endParaRPr sz="1500" b="1">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p91"/>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Introduction to Pandas										</a:t>
            </a:r>
            <a:endParaRPr b="1">
              <a:latin typeface="Roboto"/>
              <a:ea typeface="Roboto"/>
              <a:cs typeface="Roboto"/>
              <a:sym typeface="Roboto"/>
            </a:endParaRPr>
          </a:p>
        </p:txBody>
      </p:sp>
      <p:sp>
        <p:nvSpPr>
          <p:cNvPr id="1309" name="Google Shape;1309;p91"/>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310" name="Google Shape;1310;p91"/>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311" name="Google Shape;1311;p91"/>
          <p:cNvSpPr txBox="1"/>
          <p:nvPr/>
        </p:nvSpPr>
        <p:spPr>
          <a:xfrm>
            <a:off x="488700" y="691675"/>
            <a:ext cx="8655300" cy="860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300"/>
              </a:spcBef>
              <a:spcAft>
                <a:spcPts val="0"/>
              </a:spcAft>
              <a:buClr>
                <a:srgbClr val="24292E"/>
              </a:buClr>
              <a:buSzPts val="1400"/>
              <a:buFont typeface="Roboto"/>
              <a:buChar char="●"/>
            </a:pPr>
            <a:r>
              <a:rPr lang="en">
                <a:solidFill>
                  <a:srgbClr val="24292E"/>
                </a:solidFill>
                <a:latin typeface="Roboto"/>
                <a:ea typeface="Roboto"/>
                <a:cs typeface="Roboto"/>
                <a:sym typeface="Roboto"/>
              </a:rPr>
              <a:t>While Python alone is stuck using lists, tuples, and dictionaries, Pandas lets Python programmers work with "Series" and "DataFrames"</a:t>
            </a:r>
            <a:endParaRPr>
              <a:solidFill>
                <a:srgbClr val="24292E"/>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Each Column in a DataFrame is a Series.</a:t>
            </a:r>
            <a:endParaRPr>
              <a:solidFill>
                <a:srgbClr val="24292E"/>
              </a:solidFill>
              <a:latin typeface="Roboto"/>
              <a:ea typeface="Roboto"/>
              <a:cs typeface="Roboto"/>
              <a:sym typeface="Roboto"/>
            </a:endParaRPr>
          </a:p>
          <a:p>
            <a:pPr marL="0" lvl="0" indent="0" algn="l" rtl="0">
              <a:lnSpc>
                <a:spcPct val="115000"/>
              </a:lnSpc>
              <a:spcBef>
                <a:spcPts val="0"/>
              </a:spcBef>
              <a:spcAft>
                <a:spcPts val="0"/>
              </a:spcAft>
              <a:buNone/>
            </a:pPr>
            <a:endParaRPr>
              <a:solidFill>
                <a:srgbClr val="24292E"/>
              </a:solidFill>
              <a:latin typeface="Roboto"/>
              <a:ea typeface="Roboto"/>
              <a:cs typeface="Roboto"/>
              <a:sym typeface="Roboto"/>
            </a:endParaRPr>
          </a:p>
          <a:p>
            <a:pPr marL="0" lvl="0" indent="0" algn="l" rtl="0">
              <a:spcBef>
                <a:spcPts val="1200"/>
              </a:spcBef>
              <a:spcAft>
                <a:spcPts val="0"/>
              </a:spcAft>
              <a:buNone/>
            </a:pPr>
            <a:endParaRPr/>
          </a:p>
        </p:txBody>
      </p:sp>
      <p:pic>
        <p:nvPicPr>
          <p:cNvPr id="1312" name="Google Shape;1312;p91"/>
          <p:cNvPicPr preferRelativeResize="0"/>
          <p:nvPr/>
        </p:nvPicPr>
        <p:blipFill>
          <a:blip r:embed="rId3">
            <a:alphaModFix/>
          </a:blip>
          <a:stretch>
            <a:fillRect/>
          </a:stretch>
        </p:blipFill>
        <p:spPr>
          <a:xfrm>
            <a:off x="920850" y="1803350"/>
            <a:ext cx="4756150" cy="3021101"/>
          </a:xfrm>
          <a:prstGeom prst="rect">
            <a:avLst/>
          </a:prstGeom>
          <a:noFill/>
          <a:ln>
            <a:noFill/>
          </a:ln>
        </p:spPr>
      </p:pic>
      <p:pic>
        <p:nvPicPr>
          <p:cNvPr id="1313" name="Google Shape;1313;p91"/>
          <p:cNvPicPr preferRelativeResize="0"/>
          <p:nvPr/>
        </p:nvPicPr>
        <p:blipFill>
          <a:blip r:embed="rId4">
            <a:alphaModFix/>
          </a:blip>
          <a:stretch>
            <a:fillRect/>
          </a:stretch>
        </p:blipFill>
        <p:spPr>
          <a:xfrm>
            <a:off x="5554450" y="1803350"/>
            <a:ext cx="2688175" cy="2616384"/>
          </a:xfrm>
          <a:prstGeom prst="rect">
            <a:avLst/>
          </a:prstGeom>
          <a:noFill/>
          <a:ln>
            <a:noFill/>
          </a:ln>
        </p:spPr>
      </p:pic>
      <p:sp>
        <p:nvSpPr>
          <p:cNvPr id="1314" name="Google Shape;1314;p91"/>
          <p:cNvSpPr/>
          <p:nvPr/>
        </p:nvSpPr>
        <p:spPr>
          <a:xfrm>
            <a:off x="5092975" y="2890438"/>
            <a:ext cx="771300" cy="44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91"/>
          <p:cNvSpPr/>
          <p:nvPr/>
        </p:nvSpPr>
        <p:spPr>
          <a:xfrm>
            <a:off x="3394625" y="2383425"/>
            <a:ext cx="627300" cy="2068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93"/>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Few thing to note when creating a DataFrame</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328" name="Google Shape;1328;p93"/>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DataFrame Creation</a:t>
            </a:r>
            <a:endParaRPr b="1">
              <a:latin typeface="Roboto"/>
              <a:ea typeface="Roboto"/>
              <a:cs typeface="Roboto"/>
              <a:sym typeface="Roboto"/>
            </a:endParaRPr>
          </a:p>
        </p:txBody>
      </p:sp>
      <p:sp>
        <p:nvSpPr>
          <p:cNvPr id="1329" name="Google Shape;1329;p93"/>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330" name="Google Shape;1330;p93"/>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31" name="Google Shape;1331;p93"/>
          <p:cNvSpPr txBox="1"/>
          <p:nvPr/>
        </p:nvSpPr>
        <p:spPr>
          <a:xfrm>
            <a:off x="707000" y="1307000"/>
            <a:ext cx="7900800" cy="1715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4292E"/>
              </a:buClr>
              <a:buSzPts val="1400"/>
              <a:buChar char="●"/>
            </a:pPr>
            <a:r>
              <a:rPr lang="en">
                <a:solidFill>
                  <a:srgbClr val="24292E"/>
                </a:solidFill>
                <a:highlight>
                  <a:schemeClr val="lt1"/>
                </a:highlight>
                <a:latin typeface="Roboto"/>
                <a:ea typeface="Roboto"/>
                <a:cs typeface="Roboto"/>
                <a:sym typeface="Roboto"/>
              </a:rPr>
              <a:t>First, import Pandas library running </a:t>
            </a:r>
            <a:r>
              <a:rPr lang="en" sz="1200">
                <a:solidFill>
                  <a:srgbClr val="404040"/>
                </a:solidFill>
                <a:highlight>
                  <a:schemeClr val="lt2"/>
                </a:highlight>
                <a:latin typeface="Consolas"/>
                <a:ea typeface="Consolas"/>
                <a:cs typeface="Consolas"/>
                <a:sym typeface="Consolas"/>
              </a:rPr>
              <a:t>import pandas as pd</a:t>
            </a:r>
            <a:r>
              <a:rPr lang="en">
                <a:solidFill>
                  <a:srgbClr val="24292E"/>
                </a:solidFill>
                <a:highlight>
                  <a:schemeClr val="lt1"/>
                </a:highlight>
                <a:latin typeface="Roboto"/>
                <a:ea typeface="Roboto"/>
                <a:cs typeface="Roboto"/>
                <a:sym typeface="Roboto"/>
              </a:rPr>
              <a:t>.This method of import allows Pandas functions/methods to be called using the variable </a:t>
            </a:r>
            <a:r>
              <a:rPr lang="en" sz="1200">
                <a:solidFill>
                  <a:srgbClr val="404040"/>
                </a:solidFill>
                <a:highlight>
                  <a:schemeClr val="lt2"/>
                </a:highlight>
                <a:latin typeface="Consolas"/>
                <a:ea typeface="Consolas"/>
                <a:cs typeface="Consolas"/>
                <a:sym typeface="Consolas"/>
              </a:rPr>
              <a:t>pd</a:t>
            </a:r>
            <a:r>
              <a:rPr lang="en">
                <a:solidFill>
                  <a:srgbClr val="24292E"/>
                </a:solidFill>
                <a:highlight>
                  <a:schemeClr val="lt1"/>
                </a:highlight>
                <a:latin typeface="Roboto"/>
                <a:ea typeface="Roboto"/>
                <a:cs typeface="Roboto"/>
                <a:sym typeface="Roboto"/>
              </a:rPr>
              <a:t>.</a:t>
            </a:r>
            <a:endParaRPr>
              <a:solidFill>
                <a:srgbClr val="24292E"/>
              </a:solidFill>
              <a:highlight>
                <a:schemeClr val="lt1"/>
              </a:highlight>
              <a:latin typeface="Roboto"/>
              <a:ea typeface="Roboto"/>
              <a:cs typeface="Roboto"/>
              <a:sym typeface="Roboto"/>
            </a:endParaRPr>
          </a:p>
          <a:p>
            <a:pPr marL="457200" lvl="0" indent="0" algn="l" rtl="0">
              <a:lnSpc>
                <a:spcPct val="115000"/>
              </a:lnSpc>
              <a:spcBef>
                <a:spcPts val="0"/>
              </a:spcBef>
              <a:spcAft>
                <a:spcPts val="0"/>
              </a:spcAft>
              <a:buClr>
                <a:schemeClr val="dk1"/>
              </a:buClr>
              <a:buSzPts val="1100"/>
              <a:buFont typeface="Arial"/>
              <a:buNone/>
            </a:pPr>
            <a:endParaRPr>
              <a:solidFill>
                <a:srgbClr val="24292E"/>
              </a:solidFill>
              <a:highlight>
                <a:schemeClr val="lt1"/>
              </a:highlight>
              <a:latin typeface="Roboto"/>
              <a:ea typeface="Roboto"/>
              <a:cs typeface="Roboto"/>
              <a:sym typeface="Roboto"/>
            </a:endParaRPr>
          </a:p>
          <a:p>
            <a:pPr marL="457200" lvl="0" indent="-317500" algn="l" rtl="0">
              <a:lnSpc>
                <a:spcPct val="115000"/>
              </a:lnSpc>
              <a:spcBef>
                <a:spcPts val="300"/>
              </a:spcBef>
              <a:spcAft>
                <a:spcPts val="0"/>
              </a:spcAft>
              <a:buClr>
                <a:srgbClr val="24292E"/>
              </a:buClr>
              <a:buSzPts val="1400"/>
              <a:buChar char="●"/>
            </a:pPr>
            <a:r>
              <a:rPr lang="en">
                <a:solidFill>
                  <a:srgbClr val="24292E"/>
                </a:solidFill>
                <a:highlight>
                  <a:schemeClr val="lt1"/>
                </a:highlight>
                <a:latin typeface="Roboto"/>
                <a:ea typeface="Roboto"/>
                <a:cs typeface="Roboto"/>
                <a:sym typeface="Roboto"/>
              </a:rPr>
              <a:t>To create a Series, simply run </a:t>
            </a:r>
            <a:r>
              <a:rPr lang="en" sz="1200">
                <a:solidFill>
                  <a:srgbClr val="404040"/>
                </a:solidFill>
                <a:highlight>
                  <a:schemeClr val="lt2"/>
                </a:highlight>
                <a:latin typeface="Consolas"/>
                <a:ea typeface="Consolas"/>
                <a:cs typeface="Consolas"/>
                <a:sym typeface="Consolas"/>
              </a:rPr>
              <a:t>pd.Series()</a:t>
            </a:r>
            <a:r>
              <a:rPr lang="en">
                <a:solidFill>
                  <a:srgbClr val="24292E"/>
                </a:solidFill>
                <a:highlight>
                  <a:schemeClr val="lt1"/>
                </a:highlight>
                <a:latin typeface="Roboto"/>
                <a:ea typeface="Roboto"/>
                <a:cs typeface="Roboto"/>
                <a:sym typeface="Roboto"/>
              </a:rPr>
              <a:t> function and place a list within the parentheses. Note that the index for the values within the Series will be the numeric index of the initial list.</a:t>
            </a:r>
            <a:endParaRPr>
              <a:solidFill>
                <a:srgbClr val="24292E"/>
              </a:solidFill>
              <a:highlight>
                <a:schemeClr val="lt1"/>
              </a:highlight>
              <a:latin typeface="Roboto"/>
              <a:ea typeface="Roboto"/>
              <a:cs typeface="Roboto"/>
              <a:sym typeface="Roboto"/>
            </a:endParaRPr>
          </a:p>
          <a:p>
            <a:pPr marL="457200" lvl="0" indent="0" algn="l" rtl="0">
              <a:lnSpc>
                <a:spcPct val="115000"/>
              </a:lnSpc>
              <a:spcBef>
                <a:spcPts val="300"/>
              </a:spcBef>
              <a:spcAft>
                <a:spcPts val="0"/>
              </a:spcAft>
              <a:buClr>
                <a:schemeClr val="dk1"/>
              </a:buClr>
              <a:buSzPts val="1100"/>
              <a:buFont typeface="Arial"/>
              <a:buNone/>
            </a:pPr>
            <a:endParaRPr>
              <a:solidFill>
                <a:srgbClr val="24292E"/>
              </a:solidFill>
              <a:highlight>
                <a:schemeClr val="lt1"/>
              </a:highlight>
              <a:latin typeface="Roboto"/>
              <a:ea typeface="Roboto"/>
              <a:cs typeface="Roboto"/>
              <a:sym typeface="Roboto"/>
            </a:endParaRPr>
          </a:p>
          <a:p>
            <a:pPr marL="0" lvl="0" indent="0" algn="l" rtl="0">
              <a:lnSpc>
                <a:spcPct val="115000"/>
              </a:lnSpc>
              <a:spcBef>
                <a:spcPts val="300"/>
              </a:spcBef>
              <a:spcAft>
                <a:spcPts val="0"/>
              </a:spcAft>
              <a:buNone/>
            </a:pPr>
            <a:endParaRPr>
              <a:solidFill>
                <a:srgbClr val="404040"/>
              </a:solidFill>
              <a:highlight>
                <a:schemeClr val="lt2"/>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94"/>
          <p:cNvSpPr txBox="1">
            <a:spLocks noGrp="1"/>
          </p:cNvSpPr>
          <p:nvPr>
            <p:ph type="body" idx="3"/>
          </p:nvPr>
        </p:nvSpPr>
        <p:spPr>
          <a:xfrm>
            <a:off x="229325" y="751800"/>
            <a:ext cx="7816800" cy="442200"/>
          </a:xfrm>
          <a:prstGeom prst="rect">
            <a:avLst/>
          </a:prstGeom>
        </p:spPr>
        <p:txBody>
          <a:bodyPr spcFirstLastPara="1" wrap="square" lIns="457200" tIns="0" rIns="457200" bIns="914400" anchor="t" anchorCtr="0">
            <a:noAutofit/>
          </a:bodyPr>
          <a:lstStyle/>
          <a:p>
            <a:pPr marL="0" lvl="0" indent="0" algn="l" rtl="0">
              <a:spcBef>
                <a:spcPts val="0"/>
              </a:spcBef>
              <a:spcAft>
                <a:spcPts val="0"/>
              </a:spcAft>
              <a:buClr>
                <a:schemeClr val="dk1"/>
              </a:buClr>
              <a:buSzPts val="1100"/>
              <a:buFont typeface="Arial"/>
              <a:buNone/>
            </a:pPr>
            <a:r>
              <a:rPr lang="en" b="1"/>
              <a:t>Few thing to note when creating a DataFrame</a:t>
            </a:r>
            <a:endParaRPr b="1"/>
          </a:p>
          <a:p>
            <a:pPr marL="0" lvl="0" indent="0" algn="l" rtl="0">
              <a:spcBef>
                <a:spcPts val="1600"/>
              </a:spcBef>
              <a:spcAft>
                <a:spcPts val="0"/>
              </a:spcAft>
              <a:buClr>
                <a:schemeClr val="dk1"/>
              </a:buClr>
              <a:buSzPts val="1100"/>
              <a:buFont typeface="Arial"/>
              <a:buNone/>
            </a:pPr>
            <a:endParaRPr b="1"/>
          </a:p>
          <a:p>
            <a:pPr marL="0" lvl="0" indent="0" algn="l" rtl="0">
              <a:spcBef>
                <a:spcPts val="1600"/>
              </a:spcBef>
              <a:spcAft>
                <a:spcPts val="1600"/>
              </a:spcAft>
              <a:buClr>
                <a:schemeClr val="dk1"/>
              </a:buClr>
              <a:buSzPts val="1100"/>
              <a:buFont typeface="Arial"/>
              <a:buNone/>
            </a:pPr>
            <a:endParaRPr b="1"/>
          </a:p>
        </p:txBody>
      </p:sp>
      <p:sp>
        <p:nvSpPr>
          <p:cNvPr id="1337" name="Google Shape;1337;p9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b="1">
                <a:latin typeface="Roboto"/>
                <a:ea typeface="Roboto"/>
                <a:cs typeface="Roboto"/>
                <a:sym typeface="Roboto"/>
              </a:rPr>
              <a:t>DataFrame Creation</a:t>
            </a:r>
            <a:endParaRPr b="1">
              <a:latin typeface="Roboto"/>
              <a:ea typeface="Roboto"/>
              <a:cs typeface="Roboto"/>
              <a:sym typeface="Roboto"/>
            </a:endParaRPr>
          </a:p>
        </p:txBody>
      </p:sp>
      <p:sp>
        <p:nvSpPr>
          <p:cNvPr id="1338" name="Google Shape;1338;p94"/>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1600"/>
              </a:spcAft>
              <a:buNone/>
            </a:pPr>
            <a:endParaRPr/>
          </a:p>
        </p:txBody>
      </p:sp>
      <p:sp>
        <p:nvSpPr>
          <p:cNvPr id="1339" name="Google Shape;1339;p94"/>
          <p:cNvSpPr txBox="1">
            <a:spLocks noGrp="1"/>
          </p:cNvSpPr>
          <p:nvPr>
            <p:ph type="sldNum" idx="12"/>
          </p:nvPr>
        </p:nvSpPr>
        <p:spPr>
          <a:xfrm>
            <a:off x="8607775" y="4957200"/>
            <a:ext cx="261900" cy="105600"/>
          </a:xfrm>
          <a:prstGeom prst="rect">
            <a:avLst/>
          </a:prstGeom>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340" name="Google Shape;1340;p94"/>
          <p:cNvSpPr txBox="1"/>
          <p:nvPr/>
        </p:nvSpPr>
        <p:spPr>
          <a:xfrm>
            <a:off x="707000" y="1307000"/>
            <a:ext cx="7900800" cy="319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300"/>
              </a:spcBef>
              <a:spcAft>
                <a:spcPts val="0"/>
              </a:spcAft>
              <a:buClr>
                <a:srgbClr val="24292E"/>
              </a:buClr>
              <a:buSzPts val="1400"/>
              <a:buChar char="●"/>
            </a:pPr>
            <a:r>
              <a:rPr lang="en" dirty="0">
                <a:solidFill>
                  <a:srgbClr val="24292E"/>
                </a:solidFill>
                <a:highlight>
                  <a:schemeClr val="lt1"/>
                </a:highlight>
                <a:latin typeface="Roboto"/>
                <a:ea typeface="Roboto"/>
                <a:cs typeface="Roboto"/>
                <a:sym typeface="Roboto"/>
              </a:rPr>
              <a:t>One of many different ways to create </a:t>
            </a:r>
            <a:r>
              <a:rPr lang="en" dirty="0" err="1">
                <a:solidFill>
                  <a:srgbClr val="24292E"/>
                </a:solidFill>
                <a:highlight>
                  <a:schemeClr val="lt1"/>
                </a:highlight>
                <a:latin typeface="Roboto"/>
                <a:ea typeface="Roboto"/>
                <a:cs typeface="Roboto"/>
                <a:sym typeface="Roboto"/>
              </a:rPr>
              <a:t>DataFrames</a:t>
            </a:r>
            <a:r>
              <a:rPr lang="en" dirty="0">
                <a:solidFill>
                  <a:srgbClr val="24292E"/>
                </a:solidFill>
                <a:highlight>
                  <a:schemeClr val="lt1"/>
                </a:highlight>
                <a:latin typeface="Roboto"/>
                <a:ea typeface="Roboto"/>
                <a:cs typeface="Roboto"/>
                <a:sym typeface="Roboto"/>
              </a:rPr>
              <a:t> from scratch is to use the </a:t>
            </a:r>
            <a:r>
              <a:rPr lang="en" sz="1200" dirty="0" err="1">
                <a:solidFill>
                  <a:srgbClr val="404040"/>
                </a:solidFill>
                <a:highlight>
                  <a:schemeClr val="lt2"/>
                </a:highlight>
                <a:latin typeface="Consolas"/>
                <a:ea typeface="Consolas"/>
                <a:cs typeface="Consolas"/>
                <a:sym typeface="Consolas"/>
              </a:rPr>
              <a:t>pd.DataFrame</a:t>
            </a:r>
            <a:r>
              <a:rPr lang="en" sz="1200" dirty="0">
                <a:solidFill>
                  <a:srgbClr val="404040"/>
                </a:solidFill>
                <a:highlight>
                  <a:schemeClr val="lt2"/>
                </a:highlight>
                <a:latin typeface="Consolas"/>
                <a:ea typeface="Consolas"/>
                <a:cs typeface="Consolas"/>
                <a:sym typeface="Consolas"/>
              </a:rPr>
              <a:t>()</a:t>
            </a:r>
            <a:r>
              <a:rPr lang="en" dirty="0">
                <a:solidFill>
                  <a:srgbClr val="24292E"/>
                </a:solidFill>
                <a:highlight>
                  <a:schemeClr val="lt1"/>
                </a:highlight>
                <a:latin typeface="Roboto"/>
                <a:ea typeface="Roboto"/>
                <a:cs typeface="Roboto"/>
                <a:sym typeface="Roboto"/>
              </a:rPr>
              <a:t> function and provide it with a list of dictionaries. Each dictionary will represent a new row where the keys become column headers and the values will be placed inside the table.</a:t>
            </a:r>
            <a:r>
              <a:rPr lang="en" dirty="0">
                <a:solidFill>
                  <a:srgbClr val="404040"/>
                </a:solidFill>
                <a:highlight>
                  <a:schemeClr val="lt2"/>
                </a:highlight>
                <a:latin typeface="Roboto"/>
                <a:ea typeface="Roboto"/>
                <a:cs typeface="Roboto"/>
                <a:sym typeface="Roboto"/>
              </a:rPr>
              <a:t> </a:t>
            </a:r>
            <a:endParaRPr dirty="0">
              <a:solidFill>
                <a:srgbClr val="404040"/>
              </a:solidFill>
              <a:highlight>
                <a:schemeClr val="lt2"/>
              </a:highlight>
              <a:latin typeface="Roboto"/>
              <a:ea typeface="Roboto"/>
              <a:cs typeface="Roboto"/>
              <a:sym typeface="Roboto"/>
            </a:endParaRPr>
          </a:p>
          <a:p>
            <a:pPr marL="457200" lvl="0" indent="0" algn="l" rtl="0">
              <a:lnSpc>
                <a:spcPct val="115000"/>
              </a:lnSpc>
              <a:spcBef>
                <a:spcPts val="300"/>
              </a:spcBef>
              <a:spcAft>
                <a:spcPts val="0"/>
              </a:spcAft>
              <a:buNone/>
            </a:pPr>
            <a:endParaRPr dirty="0">
              <a:solidFill>
                <a:srgbClr val="404040"/>
              </a:solidFill>
              <a:highlight>
                <a:schemeClr val="lt2"/>
              </a:highlight>
              <a:latin typeface="Roboto"/>
              <a:ea typeface="Roboto"/>
              <a:cs typeface="Roboto"/>
              <a:sym typeface="Roboto"/>
            </a:endParaRPr>
          </a:p>
          <a:p>
            <a:pPr marL="457200" lvl="0" indent="-317500" algn="l" rtl="0">
              <a:lnSpc>
                <a:spcPct val="115000"/>
              </a:lnSpc>
              <a:spcBef>
                <a:spcPts val="300"/>
              </a:spcBef>
              <a:spcAft>
                <a:spcPts val="0"/>
              </a:spcAft>
              <a:buClr>
                <a:srgbClr val="24292E"/>
              </a:buClr>
              <a:buSzPts val="1400"/>
              <a:buChar char="●"/>
            </a:pPr>
            <a:r>
              <a:rPr lang="en" dirty="0">
                <a:solidFill>
                  <a:srgbClr val="24292E"/>
                </a:solidFill>
                <a:highlight>
                  <a:schemeClr val="lt1"/>
                </a:highlight>
                <a:latin typeface="Roboto"/>
                <a:ea typeface="Roboto"/>
                <a:cs typeface="Roboto"/>
                <a:sym typeface="Roboto"/>
              </a:rPr>
              <a:t>Another way to use  </a:t>
            </a:r>
            <a:r>
              <a:rPr lang="en" sz="1200" dirty="0" err="1">
                <a:solidFill>
                  <a:srgbClr val="404040"/>
                </a:solidFill>
                <a:highlight>
                  <a:schemeClr val="lt2"/>
                </a:highlight>
                <a:latin typeface="Consolas"/>
                <a:ea typeface="Consolas"/>
                <a:cs typeface="Consolas"/>
                <a:sym typeface="Consolas"/>
              </a:rPr>
              <a:t>pd.DataFrame</a:t>
            </a:r>
            <a:r>
              <a:rPr lang="en" sz="1200" dirty="0">
                <a:solidFill>
                  <a:srgbClr val="404040"/>
                </a:solidFill>
                <a:highlight>
                  <a:schemeClr val="lt2"/>
                </a:highlight>
                <a:latin typeface="Consolas"/>
                <a:ea typeface="Consolas"/>
                <a:cs typeface="Consolas"/>
                <a:sym typeface="Consolas"/>
              </a:rPr>
              <a:t>()</a:t>
            </a:r>
            <a:r>
              <a:rPr lang="en" dirty="0">
                <a:solidFill>
                  <a:srgbClr val="24292E"/>
                </a:solidFill>
                <a:highlight>
                  <a:schemeClr val="lt1"/>
                </a:highlight>
                <a:latin typeface="Roboto"/>
                <a:ea typeface="Roboto"/>
                <a:cs typeface="Roboto"/>
                <a:sym typeface="Roboto"/>
              </a:rPr>
              <a:t> function is to provide a dictionary of lists. The keys of the dictionary will be the column headers and the listed values will be placed into their respective rows. THIS WILL BE THE MOST COMMON WAY YOU WILL SEE US CREATE DATAFRAMES.</a:t>
            </a:r>
            <a:endParaRPr dirty="0">
              <a:solidFill>
                <a:srgbClr val="404040"/>
              </a:solidFill>
              <a:highlight>
                <a:schemeClr val="lt2"/>
              </a:highlight>
              <a:latin typeface="Roboto"/>
              <a:ea typeface="Roboto"/>
              <a:cs typeface="Roboto"/>
              <a:sym typeface="Roboto"/>
            </a:endParaRPr>
          </a:p>
          <a:p>
            <a:pPr marL="457200" lvl="0" indent="0" algn="l" rtl="0">
              <a:lnSpc>
                <a:spcPct val="115000"/>
              </a:lnSpc>
              <a:spcBef>
                <a:spcPts val="300"/>
              </a:spcBef>
              <a:spcAft>
                <a:spcPts val="0"/>
              </a:spcAft>
              <a:buNone/>
            </a:pPr>
            <a:endParaRPr dirty="0">
              <a:solidFill>
                <a:srgbClr val="24292E"/>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1772</Words>
  <Application>Microsoft Macintosh PowerPoint</Application>
  <PresentationFormat>On-screen Show (16:9)</PresentationFormat>
  <Paragraphs>181</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Georgia</vt:lpstr>
      <vt:lpstr>Roboto Medium</vt:lpstr>
      <vt:lpstr>Roboto</vt:lpstr>
      <vt:lpstr>Arial</vt:lpstr>
      <vt:lpstr>Wingdings</vt:lpstr>
      <vt:lpstr>Consolas</vt:lpstr>
      <vt:lpstr>Courier New</vt:lpstr>
      <vt:lpstr>Simple Light</vt:lpstr>
      <vt:lpstr>Lesson 4.1</vt:lpstr>
      <vt:lpstr>Class Objectives</vt:lpstr>
      <vt:lpstr> Introduction to Jupyter Notebook  </vt:lpstr>
      <vt:lpstr> Introduction to Jupyter Notebook  </vt:lpstr>
      <vt:lpstr> Introduction to Jupyter Notebook  </vt:lpstr>
      <vt:lpstr>Introduction to Pandas          </vt:lpstr>
      <vt:lpstr>Introduction to Pandas          </vt:lpstr>
      <vt:lpstr>DataFrame Creation</vt:lpstr>
      <vt:lpstr>DataFrame Creation</vt:lpstr>
      <vt:lpstr>DataFrame Functions </vt:lpstr>
      <vt:lpstr>DataFrame Functions </vt:lpstr>
      <vt:lpstr>DataFrame Functions </vt:lpstr>
      <vt:lpstr>DataFrame Functions </vt:lpstr>
      <vt:lpstr>DataFrame Functions </vt:lpstr>
      <vt:lpstr>DataFrame Functions </vt:lpstr>
      <vt:lpstr>DataFrame Functions </vt:lpstr>
      <vt:lpstr>DataFrame Functions </vt:lpstr>
      <vt:lpstr>Modifying Columns  </vt:lpstr>
      <vt:lpstr>Modifying Columns  </vt:lpstr>
      <vt:lpstr>Modifying Columns  </vt:lpstr>
      <vt:lpstr>Reading and Writing CSV Files      </vt:lpstr>
      <vt:lpstr>Reading and Writing CSV Files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4.1</dc:title>
  <cp:lastModifiedBy>Bill Parker</cp:lastModifiedBy>
  <cp:revision>3</cp:revision>
  <dcterms:modified xsi:type="dcterms:W3CDTF">2020-12-22T20:33:48Z</dcterms:modified>
</cp:coreProperties>
</file>