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340" r:id="rId4"/>
    <p:sldId id="338" r:id="rId5"/>
    <p:sldId id="258" r:id="rId6"/>
    <p:sldId id="260" r:id="rId7"/>
    <p:sldId id="261" r:id="rId8"/>
    <p:sldId id="262" r:id="rId9"/>
    <p:sldId id="334" r:id="rId10"/>
    <p:sldId id="263" r:id="rId11"/>
    <p:sldId id="264" r:id="rId12"/>
    <p:sldId id="265" r:id="rId13"/>
    <p:sldId id="266" r:id="rId14"/>
    <p:sldId id="267" r:id="rId15"/>
    <p:sldId id="268" r:id="rId16"/>
    <p:sldId id="303" r:id="rId17"/>
    <p:sldId id="319" r:id="rId18"/>
    <p:sldId id="321" r:id="rId19"/>
    <p:sldId id="320" r:id="rId20"/>
    <p:sldId id="322" r:id="rId21"/>
    <p:sldId id="323" r:id="rId22"/>
    <p:sldId id="324" r:id="rId23"/>
    <p:sldId id="278" r:id="rId24"/>
    <p:sldId id="279" r:id="rId25"/>
    <p:sldId id="325" r:id="rId26"/>
    <p:sldId id="336" r:id="rId27"/>
    <p:sldId id="326" r:id="rId28"/>
    <p:sldId id="327" r:id="rId29"/>
    <p:sldId id="328" r:id="rId30"/>
    <p:sldId id="329" r:id="rId31"/>
    <p:sldId id="330" r:id="rId32"/>
    <p:sldId id="306" r:id="rId33"/>
    <p:sldId id="313" r:id="rId34"/>
    <p:sldId id="307" r:id="rId35"/>
    <p:sldId id="337" r:id="rId36"/>
    <p:sldId id="339" r:id="rId37"/>
    <p:sldId id="309" r:id="rId38"/>
    <p:sldId id="310" r:id="rId39"/>
    <p:sldId id="335" r:id="rId40"/>
    <p:sldId id="312" r:id="rId41"/>
    <p:sldId id="287" r:id="rId42"/>
    <p:sldId id="289" r:id="rId43"/>
    <p:sldId id="288" r:id="rId44"/>
    <p:sldId id="290" r:id="rId45"/>
    <p:sldId id="291" r:id="rId46"/>
    <p:sldId id="295" r:id="rId47"/>
    <p:sldId id="331" r:id="rId48"/>
    <p:sldId id="332" r:id="rId49"/>
    <p:sldId id="333" r:id="rId50"/>
    <p:sldId id="296" r:id="rId51"/>
    <p:sldId id="298" r:id="rId52"/>
    <p:sldId id="297" r:id="rId53"/>
    <p:sldId id="300" r:id="rId54"/>
    <p:sldId id="342" r:id="rId55"/>
    <p:sldId id="34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A"/>
    <a:srgbClr val="00D7FF"/>
    <a:srgbClr val="1CFF00"/>
    <a:srgbClr val="EB755D"/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4" autoAdjust="0"/>
    <p:restoredTop sz="86380" autoAdjust="0"/>
  </p:normalViewPr>
  <p:slideViewPr>
    <p:cSldViewPr snapToGrid="0" snapToObjects="1">
      <p:cViewPr varScale="1">
        <p:scale>
          <a:sx n="89" d="100"/>
          <a:sy n="89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twitter.com/rest/reference/get/statuses/user_timelin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Arrays and Hashes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3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 descr="DBC-logo-OnB-twit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0463" y="0"/>
            <a:ext cx="11944485" cy="39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pic>
        <p:nvPicPr>
          <p:cNvPr id="5" name="Picture 4" descr="sFJkZ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308"/>
            <a:ext cx="9144000" cy="48952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work with BIG complicated structures?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latin typeface="Andale Mono"/>
                <a:cs typeface="Andale Mono"/>
              </a:rPr>
              <a:t>downcase.reverse.capitalize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“Draw”</a:t>
            </a:r>
            <a:endParaRPr lang="en-US" sz="1600" dirty="0">
              <a:solidFill>
                <a:schemeClr val="accent3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2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.reverse.capitalize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“ward”</a:t>
            </a:r>
            <a:endParaRPr lang="en-US" sz="1600" dirty="0">
              <a:solidFill>
                <a:schemeClr val="accent6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333333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ward”.reverse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“WARD”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.</a:t>
            </a:r>
            <a:r>
              <a:rPr lang="en-US" sz="1600" dirty="0" err="1" smtClean="0">
                <a:solidFill>
                  <a:schemeClr val="accent6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err="1" smtClean="0">
                <a:solidFill>
                  <a:srgbClr val="EA4A3C"/>
                </a:solidFill>
                <a:latin typeface="Andale Mono"/>
                <a:cs typeface="Andale Mono"/>
              </a:rPr>
              <a:t>.capitalize</a:t>
            </a: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/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“WARD”.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downcase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# =&gt;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“ward”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ward”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.reverse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   # =&gt; 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“draw”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“</a:t>
            </a:r>
            <a:r>
              <a:rPr lang="en-US" sz="1600" dirty="0" err="1" smtClean="0">
                <a:solidFill>
                  <a:srgbClr val="7E7F80"/>
                </a:solidFill>
                <a:latin typeface="Andale Mono"/>
                <a:cs typeface="Andale Mono"/>
              </a:rPr>
              <a:t>draw”.capitalize</a:t>
            </a:r>
            <a:r>
              <a:rPr lang="en-US" sz="1600" dirty="0" smtClean="0">
                <a:solidFill>
                  <a:srgbClr val="7E7F80"/>
                </a:solidFill>
                <a:latin typeface="Andale Mono"/>
                <a:cs typeface="Andale Mono"/>
              </a:rPr>
              <a:t> #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=&gt;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“Draw”</a:t>
            </a:r>
            <a:endParaRPr lang="en-US" sz="1600" dirty="0">
              <a:solidFill>
                <a:srgbClr val="EA4A3C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element in tic-tac-toe board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tic_tac_toe.at</a:t>
            </a:r>
            <a:r>
              <a:rPr lang="en-US" dirty="0"/>
              <a:t>(1).at(2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rgbClr val="00A9B9"/>
                </a:solidFill>
              </a:rPr>
              <a:t>.at</a:t>
            </a:r>
            <a:r>
              <a:rPr lang="en-US" dirty="0">
                <a:solidFill>
                  <a:srgbClr val="00A9B9"/>
                </a:solidFill>
              </a:rPr>
              <a:t>(1)</a:t>
            </a:r>
            <a:r>
              <a:rPr lang="en-US" dirty="0"/>
              <a:t>.at(2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tic_tac_toe</a:t>
            </a:r>
            <a:r>
              <a:rPr lang="en-US" dirty="0" err="1">
                <a:solidFill>
                  <a:schemeClr val="accent5"/>
                </a:solidFill>
              </a:rPr>
              <a:t>.at</a:t>
            </a:r>
            <a:r>
              <a:rPr lang="en-US" dirty="0">
                <a:solidFill>
                  <a:schemeClr val="accent5"/>
                </a:solidFill>
              </a:rPr>
              <a:t>(1)</a:t>
            </a:r>
            <a:r>
              <a:rPr lang="en-US" dirty="0">
                <a:solidFill>
                  <a:schemeClr val="accent4"/>
                </a:solidFill>
              </a:rPr>
              <a:t>.at(2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#=&gt; “X”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 of multi-level data </a:t>
            </a:r>
            <a:r>
              <a:rPr lang="en-US" dirty="0" err="1" smtClean="0"/>
              <a:t>structs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Accessing values through method chaining</a:t>
            </a:r>
          </a:p>
          <a:p>
            <a:endParaRPr lang="en-US" dirty="0" smtClean="0"/>
          </a:p>
          <a:p>
            <a:r>
              <a:rPr lang="en-US" dirty="0"/>
              <a:t>Creating </a:t>
            </a:r>
            <a:r>
              <a:rPr lang="en-US" dirty="0" smtClean="0"/>
              <a:t>a desired structure</a:t>
            </a:r>
          </a:p>
          <a:p>
            <a:endParaRPr lang="en-US" dirty="0"/>
          </a:p>
          <a:p>
            <a:r>
              <a:rPr lang="en-US" dirty="0" smtClean="0"/>
              <a:t>Dealing with ambiguity in complex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[ “-“, “O”, “X”],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/>
              <a:t>[1][2]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“X”]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/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Values in a Nested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tic_tac_toe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[ [ “-“, “-”, “X”],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00A9B9"/>
                </a:solidFill>
              </a:rPr>
              <a:t>[ “-“, “O”, </a:t>
            </a:r>
            <a:r>
              <a:rPr lang="en-US" dirty="0" smtClean="0">
                <a:solidFill>
                  <a:srgbClr val="EA4A3C"/>
                </a:solidFill>
              </a:rPr>
              <a:t>“X”</a:t>
            </a:r>
            <a:r>
              <a:rPr lang="en-US" dirty="0" smtClean="0">
                <a:solidFill>
                  <a:srgbClr val="00A9B9"/>
                </a:solidFill>
              </a:rPr>
              <a:t>]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[ “-“, “-“, “O”]]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tic_tac_toe</a:t>
            </a:r>
            <a:r>
              <a:rPr lang="en-US" dirty="0" smtClean="0">
                <a:solidFill>
                  <a:srgbClr val="00A9B9"/>
                </a:solidFill>
              </a:rPr>
              <a:t>[1]</a:t>
            </a:r>
            <a:r>
              <a:rPr lang="en-US" dirty="0" smtClean="0">
                <a:solidFill>
                  <a:srgbClr val="EA4A3C"/>
                </a:solidFill>
              </a:rPr>
              <a:t>[2]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#=&gt; “X”</a:t>
            </a:r>
            <a:endParaRPr lang="en-US" dirty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1155681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The age of a student in a cohort</a:t>
            </a: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/>
            </a:r>
            <a:b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</a:br>
            <a:r>
              <a:rPr lang="en-US" sz="2400" dirty="0" smtClean="0">
                <a:solidFill>
                  <a:srgbClr val="7E7F80"/>
                </a:solidFill>
                <a:latin typeface="Andale Mono"/>
                <a:cs typeface="Andale Mono"/>
              </a:rPr>
              <a:t>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500" dirty="0" err="1">
                <a:latin typeface="Andale Mono"/>
                <a:cs typeface="Andale Mono"/>
              </a:rPr>
              <a:t>cohorts</a:t>
            </a:r>
            <a:r>
              <a:rPr lang="fi-FI" sz="1500" dirty="0">
                <a:latin typeface="Andale Mono"/>
                <a:cs typeface="Andale Mono"/>
              </a:rPr>
              <a:t> = </a:t>
            </a:r>
            <a:r>
              <a:rPr lang="fi-FI" sz="1500" dirty="0" smtClean="0">
                <a:latin typeface="Andale Mono"/>
                <a:cs typeface="Andale Mono"/>
              </a:rPr>
              <a:t>{  </a:t>
            </a:r>
            <a:r>
              <a:rPr lang="fi-FI" sz="1500" dirty="0" err="1" smtClean="0">
                <a:latin typeface="Andale Mono"/>
                <a:cs typeface="Andale Mono"/>
              </a:rPr>
              <a:t>foxes</a:t>
            </a:r>
            <a:r>
              <a:rPr lang="fi-FI" sz="1500" dirty="0">
                <a:latin typeface="Andale Mono"/>
                <a:cs typeface="Andale Mono"/>
              </a:rPr>
              <a:t>: </a:t>
            </a:r>
            <a:r>
              <a:rPr lang="fi-FI" sz="1500" dirty="0" smtClean="0">
                <a:latin typeface="Andale Mono"/>
                <a:cs typeface="Andale Mono"/>
              </a:rPr>
              <a:t>{ </a:t>
            </a:r>
            <a:r>
              <a:rPr lang="fi-FI" sz="1500" dirty="0" err="1">
                <a:latin typeface="Andale Mono"/>
                <a:cs typeface="Andale Mono"/>
              </a:rPr>
              <a:t>freda</a:t>
            </a:r>
            <a:r>
              <a:rPr lang="fi-FI" sz="1500" dirty="0">
                <a:latin typeface="Andale Mono"/>
                <a:cs typeface="Andale Mono"/>
              </a:rPr>
              <a:t>: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27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latin typeface="Andale Mono"/>
                <a:cs typeface="Andale Mono"/>
              </a:rPr>
              <a:t>fred</a:t>
            </a:r>
            <a:r>
              <a:rPr lang="fi-FI" sz="1500" dirty="0">
                <a:latin typeface="Andale Mono"/>
                <a:cs typeface="Andale Mono"/>
              </a:rPr>
              <a:t>:  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25 }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otters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olivia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24 },</a:t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latin typeface="Andale Mono"/>
                <a:cs typeface="Andale Mono"/>
              </a:rPr>
              <a:t>oliver</a:t>
            </a:r>
            <a:r>
              <a:rPr lang="fi-FI" sz="1500" dirty="0">
                <a:latin typeface="Andale Mono"/>
                <a:cs typeface="Andale Mono"/>
              </a:rPr>
              <a:t>: { </a:t>
            </a:r>
            <a:r>
              <a:rPr lang="fi-FI" sz="1500" dirty="0" err="1">
                <a:latin typeface="Andale Mono"/>
                <a:cs typeface="Andale Mono"/>
              </a:rPr>
              <a:t>age</a:t>
            </a:r>
            <a:r>
              <a:rPr lang="fi-FI" sz="1500" dirty="0">
                <a:latin typeface="Andale Mono"/>
                <a:cs typeface="Andale Mono"/>
              </a:rPr>
              <a:t>: 29 } </a:t>
            </a:r>
            <a:r>
              <a:rPr lang="fi-FI" sz="1500" dirty="0" smtClean="0">
                <a:latin typeface="Andale Mono"/>
                <a:cs typeface="Andale Mono"/>
              </a:rPr>
              <a:t>} 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87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cohorts.fetch</a:t>
            </a:r>
            <a:r>
              <a:rPr lang="en-US" sz="1600" dirty="0">
                <a:latin typeface="Andale Mono"/>
                <a:cs typeface="Andale Mono"/>
              </a:rPr>
              <a:t>(:foxes).fetch(: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0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.fetch(:</a:t>
            </a:r>
            <a:r>
              <a:rPr lang="en-US" sz="1600" dirty="0" err="1">
                <a:latin typeface="Andale Mono"/>
                <a:cs typeface="Andale Mono"/>
              </a:rPr>
              <a:t>freda</a:t>
            </a:r>
            <a:r>
              <a:rPr lang="en-US" sz="1600" dirty="0">
                <a:latin typeface="Andale Mono"/>
                <a:cs typeface="Andale Mono"/>
              </a:rPr>
              <a:t>).fetch(:age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latin typeface="Andale Mono"/>
                <a:cs typeface="Andale Mono"/>
              </a:rPr>
              <a:t>.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/>
                <a:cs typeface="Andale Mono"/>
              </a:rPr>
              <a:t>cohorts</a:t>
            </a:r>
            <a:r>
              <a:rPr lang="en-US" sz="1600" dirty="0" err="1">
                <a:solidFill>
                  <a:schemeClr val="accent6"/>
                </a:solidFill>
                <a:latin typeface="Andale Mono"/>
                <a:cs typeface="Andale Mono"/>
              </a:rPr>
              <a:t>.fetch</a:t>
            </a:r>
            <a:r>
              <a:rPr lang="en-US" sz="1600" dirty="0">
                <a:solidFill>
                  <a:schemeClr val="accent6"/>
                </a:solidFill>
                <a:latin typeface="Andale Mono"/>
                <a:cs typeface="Andale Mono"/>
              </a:rPr>
              <a:t>(:foxes)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.fetch(:</a:t>
            </a:r>
            <a:r>
              <a:rPr lang="en-US" sz="1600" dirty="0" err="1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>
                <a:solidFill>
                  <a:schemeClr val="accent5"/>
                </a:solidFill>
                <a:latin typeface="Andale Mono"/>
                <a:cs typeface="Andale Mono"/>
              </a:rPr>
              <a:t>)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.fetch(:age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{ 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latin typeface="Andale Mono"/>
                <a:cs typeface="Andale Mono"/>
              </a:rPr>
              <a:t>fred</a:t>
            </a:r>
            <a:r>
              <a:rPr lang="en-US" sz="1600" dirty="0" smtClean="0">
                <a:latin typeface="Andale Mono"/>
                <a:cs typeface="Andale Mono"/>
              </a:rPr>
              <a:t>:   { age: 25 }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cohorts[:foxes][: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{ age: 27 },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latin typeface="Andale Mono"/>
                <a:cs typeface="Andale Mono"/>
              </a:rPr>
              <a:t>freda</a:t>
            </a:r>
            <a:r>
              <a:rPr lang="en-US" sz="1600" dirty="0" smtClean="0">
                <a:latin typeface="Andale Mono"/>
                <a:cs typeface="Andale Mono"/>
              </a:rPr>
              <a:t>][:age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42686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Data is a HUGE part of Web Development</a:t>
            </a:r>
          </a:p>
          <a:p>
            <a:endParaRPr lang="en-US" dirty="0" smtClean="0"/>
          </a:p>
          <a:p>
            <a:r>
              <a:rPr lang="en-US" dirty="0" smtClean="0"/>
              <a:t>Consuming </a:t>
            </a:r>
            <a:r>
              <a:rPr lang="en-US" dirty="0"/>
              <a:t>Internet is consuming nested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Ability to navigate them easily is a crucial prerequisite of API integration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Basic Twitter Response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5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27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latin typeface="Andale Mono"/>
                <a:cs typeface="Andale Mono"/>
              </a:rPr>
              <a:t>[:age</a:t>
            </a:r>
            <a:r>
              <a:rPr lang="en-US" sz="1600" dirty="0">
                <a:latin typeface="Andale Mono"/>
                <a:cs typeface="Andale Mono"/>
              </a:rPr>
              <a:t>]</a:t>
            </a: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Values in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 = {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foxes:  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{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{ age: </a:t>
            </a:r>
            <a:r>
              <a:rPr lang="en-US" sz="1600" dirty="0" smtClean="0">
                <a:solidFill>
                  <a:srgbClr val="EA4A3C"/>
                </a:solidFill>
                <a:latin typeface="Andale Mono"/>
                <a:cs typeface="Andale Mono"/>
              </a:rPr>
              <a:t>27</a:t>
            </a:r>
            <a:r>
              <a:rPr lang="en-US" sz="1600" dirty="0" smtClean="0">
                <a:solidFill>
                  <a:srgbClr val="00A9B9"/>
                </a:solidFill>
                <a:latin typeface="Andale Mono"/>
                <a:cs typeface="Andale Mono"/>
              </a:rPr>
              <a:t> }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,</a:t>
            </a:r>
            <a:b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</a:b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		     </a:t>
            </a:r>
            <a:r>
              <a:rPr lang="en-US" sz="1600" dirty="0" err="1" smtClean="0">
                <a:solidFill>
                  <a:srgbClr val="91AF3D"/>
                </a:solidFill>
                <a:latin typeface="Andale Mono"/>
                <a:cs typeface="Andale Mono"/>
              </a:rPr>
              <a:t>fred</a:t>
            </a:r>
            <a:r>
              <a:rPr lang="en-US" sz="1600" dirty="0" smtClean="0">
                <a:solidFill>
                  <a:srgbClr val="91AF3D"/>
                </a:solidFill>
                <a:latin typeface="Andale Mono"/>
                <a:cs typeface="Andale Mono"/>
              </a:rPr>
              <a:t>:   { age: 25 } }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otters: { </a:t>
            </a:r>
            <a:r>
              <a:rPr lang="en-US" sz="1600" dirty="0" err="1" smtClean="0">
                <a:latin typeface="Andale Mono"/>
                <a:cs typeface="Andale Mono"/>
              </a:rPr>
              <a:t>olivia</a:t>
            </a:r>
            <a:r>
              <a:rPr lang="en-US" sz="1600" dirty="0" smtClean="0">
                <a:latin typeface="Andale Mono"/>
                <a:cs typeface="Andale Mono"/>
              </a:rPr>
              <a:t>: { age: 24 },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            </a:t>
            </a:r>
            <a:r>
              <a:rPr lang="en-US" sz="1600" dirty="0" err="1" smtClean="0">
                <a:latin typeface="Andale Mono"/>
                <a:cs typeface="Andale Mono"/>
              </a:rPr>
              <a:t>oliver</a:t>
            </a:r>
            <a:r>
              <a:rPr lang="en-US" sz="1600" dirty="0" smtClean="0">
                <a:latin typeface="Andale Mono"/>
                <a:cs typeface="Andale Mono"/>
              </a:rPr>
              <a:t>: { age: 29 } }</a:t>
            </a:r>
            <a:br>
              <a:rPr lang="en-US" sz="1600" dirty="0" smtClean="0">
                <a:latin typeface="Andale Mono"/>
                <a:cs typeface="Andale Mono"/>
              </a:rPr>
            </a:br>
            <a:r>
              <a:rPr lang="en-US" sz="1600" dirty="0" smtClean="0">
                <a:latin typeface="Andale Mono"/>
                <a:cs typeface="Andale Mono"/>
              </a:rPr>
              <a:t>}</a:t>
            </a:r>
            <a:br>
              <a:rPr lang="en-US" sz="1600" dirty="0" smtClean="0">
                <a:latin typeface="Andale Mono"/>
                <a:cs typeface="Andale Mono"/>
              </a:rPr>
            </a:br>
            <a:endParaRPr lang="en-US" sz="16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cohorts</a:t>
            </a:r>
            <a:r>
              <a:rPr lang="en-US" sz="1600" dirty="0" smtClean="0">
                <a:solidFill>
                  <a:schemeClr val="accent6"/>
                </a:solidFill>
                <a:latin typeface="Andale Mono"/>
                <a:cs typeface="Andale Mono"/>
              </a:rPr>
              <a:t>[:foxes]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[:</a:t>
            </a:r>
            <a:r>
              <a:rPr lang="en-US" sz="1600" dirty="0" err="1" smtClean="0">
                <a:solidFill>
                  <a:schemeClr val="accent5"/>
                </a:solidFill>
                <a:latin typeface="Andale Mono"/>
                <a:cs typeface="Andale Mono"/>
              </a:rPr>
              <a:t>freda</a:t>
            </a:r>
            <a:r>
              <a:rPr lang="en-US" sz="1600" dirty="0" smtClean="0">
                <a:solidFill>
                  <a:schemeClr val="accent5"/>
                </a:solidFill>
                <a:latin typeface="Andale Mono"/>
                <a:cs typeface="Andale Mono"/>
              </a:rPr>
              <a:t>]</a:t>
            </a:r>
            <a:r>
              <a:rPr lang="en-US" sz="1600" dirty="0" smtClean="0">
                <a:solidFill>
                  <a:schemeClr val="accent4"/>
                </a:solidFill>
                <a:latin typeface="Andale Mono"/>
                <a:cs typeface="Andale Mono"/>
              </a:rPr>
              <a:t>[:age</a:t>
            </a:r>
            <a:r>
              <a:rPr lang="en-US" sz="1600" dirty="0">
                <a:solidFill>
                  <a:schemeClr val="accent4"/>
                </a:solidFill>
                <a:latin typeface="Andale Mono"/>
                <a:cs typeface="Andale Mono"/>
              </a:rPr>
              <a:t>]</a:t>
            </a:r>
            <a:endParaRPr lang="en-US" sz="1600" dirty="0" smtClean="0">
              <a:solidFill>
                <a:schemeClr val="accent4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  <a:latin typeface="Andale Mono"/>
                <a:cs typeface="Andale Mono"/>
              </a:rPr>
              <a:t>#=&gt; 27</a:t>
            </a:r>
            <a:r>
              <a:rPr lang="en-US" sz="1600" dirty="0">
                <a:latin typeface="Andale Mono"/>
                <a:cs typeface="Andale Mono"/>
              </a:rPr>
              <a:t/>
            </a:r>
            <a:br>
              <a:rPr lang="en-US" sz="1600" dirty="0">
                <a:latin typeface="Andale Mono"/>
                <a:cs typeface="Andale Mono"/>
              </a:rPr>
            </a:br>
            <a:r>
              <a:rPr lang="en-US" sz="1600" dirty="0">
                <a:latin typeface="Andale Mono"/>
                <a:cs typeface="Andale Mono"/>
              </a:rPr>
              <a:t>          </a:t>
            </a:r>
            <a:endParaRPr lang="en-US" sz="1600" dirty="0" smtClean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populate a desired structure with the right values?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0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3x3 array with</a:t>
            </a:r>
            <a:br>
              <a:rPr lang="en-US" dirty="0" smtClean="0"/>
            </a:br>
            <a:r>
              <a:rPr lang="en-US" dirty="0" smtClean="0"/>
              <a:t>Sample values from a 3x9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[ [:a, :b, :c],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[:d, :e, :f],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[:g, :h, :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[:j, :k, :l],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[:m, :n, :o],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[:p, :q, :r],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[:s, :t, :u],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[:v, :w, :x],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[:y, :z, :A] ]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[:t, :w, :z] 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[:a,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:e, :f],</a:t>
            </a:r>
          </a:p>
          <a:p>
            <a:r>
              <a:rPr lang="en-US" dirty="0"/>
              <a:t> </a:t>
            </a:r>
            <a:r>
              <a:rPr lang="en-US" dirty="0" smtClean="0"/>
              <a:t> [:g,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:l],</a:t>
            </a:r>
          </a:p>
          <a:p>
            <a:r>
              <a:rPr lang="en-US" dirty="0"/>
              <a:t> </a:t>
            </a:r>
            <a:r>
              <a:rPr lang="en-US" dirty="0" smtClean="0"/>
              <a:t> [:m, :n, :o],</a:t>
            </a:r>
          </a:p>
          <a:p>
            <a:r>
              <a:rPr lang="en-US" dirty="0"/>
              <a:t> </a:t>
            </a:r>
            <a:r>
              <a:rPr lang="en-US" dirty="0" smtClean="0"/>
              <a:t> [:p, :q, :r],</a:t>
            </a:r>
          </a:p>
          <a:p>
            <a:r>
              <a:rPr lang="en-US" dirty="0" smtClean="0"/>
              <a:t>  [:s, :t, :u],</a:t>
            </a:r>
          </a:p>
          <a:p>
            <a:r>
              <a:rPr lang="en-US" dirty="0"/>
              <a:t> </a:t>
            </a:r>
            <a:r>
              <a:rPr lang="en-US" dirty="0" smtClean="0"/>
              <a:t> [:v, :w, :x],</a:t>
            </a:r>
          </a:p>
          <a:p>
            <a:r>
              <a:rPr lang="en-US" dirty="0"/>
              <a:t> </a:t>
            </a:r>
            <a:r>
              <a:rPr lang="en-US" dirty="0" smtClean="0"/>
              <a:t> [:y, :z,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/>
              <a:t>[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nil],</a:t>
            </a:r>
          </a:p>
          <a:p>
            <a:r>
              <a:rPr lang="en-US" dirty="0"/>
              <a:t> </a:t>
            </a:r>
            <a:r>
              <a:rPr lang="en-US" dirty="0" smtClean="0"/>
              <a:t> [nil, nil, nil] 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4458" y="1865377"/>
            <a:ext cx="2245733" cy="4158166"/>
          </a:xfrm>
        </p:spPr>
        <p:txBody>
          <a:bodyPr/>
          <a:lstStyle/>
          <a:p>
            <a:r>
              <a:rPr lang="en-US" dirty="0" smtClean="0"/>
              <a:t>provided =</a:t>
            </a:r>
          </a:p>
          <a:p>
            <a:endParaRPr lang="en-US" dirty="0"/>
          </a:p>
          <a:p>
            <a:r>
              <a:rPr lang="en-US" dirty="0" smtClean="0"/>
              <a:t>[ [</a:t>
            </a:r>
            <a:r>
              <a:rPr lang="en-US" dirty="0" smtClean="0">
                <a:solidFill>
                  <a:srgbClr val="EA4A3C"/>
                </a:solidFill>
              </a:rPr>
              <a:t>:a</a:t>
            </a:r>
            <a:r>
              <a:rPr lang="en-US" dirty="0" smtClean="0"/>
              <a:t>, :b, :c],</a:t>
            </a:r>
          </a:p>
          <a:p>
            <a:r>
              <a:rPr lang="en-US" dirty="0"/>
              <a:t> </a:t>
            </a:r>
            <a:r>
              <a:rPr lang="en-US" dirty="0" smtClean="0"/>
              <a:t> [:d, </a:t>
            </a:r>
            <a:r>
              <a:rPr lang="en-US" dirty="0" smtClean="0">
                <a:solidFill>
                  <a:srgbClr val="EA4A3C"/>
                </a:solidFill>
              </a:rPr>
              <a:t>:e</a:t>
            </a:r>
            <a:r>
              <a:rPr lang="en-US" dirty="0" smtClean="0"/>
              <a:t>, :f],</a:t>
            </a:r>
          </a:p>
          <a:p>
            <a:r>
              <a:rPr lang="en-US" dirty="0"/>
              <a:t> 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EA4A3C"/>
                </a:solidFill>
              </a:rPr>
              <a:t>:g</a:t>
            </a:r>
            <a:r>
              <a:rPr lang="en-US" dirty="0" smtClean="0"/>
              <a:t>, :h, :</a:t>
            </a:r>
            <a:r>
              <a:rPr lang="en-US" dirty="0" err="1"/>
              <a:t>i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[:j, :k, </a:t>
            </a:r>
            <a:r>
              <a:rPr lang="en-US" dirty="0" smtClean="0">
                <a:solidFill>
                  <a:srgbClr val="EA4A3C"/>
                </a:solidFill>
              </a:rPr>
              <a:t>:l</a:t>
            </a:r>
            <a:r>
              <a:rPr lang="en-US" dirty="0" smtClean="0"/>
              <a:t>],</a:t>
            </a:r>
          </a:p>
          <a:p>
            <a:r>
              <a:rPr lang="en-US" dirty="0"/>
              <a:t> </a:t>
            </a:r>
            <a:r>
              <a:rPr lang="en-US" dirty="0" smtClean="0"/>
              <a:t> [:m, </a:t>
            </a:r>
            <a:r>
              <a:rPr lang="en-US" dirty="0" smtClean="0">
                <a:solidFill>
                  <a:srgbClr val="EA4A3C"/>
                </a:solidFill>
              </a:rPr>
              <a:t>:n</a:t>
            </a:r>
            <a:r>
              <a:rPr lang="en-US" dirty="0" smtClean="0"/>
              <a:t>, :o],</a:t>
            </a:r>
          </a:p>
          <a:p>
            <a:r>
              <a:rPr lang="en-US" dirty="0"/>
              <a:t> </a:t>
            </a:r>
            <a:r>
              <a:rPr lang="en-US" dirty="0" smtClean="0"/>
              <a:t> [:p, </a:t>
            </a:r>
            <a:r>
              <a:rPr lang="en-US" dirty="0" smtClean="0">
                <a:solidFill>
                  <a:srgbClr val="EA4A3C"/>
                </a:solidFill>
              </a:rPr>
              <a:t>:q</a:t>
            </a:r>
            <a:r>
              <a:rPr lang="en-US" dirty="0" smtClean="0"/>
              <a:t>, :r],</a:t>
            </a:r>
          </a:p>
          <a:p>
            <a:r>
              <a:rPr lang="en-US" dirty="0" smtClean="0"/>
              <a:t>  [:s, </a:t>
            </a:r>
            <a:r>
              <a:rPr lang="en-US" dirty="0" smtClean="0">
                <a:solidFill>
                  <a:srgbClr val="EA4A3C"/>
                </a:solidFill>
              </a:rPr>
              <a:t>:t</a:t>
            </a:r>
            <a:r>
              <a:rPr lang="en-US" dirty="0" smtClean="0"/>
              <a:t>, :u],</a:t>
            </a:r>
          </a:p>
          <a:p>
            <a:r>
              <a:rPr lang="en-US" dirty="0"/>
              <a:t> </a:t>
            </a:r>
            <a:r>
              <a:rPr lang="en-US" dirty="0" smtClean="0"/>
              <a:t> [:v, </a:t>
            </a:r>
            <a:r>
              <a:rPr lang="en-US" dirty="0" smtClean="0">
                <a:solidFill>
                  <a:srgbClr val="EA4A3C"/>
                </a:solidFill>
              </a:rPr>
              <a:t>:w</a:t>
            </a:r>
            <a:r>
              <a:rPr lang="en-US" dirty="0" smtClean="0"/>
              <a:t>, :x],</a:t>
            </a:r>
          </a:p>
          <a:p>
            <a:r>
              <a:rPr lang="en-US" dirty="0"/>
              <a:t> </a:t>
            </a:r>
            <a:r>
              <a:rPr lang="en-US" dirty="0" smtClean="0"/>
              <a:t> [:y, </a:t>
            </a:r>
            <a:r>
              <a:rPr lang="en-US" dirty="0" smtClean="0">
                <a:solidFill>
                  <a:srgbClr val="EA4A3C"/>
                </a:solidFill>
              </a:rPr>
              <a:t>:z</a:t>
            </a:r>
            <a:r>
              <a:rPr lang="en-US" dirty="0" smtClean="0"/>
              <a:t>, :A] ]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7072" y="1865377"/>
            <a:ext cx="2566525" cy="4158166"/>
          </a:xfrm>
        </p:spPr>
        <p:txBody>
          <a:bodyPr/>
          <a:lstStyle/>
          <a:p>
            <a:r>
              <a:rPr lang="en-US" dirty="0" smtClean="0"/>
              <a:t>desired =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 [:a, :e, :g],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[:l, :n, :q],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[:t, :w, :z] 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55207" y="2725365"/>
            <a:ext cx="2311865" cy="139643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creating  the structure</a:t>
            </a: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populate </a:t>
            </a:r>
            <a:r>
              <a:rPr lang="en-US" dirty="0" smtClean="0"/>
              <a:t>the result</a:t>
            </a:r>
          </a:p>
          <a:p>
            <a:endParaRPr lang="en-US" dirty="0"/>
          </a:p>
          <a:p>
            <a:r>
              <a:rPr lang="en-US" dirty="0" smtClean="0"/>
              <a:t>Finally manipulate the input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5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</p:txBody>
      </p:sp>
    </p:spTree>
    <p:extLst>
      <p:ext uri="{BB962C8B-B14F-4D97-AF65-F5344CB8AC3E}">
        <p14:creationId xmlns:p14="http://schemas.microsoft.com/office/powerpoint/2010/main" val="30688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Create and populate the desired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{ </a:t>
            </a:r>
            <a:r>
              <a:rPr lang="en-US" sz="1600" dirty="0" err="1" smtClean="0">
                <a:latin typeface="Andale Mono"/>
                <a:cs typeface="Andale Mono"/>
              </a:rPr>
              <a:t>Array.new</a:t>
            </a:r>
            <a:r>
              <a:rPr lang="en-US" sz="1600" dirty="0" smtClean="0">
                <a:latin typeface="Andale Mono"/>
                <a:cs typeface="Andale Mono"/>
              </a:rPr>
              <a:t>(3) }</a:t>
            </a:r>
          </a:p>
          <a:p>
            <a:pPr marL="0" indent="0">
              <a:buNone/>
            </a:pPr>
            <a:endParaRPr lang="en-US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desired.map!.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|row, </a:t>
            </a:r>
            <a:r>
              <a:rPr lang="en-US" sz="1600" dirty="0" err="1">
                <a:latin typeface="Andale Mono"/>
                <a:cs typeface="Andale Mono"/>
              </a:rPr>
              <a:t>row_index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row.map!.</a:t>
            </a:r>
            <a:r>
              <a:rPr lang="en-US" sz="1600" dirty="0" err="1">
                <a:latin typeface="Andale Mono"/>
                <a:cs typeface="Andale Mono"/>
              </a:rPr>
              <a:t>with_index</a:t>
            </a:r>
            <a:r>
              <a:rPr lang="en-US" sz="1600" dirty="0">
                <a:latin typeface="Andale Mono"/>
                <a:cs typeface="Andale Mono"/>
              </a:rPr>
              <a:t> do |column, 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 smtClean="0">
                <a:latin typeface="Andale Mono"/>
                <a:cs typeface="Andale Mono"/>
              </a:rPr>
              <a:t>provided.each_slice</a:t>
            </a:r>
            <a:r>
              <a:rPr lang="en-US" sz="1600" dirty="0">
                <a:latin typeface="Andale Mono"/>
                <a:cs typeface="Andale Mono"/>
              </a:rPr>
              <a:t>(3).</a:t>
            </a:r>
            <a:r>
              <a:rPr lang="en-US" sz="1600" dirty="0" err="1">
                <a:latin typeface="Andale Mono"/>
                <a:cs typeface="Andale Mono"/>
              </a:rPr>
              <a:t>to_a</a:t>
            </a:r>
            <a:r>
              <a:rPr lang="en-US" sz="1600" dirty="0">
                <a:latin typeface="Andale Mono"/>
                <a:cs typeface="Andale Mono"/>
              </a:rPr>
              <a:t>[</a:t>
            </a:r>
            <a:r>
              <a:rPr lang="en-US" sz="1600" dirty="0" err="1" smtClean="0">
                <a:latin typeface="Andale Mono"/>
                <a:cs typeface="Andale Mono"/>
              </a:rPr>
              <a:t>row_index</a:t>
            </a:r>
            <a:r>
              <a:rPr lang="en-US" sz="1600" dirty="0" smtClean="0">
                <a:latin typeface="Andale Mono"/>
                <a:cs typeface="Andale Mono"/>
              </a:rPr>
              <a:t>][</a:t>
            </a:r>
            <a:r>
              <a:rPr lang="en-US" sz="1600" dirty="0" err="1" smtClean="0">
                <a:latin typeface="Andale Mono"/>
                <a:cs typeface="Andale Mono"/>
              </a:rPr>
              <a:t>column_index</a:t>
            </a:r>
            <a:r>
              <a:rPr lang="en-US" sz="1600" dirty="0">
                <a:latin typeface="Andale Mono"/>
                <a:cs typeface="Andale Mono"/>
              </a:rPr>
              <a:t>].sample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  end</a:t>
            </a:r>
          </a:p>
          <a:p>
            <a:pPr marL="0" indent="0">
              <a:buNone/>
            </a:pPr>
            <a:r>
              <a:rPr lang="en-US" sz="1600" dirty="0">
                <a:latin typeface="Andale Mono"/>
                <a:cs typeface="Andale Mono"/>
              </a:rPr>
              <a:t>end</a:t>
            </a:r>
            <a:endParaRPr lang="en-US" sz="16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0190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685"/>
            <a:ext cx="8229600" cy="28021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Everything in Ruby is an Object</a:t>
            </a:r>
          </a:p>
          <a:p>
            <a:r>
              <a:rPr lang="en-US" dirty="0" smtClean="0"/>
              <a:t>Arrays &amp;&amp; Hashes are just Object containers</a:t>
            </a:r>
            <a:endParaRPr lang="en-US" dirty="0"/>
          </a:p>
          <a:p>
            <a:r>
              <a:rPr lang="en-US" dirty="0" smtClean="0"/>
              <a:t>So you can fill them however you like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970" y="4656838"/>
            <a:ext cx="8892029" cy="1083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object_array</a:t>
            </a:r>
            <a:r>
              <a:rPr lang="pl-PL" sz="1500" dirty="0">
                <a:latin typeface="Andale Mono"/>
                <a:cs typeface="Andale Mono"/>
              </a:rPr>
              <a:t> = [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"</a:t>
            </a:r>
            <a:r>
              <a:rPr lang="pl-PL" sz="1500" dirty="0" smtClean="0">
                <a:latin typeface="Andale Mono"/>
                <a:cs typeface="Andale Mono"/>
              </a:rPr>
              <a:t>string"</a:t>
            </a:r>
            <a:r>
              <a:rPr lang="pl-PL" sz="1500" dirty="0">
                <a:latin typeface="Andale Mono"/>
                <a:cs typeface="Andale Mono"/>
              </a:rPr>
              <a:t>, 1024, </a:t>
            </a:r>
            <a:r>
              <a:rPr lang="pl-PL" sz="1500" dirty="0" err="1">
                <a:latin typeface="Andale Mono"/>
                <a:cs typeface="Andale Mono"/>
              </a:rPr>
              <a:t>ahash</a:t>
            </a:r>
            <a:r>
              <a:rPr lang="pl-PL" sz="1500" dirty="0">
                <a:latin typeface="Andale Mono"/>
                <a:cs typeface="Andale Mono"/>
              </a:rPr>
              <a:t>: {</a:t>
            </a:r>
            <a:r>
              <a:rPr lang="pl-PL" sz="1500" dirty="0" err="1">
                <a:latin typeface="Andale Mono"/>
                <a:cs typeface="Andale Mono"/>
              </a:rPr>
              <a:t>topher</a:t>
            </a:r>
            <a:r>
              <a:rPr lang="pl-PL" sz="1500" dirty="0">
                <a:latin typeface="Andale Mono"/>
                <a:cs typeface="Andale Mono"/>
              </a:rPr>
              <a:t>: "</a:t>
            </a:r>
            <a:r>
              <a:rPr lang="pl-PL" sz="1500" dirty="0" err="1">
                <a:latin typeface="Andale Mono"/>
                <a:cs typeface="Andale Mono"/>
              </a:rPr>
              <a:t>awesome</a:t>
            </a:r>
            <a:r>
              <a:rPr lang="pl-PL" sz="1500" dirty="0">
                <a:latin typeface="Andale Mono"/>
                <a:cs typeface="Andale Mono"/>
              </a:rPr>
              <a:t>"}</a:t>
            </a:r>
            <a:r>
              <a:rPr lang="pl-PL" sz="15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pl-PL" sz="15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1500" dirty="0" err="1">
                <a:latin typeface="Andale Mono"/>
                <a:cs typeface="Andale Mono"/>
              </a:rPr>
              <a:t>object_hash</a:t>
            </a:r>
            <a:r>
              <a:rPr lang="pl-PL" sz="1500" dirty="0">
                <a:latin typeface="Andale Mono"/>
                <a:cs typeface="Andale Mono"/>
              </a:rPr>
              <a:t> = { </a:t>
            </a:r>
            <a:r>
              <a:rPr lang="pl-PL" sz="1500" dirty="0" err="1">
                <a:latin typeface="Andale Mono"/>
                <a:cs typeface="Andale Mono"/>
              </a:rPr>
              <a:t>bool</a:t>
            </a:r>
            <a:r>
              <a:rPr lang="pl-PL" sz="1500" dirty="0">
                <a:latin typeface="Andale Mono"/>
                <a:cs typeface="Andale Mono"/>
              </a:rPr>
              <a:t>: </a:t>
            </a:r>
            <a:r>
              <a:rPr lang="pl-PL" sz="1500" dirty="0" err="1">
                <a:latin typeface="Andale Mono"/>
                <a:cs typeface="Andale Mono"/>
              </a:rPr>
              <a:t>true</a:t>
            </a:r>
            <a:r>
              <a:rPr lang="pl-PL" sz="1500" dirty="0">
                <a:latin typeface="Andale Mono"/>
                <a:cs typeface="Andale Mono"/>
              </a:rPr>
              <a:t>, string: "</a:t>
            </a:r>
            <a:r>
              <a:rPr lang="pl-PL" sz="1500" dirty="0" err="1">
                <a:latin typeface="Andale Mono"/>
                <a:cs typeface="Andale Mono"/>
              </a:rPr>
              <a:t>strings</a:t>
            </a:r>
            <a:r>
              <a:rPr lang="pl-PL" sz="1500" dirty="0">
                <a:latin typeface="Andale Mono"/>
                <a:cs typeface="Andale Mono"/>
              </a:rPr>
              <a:t>", </a:t>
            </a:r>
            <a:r>
              <a:rPr lang="pl-PL" sz="1500" dirty="0" err="1">
                <a:latin typeface="Andale Mono"/>
                <a:cs typeface="Andale Mono"/>
              </a:rPr>
              <a:t>array</a:t>
            </a:r>
            <a:r>
              <a:rPr lang="pl-PL" sz="1500" dirty="0">
                <a:latin typeface="Andale Mono"/>
                <a:cs typeface="Andale Mono"/>
              </a:rPr>
              <a:t>: [1,2,3], </a:t>
            </a:r>
            <a:r>
              <a:rPr lang="pl-PL" sz="1500" dirty="0" err="1">
                <a:latin typeface="Andale Mono"/>
                <a:cs typeface="Andale Mono"/>
              </a:rPr>
              <a:t>integer</a:t>
            </a:r>
            <a:r>
              <a:rPr lang="pl-PL" sz="1500" dirty="0">
                <a:latin typeface="Andale Mono"/>
                <a:cs typeface="Andale Mono"/>
              </a:rPr>
              <a:t>: 88 }</a:t>
            </a:r>
          </a:p>
        </p:txBody>
      </p:sp>
    </p:spTree>
    <p:extLst>
      <p:ext uri="{BB962C8B-B14F-4D97-AF65-F5344CB8AC3E}">
        <p14:creationId xmlns:p14="http://schemas.microsoft.com/office/powerpoint/2010/main" val="1590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2668"/>
            <a:ext cx="8229600" cy="1118872"/>
          </a:xfrm>
        </p:spPr>
        <p:txBody>
          <a:bodyPr/>
          <a:lstStyle/>
          <a:p>
            <a:r>
              <a:rPr lang="en-US" dirty="0" smtClean="0"/>
              <a:t>Refactor code for clarity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Andale Mono"/>
                <a:cs typeface="Andale Mono"/>
              </a:rPr>
              <a:t>desired = </a:t>
            </a:r>
            <a:r>
              <a:rPr lang="en-US" sz="1600" dirty="0" err="1" smtClean="0">
                <a:latin typeface="Andale Mono"/>
                <a:cs typeface="Andale Mono"/>
              </a:rPr>
              <a:t>provided.map</a:t>
            </a:r>
            <a:r>
              <a:rPr lang="en-US" sz="1500" dirty="0" smtClean="0">
                <a:latin typeface="Andale Mono"/>
                <a:cs typeface="Andale Mono"/>
              </a:rPr>
              <a:t>(&amp;:sample).</a:t>
            </a:r>
            <a:r>
              <a:rPr lang="en-US" sz="1500" dirty="0" err="1" smtClean="0">
                <a:latin typeface="Andale Mono"/>
                <a:cs typeface="Andale Mono"/>
              </a:rPr>
              <a:t>each_slice</a:t>
            </a:r>
            <a:r>
              <a:rPr lang="en-US" sz="1500" dirty="0" smtClean="0">
                <a:latin typeface="Andale Mono"/>
                <a:cs typeface="Andale Mono"/>
              </a:rPr>
              <a:t>(3).</a:t>
            </a:r>
            <a:r>
              <a:rPr lang="en-US" sz="1500" dirty="0" err="1" smtClean="0">
                <a:latin typeface="Andale Mono"/>
                <a:cs typeface="Andale Mono"/>
              </a:rPr>
              <a:t>to_a</a:t>
            </a:r>
            <a:endParaRPr lang="en-US" sz="15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247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you</a:t>
            </a:r>
            <a:r>
              <a:rPr lang="en-US" dirty="0" smtClean="0"/>
              <a:t> access</a:t>
            </a:r>
            <a:r>
              <a:rPr lang="en-US" baseline="0" dirty="0" smtClean="0"/>
              <a:t> elements in an array?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 algn="ctr">
              <a:buNone/>
            </a:pPr>
            <a:r>
              <a:rPr lang="en-US" baseline="0" dirty="0" smtClean="0">
                <a:solidFill>
                  <a:schemeClr val="accent3"/>
                </a:solidFill>
              </a:rPr>
              <a:t>by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</a:t>
            </a:r>
            <a:r>
              <a:rPr lang="en-US" baseline="0" dirty="0" smtClean="0"/>
              <a:t> poorly named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</a:t>
            </a:r>
            <a:r>
              <a:rPr lang="en-US" baseline="0" dirty="0" smtClean="0"/>
              <a:t> Arrays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04940"/>
              </p:ext>
            </p:extLst>
          </p:nvPr>
        </p:nvGraphicFramePr>
        <p:xfrm>
          <a:off x="457200" y="186213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606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8F8F8"/>
                          </a:solidFill>
                        </a:rPr>
                        <a:t>team</a:t>
                      </a:r>
                      <a:endParaRPr lang="en-US" sz="2400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number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name 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position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points per game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</a:t>
                      </a:r>
                      <a:r>
                        <a:rPr lang="en-US" dirty="0" err="1" smtClean="0"/>
                        <a:t>Schmo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[14, 32, 7, 0, 23]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Ms. Buckets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[19, 0, 11, 22,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Harvey</a:t>
                      </a:r>
                      <a:r>
                        <a:rPr lang="en-US" baseline="0" dirty="0" smtClean="0"/>
                        <a:t> Kay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Shooting Guard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30, 16, 0, 25]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[18, 29, 26, 31, 19]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MK </a:t>
                      </a:r>
                      <a:r>
                        <a:rPr lang="en-US" dirty="0" err="1" smtClean="0"/>
                        <a:t>DiBoux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[11, 0, 23, 17, 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64" y="1862668"/>
            <a:ext cx="8384436" cy="2199466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3877733"/>
          </a:xfrm>
        </p:spPr>
        <p:txBody>
          <a:bodyPr/>
          <a:lstStyle/>
          <a:p>
            <a:r>
              <a:rPr lang="en-US" dirty="0" smtClean="0"/>
              <a:t>How do I get the data for Sally </a:t>
            </a:r>
            <a:r>
              <a:rPr lang="en-US" dirty="0" err="1" smtClean="0"/>
              <a:t>Talls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5" y="1862667"/>
            <a:ext cx="8468525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</a:p>
          <a:p>
            <a:endParaRPr lang="en-US" dirty="0" smtClean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team[4]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9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981" y="1862667"/>
            <a:ext cx="8750856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sally_talls</a:t>
            </a:r>
            <a:r>
              <a:rPr lang="en-US" dirty="0" smtClean="0"/>
              <a:t> = </a:t>
            </a:r>
            <a:r>
              <a:rPr lang="en-US" dirty="0" err="1" smtClean="0"/>
              <a:t>team.find</a:t>
            </a:r>
            <a:r>
              <a:rPr lang="en-US" dirty="0" smtClean="0"/>
              <a:t> { |player| player[1</a:t>
            </a:r>
            <a:r>
              <a:rPr lang="en-US" smtClean="0"/>
              <a:t>] == </a:t>
            </a:r>
            <a:r>
              <a:rPr lang="en-US" dirty="0" smtClean="0"/>
              <a:t>“Sally </a:t>
            </a:r>
            <a:r>
              <a:rPr lang="en-US" dirty="0" err="1" smtClean="0"/>
              <a:t>Talls</a:t>
            </a:r>
            <a:r>
              <a:rPr lang="en-US" dirty="0" smtClean="0"/>
              <a:t>”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11" y="1862667"/>
            <a:ext cx="8498289" cy="3877733"/>
          </a:xfrm>
        </p:spPr>
        <p:txBody>
          <a:bodyPr/>
          <a:lstStyle/>
          <a:p>
            <a:r>
              <a:rPr lang="en-US" dirty="0"/>
              <a:t>team = [["number", "name", "position", "points per game"],</a:t>
            </a:r>
          </a:p>
          <a:p>
            <a:r>
              <a:rPr lang="en-US" dirty="0"/>
              <a:t>        [12, "Joe </a:t>
            </a:r>
            <a:r>
              <a:rPr lang="en-US" dirty="0" err="1"/>
              <a:t>Schmo</a:t>
            </a:r>
            <a:r>
              <a:rPr lang="en-US" dirty="0"/>
              <a:t>", "Center", [14, 32, 7, 0, 23]],</a:t>
            </a:r>
          </a:p>
          <a:p>
            <a:r>
              <a:rPr lang="en-US" dirty="0"/>
              <a:t>        [9, "Ms. Buckets", "Point Guard", [19, 0, 11, 22, 0]],</a:t>
            </a:r>
          </a:p>
          <a:p>
            <a:r>
              <a:rPr lang="en-US" dirty="0"/>
              <a:t>        [31, "Harvey Kay", "Shooting Guard", [0, 30, 16, 0, 25]],</a:t>
            </a:r>
          </a:p>
          <a:p>
            <a:r>
              <a:rPr lang="en-US" dirty="0"/>
              <a:t>        [18, "Sally </a:t>
            </a:r>
            <a:r>
              <a:rPr lang="en-US" dirty="0" err="1"/>
              <a:t>Talls</a:t>
            </a:r>
            <a:r>
              <a:rPr lang="en-US" dirty="0"/>
              <a:t>", "Power Forward", [18, 29, 26, 31, 19]],</a:t>
            </a:r>
          </a:p>
          <a:p>
            <a:r>
              <a:rPr lang="en-US" dirty="0"/>
              <a:t>        [22, "MK </a:t>
            </a:r>
            <a:r>
              <a:rPr lang="en-US" dirty="0" err="1"/>
              <a:t>DiBoux</a:t>
            </a:r>
            <a:r>
              <a:rPr lang="en-US" dirty="0"/>
              <a:t>", "Small Forward", [11, 0, 23, 17, 0]]]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with rows and columns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>
                <a:latin typeface="Andale Mono"/>
                <a:cs typeface="Andale Mono"/>
              </a:rPr>
              <a:t>row_1 = [ “-“, “-”,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row_2 = [ “-“, “O”, “X”]</a:t>
            </a:r>
            <a:br>
              <a:rPr lang="pl-PL" sz="1500" dirty="0">
                <a:latin typeface="Andale Mono"/>
                <a:cs typeface="Andale Mono"/>
              </a:rPr>
            </a:br>
            <a:r>
              <a:rPr lang="pl-PL" sz="1500" dirty="0">
                <a:latin typeface="Andale Mono"/>
                <a:cs typeface="Andale Mono"/>
              </a:rPr>
              <a:t>row_3 = [ “-“, “-“, “O”]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0766" y="2980944"/>
            <a:ext cx="4093938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 err="1">
                <a:latin typeface="Andale Mono"/>
                <a:cs typeface="Andale Mono"/>
              </a:rPr>
              <a:t>tic_tac_toe</a:t>
            </a:r>
            <a:r>
              <a:rPr lang="nl-NL" sz="1500" dirty="0">
                <a:latin typeface="Andale Mono"/>
                <a:cs typeface="Andale Mono"/>
              </a:rPr>
              <a:t> = </a:t>
            </a:r>
            <a:r>
              <a:rPr lang="nl-NL" sz="1500" dirty="0" smtClean="0">
                <a:latin typeface="Andale Mono"/>
                <a:cs typeface="Andale Mono"/>
              </a:rPr>
              <a:t>[ [ </a:t>
            </a:r>
            <a:r>
              <a:rPr lang="nl-NL" sz="1500" dirty="0">
                <a:latin typeface="Andale Mono"/>
                <a:cs typeface="Andale Mono"/>
              </a:rPr>
              <a:t>“-“, “-”,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“O”, “X”],</a:t>
            </a:r>
            <a:br>
              <a:rPr lang="nl-NL" sz="1500" dirty="0">
                <a:latin typeface="Andale Mono"/>
                <a:cs typeface="Andale Mono"/>
              </a:rPr>
            </a:br>
            <a:r>
              <a:rPr lang="nl-NL" sz="1500" dirty="0">
                <a:latin typeface="Andale Mono"/>
                <a:cs typeface="Andale Mono"/>
              </a:rPr>
              <a:t>               </a:t>
            </a:r>
            <a:r>
              <a:rPr lang="nl-NL" sz="1500" dirty="0" smtClean="0">
                <a:latin typeface="Andale Mono"/>
                <a:cs typeface="Andale Mono"/>
              </a:rPr>
              <a:t> [ </a:t>
            </a:r>
            <a:r>
              <a:rPr lang="nl-NL" sz="1500" dirty="0">
                <a:latin typeface="Andale Mono"/>
                <a:cs typeface="Andale Mono"/>
              </a:rPr>
              <a:t>“-“, “-“, “O”</a:t>
            </a:r>
            <a:r>
              <a:rPr lang="nl-NL" sz="1500" dirty="0" smtClean="0">
                <a:latin typeface="Andale Mono"/>
                <a:cs typeface="Andale Mono"/>
              </a:rPr>
              <a:t>] ]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9147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What</a:t>
            </a:r>
            <a:r>
              <a:rPr lang="en-US" baseline="0" dirty="0" smtClean="0"/>
              <a:t> position does Ms. Buckets play?</a:t>
            </a:r>
          </a:p>
          <a:p>
            <a:pPr marL="342900" indent="-342900"/>
            <a:r>
              <a:rPr lang="en-US" baseline="0" dirty="0" smtClean="0"/>
              <a:t>What number does Harvey Kay wear?</a:t>
            </a:r>
          </a:p>
          <a:p>
            <a:pPr marL="342900" indent="-342900"/>
            <a:r>
              <a:rPr lang="en-US" dirty="0" smtClean="0"/>
              <a:t>How many points did Joe </a:t>
            </a:r>
            <a:r>
              <a:rPr lang="en-US" dirty="0" err="1" smtClean="0"/>
              <a:t>Schmo</a:t>
            </a:r>
            <a:r>
              <a:rPr lang="en-US" dirty="0" smtClean="0"/>
              <a:t> score in Game 3?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Complex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values</a:t>
            </a:r>
            <a:r>
              <a:rPr lang="en-US" baseline="0" dirty="0" smtClean="0"/>
              <a:t> do these return?</a:t>
            </a: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team[2][0]</a:t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 smtClean="0">
                <a:latin typeface="Andale Mono"/>
                <a:cs typeface="Andale Mono"/>
              </a:rPr>
              <a:t>team</a:t>
            </a:r>
            <a:r>
              <a:rPr lang="en-US" sz="1500" dirty="0">
                <a:latin typeface="Andale Mono"/>
                <a:cs typeface="Andale Mono"/>
              </a:rPr>
              <a:t>[5][3][0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team[3][2]</a:t>
            </a:r>
          </a:p>
        </p:txBody>
      </p:sp>
    </p:spTree>
    <p:extLst>
      <p:ext uri="{BB962C8B-B14F-4D97-AF65-F5344CB8AC3E}">
        <p14:creationId xmlns:p14="http://schemas.microsoft.com/office/powerpoint/2010/main" val="209419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Provide</a:t>
            </a:r>
            <a:r>
              <a:rPr lang="en-US" baseline="0" dirty="0" smtClean="0"/>
              <a:t> Informative Labels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err="1"/>
              <a:t>hash_team</a:t>
            </a:r>
            <a:r>
              <a:rPr lang="en-US" dirty="0"/>
              <a:t> = {</a:t>
            </a:r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[18,29,26,31,19]}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[11,0,23,17,0]}</a:t>
            </a:r>
          </a:p>
          <a:p>
            <a:r>
              <a:rPr lang="en-US" dirty="0"/>
              <a:t>            }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0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Hashes Provide</a:t>
            </a:r>
            <a:r>
              <a:rPr lang="en-US" sz="4400" b="1" kern="120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Informative Labels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more comprehensible?</a:t>
            </a:r>
            <a:br>
              <a:rPr lang="en-US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>
              <a:solidFill>
                <a:srgbClr val="7E7F8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81540"/>
            <a:ext cx="8229600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team[2][0</a:t>
            </a:r>
            <a:r>
              <a:rPr lang="en-US" sz="1500" dirty="0" smtClean="0">
                <a:latin typeface="Andale Mono"/>
                <a:cs typeface="Andale Mono"/>
              </a:rPr>
              <a:t>]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team[“Ms. Buckets”][“number”]</a:t>
            </a:r>
          </a:p>
        </p:txBody>
      </p:sp>
    </p:spTree>
    <p:extLst>
      <p:ext uri="{BB962C8B-B14F-4D97-AF65-F5344CB8AC3E}">
        <p14:creationId xmlns:p14="http://schemas.microsoft.com/office/powerpoint/2010/main" val="401057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Solution Maybe </a:t>
            </a:r>
            <a:br>
              <a:rPr lang="en-US" dirty="0" smtClean="0"/>
            </a:br>
            <a:r>
              <a:rPr lang="en-US" dirty="0" smtClean="0"/>
              <a:t>An Array of Hashes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216" y="1418725"/>
            <a:ext cx="9044784" cy="4762156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= </a:t>
            </a:r>
            <a:r>
              <a:rPr lang="en-US" dirty="0" smtClean="0"/>
              <a:t>[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Joe </a:t>
            </a:r>
            <a:r>
              <a:rPr lang="en-US" dirty="0" err="1"/>
              <a:t>Schmo</a:t>
            </a:r>
            <a:r>
              <a:rPr lang="en-US" dirty="0"/>
              <a:t>" =&gt; { number: 12, position: "center", </a:t>
            </a:r>
            <a:endParaRPr lang="en-US" dirty="0" smtClean="0"/>
          </a:p>
          <a:p>
            <a:r>
              <a:rPr lang="en-US" dirty="0" smtClean="0"/>
              <a:t>								"</a:t>
            </a:r>
            <a:r>
              <a:rPr lang="en-US" dirty="0"/>
              <a:t>points per game" =&gt; [14,32,7,0,23]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Ms. Buckets" =&gt; { number: 9, position: "Point Guard", </a:t>
            </a:r>
            <a:r>
              <a:rPr lang="en-US" dirty="0" smtClean="0"/>
              <a:t>								"</a:t>
            </a:r>
            <a:r>
              <a:rPr lang="en-US" dirty="0"/>
              <a:t>points per game" =&gt; [19,0,11,22,0]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Harvey Kay" =&gt; {number: 31, position: "Shooting Guard", </a:t>
            </a:r>
            <a:r>
              <a:rPr lang="en-US" dirty="0" smtClean="0"/>
              <a:t>								"</a:t>
            </a:r>
            <a:r>
              <a:rPr lang="en-US" dirty="0"/>
              <a:t>points per game" =&gt; [0,30,16,0,25]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Sally </a:t>
            </a:r>
            <a:r>
              <a:rPr lang="en-US" dirty="0" err="1"/>
              <a:t>Talls</a:t>
            </a:r>
            <a:r>
              <a:rPr lang="en-US" dirty="0"/>
              <a:t>" =&gt; {number: 18, position: "Power Forward", </a:t>
            </a:r>
            <a:r>
              <a:rPr lang="en-US" dirty="0" smtClean="0"/>
              <a:t>								"</a:t>
            </a:r>
            <a:r>
              <a:rPr lang="en-US" dirty="0"/>
              <a:t>points per game" =&gt; [18,29,26,31,19]</a:t>
            </a:r>
            <a:r>
              <a:rPr lang="en-US" dirty="0" smtClean="0"/>
              <a:t>}},</a:t>
            </a:r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dirty="0" smtClean="0"/>
              <a:t>{"</a:t>
            </a:r>
            <a:r>
              <a:rPr lang="en-US" dirty="0"/>
              <a:t>MK </a:t>
            </a:r>
            <a:r>
              <a:rPr lang="en-US" dirty="0" err="1"/>
              <a:t>DiBoux</a:t>
            </a:r>
            <a:r>
              <a:rPr lang="en-US" dirty="0"/>
              <a:t>" =&gt; {number: 22, position: "Small Forward", </a:t>
            </a:r>
            <a:r>
              <a:rPr lang="en-US" dirty="0" smtClean="0"/>
              <a:t>								"</a:t>
            </a:r>
            <a:r>
              <a:rPr lang="en-US" dirty="0"/>
              <a:t>points per game" =&gt; [11,0,23,17,0]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6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Data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Structs</a:t>
            </a:r>
            <a:r>
              <a:rPr lang="en-US" sz="4400" b="1" kern="120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Wrapup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6550" y="2996474"/>
            <a:ext cx="2700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129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36033" y="3660907"/>
            <a:ext cx="2777244" cy="6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= { age: 27 }</a:t>
            </a:r>
            <a:b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</a:b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  = { age: 25 }</a:t>
            </a:r>
            <a:endParaRPr lang="pl-PL" sz="1500" dirty="0">
              <a:solidFill>
                <a:srgbClr val="EB755D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908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 with named attributes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0032" y="3365868"/>
            <a:ext cx="3898385" cy="76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500" dirty="0" err="1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 = {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freda: { age: 27 }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nb-NO" sz="1500" dirty="0">
                <a:latin typeface="Andale Mono"/>
                <a:cs typeface="Andale Mono"/>
              </a:rPr>
              <a:t/>
            </a:r>
            <a:br>
              <a:rPr lang="nb-NO" sz="1500" dirty="0">
                <a:latin typeface="Andale Mono"/>
                <a:cs typeface="Andale Mono"/>
              </a:rPr>
            </a:br>
            <a:r>
              <a:rPr lang="nb-NO" sz="1500" dirty="0">
                <a:latin typeface="Andale Mono"/>
                <a:cs typeface="Andale Mono"/>
              </a:rPr>
              <a:t>	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	  </a:t>
            </a:r>
            <a:r>
              <a:rPr lang="nb-NO" sz="1500" dirty="0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nb-NO" sz="1500" dirty="0">
                <a:solidFill>
                  <a:srgbClr val="EB755D"/>
                </a:solidFill>
                <a:latin typeface="Andale Mono"/>
                <a:cs typeface="Andale Mono"/>
              </a:rPr>
              <a:t>:  { age: 25 }</a:t>
            </a:r>
            <a:r>
              <a:rPr lang="nb-NO" sz="1500" dirty="0">
                <a:latin typeface="Andale Mono"/>
                <a:cs typeface="Andale Mono"/>
              </a:rPr>
              <a:t> </a:t>
            </a:r>
            <a:r>
              <a:rPr lang="nb-NO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3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Nested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7"/>
            <a:ext cx="8229600" cy="2512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Hierarchy with named attributes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6383" y="2981540"/>
            <a:ext cx="5594980" cy="16020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i-FI" sz="1500" dirty="0" smtClean="0">
              <a:solidFill>
                <a:srgbClr val="1CFF00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fi-FI" sz="1500" dirty="0" err="1" smtClean="0">
                <a:solidFill>
                  <a:srgbClr val="00D7FF"/>
                </a:solidFill>
                <a:latin typeface="Andale Mono"/>
                <a:cs typeface="Andale Mono"/>
              </a:rPr>
              <a:t>cohorts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=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foxes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{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27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		         </a:t>
            </a:r>
            <a:r>
              <a:rPr lang="fi-FI" sz="1500" dirty="0" smtClean="0">
                <a:latin typeface="Andale Mono"/>
                <a:cs typeface="Andale Mono"/>
              </a:rPr>
              <a:t>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 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25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0000FF"/>
                </a:solidFill>
                <a:latin typeface="Andale Mono"/>
                <a:cs typeface="Andale Mono"/>
              </a:rPr>
              <a:t>otters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: {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24 }</a:t>
            </a:r>
            <a:r>
              <a:rPr lang="fi-FI" sz="1500" dirty="0">
                <a:solidFill>
                  <a:srgbClr val="0000FF"/>
                </a:solidFill>
                <a:latin typeface="Andale Mono"/>
                <a:cs typeface="Andale Mono"/>
              </a:rPr>
              <a:t>,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r>
              <a:rPr lang="fi-FI" sz="1500" dirty="0">
                <a:latin typeface="Andale Mono"/>
                <a:cs typeface="Andale Mono"/>
              </a:rPr>
              <a:t>            </a:t>
            </a:r>
            <a:r>
              <a:rPr lang="fi-FI" sz="1500" dirty="0" smtClean="0">
                <a:latin typeface="Andale Mono"/>
                <a:cs typeface="Andale Mono"/>
              </a:rPr>
              <a:t>          </a:t>
            </a:r>
            <a:r>
              <a:rPr lang="fi-FI" sz="1500" dirty="0" err="1" smtClean="0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{ </a:t>
            </a:r>
            <a:r>
              <a:rPr lang="fi-FI" sz="1500" dirty="0" err="1">
                <a:solidFill>
                  <a:srgbClr val="EB755D"/>
                </a:solidFill>
                <a:latin typeface="Andale Mono"/>
                <a:cs typeface="Andale Mono"/>
              </a:rPr>
              <a:t>age</a:t>
            </a:r>
            <a:r>
              <a:rPr lang="fi-FI" sz="1500" dirty="0">
                <a:solidFill>
                  <a:srgbClr val="EB755D"/>
                </a:solidFill>
                <a:latin typeface="Andale Mono"/>
                <a:cs typeface="Andale Mono"/>
              </a:rPr>
              <a:t>: 29 }</a:t>
            </a:r>
            <a:r>
              <a:rPr lang="fi-FI" sz="1500" dirty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fi-FI" sz="1500" dirty="0" smtClean="0">
                <a:latin typeface="Andale Mono"/>
                <a:cs typeface="Andale Mono"/>
              </a:rPr>
              <a:t> </a:t>
            </a:r>
            <a:r>
              <a:rPr lang="fi-FI" sz="1500" dirty="0" smtClean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r>
              <a:rPr lang="fi-FI" sz="1500" dirty="0">
                <a:latin typeface="Andale Mono"/>
                <a:cs typeface="Andale Mono"/>
              </a:rPr>
              <a:t/>
            </a:r>
            <a:br>
              <a:rPr lang="fi-FI" sz="1500" dirty="0">
                <a:latin typeface="Andale Mono"/>
                <a:cs typeface="Andale Mono"/>
              </a:rPr>
            </a:b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0346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Arrays and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ndale Mono"/>
              </a:rPr>
              <a:t>Anything object can be inside the collections</a:t>
            </a:r>
            <a:br>
              <a:rPr lang="en-US" dirty="0" smtClean="0">
                <a:cs typeface="Andale Mono"/>
              </a:rPr>
            </a:br>
            <a:r>
              <a:rPr lang="en-US" dirty="0" smtClean="0">
                <a:cs typeface="Andale Mono"/>
              </a:rPr>
              <a:t/>
            </a:r>
            <a:br>
              <a:rPr lang="en-US" dirty="0" smtClean="0">
                <a:cs typeface="Andale Mono"/>
              </a:rPr>
            </a:br>
            <a:endParaRPr lang="en-US" sz="2400" dirty="0" smtClean="0">
              <a:solidFill>
                <a:srgbClr val="7E7F80"/>
              </a:solidFill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Nested Data Structures: Arrays and Hashes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5441" y="2981540"/>
            <a:ext cx="5356861" cy="27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cohorts = {  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foxes: {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27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fred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  age: 25 }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,</a:t>
            </a:r>
            <a:b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otters: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    students: [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olivia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24 }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,</a:t>
            </a:r>
            <a:r>
              <a:rPr lang="en-US" sz="1500" dirty="0">
                <a:latin typeface="Andale Mono"/>
                <a:cs typeface="Andale Mono"/>
              </a:rPr>
              <a:t/>
            </a:r>
            <a:br>
              <a:rPr lang="en-US" sz="1500" dirty="0">
                <a:latin typeface="Andale Mono"/>
                <a:cs typeface="Andale Mono"/>
              </a:rPr>
            </a:br>
            <a:r>
              <a:rPr lang="en-US" sz="1500" dirty="0">
                <a:latin typeface="Andale Mono"/>
                <a:cs typeface="Andale Mono"/>
              </a:rPr>
              <a:t>                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{ name: ”</a:t>
            </a:r>
            <a:r>
              <a:rPr lang="en-US" sz="1500" dirty="0" err="1">
                <a:solidFill>
                  <a:srgbClr val="EB755D"/>
                </a:solidFill>
                <a:latin typeface="Andale Mono"/>
                <a:cs typeface="Andale Mono"/>
              </a:rPr>
              <a:t>oliver</a:t>
            </a:r>
            <a:r>
              <a:rPr lang="en-US" sz="1500" dirty="0">
                <a:solidFill>
                  <a:srgbClr val="EB755D"/>
                </a:solidFill>
                <a:latin typeface="Andale Mono"/>
                <a:cs typeface="Andale Mono"/>
              </a:rPr>
              <a:t>”, age: 29 }</a:t>
            </a: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>
                <a:solidFill>
                  <a:srgbClr val="FF00CA"/>
                </a:solidFill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Andale Mono"/>
                <a:cs typeface="Andale Mono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D7FF"/>
                </a:solidFill>
                <a:latin typeface="Andale Mono"/>
                <a:cs typeface="Andale Mono"/>
              </a:rPr>
              <a:t>}</a:t>
            </a:r>
            <a:endParaRPr lang="en-US" sz="1500" dirty="0" smtClean="0">
              <a:solidFill>
                <a:srgbClr val="00D7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704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6085</TotalTime>
  <Words>2700</Words>
  <Application>Microsoft Macintosh PowerPoint</Application>
  <PresentationFormat>On-screen Show (4:3)</PresentationFormat>
  <Paragraphs>392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Dev Bootcamp</vt:lpstr>
      <vt:lpstr>Nested Data Structures</vt:lpstr>
      <vt:lpstr>Lecture Topics</vt:lpstr>
      <vt:lpstr>Why you care.</vt:lpstr>
      <vt:lpstr>Everything is an Object</vt:lpstr>
      <vt:lpstr>Example of a Nested Array</vt:lpstr>
      <vt:lpstr>Example of a Nested Hash</vt:lpstr>
      <vt:lpstr>Example of a Nested Hash</vt:lpstr>
      <vt:lpstr>Example of a Nested Hash</vt:lpstr>
      <vt:lpstr>Mixing Arrays and Hashes</vt:lpstr>
      <vt:lpstr>Accessing Values</vt:lpstr>
      <vt:lpstr>Answer: Method Chaining</vt:lpstr>
      <vt:lpstr>Method Chaining</vt:lpstr>
      <vt:lpstr>Method Chaining</vt:lpstr>
      <vt:lpstr>Method Chaining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Array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Access Values in a Nested Hash</vt:lpstr>
      <vt:lpstr>Creating the Structure</vt:lpstr>
      <vt:lpstr>3x3 array with Sample values from a 3x9 array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Creating the Structure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Ambiguity in Complex Arrays</vt:lpstr>
      <vt:lpstr>Hashes Provide Informative Labels</vt:lpstr>
      <vt:lpstr>Hashes Provide Informative Labels </vt:lpstr>
      <vt:lpstr>Optimal Solution Maybe  An Array of Hashes </vt:lpstr>
      <vt:lpstr>Data Structs Wrapup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114</cp:revision>
  <dcterms:created xsi:type="dcterms:W3CDTF">2014-01-28T03:04:51Z</dcterms:created>
  <dcterms:modified xsi:type="dcterms:W3CDTF">2017-08-14T19:31:44Z</dcterms:modified>
</cp:coreProperties>
</file>