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340" r:id="rId4"/>
    <p:sldId id="338" r:id="rId5"/>
    <p:sldId id="258" r:id="rId6"/>
    <p:sldId id="260" r:id="rId7"/>
    <p:sldId id="261" r:id="rId8"/>
    <p:sldId id="262" r:id="rId9"/>
    <p:sldId id="334" r:id="rId10"/>
    <p:sldId id="263" r:id="rId11"/>
    <p:sldId id="264" r:id="rId12"/>
    <p:sldId id="265" r:id="rId13"/>
    <p:sldId id="266" r:id="rId14"/>
    <p:sldId id="267" r:id="rId15"/>
    <p:sldId id="268" r:id="rId16"/>
    <p:sldId id="303" r:id="rId17"/>
    <p:sldId id="319" r:id="rId18"/>
    <p:sldId id="321" r:id="rId19"/>
    <p:sldId id="320" r:id="rId20"/>
    <p:sldId id="322" r:id="rId21"/>
    <p:sldId id="323" r:id="rId22"/>
    <p:sldId id="324" r:id="rId23"/>
    <p:sldId id="278" r:id="rId24"/>
    <p:sldId id="279" r:id="rId25"/>
    <p:sldId id="325" r:id="rId26"/>
    <p:sldId id="336" r:id="rId27"/>
    <p:sldId id="326" r:id="rId28"/>
    <p:sldId id="327" r:id="rId29"/>
    <p:sldId id="328" r:id="rId30"/>
    <p:sldId id="329" r:id="rId31"/>
    <p:sldId id="330" r:id="rId32"/>
    <p:sldId id="306" r:id="rId33"/>
    <p:sldId id="313" r:id="rId34"/>
    <p:sldId id="307" r:id="rId35"/>
    <p:sldId id="337" r:id="rId36"/>
    <p:sldId id="339" r:id="rId37"/>
    <p:sldId id="309" r:id="rId38"/>
    <p:sldId id="310" r:id="rId39"/>
    <p:sldId id="335" r:id="rId40"/>
    <p:sldId id="312" r:id="rId41"/>
    <p:sldId id="287" r:id="rId42"/>
    <p:sldId id="289" r:id="rId43"/>
    <p:sldId id="288" r:id="rId44"/>
    <p:sldId id="290" r:id="rId45"/>
    <p:sldId id="291" r:id="rId46"/>
    <p:sldId id="295" r:id="rId47"/>
    <p:sldId id="331" r:id="rId48"/>
    <p:sldId id="332" r:id="rId49"/>
    <p:sldId id="333" r:id="rId50"/>
    <p:sldId id="296" r:id="rId51"/>
    <p:sldId id="298" r:id="rId52"/>
    <p:sldId id="297" r:id="rId53"/>
    <p:sldId id="300" r:id="rId54"/>
    <p:sldId id="342" r:id="rId55"/>
    <p:sldId id="34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4" autoAdjust="0"/>
    <p:restoredTop sz="86380" autoAdjust="0"/>
  </p:normalViewPr>
  <p:slideViewPr>
    <p:cSldViewPr snapToGrid="0" snapToObjects="1">
      <p:cViewPr varScale="1">
        <p:scale>
          <a:sx n="86" d="100"/>
          <a:sy n="86" d="100"/>
        </p:scale>
        <p:origin x="-11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twitter.com/rest/reference/get/statuses/user_timelin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Arrays and Hashes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3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pic>
        <p:nvPicPr>
          <p:cNvPr id="5" name="Picture 4" descr="sFJkZ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308"/>
            <a:ext cx="9144000" cy="48952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dive into these structures?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latin typeface="Andale Mono"/>
                <a:cs typeface="Andale Mono"/>
              </a:rPr>
              <a:t>downcase.reverse.capitalize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“Draw”</a:t>
            </a:r>
            <a:endParaRPr lang="en-US" sz="1600" dirty="0">
              <a:solidFill>
                <a:schemeClr val="accent3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“ward”</a:t>
            </a:r>
            <a:endParaRPr lang="en-US" sz="1600" dirty="0">
              <a:solidFill>
                <a:schemeClr val="accent6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ward”.reverse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EA4A3C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ward”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draw”.capitalize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“Draw”</a:t>
            </a: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element in tic-tac-toe board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rgbClr val="00A9B9"/>
                </a:solidFill>
              </a:rPr>
              <a:t>.at</a:t>
            </a:r>
            <a:r>
              <a:rPr lang="en-US" dirty="0">
                <a:solidFill>
                  <a:srgbClr val="00A9B9"/>
                </a:solidFill>
              </a:rPr>
              <a:t>(1)</a:t>
            </a:r>
            <a:r>
              <a:rPr lang="en-US" dirty="0"/>
              <a:t>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chemeClr val="accent5"/>
                </a:solidFill>
              </a:rPr>
              <a:t>.at</a:t>
            </a:r>
            <a:r>
              <a:rPr lang="en-US" dirty="0">
                <a:solidFill>
                  <a:schemeClr val="accent5"/>
                </a:solidFill>
              </a:rPr>
              <a:t>(1)</a:t>
            </a:r>
            <a:r>
              <a:rPr lang="en-US" dirty="0">
                <a:solidFill>
                  <a:schemeClr val="accent4"/>
                </a:solidFill>
              </a:rPr>
              <a:t>.at(2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 of multi-level data </a:t>
            </a:r>
            <a:r>
              <a:rPr lang="en-US" dirty="0" err="1" smtClean="0"/>
              <a:t>structs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Accessing values through method </a:t>
            </a:r>
            <a:r>
              <a:rPr lang="en-US" dirty="0" smtClean="0"/>
              <a:t>chaining</a:t>
            </a:r>
          </a:p>
          <a:p>
            <a:endParaRPr lang="en-US" dirty="0" smtClean="0"/>
          </a:p>
          <a:p>
            <a:r>
              <a:rPr lang="en-US" dirty="0"/>
              <a:t>Creating </a:t>
            </a:r>
            <a:r>
              <a:rPr lang="en-US" dirty="0" smtClean="0"/>
              <a:t>a desired structure</a:t>
            </a:r>
          </a:p>
          <a:p>
            <a:endParaRPr lang="en-US" dirty="0"/>
          </a:p>
          <a:p>
            <a:r>
              <a:rPr lang="en-US" dirty="0" smtClean="0"/>
              <a:t>Dealing with ambiguity </a:t>
            </a:r>
            <a:r>
              <a:rPr lang="en-US" dirty="0" smtClean="0"/>
              <a:t>in </a:t>
            </a:r>
            <a:r>
              <a:rPr lang="en-US" dirty="0" smtClean="0"/>
              <a:t>complex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/>
              <a:t>[1][2]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/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>
                <a:solidFill>
                  <a:srgbClr val="EA4A3C"/>
                </a:solidFill>
              </a:rPr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1155681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The age of a student in a cohort</a:t>
            </a: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>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500" dirty="0" err="1">
                <a:latin typeface="Andale Mono"/>
                <a:cs typeface="Andale Mono"/>
              </a:rPr>
              <a:t>cohorts</a:t>
            </a:r>
            <a:r>
              <a:rPr lang="fi-FI" sz="1500" dirty="0">
                <a:latin typeface="Andale Mono"/>
                <a:cs typeface="Andale Mono"/>
              </a:rPr>
              <a:t> = </a:t>
            </a:r>
            <a:r>
              <a:rPr lang="fi-FI" sz="1500" dirty="0" smtClean="0">
                <a:latin typeface="Andale Mono"/>
                <a:cs typeface="Andale Mono"/>
              </a:rPr>
              <a:t>{  </a:t>
            </a:r>
            <a:r>
              <a:rPr lang="fi-FI" sz="1500" dirty="0" err="1" smtClean="0">
                <a:latin typeface="Andale Mono"/>
                <a:cs typeface="Andale Mono"/>
              </a:rPr>
              <a:t>foxes</a:t>
            </a:r>
            <a:r>
              <a:rPr lang="fi-FI" sz="1500" dirty="0">
                <a:latin typeface="Andale Mono"/>
                <a:cs typeface="Andale Mono"/>
              </a:rPr>
              <a:t>: </a:t>
            </a:r>
            <a:r>
              <a:rPr lang="fi-FI" sz="1500" dirty="0" smtClean="0">
                <a:latin typeface="Andale Mono"/>
                <a:cs typeface="Andale Mono"/>
              </a:rPr>
              <a:t>{ </a:t>
            </a:r>
            <a:r>
              <a:rPr lang="fi-FI" sz="1500" dirty="0" err="1">
                <a:latin typeface="Andale Mono"/>
                <a:cs typeface="Andale Mono"/>
              </a:rPr>
              <a:t>freda</a:t>
            </a:r>
            <a:r>
              <a:rPr lang="fi-FI" sz="1500" dirty="0">
                <a:latin typeface="Andale Mono"/>
                <a:cs typeface="Andale Mono"/>
              </a:rPr>
              <a:t>: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27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latin typeface="Andale Mono"/>
                <a:cs typeface="Andale Mono"/>
              </a:rPr>
              <a:t>fred</a:t>
            </a:r>
            <a:r>
              <a:rPr lang="fi-FI" sz="1500" dirty="0">
                <a:latin typeface="Andale Mono"/>
                <a:cs typeface="Andale Mono"/>
              </a:rPr>
              <a:t>: 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25 }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otters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olivia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24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oliver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29 } </a:t>
            </a:r>
            <a:r>
              <a:rPr lang="fi-FI" sz="1500" dirty="0" smtClean="0">
                <a:latin typeface="Andale Mono"/>
                <a:cs typeface="Andale Mono"/>
              </a:rPr>
              <a:t>} 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879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cohorts.fetch</a:t>
            </a:r>
            <a:r>
              <a:rPr lang="en-US" sz="1600" dirty="0">
                <a:latin typeface="Andale Mono"/>
                <a:cs typeface="Andale Mono"/>
              </a:rPr>
              <a:t>(:foxes).fetch(: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0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.fetch(: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cohorts[:foxes][: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4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42686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Big Data is a HUGE part of Web </a:t>
            </a:r>
            <a:r>
              <a:rPr lang="en-US" dirty="0" smtClean="0"/>
              <a:t>Development</a:t>
            </a:r>
          </a:p>
          <a:p>
            <a:endParaRPr lang="en-US" dirty="0" smtClean="0"/>
          </a:p>
          <a:p>
            <a:r>
              <a:rPr lang="en-US" dirty="0" smtClean="0"/>
              <a:t>Consuming </a:t>
            </a:r>
            <a:r>
              <a:rPr lang="en-US" dirty="0"/>
              <a:t>Internet is consuming nested </a:t>
            </a:r>
            <a:r>
              <a:rPr lang="en-US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Ability to navigate them easily is </a:t>
            </a:r>
            <a:r>
              <a:rPr lang="en-US" dirty="0" smtClean="0"/>
              <a:t>a crucial prerequisite of API </a:t>
            </a:r>
            <a:r>
              <a:rPr lang="en-US" dirty="0" smtClean="0"/>
              <a:t>integration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Basic Twitter Response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latin typeface="Andale Mono"/>
                <a:cs typeface="Andale Mono"/>
              </a:rPr>
              <a:t>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[:age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]</a:t>
            </a:r>
            <a:endParaRPr lang="en-US" sz="1600" dirty="0" smtClean="0">
              <a:solidFill>
                <a:schemeClr val="accent4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populate a desired structure with the right values?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0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3x3 array with</a:t>
            </a:r>
            <a:br>
              <a:rPr lang="en-US" dirty="0" smtClean="0"/>
            </a:br>
            <a:r>
              <a:rPr lang="en-US" dirty="0" smtClean="0"/>
              <a:t>Sample values from a 3x9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[ [:a, :b, :c],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[:d, :e, :f],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[:g, :h, :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[:j, :k, :l],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[:m, :n, :o],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[:p, :q, :r],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[:s, :t, :u],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[:v, :w, :x],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[:y, :z, :A] ]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[:t, :w, :z] 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/>
              <a:t>[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 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</a:t>
            </a:r>
            <a:r>
              <a:rPr lang="en-US" dirty="0" smtClean="0">
                <a:solidFill>
                  <a:srgbClr val="EA4A3C"/>
                </a:solidFill>
              </a:rPr>
              <a:t>:a</a:t>
            </a:r>
            <a:r>
              <a:rPr lang="en-US" dirty="0" smtClean="0"/>
              <a:t>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</a:t>
            </a:r>
            <a:r>
              <a:rPr lang="en-US" dirty="0" smtClean="0">
                <a:solidFill>
                  <a:srgbClr val="EA4A3C"/>
                </a:solidFill>
              </a:rPr>
              <a:t>:e</a:t>
            </a:r>
            <a:r>
              <a:rPr lang="en-US" dirty="0" smtClean="0"/>
              <a:t>, :f],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EA4A3C"/>
                </a:solidFill>
              </a:rPr>
              <a:t>:g</a:t>
            </a:r>
            <a:r>
              <a:rPr lang="en-US" dirty="0" smtClean="0"/>
              <a:t>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</a:t>
            </a:r>
            <a:r>
              <a:rPr lang="en-US" dirty="0" smtClean="0">
                <a:solidFill>
                  <a:srgbClr val="EA4A3C"/>
                </a:solidFill>
              </a:rPr>
              <a:t>:l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[:m, </a:t>
            </a:r>
            <a:r>
              <a:rPr lang="en-US" dirty="0" smtClean="0">
                <a:solidFill>
                  <a:srgbClr val="EA4A3C"/>
                </a:solidFill>
              </a:rPr>
              <a:t>:n</a:t>
            </a:r>
            <a:r>
              <a:rPr lang="en-US" dirty="0" smtClean="0"/>
              <a:t>, :o],</a:t>
            </a:r>
          </a:p>
          <a:p>
            <a:r>
              <a:rPr lang="en-US" dirty="0"/>
              <a:t> </a:t>
            </a:r>
            <a:r>
              <a:rPr lang="en-US" dirty="0" smtClean="0"/>
              <a:t> [:p, </a:t>
            </a:r>
            <a:r>
              <a:rPr lang="en-US" dirty="0" smtClean="0">
                <a:solidFill>
                  <a:srgbClr val="EA4A3C"/>
                </a:solidFill>
              </a:rPr>
              <a:t>:q</a:t>
            </a:r>
            <a:r>
              <a:rPr lang="en-US" dirty="0" smtClean="0"/>
              <a:t>, :r],</a:t>
            </a:r>
          </a:p>
          <a:p>
            <a:r>
              <a:rPr lang="en-US" dirty="0" smtClean="0"/>
              <a:t>  [:s, </a:t>
            </a:r>
            <a:r>
              <a:rPr lang="en-US" dirty="0" smtClean="0">
                <a:solidFill>
                  <a:srgbClr val="EA4A3C"/>
                </a:solidFill>
              </a:rPr>
              <a:t>:t</a:t>
            </a:r>
            <a:r>
              <a:rPr lang="en-US" dirty="0" smtClean="0"/>
              <a:t>, :u],</a:t>
            </a:r>
          </a:p>
          <a:p>
            <a:r>
              <a:rPr lang="en-US" dirty="0"/>
              <a:t> </a:t>
            </a:r>
            <a:r>
              <a:rPr lang="en-US" dirty="0" smtClean="0"/>
              <a:t> [:v, </a:t>
            </a:r>
            <a:r>
              <a:rPr lang="en-US" dirty="0" smtClean="0">
                <a:solidFill>
                  <a:srgbClr val="EA4A3C"/>
                </a:solidFill>
              </a:rPr>
              <a:t>:w</a:t>
            </a:r>
            <a:r>
              <a:rPr lang="en-US" dirty="0" smtClean="0"/>
              <a:t>, :x],</a:t>
            </a:r>
          </a:p>
          <a:p>
            <a:r>
              <a:rPr lang="en-US" dirty="0"/>
              <a:t> </a:t>
            </a:r>
            <a:r>
              <a:rPr lang="en-US" dirty="0" smtClean="0"/>
              <a:t> [:y, </a:t>
            </a:r>
            <a:r>
              <a:rPr lang="en-US" dirty="0" smtClean="0">
                <a:solidFill>
                  <a:srgbClr val="EA4A3C"/>
                </a:solidFill>
              </a:rPr>
              <a:t>:z</a:t>
            </a:r>
            <a:r>
              <a:rPr lang="en-US" dirty="0" smtClean="0"/>
              <a:t>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[:t, :w, :z] 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creating  the structure</a:t>
            </a: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populate </a:t>
            </a:r>
            <a:r>
              <a:rPr lang="en-US" dirty="0" smtClean="0"/>
              <a:t>the result</a:t>
            </a:r>
          </a:p>
          <a:p>
            <a:endParaRPr lang="en-US" dirty="0"/>
          </a:p>
          <a:p>
            <a:r>
              <a:rPr lang="en-US" dirty="0" smtClean="0"/>
              <a:t>Finally manipulate the input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</p:txBody>
      </p:sp>
    </p:spTree>
    <p:extLst>
      <p:ext uri="{BB962C8B-B14F-4D97-AF65-F5344CB8AC3E}">
        <p14:creationId xmlns:p14="http://schemas.microsoft.com/office/powerpoint/2010/main" val="30688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  <a:p>
            <a:pPr marL="0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desired.map!.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|row, </a:t>
            </a:r>
            <a:r>
              <a:rPr lang="en-US" sz="1600" dirty="0" err="1">
                <a:latin typeface="Andale Mono"/>
                <a:cs typeface="Andale Mono"/>
              </a:rPr>
              <a:t>row_index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row.map!.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|column, 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 smtClean="0">
                <a:latin typeface="Andale Mono"/>
                <a:cs typeface="Andale Mono"/>
              </a:rPr>
              <a:t>provided.each_slice</a:t>
            </a:r>
            <a:r>
              <a:rPr lang="en-US" sz="1600" dirty="0">
                <a:latin typeface="Andale Mono"/>
                <a:cs typeface="Andale Mono"/>
              </a:rPr>
              <a:t>(3).</a:t>
            </a:r>
            <a:r>
              <a:rPr lang="en-US" sz="1600" dirty="0" err="1">
                <a:latin typeface="Andale Mono"/>
                <a:cs typeface="Andale Mono"/>
              </a:rPr>
              <a:t>to_a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 smtClean="0">
                <a:latin typeface="Andale Mono"/>
                <a:cs typeface="Andale Mono"/>
              </a:rPr>
              <a:t>row_index</a:t>
            </a:r>
            <a:r>
              <a:rPr lang="en-US" sz="1600" dirty="0" smtClean="0">
                <a:latin typeface="Andale Mono"/>
                <a:cs typeface="Andale Mono"/>
              </a:rPr>
              <a:t>][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].sample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end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end</a:t>
            </a:r>
            <a:endParaRPr lang="en-US" sz="16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19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685"/>
            <a:ext cx="8229600" cy="28021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Everything in Ruby is an Object</a:t>
            </a:r>
          </a:p>
          <a:p>
            <a:r>
              <a:rPr lang="en-US" dirty="0" smtClean="0"/>
              <a:t>Arrays &amp;&amp; Hashes are just Object containers</a:t>
            </a:r>
            <a:endParaRPr lang="en-US" dirty="0"/>
          </a:p>
          <a:p>
            <a:r>
              <a:rPr lang="en-US" dirty="0" smtClean="0"/>
              <a:t>So you can fill them however you like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970" y="4656838"/>
            <a:ext cx="8892029" cy="108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object_array</a:t>
            </a:r>
            <a:r>
              <a:rPr lang="pl-PL" sz="1500" dirty="0">
                <a:latin typeface="Andale Mono"/>
                <a:cs typeface="Andale Mono"/>
              </a:rPr>
              <a:t> = [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"</a:t>
            </a:r>
            <a:r>
              <a:rPr lang="pl-PL" sz="1500" dirty="0" smtClean="0">
                <a:latin typeface="Andale Mono"/>
                <a:cs typeface="Andale Mono"/>
              </a:rPr>
              <a:t>string"</a:t>
            </a:r>
            <a:r>
              <a:rPr lang="pl-PL" sz="1500" dirty="0">
                <a:latin typeface="Andale Mono"/>
                <a:cs typeface="Andale Mono"/>
              </a:rPr>
              <a:t>, 1024, </a:t>
            </a:r>
            <a:r>
              <a:rPr lang="pl-PL" sz="1500" dirty="0" err="1">
                <a:latin typeface="Andale Mono"/>
                <a:cs typeface="Andale Mono"/>
              </a:rPr>
              <a:t>ahash</a:t>
            </a:r>
            <a:r>
              <a:rPr lang="pl-PL" sz="1500" dirty="0">
                <a:latin typeface="Andale Mono"/>
                <a:cs typeface="Andale Mono"/>
              </a:rPr>
              <a:t>: {</a:t>
            </a:r>
            <a:r>
              <a:rPr lang="pl-PL" sz="1500" dirty="0" err="1">
                <a:latin typeface="Andale Mono"/>
                <a:cs typeface="Andale Mono"/>
              </a:rPr>
              <a:t>topher</a:t>
            </a:r>
            <a:r>
              <a:rPr lang="pl-PL" sz="1500" dirty="0">
                <a:latin typeface="Andale Mono"/>
                <a:cs typeface="Andale Mono"/>
              </a:rPr>
              <a:t>: "</a:t>
            </a:r>
            <a:r>
              <a:rPr lang="pl-PL" sz="1500" dirty="0" err="1">
                <a:latin typeface="Andale Mono"/>
                <a:cs typeface="Andale Mono"/>
              </a:rPr>
              <a:t>awesome</a:t>
            </a:r>
            <a:r>
              <a:rPr lang="pl-PL" sz="1500" dirty="0">
                <a:latin typeface="Andale Mono"/>
                <a:cs typeface="Andale Mono"/>
              </a:rPr>
              <a:t>"}</a:t>
            </a:r>
            <a:r>
              <a:rPr lang="pl-PL" sz="15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pl-PL" sz="15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object_hash</a:t>
            </a:r>
            <a:r>
              <a:rPr lang="pl-PL" sz="1500" dirty="0">
                <a:latin typeface="Andale Mono"/>
                <a:cs typeface="Andale Mono"/>
              </a:rPr>
              <a:t> = { </a:t>
            </a:r>
            <a:r>
              <a:rPr lang="pl-PL" sz="1500" dirty="0" err="1">
                <a:latin typeface="Andale Mono"/>
                <a:cs typeface="Andale Mono"/>
              </a:rPr>
              <a:t>bool</a:t>
            </a:r>
            <a:r>
              <a:rPr lang="pl-PL" sz="1500" dirty="0">
                <a:latin typeface="Andale Mono"/>
                <a:cs typeface="Andale Mono"/>
              </a:rPr>
              <a:t>: 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string: "</a:t>
            </a:r>
            <a:r>
              <a:rPr lang="pl-PL" sz="1500" dirty="0" err="1">
                <a:latin typeface="Andale Mono"/>
                <a:cs typeface="Andale Mono"/>
              </a:rPr>
              <a:t>strings</a:t>
            </a:r>
            <a:r>
              <a:rPr lang="pl-PL" sz="1500" dirty="0">
                <a:latin typeface="Andale Mono"/>
                <a:cs typeface="Andale Mono"/>
              </a:rPr>
              <a:t>", </a:t>
            </a:r>
            <a:r>
              <a:rPr lang="pl-PL" sz="1500" dirty="0" err="1">
                <a:latin typeface="Andale Mono"/>
                <a:cs typeface="Andale Mono"/>
              </a:rPr>
              <a:t>array</a:t>
            </a:r>
            <a:r>
              <a:rPr lang="pl-PL" sz="1500" dirty="0">
                <a:latin typeface="Andale Mono"/>
                <a:cs typeface="Andale Mono"/>
              </a:rPr>
              <a:t>: [1,2,3], </a:t>
            </a:r>
            <a:r>
              <a:rPr lang="pl-PL" sz="1500" dirty="0" err="1">
                <a:latin typeface="Andale Mono"/>
                <a:cs typeface="Andale Mono"/>
              </a:rPr>
              <a:t>integer</a:t>
            </a:r>
            <a:r>
              <a:rPr lang="pl-PL" sz="1500" dirty="0">
                <a:latin typeface="Andale Mono"/>
                <a:cs typeface="Andale Mono"/>
              </a:rPr>
              <a:t>: 88 }</a:t>
            </a:r>
          </a:p>
        </p:txBody>
      </p:sp>
    </p:spTree>
    <p:extLst>
      <p:ext uri="{BB962C8B-B14F-4D97-AF65-F5344CB8AC3E}">
        <p14:creationId xmlns:p14="http://schemas.microsoft.com/office/powerpoint/2010/main" val="159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Refactor code for clarity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provided.map</a:t>
            </a:r>
            <a:r>
              <a:rPr lang="en-US" sz="1500" dirty="0" smtClean="0">
                <a:latin typeface="Andale Mono"/>
                <a:cs typeface="Andale Mono"/>
              </a:rPr>
              <a:t>(&amp;:sample).</a:t>
            </a:r>
            <a:r>
              <a:rPr lang="en-US" sz="1500" dirty="0" err="1" smtClean="0">
                <a:latin typeface="Andale Mono"/>
                <a:cs typeface="Andale Mono"/>
              </a:rPr>
              <a:t>each_slice</a:t>
            </a:r>
            <a:r>
              <a:rPr lang="en-US" sz="1500" dirty="0" smtClean="0">
                <a:latin typeface="Andale Mono"/>
                <a:cs typeface="Andale Mono"/>
              </a:rPr>
              <a:t>(3).</a:t>
            </a:r>
            <a:r>
              <a:rPr lang="en-US" sz="1500" dirty="0" err="1" smtClean="0">
                <a:latin typeface="Andale Mono"/>
                <a:cs typeface="Andale Mono"/>
              </a:rPr>
              <a:t>to_a</a:t>
            </a:r>
            <a:endParaRPr lang="en-US" sz="15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2478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 algn="ctr">
              <a:buNone/>
            </a:pPr>
            <a:r>
              <a:rPr lang="en-US" baseline="0" dirty="0" smtClean="0">
                <a:solidFill>
                  <a:schemeClr val="accent3"/>
                </a:solidFill>
              </a:rPr>
              <a:t>by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</a:t>
            </a:r>
            <a:r>
              <a:rPr lang="en-US" dirty="0" smtClean="0"/>
              <a:t>are</a:t>
            </a:r>
            <a:r>
              <a:rPr lang="en-US" baseline="0" dirty="0" smtClean="0"/>
              <a:t> </a:t>
            </a:r>
            <a:r>
              <a:rPr lang="en-US" baseline="0" dirty="0" smtClean="0"/>
              <a:t>poorly named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</a:t>
            </a:r>
            <a:r>
              <a:rPr lang="en-US" baseline="0" dirty="0" smtClean="0"/>
              <a:t> Arrays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04940"/>
              </p:ext>
            </p:extLst>
          </p:nvPr>
        </p:nvGraphicFramePr>
        <p:xfrm>
          <a:off x="457200" y="186213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6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F8F8"/>
                          </a:solidFill>
                        </a:rPr>
                        <a:t>team</a:t>
                      </a:r>
                      <a:endParaRPr lang="en-US" sz="2400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number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name 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position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points per game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</a:t>
                      </a:r>
                      <a:r>
                        <a:rPr lang="en-US" dirty="0" err="1" smtClean="0"/>
                        <a:t>Schmo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[14, 32, 7, 0, 23]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Ms. Buckets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[19, 0, 11, 22,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Harvey</a:t>
                      </a:r>
                      <a:r>
                        <a:rPr lang="en-US" baseline="0" dirty="0" smtClean="0"/>
                        <a:t> Kay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Shooting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30, 16, 0, 25]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[18, 29, 26, 31, 19]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MK </a:t>
                      </a:r>
                      <a:r>
                        <a:rPr lang="en-US" dirty="0" err="1" smtClean="0"/>
                        <a:t>DiBoux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 0, 23, 17,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4" y="1862668"/>
            <a:ext cx="8384436" cy="2199466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3877733"/>
          </a:xfrm>
        </p:spPr>
        <p:txBody>
          <a:bodyPr/>
          <a:lstStyle/>
          <a:p>
            <a:r>
              <a:rPr lang="en-US" dirty="0" smtClean="0"/>
              <a:t>How do I get the data for Sally </a:t>
            </a:r>
            <a:r>
              <a:rPr lang="en-US" dirty="0" err="1" smtClean="0"/>
              <a:t>Talls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5" y="1862667"/>
            <a:ext cx="8468525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</a:p>
          <a:p>
            <a:endParaRPr lang="en-US" dirty="0" smtClean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team[4]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981" y="1862667"/>
            <a:ext cx="8750856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</a:t>
            </a:r>
            <a:r>
              <a:rPr lang="en-US" dirty="0" err="1" smtClean="0"/>
              <a:t>team.find</a:t>
            </a:r>
            <a:r>
              <a:rPr lang="en-US" dirty="0" smtClean="0"/>
              <a:t> { |player| player[1</a:t>
            </a:r>
            <a:r>
              <a:rPr lang="en-US" smtClean="0"/>
              <a:t>] == </a:t>
            </a:r>
            <a:r>
              <a:rPr lang="en-US" dirty="0" smtClean="0"/>
              <a:t>“Sally </a:t>
            </a:r>
            <a:r>
              <a:rPr lang="en-US" dirty="0" err="1" smtClean="0"/>
              <a:t>Talls</a:t>
            </a:r>
            <a:r>
              <a:rPr lang="en-US" dirty="0" smtClean="0"/>
              <a:t>”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11" y="1862667"/>
            <a:ext cx="8498289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with rows and columns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>
                <a:latin typeface="Andale Mono"/>
                <a:cs typeface="Andale Mono"/>
              </a:rPr>
              <a:t>row_1 = [ “-“, “-”,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row_2 = [ “-“, “O”,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row_3 = [ “-“, “-“, “O”]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0766" y="2980944"/>
            <a:ext cx="4093938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err="1">
                <a:latin typeface="Andale Mono"/>
                <a:cs typeface="Andale Mono"/>
              </a:rPr>
              <a:t>tic_tac_toe</a:t>
            </a:r>
            <a:r>
              <a:rPr lang="nl-NL" sz="1500" dirty="0">
                <a:latin typeface="Andale Mono"/>
                <a:cs typeface="Andale Mono"/>
              </a:rPr>
              <a:t> = </a:t>
            </a:r>
            <a:r>
              <a:rPr lang="nl-NL" sz="1500" dirty="0" smtClean="0">
                <a:latin typeface="Andale Mono"/>
                <a:cs typeface="Andale Mono"/>
              </a:rPr>
              <a:t>[ [ </a:t>
            </a:r>
            <a:r>
              <a:rPr lang="nl-NL" sz="1500" dirty="0">
                <a:latin typeface="Andale Mono"/>
                <a:cs typeface="Andale Mono"/>
              </a:rPr>
              <a:t>“-“, “-”,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“O”,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“-“, “O”</a:t>
            </a:r>
            <a:r>
              <a:rPr lang="nl-NL" sz="1500" dirty="0" smtClean="0">
                <a:latin typeface="Andale Mono"/>
                <a:cs typeface="Andale Mono"/>
              </a:rPr>
              <a:t>] ]</a:t>
            </a: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9147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What</a:t>
            </a:r>
            <a:r>
              <a:rPr lang="en-US" baseline="0" dirty="0" smtClean="0"/>
              <a:t> position does Ms. Buckets play?</a:t>
            </a:r>
          </a:p>
          <a:p>
            <a:pPr marL="342900" indent="-342900"/>
            <a:r>
              <a:rPr lang="en-US" baseline="0" dirty="0" smtClean="0"/>
              <a:t>What number does Harvey Kay wear?</a:t>
            </a:r>
          </a:p>
          <a:p>
            <a:pPr marL="342900" indent="-342900"/>
            <a:r>
              <a:rPr lang="en-US" dirty="0" smtClean="0"/>
              <a:t>How many points did Joe </a:t>
            </a:r>
            <a:r>
              <a:rPr lang="en-US" dirty="0" err="1" smtClean="0"/>
              <a:t>Schmo</a:t>
            </a:r>
            <a:r>
              <a:rPr lang="en-US" dirty="0" smtClean="0"/>
              <a:t> score in Game 3?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values</a:t>
            </a:r>
            <a:r>
              <a:rPr lang="en-US" baseline="0" dirty="0" smtClean="0"/>
              <a:t> do these return?</a:t>
            </a: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team[2][0]</a:t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 smtClean="0">
                <a:latin typeface="Andale Mono"/>
                <a:cs typeface="Andale Mono"/>
              </a:rPr>
              <a:t>team</a:t>
            </a:r>
            <a:r>
              <a:rPr lang="en-US" sz="1500" dirty="0">
                <a:latin typeface="Andale Mono"/>
                <a:cs typeface="Andale Mono"/>
              </a:rPr>
              <a:t>[5][3][0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team[3][2]</a:t>
            </a:r>
          </a:p>
        </p:txBody>
      </p:sp>
    </p:spTree>
    <p:extLst>
      <p:ext uri="{BB962C8B-B14F-4D97-AF65-F5344CB8AC3E}">
        <p14:creationId xmlns:p14="http://schemas.microsoft.com/office/powerpoint/2010/main" val="209419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Provide</a:t>
            </a:r>
            <a:r>
              <a:rPr lang="en-US" baseline="0" dirty="0" smtClean="0"/>
              <a:t> Informative Labels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err="1"/>
              <a:t>hash_team</a:t>
            </a:r>
            <a:r>
              <a:rPr lang="en-US" dirty="0"/>
              <a:t> = {</a:t>
            </a:r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[11,0,23,17,0]}</a:t>
            </a:r>
          </a:p>
          <a:p>
            <a:r>
              <a:rPr lang="en-US" dirty="0"/>
              <a:t>            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0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Hashes Provide</a:t>
            </a:r>
            <a:r>
              <a:rPr lang="en-US" sz="4400" b="1" kern="120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Informative Labels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more comprehensible?</a:t>
            </a:r>
            <a:br>
              <a:rPr lang="en-US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team[“Ms. Buckets”][“number”]</a:t>
            </a:r>
          </a:p>
        </p:txBody>
      </p:sp>
    </p:spTree>
    <p:extLst>
      <p:ext uri="{BB962C8B-B14F-4D97-AF65-F5344CB8AC3E}">
        <p14:creationId xmlns:p14="http://schemas.microsoft.com/office/powerpoint/2010/main" val="401057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Solution </a:t>
            </a:r>
            <a:r>
              <a:rPr lang="en-US" dirty="0" smtClean="0"/>
              <a:t>Maybe </a:t>
            </a:r>
            <a:br>
              <a:rPr lang="en-US" dirty="0" smtClean="0"/>
            </a:br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dirty="0" smtClean="0"/>
              <a:t>Array of Hashes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/>
              <a:t>= </a:t>
            </a:r>
            <a:r>
              <a:rPr lang="en-US" dirty="0" smtClean="0"/>
              <a:t>[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Data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Structs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700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6033" y="3660907"/>
            <a:ext cx="2777244" cy="6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= { age: 27 }</a:t>
            </a:r>
            <a:b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</a:b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 = { age: 25 }</a:t>
            </a:r>
            <a:endParaRPr lang="pl-PL" sz="1500" dirty="0">
              <a:solidFill>
                <a:srgbClr val="EB755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908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0032" y="3365868"/>
            <a:ext cx="3898385" cy="76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500" dirty="0" err="1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 = {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freda: { age: 27 }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nb-NO" sz="1500" dirty="0">
                <a:latin typeface="Andale Mono"/>
                <a:cs typeface="Andale Mono"/>
              </a:rPr>
              <a:t/>
            </a:r>
            <a:br>
              <a:rPr lang="nb-NO" sz="1500" dirty="0">
                <a:latin typeface="Andale Mono"/>
                <a:cs typeface="Andale Mono"/>
              </a:rPr>
            </a:br>
            <a:r>
              <a:rPr lang="nb-NO" sz="1500" dirty="0">
                <a:latin typeface="Andale Mono"/>
                <a:cs typeface="Andale Mono"/>
              </a:rPr>
              <a:t>	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	  </a:t>
            </a:r>
            <a:r>
              <a:rPr lang="nb-NO" sz="1500" dirty="0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:  { age: 25 }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3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2512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Hierarchy with named attributes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6383" y="2981540"/>
            <a:ext cx="5594980" cy="16020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i-FI" sz="1500" dirty="0" smtClean="0">
              <a:solidFill>
                <a:srgbClr val="1CFF00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fi-FI" sz="1500" dirty="0" err="1" smtClean="0">
                <a:solidFill>
                  <a:srgbClr val="00D7FF"/>
                </a:solidFill>
                <a:latin typeface="Andale Mono"/>
                <a:cs typeface="Andale Mono"/>
              </a:rPr>
              <a:t>cohorts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=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27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25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otters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{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24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29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034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Anything object can be inside the collections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5441" y="2981540"/>
            <a:ext cx="5356861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cohorts = {  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foxes: {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27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  age: 25 }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b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otters: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24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29 }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endParaRPr lang="en-US" sz="1500" dirty="0" smtClean="0">
              <a:solidFill>
                <a:srgbClr val="00D7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704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6083</TotalTime>
  <Words>2699</Words>
  <Application>Microsoft Macintosh PowerPoint</Application>
  <PresentationFormat>On-screen Show (4:3)</PresentationFormat>
  <Paragraphs>392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Dev Bootcamp</vt:lpstr>
      <vt:lpstr>Nested Data Structures</vt:lpstr>
      <vt:lpstr>Lecture Topics</vt:lpstr>
      <vt:lpstr>Why you care.</vt:lpstr>
      <vt:lpstr>Everything is an Object</vt:lpstr>
      <vt:lpstr>Example of a Nested Array</vt:lpstr>
      <vt:lpstr>Example of a Nested Hash</vt:lpstr>
      <vt:lpstr>Example of a Nested Hash</vt:lpstr>
      <vt:lpstr>Example of a Nested Hash</vt:lpstr>
      <vt:lpstr>Mixing Arrays and Hashes</vt:lpstr>
      <vt:lpstr>Accessing Values</vt:lpstr>
      <vt:lpstr>Answer: Method Chaining</vt:lpstr>
      <vt:lpstr>Method Chaining</vt:lpstr>
      <vt:lpstr>Method Chaining</vt:lpstr>
      <vt:lpstr>Method Chaining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Creating the Structure</vt:lpstr>
      <vt:lpstr>3x3 array with Sample values from a 3x9 array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Hashes Provide Informative Labels</vt:lpstr>
      <vt:lpstr>Hashes Provide Informative Labels </vt:lpstr>
      <vt:lpstr>Optimal Solution Maybe  An Array of Hashes </vt:lpstr>
      <vt:lpstr>Data Structs 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113</cp:revision>
  <dcterms:created xsi:type="dcterms:W3CDTF">2014-01-28T03:04:51Z</dcterms:created>
  <dcterms:modified xsi:type="dcterms:W3CDTF">2015-09-10T14:36:38Z</dcterms:modified>
</cp:coreProperties>
</file>