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340" r:id="rId4"/>
    <p:sldId id="338" r:id="rId5"/>
    <p:sldId id="258" r:id="rId6"/>
    <p:sldId id="260" r:id="rId7"/>
    <p:sldId id="261" r:id="rId8"/>
    <p:sldId id="262" r:id="rId9"/>
    <p:sldId id="334" r:id="rId10"/>
    <p:sldId id="263" r:id="rId11"/>
    <p:sldId id="264" r:id="rId12"/>
    <p:sldId id="265" r:id="rId13"/>
    <p:sldId id="266" r:id="rId14"/>
    <p:sldId id="267" r:id="rId15"/>
    <p:sldId id="268" r:id="rId16"/>
    <p:sldId id="303" r:id="rId17"/>
    <p:sldId id="319" r:id="rId18"/>
    <p:sldId id="321" r:id="rId19"/>
    <p:sldId id="320" r:id="rId20"/>
    <p:sldId id="322" r:id="rId21"/>
    <p:sldId id="323" r:id="rId22"/>
    <p:sldId id="324" r:id="rId23"/>
    <p:sldId id="278" r:id="rId24"/>
    <p:sldId id="279" r:id="rId25"/>
    <p:sldId id="325" r:id="rId26"/>
    <p:sldId id="336" r:id="rId27"/>
    <p:sldId id="326" r:id="rId28"/>
    <p:sldId id="327" r:id="rId29"/>
    <p:sldId id="328" r:id="rId30"/>
    <p:sldId id="329" r:id="rId31"/>
    <p:sldId id="330" r:id="rId32"/>
    <p:sldId id="306" r:id="rId33"/>
    <p:sldId id="313" r:id="rId34"/>
    <p:sldId id="307" r:id="rId35"/>
    <p:sldId id="337" r:id="rId36"/>
    <p:sldId id="339" r:id="rId37"/>
    <p:sldId id="309" r:id="rId38"/>
    <p:sldId id="310" r:id="rId39"/>
    <p:sldId id="335" r:id="rId40"/>
    <p:sldId id="311" r:id="rId41"/>
    <p:sldId id="312" r:id="rId42"/>
    <p:sldId id="287" r:id="rId43"/>
    <p:sldId id="289" r:id="rId44"/>
    <p:sldId id="288" r:id="rId45"/>
    <p:sldId id="290" r:id="rId46"/>
    <p:sldId id="291" r:id="rId47"/>
    <p:sldId id="295" r:id="rId48"/>
    <p:sldId id="331" r:id="rId49"/>
    <p:sldId id="332" r:id="rId50"/>
    <p:sldId id="333" r:id="rId51"/>
    <p:sldId id="296" r:id="rId52"/>
    <p:sldId id="298" r:id="rId53"/>
    <p:sldId id="297" r:id="rId54"/>
    <p:sldId id="300" r:id="rId55"/>
    <p:sldId id="342" r:id="rId56"/>
    <p:sldId id="341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CA"/>
    <a:srgbClr val="00D7FF"/>
    <a:srgbClr val="1CFF00"/>
    <a:srgbClr val="EB755D"/>
    <a:srgbClr val="333333"/>
    <a:srgbClr val="FDF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94" autoAdjust="0"/>
    <p:restoredTop sz="86380" autoAdjust="0"/>
  </p:normalViewPr>
  <p:slideViewPr>
    <p:cSldViewPr snapToGrid="0" snapToObjects="1">
      <p:cViewPr varScale="1">
        <p:scale>
          <a:sx n="89" d="100"/>
          <a:sy n="89" d="100"/>
        </p:scale>
        <p:origin x="-10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47771-BE1A-0F41-A2AB-502D986D5C71}" type="datetimeFigureOut">
              <a:rPr lang="en-US" smtClean="0"/>
              <a:t>9/9/15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D281F-2346-EF47-A74C-E30C5D43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46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3CDE4-3FA1-6A4B-862D-E61F193A4941}" type="datetimeFigureOut">
              <a:rPr lang="en-US" smtClean="0"/>
              <a:t>9/9/15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85131-72B0-344C-846D-7A83BD8C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86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32386"/>
            <a:ext cx="7772400" cy="16153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66261"/>
            <a:ext cx="6400800" cy="66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 marL="457200" indent="0">
              <a:buNone/>
              <a:defRPr sz="1800">
                <a:latin typeface="Andale Mono"/>
                <a:cs typeface="Andale Mono"/>
              </a:defRPr>
            </a:lvl2pPr>
            <a:lvl3pPr>
              <a:defRPr sz="1800">
                <a:latin typeface="Andale Mono"/>
                <a:cs typeface="Andale Mono"/>
              </a:defRPr>
            </a:lvl3pPr>
            <a:lvl4pPr>
              <a:defRPr sz="1800">
                <a:latin typeface="Andale Mono"/>
                <a:cs typeface="Andale Mono"/>
              </a:defRPr>
            </a:lvl4pPr>
            <a:lvl5pPr>
              <a:defRPr sz="1800">
                <a:latin typeface="Andale Mono"/>
                <a:cs typeface="Andale Mon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4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d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0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9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53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2667"/>
            <a:ext cx="8229600" cy="387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0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6" r:id="rId5"/>
    <p:sldLayoutId id="2147483667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.twitter.com/rest/reference/get/statuses/user_timeline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Nested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12266"/>
            <a:ext cx="6400800" cy="660400"/>
          </a:xfrm>
        </p:spPr>
        <p:txBody>
          <a:bodyPr/>
          <a:lstStyle/>
          <a:p>
            <a:r>
              <a:rPr lang="en-US" dirty="0" smtClean="0"/>
              <a:t>Arrays and Hashes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40410" y="6324603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</a:rPr>
              <a:t>Phase 1:  Day 3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4" name="Picture 3" descr="DBC-logo-OnB-twit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0463" y="0"/>
            <a:ext cx="11944485" cy="398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6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Values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pic>
        <p:nvPicPr>
          <p:cNvPr id="5" name="Picture 4" descr="sFJkZ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308"/>
            <a:ext cx="9144000" cy="489525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dive into these structures?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53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Method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“WARD”.</a:t>
            </a:r>
            <a:r>
              <a:rPr lang="en-US" sz="1600" dirty="0" err="1" smtClean="0">
                <a:latin typeface="Andale Mono"/>
                <a:cs typeface="Andale Mono"/>
              </a:rPr>
              <a:t>downcase.reverse.capitalize</a:t>
            </a: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#</a:t>
            </a:r>
            <a:r>
              <a:rPr lang="en-US" sz="1600" dirty="0" smtClean="0">
                <a:latin typeface="Andale Mono"/>
                <a:cs typeface="Andale Mono"/>
              </a:rPr>
              <a:t> </a:t>
            </a: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=&gt; “Draw”</a:t>
            </a:r>
            <a:endParaRPr lang="en-US" sz="1600" dirty="0">
              <a:solidFill>
                <a:schemeClr val="accent3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22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“WARD”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.</a:t>
            </a:r>
            <a:r>
              <a:rPr lang="en-US" sz="1600" dirty="0" err="1" smtClean="0">
                <a:solidFill>
                  <a:schemeClr val="accent6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err="1" smtClean="0">
                <a:solidFill>
                  <a:srgbClr val="333333"/>
                </a:solidFill>
                <a:latin typeface="Andale Mono"/>
                <a:cs typeface="Andale Mono"/>
              </a:rPr>
              <a:t>.reverse.capitalize</a:t>
            </a: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“WARD”.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  # =&gt; 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“ward”</a:t>
            </a:r>
            <a:endParaRPr lang="en-US" sz="1600" dirty="0">
              <a:solidFill>
                <a:schemeClr val="accent6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50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“WARD”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.</a:t>
            </a:r>
            <a:r>
              <a:rPr lang="en-US" sz="1600" dirty="0" err="1" smtClean="0">
                <a:solidFill>
                  <a:schemeClr val="accent6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err="1" smtClean="0">
                <a:solidFill>
                  <a:schemeClr val="accent5"/>
                </a:solidFill>
                <a:latin typeface="Andale Mono"/>
                <a:cs typeface="Andale Mono"/>
              </a:rPr>
              <a:t>.reverse</a:t>
            </a:r>
            <a:r>
              <a:rPr lang="en-US" sz="1600" dirty="0" err="1" smtClean="0">
                <a:solidFill>
                  <a:srgbClr val="333333"/>
                </a:solidFill>
                <a:latin typeface="Andale Mono"/>
                <a:cs typeface="Andale Mono"/>
              </a:rPr>
              <a:t>.capitalize</a:t>
            </a: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“WARD”.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  # =&gt;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“ward”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“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ward”.reverse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   # =&gt; 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“draw”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/>
            </a:r>
            <a:b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</a:br>
            <a:endParaRPr lang="en-US" sz="1600" dirty="0">
              <a:solidFill>
                <a:srgbClr val="EA4A3C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18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“WARD”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.</a:t>
            </a:r>
            <a:r>
              <a:rPr lang="en-US" sz="1600" dirty="0" err="1" smtClean="0">
                <a:solidFill>
                  <a:schemeClr val="accent6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err="1" smtClean="0">
                <a:solidFill>
                  <a:schemeClr val="accent5"/>
                </a:solidFill>
                <a:latin typeface="Andale Mono"/>
                <a:cs typeface="Andale Mono"/>
              </a:rPr>
              <a:t>.reverse</a:t>
            </a:r>
            <a:r>
              <a:rPr lang="en-US" sz="1600" dirty="0" err="1" smtClean="0">
                <a:solidFill>
                  <a:srgbClr val="EA4A3C"/>
                </a:solidFill>
                <a:latin typeface="Andale Mono"/>
                <a:cs typeface="Andale Mono"/>
              </a:rPr>
              <a:t>.capitalize</a:t>
            </a: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“WARD”.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  # =&gt;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“ward”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“</a:t>
            </a:r>
            <a:r>
              <a:rPr lang="en-US" sz="1600" dirty="0" err="1" smtClean="0">
                <a:solidFill>
                  <a:schemeClr val="accent3"/>
                </a:solidFill>
                <a:latin typeface="Andale Mono"/>
                <a:cs typeface="Andale Mono"/>
              </a:rPr>
              <a:t>ward”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.reverse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   # =&gt; </a:t>
            </a:r>
            <a:r>
              <a:rPr lang="en-US" sz="1600" dirty="0" smtClean="0">
                <a:solidFill>
                  <a:schemeClr val="accent5"/>
                </a:solidFill>
                <a:latin typeface="Andale Mono"/>
                <a:cs typeface="Andale Mono"/>
              </a:rPr>
              <a:t>“draw”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/>
            </a:r>
            <a:b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“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draw”.capitalize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#</a:t>
            </a:r>
            <a:r>
              <a:rPr lang="en-US" sz="1600" dirty="0" smtClean="0">
                <a:latin typeface="Andale Mono"/>
                <a:cs typeface="Andale Mono"/>
              </a:rPr>
              <a:t> </a:t>
            </a: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=&gt; </a:t>
            </a:r>
            <a:r>
              <a:rPr lang="en-US" sz="1600" dirty="0" smtClean="0">
                <a:solidFill>
                  <a:srgbClr val="EA4A3C"/>
                </a:solidFill>
                <a:latin typeface="Andale Mono"/>
                <a:cs typeface="Andale Mono"/>
              </a:rPr>
              <a:t>“Draw”</a:t>
            </a:r>
            <a:endParaRPr lang="en-US" sz="1600" dirty="0">
              <a:solidFill>
                <a:srgbClr val="EA4A3C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9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an element in tic-tac-toe board</a:t>
            </a:r>
            <a:r>
              <a:rPr lang="en-US" dirty="0" smtClean="0">
                <a:solidFill>
                  <a:schemeClr val="accent3"/>
                </a:solidFill>
              </a:rPr>
              <a:t/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66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[ “-“, “O”, “X”],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tic_tac_toe.at</a:t>
            </a:r>
            <a:r>
              <a:rPr lang="en-US" dirty="0"/>
              <a:t>(1).at(2)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54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[ “-“, “O”, “X”],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tic_tac_toe.at</a:t>
            </a:r>
            <a:r>
              <a:rPr lang="en-US" dirty="0"/>
              <a:t>(1).at(2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#=&gt; “X”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19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solidFill>
                  <a:schemeClr val="accent5"/>
                </a:solidFill>
              </a:rPr>
              <a:t>[ “-“, “O”, “X”]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tic_tac_toe</a:t>
            </a:r>
            <a:r>
              <a:rPr lang="en-US" dirty="0" err="1">
                <a:solidFill>
                  <a:srgbClr val="00A9B9"/>
                </a:solidFill>
              </a:rPr>
              <a:t>.at</a:t>
            </a:r>
            <a:r>
              <a:rPr lang="en-US" dirty="0">
                <a:solidFill>
                  <a:srgbClr val="00A9B9"/>
                </a:solidFill>
              </a:rPr>
              <a:t>(1)</a:t>
            </a:r>
            <a:r>
              <a:rPr lang="en-US" dirty="0"/>
              <a:t>.at(2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#=&gt; “X”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9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solidFill>
                  <a:srgbClr val="00A9B9"/>
                </a:solidFill>
              </a:rPr>
              <a:t>[ “-“, “O”, </a:t>
            </a:r>
            <a:r>
              <a:rPr lang="en-US" dirty="0" smtClean="0">
                <a:solidFill>
                  <a:srgbClr val="EA4A3C"/>
                </a:solidFill>
              </a:rPr>
              <a:t>“X”</a:t>
            </a:r>
            <a:r>
              <a:rPr lang="en-US" dirty="0" smtClean="0">
                <a:solidFill>
                  <a:srgbClr val="00A9B9"/>
                </a:solidFill>
              </a:rPr>
              <a:t>]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tic_tac_toe</a:t>
            </a:r>
            <a:r>
              <a:rPr lang="en-US" dirty="0" err="1">
                <a:solidFill>
                  <a:schemeClr val="accent5"/>
                </a:solidFill>
              </a:rPr>
              <a:t>.at</a:t>
            </a:r>
            <a:r>
              <a:rPr lang="en-US" dirty="0">
                <a:solidFill>
                  <a:schemeClr val="accent5"/>
                </a:solidFill>
              </a:rPr>
              <a:t>(1)</a:t>
            </a:r>
            <a:r>
              <a:rPr lang="en-US" dirty="0">
                <a:solidFill>
                  <a:schemeClr val="accent4"/>
                </a:solidFill>
              </a:rPr>
              <a:t>.at(2</a:t>
            </a:r>
            <a:r>
              <a:rPr lang="en-US" dirty="0" smtClean="0">
                <a:solidFill>
                  <a:schemeClr val="accent4"/>
                </a:solidFill>
              </a:rPr>
              <a:t>)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#=&gt; “X”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98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Examples of multi-level data </a:t>
            </a:r>
            <a:r>
              <a:rPr lang="en-US" dirty="0" err="1" smtClean="0"/>
              <a:t>structs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Accessing values through method </a:t>
            </a:r>
            <a:r>
              <a:rPr lang="en-US" dirty="0" smtClean="0"/>
              <a:t>chaining</a:t>
            </a:r>
          </a:p>
          <a:p>
            <a:endParaRPr lang="en-US" dirty="0" smtClean="0"/>
          </a:p>
          <a:p>
            <a:r>
              <a:rPr lang="en-US" dirty="0"/>
              <a:t>Creating </a:t>
            </a:r>
            <a:r>
              <a:rPr lang="en-US" dirty="0" smtClean="0"/>
              <a:t>a desired structure</a:t>
            </a:r>
          </a:p>
          <a:p>
            <a:endParaRPr lang="en-US" dirty="0"/>
          </a:p>
          <a:p>
            <a:r>
              <a:rPr lang="en-US" dirty="0" smtClean="0"/>
              <a:t>Dealing with ambiguity </a:t>
            </a:r>
            <a:r>
              <a:rPr lang="en-US" dirty="0" smtClean="0"/>
              <a:t>in </a:t>
            </a:r>
            <a:r>
              <a:rPr lang="en-US" dirty="0" smtClean="0"/>
              <a:t>complex </a:t>
            </a:r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39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[ “-“, “O”, “X”],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tic_tac_toe</a:t>
            </a:r>
            <a:r>
              <a:rPr lang="en-US" dirty="0" smtClean="0"/>
              <a:t>[1][2]</a:t>
            </a:r>
          </a:p>
          <a:p>
            <a:r>
              <a:rPr lang="en-US" dirty="0" smtClean="0">
                <a:solidFill>
                  <a:srgbClr val="7E7F80"/>
                </a:solidFill>
              </a:rPr>
              <a:t>#=&gt; “X”</a:t>
            </a:r>
            <a:endParaRPr lang="en-US" dirty="0">
              <a:solidFill>
                <a:srgbClr val="7E7F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3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solidFill>
                  <a:srgbClr val="00A9B9"/>
                </a:solidFill>
              </a:rPr>
              <a:t>[ “-“, “O”, “X”]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tic_tac_toe</a:t>
            </a:r>
            <a:r>
              <a:rPr lang="en-US" dirty="0" smtClean="0">
                <a:solidFill>
                  <a:srgbClr val="00A9B9"/>
                </a:solidFill>
              </a:rPr>
              <a:t>[1]</a:t>
            </a:r>
            <a:r>
              <a:rPr lang="en-US" dirty="0" smtClean="0"/>
              <a:t>[2]</a:t>
            </a:r>
          </a:p>
          <a:p>
            <a:r>
              <a:rPr lang="en-US" dirty="0" smtClean="0">
                <a:solidFill>
                  <a:srgbClr val="7E7F80"/>
                </a:solidFill>
              </a:rPr>
              <a:t>#=&gt; “X”</a:t>
            </a:r>
            <a:endParaRPr lang="en-US" dirty="0">
              <a:solidFill>
                <a:srgbClr val="7E7F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00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solidFill>
                  <a:srgbClr val="00A9B9"/>
                </a:solidFill>
              </a:rPr>
              <a:t>[ “-“, “O”, </a:t>
            </a:r>
            <a:r>
              <a:rPr lang="en-US" dirty="0" smtClean="0">
                <a:solidFill>
                  <a:srgbClr val="EA4A3C"/>
                </a:solidFill>
              </a:rPr>
              <a:t>“X”</a:t>
            </a:r>
            <a:r>
              <a:rPr lang="en-US" dirty="0" smtClean="0">
                <a:solidFill>
                  <a:srgbClr val="00A9B9"/>
                </a:solidFill>
              </a:rPr>
              <a:t>]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tic_tac_toe</a:t>
            </a:r>
            <a:r>
              <a:rPr lang="en-US" dirty="0" smtClean="0">
                <a:solidFill>
                  <a:srgbClr val="00A9B9"/>
                </a:solidFill>
              </a:rPr>
              <a:t>[1]</a:t>
            </a:r>
            <a:r>
              <a:rPr lang="en-US" dirty="0" smtClean="0">
                <a:solidFill>
                  <a:srgbClr val="EA4A3C"/>
                </a:solidFill>
              </a:rPr>
              <a:t>[2]</a:t>
            </a:r>
          </a:p>
          <a:p>
            <a:r>
              <a:rPr lang="en-US" dirty="0" smtClean="0">
                <a:solidFill>
                  <a:srgbClr val="7E7F80"/>
                </a:solidFill>
              </a:rPr>
              <a:t>#=&gt; “X”</a:t>
            </a:r>
            <a:endParaRPr lang="en-US" dirty="0">
              <a:solidFill>
                <a:srgbClr val="7E7F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10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2667"/>
            <a:ext cx="8229600" cy="1155681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Andale Mono"/>
              </a:rPr>
              <a:t>The age of a student in a cohort</a:t>
            </a:r>
            <a:r>
              <a:rPr lang="en-US" sz="2400" dirty="0" smtClean="0">
                <a:solidFill>
                  <a:srgbClr val="7E7F80"/>
                </a:solidFill>
                <a:latin typeface="Andale Mono"/>
                <a:cs typeface="Andale Mono"/>
              </a:rPr>
              <a:t/>
            </a:r>
            <a:br>
              <a:rPr lang="en-US" sz="2400" dirty="0" smtClean="0">
                <a:solidFill>
                  <a:srgbClr val="7E7F80"/>
                </a:solidFill>
                <a:latin typeface="Andale Mono"/>
                <a:cs typeface="Andale Mono"/>
              </a:rPr>
            </a:br>
            <a:r>
              <a:rPr lang="en-US" sz="2400" dirty="0" smtClean="0">
                <a:solidFill>
                  <a:srgbClr val="7E7F80"/>
                </a:solidFill>
                <a:latin typeface="Andale Mono"/>
                <a:cs typeface="Andale Mono"/>
              </a:rPr>
              <a:t>  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1500" dirty="0" err="1">
                <a:latin typeface="Andale Mono"/>
                <a:cs typeface="Andale Mono"/>
              </a:rPr>
              <a:t>cohorts</a:t>
            </a:r>
            <a:r>
              <a:rPr lang="fi-FI" sz="1500" dirty="0">
                <a:latin typeface="Andale Mono"/>
                <a:cs typeface="Andale Mono"/>
              </a:rPr>
              <a:t> = </a:t>
            </a:r>
            <a:r>
              <a:rPr lang="fi-FI" sz="1500" dirty="0" smtClean="0">
                <a:latin typeface="Andale Mono"/>
                <a:cs typeface="Andale Mono"/>
              </a:rPr>
              <a:t>{  </a:t>
            </a:r>
            <a:r>
              <a:rPr lang="fi-FI" sz="1500" dirty="0" err="1" smtClean="0">
                <a:latin typeface="Andale Mono"/>
                <a:cs typeface="Andale Mono"/>
              </a:rPr>
              <a:t>foxes</a:t>
            </a:r>
            <a:r>
              <a:rPr lang="fi-FI" sz="1500" dirty="0">
                <a:latin typeface="Andale Mono"/>
                <a:cs typeface="Andale Mono"/>
              </a:rPr>
              <a:t>: </a:t>
            </a:r>
            <a:r>
              <a:rPr lang="fi-FI" sz="1500" dirty="0" smtClean="0">
                <a:latin typeface="Andale Mono"/>
                <a:cs typeface="Andale Mono"/>
              </a:rPr>
              <a:t>{ </a:t>
            </a:r>
            <a:r>
              <a:rPr lang="fi-FI" sz="1500" dirty="0" err="1">
                <a:latin typeface="Andale Mono"/>
                <a:cs typeface="Andale Mono"/>
              </a:rPr>
              <a:t>freda</a:t>
            </a:r>
            <a:r>
              <a:rPr lang="fi-FI" sz="1500" dirty="0">
                <a:latin typeface="Andale Mono"/>
                <a:cs typeface="Andale Mono"/>
              </a:rPr>
              <a:t>:  { </a:t>
            </a:r>
            <a:r>
              <a:rPr lang="fi-FI" sz="1500" dirty="0" err="1">
                <a:latin typeface="Andale Mono"/>
                <a:cs typeface="Andale Mono"/>
              </a:rPr>
              <a:t>age</a:t>
            </a:r>
            <a:r>
              <a:rPr lang="fi-FI" sz="1500" dirty="0">
                <a:latin typeface="Andale Mono"/>
                <a:cs typeface="Andale Mono"/>
              </a:rPr>
              <a:t>: 27 },</a:t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		         </a:t>
            </a:r>
            <a:r>
              <a:rPr lang="fi-FI" sz="1500" dirty="0" smtClean="0">
                <a:latin typeface="Andale Mono"/>
                <a:cs typeface="Andale Mono"/>
              </a:rPr>
              <a:t>     </a:t>
            </a:r>
            <a:r>
              <a:rPr lang="fi-FI" sz="1500" dirty="0" err="1" smtClean="0">
                <a:latin typeface="Andale Mono"/>
                <a:cs typeface="Andale Mono"/>
              </a:rPr>
              <a:t>fred</a:t>
            </a:r>
            <a:r>
              <a:rPr lang="fi-FI" sz="1500" dirty="0">
                <a:latin typeface="Andale Mono"/>
                <a:cs typeface="Andale Mono"/>
              </a:rPr>
              <a:t>:   { </a:t>
            </a:r>
            <a:r>
              <a:rPr lang="fi-FI" sz="1500" dirty="0" err="1">
                <a:latin typeface="Andale Mono"/>
                <a:cs typeface="Andale Mono"/>
              </a:rPr>
              <a:t>age</a:t>
            </a:r>
            <a:r>
              <a:rPr lang="fi-FI" sz="1500" dirty="0">
                <a:latin typeface="Andale Mono"/>
                <a:cs typeface="Andale Mono"/>
              </a:rPr>
              <a:t>: 25 } },</a:t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  </a:t>
            </a:r>
            <a:r>
              <a:rPr lang="fi-FI" sz="1500" dirty="0" smtClean="0">
                <a:latin typeface="Andale Mono"/>
                <a:cs typeface="Andale Mono"/>
              </a:rPr>
              <a:t>          </a:t>
            </a:r>
            <a:r>
              <a:rPr lang="fi-FI" sz="1500" dirty="0" err="1" smtClean="0">
                <a:latin typeface="Andale Mono"/>
                <a:cs typeface="Andale Mono"/>
              </a:rPr>
              <a:t>otters</a:t>
            </a:r>
            <a:r>
              <a:rPr lang="fi-FI" sz="1500" dirty="0">
                <a:latin typeface="Andale Mono"/>
                <a:cs typeface="Andale Mono"/>
              </a:rPr>
              <a:t>: { </a:t>
            </a:r>
            <a:r>
              <a:rPr lang="fi-FI" sz="1500" dirty="0" err="1">
                <a:latin typeface="Andale Mono"/>
                <a:cs typeface="Andale Mono"/>
              </a:rPr>
              <a:t>olivia</a:t>
            </a:r>
            <a:r>
              <a:rPr lang="fi-FI" sz="1500" dirty="0">
                <a:latin typeface="Andale Mono"/>
                <a:cs typeface="Andale Mono"/>
              </a:rPr>
              <a:t>: { </a:t>
            </a:r>
            <a:r>
              <a:rPr lang="fi-FI" sz="1500" dirty="0" err="1">
                <a:latin typeface="Andale Mono"/>
                <a:cs typeface="Andale Mono"/>
              </a:rPr>
              <a:t>age</a:t>
            </a:r>
            <a:r>
              <a:rPr lang="fi-FI" sz="1500" dirty="0">
                <a:latin typeface="Andale Mono"/>
                <a:cs typeface="Andale Mono"/>
              </a:rPr>
              <a:t>: 24 },</a:t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            </a:t>
            </a:r>
            <a:r>
              <a:rPr lang="fi-FI" sz="1500" dirty="0" smtClean="0">
                <a:latin typeface="Andale Mono"/>
                <a:cs typeface="Andale Mono"/>
              </a:rPr>
              <a:t>          </a:t>
            </a:r>
            <a:r>
              <a:rPr lang="fi-FI" sz="1500" dirty="0" err="1" smtClean="0">
                <a:latin typeface="Andale Mono"/>
                <a:cs typeface="Andale Mono"/>
              </a:rPr>
              <a:t>oliver</a:t>
            </a:r>
            <a:r>
              <a:rPr lang="fi-FI" sz="1500" dirty="0">
                <a:latin typeface="Andale Mono"/>
                <a:cs typeface="Andale Mono"/>
              </a:rPr>
              <a:t>: { </a:t>
            </a:r>
            <a:r>
              <a:rPr lang="fi-FI" sz="1500" dirty="0" err="1">
                <a:latin typeface="Andale Mono"/>
                <a:cs typeface="Andale Mono"/>
              </a:rPr>
              <a:t>age</a:t>
            </a:r>
            <a:r>
              <a:rPr lang="fi-FI" sz="1500" dirty="0">
                <a:latin typeface="Andale Mono"/>
                <a:cs typeface="Andale Mono"/>
              </a:rPr>
              <a:t>: 29 } </a:t>
            </a:r>
            <a:r>
              <a:rPr lang="fi-FI" sz="1500" dirty="0" smtClean="0">
                <a:latin typeface="Andale Mono"/>
                <a:cs typeface="Andale Mono"/>
              </a:rPr>
              <a:t>} }</a:t>
            </a:r>
            <a:r>
              <a:rPr lang="fi-FI" sz="1500" dirty="0">
                <a:latin typeface="Andale Mono"/>
                <a:cs typeface="Andale Mono"/>
              </a:rPr>
              <a:t/>
            </a:r>
            <a:br>
              <a:rPr lang="fi-FI" sz="1500" dirty="0">
                <a:latin typeface="Andale Mono"/>
                <a:cs typeface="Andale Mono"/>
              </a:rPr>
            </a:br>
            <a:endParaRPr lang="pl-PL" sz="15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328795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{ </a:t>
            </a:r>
            <a:r>
              <a:rPr lang="en-US" sz="1600" dirty="0" err="1" smtClean="0">
                <a:latin typeface="Andale Mono"/>
                <a:cs typeface="Andale Mono"/>
              </a:rPr>
              <a:t>freda</a:t>
            </a:r>
            <a:r>
              <a:rPr lang="en-US" sz="1600" dirty="0" smtClean="0">
                <a:latin typeface="Andale Mono"/>
                <a:cs typeface="Andale Mono"/>
              </a:rPr>
              <a:t>:  { age: 27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latin typeface="Andale Mono"/>
                <a:cs typeface="Andale Mono"/>
              </a:rPr>
              <a:t>fred</a:t>
            </a:r>
            <a:r>
              <a:rPr lang="en-US" sz="1600" dirty="0" smtClean="0">
                <a:latin typeface="Andale Mono"/>
                <a:cs typeface="Andale Mono"/>
              </a:rPr>
              <a:t>:   { age: 25 }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cohorts.fetch</a:t>
            </a:r>
            <a:r>
              <a:rPr lang="en-US" sz="1600" dirty="0">
                <a:latin typeface="Andale Mono"/>
                <a:cs typeface="Andale Mono"/>
              </a:rPr>
              <a:t>(:foxes).fetch(:</a:t>
            </a:r>
            <a:r>
              <a:rPr lang="en-US" sz="1600" dirty="0" err="1">
                <a:latin typeface="Andale Mono"/>
                <a:cs typeface="Andale Mono"/>
              </a:rPr>
              <a:t>freda</a:t>
            </a:r>
            <a:r>
              <a:rPr lang="en-US" sz="1600" dirty="0">
                <a:latin typeface="Andale Mono"/>
                <a:cs typeface="Andale Mono"/>
              </a:rPr>
              <a:t>).fetch(:age</a:t>
            </a:r>
            <a:r>
              <a:rPr lang="en-US" sz="16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08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{ age: 27 },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cohorts</a:t>
            </a:r>
            <a:r>
              <a:rPr lang="en-US" sz="1600" dirty="0" err="1">
                <a:solidFill>
                  <a:schemeClr val="accent6"/>
                </a:solidFill>
                <a:latin typeface="Andale Mono"/>
                <a:cs typeface="Andale Mono"/>
              </a:rPr>
              <a:t>.fetch</a:t>
            </a:r>
            <a:r>
              <a:rPr lang="en-US" sz="1600" dirty="0">
                <a:solidFill>
                  <a:schemeClr val="accent6"/>
                </a:solidFill>
                <a:latin typeface="Andale Mono"/>
                <a:cs typeface="Andale Mono"/>
              </a:rPr>
              <a:t>(:foxes)</a:t>
            </a:r>
            <a:r>
              <a:rPr lang="en-US" sz="1600" dirty="0">
                <a:latin typeface="Andale Mono"/>
                <a:cs typeface="Andale Mono"/>
              </a:rPr>
              <a:t>.fetch(:</a:t>
            </a:r>
            <a:r>
              <a:rPr lang="en-US" sz="1600" dirty="0" err="1">
                <a:latin typeface="Andale Mono"/>
                <a:cs typeface="Andale Mono"/>
              </a:rPr>
              <a:t>freda</a:t>
            </a:r>
            <a:r>
              <a:rPr lang="en-US" sz="1600" dirty="0">
                <a:latin typeface="Andale Mono"/>
                <a:cs typeface="Andale Mono"/>
              </a:rPr>
              <a:t>).fetch(:age</a:t>
            </a:r>
            <a:r>
              <a:rPr lang="en-US" sz="16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68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{ age: 27 }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cohorts</a:t>
            </a:r>
            <a:r>
              <a:rPr lang="en-US" sz="1600" dirty="0" err="1">
                <a:solidFill>
                  <a:schemeClr val="accent6"/>
                </a:solidFill>
                <a:latin typeface="Andale Mono"/>
                <a:cs typeface="Andale Mono"/>
              </a:rPr>
              <a:t>.fetch</a:t>
            </a:r>
            <a:r>
              <a:rPr lang="en-US" sz="1600" dirty="0">
                <a:solidFill>
                  <a:schemeClr val="accent6"/>
                </a:solidFill>
                <a:latin typeface="Andale Mono"/>
                <a:cs typeface="Andale Mono"/>
              </a:rPr>
              <a:t>(:foxes)</a:t>
            </a:r>
            <a:r>
              <a:rPr lang="en-US" sz="1600" dirty="0">
                <a:latin typeface="Andale Mono"/>
                <a:cs typeface="Andale Mono"/>
              </a:rPr>
              <a:t>.</a:t>
            </a:r>
            <a:r>
              <a:rPr lang="en-US" sz="1600" dirty="0">
                <a:solidFill>
                  <a:schemeClr val="accent5"/>
                </a:solidFill>
                <a:latin typeface="Andale Mono"/>
                <a:cs typeface="Andale Mono"/>
              </a:rPr>
              <a:t>fetch(:</a:t>
            </a:r>
            <a:r>
              <a:rPr lang="en-US" sz="1600" dirty="0" err="1">
                <a:solidFill>
                  <a:schemeClr val="accent5"/>
                </a:solidFill>
                <a:latin typeface="Andale Mono"/>
                <a:cs typeface="Andale Mono"/>
              </a:rPr>
              <a:t>freda</a:t>
            </a:r>
            <a:r>
              <a:rPr lang="en-US" sz="1600" dirty="0">
                <a:solidFill>
                  <a:schemeClr val="accent5"/>
                </a:solidFill>
                <a:latin typeface="Andale Mono"/>
                <a:cs typeface="Andale Mono"/>
              </a:rPr>
              <a:t>)</a:t>
            </a:r>
            <a:r>
              <a:rPr lang="en-US" sz="1600" dirty="0">
                <a:latin typeface="Andale Mono"/>
                <a:cs typeface="Andale Mono"/>
              </a:rPr>
              <a:t>.fetch(:age</a:t>
            </a:r>
            <a:r>
              <a:rPr lang="en-US" sz="16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38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{ age: </a:t>
            </a:r>
            <a:r>
              <a:rPr lang="en-US" sz="1600" dirty="0" smtClean="0">
                <a:solidFill>
                  <a:srgbClr val="EA4A3C"/>
                </a:solidFill>
                <a:latin typeface="Andale Mono"/>
                <a:cs typeface="Andale Mono"/>
              </a:rPr>
              <a:t>27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 }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cohorts</a:t>
            </a:r>
            <a:r>
              <a:rPr lang="en-US" sz="1600" dirty="0" err="1">
                <a:solidFill>
                  <a:schemeClr val="accent6"/>
                </a:solidFill>
                <a:latin typeface="Andale Mono"/>
                <a:cs typeface="Andale Mono"/>
              </a:rPr>
              <a:t>.fetch</a:t>
            </a:r>
            <a:r>
              <a:rPr lang="en-US" sz="1600" dirty="0">
                <a:solidFill>
                  <a:schemeClr val="accent6"/>
                </a:solidFill>
                <a:latin typeface="Andale Mono"/>
                <a:cs typeface="Andale Mono"/>
              </a:rPr>
              <a:t>(:foxes)</a:t>
            </a:r>
            <a:r>
              <a:rPr lang="en-US" sz="1600" dirty="0">
                <a:solidFill>
                  <a:schemeClr val="accent5"/>
                </a:solidFill>
                <a:latin typeface="Andale Mono"/>
                <a:cs typeface="Andale Mono"/>
              </a:rPr>
              <a:t>.fetch(:</a:t>
            </a:r>
            <a:r>
              <a:rPr lang="en-US" sz="1600" dirty="0" err="1">
                <a:solidFill>
                  <a:schemeClr val="accent5"/>
                </a:solidFill>
                <a:latin typeface="Andale Mono"/>
                <a:cs typeface="Andale Mono"/>
              </a:rPr>
              <a:t>freda</a:t>
            </a:r>
            <a:r>
              <a:rPr lang="en-US" sz="1600" dirty="0">
                <a:solidFill>
                  <a:schemeClr val="accent5"/>
                </a:solidFill>
                <a:latin typeface="Andale Mono"/>
                <a:cs typeface="Andale Mono"/>
              </a:rPr>
              <a:t>)</a:t>
            </a:r>
            <a:r>
              <a:rPr lang="en-US" sz="1600" dirty="0">
                <a:solidFill>
                  <a:schemeClr val="accent4"/>
                </a:solidFill>
                <a:latin typeface="Andale Mono"/>
                <a:cs typeface="Andale Mono"/>
              </a:rPr>
              <a:t>.fetch(:age</a:t>
            </a:r>
            <a:r>
              <a:rPr lang="en-US" sz="1600" dirty="0" smtClean="0">
                <a:solidFill>
                  <a:schemeClr val="accent4"/>
                </a:solidFill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95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{ </a:t>
            </a:r>
            <a:r>
              <a:rPr lang="en-US" sz="1600" dirty="0" err="1" smtClean="0">
                <a:latin typeface="Andale Mono"/>
                <a:cs typeface="Andale Mono"/>
              </a:rPr>
              <a:t>freda</a:t>
            </a:r>
            <a:r>
              <a:rPr lang="en-US" sz="1600" dirty="0" smtClean="0">
                <a:latin typeface="Andale Mono"/>
                <a:cs typeface="Andale Mono"/>
              </a:rPr>
              <a:t>:  { age: 27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latin typeface="Andale Mono"/>
                <a:cs typeface="Andale Mono"/>
              </a:rPr>
              <a:t>fred</a:t>
            </a:r>
            <a:r>
              <a:rPr lang="en-US" sz="1600" dirty="0" smtClean="0">
                <a:latin typeface="Andale Mono"/>
                <a:cs typeface="Andale Mono"/>
              </a:rPr>
              <a:t>:   { age: 25 }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cohorts[:foxes][:</a:t>
            </a:r>
            <a:r>
              <a:rPr lang="en-US" sz="1600" dirty="0" err="1" smtClean="0">
                <a:latin typeface="Andale Mono"/>
                <a:cs typeface="Andale Mono"/>
              </a:rPr>
              <a:t>freda</a:t>
            </a:r>
            <a:r>
              <a:rPr lang="en-US" sz="1600" dirty="0" smtClean="0">
                <a:latin typeface="Andale Mono"/>
                <a:cs typeface="Andale Mono"/>
              </a:rPr>
              <a:t>][:age</a:t>
            </a:r>
            <a:r>
              <a:rPr lang="en-US" sz="1600" dirty="0">
                <a:latin typeface="Andale Mono"/>
                <a:cs typeface="Andale Mono"/>
              </a:rPr>
              <a:t>]</a:t>
            </a: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41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{ age: 27 },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[:foxes]</a:t>
            </a:r>
            <a:r>
              <a:rPr lang="en-US" sz="1600" dirty="0" smtClean="0">
                <a:latin typeface="Andale Mono"/>
                <a:cs typeface="Andale Mono"/>
              </a:rPr>
              <a:t>[:</a:t>
            </a:r>
            <a:r>
              <a:rPr lang="en-US" sz="1600" dirty="0" err="1" smtClean="0">
                <a:latin typeface="Andale Mono"/>
                <a:cs typeface="Andale Mono"/>
              </a:rPr>
              <a:t>freda</a:t>
            </a:r>
            <a:r>
              <a:rPr lang="en-US" sz="1600" dirty="0" smtClean="0">
                <a:latin typeface="Andale Mono"/>
                <a:cs typeface="Andale Mono"/>
              </a:rPr>
              <a:t>][:age</a:t>
            </a:r>
            <a:r>
              <a:rPr lang="en-US" sz="1600" dirty="0">
                <a:latin typeface="Andale Mono"/>
                <a:cs typeface="Andale Mono"/>
              </a:rPr>
              <a:t>]</a:t>
            </a: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53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care.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2667"/>
            <a:ext cx="8229600" cy="42686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Big Data is a HUGE part of Web </a:t>
            </a:r>
            <a:r>
              <a:rPr lang="en-US" dirty="0" smtClean="0"/>
              <a:t>Development</a:t>
            </a:r>
          </a:p>
          <a:p>
            <a:endParaRPr lang="en-US" dirty="0" smtClean="0"/>
          </a:p>
          <a:p>
            <a:r>
              <a:rPr lang="en-US" dirty="0" smtClean="0"/>
              <a:t>Consuming </a:t>
            </a:r>
            <a:r>
              <a:rPr lang="en-US" dirty="0"/>
              <a:t>Internet is consuming nested </a:t>
            </a:r>
            <a:r>
              <a:rPr lang="en-US" dirty="0" smtClean="0"/>
              <a:t>data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Ability to navigate them easily is </a:t>
            </a:r>
            <a:r>
              <a:rPr lang="en-US" dirty="0" smtClean="0"/>
              <a:t>a crucial prerequisite of API </a:t>
            </a:r>
            <a:r>
              <a:rPr lang="en-US" dirty="0" smtClean="0"/>
              <a:t>integration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Basic Twitter Response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59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{ age: 27 }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[:foxes]</a:t>
            </a:r>
            <a:r>
              <a:rPr lang="en-US" sz="1600" dirty="0" smtClean="0">
                <a:solidFill>
                  <a:schemeClr val="accent5"/>
                </a:solidFill>
                <a:latin typeface="Andale Mono"/>
                <a:cs typeface="Andale Mono"/>
              </a:rPr>
              <a:t>[:</a:t>
            </a:r>
            <a:r>
              <a:rPr lang="en-US" sz="1600" dirty="0" err="1" smtClean="0">
                <a:solidFill>
                  <a:schemeClr val="accent5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chemeClr val="accent5"/>
                </a:solidFill>
                <a:latin typeface="Andale Mono"/>
                <a:cs typeface="Andale Mono"/>
              </a:rPr>
              <a:t>]</a:t>
            </a:r>
            <a:r>
              <a:rPr lang="en-US" sz="1600" dirty="0" smtClean="0">
                <a:latin typeface="Andale Mono"/>
                <a:cs typeface="Andale Mono"/>
              </a:rPr>
              <a:t>[:age</a:t>
            </a:r>
            <a:r>
              <a:rPr lang="en-US" sz="1600" dirty="0">
                <a:latin typeface="Andale Mono"/>
                <a:cs typeface="Andale Mono"/>
              </a:rPr>
              <a:t>]</a:t>
            </a: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92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{ age: </a:t>
            </a:r>
            <a:r>
              <a:rPr lang="en-US" sz="1600" dirty="0" smtClean="0">
                <a:solidFill>
                  <a:srgbClr val="EA4A3C"/>
                </a:solidFill>
                <a:latin typeface="Andale Mono"/>
                <a:cs typeface="Andale Mono"/>
              </a:rPr>
              <a:t>27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 }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[:foxes]</a:t>
            </a:r>
            <a:r>
              <a:rPr lang="en-US" sz="1600" dirty="0" smtClean="0">
                <a:solidFill>
                  <a:schemeClr val="accent5"/>
                </a:solidFill>
                <a:latin typeface="Andale Mono"/>
                <a:cs typeface="Andale Mono"/>
              </a:rPr>
              <a:t>[:</a:t>
            </a:r>
            <a:r>
              <a:rPr lang="en-US" sz="1600" dirty="0" err="1" smtClean="0">
                <a:solidFill>
                  <a:schemeClr val="accent5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chemeClr val="accent5"/>
                </a:solidFill>
                <a:latin typeface="Andale Mono"/>
                <a:cs typeface="Andale Mono"/>
              </a:rPr>
              <a:t>]</a:t>
            </a:r>
            <a:r>
              <a:rPr lang="en-US" sz="1600" dirty="0" smtClean="0">
                <a:solidFill>
                  <a:schemeClr val="accent4"/>
                </a:solidFill>
                <a:latin typeface="Andale Mono"/>
                <a:cs typeface="Andale Mono"/>
              </a:rPr>
              <a:t>[:age</a:t>
            </a:r>
            <a:r>
              <a:rPr lang="en-US" sz="1600" dirty="0">
                <a:solidFill>
                  <a:schemeClr val="accent4"/>
                </a:solidFill>
                <a:latin typeface="Andale Mono"/>
                <a:cs typeface="Andale Mono"/>
              </a:rPr>
              <a:t>]</a:t>
            </a:r>
            <a:endParaRPr lang="en-US" sz="1600" dirty="0" smtClean="0">
              <a:solidFill>
                <a:schemeClr val="accent4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3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populate a desired structure with the right values?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0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3155207" y="2725365"/>
            <a:ext cx="2311865" cy="139643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3x3 array with</a:t>
            </a:r>
            <a:br>
              <a:rPr lang="en-US" dirty="0" smtClean="0"/>
            </a:br>
            <a:r>
              <a:rPr lang="en-US" dirty="0" smtClean="0"/>
              <a:t>Sample values from a 3x9 array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04458" y="1865377"/>
            <a:ext cx="2245733" cy="4158166"/>
          </a:xfrm>
        </p:spPr>
        <p:txBody>
          <a:bodyPr/>
          <a:lstStyle/>
          <a:p>
            <a:r>
              <a:rPr lang="en-US" dirty="0" smtClean="0"/>
              <a:t>provided =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[ [:a, :b, :c],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[:d, :e, :f],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[:g, :h, :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[:j, :k, :l],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[:m, :n, :o],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[:p, :q, :r],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[:s, :t, :u],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[:v, :w, :x],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[:y, :z, :A] ]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67072" y="1865377"/>
            <a:ext cx="2566525" cy="4158166"/>
          </a:xfrm>
        </p:spPr>
        <p:txBody>
          <a:bodyPr/>
          <a:lstStyle/>
          <a:p>
            <a:r>
              <a:rPr lang="en-US" dirty="0" smtClean="0"/>
              <a:t>desired =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[ [:a, :e, :g],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[:l, :n, :q],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[:t, :w, :z] 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1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04458" y="1865377"/>
            <a:ext cx="2245733" cy="4158166"/>
          </a:xfrm>
        </p:spPr>
        <p:txBody>
          <a:bodyPr/>
          <a:lstStyle/>
          <a:p>
            <a:r>
              <a:rPr lang="en-US" dirty="0" smtClean="0"/>
              <a:t>provided =</a:t>
            </a:r>
          </a:p>
          <a:p>
            <a:endParaRPr lang="en-US" dirty="0"/>
          </a:p>
          <a:p>
            <a:r>
              <a:rPr lang="en-US" dirty="0" smtClean="0"/>
              <a:t>[ [:a, :b, :c],</a:t>
            </a:r>
          </a:p>
          <a:p>
            <a:r>
              <a:rPr lang="en-US" dirty="0"/>
              <a:t> </a:t>
            </a:r>
            <a:r>
              <a:rPr lang="en-US" dirty="0" smtClean="0"/>
              <a:t> [:d, :e, :f],</a:t>
            </a:r>
          </a:p>
          <a:p>
            <a:r>
              <a:rPr lang="en-US" dirty="0"/>
              <a:t> </a:t>
            </a:r>
            <a:r>
              <a:rPr lang="en-US" dirty="0" smtClean="0"/>
              <a:t> [:g, :h, :</a:t>
            </a:r>
            <a:r>
              <a:rPr lang="en-US" dirty="0" err="1"/>
              <a:t>i</a:t>
            </a:r>
            <a:r>
              <a:rPr lang="en-US" dirty="0" smtClean="0"/>
              <a:t>],</a:t>
            </a:r>
          </a:p>
          <a:p>
            <a:r>
              <a:rPr lang="en-US" dirty="0"/>
              <a:t> </a:t>
            </a:r>
            <a:r>
              <a:rPr lang="en-US" dirty="0" smtClean="0"/>
              <a:t> [:j, :k, :l],</a:t>
            </a:r>
          </a:p>
          <a:p>
            <a:r>
              <a:rPr lang="en-US" dirty="0"/>
              <a:t> </a:t>
            </a:r>
            <a:r>
              <a:rPr lang="en-US" dirty="0" smtClean="0"/>
              <a:t> [:m, :n, :o],</a:t>
            </a:r>
          </a:p>
          <a:p>
            <a:r>
              <a:rPr lang="en-US" dirty="0"/>
              <a:t> </a:t>
            </a:r>
            <a:r>
              <a:rPr lang="en-US" dirty="0" smtClean="0"/>
              <a:t> [:p, :q, :r],</a:t>
            </a:r>
          </a:p>
          <a:p>
            <a:r>
              <a:rPr lang="en-US" dirty="0" smtClean="0"/>
              <a:t>  [:s, :t, :u],</a:t>
            </a:r>
          </a:p>
          <a:p>
            <a:r>
              <a:rPr lang="en-US" dirty="0"/>
              <a:t> </a:t>
            </a:r>
            <a:r>
              <a:rPr lang="en-US" dirty="0" smtClean="0"/>
              <a:t> [:v, :w, :x],</a:t>
            </a:r>
          </a:p>
          <a:p>
            <a:r>
              <a:rPr lang="en-US" dirty="0"/>
              <a:t> </a:t>
            </a:r>
            <a:r>
              <a:rPr lang="en-US" dirty="0" smtClean="0"/>
              <a:t> [:y, :z, :A] ]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67072" y="1865377"/>
            <a:ext cx="2566525" cy="41581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155207" y="2725365"/>
            <a:ext cx="2311865" cy="139643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16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04458" y="1865377"/>
            <a:ext cx="2245733" cy="4158166"/>
          </a:xfrm>
        </p:spPr>
        <p:txBody>
          <a:bodyPr/>
          <a:lstStyle/>
          <a:p>
            <a:r>
              <a:rPr lang="en-US" dirty="0" smtClean="0"/>
              <a:t>provided =</a:t>
            </a:r>
          </a:p>
          <a:p>
            <a:endParaRPr lang="en-US" dirty="0"/>
          </a:p>
          <a:p>
            <a:r>
              <a:rPr lang="en-US" dirty="0" smtClean="0"/>
              <a:t>[ [:a, :b, :c],</a:t>
            </a:r>
          </a:p>
          <a:p>
            <a:r>
              <a:rPr lang="en-US" dirty="0"/>
              <a:t> </a:t>
            </a:r>
            <a:r>
              <a:rPr lang="en-US" dirty="0" smtClean="0"/>
              <a:t> [:d, :e, :f],</a:t>
            </a:r>
          </a:p>
          <a:p>
            <a:r>
              <a:rPr lang="en-US" dirty="0"/>
              <a:t> </a:t>
            </a:r>
            <a:r>
              <a:rPr lang="en-US" dirty="0" smtClean="0"/>
              <a:t> [:g, :h, :</a:t>
            </a:r>
            <a:r>
              <a:rPr lang="en-US" dirty="0" err="1"/>
              <a:t>i</a:t>
            </a:r>
            <a:r>
              <a:rPr lang="en-US" dirty="0" smtClean="0"/>
              <a:t>],</a:t>
            </a:r>
          </a:p>
          <a:p>
            <a:r>
              <a:rPr lang="en-US" dirty="0"/>
              <a:t> </a:t>
            </a:r>
            <a:r>
              <a:rPr lang="en-US" dirty="0" smtClean="0"/>
              <a:t> [:j, :k, :l],</a:t>
            </a:r>
          </a:p>
          <a:p>
            <a:r>
              <a:rPr lang="en-US" dirty="0"/>
              <a:t> </a:t>
            </a:r>
            <a:r>
              <a:rPr lang="en-US" dirty="0" smtClean="0"/>
              <a:t> [:m, :n, :o],</a:t>
            </a:r>
          </a:p>
          <a:p>
            <a:r>
              <a:rPr lang="en-US" dirty="0"/>
              <a:t> </a:t>
            </a:r>
            <a:r>
              <a:rPr lang="en-US" dirty="0" smtClean="0"/>
              <a:t> [:p, :q, :r],</a:t>
            </a:r>
          </a:p>
          <a:p>
            <a:r>
              <a:rPr lang="en-US" dirty="0" smtClean="0"/>
              <a:t>  [:s, :t, :u],</a:t>
            </a:r>
          </a:p>
          <a:p>
            <a:r>
              <a:rPr lang="en-US" dirty="0"/>
              <a:t> </a:t>
            </a:r>
            <a:r>
              <a:rPr lang="en-US" dirty="0" smtClean="0"/>
              <a:t> [:v, :w, :x],</a:t>
            </a:r>
          </a:p>
          <a:p>
            <a:r>
              <a:rPr lang="en-US" dirty="0"/>
              <a:t> </a:t>
            </a:r>
            <a:r>
              <a:rPr lang="en-US" dirty="0" smtClean="0"/>
              <a:t> [:y, :z, :A] ]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67072" y="1865377"/>
            <a:ext cx="2566525" cy="4158166"/>
          </a:xfrm>
        </p:spPr>
        <p:txBody>
          <a:bodyPr/>
          <a:lstStyle/>
          <a:p>
            <a:r>
              <a:rPr lang="en-US" dirty="0" smtClean="0"/>
              <a:t>desired =</a:t>
            </a:r>
          </a:p>
          <a:p>
            <a:endParaRPr lang="en-US" dirty="0" smtClean="0"/>
          </a:p>
          <a:p>
            <a:r>
              <a:rPr lang="en-US" dirty="0" smtClean="0"/>
              <a:t>[ [nil, nil, nil],</a:t>
            </a:r>
          </a:p>
          <a:p>
            <a:r>
              <a:rPr lang="en-US" dirty="0"/>
              <a:t> </a:t>
            </a:r>
            <a:r>
              <a:rPr lang="en-US" dirty="0" smtClean="0"/>
              <a:t> [nil, nil, nil],</a:t>
            </a:r>
          </a:p>
          <a:p>
            <a:r>
              <a:rPr lang="en-US" dirty="0"/>
              <a:t> </a:t>
            </a:r>
            <a:r>
              <a:rPr lang="en-US" dirty="0" smtClean="0"/>
              <a:t> [nil, nil, nil] 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155207" y="2725365"/>
            <a:ext cx="2311865" cy="139643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1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04458" y="1865377"/>
            <a:ext cx="2245733" cy="4158166"/>
          </a:xfrm>
        </p:spPr>
        <p:txBody>
          <a:bodyPr/>
          <a:lstStyle/>
          <a:p>
            <a:r>
              <a:rPr lang="en-US" dirty="0" smtClean="0"/>
              <a:t>provided =</a:t>
            </a:r>
          </a:p>
          <a:p>
            <a:endParaRPr lang="en-US" dirty="0"/>
          </a:p>
          <a:p>
            <a:r>
              <a:rPr lang="en-US" dirty="0" smtClean="0"/>
              <a:t>[ [</a:t>
            </a:r>
            <a:r>
              <a:rPr lang="en-US" dirty="0" smtClean="0">
                <a:solidFill>
                  <a:srgbClr val="EA4A3C"/>
                </a:solidFill>
              </a:rPr>
              <a:t>:a</a:t>
            </a:r>
            <a:r>
              <a:rPr lang="en-US" dirty="0" smtClean="0"/>
              <a:t>, :b, :c],</a:t>
            </a:r>
          </a:p>
          <a:p>
            <a:r>
              <a:rPr lang="en-US" dirty="0"/>
              <a:t> </a:t>
            </a:r>
            <a:r>
              <a:rPr lang="en-US" dirty="0" smtClean="0"/>
              <a:t> [:d, </a:t>
            </a:r>
            <a:r>
              <a:rPr lang="en-US" dirty="0" smtClean="0">
                <a:solidFill>
                  <a:srgbClr val="EA4A3C"/>
                </a:solidFill>
              </a:rPr>
              <a:t>:e</a:t>
            </a:r>
            <a:r>
              <a:rPr lang="en-US" dirty="0" smtClean="0"/>
              <a:t>, :f],</a:t>
            </a:r>
          </a:p>
          <a:p>
            <a:r>
              <a:rPr lang="en-US" dirty="0"/>
              <a:t> </a:t>
            </a:r>
            <a:r>
              <a:rPr lang="en-US" dirty="0" smtClean="0"/>
              <a:t> [</a:t>
            </a:r>
            <a:r>
              <a:rPr lang="en-US" dirty="0" smtClean="0">
                <a:solidFill>
                  <a:srgbClr val="EA4A3C"/>
                </a:solidFill>
              </a:rPr>
              <a:t>:g</a:t>
            </a:r>
            <a:r>
              <a:rPr lang="en-US" dirty="0" smtClean="0"/>
              <a:t>, :h, :</a:t>
            </a:r>
            <a:r>
              <a:rPr lang="en-US" dirty="0" err="1"/>
              <a:t>i</a:t>
            </a:r>
            <a:r>
              <a:rPr lang="en-US" dirty="0" smtClean="0"/>
              <a:t>],</a:t>
            </a:r>
          </a:p>
          <a:p>
            <a:r>
              <a:rPr lang="en-US" dirty="0"/>
              <a:t> </a:t>
            </a:r>
            <a:r>
              <a:rPr lang="en-US" dirty="0" smtClean="0"/>
              <a:t> [:j, :k, </a:t>
            </a:r>
            <a:r>
              <a:rPr lang="en-US" dirty="0" smtClean="0">
                <a:solidFill>
                  <a:srgbClr val="EA4A3C"/>
                </a:solidFill>
              </a:rPr>
              <a:t>:l</a:t>
            </a:r>
            <a:r>
              <a:rPr lang="en-US" dirty="0" smtClean="0"/>
              <a:t>],</a:t>
            </a:r>
          </a:p>
          <a:p>
            <a:r>
              <a:rPr lang="en-US" dirty="0"/>
              <a:t> </a:t>
            </a:r>
            <a:r>
              <a:rPr lang="en-US" dirty="0" smtClean="0"/>
              <a:t> [:m, </a:t>
            </a:r>
            <a:r>
              <a:rPr lang="en-US" dirty="0" smtClean="0">
                <a:solidFill>
                  <a:srgbClr val="EA4A3C"/>
                </a:solidFill>
              </a:rPr>
              <a:t>:n</a:t>
            </a:r>
            <a:r>
              <a:rPr lang="en-US" dirty="0" smtClean="0"/>
              <a:t>, :o],</a:t>
            </a:r>
          </a:p>
          <a:p>
            <a:r>
              <a:rPr lang="en-US" dirty="0"/>
              <a:t> </a:t>
            </a:r>
            <a:r>
              <a:rPr lang="en-US" dirty="0" smtClean="0"/>
              <a:t> [:p, </a:t>
            </a:r>
            <a:r>
              <a:rPr lang="en-US" dirty="0" smtClean="0">
                <a:solidFill>
                  <a:srgbClr val="EA4A3C"/>
                </a:solidFill>
              </a:rPr>
              <a:t>:q</a:t>
            </a:r>
            <a:r>
              <a:rPr lang="en-US" dirty="0" smtClean="0"/>
              <a:t>, :r],</a:t>
            </a:r>
          </a:p>
          <a:p>
            <a:r>
              <a:rPr lang="en-US" dirty="0" smtClean="0"/>
              <a:t>  [:s, </a:t>
            </a:r>
            <a:r>
              <a:rPr lang="en-US" dirty="0" smtClean="0">
                <a:solidFill>
                  <a:srgbClr val="EA4A3C"/>
                </a:solidFill>
              </a:rPr>
              <a:t>:t</a:t>
            </a:r>
            <a:r>
              <a:rPr lang="en-US" dirty="0" smtClean="0"/>
              <a:t>, :u],</a:t>
            </a:r>
          </a:p>
          <a:p>
            <a:r>
              <a:rPr lang="en-US" dirty="0"/>
              <a:t> </a:t>
            </a:r>
            <a:r>
              <a:rPr lang="en-US" dirty="0" smtClean="0"/>
              <a:t> [:v, </a:t>
            </a:r>
            <a:r>
              <a:rPr lang="en-US" dirty="0" smtClean="0">
                <a:solidFill>
                  <a:srgbClr val="EA4A3C"/>
                </a:solidFill>
              </a:rPr>
              <a:t>:w</a:t>
            </a:r>
            <a:r>
              <a:rPr lang="en-US" dirty="0" smtClean="0"/>
              <a:t>, :x],</a:t>
            </a:r>
          </a:p>
          <a:p>
            <a:r>
              <a:rPr lang="en-US" dirty="0"/>
              <a:t> </a:t>
            </a:r>
            <a:r>
              <a:rPr lang="en-US" dirty="0" smtClean="0"/>
              <a:t> [:y, </a:t>
            </a:r>
            <a:r>
              <a:rPr lang="en-US" dirty="0" smtClean="0">
                <a:solidFill>
                  <a:srgbClr val="EA4A3C"/>
                </a:solidFill>
              </a:rPr>
              <a:t>:z</a:t>
            </a:r>
            <a:r>
              <a:rPr lang="en-US" dirty="0" smtClean="0"/>
              <a:t>, :A] ]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67072" y="1865377"/>
            <a:ext cx="2566525" cy="4158166"/>
          </a:xfrm>
        </p:spPr>
        <p:txBody>
          <a:bodyPr/>
          <a:lstStyle/>
          <a:p>
            <a:r>
              <a:rPr lang="en-US" dirty="0" smtClean="0"/>
              <a:t>desired =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[ [:a, :e, :g],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[:l, :n, :q],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[:t, :w, :z] 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155207" y="2725365"/>
            <a:ext cx="2311865" cy="139643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7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by creating  the structure</a:t>
            </a:r>
          </a:p>
          <a:p>
            <a:endParaRPr lang="en-US" dirty="0"/>
          </a:p>
          <a:p>
            <a:r>
              <a:rPr lang="en-US" dirty="0" smtClean="0"/>
              <a:t>Then </a:t>
            </a:r>
            <a:r>
              <a:rPr lang="en-US" dirty="0"/>
              <a:t>populate </a:t>
            </a:r>
            <a:r>
              <a:rPr lang="en-US" dirty="0" smtClean="0"/>
              <a:t>the result</a:t>
            </a:r>
          </a:p>
          <a:p>
            <a:endParaRPr lang="en-US" dirty="0"/>
          </a:p>
          <a:p>
            <a:r>
              <a:rPr lang="en-US" dirty="0" smtClean="0"/>
              <a:t>Finally </a:t>
            </a:r>
            <a:r>
              <a:rPr lang="en-US" smtClean="0"/>
              <a:t>manipulate the input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56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62668"/>
            <a:ext cx="8229600" cy="1118872"/>
          </a:xfrm>
        </p:spPr>
        <p:txBody>
          <a:bodyPr/>
          <a:lstStyle/>
          <a:p>
            <a:r>
              <a:rPr lang="en-US" dirty="0" smtClean="0"/>
              <a:t>Create and populate the desired structure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desired = </a:t>
            </a:r>
            <a:r>
              <a:rPr lang="en-US" sz="1600" dirty="0" err="1" smtClean="0">
                <a:latin typeface="Andale Mono"/>
                <a:cs typeface="Andale Mono"/>
              </a:rPr>
              <a:t>Array.new</a:t>
            </a:r>
            <a:r>
              <a:rPr lang="en-US" sz="1600" dirty="0" smtClean="0">
                <a:latin typeface="Andale Mono"/>
                <a:cs typeface="Andale Mono"/>
              </a:rPr>
              <a:t>(3) { </a:t>
            </a:r>
            <a:r>
              <a:rPr lang="en-US" sz="1600" dirty="0" err="1" smtClean="0">
                <a:latin typeface="Andale Mono"/>
                <a:cs typeface="Andale Mono"/>
              </a:rPr>
              <a:t>Array.new</a:t>
            </a:r>
            <a:r>
              <a:rPr lang="en-US" sz="1600" dirty="0" smtClean="0">
                <a:latin typeface="Andale Mono"/>
                <a:cs typeface="Andale Mono"/>
              </a:rPr>
              <a:t>(3) }</a:t>
            </a:r>
          </a:p>
        </p:txBody>
      </p:sp>
    </p:spTree>
    <p:extLst>
      <p:ext uri="{BB962C8B-B14F-4D97-AF65-F5344CB8AC3E}">
        <p14:creationId xmlns:p14="http://schemas.microsoft.com/office/powerpoint/2010/main" val="3068809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62668"/>
            <a:ext cx="8229600" cy="1118872"/>
          </a:xfrm>
        </p:spPr>
        <p:txBody>
          <a:bodyPr/>
          <a:lstStyle/>
          <a:p>
            <a:r>
              <a:rPr lang="en-US" dirty="0" smtClean="0"/>
              <a:t>Create and populate the desired structure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desired = </a:t>
            </a:r>
            <a:r>
              <a:rPr lang="en-US" sz="1600" dirty="0" err="1" smtClean="0">
                <a:latin typeface="Andale Mono"/>
                <a:cs typeface="Andale Mono"/>
              </a:rPr>
              <a:t>Array.new</a:t>
            </a:r>
            <a:r>
              <a:rPr lang="en-US" sz="1600" dirty="0" smtClean="0">
                <a:latin typeface="Andale Mono"/>
                <a:cs typeface="Andale Mono"/>
              </a:rPr>
              <a:t>(3) { </a:t>
            </a:r>
            <a:r>
              <a:rPr lang="en-US" sz="1600" dirty="0" err="1" smtClean="0">
                <a:latin typeface="Andale Mono"/>
                <a:cs typeface="Andale Mono"/>
              </a:rPr>
              <a:t>Array.new</a:t>
            </a:r>
            <a:r>
              <a:rPr lang="en-US" sz="1600" dirty="0" smtClean="0">
                <a:latin typeface="Andale Mono"/>
                <a:cs typeface="Andale Mono"/>
              </a:rPr>
              <a:t>(3) }</a:t>
            </a:r>
          </a:p>
          <a:p>
            <a:pPr marL="0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desired.map!.</a:t>
            </a:r>
            <a:r>
              <a:rPr lang="en-US" sz="1600" dirty="0" err="1">
                <a:latin typeface="Andale Mono"/>
                <a:cs typeface="Andale Mono"/>
              </a:rPr>
              <a:t>with_index</a:t>
            </a:r>
            <a:r>
              <a:rPr lang="en-US" sz="1600" dirty="0">
                <a:latin typeface="Andale Mono"/>
                <a:cs typeface="Andale Mono"/>
              </a:rPr>
              <a:t> do |row, </a:t>
            </a:r>
            <a:r>
              <a:rPr lang="en-US" sz="1600" dirty="0" err="1">
                <a:latin typeface="Andale Mono"/>
                <a:cs typeface="Andale Mono"/>
              </a:rPr>
              <a:t>row_index</a:t>
            </a:r>
            <a:r>
              <a:rPr lang="en-US" sz="1600" dirty="0">
                <a:latin typeface="Andale Mono"/>
                <a:cs typeface="Andale Mono"/>
              </a:rPr>
              <a:t>|</a:t>
            </a: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  row.map!.</a:t>
            </a:r>
            <a:r>
              <a:rPr lang="en-US" sz="1600" dirty="0" err="1">
                <a:latin typeface="Andale Mono"/>
                <a:cs typeface="Andale Mono"/>
              </a:rPr>
              <a:t>with_index</a:t>
            </a:r>
            <a:r>
              <a:rPr lang="en-US" sz="1600" dirty="0">
                <a:latin typeface="Andale Mono"/>
                <a:cs typeface="Andale Mono"/>
              </a:rPr>
              <a:t> do |column, </a:t>
            </a:r>
            <a:r>
              <a:rPr lang="en-US" sz="1600" dirty="0" err="1" smtClean="0">
                <a:latin typeface="Andale Mono"/>
                <a:cs typeface="Andale Mono"/>
              </a:rPr>
              <a:t>column_index</a:t>
            </a:r>
            <a:r>
              <a:rPr lang="en-US" sz="1600" dirty="0">
                <a:latin typeface="Andale Mono"/>
                <a:cs typeface="Andale Mono"/>
              </a:rPr>
              <a:t>|</a:t>
            </a: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    </a:t>
            </a:r>
            <a:r>
              <a:rPr lang="en-US" sz="1600" dirty="0" err="1" smtClean="0">
                <a:latin typeface="Andale Mono"/>
                <a:cs typeface="Andale Mono"/>
              </a:rPr>
              <a:t>provided.each_slice</a:t>
            </a:r>
            <a:r>
              <a:rPr lang="en-US" sz="1600" dirty="0">
                <a:latin typeface="Andale Mono"/>
                <a:cs typeface="Andale Mono"/>
              </a:rPr>
              <a:t>(3).</a:t>
            </a:r>
            <a:r>
              <a:rPr lang="en-US" sz="1600" dirty="0" err="1">
                <a:latin typeface="Andale Mono"/>
                <a:cs typeface="Andale Mono"/>
              </a:rPr>
              <a:t>to_a</a:t>
            </a:r>
            <a:r>
              <a:rPr lang="en-US" sz="1600" dirty="0">
                <a:latin typeface="Andale Mono"/>
                <a:cs typeface="Andale Mono"/>
              </a:rPr>
              <a:t>[</a:t>
            </a:r>
            <a:r>
              <a:rPr lang="en-US" sz="1600" dirty="0" err="1" smtClean="0">
                <a:latin typeface="Andale Mono"/>
                <a:cs typeface="Andale Mono"/>
              </a:rPr>
              <a:t>row_index</a:t>
            </a:r>
            <a:r>
              <a:rPr lang="en-US" sz="1600" dirty="0" smtClean="0">
                <a:latin typeface="Andale Mono"/>
                <a:cs typeface="Andale Mono"/>
              </a:rPr>
              <a:t>][</a:t>
            </a:r>
            <a:r>
              <a:rPr lang="en-US" sz="1600" dirty="0" err="1" smtClean="0">
                <a:latin typeface="Andale Mono"/>
                <a:cs typeface="Andale Mono"/>
              </a:rPr>
              <a:t>column_index</a:t>
            </a:r>
            <a:r>
              <a:rPr lang="en-US" sz="1600" dirty="0">
                <a:latin typeface="Andale Mono"/>
                <a:cs typeface="Andale Mono"/>
              </a:rPr>
              <a:t>].sample</a:t>
            </a: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  end</a:t>
            </a: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end</a:t>
            </a:r>
            <a:endParaRPr lang="en-US" sz="1600" dirty="0" smtClean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201906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is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685"/>
            <a:ext cx="8229600" cy="280216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Everything in Ruby is an Object</a:t>
            </a:r>
          </a:p>
          <a:p>
            <a:r>
              <a:rPr lang="en-US" dirty="0" smtClean="0"/>
              <a:t>Arrays &amp;&amp; Hashes are just Object containers</a:t>
            </a:r>
            <a:endParaRPr lang="en-US" dirty="0"/>
          </a:p>
          <a:p>
            <a:r>
              <a:rPr lang="en-US" dirty="0" smtClean="0"/>
              <a:t>So you can fill them however you like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1970" y="4656838"/>
            <a:ext cx="8892029" cy="1083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500" dirty="0" err="1">
                <a:latin typeface="Andale Mono"/>
                <a:cs typeface="Andale Mono"/>
              </a:rPr>
              <a:t>object_array</a:t>
            </a:r>
            <a:r>
              <a:rPr lang="pl-PL" sz="1500" dirty="0">
                <a:latin typeface="Andale Mono"/>
                <a:cs typeface="Andale Mono"/>
              </a:rPr>
              <a:t> = [</a:t>
            </a:r>
            <a:r>
              <a:rPr lang="pl-PL" sz="1500" dirty="0" err="1">
                <a:latin typeface="Andale Mono"/>
                <a:cs typeface="Andale Mono"/>
              </a:rPr>
              <a:t>true</a:t>
            </a:r>
            <a:r>
              <a:rPr lang="pl-PL" sz="1500" dirty="0">
                <a:latin typeface="Andale Mono"/>
                <a:cs typeface="Andale Mono"/>
              </a:rPr>
              <a:t>, "</a:t>
            </a:r>
            <a:r>
              <a:rPr lang="pl-PL" sz="1500" dirty="0" smtClean="0">
                <a:latin typeface="Andale Mono"/>
                <a:cs typeface="Andale Mono"/>
              </a:rPr>
              <a:t>string"</a:t>
            </a:r>
            <a:r>
              <a:rPr lang="pl-PL" sz="1500" dirty="0">
                <a:latin typeface="Andale Mono"/>
                <a:cs typeface="Andale Mono"/>
              </a:rPr>
              <a:t>, 1024, </a:t>
            </a:r>
            <a:r>
              <a:rPr lang="pl-PL" sz="1500" dirty="0" err="1">
                <a:latin typeface="Andale Mono"/>
                <a:cs typeface="Andale Mono"/>
              </a:rPr>
              <a:t>ahash</a:t>
            </a:r>
            <a:r>
              <a:rPr lang="pl-PL" sz="1500" dirty="0">
                <a:latin typeface="Andale Mono"/>
                <a:cs typeface="Andale Mono"/>
              </a:rPr>
              <a:t>: {</a:t>
            </a:r>
            <a:r>
              <a:rPr lang="pl-PL" sz="1500" dirty="0" err="1">
                <a:latin typeface="Andale Mono"/>
                <a:cs typeface="Andale Mono"/>
              </a:rPr>
              <a:t>topher</a:t>
            </a:r>
            <a:r>
              <a:rPr lang="pl-PL" sz="1500" dirty="0">
                <a:latin typeface="Andale Mono"/>
                <a:cs typeface="Andale Mono"/>
              </a:rPr>
              <a:t>: "</a:t>
            </a:r>
            <a:r>
              <a:rPr lang="pl-PL" sz="1500" dirty="0" err="1">
                <a:latin typeface="Andale Mono"/>
                <a:cs typeface="Andale Mono"/>
              </a:rPr>
              <a:t>awesome</a:t>
            </a:r>
            <a:r>
              <a:rPr lang="pl-PL" sz="1500" dirty="0">
                <a:latin typeface="Andale Mono"/>
                <a:cs typeface="Andale Mono"/>
              </a:rPr>
              <a:t>"}</a:t>
            </a:r>
            <a:r>
              <a:rPr lang="pl-PL" sz="1500" dirty="0" smtClean="0"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endParaRPr lang="pl-PL" sz="15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1500" dirty="0" err="1">
                <a:latin typeface="Andale Mono"/>
                <a:cs typeface="Andale Mono"/>
              </a:rPr>
              <a:t>object_hash</a:t>
            </a:r>
            <a:r>
              <a:rPr lang="pl-PL" sz="1500" dirty="0">
                <a:latin typeface="Andale Mono"/>
                <a:cs typeface="Andale Mono"/>
              </a:rPr>
              <a:t> = { </a:t>
            </a:r>
            <a:r>
              <a:rPr lang="pl-PL" sz="1500" dirty="0" err="1">
                <a:latin typeface="Andale Mono"/>
                <a:cs typeface="Andale Mono"/>
              </a:rPr>
              <a:t>bool</a:t>
            </a:r>
            <a:r>
              <a:rPr lang="pl-PL" sz="1500" dirty="0">
                <a:latin typeface="Andale Mono"/>
                <a:cs typeface="Andale Mono"/>
              </a:rPr>
              <a:t>: </a:t>
            </a:r>
            <a:r>
              <a:rPr lang="pl-PL" sz="1500" dirty="0" err="1">
                <a:latin typeface="Andale Mono"/>
                <a:cs typeface="Andale Mono"/>
              </a:rPr>
              <a:t>true</a:t>
            </a:r>
            <a:r>
              <a:rPr lang="pl-PL" sz="1500" dirty="0">
                <a:latin typeface="Andale Mono"/>
                <a:cs typeface="Andale Mono"/>
              </a:rPr>
              <a:t>, string: "</a:t>
            </a:r>
            <a:r>
              <a:rPr lang="pl-PL" sz="1500" dirty="0" err="1">
                <a:latin typeface="Andale Mono"/>
                <a:cs typeface="Andale Mono"/>
              </a:rPr>
              <a:t>strings</a:t>
            </a:r>
            <a:r>
              <a:rPr lang="pl-PL" sz="1500" dirty="0">
                <a:latin typeface="Andale Mono"/>
                <a:cs typeface="Andale Mono"/>
              </a:rPr>
              <a:t>", </a:t>
            </a:r>
            <a:r>
              <a:rPr lang="pl-PL" sz="1500" dirty="0" err="1">
                <a:latin typeface="Andale Mono"/>
                <a:cs typeface="Andale Mono"/>
              </a:rPr>
              <a:t>array</a:t>
            </a:r>
            <a:r>
              <a:rPr lang="pl-PL" sz="1500" dirty="0">
                <a:latin typeface="Andale Mono"/>
                <a:cs typeface="Andale Mono"/>
              </a:rPr>
              <a:t>: [1,2,3], </a:t>
            </a:r>
            <a:r>
              <a:rPr lang="pl-PL" sz="1500" dirty="0" err="1">
                <a:latin typeface="Andale Mono"/>
                <a:cs typeface="Andale Mono"/>
              </a:rPr>
              <a:t>integer</a:t>
            </a:r>
            <a:r>
              <a:rPr lang="pl-PL" sz="1500" dirty="0">
                <a:latin typeface="Andale Mono"/>
                <a:cs typeface="Andale Mono"/>
              </a:rPr>
              <a:t>: 88 }</a:t>
            </a:r>
          </a:p>
        </p:txBody>
      </p:sp>
    </p:spTree>
    <p:extLst>
      <p:ext uri="{BB962C8B-B14F-4D97-AF65-F5344CB8AC3E}">
        <p14:creationId xmlns:p14="http://schemas.microsoft.com/office/powerpoint/2010/main" val="159065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62668"/>
            <a:ext cx="8229600" cy="1118872"/>
          </a:xfrm>
        </p:spPr>
        <p:txBody>
          <a:bodyPr/>
          <a:lstStyle/>
          <a:p>
            <a:r>
              <a:rPr lang="en-US" dirty="0" smtClean="0"/>
              <a:t>Manipulate the input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67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62668"/>
            <a:ext cx="8229600" cy="1118872"/>
          </a:xfrm>
        </p:spPr>
        <p:txBody>
          <a:bodyPr/>
          <a:lstStyle/>
          <a:p>
            <a:r>
              <a:rPr lang="en-US" dirty="0" smtClean="0"/>
              <a:t>Manipulate the input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 smtClean="0">
                <a:latin typeface="Andale Mono"/>
                <a:cs typeface="Andale Mono"/>
              </a:rPr>
              <a:t>desired = </a:t>
            </a:r>
            <a:r>
              <a:rPr lang="en-US" sz="1600" dirty="0" err="1" smtClean="0">
                <a:latin typeface="Andale Mono"/>
                <a:cs typeface="Andale Mono"/>
              </a:rPr>
              <a:t>provided.map</a:t>
            </a:r>
            <a:r>
              <a:rPr lang="en-US" sz="1500" dirty="0" smtClean="0">
                <a:latin typeface="Andale Mono"/>
                <a:cs typeface="Andale Mono"/>
              </a:rPr>
              <a:t>(&amp;:sample).</a:t>
            </a:r>
            <a:r>
              <a:rPr lang="en-US" sz="1500" dirty="0" err="1" smtClean="0">
                <a:latin typeface="Andale Mono"/>
                <a:cs typeface="Andale Mono"/>
              </a:rPr>
              <a:t>each_slice</a:t>
            </a:r>
            <a:r>
              <a:rPr lang="en-US" sz="1500" dirty="0" smtClean="0">
                <a:latin typeface="Andale Mono"/>
                <a:cs typeface="Andale Mono"/>
              </a:rPr>
              <a:t>(3).</a:t>
            </a:r>
            <a:r>
              <a:rPr lang="en-US" sz="1500" dirty="0" err="1" smtClean="0">
                <a:latin typeface="Andale Mono"/>
                <a:cs typeface="Andale Mono"/>
              </a:rPr>
              <a:t>to_a</a:t>
            </a:r>
            <a:endParaRPr lang="en-US" sz="1500" dirty="0" smtClean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624787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you</a:t>
            </a:r>
            <a:r>
              <a:rPr lang="en-US" dirty="0" smtClean="0"/>
              <a:t> access</a:t>
            </a:r>
            <a:r>
              <a:rPr lang="en-US" baseline="0" dirty="0" smtClean="0"/>
              <a:t> elements in an array?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2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you</a:t>
            </a:r>
            <a:r>
              <a:rPr lang="en-US" dirty="0" smtClean="0"/>
              <a:t> access</a:t>
            </a:r>
            <a:r>
              <a:rPr lang="en-US" baseline="0" dirty="0" smtClean="0"/>
              <a:t> elements in an array?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 algn="ctr">
              <a:buNone/>
            </a:pPr>
            <a:r>
              <a:rPr lang="en-US" baseline="0" dirty="0" smtClean="0">
                <a:solidFill>
                  <a:schemeClr val="accent3"/>
                </a:solidFill>
              </a:rPr>
              <a:t>by index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89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Indexes are</a:t>
            </a:r>
            <a:r>
              <a:rPr lang="en-US" baseline="0" dirty="0" smtClean="0"/>
              <a:t> like poorly named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22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</a:t>
            </a:r>
            <a:r>
              <a:rPr lang="en-US" baseline="0" dirty="0" smtClean="0"/>
              <a:t> Arrays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404940"/>
              </p:ext>
            </p:extLst>
          </p:nvPr>
        </p:nvGraphicFramePr>
        <p:xfrm>
          <a:off x="457200" y="1862138"/>
          <a:ext cx="82296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54606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8F8F8"/>
                          </a:solidFill>
                        </a:rPr>
                        <a:t>team</a:t>
                      </a:r>
                      <a:endParaRPr lang="en-US" sz="2400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8F8F8"/>
                          </a:solidFill>
                        </a:rPr>
                        <a:t>number</a:t>
                      </a:r>
                      <a:endParaRPr 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8F8F8"/>
                          </a:solidFill>
                        </a:rPr>
                        <a:t>name </a:t>
                      </a:r>
                      <a:endParaRPr 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8F8F8"/>
                          </a:solidFill>
                        </a:rPr>
                        <a:t>position</a:t>
                      </a:r>
                      <a:endParaRPr 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8F8F8"/>
                          </a:solidFill>
                        </a:rPr>
                        <a:t>points per game</a:t>
                      </a:r>
                      <a:endParaRPr 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Joe </a:t>
                      </a:r>
                      <a:r>
                        <a:rPr lang="en-US" dirty="0" err="1" smtClean="0"/>
                        <a:t>Schmo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[14, 32, 7, 0, 23]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Ms. Buckets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 Guard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[19, 0, 11, 22, 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Harvey</a:t>
                      </a:r>
                      <a:r>
                        <a:rPr lang="en-US" baseline="0" dirty="0" smtClean="0"/>
                        <a:t> Kay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Shooting Guard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[0, 30, 16, 0, 25]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Sally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Talls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 Forward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[18, 29, 26, 31, 19]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MK </a:t>
                      </a:r>
                      <a:r>
                        <a:rPr lang="en-US" dirty="0" err="1" smtClean="0"/>
                        <a:t>DiBoux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Forward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[11, 0, 23, 17, 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38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364" y="1862668"/>
            <a:ext cx="8384436" cy="2199466"/>
          </a:xfrm>
        </p:spPr>
        <p:txBody>
          <a:bodyPr/>
          <a:lstStyle/>
          <a:p>
            <a:r>
              <a:rPr lang="en-US" dirty="0"/>
              <a:t>team = [["number", "name", "position", "points per game"],</a:t>
            </a:r>
          </a:p>
          <a:p>
            <a:r>
              <a:rPr lang="en-US" dirty="0"/>
              <a:t>        [12, "Joe </a:t>
            </a:r>
            <a:r>
              <a:rPr lang="en-US" dirty="0" err="1"/>
              <a:t>Schmo</a:t>
            </a:r>
            <a:r>
              <a:rPr lang="en-US" dirty="0"/>
              <a:t>", "Center", [14, 32, 7, 0, 23]],</a:t>
            </a:r>
          </a:p>
          <a:p>
            <a:r>
              <a:rPr lang="en-US" dirty="0"/>
              <a:t>        [9, "Ms. Buckets", "Point Guard", [19, 0, 11, 22, 0]],</a:t>
            </a:r>
          </a:p>
          <a:p>
            <a:r>
              <a:rPr lang="en-US" dirty="0"/>
              <a:t>        [31, "Harvey Kay", "Shooting Guard", [0, 30, 16, 0, 25]],</a:t>
            </a:r>
          </a:p>
          <a:p>
            <a:r>
              <a:rPr lang="en-US" dirty="0"/>
              <a:t>        [18, "Sally </a:t>
            </a:r>
            <a:r>
              <a:rPr lang="en-US" dirty="0" err="1"/>
              <a:t>Talls</a:t>
            </a:r>
            <a:r>
              <a:rPr lang="en-US" dirty="0"/>
              <a:t>", "Power Forward", [18, 29, 26, 31, 19]],</a:t>
            </a:r>
          </a:p>
          <a:p>
            <a:r>
              <a:rPr lang="en-US" dirty="0"/>
              <a:t>        [22, "MK </a:t>
            </a:r>
            <a:r>
              <a:rPr lang="en-US" dirty="0" err="1"/>
              <a:t>DiBoux</a:t>
            </a:r>
            <a:r>
              <a:rPr lang="en-US" dirty="0"/>
              <a:t>", "Small Forward", [11, 0, 23, 17, 0]]]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9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2667"/>
            <a:ext cx="8229600" cy="3877733"/>
          </a:xfrm>
        </p:spPr>
        <p:txBody>
          <a:bodyPr/>
          <a:lstStyle/>
          <a:p>
            <a:r>
              <a:rPr lang="en-US" dirty="0" smtClean="0"/>
              <a:t>How do I get the data for Sally </a:t>
            </a:r>
            <a:r>
              <a:rPr lang="en-US" dirty="0" err="1" smtClean="0"/>
              <a:t>Talls</a:t>
            </a:r>
            <a:r>
              <a:rPr lang="en-US" dirty="0" smtClean="0"/>
              <a:t>?</a:t>
            </a:r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05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75" y="1862667"/>
            <a:ext cx="8468525" cy="3877733"/>
          </a:xfrm>
        </p:spPr>
        <p:txBody>
          <a:bodyPr/>
          <a:lstStyle/>
          <a:p>
            <a:r>
              <a:rPr lang="en-US" dirty="0"/>
              <a:t>team = [["number", "name", "position", "points per game"],</a:t>
            </a:r>
          </a:p>
          <a:p>
            <a:r>
              <a:rPr lang="en-US" dirty="0"/>
              <a:t>        [12, "Joe </a:t>
            </a:r>
            <a:r>
              <a:rPr lang="en-US" dirty="0" err="1"/>
              <a:t>Schmo</a:t>
            </a:r>
            <a:r>
              <a:rPr lang="en-US" dirty="0"/>
              <a:t>", "Center", [14, 32, 7, 0, 23]],</a:t>
            </a:r>
          </a:p>
          <a:p>
            <a:r>
              <a:rPr lang="en-US" dirty="0"/>
              <a:t>        [9, "Ms. Buckets", "Point Guard", [19, 0, 11, 22, 0]],</a:t>
            </a:r>
          </a:p>
          <a:p>
            <a:r>
              <a:rPr lang="en-US" dirty="0"/>
              <a:t>        [31, "Harvey Kay", "Shooting Guard", [0, 30, 16, 0, 25]],</a:t>
            </a:r>
          </a:p>
          <a:p>
            <a:r>
              <a:rPr lang="en-US" dirty="0"/>
              <a:t>        [18, "Sally </a:t>
            </a:r>
            <a:r>
              <a:rPr lang="en-US" dirty="0" err="1"/>
              <a:t>Talls</a:t>
            </a:r>
            <a:r>
              <a:rPr lang="en-US" dirty="0"/>
              <a:t>", "Power Forward", [18, 29, 26, 31, 19]],</a:t>
            </a:r>
          </a:p>
          <a:p>
            <a:r>
              <a:rPr lang="en-US" dirty="0"/>
              <a:t>        [22, "MK </a:t>
            </a:r>
            <a:r>
              <a:rPr lang="en-US" dirty="0" err="1"/>
              <a:t>DiBoux</a:t>
            </a:r>
            <a:r>
              <a:rPr lang="en-US" dirty="0"/>
              <a:t>", "Small Forward", [11, 0, 23, 17, 0]]]</a:t>
            </a:r>
          </a:p>
          <a:p>
            <a:endParaRPr lang="en-US" dirty="0" smtClean="0"/>
          </a:p>
          <a:p>
            <a:r>
              <a:rPr lang="en-US" dirty="0" err="1" smtClean="0"/>
              <a:t>sally_talls</a:t>
            </a:r>
            <a:r>
              <a:rPr lang="en-US" dirty="0" smtClean="0"/>
              <a:t> = team[4]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95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981" y="1862667"/>
            <a:ext cx="8750856" cy="3877733"/>
          </a:xfrm>
        </p:spPr>
        <p:txBody>
          <a:bodyPr/>
          <a:lstStyle/>
          <a:p>
            <a:r>
              <a:rPr lang="en-US" dirty="0"/>
              <a:t>team = [["number", "name", "position", "points per game"],</a:t>
            </a:r>
          </a:p>
          <a:p>
            <a:r>
              <a:rPr lang="en-US" dirty="0"/>
              <a:t>        [12, "Joe </a:t>
            </a:r>
            <a:r>
              <a:rPr lang="en-US" dirty="0" err="1"/>
              <a:t>Schmo</a:t>
            </a:r>
            <a:r>
              <a:rPr lang="en-US" dirty="0"/>
              <a:t>", "Center", [14, 32, 7, 0, 23]],</a:t>
            </a:r>
          </a:p>
          <a:p>
            <a:r>
              <a:rPr lang="en-US" dirty="0"/>
              <a:t>        [9, "Ms. Buckets", "Point Guard", [19, 0, 11, 22, 0]],</a:t>
            </a:r>
          </a:p>
          <a:p>
            <a:r>
              <a:rPr lang="en-US" dirty="0"/>
              <a:t>        [31, "Harvey Kay", "Shooting Guard", [0, 30, 16, 0, 25]],</a:t>
            </a:r>
          </a:p>
          <a:p>
            <a:r>
              <a:rPr lang="en-US" dirty="0"/>
              <a:t>        [18, "Sally </a:t>
            </a:r>
            <a:r>
              <a:rPr lang="en-US" dirty="0" err="1"/>
              <a:t>Talls</a:t>
            </a:r>
            <a:r>
              <a:rPr lang="en-US" dirty="0"/>
              <a:t>", "Power Forward", [18, 29, 26, 31, 19]],</a:t>
            </a:r>
          </a:p>
          <a:p>
            <a:r>
              <a:rPr lang="en-US" dirty="0"/>
              <a:t>        [22, "MK </a:t>
            </a:r>
            <a:r>
              <a:rPr lang="en-US" dirty="0" err="1"/>
              <a:t>DiBoux</a:t>
            </a:r>
            <a:r>
              <a:rPr lang="en-US" dirty="0"/>
              <a:t>", "Small Forward", [11, 0, 23, 17, 0]]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 err="1" smtClean="0"/>
              <a:t>sally_talls</a:t>
            </a:r>
            <a:r>
              <a:rPr lang="en-US" dirty="0" smtClean="0"/>
              <a:t> = </a:t>
            </a:r>
            <a:r>
              <a:rPr lang="en-US" dirty="0" err="1" smtClean="0"/>
              <a:t>team.find</a:t>
            </a:r>
            <a:r>
              <a:rPr lang="en-US" dirty="0" smtClean="0"/>
              <a:t> { |player| player[1</a:t>
            </a:r>
            <a:r>
              <a:rPr lang="en-US" smtClean="0"/>
              <a:t>] == </a:t>
            </a:r>
            <a:r>
              <a:rPr lang="en-US" dirty="0" smtClean="0"/>
              <a:t>“Sally </a:t>
            </a:r>
            <a:r>
              <a:rPr lang="en-US" dirty="0" err="1" smtClean="0"/>
              <a:t>Talls</a:t>
            </a:r>
            <a:r>
              <a:rPr lang="en-US" dirty="0" smtClean="0"/>
              <a:t>” 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00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Nested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Grids with rows and columns</a:t>
            </a:r>
            <a:r>
              <a:rPr lang="en-US" dirty="0" smtClean="0">
                <a:solidFill>
                  <a:schemeClr val="accent3"/>
                </a:solidFill>
              </a:rPr>
              <a:t/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500" dirty="0">
                <a:latin typeface="Andale Mono"/>
                <a:cs typeface="Andale Mono"/>
              </a:rPr>
              <a:t>row_1 = [ “-“, “-”, “X”]</a:t>
            </a:r>
            <a:br>
              <a:rPr lang="pl-PL" sz="1500" dirty="0">
                <a:latin typeface="Andale Mono"/>
                <a:cs typeface="Andale Mono"/>
              </a:rPr>
            </a:br>
            <a:r>
              <a:rPr lang="pl-PL" sz="1500" dirty="0">
                <a:latin typeface="Andale Mono"/>
                <a:cs typeface="Andale Mono"/>
              </a:rPr>
              <a:t>row_2 = [ “-“, “O”, “X”]</a:t>
            </a:r>
            <a:br>
              <a:rPr lang="pl-PL" sz="1500" dirty="0">
                <a:latin typeface="Andale Mono"/>
                <a:cs typeface="Andale Mono"/>
              </a:rPr>
            </a:br>
            <a:r>
              <a:rPr lang="pl-PL" sz="1500" dirty="0">
                <a:latin typeface="Andale Mono"/>
                <a:cs typeface="Andale Mono"/>
              </a:rPr>
              <a:t>row_3 = [ “-“, “-“, “O”]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30766" y="2980944"/>
            <a:ext cx="4093938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500" dirty="0" err="1">
                <a:latin typeface="Andale Mono"/>
                <a:cs typeface="Andale Mono"/>
              </a:rPr>
              <a:t>tic_tac_toe</a:t>
            </a:r>
            <a:r>
              <a:rPr lang="nl-NL" sz="1500" dirty="0">
                <a:latin typeface="Andale Mono"/>
                <a:cs typeface="Andale Mono"/>
              </a:rPr>
              <a:t> = </a:t>
            </a:r>
            <a:r>
              <a:rPr lang="nl-NL" sz="1500" dirty="0" smtClean="0">
                <a:latin typeface="Andale Mono"/>
                <a:cs typeface="Andale Mono"/>
              </a:rPr>
              <a:t>[ [ </a:t>
            </a:r>
            <a:r>
              <a:rPr lang="nl-NL" sz="1500" dirty="0">
                <a:latin typeface="Andale Mono"/>
                <a:cs typeface="Andale Mono"/>
              </a:rPr>
              <a:t>“-“, “-”, “X”],</a:t>
            </a:r>
            <a:br>
              <a:rPr lang="nl-NL" sz="1500" dirty="0">
                <a:latin typeface="Andale Mono"/>
                <a:cs typeface="Andale Mono"/>
              </a:rPr>
            </a:br>
            <a:r>
              <a:rPr lang="nl-NL" sz="1500" dirty="0">
                <a:latin typeface="Andale Mono"/>
                <a:cs typeface="Andale Mono"/>
              </a:rPr>
              <a:t>               </a:t>
            </a:r>
            <a:r>
              <a:rPr lang="nl-NL" sz="1500" dirty="0" smtClean="0">
                <a:latin typeface="Andale Mono"/>
                <a:cs typeface="Andale Mono"/>
              </a:rPr>
              <a:t> [ </a:t>
            </a:r>
            <a:r>
              <a:rPr lang="nl-NL" sz="1500" dirty="0">
                <a:latin typeface="Andale Mono"/>
                <a:cs typeface="Andale Mono"/>
              </a:rPr>
              <a:t>“-“, “O”, “X”],</a:t>
            </a:r>
            <a:br>
              <a:rPr lang="nl-NL" sz="1500" dirty="0">
                <a:latin typeface="Andale Mono"/>
                <a:cs typeface="Andale Mono"/>
              </a:rPr>
            </a:br>
            <a:r>
              <a:rPr lang="nl-NL" sz="1500" dirty="0">
                <a:latin typeface="Andale Mono"/>
                <a:cs typeface="Andale Mono"/>
              </a:rPr>
              <a:t>               </a:t>
            </a:r>
            <a:r>
              <a:rPr lang="nl-NL" sz="1500" dirty="0" smtClean="0">
                <a:latin typeface="Andale Mono"/>
                <a:cs typeface="Andale Mono"/>
              </a:rPr>
              <a:t> [ </a:t>
            </a:r>
            <a:r>
              <a:rPr lang="nl-NL" sz="1500" dirty="0">
                <a:latin typeface="Andale Mono"/>
                <a:cs typeface="Andale Mono"/>
              </a:rPr>
              <a:t>“-“, “-“, “O”</a:t>
            </a:r>
            <a:r>
              <a:rPr lang="nl-NL" sz="1500" dirty="0" smtClean="0">
                <a:latin typeface="Andale Mono"/>
                <a:cs typeface="Andale Mono"/>
              </a:rPr>
              <a:t>] ]</a:t>
            </a:r>
            <a:endParaRPr lang="pl-PL" sz="15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991472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11" y="1862667"/>
            <a:ext cx="8498289" cy="3877733"/>
          </a:xfrm>
        </p:spPr>
        <p:txBody>
          <a:bodyPr/>
          <a:lstStyle/>
          <a:p>
            <a:r>
              <a:rPr lang="en-US" dirty="0"/>
              <a:t>team = [["number", "name", "position", "points per game"],</a:t>
            </a:r>
          </a:p>
          <a:p>
            <a:r>
              <a:rPr lang="en-US" dirty="0"/>
              <a:t>        [12, "Joe </a:t>
            </a:r>
            <a:r>
              <a:rPr lang="en-US" dirty="0" err="1"/>
              <a:t>Schmo</a:t>
            </a:r>
            <a:r>
              <a:rPr lang="en-US" dirty="0"/>
              <a:t>", "Center", [14, 32, 7, 0, 23]],</a:t>
            </a:r>
          </a:p>
          <a:p>
            <a:r>
              <a:rPr lang="en-US" dirty="0"/>
              <a:t>        [9, "Ms. Buckets", "Point Guard", [19, 0, 11, 22, 0]],</a:t>
            </a:r>
          </a:p>
          <a:p>
            <a:r>
              <a:rPr lang="en-US" dirty="0"/>
              <a:t>        [31, "Harvey Kay", "Shooting Guard", [0, 30, 16, 0, 25]],</a:t>
            </a:r>
          </a:p>
          <a:p>
            <a:r>
              <a:rPr lang="en-US" dirty="0"/>
              <a:t>        [18, "Sally </a:t>
            </a:r>
            <a:r>
              <a:rPr lang="en-US" dirty="0" err="1"/>
              <a:t>Talls</a:t>
            </a:r>
            <a:r>
              <a:rPr lang="en-US" dirty="0"/>
              <a:t>", "Power Forward", [18, 29, 26, 31, 19]],</a:t>
            </a:r>
          </a:p>
          <a:p>
            <a:r>
              <a:rPr lang="en-US" dirty="0"/>
              <a:t>        [22, "MK </a:t>
            </a:r>
            <a:r>
              <a:rPr lang="en-US" dirty="0" err="1"/>
              <a:t>DiBoux</a:t>
            </a:r>
            <a:r>
              <a:rPr lang="en-US" dirty="0"/>
              <a:t>", "Small Forward", [11, 0, 23, 17, 0]]]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88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What</a:t>
            </a:r>
            <a:r>
              <a:rPr lang="en-US" baseline="0" dirty="0" smtClean="0"/>
              <a:t> position does Ms. Buckets play?</a:t>
            </a:r>
          </a:p>
          <a:p>
            <a:pPr marL="342900" indent="-342900"/>
            <a:r>
              <a:rPr lang="en-US" baseline="0" dirty="0" smtClean="0"/>
              <a:t>What number does Harvey Kay wear?</a:t>
            </a:r>
          </a:p>
          <a:p>
            <a:pPr marL="342900" indent="-342900"/>
            <a:r>
              <a:rPr lang="en-US" dirty="0" smtClean="0"/>
              <a:t>How many points did Joe </a:t>
            </a:r>
            <a:r>
              <a:rPr lang="en-US" dirty="0" err="1" smtClean="0"/>
              <a:t>Schmo</a:t>
            </a:r>
            <a:r>
              <a:rPr lang="en-US" dirty="0" smtClean="0"/>
              <a:t> score in Game 3?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3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values</a:t>
            </a:r>
            <a:r>
              <a:rPr lang="en-US" baseline="0" dirty="0" smtClean="0"/>
              <a:t> do these return?</a:t>
            </a:r>
            <a:endParaRPr lang="en-US" baseline="0" dirty="0" smtClean="0">
              <a:solidFill>
                <a:srgbClr val="7E7F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team[2][0]</a:t>
            </a:r>
            <a:br>
              <a:rPr lang="en-US" sz="1500" dirty="0">
                <a:latin typeface="Andale Mono"/>
                <a:cs typeface="Andale Mono"/>
              </a:rPr>
            </a:br>
            <a:r>
              <a:rPr lang="en-US" sz="1500" dirty="0" smtClean="0">
                <a:latin typeface="Andale Mono"/>
                <a:cs typeface="Andale Mono"/>
              </a:rPr>
              <a:t>team</a:t>
            </a:r>
            <a:r>
              <a:rPr lang="en-US" sz="1500" dirty="0">
                <a:latin typeface="Andale Mono"/>
                <a:cs typeface="Andale Mono"/>
              </a:rPr>
              <a:t>[5][3][0</a:t>
            </a:r>
            <a:r>
              <a:rPr lang="en-US" sz="1500" dirty="0" smtClean="0">
                <a:latin typeface="Andale Mono"/>
                <a:cs typeface="Andale Mono"/>
              </a:rPr>
              <a:t>]</a:t>
            </a:r>
            <a:r>
              <a:rPr lang="en-US" sz="1500" dirty="0">
                <a:latin typeface="Andale Mono"/>
                <a:cs typeface="Andale Mono"/>
              </a:rPr>
              <a:t/>
            </a:r>
            <a:br>
              <a:rPr lang="en-US" sz="1500" dirty="0">
                <a:latin typeface="Andale Mono"/>
                <a:cs typeface="Andale Mono"/>
              </a:rPr>
            </a:br>
            <a:r>
              <a:rPr lang="en-US" sz="1500" dirty="0">
                <a:latin typeface="Andale Mono"/>
                <a:cs typeface="Andale Mono"/>
              </a:rPr>
              <a:t>team[3][2]</a:t>
            </a:r>
          </a:p>
        </p:txBody>
      </p:sp>
    </p:spTree>
    <p:extLst>
      <p:ext uri="{BB962C8B-B14F-4D97-AF65-F5344CB8AC3E}">
        <p14:creationId xmlns:p14="http://schemas.microsoft.com/office/powerpoint/2010/main" val="2094196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Hashes Provide</a:t>
            </a:r>
            <a:r>
              <a:rPr lang="en-US" baseline="0" dirty="0" smtClean="0"/>
              <a:t> Informative Labels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216" y="1418725"/>
            <a:ext cx="9044784" cy="4762156"/>
          </a:xfrm>
        </p:spPr>
        <p:txBody>
          <a:bodyPr>
            <a:normAutofit/>
          </a:bodyPr>
          <a:lstStyle/>
          <a:p>
            <a:r>
              <a:rPr lang="en-US" dirty="0" err="1"/>
              <a:t>hash_team</a:t>
            </a:r>
            <a:r>
              <a:rPr lang="en-US" dirty="0"/>
              <a:t> = {</a:t>
            </a:r>
          </a:p>
          <a:p>
            <a:r>
              <a:rPr lang="en-US" dirty="0"/>
              <a:t>             </a:t>
            </a:r>
            <a:r>
              <a:rPr lang="en-US" dirty="0" smtClean="0"/>
              <a:t>"</a:t>
            </a:r>
            <a:r>
              <a:rPr lang="en-US" dirty="0"/>
              <a:t>Joe </a:t>
            </a:r>
            <a:r>
              <a:rPr lang="en-US" dirty="0" err="1"/>
              <a:t>Schmo</a:t>
            </a:r>
            <a:r>
              <a:rPr lang="en-US" dirty="0"/>
              <a:t>" =&gt; { number: 12, position: "center", </a:t>
            </a:r>
            <a:endParaRPr lang="en-US" dirty="0" smtClean="0"/>
          </a:p>
          <a:p>
            <a:r>
              <a:rPr lang="en-US" dirty="0" smtClean="0"/>
              <a:t>								"</a:t>
            </a:r>
            <a:r>
              <a:rPr lang="en-US" dirty="0"/>
              <a:t>points per game" =&gt; [14,32,7,0,23]}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"</a:t>
            </a:r>
            <a:r>
              <a:rPr lang="en-US" dirty="0"/>
              <a:t>Ms. Buckets" =&gt; { number: 9, position: "Point Guard", </a:t>
            </a:r>
            <a:r>
              <a:rPr lang="en-US" dirty="0" smtClean="0"/>
              <a:t>								"</a:t>
            </a:r>
            <a:r>
              <a:rPr lang="en-US" dirty="0"/>
              <a:t>points per game" =&gt; [19,0,11,22,0]}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"</a:t>
            </a:r>
            <a:r>
              <a:rPr lang="en-US" dirty="0"/>
              <a:t>Harvey Kay" =&gt; {number: 31, position: "Shooting Guard", </a:t>
            </a:r>
            <a:r>
              <a:rPr lang="en-US" dirty="0" smtClean="0"/>
              <a:t>								"</a:t>
            </a:r>
            <a:r>
              <a:rPr lang="en-US" dirty="0"/>
              <a:t>points per game" =&gt; [0,30,16,0,25]}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"</a:t>
            </a:r>
            <a:r>
              <a:rPr lang="en-US" dirty="0"/>
              <a:t>Sally </a:t>
            </a:r>
            <a:r>
              <a:rPr lang="en-US" dirty="0" err="1"/>
              <a:t>Talls</a:t>
            </a:r>
            <a:r>
              <a:rPr lang="en-US" dirty="0"/>
              <a:t>" =&gt; {number: 18, position: "Power Forward", </a:t>
            </a:r>
            <a:r>
              <a:rPr lang="en-US" dirty="0" smtClean="0"/>
              <a:t>								"</a:t>
            </a:r>
            <a:r>
              <a:rPr lang="en-US" dirty="0"/>
              <a:t>points per game" =&gt; [18,29,26,31,19]}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"</a:t>
            </a:r>
            <a:r>
              <a:rPr lang="en-US" dirty="0"/>
              <a:t>MK </a:t>
            </a:r>
            <a:r>
              <a:rPr lang="en-US" dirty="0" err="1"/>
              <a:t>DiBoux</a:t>
            </a:r>
            <a:r>
              <a:rPr lang="en-US" dirty="0"/>
              <a:t>" =&gt; {number: 22, position: "Small Forward", </a:t>
            </a:r>
            <a:r>
              <a:rPr lang="en-US" dirty="0" smtClean="0"/>
              <a:t>								"</a:t>
            </a:r>
            <a:r>
              <a:rPr lang="en-US" dirty="0"/>
              <a:t>points per game" =&gt; [11,0,23,17,0]}</a:t>
            </a:r>
          </a:p>
          <a:p>
            <a:r>
              <a:rPr lang="en-US" dirty="0"/>
              <a:t>            }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02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Hashes Provide</a:t>
            </a:r>
            <a:r>
              <a:rPr lang="en-US" sz="4400" b="1" kern="1200" baseline="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Informative Labels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is more comprehensible?</a:t>
            </a:r>
            <a:br>
              <a:rPr lang="en-US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>
              <a:solidFill>
                <a:srgbClr val="7E7F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team[2][0</a:t>
            </a:r>
            <a:r>
              <a:rPr lang="en-US" sz="1500" dirty="0" smtClean="0">
                <a:latin typeface="Andale Mono"/>
                <a:cs typeface="Andale Mono"/>
              </a:rPr>
              <a:t>]</a:t>
            </a:r>
            <a:r>
              <a:rPr lang="en-US" sz="1500" dirty="0">
                <a:latin typeface="Andale Mono"/>
                <a:cs typeface="Andale Mono"/>
              </a:rPr>
              <a:t/>
            </a:r>
            <a:br>
              <a:rPr lang="en-US" sz="1500" dirty="0">
                <a:latin typeface="Andale Mono"/>
                <a:cs typeface="Andale Mono"/>
              </a:rPr>
            </a:br>
            <a:r>
              <a:rPr lang="en-US" sz="1500" dirty="0">
                <a:latin typeface="Andale Mono"/>
                <a:cs typeface="Andale Mono"/>
              </a:rPr>
              <a:t>team[“Ms. Buckets”][“number”]</a:t>
            </a:r>
          </a:p>
        </p:txBody>
      </p:sp>
    </p:spTree>
    <p:extLst>
      <p:ext uri="{BB962C8B-B14F-4D97-AF65-F5344CB8AC3E}">
        <p14:creationId xmlns:p14="http://schemas.microsoft.com/office/powerpoint/2010/main" val="4010579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Optimal Solution – Array of Hashes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216" y="1418725"/>
            <a:ext cx="9044784" cy="4762156"/>
          </a:xfrm>
        </p:spPr>
        <p:txBody>
          <a:bodyPr>
            <a:normAutofit/>
          </a:bodyPr>
          <a:lstStyle/>
          <a:p>
            <a:r>
              <a:rPr lang="en-US" dirty="0" smtClean="0"/>
              <a:t>team </a:t>
            </a:r>
            <a:r>
              <a:rPr lang="en-US" dirty="0"/>
              <a:t>= </a:t>
            </a:r>
            <a:r>
              <a:rPr lang="en-US" dirty="0" smtClean="0"/>
              <a:t>[</a:t>
            </a:r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{"</a:t>
            </a:r>
            <a:r>
              <a:rPr lang="en-US" dirty="0"/>
              <a:t>Joe </a:t>
            </a:r>
            <a:r>
              <a:rPr lang="en-US" dirty="0" err="1"/>
              <a:t>Schmo</a:t>
            </a:r>
            <a:r>
              <a:rPr lang="en-US" dirty="0"/>
              <a:t>" =&gt; { number: 12, position: "center", </a:t>
            </a:r>
            <a:endParaRPr lang="en-US" dirty="0" smtClean="0"/>
          </a:p>
          <a:p>
            <a:r>
              <a:rPr lang="en-US" dirty="0" smtClean="0"/>
              <a:t>								"</a:t>
            </a:r>
            <a:r>
              <a:rPr lang="en-US" dirty="0"/>
              <a:t>points per game" =&gt; [14,32,7,0,23]</a:t>
            </a:r>
            <a:r>
              <a:rPr lang="en-US" dirty="0" smtClean="0"/>
              <a:t>}},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{"</a:t>
            </a:r>
            <a:r>
              <a:rPr lang="en-US" dirty="0"/>
              <a:t>Ms. Buckets" =&gt; { number: 9, position: "Point Guard", </a:t>
            </a:r>
            <a:r>
              <a:rPr lang="en-US" dirty="0" smtClean="0"/>
              <a:t>								"</a:t>
            </a:r>
            <a:r>
              <a:rPr lang="en-US" dirty="0"/>
              <a:t>points per game" =&gt; [19,0,11,22,0]</a:t>
            </a:r>
            <a:r>
              <a:rPr lang="en-US" dirty="0" smtClean="0"/>
              <a:t>}},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{"</a:t>
            </a:r>
            <a:r>
              <a:rPr lang="en-US" dirty="0"/>
              <a:t>Harvey Kay" =&gt; {number: 31, position: "Shooting Guard", </a:t>
            </a:r>
            <a:r>
              <a:rPr lang="en-US" dirty="0" smtClean="0"/>
              <a:t>								"</a:t>
            </a:r>
            <a:r>
              <a:rPr lang="en-US" dirty="0"/>
              <a:t>points per game" =&gt; [0,30,16,0,25]</a:t>
            </a:r>
            <a:r>
              <a:rPr lang="en-US" dirty="0" smtClean="0"/>
              <a:t>}},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{"</a:t>
            </a:r>
            <a:r>
              <a:rPr lang="en-US" dirty="0"/>
              <a:t>Sally </a:t>
            </a:r>
            <a:r>
              <a:rPr lang="en-US" dirty="0" err="1"/>
              <a:t>Talls</a:t>
            </a:r>
            <a:r>
              <a:rPr lang="en-US" dirty="0"/>
              <a:t>" =&gt; {number: 18, position: "Power Forward", </a:t>
            </a:r>
            <a:r>
              <a:rPr lang="en-US" dirty="0" smtClean="0"/>
              <a:t>								"</a:t>
            </a:r>
            <a:r>
              <a:rPr lang="en-US" dirty="0"/>
              <a:t>points per game" =&gt; [18,29,26,31,19]</a:t>
            </a:r>
            <a:r>
              <a:rPr lang="en-US" dirty="0" smtClean="0"/>
              <a:t>}},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{"</a:t>
            </a:r>
            <a:r>
              <a:rPr lang="en-US" dirty="0"/>
              <a:t>MK </a:t>
            </a:r>
            <a:r>
              <a:rPr lang="en-US" dirty="0" err="1"/>
              <a:t>DiBoux</a:t>
            </a:r>
            <a:r>
              <a:rPr lang="en-US" dirty="0"/>
              <a:t>" =&gt; {number: 22, position: "Small Forward", </a:t>
            </a:r>
            <a:r>
              <a:rPr lang="en-US" dirty="0" smtClean="0"/>
              <a:t>								"</a:t>
            </a:r>
            <a:r>
              <a:rPr lang="en-US" dirty="0"/>
              <a:t>points per game" =&gt; [11,0,23,17,0]</a:t>
            </a:r>
            <a:r>
              <a:rPr lang="en-US" dirty="0" smtClean="0"/>
              <a:t>}}</a:t>
            </a:r>
            <a:endParaRPr lang="en-US" dirty="0"/>
          </a:p>
          <a:p>
            <a:r>
              <a:rPr lang="en-US" dirty="0"/>
              <a:t>       </a:t>
            </a:r>
            <a:r>
              <a:rPr lang="en-US" dirty="0" smtClean="0"/>
              <a:t> 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69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Data </a:t>
            </a:r>
            <a:r>
              <a:rPr lang="en-US" sz="4400" b="1" kern="1200" dirty="0" err="1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Structs</a:t>
            </a:r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dirty="0" err="1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Wrapup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96550" y="2996474"/>
            <a:ext cx="2700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Questions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91299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Hierarchy with named attributes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36033" y="3660907"/>
            <a:ext cx="2777244" cy="6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freda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 = { age: 27 }</a:t>
            </a:r>
            <a:b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</a:b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fred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  = { age: 25 }</a:t>
            </a:r>
            <a:endParaRPr lang="pl-PL" sz="1500" dirty="0">
              <a:solidFill>
                <a:srgbClr val="EB755D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590872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Hierarchy with named attributes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30032" y="3365868"/>
            <a:ext cx="3898385" cy="768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500" dirty="0" err="1">
                <a:solidFill>
                  <a:srgbClr val="0000FF"/>
                </a:solidFill>
                <a:latin typeface="Andale Mono"/>
                <a:cs typeface="Andale Mono"/>
              </a:rPr>
              <a:t>foxes</a:t>
            </a:r>
            <a:r>
              <a:rPr lang="nb-NO" sz="1500" dirty="0">
                <a:solidFill>
                  <a:srgbClr val="0000FF"/>
                </a:solidFill>
                <a:latin typeface="Andale Mono"/>
                <a:cs typeface="Andale Mono"/>
              </a:rPr>
              <a:t> = {</a:t>
            </a:r>
            <a:r>
              <a:rPr lang="nb-NO" sz="1500" dirty="0">
                <a:latin typeface="Andale Mono"/>
                <a:cs typeface="Andale Mono"/>
              </a:rPr>
              <a:t> </a:t>
            </a:r>
            <a:r>
              <a:rPr lang="nb-NO" sz="1500" dirty="0">
                <a:solidFill>
                  <a:srgbClr val="EB755D"/>
                </a:solidFill>
                <a:latin typeface="Andale Mono"/>
                <a:cs typeface="Andale Mono"/>
              </a:rPr>
              <a:t>freda: { age: 27 }</a:t>
            </a:r>
            <a:r>
              <a:rPr lang="nb-NO" sz="1500" dirty="0">
                <a:solidFill>
                  <a:srgbClr val="0000FF"/>
                </a:solidFill>
                <a:latin typeface="Andale Mono"/>
                <a:cs typeface="Andale Mono"/>
              </a:rPr>
              <a:t>,</a:t>
            </a:r>
            <a:r>
              <a:rPr lang="nb-NO" sz="1500" dirty="0">
                <a:latin typeface="Andale Mono"/>
                <a:cs typeface="Andale Mono"/>
              </a:rPr>
              <a:t/>
            </a:r>
            <a:br>
              <a:rPr lang="nb-NO" sz="1500" dirty="0">
                <a:latin typeface="Andale Mono"/>
                <a:cs typeface="Andale Mono"/>
              </a:rPr>
            </a:br>
            <a:r>
              <a:rPr lang="nb-NO" sz="1500" dirty="0">
                <a:latin typeface="Andale Mono"/>
                <a:cs typeface="Andale Mono"/>
              </a:rPr>
              <a:t>	</a:t>
            </a:r>
            <a:r>
              <a:rPr lang="nb-NO" sz="1500" dirty="0">
                <a:solidFill>
                  <a:srgbClr val="EB755D"/>
                </a:solidFill>
                <a:latin typeface="Andale Mono"/>
                <a:cs typeface="Andale Mono"/>
              </a:rPr>
              <a:t>	  </a:t>
            </a:r>
            <a:r>
              <a:rPr lang="nb-NO" sz="1500" dirty="0" smtClean="0">
                <a:solidFill>
                  <a:srgbClr val="EB755D"/>
                </a:solidFill>
                <a:latin typeface="Andale Mono"/>
                <a:cs typeface="Andale Mono"/>
              </a:rPr>
              <a:t>fred</a:t>
            </a:r>
            <a:r>
              <a:rPr lang="nb-NO" sz="1500" dirty="0">
                <a:solidFill>
                  <a:srgbClr val="EB755D"/>
                </a:solidFill>
                <a:latin typeface="Andale Mono"/>
                <a:cs typeface="Andale Mono"/>
              </a:rPr>
              <a:t>:  { age: 25 }</a:t>
            </a:r>
            <a:r>
              <a:rPr lang="nb-NO" sz="1500" dirty="0">
                <a:latin typeface="Andale Mono"/>
                <a:cs typeface="Andale Mono"/>
              </a:rPr>
              <a:t> </a:t>
            </a:r>
            <a:r>
              <a:rPr lang="nb-NO" sz="1500" dirty="0">
                <a:solidFill>
                  <a:srgbClr val="0000FF"/>
                </a:solidFill>
                <a:latin typeface="Andale Mono"/>
                <a:cs typeface="Andale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337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2667"/>
            <a:ext cx="8229600" cy="2512563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Andale Mono"/>
              </a:rPr>
              <a:t>Hierarchy with named attributes</a:t>
            </a:r>
            <a:br>
              <a:rPr lang="en-US" dirty="0" smtClean="0">
                <a:cs typeface="Andale Mono"/>
              </a:rPr>
            </a:br>
            <a:r>
              <a:rPr lang="en-US" dirty="0" smtClean="0">
                <a:cs typeface="Andale Mono"/>
              </a:rPr>
              <a:t/>
            </a:r>
            <a:br>
              <a:rPr lang="en-US" dirty="0" smtClean="0">
                <a:cs typeface="Andale Mono"/>
              </a:rPr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26383" y="2981540"/>
            <a:ext cx="5594980" cy="16020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i-FI" sz="1500" dirty="0" smtClean="0">
              <a:solidFill>
                <a:srgbClr val="1CFF00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fi-FI" sz="1500" dirty="0" err="1" smtClean="0">
                <a:solidFill>
                  <a:srgbClr val="00D7FF"/>
                </a:solidFill>
                <a:latin typeface="Andale Mono"/>
                <a:cs typeface="Andale Mono"/>
              </a:rPr>
              <a:t>cohorts</a:t>
            </a:r>
            <a:r>
              <a:rPr lang="fi-FI" sz="1500" dirty="0" smtClean="0">
                <a:solidFill>
                  <a:srgbClr val="00D7FF"/>
                </a:solidFill>
                <a:latin typeface="Andale Mono"/>
                <a:cs typeface="Andale Mono"/>
              </a:rPr>
              <a:t> </a:t>
            </a:r>
            <a:r>
              <a:rPr lang="fi-FI" sz="1500" dirty="0">
                <a:solidFill>
                  <a:srgbClr val="00D7FF"/>
                </a:solidFill>
                <a:latin typeface="Andale Mono"/>
                <a:cs typeface="Andale Mono"/>
              </a:rPr>
              <a:t>= </a:t>
            </a:r>
            <a:r>
              <a:rPr lang="fi-FI" sz="1500" dirty="0" smtClean="0">
                <a:solidFill>
                  <a:srgbClr val="00D7FF"/>
                </a:solidFill>
                <a:latin typeface="Andale Mono"/>
                <a:cs typeface="Andale Mono"/>
              </a:rPr>
              <a:t>{</a:t>
            </a:r>
            <a:r>
              <a:rPr lang="fi-FI" sz="1500" dirty="0" smtClean="0">
                <a:latin typeface="Andale Mono"/>
                <a:cs typeface="Andale Mono"/>
              </a:rPr>
              <a:t>  </a:t>
            </a:r>
            <a:r>
              <a:rPr lang="fi-FI" sz="1500" dirty="0" err="1" smtClean="0">
                <a:solidFill>
                  <a:srgbClr val="0000FF"/>
                </a:solidFill>
                <a:latin typeface="Andale Mono"/>
                <a:cs typeface="Andale Mono"/>
              </a:rPr>
              <a:t>foxes</a:t>
            </a:r>
            <a:r>
              <a:rPr lang="fi-FI" sz="1500" dirty="0">
                <a:solidFill>
                  <a:srgbClr val="0000FF"/>
                </a:solidFill>
                <a:latin typeface="Andale Mono"/>
                <a:cs typeface="Andale Mono"/>
              </a:rPr>
              <a:t>: </a:t>
            </a:r>
            <a:r>
              <a:rPr lang="fi-FI" sz="1500" dirty="0" smtClean="0">
                <a:solidFill>
                  <a:srgbClr val="0000FF"/>
                </a:solidFill>
                <a:latin typeface="Andale Mono"/>
                <a:cs typeface="Andale Mono"/>
              </a:rPr>
              <a:t>{</a:t>
            </a:r>
            <a:r>
              <a:rPr lang="fi-FI" sz="1500" dirty="0" smtClean="0">
                <a:latin typeface="Andale Mono"/>
                <a:cs typeface="Andale Mono"/>
              </a:rPr>
              <a:t>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freda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 {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age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27 }</a:t>
            </a:r>
            <a:r>
              <a:rPr lang="fi-FI" sz="1500" dirty="0">
                <a:solidFill>
                  <a:srgbClr val="0000FF"/>
                </a:solidFill>
                <a:latin typeface="Andale Mono"/>
                <a:cs typeface="Andale Mono"/>
              </a:rPr>
              <a:t>,</a:t>
            </a:r>
            <a:r>
              <a:rPr lang="fi-FI" sz="1500" dirty="0">
                <a:latin typeface="Andale Mono"/>
                <a:cs typeface="Andale Mono"/>
              </a:rPr>
              <a:t/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		         </a:t>
            </a:r>
            <a:r>
              <a:rPr lang="fi-FI" sz="1500" dirty="0" smtClean="0">
                <a:latin typeface="Andale Mono"/>
                <a:cs typeface="Andale Mono"/>
              </a:rPr>
              <a:t>     </a:t>
            </a:r>
            <a:r>
              <a:rPr lang="fi-FI" sz="1500" dirty="0" err="1" smtClean="0">
                <a:solidFill>
                  <a:srgbClr val="EB755D"/>
                </a:solidFill>
                <a:latin typeface="Andale Mono"/>
                <a:cs typeface="Andale Mono"/>
              </a:rPr>
              <a:t>fred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  {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age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25 }</a:t>
            </a:r>
            <a:r>
              <a:rPr lang="fi-FI" sz="1500" dirty="0">
                <a:latin typeface="Andale Mono"/>
                <a:cs typeface="Andale Mono"/>
              </a:rPr>
              <a:t> </a:t>
            </a:r>
            <a:r>
              <a:rPr lang="fi-FI" sz="1500" dirty="0">
                <a:solidFill>
                  <a:srgbClr val="0000FF"/>
                </a:solidFill>
                <a:latin typeface="Andale Mono"/>
                <a:cs typeface="Andale Mono"/>
              </a:rPr>
              <a:t>}</a:t>
            </a:r>
            <a:r>
              <a:rPr lang="fi-FI" sz="1500" dirty="0">
                <a:solidFill>
                  <a:srgbClr val="00D7FF"/>
                </a:solidFill>
                <a:latin typeface="Andale Mono"/>
                <a:cs typeface="Andale Mono"/>
              </a:rPr>
              <a:t>,</a:t>
            </a:r>
            <a:r>
              <a:rPr lang="fi-FI" sz="1500" dirty="0">
                <a:latin typeface="Andale Mono"/>
                <a:cs typeface="Andale Mono"/>
              </a:rPr>
              <a:t/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  </a:t>
            </a:r>
            <a:r>
              <a:rPr lang="fi-FI" sz="1500" dirty="0" smtClean="0">
                <a:latin typeface="Andale Mono"/>
                <a:cs typeface="Andale Mono"/>
              </a:rPr>
              <a:t>          </a:t>
            </a:r>
            <a:r>
              <a:rPr lang="fi-FI" sz="1500" dirty="0" err="1" smtClean="0">
                <a:solidFill>
                  <a:srgbClr val="0000FF"/>
                </a:solidFill>
                <a:latin typeface="Andale Mono"/>
                <a:cs typeface="Andale Mono"/>
              </a:rPr>
              <a:t>otters</a:t>
            </a:r>
            <a:r>
              <a:rPr lang="fi-FI" sz="1500" dirty="0">
                <a:solidFill>
                  <a:srgbClr val="0000FF"/>
                </a:solidFill>
                <a:latin typeface="Andale Mono"/>
                <a:cs typeface="Andale Mono"/>
              </a:rPr>
              <a:t>: {</a:t>
            </a:r>
            <a:r>
              <a:rPr lang="fi-FI" sz="1500" dirty="0">
                <a:latin typeface="Andale Mono"/>
                <a:cs typeface="Andale Mono"/>
              </a:rPr>
              <a:t>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olivia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{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age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24 }</a:t>
            </a:r>
            <a:r>
              <a:rPr lang="fi-FI" sz="1500" dirty="0">
                <a:solidFill>
                  <a:srgbClr val="0000FF"/>
                </a:solidFill>
                <a:latin typeface="Andale Mono"/>
                <a:cs typeface="Andale Mono"/>
              </a:rPr>
              <a:t>,</a:t>
            </a:r>
            <a:r>
              <a:rPr lang="fi-FI" sz="1500" dirty="0">
                <a:latin typeface="Andale Mono"/>
                <a:cs typeface="Andale Mono"/>
              </a:rPr>
              <a:t/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            </a:t>
            </a:r>
            <a:r>
              <a:rPr lang="fi-FI" sz="1500" dirty="0" smtClean="0">
                <a:latin typeface="Andale Mono"/>
                <a:cs typeface="Andale Mono"/>
              </a:rPr>
              <a:t>          </a:t>
            </a:r>
            <a:r>
              <a:rPr lang="fi-FI" sz="1500" dirty="0" err="1" smtClean="0">
                <a:solidFill>
                  <a:srgbClr val="EB755D"/>
                </a:solidFill>
                <a:latin typeface="Andale Mono"/>
                <a:cs typeface="Andale Mono"/>
              </a:rPr>
              <a:t>oliver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{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age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29 }</a:t>
            </a:r>
            <a:r>
              <a:rPr lang="fi-FI" sz="1500" dirty="0">
                <a:latin typeface="Andale Mono"/>
                <a:cs typeface="Andale Mono"/>
              </a:rPr>
              <a:t> </a:t>
            </a:r>
            <a:r>
              <a:rPr lang="fi-FI" sz="1500" dirty="0" smtClean="0">
                <a:solidFill>
                  <a:srgbClr val="0000FF"/>
                </a:solidFill>
                <a:latin typeface="Andale Mono"/>
                <a:cs typeface="Andale Mono"/>
              </a:rPr>
              <a:t>}</a:t>
            </a:r>
            <a:r>
              <a:rPr lang="fi-FI" sz="1500" dirty="0" smtClean="0">
                <a:latin typeface="Andale Mono"/>
                <a:cs typeface="Andale Mono"/>
              </a:rPr>
              <a:t> </a:t>
            </a:r>
            <a:r>
              <a:rPr lang="fi-FI" sz="1500" dirty="0" smtClean="0">
                <a:solidFill>
                  <a:srgbClr val="00D7FF"/>
                </a:solidFill>
                <a:latin typeface="Andale Mono"/>
                <a:cs typeface="Andale Mono"/>
              </a:rPr>
              <a:t>}</a:t>
            </a:r>
            <a:r>
              <a:rPr lang="fi-FI" sz="1500" dirty="0">
                <a:latin typeface="Andale Mono"/>
                <a:cs typeface="Andale Mono"/>
              </a:rPr>
              <a:t/>
            </a:r>
            <a:br>
              <a:rPr lang="fi-FI" sz="1500" dirty="0">
                <a:latin typeface="Andale Mono"/>
                <a:cs typeface="Andale Mono"/>
              </a:rPr>
            </a:br>
            <a:endParaRPr lang="pl-PL" sz="15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60346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Arrays and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Andale Mono"/>
              </a:rPr>
              <a:t>Anything object can be inside the collections</a:t>
            </a:r>
            <a:br>
              <a:rPr lang="en-US" dirty="0" smtClean="0">
                <a:cs typeface="Andale Mono"/>
              </a:rPr>
            </a:br>
            <a:r>
              <a:rPr lang="en-US" dirty="0" smtClean="0">
                <a:cs typeface="Andale Mono"/>
              </a:rPr>
              <a:t/>
            </a:r>
            <a:br>
              <a:rPr lang="en-US" dirty="0" smtClean="0">
                <a:cs typeface="Andale Mono"/>
              </a:rPr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45441" y="2981540"/>
            <a:ext cx="5356861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solidFill>
                  <a:srgbClr val="00D7FF"/>
                </a:solidFill>
                <a:latin typeface="Andale Mono"/>
                <a:cs typeface="Andale Mono"/>
              </a:rPr>
              <a:t>cohorts = {  </a:t>
            </a:r>
          </a:p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Andale Mono"/>
                <a:cs typeface="Andale Mono"/>
              </a:rPr>
              <a:t>foxes: {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    students: [</a:t>
            </a:r>
            <a:r>
              <a:rPr lang="en-US" sz="1500" dirty="0">
                <a:latin typeface="Andale Mono"/>
                <a:cs typeface="Andale Mono"/>
              </a:rPr>
              <a:t> 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{ name: ”</a:t>
            </a: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freda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”, age: 27 }</a:t>
            </a: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,</a:t>
            </a:r>
          </a:p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                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{ name: ”</a:t>
            </a: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fred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”,   age: 25 } </a:t>
            </a: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Andale Mono"/>
                <a:cs typeface="Andale Mono"/>
              </a:rPr>
              <a:t>}</a:t>
            </a:r>
            <a:r>
              <a:rPr lang="en-US" sz="1500" dirty="0">
                <a:solidFill>
                  <a:srgbClr val="00D7FF"/>
                </a:solidFill>
                <a:latin typeface="Andale Mono"/>
                <a:cs typeface="Andale Mono"/>
              </a:rPr>
              <a:t>,</a:t>
            </a:r>
            <a:br>
              <a:rPr lang="en-US" sz="1500" dirty="0">
                <a:solidFill>
                  <a:srgbClr val="00D7FF"/>
                </a:solidFill>
                <a:latin typeface="Andale Mono"/>
                <a:cs typeface="Andale Mono"/>
              </a:rPr>
            </a:br>
            <a:r>
              <a:rPr lang="en-US" sz="1500" dirty="0">
                <a:latin typeface="Andale Mono"/>
                <a:cs typeface="Andale Mono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Andale Mono"/>
                <a:cs typeface="Andale Mono"/>
              </a:rPr>
              <a:t>otters: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    students: [ 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{ name: ”</a:t>
            </a: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olivia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”, age: 24 }</a:t>
            </a: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,</a:t>
            </a:r>
            <a:r>
              <a:rPr lang="en-US" sz="1500" dirty="0">
                <a:latin typeface="Andale Mono"/>
                <a:cs typeface="Andale Mono"/>
              </a:rPr>
              <a:t/>
            </a:r>
            <a:br>
              <a:rPr lang="en-US" sz="1500" dirty="0">
                <a:latin typeface="Andale Mono"/>
                <a:cs typeface="Andale Mono"/>
              </a:rPr>
            </a:br>
            <a:r>
              <a:rPr lang="en-US" sz="1500" dirty="0">
                <a:latin typeface="Andale Mono"/>
                <a:cs typeface="Andale Mono"/>
              </a:rPr>
              <a:t>                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{ name: ”</a:t>
            </a: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oliver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”, age: 29 }</a:t>
            </a:r>
            <a:r>
              <a:rPr lang="en-US" sz="1500" dirty="0">
                <a:latin typeface="Andale Mono"/>
                <a:cs typeface="Andale Mono"/>
              </a:rPr>
              <a:t> </a:t>
            </a: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Andale Mono"/>
                <a:cs typeface="Andale Mono"/>
              </a:rPr>
              <a:t>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D7FF"/>
                </a:solidFill>
                <a:latin typeface="Andale Mono"/>
                <a:cs typeface="Andale Mono"/>
              </a:rPr>
              <a:t>}</a:t>
            </a:r>
            <a:endParaRPr lang="en-US" sz="1500" dirty="0" smtClean="0">
              <a:solidFill>
                <a:srgbClr val="00D7FF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970494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 Bootcamp">
  <a:themeElements>
    <a:clrScheme name="Dev Bootcamp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 Bootcamp.thmx</Template>
  <TotalTime>5573</TotalTime>
  <Words>2715</Words>
  <Application>Microsoft Macintosh PowerPoint</Application>
  <PresentationFormat>On-screen Show (4:3)</PresentationFormat>
  <Paragraphs>395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Dev Bootcamp</vt:lpstr>
      <vt:lpstr>Nested Data Structures</vt:lpstr>
      <vt:lpstr>Lecture Topics</vt:lpstr>
      <vt:lpstr>Why you care.</vt:lpstr>
      <vt:lpstr>Everything is an Object</vt:lpstr>
      <vt:lpstr>Example of a Nested Array</vt:lpstr>
      <vt:lpstr>Example of a Nested Hash</vt:lpstr>
      <vt:lpstr>Example of a Nested Hash</vt:lpstr>
      <vt:lpstr>Example of a Nested Hash</vt:lpstr>
      <vt:lpstr>Mixing Arrays and Hashes</vt:lpstr>
      <vt:lpstr>Accessing Values</vt:lpstr>
      <vt:lpstr>Answer: Method Chaining</vt:lpstr>
      <vt:lpstr>Method Chaining</vt:lpstr>
      <vt:lpstr>Method Chaining</vt:lpstr>
      <vt:lpstr>Method Chaining</vt:lpstr>
      <vt:lpstr>Access Values in a Nested Array</vt:lpstr>
      <vt:lpstr>Access Values in a Nested Array</vt:lpstr>
      <vt:lpstr>Access Values in a Nested Array</vt:lpstr>
      <vt:lpstr>Access Values in a Nested Array</vt:lpstr>
      <vt:lpstr>Access Values in a Nested Array</vt:lpstr>
      <vt:lpstr>Access Values in a Nested Array</vt:lpstr>
      <vt:lpstr>Access Values in a Nested Array</vt:lpstr>
      <vt:lpstr>Access Values in a Nested Array</vt:lpstr>
      <vt:lpstr>Access Values in a Nested Hash</vt:lpstr>
      <vt:lpstr>Access Values in a Nested Hash</vt:lpstr>
      <vt:lpstr>Access Values in a Nested Hash</vt:lpstr>
      <vt:lpstr>Access Values in a Nested Hash</vt:lpstr>
      <vt:lpstr>Access Values in a Nested Hash</vt:lpstr>
      <vt:lpstr>Access Values in a Nested Hash</vt:lpstr>
      <vt:lpstr>Access Values in a Nested Hash</vt:lpstr>
      <vt:lpstr>Access Values in a Nested Hash</vt:lpstr>
      <vt:lpstr>Access Values in a Nested Hash</vt:lpstr>
      <vt:lpstr>Creating the Structure</vt:lpstr>
      <vt:lpstr>3x3 array with Sample values from a 3x9 array</vt:lpstr>
      <vt:lpstr>Creating the Structure</vt:lpstr>
      <vt:lpstr>Creating the Structure</vt:lpstr>
      <vt:lpstr>Creating the Structure</vt:lpstr>
      <vt:lpstr>Creating the Structure</vt:lpstr>
      <vt:lpstr>Creating the Structure</vt:lpstr>
      <vt:lpstr>Creating the Structure</vt:lpstr>
      <vt:lpstr>Creating the Structure</vt:lpstr>
      <vt:lpstr>Creating the Structure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Hashes Provide Informative Labels</vt:lpstr>
      <vt:lpstr>Hashes Provide Informative Labels </vt:lpstr>
      <vt:lpstr>Optimal Solution – Array of Hashes </vt:lpstr>
      <vt:lpstr>Data Structs Wrapup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 Ihringer</dc:creator>
  <cp:lastModifiedBy>tom Green</cp:lastModifiedBy>
  <cp:revision>112</cp:revision>
  <dcterms:created xsi:type="dcterms:W3CDTF">2014-01-28T03:04:51Z</dcterms:created>
  <dcterms:modified xsi:type="dcterms:W3CDTF">2015-09-10T06:07:33Z</dcterms:modified>
</cp:coreProperties>
</file>