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0" r:id="rId11"/>
    <p:sldId id="282" r:id="rId12"/>
    <p:sldId id="261" r:id="rId13"/>
    <p:sldId id="262" r:id="rId14"/>
    <p:sldId id="263" r:id="rId15"/>
    <p:sldId id="264" r:id="rId16"/>
    <p:sldId id="265" r:id="rId17"/>
    <p:sldId id="266" r:id="rId18"/>
    <p:sldId id="274" r:id="rId19"/>
    <p:sldId id="271" r:id="rId20"/>
    <p:sldId id="283" r:id="rId21"/>
    <p:sldId id="284" r:id="rId22"/>
    <p:sldId id="270" r:id="rId23"/>
    <p:sldId id="285" r:id="rId24"/>
    <p:sldId id="273" r:id="rId25"/>
    <p:sldId id="276" r:id="rId26"/>
    <p:sldId id="286" r:id="rId27"/>
    <p:sldId id="288" r:id="rId28"/>
    <p:sldId id="289" r:id="rId29"/>
    <p:sldId id="277" r:id="rId30"/>
    <p:sldId id="278" r:id="rId31"/>
    <p:sldId id="279" r:id="rId32"/>
    <p:sldId id="281" r:id="rId33"/>
    <p:sldId id="267" r:id="rId34"/>
    <p:sldId id="268" r:id="rId35"/>
    <p:sldId id="269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D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7" autoAdjust="0"/>
    <p:restoredTop sz="98371" autoAdjust="0"/>
  </p:normalViewPr>
  <p:slideViewPr>
    <p:cSldViewPr snapToGrid="0" snapToObjects="1">
      <p:cViewPr varScale="1">
        <p:scale>
          <a:sx n="103" d="100"/>
          <a:sy n="103" d="100"/>
        </p:scale>
        <p:origin x="-3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7771-BE1A-0F41-A2AB-502D986D5C71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D281F-2346-EF47-A74C-E30C5D43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CDE4-3FA1-6A4B-862D-E61F193A4941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5131-72B0-344C-846D-7A83BD8C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86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32386"/>
            <a:ext cx="7772400" cy="16153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66261"/>
            <a:ext cx="6400800" cy="66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 marL="457200" indent="0">
              <a:buNone/>
              <a:defRPr sz="1800">
                <a:latin typeface="Andale Mono"/>
                <a:cs typeface="Andale Mono"/>
              </a:defRPr>
            </a:lvl2pPr>
            <a:lvl3pPr>
              <a:defRPr sz="1800">
                <a:latin typeface="Andale Mono"/>
                <a:cs typeface="Andale Mono"/>
              </a:defRPr>
            </a:lvl3pPr>
            <a:lvl4pPr>
              <a:defRPr sz="1800">
                <a:latin typeface="Andale Mono"/>
                <a:cs typeface="Andale Mono"/>
              </a:defRPr>
            </a:lvl4pPr>
            <a:lvl5pPr>
              <a:defRPr sz="1800">
                <a:latin typeface="Andale Mono"/>
                <a:cs typeface="Andale Mo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4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d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65377"/>
            <a:ext cx="4038600" cy="41581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ndale Mono"/>
                <a:cs typeface="Andale Mono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9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53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2667"/>
            <a:ext cx="8229600" cy="387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12064" y="6327648"/>
            <a:ext cx="822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6" r:id="rId5"/>
    <p:sldLayoutId id="2147483667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12266"/>
            <a:ext cx="6400800" cy="660400"/>
          </a:xfrm>
        </p:spPr>
        <p:txBody>
          <a:bodyPr/>
          <a:lstStyle/>
          <a:p>
            <a:r>
              <a:rPr lang="en-US" dirty="0" smtClean="0"/>
              <a:t>What and a Bit of How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410" y="6324603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</a:rPr>
              <a:t>Phase 1:  Day 6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11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Person Behaviors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birthday(</a:t>
            </a:r>
            <a:r>
              <a:rPr lang="en-US" dirty="0" err="1" smtClean="0"/>
              <a:t>birthday_person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birthday_person</a:t>
            </a:r>
            <a:r>
              <a:rPr lang="en-US" dirty="0" smtClean="0"/>
              <a:t>[:age] += 1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die(mortal)</a:t>
            </a:r>
          </a:p>
          <a:p>
            <a:r>
              <a:rPr lang="en-US" dirty="0"/>
              <a:t> </a:t>
            </a:r>
            <a:r>
              <a:rPr lang="en-US" dirty="0" smtClean="0"/>
              <a:t> mortal[:alive] = false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Person Behaviors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7E7F80"/>
                </a:solidFill>
              </a:rPr>
              <a:t>def</a:t>
            </a:r>
            <a:r>
              <a:rPr lang="en-US" dirty="0" smtClean="0">
                <a:solidFill>
                  <a:srgbClr val="7E7F80"/>
                </a:solidFill>
              </a:rPr>
              <a:t> birthday(</a:t>
            </a:r>
            <a:r>
              <a:rPr lang="en-US" dirty="0" err="1" smtClean="0">
                <a:solidFill>
                  <a:srgbClr val="7E7F80"/>
                </a:solidFill>
              </a:rPr>
              <a:t>birthday_person</a:t>
            </a:r>
            <a:r>
              <a:rPr lang="en-US" dirty="0" smtClean="0">
                <a:solidFill>
                  <a:srgbClr val="7E7F80"/>
                </a:solidFill>
              </a:rPr>
              <a:t>)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</a:t>
            </a:r>
            <a:r>
              <a:rPr lang="en-US" dirty="0" err="1" smtClean="0">
                <a:solidFill>
                  <a:srgbClr val="7E7F80"/>
                </a:solidFill>
              </a:rPr>
              <a:t>birthday_person</a:t>
            </a:r>
            <a:r>
              <a:rPr lang="en-US" dirty="0" smtClean="0">
                <a:solidFill>
                  <a:srgbClr val="7E7F80"/>
                </a:solidFill>
              </a:rPr>
              <a:t>[:age] += 1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end</a:t>
            </a:r>
          </a:p>
          <a:p>
            <a:endParaRPr lang="en-US" dirty="0">
              <a:solidFill>
                <a:srgbClr val="7E7F80"/>
              </a:solidFill>
            </a:endParaRPr>
          </a:p>
          <a:p>
            <a:r>
              <a:rPr lang="en-US" dirty="0" err="1" smtClean="0">
                <a:solidFill>
                  <a:srgbClr val="7E7F80"/>
                </a:solidFill>
              </a:rPr>
              <a:t>def</a:t>
            </a:r>
            <a:r>
              <a:rPr lang="en-US" dirty="0" smtClean="0">
                <a:solidFill>
                  <a:srgbClr val="7E7F80"/>
                </a:solidFill>
              </a:rPr>
              <a:t> die(mortal)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mortal[:alive] = false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end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torey</a:t>
            </a:r>
            <a:r>
              <a:rPr lang="en-US" dirty="0"/>
              <a:t> = { </a:t>
            </a:r>
            <a:r>
              <a:rPr lang="en-US" dirty="0" err="1" smtClean="0"/>
              <a:t>first_name</a:t>
            </a:r>
            <a:r>
              <a:rPr lang="en-US" dirty="0" smtClean="0"/>
              <a:t>: “Torey”,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last_name</a:t>
            </a:r>
            <a:r>
              <a:rPr lang="en-US" dirty="0" smtClean="0"/>
              <a:t>: “Hickman”,</a:t>
            </a:r>
          </a:p>
          <a:p>
            <a:r>
              <a:rPr lang="en-US" dirty="0"/>
              <a:t> </a:t>
            </a:r>
            <a:r>
              <a:rPr lang="en-US" dirty="0" smtClean="0"/>
              <a:t>         age</a:t>
            </a:r>
            <a:r>
              <a:rPr lang="en-US" dirty="0"/>
              <a:t>: </a:t>
            </a:r>
            <a:r>
              <a:rPr lang="en-US" dirty="0" smtClean="0"/>
              <a:t>34,</a:t>
            </a:r>
            <a:endParaRPr lang="en-US" dirty="0"/>
          </a:p>
          <a:p>
            <a:r>
              <a:rPr lang="en-US" dirty="0"/>
              <a:t>          alive: true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1000.</a:t>
            </a:r>
            <a:r>
              <a:rPr lang="en-US" dirty="0"/>
              <a:t>times </a:t>
            </a:r>
            <a:r>
              <a:rPr lang="en-US" dirty="0" smtClean="0"/>
              <a:t>{ birthday</a:t>
            </a:r>
            <a:r>
              <a:rPr lang="en-US" dirty="0"/>
              <a:t>(</a:t>
            </a:r>
            <a:r>
              <a:rPr lang="en-US" dirty="0" err="1" smtClean="0"/>
              <a:t>torey</a:t>
            </a:r>
            <a:r>
              <a:rPr lang="en-US" dirty="0" smtClean="0"/>
              <a:t>) 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die</a:t>
            </a:r>
            <a:r>
              <a:rPr lang="en-US" dirty="0"/>
              <a:t>(</a:t>
            </a:r>
            <a:r>
              <a:rPr lang="en-US" dirty="0" err="1"/>
              <a:t>torey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43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 Code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link between methods and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3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 Code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65376"/>
            <a:ext cx="2248725" cy="102414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8075" y="1865376"/>
            <a:ext cx="2248725" cy="10241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2105" y="4079092"/>
            <a:ext cx="2248725" cy="10241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3171" y="4079092"/>
            <a:ext cx="2248725" cy="10241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4378" y="1865376"/>
            <a:ext cx="2248725" cy="10241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2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2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 Code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65376"/>
            <a:ext cx="2248725" cy="102414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8075" y="1865376"/>
            <a:ext cx="2248725" cy="10241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2105" y="4079092"/>
            <a:ext cx="2248725" cy="10241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3171" y="4079092"/>
            <a:ext cx="2248725" cy="10241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4378" y="1865376"/>
            <a:ext cx="2248725" cy="10241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94557" y="2412901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7067" y="2404434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85067" y="2751568"/>
            <a:ext cx="812800" cy="91440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88157" y="2751568"/>
            <a:ext cx="812800" cy="91440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8876" y="5315855"/>
            <a:ext cx="44462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E7F80"/>
                </a:solidFill>
              </a:rPr>
              <a:t>passing data as necessary</a:t>
            </a:r>
            <a:endParaRPr lang="en-US"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1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 Code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65376"/>
            <a:ext cx="2248725" cy="102414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8075" y="1865376"/>
            <a:ext cx="2248725" cy="10241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2105" y="4079092"/>
            <a:ext cx="2248725" cy="10241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3171" y="4079092"/>
            <a:ext cx="2248725" cy="10241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4378" y="1865376"/>
            <a:ext cx="2248725" cy="10241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94557" y="2235101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7067" y="2404434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21572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88157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89200" y="2213934"/>
            <a:ext cx="1202267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9200" y="2010734"/>
            <a:ext cx="3819757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15705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90667" y="2751568"/>
            <a:ext cx="3441783" cy="1177107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94558" y="2429834"/>
            <a:ext cx="1362961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777068" y="2620334"/>
            <a:ext cx="3980451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494024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44378" y="2751568"/>
            <a:ext cx="3450980" cy="1180251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24404" y="2997200"/>
            <a:ext cx="1165359" cy="1311029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56463" y="2997200"/>
            <a:ext cx="1165359" cy="1311029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85531" y="2997200"/>
            <a:ext cx="3833363" cy="1311029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49913" y="4510216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531529" y="2997200"/>
            <a:ext cx="1166387" cy="13121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898442" y="2997200"/>
            <a:ext cx="1166387" cy="13121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962732" y="2997200"/>
            <a:ext cx="3836743" cy="13121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256979" y="4729088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48876" y="5315855"/>
            <a:ext cx="44462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E7F80"/>
                </a:solidFill>
              </a:rPr>
              <a:t>passing data as necessary</a:t>
            </a:r>
            <a:endParaRPr lang="en-US"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6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for organizing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9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tyle for organizing code</a:t>
            </a:r>
          </a:p>
          <a:p>
            <a:pPr lvl="1"/>
            <a:r>
              <a:rPr lang="en-US" dirty="0"/>
              <a:t>E</a:t>
            </a:r>
            <a:r>
              <a:rPr lang="en-US" dirty="0" smtClean="0">
                <a:solidFill>
                  <a:schemeClr val="accent3"/>
                </a:solidFill>
              </a:rPr>
              <a:t>ncapsulate related data and behaviors </a:t>
            </a:r>
          </a:p>
          <a:p>
            <a:pPr lvl="1"/>
            <a:r>
              <a:rPr lang="en-US" dirty="0" smtClean="0"/>
              <a:t>Control object interfaces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7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Classes: both data and behavior</a:t>
            </a:r>
          </a:p>
          <a:p>
            <a:r>
              <a:rPr lang="en-US" dirty="0" smtClean="0"/>
              <a:t>Modules:  behavior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1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Classes: Data and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ncapsulate related data and behavior</a:t>
            </a:r>
          </a:p>
          <a:p>
            <a:r>
              <a:rPr lang="en-US" dirty="0" smtClean="0"/>
              <a:t>Instantiate objects of the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OOP</a:t>
            </a:r>
          </a:p>
          <a:p>
            <a:r>
              <a:rPr lang="en-US" dirty="0" smtClean="0"/>
              <a:t>Encapsulation &amp; Limiting the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47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Classes: Data and Behavior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780268"/>
              </p:ext>
            </p:extLst>
          </p:nvPr>
        </p:nvGraphicFramePr>
        <p:xfrm>
          <a:off x="457200" y="1865376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Ruby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Class 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Data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Behavior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#count</a:t>
                      </a:r>
                    </a:p>
                    <a:p>
                      <a:r>
                        <a:rPr lang="en-US" dirty="0" smtClean="0"/>
                        <a:t>#each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Keys</a:t>
                      </a:r>
                      <a:r>
                        <a:rPr lang="en-US" baseline="0" dirty="0" smtClean="0"/>
                        <a:t> and values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#[]</a:t>
                      </a:r>
                    </a:p>
                    <a:p>
                      <a:r>
                        <a:rPr lang="en-US" dirty="0" smtClean="0"/>
                        <a:t>#fetch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#strip</a:t>
                      </a:r>
                    </a:p>
                    <a:p>
                      <a:r>
                        <a:rPr lang="en-US" dirty="0" smtClean="0"/>
                        <a:t>#sub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46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Data and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should an object hold?</a:t>
            </a:r>
          </a:p>
          <a:p>
            <a:r>
              <a:rPr lang="en-US" dirty="0" smtClean="0"/>
              <a:t>What messages should an object understand?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birthday(</a:t>
            </a:r>
            <a:r>
              <a:rPr lang="en-US" dirty="0" err="1" smtClean="0"/>
              <a:t>birthday_person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birthday_person</a:t>
            </a:r>
            <a:r>
              <a:rPr lang="en-US" dirty="0" smtClean="0"/>
              <a:t>[:age] += 1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die(mortal)</a:t>
            </a:r>
          </a:p>
          <a:p>
            <a:r>
              <a:rPr lang="en-US" dirty="0"/>
              <a:t> </a:t>
            </a:r>
            <a:r>
              <a:rPr lang="en-US" dirty="0" smtClean="0"/>
              <a:t> mortal[:alive] = false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torey</a:t>
            </a:r>
            <a:r>
              <a:rPr lang="en-US" dirty="0" smtClean="0"/>
              <a:t> = { age: 34,</a:t>
            </a:r>
          </a:p>
          <a:p>
            <a:r>
              <a:rPr lang="en-US" dirty="0"/>
              <a:t> </a:t>
            </a:r>
            <a:r>
              <a:rPr lang="en-US" dirty="0" smtClean="0"/>
              <a:t>         alive: true }</a:t>
            </a:r>
          </a:p>
          <a:p>
            <a:endParaRPr lang="en-US" dirty="0"/>
          </a:p>
          <a:p>
            <a:r>
              <a:rPr lang="en-US" dirty="0" smtClean="0"/>
              <a:t>birthday(</a:t>
            </a:r>
            <a:r>
              <a:rPr lang="en-US" dirty="0" err="1" smtClean="0"/>
              <a:t>torey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die(</a:t>
            </a:r>
            <a:r>
              <a:rPr lang="en-US" dirty="0" err="1" smtClean="0"/>
              <a:t>torey</a:t>
            </a:r>
            <a:r>
              <a:rPr lang="en-US" dirty="0" smtClean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8F8F8"/>
                </a:solidFill>
              </a:rPr>
              <a:t>class Person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</a:t>
            </a:r>
            <a:r>
              <a:rPr lang="en-US" dirty="0" err="1" smtClean="0">
                <a:solidFill>
                  <a:srgbClr val="F8F8F8"/>
                </a:solidFill>
              </a:rPr>
              <a:t>def</a:t>
            </a:r>
            <a:r>
              <a:rPr lang="en-US" dirty="0" smtClean="0">
                <a:solidFill>
                  <a:srgbClr val="F8F8F8"/>
                </a:solidFill>
              </a:rPr>
              <a:t> initialize(age, alive = true)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  @age = age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  @alive = alive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end</a:t>
            </a:r>
          </a:p>
          <a:p>
            <a:endParaRPr lang="en-US" dirty="0" smtClean="0">
              <a:solidFill>
                <a:srgbClr val="F8F8F8"/>
              </a:solidFill>
            </a:endParaRPr>
          </a:p>
          <a:p>
            <a:r>
              <a:rPr lang="en-US" dirty="0" smtClean="0">
                <a:solidFill>
                  <a:srgbClr val="F8F8F8"/>
                </a:solidFill>
              </a:rPr>
              <a:t>  </a:t>
            </a:r>
            <a:r>
              <a:rPr lang="en-US" dirty="0" err="1" smtClean="0">
                <a:solidFill>
                  <a:srgbClr val="F8F8F8"/>
                </a:solidFill>
              </a:rPr>
              <a:t>def</a:t>
            </a:r>
            <a:r>
              <a:rPr lang="en-US" dirty="0" smtClean="0">
                <a:solidFill>
                  <a:srgbClr val="F8F8F8"/>
                </a:solidFill>
              </a:rPr>
              <a:t> birthday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  </a:t>
            </a:r>
            <a:r>
              <a:rPr lang="en-US" dirty="0" err="1" smtClean="0">
                <a:solidFill>
                  <a:srgbClr val="F8F8F8"/>
                </a:solidFill>
              </a:rPr>
              <a:t>self.age</a:t>
            </a:r>
            <a:r>
              <a:rPr lang="en-US" dirty="0" smtClean="0">
                <a:solidFill>
                  <a:srgbClr val="F8F8F8"/>
                </a:solidFill>
              </a:rPr>
              <a:t> = age + 1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end</a:t>
            </a:r>
          </a:p>
          <a:p>
            <a:endParaRPr lang="en-US" dirty="0" smtClean="0">
              <a:solidFill>
                <a:srgbClr val="F8F8F8"/>
              </a:solidFill>
            </a:endParaRPr>
          </a:p>
          <a:p>
            <a:r>
              <a:rPr lang="en-US" dirty="0" smtClean="0">
                <a:solidFill>
                  <a:srgbClr val="F8F8F8"/>
                </a:solidFill>
              </a:rPr>
              <a:t>  </a:t>
            </a:r>
            <a:r>
              <a:rPr lang="en-US" dirty="0" err="1" smtClean="0">
                <a:solidFill>
                  <a:srgbClr val="F8F8F8"/>
                </a:solidFill>
              </a:rPr>
              <a:t>def</a:t>
            </a:r>
            <a:r>
              <a:rPr lang="en-US" dirty="0" smtClean="0">
                <a:solidFill>
                  <a:srgbClr val="F8F8F8"/>
                </a:solidFill>
              </a:rPr>
              <a:t> die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  </a:t>
            </a:r>
            <a:r>
              <a:rPr lang="en-US" dirty="0" err="1" smtClean="0">
                <a:solidFill>
                  <a:srgbClr val="F8F8F8"/>
                </a:solidFill>
              </a:rPr>
              <a:t>self.alive</a:t>
            </a:r>
            <a:r>
              <a:rPr lang="en-US" dirty="0" smtClean="0">
                <a:solidFill>
                  <a:srgbClr val="F8F8F8"/>
                </a:solidFill>
              </a:rPr>
              <a:t> = false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end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private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</a:t>
            </a:r>
            <a:r>
              <a:rPr lang="en-US" dirty="0" err="1" smtClean="0">
                <a:solidFill>
                  <a:srgbClr val="F8F8F8"/>
                </a:solidFill>
              </a:rPr>
              <a:t>attr_accessor</a:t>
            </a:r>
            <a:r>
              <a:rPr lang="en-US" dirty="0" smtClean="0">
                <a:solidFill>
                  <a:srgbClr val="F8F8F8"/>
                </a:solidFill>
              </a:rPr>
              <a:t> :age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  </a:t>
            </a:r>
            <a:r>
              <a:rPr lang="en-US" dirty="0" err="1" smtClean="0">
                <a:solidFill>
                  <a:srgbClr val="F8F8F8"/>
                </a:solidFill>
              </a:rPr>
              <a:t>attr_writer</a:t>
            </a:r>
            <a:r>
              <a:rPr lang="en-US" dirty="0" smtClean="0">
                <a:solidFill>
                  <a:srgbClr val="F8F8F8"/>
                </a:solidFill>
              </a:rPr>
              <a:t>   :alive</a:t>
            </a:r>
          </a:p>
          <a:p>
            <a:r>
              <a:rPr lang="en-US" dirty="0" smtClean="0">
                <a:solidFill>
                  <a:srgbClr val="F8F8F8"/>
                </a:solidFill>
              </a:rPr>
              <a:t>end</a:t>
            </a:r>
          </a:p>
          <a:p>
            <a:endParaRPr lang="en-US" dirty="0" smtClean="0">
              <a:solidFill>
                <a:srgbClr val="F8F8F8"/>
              </a:solidFill>
            </a:endParaRPr>
          </a:p>
          <a:p>
            <a:r>
              <a:rPr lang="en-US" dirty="0" err="1" smtClean="0">
                <a:solidFill>
                  <a:srgbClr val="F8F8F8"/>
                </a:solidFill>
              </a:rPr>
              <a:t>torey</a:t>
            </a:r>
            <a:r>
              <a:rPr lang="en-US" dirty="0" smtClean="0">
                <a:solidFill>
                  <a:srgbClr val="F8F8F8"/>
                </a:solidFill>
              </a:rPr>
              <a:t> = </a:t>
            </a:r>
            <a:r>
              <a:rPr lang="en-US" dirty="0" err="1" smtClean="0">
                <a:solidFill>
                  <a:srgbClr val="F8F8F8"/>
                </a:solidFill>
              </a:rPr>
              <a:t>Person.new</a:t>
            </a:r>
            <a:r>
              <a:rPr lang="en-US" dirty="0" smtClean="0">
                <a:solidFill>
                  <a:srgbClr val="F8F8F8"/>
                </a:solidFill>
              </a:rPr>
              <a:t>(33)</a:t>
            </a:r>
          </a:p>
          <a:p>
            <a:r>
              <a:rPr lang="en-US" dirty="0" err="1" smtClean="0">
                <a:solidFill>
                  <a:srgbClr val="F8F8F8"/>
                </a:solidFill>
              </a:rPr>
              <a:t>torey.birthday</a:t>
            </a:r>
            <a:endParaRPr lang="en-US" dirty="0" smtClean="0">
              <a:solidFill>
                <a:srgbClr val="F8F8F8"/>
              </a:solidFill>
            </a:endParaRPr>
          </a:p>
          <a:p>
            <a:r>
              <a:rPr lang="en-US" dirty="0" err="1" smtClean="0">
                <a:solidFill>
                  <a:srgbClr val="F8F8F8"/>
                </a:solidFill>
              </a:rPr>
              <a:t>torey.die</a:t>
            </a:r>
            <a:endParaRPr lang="en-US" dirty="0">
              <a:solidFill>
                <a:srgbClr val="F8F8F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1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7E7F80"/>
                </a:solidFill>
              </a:rPr>
              <a:t>def</a:t>
            </a:r>
            <a:r>
              <a:rPr lang="en-US" dirty="0" smtClean="0">
                <a:solidFill>
                  <a:srgbClr val="7E7F80"/>
                </a:solidFill>
              </a:rPr>
              <a:t> birthday(</a:t>
            </a:r>
            <a:r>
              <a:rPr lang="en-US" dirty="0" err="1" smtClean="0">
                <a:solidFill>
                  <a:srgbClr val="7E7F80"/>
                </a:solidFill>
              </a:rPr>
              <a:t>birthday_person</a:t>
            </a:r>
            <a:r>
              <a:rPr lang="en-US" dirty="0" smtClean="0">
                <a:solidFill>
                  <a:srgbClr val="7E7F80"/>
                </a:solidFill>
              </a:rPr>
              <a:t>)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</a:t>
            </a:r>
            <a:r>
              <a:rPr lang="en-US" dirty="0" err="1" smtClean="0">
                <a:solidFill>
                  <a:srgbClr val="7E7F80"/>
                </a:solidFill>
              </a:rPr>
              <a:t>birthday_person</a:t>
            </a:r>
            <a:r>
              <a:rPr lang="en-US" dirty="0" smtClean="0">
                <a:solidFill>
                  <a:srgbClr val="7E7F80"/>
                </a:solidFill>
              </a:rPr>
              <a:t>[:age] += 1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end</a:t>
            </a:r>
          </a:p>
          <a:p>
            <a:endParaRPr lang="en-US" dirty="0">
              <a:solidFill>
                <a:srgbClr val="7E7F80"/>
              </a:solidFill>
            </a:endParaRPr>
          </a:p>
          <a:p>
            <a:r>
              <a:rPr lang="en-US" dirty="0" err="1" smtClean="0">
                <a:solidFill>
                  <a:srgbClr val="7E7F80"/>
                </a:solidFill>
              </a:rPr>
              <a:t>def</a:t>
            </a:r>
            <a:r>
              <a:rPr lang="en-US" dirty="0" smtClean="0">
                <a:solidFill>
                  <a:srgbClr val="7E7F80"/>
                </a:solidFill>
              </a:rPr>
              <a:t> die(mortal)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mortal[:alive] = false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end</a:t>
            </a:r>
          </a:p>
          <a:p>
            <a:endParaRPr lang="en-US" dirty="0">
              <a:solidFill>
                <a:srgbClr val="7E7F80"/>
              </a:solidFill>
            </a:endParaRPr>
          </a:p>
          <a:p>
            <a:r>
              <a:rPr lang="en-US" dirty="0" err="1" smtClean="0">
                <a:solidFill>
                  <a:srgbClr val="7E7F80"/>
                </a:solidFill>
              </a:rPr>
              <a:t>torey</a:t>
            </a:r>
            <a:r>
              <a:rPr lang="en-US" dirty="0" smtClean="0">
                <a:solidFill>
                  <a:srgbClr val="7E7F80"/>
                </a:solidFill>
              </a:rPr>
              <a:t> = { age: 34,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   alive: true }</a:t>
            </a:r>
          </a:p>
          <a:p>
            <a:endParaRPr lang="en-US" dirty="0">
              <a:solidFill>
                <a:srgbClr val="7E7F80"/>
              </a:solidFill>
            </a:endParaRPr>
          </a:p>
          <a:p>
            <a:r>
              <a:rPr lang="en-US" dirty="0" smtClean="0">
                <a:solidFill>
                  <a:srgbClr val="7E7F80"/>
                </a:solidFill>
              </a:rPr>
              <a:t>birthday(</a:t>
            </a:r>
            <a:r>
              <a:rPr lang="en-US" dirty="0" err="1" smtClean="0">
                <a:solidFill>
                  <a:srgbClr val="7E7F80"/>
                </a:solidFill>
              </a:rPr>
              <a:t>torey</a:t>
            </a:r>
            <a:r>
              <a:rPr lang="en-US" dirty="0" smtClean="0">
                <a:solidFill>
                  <a:srgbClr val="7E7F80"/>
                </a:solidFill>
              </a:rPr>
              <a:t>)</a:t>
            </a:r>
          </a:p>
          <a:p>
            <a:endParaRPr lang="en-US" dirty="0" smtClean="0">
              <a:solidFill>
                <a:srgbClr val="7E7F80"/>
              </a:solidFill>
            </a:endParaRPr>
          </a:p>
          <a:p>
            <a:r>
              <a:rPr lang="en-US" dirty="0" smtClean="0">
                <a:solidFill>
                  <a:srgbClr val="7E7F80"/>
                </a:solidFill>
              </a:rPr>
              <a:t>die(</a:t>
            </a:r>
            <a:r>
              <a:rPr lang="en-US" dirty="0" err="1" smtClean="0">
                <a:solidFill>
                  <a:srgbClr val="7E7F80"/>
                </a:solidFill>
              </a:rPr>
              <a:t>torey</a:t>
            </a:r>
            <a:r>
              <a:rPr lang="en-US" dirty="0" smtClean="0">
                <a:solidFill>
                  <a:srgbClr val="7E7F80"/>
                </a:solidFill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class Person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initialize(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@age   = </a:t>
            </a:r>
            <a:r>
              <a:rPr lang="en-US" dirty="0" err="1" smtClean="0"/>
              <a:t>args</a:t>
            </a:r>
            <a:r>
              <a:rPr lang="en-US" dirty="0" smtClean="0"/>
              <a:t>[:age]</a:t>
            </a:r>
          </a:p>
          <a:p>
            <a:r>
              <a:rPr lang="en-US" dirty="0"/>
              <a:t> </a:t>
            </a:r>
            <a:r>
              <a:rPr lang="en-US" dirty="0" smtClean="0"/>
              <a:t>   @alive = </a:t>
            </a:r>
            <a:r>
              <a:rPr lang="en-US" dirty="0" err="1" smtClean="0"/>
              <a:t>args.fetch</a:t>
            </a:r>
            <a:r>
              <a:rPr lang="en-US" dirty="0"/>
              <a:t>(</a:t>
            </a:r>
            <a:r>
              <a:rPr lang="en-US" dirty="0" smtClean="0"/>
              <a:t>:alive, true)</a:t>
            </a:r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irthday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self.age</a:t>
            </a:r>
            <a:r>
              <a:rPr lang="en-US" dirty="0" smtClean="0"/>
              <a:t> = age + 1</a:t>
            </a:r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die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self.alive</a:t>
            </a:r>
            <a:r>
              <a:rPr lang="en-US" dirty="0" smtClean="0"/>
              <a:t> = false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private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attr_accessor</a:t>
            </a:r>
            <a:r>
              <a:rPr lang="en-US" dirty="0"/>
              <a:t> :age</a:t>
            </a:r>
          </a:p>
          <a:p>
            <a:r>
              <a:rPr lang="en-US" dirty="0"/>
              <a:t>  </a:t>
            </a:r>
            <a:r>
              <a:rPr lang="en-US" dirty="0" err="1"/>
              <a:t>attr_writer</a:t>
            </a:r>
            <a:r>
              <a:rPr lang="en-US" dirty="0"/>
              <a:t>   :</a:t>
            </a:r>
            <a:r>
              <a:rPr lang="en-US" dirty="0" smtClean="0"/>
              <a:t>alive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torey</a:t>
            </a:r>
            <a:r>
              <a:rPr lang="en-US" dirty="0" smtClean="0"/>
              <a:t> = </a:t>
            </a:r>
            <a:r>
              <a:rPr lang="en-US" dirty="0" err="1" smtClean="0"/>
              <a:t>Person.new</a:t>
            </a:r>
            <a:r>
              <a:rPr lang="en-US" dirty="0" smtClean="0"/>
              <a:t>({age: 34})</a:t>
            </a:r>
          </a:p>
          <a:p>
            <a:r>
              <a:rPr lang="en-US" dirty="0" err="1" smtClean="0"/>
              <a:t>torey.birthday</a:t>
            </a:r>
            <a:endParaRPr lang="en-US" dirty="0" smtClean="0"/>
          </a:p>
          <a:p>
            <a:r>
              <a:rPr lang="en-US" dirty="0" err="1" smtClean="0"/>
              <a:t>torey.die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7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 Data and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class</a:t>
            </a:r>
          </a:p>
          <a:p>
            <a:pPr lvl="1"/>
            <a:r>
              <a:rPr lang="en-US" dirty="0" smtClean="0"/>
              <a:t>Data:  age and alive status</a:t>
            </a:r>
          </a:p>
          <a:p>
            <a:pPr lvl="1"/>
            <a:r>
              <a:rPr lang="en-US" dirty="0" smtClean="0"/>
              <a:t>Behavior: have a birthday, die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6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related behaviors</a:t>
            </a:r>
          </a:p>
          <a:p>
            <a:r>
              <a:rPr lang="en-US" dirty="0" smtClean="0"/>
              <a:t>Stand alone, or add behavior to classes</a:t>
            </a:r>
          </a:p>
          <a:p>
            <a:r>
              <a:rPr lang="en-US" dirty="0" smtClean="0"/>
              <a:t>Not  instantiating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8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Alone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 =&gt; Math</a:t>
            </a:r>
          </a:p>
          <a:p>
            <a:endParaRPr lang="en-US" dirty="0"/>
          </a:p>
          <a:p>
            <a:r>
              <a:rPr lang="en-US" dirty="0" err="1" smtClean="0"/>
              <a:t>Math.class</a:t>
            </a:r>
            <a:endParaRPr lang="en-US" dirty="0" smtClean="0"/>
          </a:p>
          <a:p>
            <a:r>
              <a:rPr lang="en-US" dirty="0" smtClean="0">
                <a:solidFill>
                  <a:srgbClr val="7E7F80"/>
                </a:solidFill>
              </a:rPr>
              <a:t># =&gt; Module</a:t>
            </a:r>
            <a:endParaRPr lang="en-US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3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Alone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Math.methods</a:t>
            </a:r>
            <a:r>
              <a:rPr lang="en-US" dirty="0" smtClean="0"/>
              <a:t>(false)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 =&gt; [ :</a:t>
            </a:r>
            <a:r>
              <a:rPr lang="en-US" dirty="0">
                <a:solidFill>
                  <a:srgbClr val="7E7F80"/>
                </a:solidFill>
              </a:rPr>
              <a:t>atan2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>
                <a:solidFill>
                  <a:srgbClr val="7E7F80"/>
                </a:solidFill>
              </a:rPr>
              <a:t>cos</a:t>
            </a:r>
            <a:r>
              <a:rPr lang="en-US" dirty="0">
                <a:solidFill>
                  <a:srgbClr val="7E7F80"/>
                </a:solidFill>
              </a:rPr>
              <a:t>, 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>
                <a:solidFill>
                  <a:srgbClr val="7E7F80"/>
                </a:solidFill>
              </a:rPr>
              <a:t>sin</a:t>
            </a:r>
            <a:r>
              <a:rPr lang="en-US" dirty="0" smtClean="0">
                <a:solidFill>
                  <a:srgbClr val="7E7F80"/>
                </a:solidFill>
              </a:rPr>
              <a:t>,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>
                <a:solidFill>
                  <a:srgbClr val="7E7F80"/>
                </a:solidFill>
              </a:rPr>
              <a:t>tan, </a:t>
            </a:r>
            <a:r>
              <a:rPr lang="en-US" dirty="0" smtClean="0">
                <a:solidFill>
                  <a:srgbClr val="7E7F80"/>
                </a:solidFill>
              </a:rPr>
              <a:t>   :</a:t>
            </a:r>
            <a:r>
              <a:rPr lang="en-US" dirty="0" err="1">
                <a:solidFill>
                  <a:srgbClr val="7E7F80"/>
                </a:solidFill>
              </a:rPr>
              <a:t>acos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 err="1">
                <a:solidFill>
                  <a:srgbClr val="7E7F80"/>
                </a:solidFill>
              </a:rPr>
              <a:t>asin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atan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 err="1">
                <a:solidFill>
                  <a:srgbClr val="7E7F80"/>
                </a:solidFill>
              </a:rPr>
              <a:t>cosh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 err="1">
                <a:solidFill>
                  <a:srgbClr val="7E7F80"/>
                </a:solidFill>
              </a:rPr>
              <a:t>sinh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tanh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 err="1">
                <a:solidFill>
                  <a:srgbClr val="7E7F80"/>
                </a:solidFill>
              </a:rPr>
              <a:t>acosh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:</a:t>
            </a:r>
            <a:r>
              <a:rPr lang="en-US" dirty="0" err="1">
                <a:solidFill>
                  <a:srgbClr val="7E7F80"/>
                </a:solidFill>
              </a:rPr>
              <a:t>asinh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atanh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>
                <a:solidFill>
                  <a:srgbClr val="7E7F80"/>
                </a:solidFill>
              </a:rPr>
              <a:t>exp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>
                <a:solidFill>
                  <a:srgbClr val="7E7F80"/>
                </a:solidFill>
              </a:rPr>
              <a:t>log, </a:t>
            </a:r>
            <a:r>
              <a:rPr lang="en-US" dirty="0" smtClean="0">
                <a:solidFill>
                  <a:srgbClr val="7E7F80"/>
                </a:solidFill>
              </a:rPr>
              <a:t>     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>
                <a:solidFill>
                  <a:srgbClr val="7E7F80"/>
                </a:solidFill>
              </a:rPr>
              <a:t>log2, </a:t>
            </a:r>
            <a:r>
              <a:rPr lang="en-US" dirty="0" smtClean="0">
                <a:solidFill>
                  <a:srgbClr val="7E7F80"/>
                </a:solidFill>
              </a:rPr>
              <a:t>  :log10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:</a:t>
            </a:r>
            <a:r>
              <a:rPr lang="en-US" dirty="0" err="1">
                <a:solidFill>
                  <a:srgbClr val="7E7F80"/>
                </a:solidFill>
              </a:rPr>
              <a:t>sqrt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cbrt</a:t>
            </a:r>
            <a:r>
              <a:rPr lang="en-US" dirty="0">
                <a:solidFill>
                  <a:srgbClr val="7E7F80"/>
                </a:solidFill>
              </a:rPr>
              <a:t>, 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 err="1">
                <a:solidFill>
                  <a:srgbClr val="7E7F80"/>
                </a:solidFill>
              </a:rPr>
              <a:t>frexp</a:t>
            </a:r>
            <a:r>
              <a:rPr lang="en-US" dirty="0">
                <a:solidFill>
                  <a:srgbClr val="7E7F80"/>
                </a:solidFill>
              </a:rPr>
              <a:t>, :</a:t>
            </a:r>
            <a:r>
              <a:rPr lang="en-US" dirty="0" err="1">
                <a:solidFill>
                  <a:srgbClr val="7E7F80"/>
                </a:solidFill>
              </a:rPr>
              <a:t>ldexp</a:t>
            </a:r>
            <a:r>
              <a:rPr lang="en-US" dirty="0" smtClean="0">
                <a:solidFill>
                  <a:srgbClr val="7E7F80"/>
                </a:solidFill>
              </a:rPr>
              <a:t>,  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hypot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>
                <a:solidFill>
                  <a:srgbClr val="7E7F80"/>
                </a:solidFill>
              </a:rPr>
              <a:t>erf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 err="1">
                <a:solidFill>
                  <a:srgbClr val="7E7F80"/>
                </a:solidFill>
              </a:rPr>
              <a:t>erfc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>
                <a:solidFill>
                  <a:srgbClr val="7E7F80"/>
                </a:solidFill>
              </a:rPr>
              <a:t>gamma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 smtClean="0">
                <a:solidFill>
                  <a:srgbClr val="7E7F80"/>
                </a:solidFill>
              </a:rPr>
              <a:t>lgamma</a:t>
            </a:r>
            <a:r>
              <a:rPr lang="en-US" dirty="0" smtClean="0">
                <a:solidFill>
                  <a:srgbClr val="7E7F80"/>
                </a:solidFill>
              </a:rPr>
              <a:t> ]</a:t>
            </a:r>
            <a:endParaRPr lang="en-US" dirty="0">
              <a:solidFill>
                <a:srgbClr val="7E7F8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2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Alone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Math.methods</a:t>
            </a:r>
            <a:r>
              <a:rPr lang="en-US" dirty="0" smtClean="0"/>
              <a:t>(false)</a:t>
            </a:r>
          </a:p>
          <a:p>
            <a:r>
              <a:rPr lang="en-US" dirty="0" smtClean="0">
                <a:solidFill>
                  <a:srgbClr val="7E7F80"/>
                </a:solidFill>
              </a:rPr>
              <a:t># =&gt; [ :</a:t>
            </a:r>
            <a:r>
              <a:rPr lang="en-US" dirty="0">
                <a:solidFill>
                  <a:srgbClr val="7E7F80"/>
                </a:solidFill>
              </a:rPr>
              <a:t>atan2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>
                <a:solidFill>
                  <a:srgbClr val="7E7F80"/>
                </a:solidFill>
              </a:rPr>
              <a:t>cos</a:t>
            </a:r>
            <a:r>
              <a:rPr lang="en-US" dirty="0">
                <a:solidFill>
                  <a:srgbClr val="7E7F80"/>
                </a:solidFill>
              </a:rPr>
              <a:t>, 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>
                <a:solidFill>
                  <a:srgbClr val="7E7F80"/>
                </a:solidFill>
              </a:rPr>
              <a:t>sin</a:t>
            </a:r>
            <a:r>
              <a:rPr lang="en-US" dirty="0" smtClean="0">
                <a:solidFill>
                  <a:srgbClr val="7E7F80"/>
                </a:solidFill>
              </a:rPr>
              <a:t>,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>
                <a:solidFill>
                  <a:srgbClr val="7E7F80"/>
                </a:solidFill>
              </a:rPr>
              <a:t>tan, </a:t>
            </a:r>
            <a:r>
              <a:rPr lang="en-US" dirty="0" smtClean="0">
                <a:solidFill>
                  <a:srgbClr val="7E7F80"/>
                </a:solidFill>
              </a:rPr>
              <a:t>   :</a:t>
            </a:r>
            <a:r>
              <a:rPr lang="en-US" dirty="0" err="1">
                <a:solidFill>
                  <a:srgbClr val="7E7F80"/>
                </a:solidFill>
              </a:rPr>
              <a:t>acos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 err="1">
                <a:solidFill>
                  <a:srgbClr val="7E7F80"/>
                </a:solidFill>
              </a:rPr>
              <a:t>asin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atan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 err="1">
                <a:solidFill>
                  <a:srgbClr val="7E7F80"/>
                </a:solidFill>
              </a:rPr>
              <a:t>cosh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 err="1">
                <a:solidFill>
                  <a:srgbClr val="7E7F80"/>
                </a:solidFill>
              </a:rPr>
              <a:t>sinh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tanh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 err="1">
                <a:solidFill>
                  <a:srgbClr val="7E7F80"/>
                </a:solidFill>
              </a:rPr>
              <a:t>acosh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:</a:t>
            </a:r>
            <a:r>
              <a:rPr lang="en-US" dirty="0" err="1">
                <a:solidFill>
                  <a:srgbClr val="7E7F80"/>
                </a:solidFill>
              </a:rPr>
              <a:t>asinh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atanh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>
                <a:solidFill>
                  <a:srgbClr val="7E7F80"/>
                </a:solidFill>
              </a:rPr>
              <a:t>exp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>
                <a:solidFill>
                  <a:srgbClr val="7E7F80"/>
                </a:solidFill>
              </a:rPr>
              <a:t>log, </a:t>
            </a:r>
            <a:r>
              <a:rPr lang="en-US" dirty="0" smtClean="0">
                <a:solidFill>
                  <a:srgbClr val="7E7F80"/>
                </a:solidFill>
              </a:rPr>
              <a:t>     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>
                <a:solidFill>
                  <a:srgbClr val="7E7F80"/>
                </a:solidFill>
              </a:rPr>
              <a:t>log2, </a:t>
            </a:r>
            <a:r>
              <a:rPr lang="en-US" dirty="0" smtClean="0">
                <a:solidFill>
                  <a:srgbClr val="7E7F80"/>
                </a:solidFill>
              </a:rPr>
              <a:t>  :log10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:</a:t>
            </a:r>
            <a:r>
              <a:rPr lang="en-US" dirty="0" err="1">
                <a:solidFill>
                  <a:srgbClr val="7E7F80"/>
                </a:solidFill>
              </a:rPr>
              <a:t>sqrt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cbrt</a:t>
            </a:r>
            <a:r>
              <a:rPr lang="en-US" dirty="0">
                <a:solidFill>
                  <a:srgbClr val="7E7F80"/>
                </a:solidFill>
              </a:rPr>
              <a:t>,  </a:t>
            </a:r>
            <a:r>
              <a:rPr lang="en-US" dirty="0" smtClean="0">
                <a:solidFill>
                  <a:srgbClr val="7E7F80"/>
                </a:solidFill>
              </a:rPr>
              <a:t> :</a:t>
            </a:r>
            <a:r>
              <a:rPr lang="en-US" dirty="0" err="1">
                <a:solidFill>
                  <a:srgbClr val="7E7F80"/>
                </a:solidFill>
              </a:rPr>
              <a:t>frexp</a:t>
            </a:r>
            <a:r>
              <a:rPr lang="en-US" dirty="0">
                <a:solidFill>
                  <a:srgbClr val="7E7F80"/>
                </a:solidFill>
              </a:rPr>
              <a:t>, :</a:t>
            </a:r>
            <a:r>
              <a:rPr lang="en-US" dirty="0" err="1">
                <a:solidFill>
                  <a:srgbClr val="7E7F80"/>
                </a:solidFill>
              </a:rPr>
              <a:t>ldexp</a:t>
            </a:r>
            <a:r>
              <a:rPr lang="en-US" dirty="0" smtClean="0">
                <a:solidFill>
                  <a:srgbClr val="7E7F80"/>
                </a:solidFill>
              </a:rPr>
              <a:t>,  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 err="1">
                <a:solidFill>
                  <a:srgbClr val="7E7F80"/>
                </a:solidFill>
              </a:rPr>
              <a:t>hypot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>
                <a:solidFill>
                  <a:srgbClr val="7E7F80"/>
                </a:solidFill>
              </a:rPr>
              <a:t>erf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:</a:t>
            </a:r>
            <a:r>
              <a:rPr lang="en-US" dirty="0" err="1">
                <a:solidFill>
                  <a:srgbClr val="7E7F80"/>
                </a:solidFill>
              </a:rPr>
              <a:t>erfc</a:t>
            </a:r>
            <a:r>
              <a:rPr lang="en-US" dirty="0">
                <a:solidFill>
                  <a:srgbClr val="7E7F80"/>
                </a:solidFill>
              </a:rPr>
              <a:t>, </a:t>
            </a:r>
            <a:r>
              <a:rPr lang="en-US" dirty="0" smtClean="0">
                <a:solidFill>
                  <a:srgbClr val="7E7F80"/>
                </a:solidFill>
              </a:rPr>
              <a:t>  </a:t>
            </a:r>
          </a:p>
          <a:p>
            <a:r>
              <a:rPr lang="en-US" dirty="0">
                <a:solidFill>
                  <a:srgbClr val="7E7F80"/>
                </a:solidFill>
              </a:rPr>
              <a:t> </a:t>
            </a:r>
            <a:r>
              <a:rPr lang="en-US" dirty="0" smtClean="0">
                <a:solidFill>
                  <a:srgbClr val="7E7F80"/>
                </a:solidFill>
              </a:rPr>
              <a:t>      :</a:t>
            </a:r>
            <a:r>
              <a:rPr lang="en-US" dirty="0">
                <a:solidFill>
                  <a:srgbClr val="7E7F80"/>
                </a:solidFill>
              </a:rPr>
              <a:t>gamma</a:t>
            </a:r>
            <a:r>
              <a:rPr lang="en-US" dirty="0" smtClean="0">
                <a:solidFill>
                  <a:srgbClr val="7E7F80"/>
                </a:solidFill>
              </a:rPr>
              <a:t>,  :</a:t>
            </a:r>
            <a:r>
              <a:rPr lang="en-US" dirty="0" err="1" smtClean="0">
                <a:solidFill>
                  <a:srgbClr val="7E7F80"/>
                </a:solidFill>
              </a:rPr>
              <a:t>lgamma</a:t>
            </a:r>
            <a:r>
              <a:rPr lang="en-US" dirty="0" smtClean="0">
                <a:solidFill>
                  <a:srgbClr val="7E7F80"/>
                </a:solidFill>
              </a:rPr>
              <a:t> ]</a:t>
            </a:r>
            <a:endParaRPr lang="en-US" dirty="0">
              <a:solidFill>
                <a:srgbClr val="7E7F80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Math.sqrt</a:t>
            </a:r>
            <a:r>
              <a:rPr lang="en-US" dirty="0"/>
              <a:t>(16)</a:t>
            </a:r>
          </a:p>
          <a:p>
            <a:r>
              <a:rPr lang="en-US" dirty="0">
                <a:solidFill>
                  <a:srgbClr val="7E7F80"/>
                </a:solidFill>
              </a:rPr>
              <a:t># =&gt; 4.0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 Add Behaviors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LifeCycle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/>
              <a:t>def</a:t>
            </a:r>
            <a:r>
              <a:rPr lang="en-US" dirty="0"/>
              <a:t> birthday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 + 1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die</a:t>
            </a:r>
          </a:p>
          <a:p>
            <a:r>
              <a:rPr lang="en-US" dirty="0"/>
              <a:t>    </a:t>
            </a:r>
            <a:r>
              <a:rPr lang="en-US" dirty="0" err="1"/>
              <a:t>self.alive</a:t>
            </a:r>
            <a:r>
              <a:rPr lang="en-US" dirty="0"/>
              <a:t> = false</a:t>
            </a:r>
          </a:p>
          <a:p>
            <a:r>
              <a:rPr lang="en-US" dirty="0"/>
              <a:t>  end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 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using the ruby core classes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740286"/>
              </p:ext>
            </p:extLst>
          </p:nvPr>
        </p:nvGraphicFramePr>
        <p:xfrm>
          <a:off x="457200" y="2818618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Ruby</a:t>
                      </a:r>
                      <a:r>
                        <a:rPr lang="en-US" baseline="0" dirty="0" smtClean="0">
                          <a:solidFill>
                            <a:schemeClr val="accent1"/>
                          </a:solidFill>
                        </a:rPr>
                        <a:t> Class Examples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Class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Data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8F8F8"/>
                          </a:solidFill>
                        </a:rPr>
                        <a:t>Behavior</a:t>
                      </a:r>
                      <a:endParaRPr lang="en-US" dirty="0">
                        <a:solidFill>
                          <a:srgbClr val="F8F8F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Array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#count</a:t>
                      </a:r>
                    </a:p>
                    <a:p>
                      <a:r>
                        <a:rPr lang="en-US" dirty="0" smtClean="0"/>
                        <a:t>#each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Keys</a:t>
                      </a:r>
                      <a:r>
                        <a:rPr lang="en-US" baseline="0" dirty="0" smtClean="0"/>
                        <a:t> and values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#[]</a:t>
                      </a:r>
                    </a:p>
                    <a:p>
                      <a:r>
                        <a:rPr lang="en-US" dirty="0" smtClean="0"/>
                        <a:t>#fetch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#strip</a:t>
                      </a:r>
                    </a:p>
                    <a:p>
                      <a:r>
                        <a:rPr lang="en-US" dirty="0" smtClean="0"/>
                        <a:t>#sub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26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 Add Behaviors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LifeCycle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/>
              <a:t>def</a:t>
            </a:r>
            <a:r>
              <a:rPr lang="en-US" dirty="0"/>
              <a:t> birthday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 + 1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die</a:t>
            </a:r>
          </a:p>
          <a:p>
            <a:r>
              <a:rPr lang="en-US" dirty="0"/>
              <a:t>    </a:t>
            </a:r>
            <a:r>
              <a:rPr lang="en-US" dirty="0" err="1"/>
              <a:t>self.alive</a:t>
            </a:r>
            <a:r>
              <a:rPr lang="en-US" dirty="0"/>
              <a:t> = false</a:t>
            </a:r>
          </a:p>
          <a:p>
            <a:r>
              <a:rPr lang="en-US" dirty="0"/>
              <a:t>  end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Person</a:t>
            </a:r>
          </a:p>
          <a:p>
            <a:r>
              <a:rPr lang="en-US" dirty="0"/>
              <a:t> </a:t>
            </a:r>
            <a:r>
              <a:rPr lang="en-US" dirty="0" smtClean="0"/>
              <a:t> include </a:t>
            </a:r>
            <a:r>
              <a:rPr lang="en-US" dirty="0" err="1" smtClean="0"/>
              <a:t>LifeCycle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initialize(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@age   = </a:t>
            </a:r>
            <a:r>
              <a:rPr lang="en-US" dirty="0" err="1" smtClean="0"/>
              <a:t>args</a:t>
            </a:r>
            <a:r>
              <a:rPr lang="en-US" dirty="0" smtClean="0"/>
              <a:t>[:age]</a:t>
            </a:r>
          </a:p>
          <a:p>
            <a:r>
              <a:rPr lang="en-US" dirty="0"/>
              <a:t> </a:t>
            </a:r>
            <a:r>
              <a:rPr lang="en-US" dirty="0" smtClean="0"/>
              <a:t>   @alive = true</a:t>
            </a:r>
          </a:p>
          <a:p>
            <a:r>
              <a:rPr lang="en-US" dirty="0" smtClean="0"/>
              <a:t>  end</a:t>
            </a:r>
          </a:p>
          <a:p>
            <a:endParaRPr lang="en-US" dirty="0" smtClean="0"/>
          </a:p>
          <a:p>
            <a:r>
              <a:rPr lang="en-US" dirty="0" smtClean="0"/>
              <a:t>private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attr_accessor</a:t>
            </a:r>
            <a:r>
              <a:rPr lang="en-US" dirty="0"/>
              <a:t> :age</a:t>
            </a:r>
          </a:p>
          <a:p>
            <a:r>
              <a:rPr lang="en-US" dirty="0"/>
              <a:t>  </a:t>
            </a:r>
            <a:r>
              <a:rPr lang="en-US" dirty="0" err="1"/>
              <a:t>attr_writer</a:t>
            </a:r>
            <a:r>
              <a:rPr lang="en-US" dirty="0"/>
              <a:t>   :</a:t>
            </a:r>
            <a:r>
              <a:rPr lang="en-US" dirty="0" smtClean="0"/>
              <a:t>alive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torey</a:t>
            </a:r>
            <a:r>
              <a:rPr lang="en-US" dirty="0" smtClean="0"/>
              <a:t> = </a:t>
            </a:r>
            <a:r>
              <a:rPr lang="en-US" dirty="0" err="1" smtClean="0"/>
              <a:t>Person.new</a:t>
            </a:r>
            <a:r>
              <a:rPr lang="en-US" dirty="0" smtClean="0"/>
              <a:t>({age: 34})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8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Modules: Add Behaviors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LifeCycle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/>
              <a:t>def</a:t>
            </a:r>
            <a:r>
              <a:rPr lang="en-US" dirty="0"/>
              <a:t> birthday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 + 1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die</a:t>
            </a:r>
          </a:p>
          <a:p>
            <a:r>
              <a:rPr lang="en-US" dirty="0"/>
              <a:t>    </a:t>
            </a:r>
            <a:r>
              <a:rPr lang="en-US" dirty="0" err="1"/>
              <a:t>self.alive</a:t>
            </a:r>
            <a:r>
              <a:rPr lang="en-US" dirty="0"/>
              <a:t> = false</a:t>
            </a:r>
          </a:p>
          <a:p>
            <a:r>
              <a:rPr lang="en-US" dirty="0"/>
              <a:t>  end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Person</a:t>
            </a:r>
          </a:p>
          <a:p>
            <a:r>
              <a:rPr lang="en-US" dirty="0"/>
              <a:t> </a:t>
            </a:r>
            <a:r>
              <a:rPr lang="en-US" dirty="0" smtClean="0"/>
              <a:t> include </a:t>
            </a:r>
            <a:r>
              <a:rPr lang="en-US" dirty="0" err="1" smtClean="0"/>
              <a:t>LifeCycle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# …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/>
              <a:t>class Dog</a:t>
            </a:r>
          </a:p>
          <a:p>
            <a:r>
              <a:rPr lang="en-US" dirty="0"/>
              <a:t>  include </a:t>
            </a:r>
            <a:r>
              <a:rPr lang="en-US" dirty="0" err="1"/>
              <a:t>LifeCycle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# …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err="1" smtClean="0"/>
              <a:t>torey</a:t>
            </a:r>
            <a:r>
              <a:rPr lang="en-US" dirty="0" smtClean="0"/>
              <a:t>  = </a:t>
            </a:r>
            <a:r>
              <a:rPr lang="en-US" dirty="0" err="1" smtClean="0"/>
              <a:t>Person.new</a:t>
            </a:r>
            <a:r>
              <a:rPr lang="en-US" dirty="0" smtClean="0"/>
              <a:t>({age: 34})</a:t>
            </a:r>
            <a:endParaRPr lang="en-US" dirty="0"/>
          </a:p>
          <a:p>
            <a:r>
              <a:rPr lang="en-US" dirty="0" err="1" smtClean="0"/>
              <a:t>tenley</a:t>
            </a:r>
            <a:r>
              <a:rPr lang="en-US" dirty="0" smtClean="0"/>
              <a:t> = </a:t>
            </a:r>
            <a:r>
              <a:rPr lang="en-US" dirty="0" err="1" smtClean="0"/>
              <a:t>Dog.new</a:t>
            </a:r>
            <a:r>
              <a:rPr lang="en-US" dirty="0" smtClean="0"/>
              <a:t>({age: 1})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6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One Code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865376"/>
            <a:ext cx="2248725" cy="102414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38075" y="1865376"/>
            <a:ext cx="2248725" cy="10241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2105" y="4079092"/>
            <a:ext cx="2248725" cy="10241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3171" y="4079092"/>
            <a:ext cx="2248725" cy="10241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4378" y="1865376"/>
            <a:ext cx="2248725" cy="10241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Method 2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94557" y="2235101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7067" y="2404434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21572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88157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89200" y="2213934"/>
            <a:ext cx="1202267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9200" y="2010734"/>
            <a:ext cx="3819757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15705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90667" y="2751568"/>
            <a:ext cx="3441783" cy="1177107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94558" y="2429834"/>
            <a:ext cx="1362961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777068" y="2620334"/>
            <a:ext cx="3980451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494024" y="2751568"/>
            <a:ext cx="1076295" cy="121083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444378" y="2751568"/>
            <a:ext cx="3450980" cy="1180251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24404" y="2997200"/>
            <a:ext cx="1165359" cy="1311029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56463" y="2997200"/>
            <a:ext cx="1165359" cy="1311029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85531" y="2997200"/>
            <a:ext cx="3833363" cy="1311029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949913" y="4510216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531529" y="2997200"/>
            <a:ext cx="1166387" cy="13121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4898442" y="2997200"/>
            <a:ext cx="1166387" cy="13121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962732" y="2997200"/>
            <a:ext cx="3836743" cy="13121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256979" y="4729088"/>
            <a:ext cx="914400" cy="0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8876" y="5315855"/>
            <a:ext cx="44462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E7F80"/>
                </a:solidFill>
              </a:rPr>
              <a:t>passing data as necessary</a:t>
            </a:r>
            <a:endParaRPr lang="en-US"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7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444378" y="1865375"/>
            <a:ext cx="2248725" cy="2752411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Class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1731" y="2479360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public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80690" y="3100243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83148" y="3767967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Interface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2855817"/>
            <a:ext cx="2532004" cy="2752411"/>
            <a:chOff x="457200" y="2855817"/>
            <a:chExt cx="2532004" cy="2752411"/>
          </a:xfrm>
        </p:grpSpPr>
        <p:sp>
          <p:nvSpPr>
            <p:cNvPr id="6" name="Rectangle 5"/>
            <p:cNvSpPr/>
            <p:nvPr/>
          </p:nvSpPr>
          <p:spPr>
            <a:xfrm>
              <a:off x="457200" y="2855817"/>
              <a:ext cx="2248725" cy="2752411"/>
            </a:xfrm>
            <a:prstGeom prst="rect">
              <a:avLst/>
            </a:prstGeom>
            <a:solidFill>
              <a:srgbClr val="91AF3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Class 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4553" y="3469802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public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4553" y="4090685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public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5970" y="4758409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private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438075" y="2855817"/>
            <a:ext cx="2248725" cy="275241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Module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43547" y="3469802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public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74387" y="4090685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76845" y="4758409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6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438075" y="2855817"/>
            <a:ext cx="2248725" cy="275241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Module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3547" y="3469802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public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87" y="4090685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76845" y="4758409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4378" y="1865375"/>
            <a:ext cx="2248725" cy="2752411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Class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1731" y="2479360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public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80690" y="3100243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83148" y="3767967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2855817"/>
            <a:ext cx="2532004" cy="2752411"/>
            <a:chOff x="457200" y="2855817"/>
            <a:chExt cx="2532004" cy="2752411"/>
          </a:xfrm>
        </p:grpSpPr>
        <p:sp>
          <p:nvSpPr>
            <p:cNvPr id="6" name="Rectangle 5"/>
            <p:cNvSpPr/>
            <p:nvPr/>
          </p:nvSpPr>
          <p:spPr>
            <a:xfrm>
              <a:off x="457200" y="2855817"/>
              <a:ext cx="2248725" cy="2752411"/>
            </a:xfrm>
            <a:prstGeom prst="rect">
              <a:avLst/>
            </a:prstGeom>
            <a:solidFill>
              <a:srgbClr val="91AF3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Class 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4553" y="3469802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public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4553" y="4090685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public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5970" y="4758409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private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3084455" y="2184400"/>
            <a:ext cx="1147276" cy="118380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88539" y="2184400"/>
            <a:ext cx="1143193" cy="17538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948015" y="2184400"/>
            <a:ext cx="1093932" cy="118380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55978" y="5315855"/>
            <a:ext cx="2632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E7F80"/>
                </a:solidFill>
              </a:rPr>
              <a:t>data in objects</a:t>
            </a:r>
            <a:endParaRPr lang="en-US" sz="3200" dirty="0">
              <a:solidFill>
                <a:srgbClr val="7E7F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4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438075" y="2855817"/>
            <a:ext cx="2248725" cy="275241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Module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43547" y="3469802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public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74387" y="4090685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76845" y="4758409"/>
            <a:ext cx="1744651" cy="468483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44378" y="1865375"/>
            <a:ext cx="2248725" cy="2752411"/>
          </a:xfrm>
          <a:prstGeom prst="rect">
            <a:avLst/>
          </a:prstGeom>
          <a:solidFill>
            <a:srgbClr val="EA4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Class 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1731" y="2479360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public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80690" y="3100243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83148" y="3767967"/>
            <a:ext cx="1744651" cy="468483"/>
          </a:xfrm>
          <a:prstGeom prst="rect">
            <a:avLst/>
          </a:prstGeom>
          <a:solidFill>
            <a:schemeClr val="accent4"/>
          </a:solidFill>
          <a:ln w="285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private method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" y="2855817"/>
            <a:ext cx="2532004" cy="2752411"/>
            <a:chOff x="457200" y="2855817"/>
            <a:chExt cx="2532004" cy="2752411"/>
          </a:xfrm>
        </p:grpSpPr>
        <p:sp>
          <p:nvSpPr>
            <p:cNvPr id="6" name="Rectangle 5"/>
            <p:cNvSpPr/>
            <p:nvPr/>
          </p:nvSpPr>
          <p:spPr>
            <a:xfrm>
              <a:off x="457200" y="2855817"/>
              <a:ext cx="2248725" cy="2752411"/>
            </a:xfrm>
            <a:prstGeom prst="rect">
              <a:avLst/>
            </a:prstGeom>
            <a:solidFill>
              <a:srgbClr val="91AF3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Class 2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44553" y="3469802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public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4553" y="4090685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public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5970" y="4758409"/>
              <a:ext cx="1744651" cy="468483"/>
            </a:xfrm>
            <a:prstGeom prst="rect">
              <a:avLst/>
            </a:prstGeom>
            <a:solidFill>
              <a:schemeClr val="accent6"/>
            </a:solidFill>
            <a:ln w="28575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private method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3084455" y="2184400"/>
            <a:ext cx="1147276" cy="118380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88539" y="2184400"/>
            <a:ext cx="1143193" cy="1753885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948015" y="2184400"/>
            <a:ext cx="1093932" cy="1183802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034439" y="2729348"/>
            <a:ext cx="2108200" cy="339146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34439" y="3100244"/>
            <a:ext cx="4007508" cy="588871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052704" y="3100244"/>
            <a:ext cx="3856096" cy="588871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088539" y="3100244"/>
            <a:ext cx="3820261" cy="990441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55978" y="5315855"/>
            <a:ext cx="2632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7E7F80"/>
                </a:solidFill>
              </a:rPr>
              <a:t>data in objects</a:t>
            </a:r>
            <a:endParaRPr lang="en-US" sz="3200" dirty="0">
              <a:solidFill>
                <a:srgbClr val="7E7F8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041947" y="2729348"/>
            <a:ext cx="866853" cy="370896"/>
          </a:xfrm>
          <a:prstGeom prst="straightConnector1">
            <a:avLst/>
          </a:prstGeom>
          <a:ln w="57150" cmpd="sng">
            <a:solidFill>
              <a:srgbClr val="333333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91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the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smtClean="0"/>
              <a:t>Person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4"/>
                </a:solidFill>
              </a:rPr>
              <a:t>attr_accessor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:age</a:t>
            </a:r>
          </a:p>
          <a:p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en-US" dirty="0" err="1">
                <a:solidFill>
                  <a:schemeClr val="accent4"/>
                </a:solidFill>
              </a:rPr>
              <a:t>attr_writer</a:t>
            </a:r>
            <a:r>
              <a:rPr lang="en-US" dirty="0">
                <a:solidFill>
                  <a:schemeClr val="accent4"/>
                </a:solidFill>
              </a:rPr>
              <a:t>   :alive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initialize(age, alive = true)</a:t>
            </a:r>
          </a:p>
          <a:p>
            <a:r>
              <a:rPr lang="en-US" dirty="0"/>
              <a:t>    @age = age</a:t>
            </a:r>
          </a:p>
          <a:p>
            <a:r>
              <a:rPr lang="en-US" dirty="0"/>
              <a:t>    @alive = alive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birthday</a:t>
            </a:r>
          </a:p>
          <a:p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 + 1</a:t>
            </a:r>
          </a:p>
          <a:p>
            <a:r>
              <a:rPr lang="en-US" dirty="0"/>
              <a:t>  end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die</a:t>
            </a:r>
          </a:p>
          <a:p>
            <a:r>
              <a:rPr lang="en-US" dirty="0"/>
              <a:t>    </a:t>
            </a:r>
            <a:r>
              <a:rPr lang="en-US" dirty="0" err="1"/>
              <a:t>self.alive</a:t>
            </a:r>
            <a:r>
              <a:rPr lang="en-US" dirty="0"/>
              <a:t> = false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Person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initialize(age, alive = true)</a:t>
            </a:r>
          </a:p>
          <a:p>
            <a:r>
              <a:rPr lang="en-US" dirty="0"/>
              <a:t> </a:t>
            </a:r>
            <a:r>
              <a:rPr lang="en-US" dirty="0" smtClean="0"/>
              <a:t>   @age = age</a:t>
            </a:r>
          </a:p>
          <a:p>
            <a:r>
              <a:rPr lang="en-US" dirty="0"/>
              <a:t> </a:t>
            </a:r>
            <a:r>
              <a:rPr lang="en-US" dirty="0" smtClean="0"/>
              <a:t>   @alive = alive</a:t>
            </a:r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irthday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self.age</a:t>
            </a:r>
            <a:r>
              <a:rPr lang="en-US" dirty="0" smtClean="0"/>
              <a:t> = age + 1</a:t>
            </a:r>
          </a:p>
          <a:p>
            <a:r>
              <a:rPr lang="en-US" dirty="0" smtClean="0"/>
              <a:t>  end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die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self.alive</a:t>
            </a:r>
            <a:r>
              <a:rPr lang="en-US" dirty="0" smtClean="0"/>
              <a:t> = false</a:t>
            </a:r>
          </a:p>
          <a:p>
            <a:r>
              <a:rPr lang="en-US" dirty="0" smtClean="0"/>
              <a:t>  end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EA4A3C"/>
                </a:solidFill>
              </a:rPr>
              <a:t>private</a:t>
            </a:r>
          </a:p>
          <a:p>
            <a:r>
              <a:rPr lang="en-US" dirty="0">
                <a:solidFill>
                  <a:srgbClr val="EA4A3C"/>
                </a:solidFill>
              </a:rPr>
              <a:t> </a:t>
            </a:r>
            <a:r>
              <a:rPr lang="en-US" dirty="0" smtClean="0">
                <a:solidFill>
                  <a:srgbClr val="EA4A3C"/>
                </a:solidFill>
              </a:rPr>
              <a:t> </a:t>
            </a:r>
            <a:r>
              <a:rPr lang="en-US" dirty="0" err="1">
                <a:solidFill>
                  <a:srgbClr val="EA4A3C"/>
                </a:solidFill>
              </a:rPr>
              <a:t>attr_accessor</a:t>
            </a:r>
            <a:r>
              <a:rPr lang="en-US" dirty="0">
                <a:solidFill>
                  <a:srgbClr val="EA4A3C"/>
                </a:solidFill>
              </a:rPr>
              <a:t> :age</a:t>
            </a:r>
          </a:p>
          <a:p>
            <a:r>
              <a:rPr lang="en-US" dirty="0">
                <a:solidFill>
                  <a:srgbClr val="EA4A3C"/>
                </a:solidFill>
              </a:rPr>
              <a:t>  </a:t>
            </a:r>
            <a:r>
              <a:rPr lang="en-US" dirty="0" err="1">
                <a:solidFill>
                  <a:srgbClr val="EA4A3C"/>
                </a:solidFill>
              </a:rPr>
              <a:t>attr_writer</a:t>
            </a:r>
            <a:r>
              <a:rPr lang="en-US" dirty="0">
                <a:solidFill>
                  <a:srgbClr val="EA4A3C"/>
                </a:solidFill>
              </a:rPr>
              <a:t>   :</a:t>
            </a:r>
            <a:r>
              <a:rPr lang="en-US" dirty="0" smtClean="0">
                <a:solidFill>
                  <a:srgbClr val="EA4A3C"/>
                </a:solidFill>
              </a:rPr>
              <a:t>alive</a:t>
            </a:r>
          </a:p>
          <a:p>
            <a:r>
              <a:rPr lang="en-US" dirty="0" smtClean="0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classes allowed us to record the state of our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8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classes allowed us to record the state of our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18220"/>
            <a:ext cx="8229600" cy="232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# In </a:t>
            </a:r>
            <a:r>
              <a:rPr lang="pl-PL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Ruby</a:t>
            </a:r>
            <a:r>
              <a:rPr lang="pl-PL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 </a:t>
            </a:r>
            <a:r>
              <a:rPr lang="pl-PL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Racer</a:t>
            </a:r>
            <a:endParaRPr lang="pl-PL" sz="1500" dirty="0" smtClean="0">
              <a:solidFill>
                <a:schemeClr val="accent3"/>
              </a:solidFill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pl-PL" sz="1500" dirty="0" err="1" smtClean="0">
                <a:latin typeface="Andale Mono"/>
                <a:cs typeface="Andale Mono"/>
              </a:rPr>
              <a:t>players</a:t>
            </a:r>
            <a:r>
              <a:rPr lang="pl-PL" sz="1500" dirty="0" smtClean="0">
                <a:latin typeface="Andale Mono"/>
                <a:cs typeface="Andale Mono"/>
              </a:rPr>
              <a:t> = { ‘a’ =&gt; 15, ‘b’ =&gt; 12 }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21355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Ruby classes allowed us to record the state of our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18220"/>
            <a:ext cx="8229600" cy="232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# In </a:t>
            </a:r>
            <a:r>
              <a:rPr lang="pl-PL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nested</a:t>
            </a:r>
            <a:r>
              <a:rPr lang="pl-PL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 </a:t>
            </a:r>
            <a:r>
              <a:rPr lang="pl-PL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arrays</a:t>
            </a:r>
            <a:r>
              <a:rPr lang="pl-PL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 challenge</a:t>
            </a:r>
          </a:p>
          <a:p>
            <a:pPr marL="0" indent="0">
              <a:buNone/>
            </a:pPr>
            <a:r>
              <a:rPr lang="pl-PL" sz="1500" dirty="0" err="1" smtClean="0">
                <a:latin typeface="Andale Mono"/>
                <a:cs typeface="Andale Mono"/>
              </a:rPr>
              <a:t>roster</a:t>
            </a:r>
            <a:r>
              <a:rPr lang="pl-PL" sz="1500" dirty="0" smtClean="0">
                <a:latin typeface="Andale Mono"/>
                <a:cs typeface="Andale Mono"/>
              </a:rPr>
              <a:t> = [{ </a:t>
            </a:r>
            <a:r>
              <a:rPr lang="pl-PL" sz="1500" dirty="0" err="1" smtClean="0">
                <a:latin typeface="Andale Mono"/>
                <a:cs typeface="Andale Mono"/>
              </a:rPr>
              <a:t>name</a:t>
            </a:r>
            <a:r>
              <a:rPr lang="pl-PL" sz="1500" dirty="0" smtClean="0">
                <a:latin typeface="Andale Mono"/>
                <a:cs typeface="Andale Mono"/>
              </a:rPr>
              <a:t>: </a:t>
            </a:r>
            <a:r>
              <a:rPr lang="nl-NL" sz="1500" dirty="0" smtClean="0">
                <a:latin typeface="Andale Mono"/>
                <a:cs typeface="Andale Mono"/>
              </a:rPr>
              <a:t>"</a:t>
            </a:r>
            <a:r>
              <a:rPr lang="nl-NL" sz="1500" dirty="0">
                <a:latin typeface="Andale Mono"/>
                <a:cs typeface="Andale Mono"/>
              </a:rPr>
              <a:t>Joe </a:t>
            </a:r>
            <a:r>
              <a:rPr lang="nl-NL" sz="1500" dirty="0" err="1" smtClean="0">
                <a:latin typeface="Andale Mono"/>
                <a:cs typeface="Andale Mono"/>
              </a:rPr>
              <a:t>Schmo</a:t>
            </a:r>
            <a:r>
              <a:rPr lang="nl-NL" sz="1500" dirty="0" smtClean="0">
                <a:latin typeface="Andale Mono"/>
                <a:cs typeface="Andale Mono"/>
              </a:rPr>
              <a:t>”,   </a:t>
            </a:r>
            <a:r>
              <a:rPr lang="nl-NL" sz="1500" dirty="0" err="1" smtClean="0">
                <a:latin typeface="Andale Mono"/>
                <a:cs typeface="Andale Mono"/>
              </a:rPr>
              <a:t>number</a:t>
            </a:r>
            <a:r>
              <a:rPr lang="nl-NL" sz="1500" dirty="0" smtClean="0">
                <a:latin typeface="Andale Mono"/>
                <a:cs typeface="Andale Mono"/>
              </a:rPr>
              <a:t>: "12”, </a:t>
            </a:r>
            <a:r>
              <a:rPr lang="nl-NL" sz="1500" dirty="0" err="1" smtClean="0">
                <a:latin typeface="Andale Mono"/>
                <a:cs typeface="Andale Mono"/>
              </a:rPr>
              <a:t>position</a:t>
            </a:r>
            <a:r>
              <a:rPr lang="nl-NL" sz="1500" dirty="0" smtClean="0">
                <a:latin typeface="Andale Mono"/>
                <a:cs typeface="Andale Mono"/>
              </a:rPr>
              <a:t>: “Center”},</a:t>
            </a:r>
          </a:p>
          <a:p>
            <a:pPr marL="0" indent="0">
              <a:buNone/>
            </a:pPr>
            <a:r>
              <a:rPr lang="nl-NL" sz="1500" dirty="0">
                <a:latin typeface="Andale Mono"/>
                <a:cs typeface="Andale Mono"/>
              </a:rPr>
              <a:t>          { name: “Ms. Buckets</a:t>
            </a:r>
            <a:r>
              <a:rPr lang="nl-NL" sz="1500" dirty="0" smtClean="0">
                <a:latin typeface="Andale Mono"/>
                <a:cs typeface="Andale Mono"/>
              </a:rPr>
              <a:t>”, </a:t>
            </a:r>
            <a:r>
              <a:rPr lang="nl-NL" sz="1500" dirty="0" err="1" smtClean="0">
                <a:latin typeface="Andale Mono"/>
                <a:cs typeface="Andale Mono"/>
              </a:rPr>
              <a:t>number</a:t>
            </a:r>
            <a:r>
              <a:rPr lang="nl-NL" sz="1500" dirty="0" smtClean="0">
                <a:latin typeface="Andale Mono"/>
                <a:cs typeface="Andale Mono"/>
              </a:rPr>
              <a:t>: “9”,  </a:t>
            </a:r>
            <a:r>
              <a:rPr lang="nl-NL" sz="1500" dirty="0" err="1" smtClean="0">
                <a:latin typeface="Andale Mono"/>
                <a:cs typeface="Andale Mono"/>
              </a:rPr>
              <a:t>position</a:t>
            </a:r>
            <a:r>
              <a:rPr lang="nl-NL" sz="1500" dirty="0" smtClean="0">
                <a:latin typeface="Andale Mono"/>
                <a:cs typeface="Andale Mono"/>
              </a:rPr>
              <a:t>: “</a:t>
            </a:r>
            <a:r>
              <a:rPr lang="nl-NL" sz="1500" dirty="0" err="1" smtClean="0">
                <a:latin typeface="Andale Mono"/>
                <a:cs typeface="Andale Mono"/>
              </a:rPr>
              <a:t>Guard</a:t>
            </a:r>
            <a:r>
              <a:rPr lang="nl-NL" sz="1500" dirty="0" smtClean="0">
                <a:latin typeface="Andale Mono"/>
                <a:cs typeface="Andale Mono"/>
              </a:rPr>
              <a:t>“},</a:t>
            </a:r>
          </a:p>
          <a:p>
            <a:pPr marL="0" indent="0">
              <a:buNone/>
            </a:pPr>
            <a:r>
              <a:rPr lang="nl-NL" sz="1500" dirty="0">
                <a:latin typeface="Andale Mono"/>
                <a:cs typeface="Andale Mono"/>
              </a:rPr>
              <a:t> </a:t>
            </a:r>
            <a:r>
              <a:rPr lang="nl-NL" sz="1500" dirty="0" smtClean="0">
                <a:latin typeface="Andale Mono"/>
                <a:cs typeface="Andale Mono"/>
              </a:rPr>
              <a:t>         {...},</a:t>
            </a:r>
          </a:p>
          <a:p>
            <a:pPr marL="0" indent="0">
              <a:buNone/>
            </a:pPr>
            <a:r>
              <a:rPr lang="nl-NL" sz="1500" dirty="0">
                <a:latin typeface="Andale Mono"/>
                <a:cs typeface="Andale Mono"/>
              </a:rPr>
              <a:t> </a:t>
            </a:r>
            <a:r>
              <a:rPr lang="nl-NL" sz="1500" dirty="0" smtClean="0">
                <a:latin typeface="Andale Mono"/>
                <a:cs typeface="Andale Mono"/>
              </a:rPr>
              <a:t>         {...},</a:t>
            </a:r>
          </a:p>
          <a:p>
            <a:pPr marL="0" indent="0">
              <a:buNone/>
            </a:pPr>
            <a:r>
              <a:rPr lang="nl-NL" sz="1500" dirty="0">
                <a:latin typeface="Andale Mono"/>
                <a:cs typeface="Andale Mono"/>
              </a:rPr>
              <a:t> </a:t>
            </a:r>
            <a:r>
              <a:rPr lang="nl-NL" sz="1500" dirty="0" smtClean="0">
                <a:latin typeface="Andale Mono"/>
                <a:cs typeface="Andale Mono"/>
              </a:rPr>
              <a:t>         {...}]</a:t>
            </a:r>
            <a:endParaRPr lang="pl-PL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142638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with the data through the interface of the ruby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8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Data in a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a person’s full name?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18220"/>
            <a:ext cx="8229600" cy="232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smtClean="0">
                <a:latin typeface="Andale Mono"/>
                <a:cs typeface="Andale Mono"/>
              </a:rPr>
              <a:t>john = { </a:t>
            </a:r>
            <a:r>
              <a:rPr lang="en-US" sz="1500" dirty="0" err="1" smtClean="0">
                <a:latin typeface="Andale Mono"/>
                <a:cs typeface="Andale Mono"/>
              </a:rPr>
              <a:t>first_name</a:t>
            </a:r>
            <a:r>
              <a:rPr lang="en-US" sz="1500" dirty="0" smtClean="0">
                <a:latin typeface="Andale Mono"/>
                <a:cs typeface="Andale Mono"/>
              </a:rPr>
              <a:t>: “John”, </a:t>
            </a:r>
            <a:r>
              <a:rPr lang="en-US" sz="1500" dirty="0" err="1" smtClean="0">
                <a:latin typeface="Andale Mono"/>
                <a:cs typeface="Andale Mono"/>
              </a:rPr>
              <a:t>last_name</a:t>
            </a:r>
            <a:r>
              <a:rPr lang="en-US" sz="1500" dirty="0" smtClean="0">
                <a:latin typeface="Andale Mono"/>
                <a:cs typeface="Andale Mono"/>
              </a:rPr>
              <a:t>: “Doe”, age: 30, alive: true }</a:t>
            </a:r>
          </a:p>
          <a:p>
            <a:pPr marL="0" indent="0">
              <a:buNone/>
            </a:pPr>
            <a:endParaRPr lang="en-US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378552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Data in a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get a person’s full name?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Introduction to OOP: What and a Bit of How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418220"/>
            <a:ext cx="8229600" cy="232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 err="1">
                <a:latin typeface="Andale Mono"/>
                <a:cs typeface="Andale Mono"/>
              </a:rPr>
              <a:t>full_name</a:t>
            </a:r>
            <a:r>
              <a:rPr lang="en-US" sz="1500" dirty="0" smtClean="0">
                <a:latin typeface="Andale Mono"/>
                <a:cs typeface="Andale Mono"/>
              </a:rPr>
              <a:t>(</a:t>
            </a:r>
            <a:r>
              <a:rPr lang="en-US" sz="1500" dirty="0" err="1" smtClean="0">
                <a:latin typeface="Andale Mono"/>
                <a:cs typeface="Andale Mono"/>
              </a:rPr>
              <a:t>person_data</a:t>
            </a:r>
            <a:r>
              <a:rPr lang="en-US" sz="1500" dirty="0" smtClean="0">
                <a:latin typeface="Andale Mono"/>
                <a:cs typeface="Andale Mono"/>
              </a:rPr>
              <a:t>)</a:t>
            </a:r>
            <a:endParaRPr lang="en-US" sz="15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 </a:t>
            </a:r>
            <a:r>
              <a:rPr lang="en-US" sz="1500" dirty="0" smtClean="0">
                <a:latin typeface="Andale Mono"/>
                <a:cs typeface="Andale Mono"/>
              </a:rPr>
              <a:t> “#{</a:t>
            </a:r>
            <a:r>
              <a:rPr lang="en-US" sz="1500" dirty="0" err="1">
                <a:latin typeface="Andale Mono"/>
                <a:cs typeface="Andale Mono"/>
              </a:rPr>
              <a:t>person_data</a:t>
            </a:r>
            <a:r>
              <a:rPr lang="en-US" sz="1500" dirty="0" smtClean="0">
                <a:latin typeface="Andale Mono"/>
                <a:cs typeface="Andale Mono"/>
              </a:rPr>
              <a:t>[:</a:t>
            </a:r>
            <a:r>
              <a:rPr lang="en-US" sz="1500" dirty="0" err="1">
                <a:latin typeface="Andale Mono"/>
                <a:cs typeface="Andale Mono"/>
              </a:rPr>
              <a:t>first_name</a:t>
            </a:r>
            <a:r>
              <a:rPr lang="en-US" sz="1500" dirty="0" smtClean="0">
                <a:latin typeface="Andale Mono"/>
                <a:cs typeface="Andale Mono"/>
              </a:rPr>
              <a:t>]} #{</a:t>
            </a:r>
            <a:r>
              <a:rPr lang="en-US" sz="1500" dirty="0" err="1">
                <a:latin typeface="Andale Mono"/>
                <a:cs typeface="Andale Mono"/>
              </a:rPr>
              <a:t>person_data</a:t>
            </a:r>
            <a:r>
              <a:rPr lang="en-US" sz="1500" dirty="0" smtClean="0">
                <a:latin typeface="Andale Mono"/>
                <a:cs typeface="Andale Mono"/>
              </a:rPr>
              <a:t>[:</a:t>
            </a:r>
            <a:r>
              <a:rPr lang="en-US" sz="1500" dirty="0" err="1">
                <a:latin typeface="Andale Mono"/>
                <a:cs typeface="Andale Mono"/>
              </a:rPr>
              <a:t>last_name</a:t>
            </a:r>
            <a:r>
              <a:rPr lang="en-US" sz="1500" dirty="0" smtClean="0">
                <a:latin typeface="Andale Mono"/>
                <a:cs typeface="Andale Mono"/>
              </a:rPr>
              <a:t>]}”</a:t>
            </a:r>
            <a:endParaRPr lang="en-US" sz="15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500" dirty="0">
                <a:latin typeface="Andale Mono"/>
                <a:cs typeface="Andale Mono"/>
              </a:rPr>
              <a:t>end</a:t>
            </a:r>
          </a:p>
          <a:p>
            <a:pPr marL="0" indent="0">
              <a:buNone/>
            </a:pPr>
            <a:endParaRPr lang="en-US" sz="1500" dirty="0" smtClean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john = { </a:t>
            </a:r>
            <a:r>
              <a:rPr lang="en-US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first_name</a:t>
            </a:r>
            <a:r>
              <a:rPr lang="en-US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: “John”, </a:t>
            </a:r>
            <a:r>
              <a:rPr lang="en-US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last_name</a:t>
            </a:r>
            <a:r>
              <a:rPr lang="en-US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: “Doe”, age: 30, alive: true }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john_full_name</a:t>
            </a:r>
            <a:r>
              <a:rPr lang="en-US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 = </a:t>
            </a:r>
            <a:r>
              <a:rPr lang="en-US" sz="1500" dirty="0" err="1" smtClean="0">
                <a:solidFill>
                  <a:schemeClr val="accent3"/>
                </a:solidFill>
                <a:latin typeface="Andale Mono"/>
                <a:cs typeface="Andale Mono"/>
              </a:rPr>
              <a:t>full_name</a:t>
            </a:r>
            <a:r>
              <a:rPr lang="en-US" sz="1500" dirty="0" smtClean="0">
                <a:solidFill>
                  <a:schemeClr val="accent3"/>
                </a:solidFill>
                <a:latin typeface="Andale Mono"/>
                <a:cs typeface="Andale Mono"/>
              </a:rPr>
              <a:t>(john)</a:t>
            </a:r>
          </a:p>
          <a:p>
            <a:pPr marL="0" indent="0">
              <a:buNone/>
            </a:pPr>
            <a:endParaRPr lang="en-US" sz="1500" dirty="0">
              <a:latin typeface="Andale Mono"/>
              <a:cs typeface="Andale Mono"/>
            </a:endParaRPr>
          </a:p>
          <a:p>
            <a:pPr marL="0" indent="0">
              <a:buNone/>
            </a:pPr>
            <a:endParaRPr lang="en-US" sz="15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074937998"/>
      </p:ext>
    </p:extLst>
  </p:cSld>
  <p:clrMapOvr>
    <a:masterClrMapping/>
  </p:clrMapOvr>
</p:sld>
</file>

<file path=ppt/theme/theme1.xml><?xml version="1.0" encoding="utf-8"?>
<a:theme xmlns:a="http://schemas.openxmlformats.org/drawingml/2006/main" name="Dev Bootcamp">
  <a:themeElements>
    <a:clrScheme name="Dev Bootcamp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F8F8F8"/>
      </a:accent1>
      <a:accent2>
        <a:srgbClr val="333333"/>
      </a:accent2>
      <a:accent3>
        <a:srgbClr val="7E7F80"/>
      </a:accent3>
      <a:accent4>
        <a:srgbClr val="EA4A3C"/>
      </a:accent4>
      <a:accent5>
        <a:srgbClr val="00A9B9"/>
      </a:accent5>
      <a:accent6>
        <a:srgbClr val="91AF3D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 Bootcamp.thmx</Template>
  <TotalTime>10753</TotalTime>
  <Words>1795</Words>
  <Application>Microsoft Macintosh PowerPoint</Application>
  <PresentationFormat>On-screen Show (4:3)</PresentationFormat>
  <Paragraphs>419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Dev Bootcamp</vt:lpstr>
      <vt:lpstr>Introduction to Object-oriented Programming</vt:lpstr>
      <vt:lpstr>Intro to OOP</vt:lpstr>
      <vt:lpstr>Week One Challenges</vt:lpstr>
      <vt:lpstr>Capturing State</vt:lpstr>
      <vt:lpstr>Capturing State</vt:lpstr>
      <vt:lpstr>Capturing State</vt:lpstr>
      <vt:lpstr>Limited Behaviors</vt:lpstr>
      <vt:lpstr>Person Data in a Hash</vt:lpstr>
      <vt:lpstr>Person Data in a Hash</vt:lpstr>
      <vt:lpstr>More Person Behaviors</vt:lpstr>
      <vt:lpstr>More Person Behaviors</vt:lpstr>
      <vt:lpstr>Week One Code Style</vt:lpstr>
      <vt:lpstr>Week One Code Style</vt:lpstr>
      <vt:lpstr>Week One Code Style</vt:lpstr>
      <vt:lpstr>Week One Code Style</vt:lpstr>
      <vt:lpstr>Object-oriented Programming</vt:lpstr>
      <vt:lpstr>Object-oriented Programming</vt:lpstr>
      <vt:lpstr>Encapsulation</vt:lpstr>
      <vt:lpstr>Classes: Data and Behavior</vt:lpstr>
      <vt:lpstr>Classes: Data and Behavior</vt:lpstr>
      <vt:lpstr>Classes: Data and Behavior</vt:lpstr>
      <vt:lpstr>OO Programming</vt:lpstr>
      <vt:lpstr>OO Programming</vt:lpstr>
      <vt:lpstr>Classes: Data and Behavior</vt:lpstr>
      <vt:lpstr>Modules: Behavior</vt:lpstr>
      <vt:lpstr>Stand Alone Modules</vt:lpstr>
      <vt:lpstr>Stand Alone Modules</vt:lpstr>
      <vt:lpstr>Stand Alone Modules</vt:lpstr>
      <vt:lpstr>Modules: Add Behaviors</vt:lpstr>
      <vt:lpstr>Modules: Add Behaviors</vt:lpstr>
      <vt:lpstr>Modules: Add Behaviors</vt:lpstr>
      <vt:lpstr>Week One Code Style</vt:lpstr>
      <vt:lpstr>Controlled Interface</vt:lpstr>
      <vt:lpstr>Controlled Interface</vt:lpstr>
      <vt:lpstr>Controlled Interface</vt:lpstr>
      <vt:lpstr>Limiting the Interface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Ihringer</dc:creator>
  <cp:lastModifiedBy>tom Green</cp:lastModifiedBy>
  <cp:revision>108</cp:revision>
  <dcterms:created xsi:type="dcterms:W3CDTF">2014-01-28T03:04:51Z</dcterms:created>
  <dcterms:modified xsi:type="dcterms:W3CDTF">2015-03-25T22:07:25Z</dcterms:modified>
</cp:coreProperties>
</file>