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67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92" r:id="rId12"/>
    <p:sldId id="29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8" r:id="rId27"/>
    <p:sldId id="281" r:id="rId28"/>
    <p:sldId id="282" r:id="rId29"/>
    <p:sldId id="300" r:id="rId30"/>
    <p:sldId id="283" r:id="rId31"/>
    <p:sldId id="285" r:id="rId32"/>
    <p:sldId id="287" r:id="rId33"/>
    <p:sldId id="288" r:id="rId34"/>
    <p:sldId id="289" r:id="rId35"/>
    <p:sldId id="290" r:id="rId36"/>
    <p:sldId id="291" r:id="rId37"/>
    <p:sldId id="302" r:id="rId38"/>
    <p:sldId id="294" r:id="rId39"/>
    <p:sldId id="295" r:id="rId40"/>
    <p:sldId id="296" r:id="rId41"/>
    <p:sldId id="297" r:id="rId42"/>
    <p:sldId id="303" r:id="rId43"/>
    <p:sldId id="304" r:id="rId44"/>
    <p:sldId id="299" r:id="rId45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CFCFC"/>
          </a:solidFill>
        </a:fill>
      </a:tcStyle>
    </a:wholeTbl>
    <a:band2H>
      <a:tcTxStyle/>
      <a:tcStyle>
        <a:tcBdr/>
        <a:fill>
          <a:solidFill>
            <a:srgbClr val="FEFEFE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8F8F8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8F8F8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8F8F8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7E7F8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7E7F8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7E7F8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DBE3CD"/>
          </a:solidFill>
        </a:fill>
      </a:tcStyle>
    </a:wholeTbl>
    <a:band2H>
      <a:tcTxStyle/>
      <a:tcStyle>
        <a:tcBdr/>
        <a:fill>
          <a:solidFill>
            <a:srgbClr val="EEF2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1AF3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1AF3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1AF3D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00000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8F8F8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8F8F8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789847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685800" y="3413854"/>
            <a:ext cx="7772400" cy="185240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371600" y="5266261"/>
            <a:ext cx="6400800" cy="159173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  <p:pic>
        <p:nvPicPr>
          <p:cNvPr id="9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600">
                <a:latin typeface="Andale Mono"/>
                <a:ea typeface="Andale Mono"/>
                <a:cs typeface="Andale Mono"/>
                <a:sym typeface="Andale Mono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600">
                <a:latin typeface="Andale Mono"/>
                <a:ea typeface="Andale Mono"/>
                <a:cs typeface="Andale Mono"/>
                <a:sym typeface="Andale Mono"/>
              </a:defRPr>
            </a:lvl2pPr>
            <a:lvl3pPr marL="11176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3pPr>
            <a:lvl4pPr marL="15748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4pPr>
            <a:lvl5pPr marL="20320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457200" y="1865377"/>
            <a:ext cx="4038600" cy="499262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600">
                <a:latin typeface="Andale Mono"/>
                <a:ea typeface="Andale Mono"/>
                <a:cs typeface="Andale Mono"/>
                <a:sym typeface="Andale Mono"/>
              </a:defRPr>
            </a:lvl1pPr>
            <a:lvl2pPr marL="647700" indent="-1905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2pPr>
            <a:lvl3pPr marL="1097280" indent="-18288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3pPr>
            <a:lvl4pPr marL="15748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4pPr>
            <a:lvl5pPr marL="20320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53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499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xmlns:p14="http://schemas.microsoft.com/office/powerpoint/2010/main" spd="med"/>
  <p:txStyles>
    <p:titleStyle>
      <a:lvl1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1pPr>
      <a:lvl2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2pPr>
      <a:lvl3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3pPr>
      <a:lvl4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4pPr>
      <a:lvl5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5pPr>
      <a:lvl6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6pPr>
      <a:lvl7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7pPr>
      <a:lvl8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8pPr>
      <a:lvl9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://www.codeproject.com/Articles/33052/Visual-Representation-of-SQL-Join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tif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0/en/group-by-functions.html" TargetMode="External"/><Relationship Id="rId4" Type="http://schemas.openxmlformats.org/officeDocument/2006/relationships/hyperlink" Target="http://lmgtfy.com/?q=SQL+group+by+aggregate+functions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cheat-sheets.org/sites/sql.su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gi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85800" y="3532385"/>
            <a:ext cx="7772400" cy="1615345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 Schema Design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371600" y="5012266"/>
            <a:ext cx="6400800" cy="6604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Organizing Data</a:t>
            </a:r>
          </a:p>
        </p:txBody>
      </p:sp>
      <p:sp>
        <p:nvSpPr>
          <p:cNvPr id="28" name="Shape 28"/>
          <p:cNvSpPr/>
          <p:nvPr/>
        </p:nvSpPr>
        <p:spPr>
          <a:xfrm>
            <a:off x="5740410" y="6324603"/>
            <a:ext cx="287866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7E7F80"/>
                </a:solidFill>
              </a:rPr>
              <a:t>Phase 1:  </a:t>
            </a:r>
            <a:r>
              <a:rPr dirty="0" smtClean="0">
                <a:solidFill>
                  <a:srgbClr val="7E7F80"/>
                </a:solidFill>
              </a:rPr>
              <a:t>Da</a:t>
            </a:r>
            <a:r>
              <a:rPr lang="en-US" dirty="0" smtClean="0">
                <a:solidFill>
                  <a:srgbClr val="7E7F80"/>
                </a:solidFill>
              </a:rPr>
              <a:t>y 9</a:t>
            </a:r>
            <a:endParaRPr dirty="0">
              <a:solidFill>
                <a:srgbClr val="7E7F80"/>
              </a:solidFill>
            </a:endParaRPr>
          </a:p>
        </p:txBody>
      </p:sp>
      <p:pic>
        <p:nvPicPr>
          <p:cNvPr id="2" name="Picture 1" descr="DBC-logo-OnB-twitt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1" t="5378" r="16562" b="4582"/>
          <a:stretch/>
        </p:blipFill>
        <p:spPr>
          <a:xfrm>
            <a:off x="-214768" y="0"/>
            <a:ext cx="9711268" cy="394086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Persistant State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To keep current state we need to save the data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Persistant State</a:t>
            </a:r>
          </a:p>
        </p:txBody>
      </p:sp>
      <p:sp>
        <p:nvSpPr>
          <p:cNvPr id="7" name="Shape 69"/>
          <p:cNvSpPr>
            <a:spLocks noGrp="1"/>
          </p:cNvSpPr>
          <p:nvPr/>
        </p:nvSpPr>
        <p:spPr>
          <a:xfrm>
            <a:off x="1618203" y="1481566"/>
            <a:ext cx="5907595" cy="460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indent="-3429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	</a:t>
            </a:r>
            <a:r>
              <a:rPr sz="3200" dirty="0" smtClean="0">
                <a:solidFill>
                  <a:srgbClr val="333333"/>
                </a:solidFill>
              </a:rPr>
              <a:t>Where to save it?</a:t>
            </a:r>
            <a:endParaRPr lang="en-US" dirty="0"/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7E7F80"/>
                </a:solidFill>
              </a:rPr>
              <a:t>CSV</a:t>
            </a: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7E7F80"/>
                </a:solidFill>
              </a:rPr>
              <a:t>Pen &amp;&amp; Paper</a:t>
            </a: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7E7F80"/>
                </a:solidFill>
              </a:rPr>
              <a:t/>
            </a:r>
            <a:br>
              <a:rPr sz="3200" dirty="0" smtClean="0">
                <a:solidFill>
                  <a:srgbClr val="7E7F80"/>
                </a:solidFill>
              </a:rPr>
            </a:br>
            <a:r>
              <a:rPr lang="en-US" dirty="0">
                <a:solidFill>
                  <a:srgbClr val="7E7F80"/>
                </a:solidFill>
                <a:sym typeface="Wingdings"/>
              </a:rPr>
              <a:t></a:t>
            </a:r>
            <a:r>
              <a:rPr sz="3200" dirty="0" smtClean="0">
                <a:solidFill>
                  <a:srgbClr val="7E7F80"/>
                </a:solidFill>
              </a:rPr>
              <a:t>Databas</a:t>
            </a:r>
            <a:r>
              <a:rPr lang="en-US" sz="3200" dirty="0" smtClean="0">
                <a:solidFill>
                  <a:srgbClr val="7E7F80"/>
                </a:solidFill>
              </a:rPr>
              <a:t>e</a:t>
            </a:r>
            <a:r>
              <a:rPr lang="en-US" dirty="0">
                <a:solidFill>
                  <a:srgbClr val="7E7F80"/>
                </a:solidFill>
                <a:sym typeface="Wingdings"/>
              </a:rPr>
              <a:t></a:t>
            </a:r>
            <a:endParaRPr sz="3200" dirty="0">
              <a:solidFill>
                <a:srgbClr val="7E7F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047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Like object-oriented programming, databases model the data in real world systems</a:t>
            </a:r>
          </a:p>
        </p:txBody>
      </p:sp>
    </p:spTree>
    <p:extLst>
      <p:ext uri="{BB962C8B-B14F-4D97-AF65-F5344CB8AC3E}">
        <p14:creationId xmlns:p14="http://schemas.microsoft.com/office/powerpoint/2010/main" val="15301611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How do objects in databases relate to Ruby?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81" name="Table 81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85" name="Table 85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Tables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89" name="Table 89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Tables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Rows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93" name="Table 93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Tables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Rows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Fields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32594" y="4610338"/>
            <a:ext cx="228924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AKA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: Schema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orange_tree = OrangeTree.new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333333"/>
              </a:solidFill>
            </a:endParaRPr>
          </a:p>
          <a:p>
            <a:pPr marL="285750" lvl="0" indent="-285750">
              <a:buSzPct val="100000"/>
              <a:buFont typeface="Symbol"/>
              <a:buChar char="⇒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#&lt;OrangeTree 0x007fe1f1a4fb20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@age=5,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@height=5,  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@oranges=[#&lt;Orange:0x007fe1f1a4faa8 @diameter=2&gt;,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          #&lt;Orange:0x007fe1f1a4fa80 @diameter=4&gt;,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          #&lt;Orange:0x007fe1f1a4fa58 @diameter=3&gt;]&gt;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01" name="Table 101"/>
          <p:cNvGraphicFramePr/>
          <p:nvPr/>
        </p:nvGraphicFramePr>
        <p:xfrm>
          <a:off x="457200" y="1865313"/>
          <a:ext cx="3187515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102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</a:t>
            </a:r>
          </a:p>
        </p:txBody>
      </p:sp>
      <p:pic>
        <p:nvPicPr>
          <p:cNvPr id="2" name="Picture 1" descr="sql-cartoo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"/>
          <a:stretch/>
        </p:blipFill>
        <p:spPr>
          <a:xfrm>
            <a:off x="218649" y="2346607"/>
            <a:ext cx="8721780" cy="281033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06" name="Table 106"/>
          <p:cNvGraphicFramePr/>
          <p:nvPr/>
        </p:nvGraphicFramePr>
        <p:xfrm>
          <a:off x="457200" y="1865313"/>
          <a:ext cx="3187515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Table 107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11" name="Table 111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2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16" name="Table 116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117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21" name="Table 121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Table 122"/>
          <p:cNvGraphicFramePr/>
          <p:nvPr/>
        </p:nvGraphicFramePr>
        <p:xfrm>
          <a:off x="5485479" y="1865313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26" name="Table 126"/>
          <p:cNvGraphicFramePr/>
          <p:nvPr>
            <p:extLst>
              <p:ext uri="{D42A27DB-BD31-4B8C-83A1-F6EECF244321}">
                <p14:modId xmlns:p14="http://schemas.microsoft.com/office/powerpoint/2010/main" val="2967100710"/>
              </p:ext>
            </p:extLst>
          </p:nvPr>
        </p:nvGraphicFramePr>
        <p:xfrm>
          <a:off x="457200" y="1865313"/>
          <a:ext cx="3187515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lang="en-US" b="1" i="1" dirty="0" smtClean="0">
                          <a:solidFill>
                            <a:srgbClr val="333333"/>
                          </a:solidFill>
                        </a:rPr>
                        <a:t>name</a:t>
                      </a:r>
                      <a:endParaRPr b="1" i="1" dirty="0">
                        <a:solidFill>
                          <a:srgbClr val="333333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Table 127"/>
          <p:cNvGraphicFramePr/>
          <p:nvPr/>
        </p:nvGraphicFramePr>
        <p:xfrm>
          <a:off x="5485479" y="1865313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Schema is more than just static tables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Relationships are </a:t>
            </a:r>
            <a:r>
              <a:rPr lang="en-US" sz="3200" dirty="0" err="1" smtClean="0">
                <a:solidFill>
                  <a:srgbClr val="333333"/>
                </a:solidFill>
              </a:rPr>
              <a:t>kinda</a:t>
            </a:r>
            <a:r>
              <a:rPr lang="en-US" sz="3200" dirty="0" smtClean="0">
                <a:solidFill>
                  <a:srgbClr val="333333"/>
                </a:solidFill>
              </a:rPr>
              <a:t> of a big deal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dirty="0" smtClean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 smtClean="0"/>
              <a:t>						Types of Relationships:</a:t>
            </a:r>
            <a:endParaRPr lang="en-US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One to One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One to Many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Many to Many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333333"/>
                </a:solidFill>
              </a:rPr>
              <a:t>What </a:t>
            </a:r>
            <a:r>
              <a:rPr sz="3200" dirty="0">
                <a:solidFill>
                  <a:srgbClr val="333333"/>
                </a:solidFill>
              </a:rPr>
              <a:t>is the relationship between orange trees and oranges?</a:t>
            </a:r>
          </a:p>
        </p:txBody>
      </p:sp>
    </p:spTree>
    <p:extLst>
      <p:ext uri="{BB962C8B-B14F-4D97-AF65-F5344CB8AC3E}">
        <p14:creationId xmlns:p14="http://schemas.microsoft.com/office/powerpoint/2010/main" val="8651721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What is the relationship between orange trees and oranges?</a:t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333333"/>
                </a:solidFill>
              </a:rPr>
              <a:t/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7E7F80"/>
                </a:solidFill>
              </a:rPr>
              <a:t>An </a:t>
            </a:r>
            <a:r>
              <a:rPr sz="3200" b="1">
                <a:solidFill>
                  <a:srgbClr val="7E7F80"/>
                </a:solidFill>
              </a:rPr>
              <a:t>orange tree</a:t>
            </a:r>
            <a:r>
              <a:rPr sz="3200">
                <a:solidFill>
                  <a:srgbClr val="7E7F80"/>
                </a:solidFill>
              </a:rPr>
              <a:t> has many </a:t>
            </a:r>
            <a:r>
              <a:rPr sz="3200" b="1">
                <a:solidFill>
                  <a:srgbClr val="7E7F80"/>
                </a:solidFill>
              </a:rPr>
              <a:t>oranges</a:t>
            </a:r>
            <a:r>
              <a:rPr sz="3200">
                <a:solidFill>
                  <a:srgbClr val="7E7F80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What is the relationship between orange trees and oranges?</a:t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333333"/>
                </a:solidFill>
              </a:rPr>
              <a:t/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7E7F80"/>
                </a:solidFill>
              </a:rPr>
              <a:t>An </a:t>
            </a:r>
            <a:r>
              <a:rPr sz="3200" b="1">
                <a:solidFill>
                  <a:srgbClr val="7E7F80"/>
                </a:solidFill>
              </a:rPr>
              <a:t>orange tree</a:t>
            </a:r>
            <a:r>
              <a:rPr sz="3200">
                <a:solidFill>
                  <a:srgbClr val="7E7F80"/>
                </a:solidFill>
              </a:rPr>
              <a:t> has many </a:t>
            </a:r>
            <a:r>
              <a:rPr sz="3200" b="1">
                <a:solidFill>
                  <a:srgbClr val="7E7F80"/>
                </a:solidFill>
              </a:rPr>
              <a:t>oranges</a:t>
            </a:r>
            <a:r>
              <a:rPr sz="3200">
                <a:solidFill>
                  <a:srgbClr val="7E7F80"/>
                </a:solidFill>
              </a:rPr>
              <a:t>.</a:t>
            </a:r>
            <a:br>
              <a:rPr sz="3200">
                <a:solidFill>
                  <a:srgbClr val="7E7F80"/>
                </a:solidFill>
              </a:rPr>
            </a:br>
            <a:r>
              <a:rPr sz="3200">
                <a:solidFill>
                  <a:srgbClr val="7E7F80"/>
                </a:solidFill>
              </a:rPr>
              <a:t>An </a:t>
            </a:r>
            <a:r>
              <a:rPr sz="3200" b="1">
                <a:solidFill>
                  <a:srgbClr val="7E7F80"/>
                </a:solidFill>
              </a:rPr>
              <a:t>orange</a:t>
            </a:r>
            <a:r>
              <a:rPr sz="3200">
                <a:solidFill>
                  <a:srgbClr val="7E7F80"/>
                </a:solidFill>
              </a:rPr>
              <a:t> belongs to an </a:t>
            </a:r>
            <a:r>
              <a:rPr sz="3200" b="1">
                <a:solidFill>
                  <a:srgbClr val="7E7F80"/>
                </a:solidFill>
              </a:rPr>
              <a:t>orange tree</a:t>
            </a:r>
            <a:r>
              <a:rPr sz="3200">
                <a:solidFill>
                  <a:srgbClr val="7E7F80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chemeClr val="accent1"/>
                </a:solidFill>
              </a:rPr>
              <a:t>DB </a:t>
            </a:r>
            <a:r>
              <a:rPr lang="en-US" sz="4200" dirty="0" smtClean="0">
                <a:solidFill>
                  <a:schemeClr val="accent1"/>
                </a:solidFill>
              </a:rPr>
              <a:t>Relationships: Talk it out.</a:t>
            </a:r>
            <a:endParaRPr sz="4200" b="1" dirty="0">
              <a:solidFill>
                <a:schemeClr val="accent1"/>
              </a:solidFill>
            </a:endParaRP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smtClean="0"/>
              <a:t>Relationships are two way streets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smtClean="0">
                <a:solidFill>
                  <a:srgbClr val="000000"/>
                </a:solidFill>
              </a:rPr>
              <a:t>Should sound like a natural sentence</a:t>
            </a:r>
            <a:r>
              <a:rPr sz="3400" dirty="0">
                <a:solidFill>
                  <a:srgbClr val="333333"/>
                </a:solidFill>
              </a:rPr>
              <a:t/>
            </a:r>
            <a:br>
              <a:rPr sz="3400" dirty="0">
                <a:solidFill>
                  <a:srgbClr val="333333"/>
                </a:solidFill>
              </a:rPr>
            </a:br>
            <a:endParaRPr lang="en-US" sz="34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7E7F80"/>
                </a:solidFill>
              </a:rPr>
              <a:t>An </a:t>
            </a:r>
            <a:r>
              <a:rPr sz="3200" b="1" dirty="0">
                <a:solidFill>
                  <a:srgbClr val="7E7F80"/>
                </a:solidFill>
              </a:rPr>
              <a:t>orange tree</a:t>
            </a:r>
            <a:r>
              <a:rPr sz="3200" dirty="0">
                <a:solidFill>
                  <a:srgbClr val="7E7F80"/>
                </a:solidFill>
              </a:rPr>
              <a:t> has many </a:t>
            </a:r>
            <a:r>
              <a:rPr sz="3200" b="1" dirty="0">
                <a:solidFill>
                  <a:srgbClr val="7E7F80"/>
                </a:solidFill>
              </a:rPr>
              <a:t>oranges</a:t>
            </a:r>
            <a:r>
              <a:rPr sz="3200" dirty="0">
                <a:solidFill>
                  <a:srgbClr val="7E7F80"/>
                </a:solidFill>
              </a:rPr>
              <a:t>.</a:t>
            </a:r>
            <a:br>
              <a:rPr sz="3200" dirty="0">
                <a:solidFill>
                  <a:srgbClr val="7E7F80"/>
                </a:solidFill>
              </a:rPr>
            </a:br>
            <a:r>
              <a:rPr sz="3200" dirty="0">
                <a:solidFill>
                  <a:srgbClr val="7E7F80"/>
                </a:solidFill>
              </a:rPr>
              <a:t>An </a:t>
            </a:r>
            <a:r>
              <a:rPr sz="3200" b="1" dirty="0">
                <a:solidFill>
                  <a:srgbClr val="7E7F80"/>
                </a:solidFill>
              </a:rPr>
              <a:t>orange</a:t>
            </a:r>
            <a:r>
              <a:rPr sz="3200" dirty="0">
                <a:solidFill>
                  <a:srgbClr val="7E7F80"/>
                </a:solidFill>
              </a:rPr>
              <a:t> belongs to an </a:t>
            </a:r>
            <a:r>
              <a:rPr sz="3200" b="1" dirty="0">
                <a:solidFill>
                  <a:srgbClr val="7E7F80"/>
                </a:solidFill>
              </a:rPr>
              <a:t>orange tree</a:t>
            </a:r>
            <a:r>
              <a:rPr sz="3200" dirty="0">
                <a:solidFill>
                  <a:srgbClr val="7E7F8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39324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Why you care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808551"/>
            <a:ext cx="8229600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SQL is the gateway to the world of Databases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Reading &amp; Writing Raw SQL is a skill that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will set you apart from other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Devs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Super Important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for implementing &amp;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/>
                </a:solidFill>
              </a:rPr>
              <a:t>d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ebugging </a:t>
            </a:r>
            <a:r>
              <a:rPr lang="en-US" sz="3200" dirty="0">
                <a:solidFill>
                  <a:srgbClr val="000000"/>
                </a:solidFill>
              </a:rPr>
              <a:t>a</a:t>
            </a:r>
            <a:r>
              <a:rPr lang="en-US" sz="3200" baseline="0" dirty="0" smtClean="0">
                <a:solidFill>
                  <a:srgbClr val="000000"/>
                </a:solidFill>
              </a:rPr>
              <a:t>dvanced</a:t>
            </a:r>
            <a:r>
              <a:rPr lang="en-US" sz="3200" dirty="0" smtClean="0">
                <a:solidFill>
                  <a:srgbClr val="000000"/>
                </a:solidFill>
              </a:rPr>
              <a:t> Database systems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77702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How to link between tables?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How to link between tables?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/>
            </a:r>
            <a:br>
              <a:rPr sz="3200" dirty="0">
                <a:solidFill>
                  <a:srgbClr val="333333"/>
                </a:solidFill>
              </a:rPr>
            </a:br>
            <a:r>
              <a:rPr sz="3200" b="1" dirty="0">
                <a:solidFill>
                  <a:srgbClr val="7E7F80"/>
                </a:solidFill>
              </a:rPr>
              <a:t>Primary key</a:t>
            </a:r>
            <a:r>
              <a:rPr sz="3200" dirty="0">
                <a:solidFill>
                  <a:srgbClr val="7E7F80"/>
                </a:solidFill>
              </a:rPr>
              <a:t>:  unique identifier table field</a:t>
            </a:r>
            <a:br>
              <a:rPr sz="3200" dirty="0">
                <a:solidFill>
                  <a:srgbClr val="7E7F80"/>
                </a:solidFill>
              </a:rPr>
            </a:br>
            <a:r>
              <a:rPr lang="en-US" sz="1800" dirty="0" smtClean="0">
                <a:solidFill>
                  <a:srgbClr val="7E7F80"/>
                </a:solidFill>
              </a:rPr>
              <a:t>Every table has autogenerated Primary Keys, unless specifically disabled</a:t>
            </a: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7E7F80"/>
                </a:solidFill>
              </a:rPr>
              <a:t> </a:t>
            </a:r>
            <a:r>
              <a:rPr lang="en-US" b="1" dirty="0" smtClean="0">
                <a:solidFill>
                  <a:srgbClr val="7E7F80"/>
                </a:solidFill>
              </a:rPr>
              <a:t>     </a:t>
            </a:r>
            <a:r>
              <a:rPr sz="3200" b="1" dirty="0" smtClean="0">
                <a:solidFill>
                  <a:srgbClr val="7E7F80"/>
                </a:solidFill>
              </a:rPr>
              <a:t>Foreign </a:t>
            </a:r>
            <a:r>
              <a:rPr sz="3200" b="1" dirty="0">
                <a:solidFill>
                  <a:srgbClr val="7E7F80"/>
                </a:solidFill>
              </a:rPr>
              <a:t>key</a:t>
            </a:r>
            <a:r>
              <a:rPr sz="3200" dirty="0">
                <a:solidFill>
                  <a:srgbClr val="7E7F80"/>
                </a:solidFill>
              </a:rPr>
              <a:t>:  another table’s unique </a:t>
            </a:r>
            <a:r>
              <a:rPr sz="3200" dirty="0" smtClean="0">
                <a:solidFill>
                  <a:srgbClr val="7E7F80"/>
                </a:solidFill>
              </a:rPr>
              <a:t>identifier</a:t>
            </a: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Only tables which belong to another table contain a Foreign Key</a:t>
            </a:r>
            <a:endParaRPr sz="3200" dirty="0">
              <a:solidFill>
                <a:srgbClr val="7E7F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61" name="Table 161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Table 162"/>
          <p:cNvGraphicFramePr/>
          <p:nvPr/>
        </p:nvGraphicFramePr>
        <p:xfrm>
          <a:off x="5485479" y="1865313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sp>
        <p:nvSpPr>
          <p:cNvPr id="163" name="Shape 163"/>
          <p:cNvSpPr/>
          <p:nvPr/>
        </p:nvSpPr>
        <p:spPr>
          <a:xfrm>
            <a:off x="457200" y="4564331"/>
            <a:ext cx="8229600" cy="117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914400" indent="-9144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On which table does the foreign key belong?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67" name="Table 167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Table 168"/>
          <p:cNvGraphicFramePr/>
          <p:nvPr/>
        </p:nvGraphicFramePr>
        <p:xfrm>
          <a:off x="5485479" y="1865313"/>
          <a:ext cx="3201320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sp>
        <p:nvSpPr>
          <p:cNvPr id="169" name="Shape 169"/>
          <p:cNvSpPr/>
          <p:nvPr/>
        </p:nvSpPr>
        <p:spPr>
          <a:xfrm>
            <a:off x="457200" y="4564331"/>
            <a:ext cx="8229600" cy="117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914400" indent="-9144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The foreign key belongs on the table of the objects that are owned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72" name="Shape 172"/>
          <p:cNvSpPr/>
          <p:nvPr/>
        </p:nvSpPr>
        <p:spPr>
          <a:xfrm>
            <a:off x="3644715" y="2410997"/>
            <a:ext cx="1840766" cy="772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351" y="0"/>
                  <a:pt x="10703" y="5400"/>
                  <a:pt x="10703" y="10800"/>
                </a:cubicBezTo>
                <a:cubicBezTo>
                  <a:pt x="10703" y="16200"/>
                  <a:pt x="16151" y="21600"/>
                  <a:pt x="21600" y="21600"/>
                </a:cubicBezTo>
              </a:path>
            </a:pathLst>
          </a:custGeom>
          <a:ln w="25400">
            <a:solidFill>
              <a:srgbClr val="00A9B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74" name="Table 174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00A9B9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Table 175"/>
          <p:cNvGraphicFramePr/>
          <p:nvPr/>
        </p:nvGraphicFramePr>
        <p:xfrm>
          <a:off x="5485479" y="1865313"/>
          <a:ext cx="3201320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00A9B9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sp>
        <p:nvSpPr>
          <p:cNvPr id="176" name="Shape 176"/>
          <p:cNvSpPr/>
          <p:nvPr/>
        </p:nvSpPr>
        <p:spPr>
          <a:xfrm>
            <a:off x="457200" y="4564331"/>
            <a:ext cx="8229600" cy="117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914400" indent="-9144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The foreign key belongs on the table of the objects that are owned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80" name="Table 180"/>
          <p:cNvGraphicFramePr/>
          <p:nvPr/>
        </p:nvGraphicFramePr>
        <p:xfrm>
          <a:off x="457200" y="1862138"/>
          <a:ext cx="8229600" cy="40792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84" name="Table 184"/>
          <p:cNvGraphicFramePr/>
          <p:nvPr/>
        </p:nvGraphicFramePr>
        <p:xfrm>
          <a:off x="457200" y="1862138"/>
          <a:ext cx="8229600" cy="40792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 dirty="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 dirty="0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 dirty="0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1028431" y="2549064"/>
            <a:ext cx="482870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4317732" y="4403264"/>
            <a:ext cx="482869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4317732" y="5139864"/>
            <a:ext cx="482869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330432" y="5585454"/>
            <a:ext cx="482869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cxnSp>
        <p:nvCxnSpPr>
          <p:cNvPr id="189" name="Connector 189"/>
          <p:cNvCxnSpPr/>
          <p:nvPr/>
        </p:nvCxnSpPr>
        <p:spPr>
          <a:xfrm>
            <a:off x="1511299" y="2907921"/>
            <a:ext cx="2819133" cy="1822051"/>
          </a:xfrm>
          <a:prstGeom prst="straightConnector1">
            <a:avLst/>
          </a:prstGeom>
          <a:ln w="57150">
            <a:solidFill>
              <a:srgbClr val="333333"/>
            </a:solidFill>
          </a:ln>
        </p:spPr>
      </p:cxnSp>
      <p:sp>
        <p:nvSpPr>
          <p:cNvPr id="190" name="Shape 190"/>
          <p:cNvSpPr/>
          <p:nvPr/>
        </p:nvSpPr>
        <p:spPr>
          <a:xfrm>
            <a:off x="1524000" y="2790540"/>
            <a:ext cx="2793732" cy="2590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682" y="0"/>
                  <a:pt x="7363" y="5400"/>
                  <a:pt x="7363" y="10800"/>
                </a:cubicBezTo>
                <a:cubicBezTo>
                  <a:pt x="7363" y="16200"/>
                  <a:pt x="14482" y="21600"/>
                  <a:pt x="21600" y="21600"/>
                </a:cubicBezTo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91" name="Shape 191"/>
          <p:cNvSpPr/>
          <p:nvPr/>
        </p:nvSpPr>
        <p:spPr>
          <a:xfrm rot="16200000" flipH="1">
            <a:off x="1434878" y="2866962"/>
            <a:ext cx="2971976" cy="2819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Joins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3" name="Picture 2" descr="sql_joi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9021" y="828330"/>
            <a:ext cx="333991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</a:rPr>
              <a:t>More Detail @ </a:t>
            </a:r>
            <a:r>
              <a:rPr lang="en-US" sz="2400" dirty="0" smtClean="0">
                <a:solidFill>
                  <a:srgbClr val="000000"/>
                </a:solidFill>
                <a:hlinkClick r:id="rId3"/>
              </a:rPr>
              <a:t>the Source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987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graphicFrame>
        <p:nvGraphicFramePr>
          <p:cNvPr id="126" name="Table 126"/>
          <p:cNvGraphicFramePr/>
          <p:nvPr>
            <p:extLst>
              <p:ext uri="{D42A27DB-BD31-4B8C-83A1-F6EECF244321}">
                <p14:modId xmlns:p14="http://schemas.microsoft.com/office/powerpoint/2010/main" val="2342023447"/>
              </p:ext>
            </p:extLst>
          </p:nvPr>
        </p:nvGraphicFramePr>
        <p:xfrm>
          <a:off x="2895449" y="983665"/>
          <a:ext cx="3187515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dirty="0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lang="en-US" b="1" i="1" dirty="0" smtClean="0">
                          <a:solidFill>
                            <a:srgbClr val="333333"/>
                          </a:solidFill>
                        </a:rPr>
                        <a:t>name</a:t>
                      </a:r>
                      <a:endParaRPr b="1" i="1" dirty="0">
                        <a:solidFill>
                          <a:srgbClr val="333333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 descr="create-tre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35" y="3618117"/>
            <a:ext cx="6340637" cy="2529569"/>
          </a:xfrm>
          <a:prstGeom prst="rect">
            <a:avLst/>
          </a:prstGeom>
        </p:spPr>
      </p:pic>
      <p:sp>
        <p:nvSpPr>
          <p:cNvPr id="8" name="Shape 125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87835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13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  <p:graphicFrame>
        <p:nvGraphicFramePr>
          <p:cNvPr id="127" name="Table 127"/>
          <p:cNvGraphicFramePr/>
          <p:nvPr>
            <p:extLst>
              <p:ext uri="{D42A27DB-BD31-4B8C-83A1-F6EECF244321}">
                <p14:modId xmlns:p14="http://schemas.microsoft.com/office/powerpoint/2010/main" val="3400430602"/>
              </p:ext>
            </p:extLst>
          </p:nvPr>
        </p:nvGraphicFramePr>
        <p:xfrm>
          <a:off x="3028367" y="1607650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dirty="0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 descr="sql-create-orang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616879"/>
            <a:ext cx="79883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324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 Schema Design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457200" y="2843987"/>
            <a:ext cx="8229600" cy="235799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333333"/>
                </a:solidFill>
              </a:rPr>
              <a:t>Captur</a:t>
            </a:r>
            <a:r>
              <a:rPr lang="en-US" sz="3200" dirty="0" smtClean="0">
                <a:solidFill>
                  <a:srgbClr val="333333"/>
                </a:solidFill>
              </a:rPr>
              <a:t>e</a:t>
            </a:r>
            <a:r>
              <a:rPr sz="3200" dirty="0" smtClean="0">
                <a:solidFill>
                  <a:srgbClr val="333333"/>
                </a:solidFill>
              </a:rPr>
              <a:t> </a:t>
            </a:r>
            <a:r>
              <a:rPr sz="3200" dirty="0">
                <a:solidFill>
                  <a:srgbClr val="333333"/>
                </a:solidFill>
              </a:rPr>
              <a:t>state, not </a:t>
            </a:r>
            <a:r>
              <a:rPr sz="3200" dirty="0" smtClean="0">
                <a:solidFill>
                  <a:srgbClr val="333333"/>
                </a:solidFill>
              </a:rPr>
              <a:t>behavior</a:t>
            </a:r>
            <a:endParaRPr lang="en-US" sz="32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333333"/>
                </a:solidFill>
              </a:rPr>
              <a:t>Design </a:t>
            </a:r>
            <a:r>
              <a:rPr lang="en-US" sz="3200" dirty="0" smtClean="0">
                <a:solidFill>
                  <a:srgbClr val="333333"/>
                </a:solidFill>
              </a:rPr>
              <a:t>relationships</a:t>
            </a:r>
            <a:r>
              <a:rPr sz="3200" dirty="0" smtClean="0">
                <a:solidFill>
                  <a:srgbClr val="333333"/>
                </a:solidFill>
              </a:rPr>
              <a:t> </a:t>
            </a:r>
            <a:r>
              <a:rPr sz="3200" dirty="0">
                <a:solidFill>
                  <a:srgbClr val="333333"/>
                </a:solidFill>
              </a:rPr>
              <a:t>between tables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3657" y="2346971"/>
            <a:ext cx="5590971" cy="5847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Good Database Design should: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3" name="Picture 2" descr="insert-orang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219169"/>
            <a:ext cx="3886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473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2" name="Picture 1" descr="select-orang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2590800"/>
            <a:ext cx="3924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575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Links: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9072" y="2968345"/>
            <a:ext cx="6509765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 rtl="0" latinLnBrk="1" hangingPunct="0"/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  <a:hlinkClick r:id="rId2"/>
              </a:rPr>
              <a:t>http://www.cheat-sheets.org/sites/sql.su/  </a:t>
            </a: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algn="ctr" rtl="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 rtl="0" latinLnBrk="1" hangingPunct="0"/>
            <a:r>
              <a:rPr lang="en-US" dirty="0">
                <a:solidFill>
                  <a:srgbClr val="000000"/>
                </a:solidFill>
                <a:hlinkClick r:id="rId3"/>
              </a:rPr>
              <a:t>https://dev.mysql.com/doc/refman/5.0/en/group-by-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functions.html</a:t>
            </a:r>
            <a:endParaRPr lang="en-US" dirty="0" smtClean="0">
              <a:solidFill>
                <a:srgbClr val="000000"/>
              </a:solidFill>
            </a:endParaRPr>
          </a:p>
          <a:p>
            <a:pPr algn="ctr" rtl="0" latinLnBrk="1" hangingPunct="0"/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rtl="0" latinLnBrk="1" hangingPunct="0"/>
            <a:r>
              <a:rPr lang="en-US" dirty="0">
                <a:solidFill>
                  <a:srgbClr val="000000"/>
                </a:solidFill>
                <a:hlinkClick r:id="rId4"/>
              </a:rPr>
              <a:t>http://</a:t>
            </a:r>
            <a:r>
              <a:rPr lang="en-US" dirty="0" err="1">
                <a:solidFill>
                  <a:srgbClr val="000000"/>
                </a:solidFill>
                <a:hlinkClick r:id="rId4"/>
              </a:rPr>
              <a:t>lmgtfy.com</a:t>
            </a:r>
            <a:r>
              <a:rPr lang="en-US" dirty="0">
                <a:solidFill>
                  <a:srgbClr val="000000"/>
                </a:solidFill>
                <a:hlinkClick r:id="rId4"/>
              </a:rPr>
              <a:t>/?q=</a:t>
            </a:r>
            <a:r>
              <a:rPr lang="en-US" dirty="0" err="1">
                <a:solidFill>
                  <a:srgbClr val="000000"/>
                </a:solidFill>
                <a:hlinkClick r:id="rId4"/>
              </a:rPr>
              <a:t>SQL+group+by+aggregate+functions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8527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</a:t>
            </a:r>
            <a:r>
              <a:rPr lang="en-US" sz="4400" b="1" dirty="0" err="1" smtClean="0">
                <a:solidFill>
                  <a:srgbClr val="F8F8F8"/>
                </a:solidFill>
              </a:rPr>
              <a:t>CheatSheet</a:t>
            </a:r>
            <a:r>
              <a:rPr lang="en-US" sz="4400" b="1" dirty="0" smtClean="0">
                <a:solidFill>
                  <a:srgbClr val="F8F8F8"/>
                </a:solidFill>
              </a:rPr>
              <a:t>: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2" name="Picture 1" descr="sqlcheetshee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442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&amp;&amp; Schema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0933" y="2935527"/>
            <a:ext cx="2713491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3328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State and Behavior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57200" y="1865377"/>
            <a:ext cx="4038600" cy="41581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class OrangeTree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def initialize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@age = 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@height = 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@oranges = produce_oranges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end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600" dirty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def produce_oranges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Array.new(3) { Orange.new }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end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end</a:t>
            </a:r>
          </a:p>
        </p:txBody>
      </p:sp>
      <p:sp>
        <p:nvSpPr>
          <p:cNvPr id="37" name="Shape 37"/>
          <p:cNvSpPr/>
          <p:nvPr/>
        </p:nvSpPr>
        <p:spPr>
          <a:xfrm>
            <a:off x="5383898" y="1865377"/>
            <a:ext cx="3302901" cy="4158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class Orange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  def initialize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    @diameter = rand(2..4)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  end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State and Behavior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orange_tree = OrangeTree.new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600" dirty="0">
              <a:solidFill>
                <a:srgbClr val="333333"/>
              </a:solidFill>
            </a:endParaRPr>
          </a:p>
          <a:p>
            <a:pPr marL="285750" lvl="0" indent="-285750">
              <a:buSzPct val="100000"/>
              <a:buFont typeface="Symbol"/>
              <a:buChar char="⇒"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#&lt;OrangeTree 0x007fe1f1a4fb20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@age=5,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@height=5,  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@oranges=[#&lt;Orange:0x007fe1f1a4faa8 @diameter=2&gt;,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          #&lt;Orange:0x007fe1f1a4fa80 @diameter=4&gt;,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          #&lt;Orange:0x007fe1f1a4fa58 @diameter=3&gt;]&gt;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Temporary State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We create objects to hold </a:t>
            </a:r>
            <a:r>
              <a:rPr sz="3200" dirty="0" smtClean="0">
                <a:solidFill>
                  <a:srgbClr val="333333"/>
                </a:solidFill>
              </a:rPr>
              <a:t>data</a:t>
            </a:r>
            <a:endParaRPr lang="en-US" sz="32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Data is lost when our program has finished </a:t>
            </a:r>
            <a:r>
              <a:rPr sz="3200" dirty="0" smtClean="0">
                <a:solidFill>
                  <a:srgbClr val="333333"/>
                </a:solidFill>
              </a:rPr>
              <a:t>executing</a:t>
            </a:r>
            <a:endParaRPr lang="en-US" sz="32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ym typeface="Wingdings"/>
              </a:rPr>
              <a:t>								     </a:t>
            </a:r>
            <a:endParaRPr sz="32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Temporary State Problems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What if we want to use the current state later?</a:t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333333"/>
                </a:solidFill>
              </a:rPr>
              <a:t/>
            </a:r>
            <a:br>
              <a:rPr sz="3200">
                <a:solidFill>
                  <a:srgbClr val="333333"/>
                </a:solidFill>
              </a:rPr>
            </a:br>
            <a:endParaRPr sz="320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Temporary State Problems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What if we want to use the current state later?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/>
            </a:r>
            <a:br>
              <a:rPr sz="3200" dirty="0">
                <a:solidFill>
                  <a:srgbClr val="333333"/>
                </a:solidFill>
              </a:rPr>
            </a:br>
            <a:r>
              <a:rPr lang="en-US" sz="3200" dirty="0" smtClean="0">
                <a:solidFill>
                  <a:srgbClr val="333333"/>
                </a:solidFill>
              </a:rPr>
              <a:t> </a:t>
            </a:r>
            <a:r>
              <a:rPr sz="3200" dirty="0" smtClean="0">
                <a:solidFill>
                  <a:srgbClr val="7E7F80"/>
                </a:solidFill>
              </a:rPr>
              <a:t>Mega </a:t>
            </a:r>
            <a:r>
              <a:rPr sz="3200" dirty="0">
                <a:solidFill>
                  <a:srgbClr val="7E7F80"/>
                </a:solidFill>
              </a:rPr>
              <a:t>Man vs. Mega Man </a:t>
            </a:r>
            <a:r>
              <a:rPr sz="3200" dirty="0" smtClean="0">
                <a:solidFill>
                  <a:srgbClr val="7E7F80"/>
                </a:solidFill>
              </a:rPr>
              <a:t>I</a:t>
            </a:r>
            <a:r>
              <a:rPr lang="en-US" sz="3200" dirty="0" smtClean="0">
                <a:solidFill>
                  <a:srgbClr val="7E7F80"/>
                </a:solidFill>
              </a:rPr>
              <a:t>I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7E7F80"/>
                </a:solidFill>
              </a:rPr>
              <a:t>	</a:t>
            </a:r>
            <a:r>
              <a:rPr lang="en-US" sz="3200" dirty="0" smtClean="0">
                <a:solidFill>
                  <a:srgbClr val="7E7F80"/>
                </a:solidFill>
              </a:rPr>
              <a:t>Phone number from a super hot crush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7E7F80"/>
                </a:solidFill>
              </a:rPr>
              <a:t>	</a:t>
            </a:r>
            <a:r>
              <a:rPr lang="en-US" sz="3200" dirty="0" smtClean="0">
                <a:solidFill>
                  <a:srgbClr val="7E7F80"/>
                </a:solidFill>
              </a:rPr>
              <a:t>50 million client purchase records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8F8F8"/>
      </a:lt1>
      <a:dk2>
        <a:srgbClr val="A7A7A7"/>
      </a:dk2>
      <a:lt2>
        <a:srgbClr val="535353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F8F8F8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8F8F8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F8F8F8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8F8F8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</TotalTime>
  <Words>1157</Words>
  <Application>Microsoft Macintosh PowerPoint</Application>
  <PresentationFormat>On-screen Show (4:3)</PresentationFormat>
  <Paragraphs>398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Default</vt:lpstr>
      <vt:lpstr>Database Schema Design</vt:lpstr>
      <vt:lpstr>Databases</vt:lpstr>
      <vt:lpstr>Why you care</vt:lpstr>
      <vt:lpstr>Database Schema Design</vt:lpstr>
      <vt:lpstr>State and Behavior</vt:lpstr>
      <vt:lpstr>State and Behavior</vt:lpstr>
      <vt:lpstr>Temporary State</vt:lpstr>
      <vt:lpstr>Temporary State Problems</vt:lpstr>
      <vt:lpstr>Temporary State Problems</vt:lpstr>
      <vt:lpstr>Persistant State</vt:lpstr>
      <vt:lpstr>Persistant State</vt:lpstr>
      <vt:lpstr>Databases</vt:lpstr>
      <vt:lpstr>Databases and Ruby</vt:lpstr>
      <vt:lpstr>Databases and Ruby</vt:lpstr>
      <vt:lpstr>Databases and Ruby</vt:lpstr>
      <vt:lpstr>Databases and Ruby</vt:lpstr>
      <vt:lpstr>Databases and Ruby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DB Relationships: Talk it out.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SQL Joins</vt:lpstr>
      <vt:lpstr>SQL Statements</vt:lpstr>
      <vt:lpstr>SQL Statements</vt:lpstr>
      <vt:lpstr>SQL Statements</vt:lpstr>
      <vt:lpstr>SQL Statements</vt:lpstr>
      <vt:lpstr>SQL Links:</vt:lpstr>
      <vt:lpstr>SQL CheatSheet:</vt:lpstr>
      <vt:lpstr>SQL &amp;&amp; Schema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Schema Design</dc:title>
  <cp:lastModifiedBy>tom Green</cp:lastModifiedBy>
  <cp:revision>25</cp:revision>
  <dcterms:modified xsi:type="dcterms:W3CDTF">2015-09-21T19:33:14Z</dcterms:modified>
</cp:coreProperties>
</file>