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301" r:id="rId4"/>
    <p:sldId id="257" r:id="rId5"/>
    <p:sldId id="258" r:id="rId6"/>
    <p:sldId id="260" r:id="rId7"/>
    <p:sldId id="261" r:id="rId8"/>
    <p:sldId id="262" r:id="rId9"/>
    <p:sldId id="292" r:id="rId10"/>
    <p:sldId id="293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307" r:id="rId22"/>
    <p:sldId id="280" r:id="rId23"/>
    <p:sldId id="305" r:id="rId24"/>
    <p:sldId id="306" r:id="rId25"/>
    <p:sldId id="308" r:id="rId26"/>
    <p:sldId id="298" r:id="rId27"/>
    <p:sldId id="281" r:id="rId28"/>
    <p:sldId id="282" r:id="rId29"/>
    <p:sldId id="300" r:id="rId30"/>
    <p:sldId id="283" r:id="rId31"/>
    <p:sldId id="285" r:id="rId32"/>
    <p:sldId id="287" r:id="rId33"/>
    <p:sldId id="288" r:id="rId34"/>
    <p:sldId id="289" r:id="rId35"/>
    <p:sldId id="290" r:id="rId36"/>
    <p:sldId id="291" r:id="rId37"/>
    <p:sldId id="302" r:id="rId38"/>
    <p:sldId id="294" r:id="rId39"/>
    <p:sldId id="295" r:id="rId40"/>
    <p:sldId id="296" r:id="rId41"/>
    <p:sldId id="297" r:id="rId42"/>
    <p:sldId id="303" r:id="rId43"/>
    <p:sldId id="304" r:id="rId44"/>
    <p:sldId id="299" r:id="rId45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CFCFC"/>
          </a:solidFill>
        </a:fill>
      </a:tcStyle>
    </a:wholeTbl>
    <a:band2H>
      <a:tcTxStyle/>
      <a:tcStyle>
        <a:tcBdr/>
        <a:fill>
          <a:solidFill>
            <a:srgbClr val="FEFEFE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BE3CD"/>
          </a:solidFill>
        </a:fill>
      </a:tcStyle>
    </a:wholeTbl>
    <a:band2H>
      <a:tcTxStyle/>
      <a:tcStyle>
        <a:tcBdr/>
        <a:fill>
          <a:solidFill>
            <a:srgbClr val="EEF2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789847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3413854"/>
            <a:ext cx="7772400" cy="185240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5266261"/>
            <a:ext cx="6400800" cy="15917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  <p:pic>
        <p:nvPicPr>
          <p:cNvPr id="9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9926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647700" indent="-1905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097280" indent="-18288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499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ransition xmlns:p14="http://schemas.microsoft.com/office/powerpoint/2010/main" spd="med"/>
  <p:txStyles>
    <p:titleStyle>
      <a:lvl1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1pPr>
      <a:lvl2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2pPr>
      <a:lvl3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3pPr>
      <a:lvl4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4pPr>
      <a:lvl5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5pPr>
      <a:lvl6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6pPr>
      <a:lvl7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7pPr>
      <a:lvl8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8pPr>
      <a:lvl9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://www.codeproject.com/Articles/33052/Visual-Representation-of-SQL-Join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0/en/group-by-functions.html" TargetMode="External"/><Relationship Id="rId4" Type="http://schemas.openxmlformats.org/officeDocument/2006/relationships/hyperlink" Target="http://lmgtfy.com/?q=SQL+group+by+aggregate+function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heat-sheets.org/sites/sql.su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3532385"/>
            <a:ext cx="7772400" cy="161534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371600" y="5012266"/>
            <a:ext cx="6400800" cy="660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Organizing Data</a:t>
            </a:r>
          </a:p>
        </p:txBody>
      </p:sp>
      <p:sp>
        <p:nvSpPr>
          <p:cNvPr id="28" name="Shape 28"/>
          <p:cNvSpPr/>
          <p:nvPr/>
        </p:nvSpPr>
        <p:spPr>
          <a:xfrm>
            <a:off x="5740410" y="6324603"/>
            <a:ext cx="287866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7E7F80"/>
                </a:solidFill>
              </a:rPr>
              <a:t>Phase 1:  </a:t>
            </a:r>
            <a:r>
              <a:rPr dirty="0" smtClean="0">
                <a:solidFill>
                  <a:srgbClr val="7E7F80"/>
                </a:solidFill>
              </a:rPr>
              <a:t>Da</a:t>
            </a:r>
            <a:r>
              <a:rPr lang="en-US" dirty="0" smtClean="0">
                <a:solidFill>
                  <a:srgbClr val="7E7F80"/>
                </a:solidFill>
              </a:rPr>
              <a:t>y 9</a:t>
            </a:r>
            <a:endParaRPr dirty="0">
              <a:solidFill>
                <a:srgbClr val="7E7F80"/>
              </a:solidFill>
            </a:endParaRPr>
          </a:p>
        </p:txBody>
      </p:sp>
      <p:pic>
        <p:nvPicPr>
          <p:cNvPr id="2" name="Picture 1" descr="DBC-logo-OnB-twitt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5378" r="16562" b="4582"/>
          <a:stretch/>
        </p:blipFill>
        <p:spPr>
          <a:xfrm>
            <a:off x="-214768" y="0"/>
            <a:ext cx="9711268" cy="39408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 smtClean="0">
                <a:solidFill>
                  <a:srgbClr val="F8F8F8"/>
                </a:solidFill>
              </a:rPr>
              <a:t>Databases</a:t>
            </a:r>
            <a:r>
              <a:rPr lang="en-US" sz="4400" b="1" dirty="0" smtClean="0">
                <a:solidFill>
                  <a:srgbClr val="F8F8F8"/>
                </a:solidFill>
              </a:rPr>
              <a:t> &amp;&amp; Ruby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333333"/>
                </a:solidFill>
              </a:rPr>
              <a:t>Like object-oriented programming, databases model the data in real world </a:t>
            </a:r>
            <a:r>
              <a:rPr sz="3300" dirty="0" smtClean="0">
                <a:solidFill>
                  <a:srgbClr val="333333"/>
                </a:solidFill>
              </a:rPr>
              <a:t>systems</a:t>
            </a:r>
            <a:endParaRPr lang="en-US" sz="3300" dirty="0" smtClean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33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How do objects in databases relate to Ruby?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611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Fields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32594" y="4610338"/>
            <a:ext cx="22892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AKA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Schema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1" name="Table 101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1" name="Table 11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6" name="Table 116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1" name="Table 12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pic>
        <p:nvPicPr>
          <p:cNvPr id="2" name="Picture 1" descr="sql-carto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"/>
          <a:stretch/>
        </p:blipFill>
        <p:spPr>
          <a:xfrm>
            <a:off x="218649" y="2346607"/>
            <a:ext cx="8721780" cy="28103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967100710"/>
              </p:ext>
            </p:extLst>
          </p:nvPr>
        </p:nvGraphicFramePr>
        <p:xfrm>
          <a:off x="457200" y="1865313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127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8F8F8"/>
                </a:solidFill>
              </a:rPr>
              <a:t>Schema </a:t>
            </a:r>
            <a:r>
              <a:rPr sz="4400" b="1" dirty="0" smtClean="0">
                <a:solidFill>
                  <a:srgbClr val="F8F8F8"/>
                </a:solidFill>
              </a:rPr>
              <a:t>Design</a:t>
            </a:r>
            <a:r>
              <a:rPr lang="en-US" sz="4400" b="1" dirty="0" smtClean="0">
                <a:solidFill>
                  <a:srgbClr val="F8F8F8"/>
                </a:solidFill>
              </a:rPr>
              <a:t> </a:t>
            </a:r>
            <a:r>
              <a:rPr lang="en-US" sz="4400" b="1" dirty="0" smtClean="0">
                <a:solidFill>
                  <a:srgbClr val="F8F8F8"/>
                </a:solidFill>
              </a:rPr>
              <a:t>WorkFlow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064" y="1642883"/>
            <a:ext cx="822960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Identify Tables</a:t>
            </a:r>
          </a:p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Identify Relationships</a:t>
            </a:r>
          </a:p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Add Foreign Keys</a:t>
            </a:r>
          </a:p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Identify Attributes &amp; Data Types</a:t>
            </a:r>
          </a:p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Accomplish the above steps by modeling real world observations within your schema.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012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Relationships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Schema is more than just static tables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SQL is a relational DB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dirty="0" smtClean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						Types of Relationships: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Many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Many to Many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One to One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1657797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Least common type of </a:t>
            </a:r>
            <a:r>
              <a:rPr lang="en-US" sz="3200" dirty="0" smtClean="0">
                <a:solidFill>
                  <a:srgbClr val="333333"/>
                </a:solidFill>
              </a:rPr>
              <a:t>relationship.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Must ensure that only one of each record will be associated with a corresponding record.</a:t>
            </a:r>
            <a:endParaRPr lang="en-US" sz="32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</p:txBody>
      </p:sp>
      <p:pic>
        <p:nvPicPr>
          <p:cNvPr id="4" name="Picture 3" descr="Screen Shot 2017-07-10 at 11.0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4243634"/>
            <a:ext cx="5537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344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One </a:t>
            </a:r>
            <a:r>
              <a:rPr lang="en-US" sz="4400" b="1" dirty="0" smtClean="0">
                <a:solidFill>
                  <a:srgbClr val="F8F8F8"/>
                </a:solidFill>
              </a:rPr>
              <a:t>to Many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214241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Most common type of relationship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A </a:t>
            </a:r>
            <a:r>
              <a:rPr lang="en-US" sz="3200" dirty="0" smtClean="0">
                <a:solidFill>
                  <a:schemeClr val="accent4"/>
                </a:solidFill>
              </a:rPr>
              <a:t>Car</a:t>
            </a:r>
            <a:r>
              <a:rPr lang="en-US" sz="3200" dirty="0" smtClean="0">
                <a:solidFill>
                  <a:srgbClr val="333333"/>
                </a:solidFill>
              </a:rPr>
              <a:t> has many </a:t>
            </a:r>
            <a:r>
              <a:rPr lang="en-US" sz="3200" dirty="0" smtClean="0">
                <a:solidFill>
                  <a:srgbClr val="EA4A3C"/>
                </a:solidFill>
              </a:rPr>
              <a:t>Keys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00000"/>
                </a:solidFill>
              </a:rPr>
              <a:t>A </a:t>
            </a:r>
            <a:r>
              <a:rPr lang="en-US" sz="3200" dirty="0" smtClean="0">
                <a:solidFill>
                  <a:srgbClr val="EA4A3C"/>
                </a:solidFill>
              </a:rPr>
              <a:t>Key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belongs to 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EA4A3C"/>
                </a:solidFill>
              </a:rPr>
              <a:t>Car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</p:txBody>
      </p:sp>
      <p:pic>
        <p:nvPicPr>
          <p:cNvPr id="2" name="Picture 1" descr="Screen Shot 2017-07-10 at 11.10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4005083"/>
            <a:ext cx="41402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92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 Many to </a:t>
            </a:r>
            <a:r>
              <a:rPr lang="en-US" sz="4400" b="1" dirty="0" smtClean="0">
                <a:solidFill>
                  <a:srgbClr val="F8F8F8"/>
                </a:solidFill>
              </a:rPr>
              <a:t>Many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453486"/>
            <a:ext cx="8229600" cy="214241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Uses a Join Table</a:t>
            </a:r>
            <a:endParaRPr lang="en-US" sz="32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A </a:t>
            </a:r>
            <a:r>
              <a:rPr lang="en-US" sz="3200" dirty="0" smtClean="0">
                <a:solidFill>
                  <a:schemeClr val="accent4"/>
                </a:solidFill>
              </a:rPr>
              <a:t>Chair</a:t>
            </a: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lang="en-US" sz="3200" dirty="0" smtClean="0">
                <a:solidFill>
                  <a:srgbClr val="333333"/>
                </a:solidFill>
              </a:rPr>
              <a:t>has many </a:t>
            </a:r>
            <a:r>
              <a:rPr lang="en-US" sz="3200" dirty="0" smtClean="0">
                <a:solidFill>
                  <a:srgbClr val="EA4A3C"/>
                </a:solidFill>
              </a:rPr>
              <a:t>Users</a:t>
            </a:r>
            <a:r>
              <a:rPr lang="en-US" sz="3200" dirty="0" smtClean="0">
                <a:solidFill>
                  <a:srgbClr val="333333"/>
                </a:solidFill>
              </a:rPr>
              <a:t> through </a:t>
            </a:r>
            <a:r>
              <a:rPr lang="en-US" sz="3200" dirty="0" err="1" smtClean="0">
                <a:solidFill>
                  <a:schemeClr val="accent4"/>
                </a:solidFill>
              </a:rPr>
              <a:t>chair_users</a:t>
            </a:r>
            <a:endParaRPr lang="en-US" sz="3200" dirty="0" smtClean="0">
              <a:solidFill>
                <a:schemeClr val="accent4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00000"/>
                </a:solidFill>
              </a:rPr>
              <a:t>A </a:t>
            </a:r>
            <a:r>
              <a:rPr lang="en-US" sz="3200" dirty="0" smtClean="0">
                <a:solidFill>
                  <a:srgbClr val="EA4A3C"/>
                </a:solidFill>
              </a:rPr>
              <a:t>User </a:t>
            </a:r>
            <a:r>
              <a:rPr lang="en-US" sz="3200" dirty="0" err="1" smtClean="0">
                <a:solidFill>
                  <a:schemeClr val="tx1"/>
                </a:solidFill>
              </a:rPr>
              <a:t>has_many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EA4A3C"/>
                </a:solidFill>
              </a:rPr>
              <a:t>Chairs </a:t>
            </a:r>
            <a:r>
              <a:rPr lang="en-US" sz="3200" dirty="0" smtClean="0">
                <a:solidFill>
                  <a:schemeClr val="tx1"/>
                </a:solidFill>
              </a:rPr>
              <a:t>through</a:t>
            </a:r>
            <a:r>
              <a:rPr lang="en-US" sz="3200" dirty="0" smtClean="0">
                <a:solidFill>
                  <a:srgbClr val="EA4A3C"/>
                </a:solidFill>
              </a:rPr>
              <a:t> </a:t>
            </a:r>
            <a:r>
              <a:rPr lang="en-US" sz="3200" dirty="0" err="1" smtClean="0">
                <a:solidFill>
                  <a:srgbClr val="EA4A3C"/>
                </a:solidFill>
              </a:rPr>
              <a:t>chair_users</a:t>
            </a:r>
            <a:endParaRPr lang="en-US" sz="3200" dirty="0" smtClean="0">
              <a:solidFill>
                <a:srgbClr val="EA4A3C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A </a:t>
            </a:r>
            <a:r>
              <a:rPr lang="en-US" sz="3200" dirty="0" err="1" smtClean="0">
                <a:solidFill>
                  <a:schemeClr val="accent4"/>
                </a:solidFill>
              </a:rPr>
              <a:t>chair_user</a:t>
            </a: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lang="en-US" sz="3200" dirty="0" err="1" smtClean="0">
                <a:solidFill>
                  <a:srgbClr val="333333"/>
                </a:solidFill>
              </a:rPr>
              <a:t>belongs_to</a:t>
            </a: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lang="en-US" sz="3200" dirty="0" smtClean="0">
                <a:solidFill>
                  <a:srgbClr val="EA4A3C"/>
                </a:solidFill>
              </a:rPr>
              <a:t>user</a:t>
            </a:r>
            <a:r>
              <a:rPr lang="en-US" sz="3200" dirty="0" smtClean="0">
                <a:solidFill>
                  <a:srgbClr val="333333"/>
                </a:solidFill>
              </a:rPr>
              <a:t> &amp;&amp; </a:t>
            </a:r>
            <a:r>
              <a:rPr lang="en-US" sz="3200" dirty="0" smtClean="0">
                <a:solidFill>
                  <a:srgbClr val="EA4A3C"/>
                </a:solidFill>
              </a:rPr>
              <a:t>chair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</p:txBody>
      </p:sp>
      <p:pic>
        <p:nvPicPr>
          <p:cNvPr id="3" name="Picture 2" descr="Screen Shot 2017-07-10 at 11.29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595903"/>
            <a:ext cx="7327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46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What </a:t>
            </a:r>
            <a:r>
              <a:rPr sz="3200" dirty="0">
                <a:solidFill>
                  <a:srgbClr val="333333"/>
                </a:solidFill>
              </a:rPr>
              <a:t>is the relationship between orange trees and oranges?</a:t>
            </a:r>
          </a:p>
        </p:txBody>
      </p:sp>
    </p:spTree>
    <p:extLst>
      <p:ext uri="{BB962C8B-B14F-4D97-AF65-F5344CB8AC3E}">
        <p14:creationId xmlns:p14="http://schemas.microsoft.com/office/powerpoint/2010/main" val="8651721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EA4A3C"/>
                </a:solidFill>
              </a:rPr>
              <a:t>orange</a:t>
            </a:r>
            <a:r>
              <a:rPr sz="3200" b="1" dirty="0">
                <a:solidFill>
                  <a:srgbClr val="7E7F80"/>
                </a:solidFill>
              </a:rPr>
              <a:t> </a:t>
            </a:r>
            <a:r>
              <a:rPr sz="3200" b="1" dirty="0">
                <a:solidFill>
                  <a:srgbClr val="EA4A3C"/>
                </a:solidFill>
              </a:rPr>
              <a:t>tree</a:t>
            </a:r>
            <a:r>
              <a:rPr sz="3200" dirty="0">
                <a:solidFill>
                  <a:srgbClr val="EA4A3C"/>
                </a:solidFill>
              </a:rPr>
              <a:t> </a:t>
            </a:r>
            <a:r>
              <a:rPr sz="3200" dirty="0">
                <a:solidFill>
                  <a:srgbClr val="7E7F80"/>
                </a:solidFill>
              </a:rPr>
              <a:t>has many </a:t>
            </a:r>
            <a:r>
              <a:rPr sz="3200" b="1" dirty="0">
                <a:solidFill>
                  <a:srgbClr val="EA4A3C"/>
                </a:solidFill>
              </a:rPr>
              <a:t>oranges</a:t>
            </a:r>
            <a:r>
              <a:rPr sz="3200" dirty="0">
                <a:solidFill>
                  <a:srgbClr val="7E7F80"/>
                </a:solidFill>
              </a:rPr>
              <a:t>.</a:t>
            </a:r>
            <a:br>
              <a:rPr sz="3200" dirty="0">
                <a:solidFill>
                  <a:srgbClr val="7E7F80"/>
                </a:solidFill>
              </a:rPr>
            </a:br>
            <a:r>
              <a:rPr sz="3200" dirty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EA4A3C"/>
                </a:solidFill>
              </a:rPr>
              <a:t>orange</a:t>
            </a:r>
            <a:r>
              <a:rPr sz="3200" dirty="0">
                <a:solidFill>
                  <a:srgbClr val="EA4A3C"/>
                </a:solidFill>
              </a:rPr>
              <a:t> </a:t>
            </a:r>
            <a:r>
              <a:rPr sz="3200" dirty="0">
                <a:solidFill>
                  <a:srgbClr val="7E7F80"/>
                </a:solidFill>
              </a:rPr>
              <a:t>belongs to an </a:t>
            </a:r>
            <a:r>
              <a:rPr sz="3200" b="1" dirty="0">
                <a:solidFill>
                  <a:srgbClr val="EA4A3C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chemeClr val="accent1"/>
                </a:solidFill>
              </a:rPr>
              <a:t>DB Relationships: Talk it out.</a:t>
            </a:r>
            <a:endParaRPr sz="4200" b="1" dirty="0">
              <a:solidFill>
                <a:schemeClr val="accent1"/>
              </a:solidFill>
            </a:endParaRP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/>
              <a:t>Relationships are two way streets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>
                <a:solidFill>
                  <a:srgbClr val="000000"/>
                </a:solidFill>
              </a:rPr>
              <a:t>Should sound like a natural sentence</a:t>
            </a:r>
            <a:r>
              <a:rPr sz="3400" dirty="0">
                <a:solidFill>
                  <a:srgbClr val="333333"/>
                </a:solidFill>
              </a:rPr>
              <a:t/>
            </a:r>
            <a:br>
              <a:rPr sz="3400" dirty="0">
                <a:solidFill>
                  <a:srgbClr val="333333"/>
                </a:solidFill>
              </a:rPr>
            </a:br>
            <a:endParaRPr lang="en-US" sz="34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rgbClr val="7E7F80"/>
                </a:solidFill>
              </a:rPr>
              <a:t>An </a:t>
            </a:r>
            <a:r>
              <a:rPr lang="en-US" sz="3100" b="1" dirty="0">
                <a:solidFill>
                  <a:schemeClr val="accent4"/>
                </a:solidFill>
              </a:rPr>
              <a:t>orange tree</a:t>
            </a:r>
            <a:r>
              <a:rPr lang="en-US" sz="3100" dirty="0">
                <a:solidFill>
                  <a:srgbClr val="7E7F80"/>
                </a:solidFill>
              </a:rPr>
              <a:t> has many </a:t>
            </a:r>
            <a:r>
              <a:rPr lang="en-US" sz="3100" b="1" dirty="0">
                <a:solidFill>
                  <a:srgbClr val="EA4A3C"/>
                </a:solidFill>
              </a:rPr>
              <a:t>oranges</a:t>
            </a:r>
            <a:r>
              <a:rPr lang="en-US" sz="3100" dirty="0">
                <a:solidFill>
                  <a:srgbClr val="7E7F80"/>
                </a:solidFill>
              </a:rPr>
              <a:t>.</a:t>
            </a:r>
            <a:br>
              <a:rPr lang="en-US" sz="3100" dirty="0">
                <a:solidFill>
                  <a:srgbClr val="7E7F80"/>
                </a:solidFill>
              </a:rPr>
            </a:br>
            <a:r>
              <a:rPr lang="en-US" sz="3100" dirty="0">
                <a:solidFill>
                  <a:srgbClr val="7E7F80"/>
                </a:solidFill>
              </a:rPr>
              <a:t>An </a:t>
            </a:r>
            <a:r>
              <a:rPr lang="en-US" sz="3100" b="1" dirty="0">
                <a:solidFill>
                  <a:srgbClr val="EA4A3C"/>
                </a:solidFill>
              </a:rPr>
              <a:t>orange</a:t>
            </a:r>
            <a:r>
              <a:rPr lang="en-US" sz="3100" dirty="0">
                <a:solidFill>
                  <a:srgbClr val="EA4A3C"/>
                </a:solidFill>
              </a:rPr>
              <a:t> </a:t>
            </a:r>
            <a:r>
              <a:rPr lang="en-US" sz="3100" dirty="0">
                <a:solidFill>
                  <a:srgbClr val="7E7F80"/>
                </a:solidFill>
              </a:rPr>
              <a:t>belongs to an </a:t>
            </a:r>
            <a:r>
              <a:rPr lang="en-US" sz="3100" b="1" dirty="0">
                <a:solidFill>
                  <a:srgbClr val="EA4A3C"/>
                </a:solidFill>
              </a:rPr>
              <a:t>orange tree</a:t>
            </a:r>
            <a:r>
              <a:rPr lang="en-US" sz="3100" dirty="0">
                <a:solidFill>
                  <a:srgbClr val="7E7F80"/>
                </a:solidFill>
              </a:rPr>
              <a:t>.</a:t>
            </a:r>
            <a:endParaRPr lang="en-US" sz="31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324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Why you care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08551"/>
            <a:ext cx="822960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SQL is the gateway to the world of Databases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Reading &amp; Writing Raw SQL is a skill that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will set you apart from other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Devs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Super Important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for implementing &amp;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</a:rPr>
              <a:t>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ebugging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baseline="0" dirty="0" smtClean="0">
                <a:solidFill>
                  <a:srgbClr val="000000"/>
                </a:solidFill>
              </a:rPr>
              <a:t>dvanced</a:t>
            </a:r>
            <a:r>
              <a:rPr lang="en-US" sz="3200" dirty="0" smtClean="0">
                <a:solidFill>
                  <a:srgbClr val="000000"/>
                </a:solidFill>
              </a:rPr>
              <a:t> Database systems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7702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link </a:t>
            </a:r>
            <a:r>
              <a:rPr sz="3200" dirty="0" smtClean="0">
                <a:solidFill>
                  <a:srgbClr val="333333"/>
                </a:solidFill>
              </a:rPr>
              <a:t>tables</a:t>
            </a:r>
            <a:r>
              <a:rPr sz="3200" dirty="0">
                <a:solidFill>
                  <a:srgbClr val="333333"/>
                </a:solidFill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link </a:t>
            </a:r>
            <a:r>
              <a:rPr sz="3200" dirty="0" smtClean="0">
                <a:solidFill>
                  <a:srgbClr val="333333"/>
                </a:solidFill>
              </a:rPr>
              <a:t>tables</a:t>
            </a:r>
            <a:r>
              <a:rPr sz="3200" dirty="0">
                <a:solidFill>
                  <a:srgbClr val="333333"/>
                </a:solidFill>
              </a:rPr>
              <a:t>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sz="3200" b="1" dirty="0">
                <a:solidFill>
                  <a:srgbClr val="7E7F80"/>
                </a:solidFill>
              </a:rPr>
              <a:t>Primary key</a:t>
            </a:r>
            <a:r>
              <a:rPr sz="3200" dirty="0">
                <a:solidFill>
                  <a:srgbClr val="7E7F80"/>
                </a:solidFill>
              </a:rPr>
              <a:t>:  unique identifier table field</a:t>
            </a:r>
            <a:br>
              <a:rPr sz="3200" dirty="0">
                <a:solidFill>
                  <a:srgbClr val="7E7F80"/>
                </a:solidFill>
              </a:rPr>
            </a:br>
            <a:r>
              <a:rPr lang="en-US" sz="1800" dirty="0" smtClean="0">
                <a:solidFill>
                  <a:srgbClr val="7E7F80"/>
                </a:solidFill>
              </a:rPr>
              <a:t>Every table has autogenerated Primary Keys, unless specifically disabled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7E7F80"/>
                </a:solidFill>
              </a:rPr>
              <a:t> </a:t>
            </a:r>
            <a:r>
              <a:rPr lang="en-US" b="1" dirty="0" smtClean="0">
                <a:solidFill>
                  <a:srgbClr val="7E7F80"/>
                </a:solidFill>
              </a:rPr>
              <a:t>     </a:t>
            </a:r>
            <a:r>
              <a:rPr sz="3200" b="1" dirty="0" smtClean="0">
                <a:solidFill>
                  <a:srgbClr val="7E7F80"/>
                </a:solidFill>
              </a:rPr>
              <a:t>Foreign </a:t>
            </a:r>
            <a:r>
              <a:rPr sz="3200" b="1" dirty="0">
                <a:solidFill>
                  <a:srgbClr val="7E7F80"/>
                </a:solidFill>
              </a:rPr>
              <a:t>key</a:t>
            </a:r>
            <a:r>
              <a:rPr sz="3200" dirty="0">
                <a:solidFill>
                  <a:srgbClr val="7E7F80"/>
                </a:solidFill>
              </a:rPr>
              <a:t>:  another table’s unique </a:t>
            </a:r>
            <a:r>
              <a:rPr sz="3200" dirty="0" smtClean="0">
                <a:solidFill>
                  <a:srgbClr val="7E7F80"/>
                </a:solidFill>
              </a:rPr>
              <a:t>identifier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Only tables which belong to another table contain a Foreign Key</a:t>
            </a:r>
            <a:endParaRPr sz="3200" dirty="0">
              <a:solidFill>
                <a:srgbClr val="7E7F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1" name="Table 16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On which table does the foreign key belong?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168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9" name="Shape 169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3644715" y="2410997"/>
            <a:ext cx="1840766" cy="77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351" y="0"/>
                  <a:pt x="10703" y="5400"/>
                  <a:pt x="10703" y="10800"/>
                </a:cubicBezTo>
                <a:cubicBezTo>
                  <a:pt x="10703" y="16200"/>
                  <a:pt x="16151" y="21600"/>
                  <a:pt x="21600" y="21600"/>
                </a:cubicBezTo>
              </a:path>
            </a:pathLst>
          </a:custGeom>
          <a:ln w="25400">
            <a:solidFill>
              <a:srgbClr val="00A9B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74" name="Table 174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1028431" y="2549064"/>
            <a:ext cx="482870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317732" y="44032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317732" y="51398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330432" y="558545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cxnSp>
        <p:nvCxnSpPr>
          <p:cNvPr id="189" name="Connector 189"/>
          <p:cNvCxnSpPr/>
          <p:nvPr/>
        </p:nvCxnSpPr>
        <p:spPr>
          <a:xfrm>
            <a:off x="1511299" y="2907921"/>
            <a:ext cx="2819133" cy="1822051"/>
          </a:xfrm>
          <a:prstGeom prst="straightConnector1">
            <a:avLst/>
          </a:prstGeom>
          <a:ln w="57150">
            <a:solidFill>
              <a:srgbClr val="333333"/>
            </a:solidFill>
          </a:ln>
        </p:spPr>
      </p:cxnSp>
      <p:sp>
        <p:nvSpPr>
          <p:cNvPr id="190" name="Shape 190"/>
          <p:cNvSpPr/>
          <p:nvPr/>
        </p:nvSpPr>
        <p:spPr>
          <a:xfrm>
            <a:off x="1524000" y="2790540"/>
            <a:ext cx="2793732" cy="259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682" y="0"/>
                  <a:pt x="7363" y="5400"/>
                  <a:pt x="7363" y="10800"/>
                </a:cubicBezTo>
                <a:cubicBezTo>
                  <a:pt x="7363" y="16200"/>
                  <a:pt x="14482" y="216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1" name="Shape 191"/>
          <p:cNvSpPr/>
          <p:nvPr/>
        </p:nvSpPr>
        <p:spPr>
          <a:xfrm rot="16200000" flipH="1">
            <a:off x="1434878" y="2866962"/>
            <a:ext cx="2971976" cy="2819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Joins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sql_joi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9021" y="828330"/>
            <a:ext cx="333991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</a:rPr>
              <a:t>More Detail @ </a:t>
            </a:r>
            <a:r>
              <a:rPr lang="en-US" sz="2400" dirty="0" smtClean="0">
                <a:solidFill>
                  <a:srgbClr val="000000"/>
                </a:solidFill>
                <a:hlinkClick r:id="rId3"/>
              </a:rPr>
              <a:t>the Source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987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342023447"/>
              </p:ext>
            </p:extLst>
          </p:nvPr>
        </p:nvGraphicFramePr>
        <p:xfrm>
          <a:off x="2895449" y="983665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create-tre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35" y="3618117"/>
            <a:ext cx="6340637" cy="2529569"/>
          </a:xfrm>
          <a:prstGeom prst="rect">
            <a:avLst/>
          </a:prstGeom>
        </p:spPr>
      </p:pic>
      <p:sp>
        <p:nvSpPr>
          <p:cNvPr id="8" name="Shape 125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87835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3400430602"/>
              </p:ext>
            </p:extLst>
          </p:nvPr>
        </p:nvGraphicFramePr>
        <p:xfrm>
          <a:off x="3028367" y="1607650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sql-create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616879"/>
            <a:ext cx="7988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2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2843987"/>
            <a:ext cx="8229600" cy="23579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Captur</a:t>
            </a:r>
            <a:r>
              <a:rPr lang="en-US" sz="3200" dirty="0" smtClean="0">
                <a:solidFill>
                  <a:srgbClr val="333333"/>
                </a:solidFill>
              </a:rPr>
              <a:t>e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state, not </a:t>
            </a:r>
            <a:r>
              <a:rPr sz="3200" dirty="0" smtClean="0">
                <a:solidFill>
                  <a:srgbClr val="333333"/>
                </a:solidFill>
              </a:rPr>
              <a:t>behavior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Design </a:t>
            </a:r>
            <a:r>
              <a:rPr lang="en-US" sz="3200" dirty="0" smtClean="0">
                <a:solidFill>
                  <a:srgbClr val="333333"/>
                </a:solidFill>
              </a:rPr>
              <a:t>relationships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between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3657" y="2346971"/>
            <a:ext cx="5590971" cy="584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Good Database Design should: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inser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219169"/>
            <a:ext cx="388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7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elec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59080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7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Links: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9072" y="2968345"/>
            <a:ext cx="650976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  <a:hlinkClick r:id="rId2"/>
              </a:rPr>
              <a:t>http://www.cheat-sheets.org/sites/sql.su/  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algn="ctr" rtl="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 rtl="0" latinLnBrk="1" hangingPunct="0"/>
            <a:r>
              <a:rPr lang="en-US" dirty="0">
                <a:solidFill>
                  <a:srgbClr val="000000"/>
                </a:solidFill>
                <a:hlinkClick r:id="rId3"/>
              </a:rPr>
              <a:t>https://dev.mysql.com/doc/refman/5.0/en/group-by-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functions.html</a:t>
            </a:r>
            <a:endParaRPr lang="en-US" dirty="0" smtClean="0">
              <a:solidFill>
                <a:srgbClr val="000000"/>
              </a:solidFill>
            </a:endParaRPr>
          </a:p>
          <a:p>
            <a:pPr algn="ctr" rtl="0" latinLnBrk="1" hangingPunct="0"/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rtl="0" latinLnBrk="1" hangingPunct="0"/>
            <a:r>
              <a:rPr lang="en-US" dirty="0">
                <a:solidFill>
                  <a:srgbClr val="000000"/>
                </a:solidFill>
                <a:hlinkClick r:id="rId4"/>
              </a:rPr>
              <a:t>http://</a:t>
            </a:r>
            <a:r>
              <a:rPr lang="en-US" dirty="0" err="1">
                <a:solidFill>
                  <a:srgbClr val="000000"/>
                </a:solidFill>
                <a:hlinkClick r:id="rId4"/>
              </a:rPr>
              <a:t>lmgtfy.com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/?q=</a:t>
            </a:r>
            <a:r>
              <a:rPr lang="en-US" dirty="0" err="1">
                <a:solidFill>
                  <a:srgbClr val="000000"/>
                </a:solidFill>
                <a:hlinkClick r:id="rId4"/>
              </a:rPr>
              <a:t>SQL+group+by+aggregate+functions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8527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</a:t>
            </a:r>
            <a:r>
              <a:rPr lang="en-US" sz="4400" b="1" dirty="0" err="1" smtClean="0">
                <a:solidFill>
                  <a:srgbClr val="F8F8F8"/>
                </a:solidFill>
              </a:rPr>
              <a:t>CheatSheet</a:t>
            </a:r>
            <a:r>
              <a:rPr lang="en-US" sz="4400" b="1" dirty="0" smtClean="0">
                <a:solidFill>
                  <a:srgbClr val="F8F8F8"/>
                </a:solidFill>
              </a:rPr>
              <a:t>: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qlcheetshee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4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&amp;&amp; Schema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0933" y="2935527"/>
            <a:ext cx="2713491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332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1581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class OrangeTree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initialize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@age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@height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@oranges =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Array.new(3) { Orange.new 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end</a:t>
            </a:r>
          </a:p>
        </p:txBody>
      </p:sp>
      <p:sp>
        <p:nvSpPr>
          <p:cNvPr id="37" name="Shape 37"/>
          <p:cNvSpPr/>
          <p:nvPr/>
        </p:nvSpPr>
        <p:spPr>
          <a:xfrm>
            <a:off x="5383898" y="1865377"/>
            <a:ext cx="3302901" cy="4158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class Orange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def initialize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  @diameter = rand(2..4)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end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We create objects to hold </a:t>
            </a:r>
            <a:r>
              <a:rPr sz="3200" dirty="0" smtClean="0">
                <a:solidFill>
                  <a:srgbClr val="333333"/>
                </a:solidFill>
              </a:rPr>
              <a:t>data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Data is lost when our program has finished </a:t>
            </a:r>
            <a:r>
              <a:rPr sz="3200" dirty="0" smtClean="0">
                <a:solidFill>
                  <a:srgbClr val="333333"/>
                </a:solidFill>
              </a:rPr>
              <a:t>executing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ym typeface="Wingdings"/>
              </a:rPr>
              <a:t>								     </a:t>
            </a:r>
            <a:endParaRPr sz="32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if we want to use the current state later?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endParaRPr sz="32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if we want to use the current state later?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sz="3200" dirty="0" smtClean="0">
                <a:solidFill>
                  <a:srgbClr val="7E7F80"/>
                </a:solidFill>
              </a:rPr>
              <a:t>Mega </a:t>
            </a:r>
            <a:r>
              <a:rPr sz="3200" dirty="0">
                <a:solidFill>
                  <a:srgbClr val="7E7F80"/>
                </a:solidFill>
              </a:rPr>
              <a:t>Man vs. Mega Man </a:t>
            </a:r>
            <a:r>
              <a:rPr sz="3200" dirty="0" smtClean="0">
                <a:solidFill>
                  <a:srgbClr val="7E7F80"/>
                </a:solidFill>
              </a:rPr>
              <a:t>I</a:t>
            </a:r>
            <a:r>
              <a:rPr lang="en-US" sz="3200" dirty="0" smtClean="0">
                <a:solidFill>
                  <a:srgbClr val="7E7F80"/>
                </a:solidFill>
              </a:rPr>
              <a:t>I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Phone number from a super hot crush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50 million client purchase records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7" name="Shape 69"/>
          <p:cNvSpPr>
            <a:spLocks noGrp="1"/>
          </p:cNvSpPr>
          <p:nvPr/>
        </p:nvSpPr>
        <p:spPr>
          <a:xfrm>
            <a:off x="457200" y="1481566"/>
            <a:ext cx="8229599" cy="46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To </a:t>
            </a:r>
            <a:r>
              <a:rPr lang="en-US" sz="3600" dirty="0" smtClean="0"/>
              <a:t>convert temp </a:t>
            </a:r>
            <a:r>
              <a:rPr lang="en-US" sz="3600" dirty="0"/>
              <a:t>state </a:t>
            </a:r>
            <a:r>
              <a:rPr lang="en-US" sz="3600" dirty="0" smtClean="0"/>
              <a:t>to persistent state we </a:t>
            </a:r>
            <a:r>
              <a:rPr lang="en-US" sz="3600" dirty="0"/>
              <a:t>need to save the </a:t>
            </a:r>
            <a:r>
              <a:rPr lang="en-US" sz="3600" dirty="0" smtClean="0"/>
              <a:t>data.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But where?</a:t>
            </a: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CSV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7E7F80"/>
                </a:solidFill>
              </a:rPr>
              <a:t>Pen &amp;&amp; </a:t>
            </a:r>
            <a:r>
              <a:rPr lang="en-US" sz="3200" dirty="0" smtClean="0">
                <a:solidFill>
                  <a:srgbClr val="7E7F80"/>
                </a:solidFill>
              </a:rPr>
              <a:t>Paper</a:t>
            </a: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/>
            </a:r>
            <a:br>
              <a:rPr sz="3200" dirty="0" smtClean="0">
                <a:solidFill>
                  <a:srgbClr val="7E7F80"/>
                </a:solidFill>
              </a:rPr>
            </a:b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r>
              <a:rPr sz="3200" dirty="0" smtClean="0">
                <a:solidFill>
                  <a:srgbClr val="7E7F80"/>
                </a:solidFill>
              </a:rPr>
              <a:t>Databas</a:t>
            </a:r>
            <a:r>
              <a:rPr lang="en-US" sz="3200" dirty="0" smtClean="0">
                <a:solidFill>
                  <a:srgbClr val="7E7F80"/>
                </a:solidFill>
              </a:rPr>
              <a:t>e</a:t>
            </a: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endParaRPr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047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8F8F8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1137</Words>
  <Application>Microsoft Macintosh PowerPoint</Application>
  <PresentationFormat>On-screen Show (4:3)</PresentationFormat>
  <Paragraphs>398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</vt:lpstr>
      <vt:lpstr>Database Schema Design</vt:lpstr>
      <vt:lpstr>Databases</vt:lpstr>
      <vt:lpstr>Why you care</vt:lpstr>
      <vt:lpstr>Database Schema Design</vt:lpstr>
      <vt:lpstr>State and Behavior</vt:lpstr>
      <vt:lpstr>Temporary State</vt:lpstr>
      <vt:lpstr>Temporary State Problems</vt:lpstr>
      <vt:lpstr>Temporary State Problems</vt:lpstr>
      <vt:lpstr>Persistant State</vt:lpstr>
      <vt:lpstr>Databases &amp;&amp; Ruby</vt:lpstr>
      <vt:lpstr>Databases and Ruby</vt:lpstr>
      <vt:lpstr>Databases and Ruby</vt:lpstr>
      <vt:lpstr>Databases and Ruby</vt:lpstr>
      <vt:lpstr>Databases and Ruby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 WorkFlow</vt:lpstr>
      <vt:lpstr>Relationships</vt:lpstr>
      <vt:lpstr>One to One</vt:lpstr>
      <vt:lpstr>One to Many</vt:lpstr>
      <vt:lpstr> Many to Many</vt:lpstr>
      <vt:lpstr>Schema Design</vt:lpstr>
      <vt:lpstr>Schema Design</vt:lpstr>
      <vt:lpstr>Schema Design</vt:lpstr>
      <vt:lpstr>DB Relationships: Talk it out.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SQL Joins</vt:lpstr>
      <vt:lpstr>SQL Statements</vt:lpstr>
      <vt:lpstr>SQL Statements</vt:lpstr>
      <vt:lpstr>SQL Statements</vt:lpstr>
      <vt:lpstr>SQL Statements</vt:lpstr>
      <vt:lpstr>SQL Links:</vt:lpstr>
      <vt:lpstr>SQL CheatSheet:</vt:lpstr>
      <vt:lpstr>SQL &amp;&amp;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Design</dc:title>
  <cp:lastModifiedBy>tom Green</cp:lastModifiedBy>
  <cp:revision>34</cp:revision>
  <dcterms:modified xsi:type="dcterms:W3CDTF">2017-07-10T18:51:02Z</dcterms:modified>
</cp:coreProperties>
</file>