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2" r:id="rId3"/>
    <p:sldId id="258" r:id="rId4"/>
    <p:sldId id="283" r:id="rId5"/>
    <p:sldId id="316" r:id="rId6"/>
    <p:sldId id="319" r:id="rId7"/>
    <p:sldId id="284" r:id="rId8"/>
    <p:sldId id="314" r:id="rId9"/>
    <p:sldId id="286" r:id="rId10"/>
    <p:sldId id="293" r:id="rId11"/>
    <p:sldId id="300" r:id="rId12"/>
    <p:sldId id="301" r:id="rId13"/>
    <p:sldId id="287" r:id="rId14"/>
    <p:sldId id="288" r:id="rId15"/>
    <p:sldId id="303" r:id="rId16"/>
    <p:sldId id="315" r:id="rId17"/>
    <p:sldId id="313" r:id="rId18"/>
    <p:sldId id="317" r:id="rId19"/>
    <p:sldId id="268" r:id="rId20"/>
    <p:sldId id="307" r:id="rId21"/>
    <p:sldId id="308" r:id="rId22"/>
    <p:sldId id="269" r:id="rId23"/>
    <p:sldId id="310" r:id="rId24"/>
    <p:sldId id="311" r:id="rId25"/>
    <p:sldId id="309" r:id="rId26"/>
    <p:sldId id="312" r:id="rId27"/>
    <p:sldId id="305" r:id="rId28"/>
    <p:sldId id="306" r:id="rId29"/>
    <p:sldId id="276" r:id="rId30"/>
    <p:sldId id="279" r:id="rId31"/>
    <p:sldId id="318" r:id="rId32"/>
    <p:sldId id="291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623" autoAdjust="0"/>
  </p:normalViewPr>
  <p:slideViewPr>
    <p:cSldViewPr snapToGrid="0" snapToObjects="1">
      <p:cViewPr varScale="1">
        <p:scale>
          <a:sx n="123" d="100"/>
          <a:sy n="123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049CE-096B-1747-84DA-EF1FDF669AFD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2E49-6145-7240-B57C-26A29DC9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C2E49-6145-7240-B57C-26A29DC9C9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1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C2E49-6145-7240-B57C-26A29DC9C9F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C2E49-6145-7240-B57C-26A29DC9C9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C2E49-6145-7240-B57C-26A29DC9C9F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38EC5C08-9EFD-4BFC-AEEF-131903EB5BE6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0496-4616-4C31-9374-84F77FE9F9AA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4489-F41C-441A-882A-411CEF45C8A2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B504-1510-4418-922E-4DAD924AEAB0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F3B-1153-422F-9CB8-6C3777E9BE13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BD71-1470-4BFF-B36B-4BA647451000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EC02-AD4A-4A0C-8555-E253144BE32B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4473A276-F72A-46E6-922E-4D6D7BD5BBBC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21FF-8F59-4ECE-9ED3-CB0BAC2106DE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1739-3E2B-48D4-A319-7011943D7600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A645-F757-43D4-88D0-96F0BDD67240}" type="datetime1">
              <a:rPr lang="en-US" smtClean="0"/>
              <a:t>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8E8D-B311-4A26-A3DA-571264AD3BDF}" type="datetime1">
              <a:rPr lang="en-US" smtClean="0"/>
              <a:t>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3FFA-8490-4161-AFF3-4B265209277B}" type="datetime1">
              <a:rPr lang="en-US" smtClean="0"/>
              <a:t>1/22/14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E6C8-21AB-46A4-B781-9ECE5FB87A54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A8E38020-0B30-4E44-AC07-708B2D9CED04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ygwin.com/install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obvanderwoude.com/escapechars.ph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gbovine.net/two-cultures-of-computing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y.github.io/levels/1/challenges/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thhacks.com/W2014/Challenges/index.ph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oothhacks/W2014.gi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thhacks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thhacks.com/hackers/your_handl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vc-cit.info/cit052/grep1.html" TargetMode="External"/><Relationship Id="rId4" Type="http://schemas.openxmlformats.org/officeDocument/2006/relationships/hyperlink" Target="http://regexone.com/" TargetMode="External"/><Relationship Id="rId5" Type="http://schemas.openxmlformats.org/officeDocument/2006/relationships/hyperlink" Target="http://cygwin.com/instal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y.github.io/levels/1/challenges/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default.asp" TargetMode="External"/><Relationship Id="rId4" Type="http://schemas.openxmlformats.org/officeDocument/2006/relationships/hyperlink" Target="http://www.w3schools.com/js/default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tml/default.as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ygwin.com/instal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Booth Hacks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2*</a:t>
            </a:r>
          </a:p>
          <a:p>
            <a:r>
              <a:rPr lang="en-US" dirty="0" smtClean="0"/>
              <a:t>Command Line,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pPr marL="0" lvl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1600" dirty="0" smtClean="0"/>
              <a:t>Windows Users, go install Cygwin- </a:t>
            </a:r>
            <a:r>
              <a:rPr lang="en-US" sz="1600" dirty="0">
                <a:hlinkClick r:id="rId2"/>
              </a:rPr>
              <a:t>http://cygwin.com/install.html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559424"/>
            <a:ext cx="7507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*To </a:t>
            </a:r>
            <a:r>
              <a:rPr lang="en-US" dirty="0"/>
              <a:t>ask </a:t>
            </a:r>
            <a:r>
              <a:rPr lang="en-US" dirty="0" smtClean="0"/>
              <a:t>questions or </a:t>
            </a:r>
            <a:r>
              <a:rPr lang="en-US" dirty="0" smtClean="0"/>
              <a:t>suggest nicknames for the presenters, </a:t>
            </a:r>
            <a:r>
              <a:rPr lang="en-US" dirty="0" smtClean="0"/>
              <a:t>go to </a:t>
            </a:r>
            <a:r>
              <a:rPr lang="en-US" dirty="0" err="1" smtClean="0"/>
              <a:t>app.gosoapbox.com</a:t>
            </a:r>
            <a:r>
              <a:rPr lang="en-US" dirty="0" smtClean="0"/>
              <a:t> - Access </a:t>
            </a:r>
            <a:r>
              <a:rPr lang="en-US" dirty="0" smtClean="0"/>
              <a:t>code: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</a:t>
            </a:r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D</a:t>
            </a:r>
            <a:r>
              <a:rPr lang="en-US" dirty="0" smtClean="0"/>
              <a:t>irectory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 </a:t>
            </a:r>
            <a:r>
              <a:rPr lang="en-US" dirty="0" smtClean="0"/>
              <a:t> folder</a:t>
            </a:r>
          </a:p>
          <a:p>
            <a:endParaRPr lang="en-US" dirty="0"/>
          </a:p>
          <a:p>
            <a:r>
              <a:rPr lang="en-US" dirty="0" smtClean="0"/>
              <a:t>cd ..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 C:\windows</a:t>
            </a:r>
          </a:p>
          <a:p>
            <a:endParaRPr lang="en-US" dirty="0" smtClean="0"/>
          </a:p>
          <a:p>
            <a:r>
              <a:rPr lang="en-US" dirty="0" smtClean="0"/>
              <a:t>cd 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output redirection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Overwrite file:</a:t>
            </a:r>
          </a:p>
          <a:p>
            <a:r>
              <a:rPr lang="en-US" dirty="0"/>
              <a:t>	echo woot &gt; temp.txt</a:t>
            </a:r>
          </a:p>
          <a:p>
            <a:endParaRPr lang="en-US" dirty="0"/>
          </a:p>
          <a:p>
            <a:r>
              <a:rPr lang="en-US" dirty="0"/>
              <a:t>Append to file:</a:t>
            </a:r>
          </a:p>
          <a:p>
            <a:r>
              <a:rPr lang="en-US" dirty="0"/>
              <a:t>	echo woot &gt;&gt; temp.txt</a:t>
            </a:r>
          </a:p>
          <a:p>
            <a:endParaRPr lang="en-US" dirty="0"/>
          </a:p>
          <a:p>
            <a:r>
              <a:rPr lang="en-US" dirty="0"/>
              <a:t>Write errors to file:</a:t>
            </a:r>
          </a:p>
          <a:p>
            <a:r>
              <a:rPr lang="en-US" dirty="0"/>
              <a:t>	echo woot 2&gt; temp.txt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Overwrite file:</a:t>
            </a:r>
            <a:endParaRPr lang="en-US" dirty="0"/>
          </a:p>
          <a:p>
            <a:r>
              <a:rPr lang="en-US" dirty="0" smtClean="0"/>
              <a:t>	echo woot &gt; temp.txt</a:t>
            </a:r>
          </a:p>
          <a:p>
            <a:endParaRPr lang="en-US" dirty="0" smtClean="0"/>
          </a:p>
          <a:p>
            <a:r>
              <a:rPr lang="en-US" dirty="0" smtClean="0"/>
              <a:t>Append to file:</a:t>
            </a:r>
          </a:p>
          <a:p>
            <a:r>
              <a:rPr lang="en-US" dirty="0" smtClean="0"/>
              <a:t>	echo woot &gt;&gt; temp.txt</a:t>
            </a:r>
          </a:p>
          <a:p>
            <a:endParaRPr lang="en-US" dirty="0" smtClean="0"/>
          </a:p>
          <a:p>
            <a:r>
              <a:rPr lang="en-US" dirty="0" smtClean="0"/>
              <a:t>Write errors to file:</a:t>
            </a:r>
            <a:endParaRPr lang="en-US" dirty="0"/>
          </a:p>
          <a:p>
            <a:r>
              <a:rPr lang="en-US" dirty="0" smtClean="0"/>
              <a:t>	echo woot 2&gt; temp.txt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other common commands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Display file contents</a:t>
            </a:r>
          </a:p>
          <a:p>
            <a:r>
              <a:rPr lang="en-US" sz="1600" dirty="0" smtClean="0"/>
              <a:t>	cat temp.txt</a:t>
            </a:r>
          </a:p>
          <a:p>
            <a:endParaRPr lang="en-US" sz="1600" dirty="0" smtClean="0"/>
          </a:p>
          <a:p>
            <a:r>
              <a:rPr lang="en-US" sz="1600" dirty="0" smtClean="0"/>
              <a:t>Delete a file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rm</a:t>
            </a:r>
            <a:r>
              <a:rPr lang="en-US" sz="1600" dirty="0" smtClean="0"/>
              <a:t> temp.txt</a:t>
            </a:r>
          </a:p>
          <a:p>
            <a:endParaRPr lang="en-US" sz="1600" dirty="0"/>
          </a:p>
          <a:p>
            <a:r>
              <a:rPr lang="en-US" sz="1600" dirty="0" smtClean="0"/>
              <a:t>Create an empty file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touch temp.txt</a:t>
            </a:r>
          </a:p>
          <a:p>
            <a:endParaRPr lang="en-US" sz="1600" dirty="0"/>
          </a:p>
          <a:p>
            <a:r>
              <a:rPr lang="en-US" sz="1600" dirty="0" smtClean="0"/>
              <a:t>Create a directory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mkdir</a:t>
            </a:r>
            <a:r>
              <a:rPr lang="en-US" sz="1600" dirty="0" smtClean="0"/>
              <a:t> </a:t>
            </a:r>
            <a:r>
              <a:rPr lang="en-US" sz="1600" dirty="0" err="1" smtClean="0"/>
              <a:t>myDir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Delete a directory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rmdir</a:t>
            </a:r>
            <a:r>
              <a:rPr lang="en-US" sz="1600" dirty="0" smtClean="0"/>
              <a:t> </a:t>
            </a:r>
            <a:r>
              <a:rPr lang="en-US" sz="1600" dirty="0" err="1" smtClean="0"/>
              <a:t>myDir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Display file contents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type temp.txt</a:t>
            </a:r>
          </a:p>
          <a:p>
            <a:endParaRPr lang="en-US" sz="1600" dirty="0"/>
          </a:p>
          <a:p>
            <a:r>
              <a:rPr lang="en-US" sz="1600" dirty="0" smtClean="0"/>
              <a:t>Delete a file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del temp.txt</a:t>
            </a:r>
          </a:p>
          <a:p>
            <a:endParaRPr lang="en-US" sz="1600" dirty="0"/>
          </a:p>
          <a:p>
            <a:r>
              <a:rPr lang="en-US" sz="1600" dirty="0" smtClean="0"/>
              <a:t>Create an empty file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echo 2&gt; temp.txt</a:t>
            </a:r>
          </a:p>
          <a:p>
            <a:endParaRPr lang="en-US" sz="1600" dirty="0"/>
          </a:p>
          <a:p>
            <a:r>
              <a:rPr lang="en-US" sz="1600" dirty="0" smtClean="0"/>
              <a:t>Create a directory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mkdir</a:t>
            </a:r>
            <a:r>
              <a:rPr lang="en-US" sz="1600" dirty="0" smtClean="0"/>
              <a:t> </a:t>
            </a:r>
            <a:r>
              <a:rPr lang="en-US" sz="1600" dirty="0" err="1" smtClean="0"/>
              <a:t>myDir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Delete a directory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rmdir</a:t>
            </a:r>
            <a:r>
              <a:rPr lang="en-US" sz="1600" dirty="0" smtClean="0"/>
              <a:t> </a:t>
            </a:r>
            <a:r>
              <a:rPr lang="en-US" sz="1600" dirty="0" err="1" smtClean="0"/>
              <a:t>myDir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4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wildcards and escape characters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ls</a:t>
            </a:r>
            <a:r>
              <a:rPr lang="en-US" dirty="0" smtClean="0"/>
              <a:t> *.</a:t>
            </a:r>
            <a:r>
              <a:rPr lang="en-US" dirty="0" smtClean="0"/>
              <a:t>txt</a:t>
            </a:r>
          </a:p>
          <a:p>
            <a:endParaRPr lang="en-US" dirty="0"/>
          </a:p>
          <a:p>
            <a:r>
              <a:rPr lang="en-US" dirty="0" smtClean="0"/>
              <a:t>\ is the escape character- use it to escape spaces in file names, etc.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 careful about use / vs. \ in file paths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dir</a:t>
            </a:r>
            <a:r>
              <a:rPr lang="en-US" dirty="0" smtClean="0"/>
              <a:t> *.txt</a:t>
            </a:r>
          </a:p>
          <a:p>
            <a:endParaRPr lang="en-US" dirty="0"/>
          </a:p>
          <a:p>
            <a:r>
              <a:rPr lang="en-US" dirty="0" smtClean="0"/>
              <a:t>The ^ </a:t>
            </a:r>
            <a:r>
              <a:rPr lang="en-US" dirty="0" smtClean="0"/>
              <a:t>character is </a:t>
            </a:r>
            <a:r>
              <a:rPr lang="en-US" dirty="0" smtClean="0"/>
              <a:t>the escape character in Windows... but </a:t>
            </a:r>
            <a:r>
              <a:rPr lang="en-US" dirty="0"/>
              <a:t>only </a:t>
            </a:r>
            <a:r>
              <a:rPr lang="en-US" dirty="0" smtClean="0"/>
              <a:t>sometimes.   </a:t>
            </a:r>
            <a:r>
              <a:rPr lang="en-US" dirty="0" smtClean="0"/>
              <a:t>Generally have to use "" to escape spaces, etc.</a:t>
            </a:r>
          </a:p>
          <a:p>
            <a:endParaRPr lang="en-US" dirty="0"/>
          </a:p>
          <a:p>
            <a:r>
              <a:rPr lang="en-US" dirty="0" smtClean="0"/>
              <a:t>\ should work just fine in file paths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www.robvanderwoude.com</a:t>
            </a:r>
            <a:r>
              <a:rPr lang="en-US" dirty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escapechars.php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5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Line- </a:t>
            </a:r>
            <a:r>
              <a:rPr lang="en-US" dirty="0" smtClean="0"/>
              <a:t>environment variables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echo $PATH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echo %PATH%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1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Line- utilities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grep</a:t>
            </a:r>
            <a:r>
              <a:rPr lang="en-US" dirty="0" smtClean="0"/>
              <a:t> "Folder" </a:t>
            </a:r>
            <a:r>
              <a:rPr lang="en-US" dirty="0" err="1" smtClean="0"/>
              <a:t>folders.txt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sed</a:t>
            </a:r>
            <a:r>
              <a:rPr lang="en-US" dirty="0" smtClean="0"/>
              <a:t> s/Folder/</a:t>
            </a:r>
            <a:r>
              <a:rPr lang="en-US" dirty="0" err="1" smtClean="0"/>
              <a:t>NotAFolder</a:t>
            </a:r>
            <a:r>
              <a:rPr lang="en-US" dirty="0" smtClean="0"/>
              <a:t> </a:t>
            </a:r>
            <a:r>
              <a:rPr lang="en-US" dirty="0" err="1" smtClean="0"/>
              <a:t>folders.txt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</a:t>
            </a:r>
            <a:r>
              <a:rPr lang="en-US" dirty="0"/>
              <a:t>doesn't have built in equivalents, but you can fake it with these:</a:t>
            </a:r>
          </a:p>
          <a:p>
            <a:endParaRPr lang="en-US" dirty="0" smtClean="0"/>
          </a:p>
          <a:p>
            <a:r>
              <a:rPr lang="en-US" dirty="0" err="1" smtClean="0"/>
              <a:t>findstr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cygwin</a:t>
            </a:r>
            <a:r>
              <a:rPr lang="en-US" dirty="0" smtClean="0"/>
              <a:t>, gnuwin32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Line- </a:t>
            </a:r>
            <a:r>
              <a:rPr lang="en-US" dirty="0" smtClean="0"/>
              <a:t>pipes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want the output of one program to be used as the input to another program, you put them together with the '|' character</a:t>
            </a:r>
          </a:p>
          <a:p>
            <a:endParaRPr lang="en-US" dirty="0"/>
          </a:p>
          <a:p>
            <a:r>
              <a:rPr lang="en-US" dirty="0" err="1" smtClean="0"/>
              <a:t>grep</a:t>
            </a:r>
            <a:r>
              <a:rPr lang="en-US" dirty="0" smtClean="0"/>
              <a:t> "Twitter" </a:t>
            </a:r>
            <a:r>
              <a:rPr lang="en-US" dirty="0" err="1" smtClean="0"/>
              <a:t>lsoutput.txt</a:t>
            </a:r>
            <a:r>
              <a:rPr lang="en-US" dirty="0" smtClean="0"/>
              <a:t> | </a:t>
            </a:r>
            <a:r>
              <a:rPr lang="en-US" dirty="0" err="1" smtClean="0"/>
              <a:t>sed</a:t>
            </a:r>
            <a:r>
              <a:rPr lang="en-US" dirty="0" smtClean="0"/>
              <a:t> s/Twitter/Facebook/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folders.txt</a:t>
            </a:r>
            <a:r>
              <a:rPr lang="en-US" dirty="0" smtClean="0"/>
              <a:t> | </a:t>
            </a:r>
            <a:r>
              <a:rPr lang="en-US" dirty="0" err="1" smtClean="0"/>
              <a:t>findstr</a:t>
            </a:r>
            <a:r>
              <a:rPr lang="en-US" dirty="0" smtClean="0"/>
              <a:t> "1"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</a:t>
            </a:r>
            <a:br>
              <a:rPr lang="en-US" dirty="0" smtClean="0"/>
            </a:br>
            <a:r>
              <a:rPr lang="en-US" dirty="0" smtClean="0"/>
              <a:t>Exercise!</a:t>
            </a:r>
            <a:endParaRPr lang="en-US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-56528"/>
            <a:ext cx="65" cy="57025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directory</a:t>
            </a:r>
          </a:p>
          <a:p>
            <a:r>
              <a:rPr lang="en-US" dirty="0" smtClean="0"/>
              <a:t>cd into that directory</a:t>
            </a:r>
          </a:p>
          <a:p>
            <a:r>
              <a:rPr lang="en-US" dirty="0" smtClean="0"/>
              <a:t>Create a file </a:t>
            </a:r>
            <a:r>
              <a:rPr lang="en-US" dirty="0" err="1" smtClean="0"/>
              <a:t>desktop.txt</a:t>
            </a:r>
            <a:r>
              <a:rPr lang="en-US" dirty="0" smtClean="0"/>
              <a:t> in your directory</a:t>
            </a:r>
          </a:p>
          <a:p>
            <a:r>
              <a:rPr lang="en-US" dirty="0" smtClean="0"/>
              <a:t>Output the contents of your Desktop folder into </a:t>
            </a:r>
            <a:r>
              <a:rPr lang="en-US" dirty="0" err="1" smtClean="0"/>
              <a:t>desktop.txt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sorted by last edited time </a:t>
            </a:r>
          </a:p>
          <a:p>
            <a:pPr lvl="1"/>
            <a:r>
              <a:rPr lang="en-US" dirty="0" smtClean="0"/>
              <a:t>Google is your friend!</a:t>
            </a:r>
          </a:p>
          <a:p>
            <a:pPr lvl="1"/>
            <a:r>
              <a:rPr lang="en-US" dirty="0" smtClean="0"/>
              <a:t>Your friends are your friend!</a:t>
            </a:r>
          </a:p>
          <a:p>
            <a:pPr lvl="1"/>
            <a:r>
              <a:rPr lang="en-US" dirty="0" smtClean="0"/>
              <a:t>Windows is a bit harder than Unix, but not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5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</a:t>
            </a:r>
            <a:r>
              <a:rPr lang="en-US" dirty="0" smtClean="0"/>
              <a:t>Why do we want this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 line turns out to be much faster and easier for lots of applications</a:t>
            </a:r>
          </a:p>
          <a:p>
            <a:r>
              <a:rPr lang="en-US" dirty="0" smtClean="0"/>
              <a:t>Programmers all use command line</a:t>
            </a:r>
          </a:p>
          <a:p>
            <a:r>
              <a:rPr lang="en-US" dirty="0" smtClean="0"/>
              <a:t>We need to understand command line to understand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400" dirty="0"/>
              <a:t>Learn about command line culture here: </a:t>
            </a:r>
            <a:r>
              <a:rPr lang="en-US" sz="2400" dirty="0">
                <a:hlinkClick r:id="rId2"/>
              </a:rPr>
              <a:t>http://pgbovine.net/two-cultures-of-computing.htm</a:t>
            </a:r>
            <a:r>
              <a:rPr lang="en-US" sz="2400" dirty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the most widely used “Concurrent Versioning System” (CVS).  It’s like </a:t>
            </a:r>
            <a:r>
              <a:rPr lang="en-US" dirty="0" err="1" smtClean="0"/>
              <a:t>google</a:t>
            </a:r>
            <a:r>
              <a:rPr lang="en-US" dirty="0" smtClean="0"/>
              <a:t> docs, but for programmers</a:t>
            </a:r>
          </a:p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r>
              <a:rPr lang="en-US" dirty="0" smtClean="0"/>
              <a:t>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://try.github.io/levels/1/challenges/</a:t>
            </a:r>
            <a:r>
              <a:rPr lang="en-US" dirty="0" smtClean="0">
                <a:hlinkClick r:id="rId2"/>
              </a:rPr>
              <a:t>1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 smtClean="0"/>
              <a:t>to </a:t>
            </a:r>
            <a:r>
              <a:rPr lang="en-US" dirty="0">
                <a:hlinkClick r:id="rId2"/>
              </a:rPr>
              <a:t>http://www.boothhacks.com/W2014/Challenges/</a:t>
            </a:r>
            <a:r>
              <a:rPr lang="en-US" dirty="0" smtClean="0">
                <a:hlinkClick r:id="rId2"/>
              </a:rPr>
              <a:t>index.php</a:t>
            </a:r>
            <a:r>
              <a:rPr lang="en-US" dirty="0" smtClean="0"/>
              <a:t> and </a:t>
            </a:r>
            <a:r>
              <a:rPr lang="en-US" dirty="0" smtClean="0"/>
              <a:t>complete the challenge</a:t>
            </a:r>
          </a:p>
          <a:p>
            <a:r>
              <a:rPr lang="en-US" dirty="0" smtClean="0"/>
              <a:t>The end of the challenge will direct you to a google doc</a:t>
            </a:r>
          </a:p>
          <a:p>
            <a:r>
              <a:rPr lang="en-US" dirty="0" smtClean="0"/>
              <a:t>First person (or team of people) to put their name in the google doc gets a (small) prize</a:t>
            </a:r>
          </a:p>
          <a:p>
            <a:r>
              <a:rPr lang="en-US" dirty="0" smtClean="0"/>
              <a:t>GO!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Google Docs Works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0522" y="1964214"/>
            <a:ext cx="3230880" cy="330403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3051" y="2031271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65161" y="2047273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Google Docs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4553" y="2610390"/>
            <a:ext cx="2707479" cy="22324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74554" y="2693449"/>
            <a:ext cx="19019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Powerpoint.ppt</a:t>
            </a:r>
          </a:p>
          <a:p>
            <a:pPr algn="ctr"/>
            <a:endParaRPr lang="en-US" sz="1200" dirty="0"/>
          </a:p>
          <a:p>
            <a:r>
              <a:rPr lang="en-US" sz="1200" dirty="0" smtClean="0"/>
              <a:t>consultants know what should go here.</a:t>
            </a:r>
          </a:p>
          <a:p>
            <a:endParaRPr lang="en-US" sz="1200" dirty="0"/>
          </a:p>
          <a:p>
            <a:r>
              <a:rPr lang="en-US" sz="1200" dirty="0" smtClean="0"/>
              <a:t>I do not.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6510528" y="2031271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42638" y="2047273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Contributor 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63668" y="2034556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5778" y="2050558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Contributor 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64682" y="2660987"/>
            <a:ext cx="18513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96792" y="2676989"/>
            <a:ext cx="16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6616" y="3927363"/>
            <a:ext cx="18513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8726" y="3943365"/>
            <a:ext cx="16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3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90925" y="3227496"/>
            <a:ext cx="18513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923035" y="3243498"/>
            <a:ext cx="16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2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2480999" y="2742217"/>
            <a:ext cx="496869" cy="19202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2488079" y="4092450"/>
            <a:ext cx="496869" cy="19202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 flipH="1">
            <a:off x="6334725" y="3340761"/>
            <a:ext cx="392073" cy="17480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Github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00113" y="2389632"/>
            <a:ext cx="3230880" cy="330403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62209" y="3416808"/>
            <a:ext cx="1901952" cy="210921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2642" y="2456689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4752" y="2472691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62209" y="3499867"/>
            <a:ext cx="1901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index.html</a:t>
            </a:r>
          </a:p>
          <a:p>
            <a:pPr algn="ctr"/>
            <a:endParaRPr lang="en-US" sz="1200" dirty="0"/>
          </a:p>
          <a:p>
            <a:r>
              <a:rPr lang="en-US" sz="1200" dirty="0" smtClean="0"/>
              <a:t>&lt;html&gt;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&lt;head&gt;</a:t>
            </a:r>
          </a:p>
          <a:p>
            <a:r>
              <a:rPr lang="en-US" sz="1200" dirty="0" smtClean="0"/>
              <a:t>        &lt;link </a:t>
            </a:r>
            <a:r>
              <a:rPr lang="en-US" sz="1200" dirty="0" err="1" smtClean="0"/>
              <a:t>src</a:t>
            </a:r>
            <a:r>
              <a:rPr lang="en-US" sz="1200" dirty="0" smtClean="0"/>
              <a:t>=“my.js”&gt;</a:t>
            </a:r>
          </a:p>
          <a:p>
            <a:r>
              <a:rPr lang="en-US" sz="1200" dirty="0" smtClean="0"/>
              <a:t>    &lt;/head&gt;</a:t>
            </a:r>
          </a:p>
          <a:p>
            <a:r>
              <a:rPr lang="en-US" sz="1200" dirty="0" smtClean="0"/>
              <a:t>    &lt;body&gt;</a:t>
            </a:r>
          </a:p>
          <a:p>
            <a:r>
              <a:rPr lang="en-US" sz="1200" dirty="0" smtClean="0"/>
              <a:t>        &lt;p&gt;hello world&lt;/p&gt;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&lt;/body&gt;</a:t>
            </a:r>
          </a:p>
          <a:p>
            <a:r>
              <a:rPr lang="en-US" sz="1200" dirty="0" smtClean="0"/>
              <a:t>&lt;/head&gt;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408177" y="3226308"/>
            <a:ext cx="1901952" cy="210921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08177" y="3309367"/>
            <a:ext cx="1901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index.html</a:t>
            </a:r>
          </a:p>
          <a:p>
            <a:pPr algn="ctr"/>
            <a:endParaRPr lang="en-US" sz="1200" dirty="0"/>
          </a:p>
          <a:p>
            <a:r>
              <a:rPr lang="en-US" sz="1200" dirty="0" smtClean="0"/>
              <a:t>&lt;html&gt;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&lt;head&gt;</a:t>
            </a:r>
          </a:p>
          <a:p>
            <a:r>
              <a:rPr lang="en-US" sz="1200" dirty="0" smtClean="0"/>
              <a:t>        &lt;link </a:t>
            </a:r>
            <a:r>
              <a:rPr lang="en-US" sz="1200" dirty="0" err="1" smtClean="0"/>
              <a:t>src</a:t>
            </a:r>
            <a:r>
              <a:rPr lang="en-US" sz="1200" dirty="0" smtClean="0"/>
              <a:t>=“my.js”&gt;</a:t>
            </a:r>
          </a:p>
          <a:p>
            <a:r>
              <a:rPr lang="en-US" sz="1200" dirty="0" smtClean="0"/>
              <a:t>    &lt;/head&gt;</a:t>
            </a:r>
          </a:p>
          <a:p>
            <a:r>
              <a:rPr lang="en-US" sz="1200" dirty="0" smtClean="0"/>
              <a:t>    &lt;body&gt;</a:t>
            </a:r>
          </a:p>
          <a:p>
            <a:r>
              <a:rPr lang="en-US" sz="1200" dirty="0" smtClean="0"/>
              <a:t>        &lt;p&gt;hello world&lt;/p&gt;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&lt;/body&gt;</a:t>
            </a:r>
          </a:p>
          <a:p>
            <a:r>
              <a:rPr lang="en-US" sz="1200" dirty="0" smtClean="0"/>
              <a:t>&lt;/head&gt;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154145" y="3035808"/>
            <a:ext cx="1901952" cy="210921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54145" y="3118867"/>
            <a:ext cx="1901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index.html</a:t>
            </a:r>
          </a:p>
          <a:p>
            <a:pPr algn="ctr"/>
            <a:endParaRPr lang="en-US" sz="1200" dirty="0"/>
          </a:p>
          <a:p>
            <a:r>
              <a:rPr lang="en-US" sz="1200" dirty="0" smtClean="0"/>
              <a:t>&lt;html&gt;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&lt;head&gt;</a:t>
            </a:r>
          </a:p>
          <a:p>
            <a:r>
              <a:rPr lang="en-US" sz="1200" dirty="0" smtClean="0"/>
              <a:t>        &lt;link </a:t>
            </a:r>
            <a:r>
              <a:rPr lang="en-US" sz="1200" dirty="0" err="1" smtClean="0"/>
              <a:t>src</a:t>
            </a:r>
            <a:r>
              <a:rPr lang="en-US" sz="1200" dirty="0" smtClean="0"/>
              <a:t>=“my.js”&gt;</a:t>
            </a:r>
          </a:p>
          <a:p>
            <a:r>
              <a:rPr lang="en-US" sz="1200" dirty="0" smtClean="0"/>
              <a:t>    &lt;/head&gt;</a:t>
            </a:r>
          </a:p>
          <a:p>
            <a:r>
              <a:rPr lang="en-US" sz="1200" dirty="0" smtClean="0"/>
              <a:t>    &lt;body&gt;</a:t>
            </a:r>
          </a:p>
          <a:p>
            <a:r>
              <a:rPr lang="en-US" sz="1200" dirty="0" smtClean="0"/>
              <a:t>        &lt;p&gt;hello world&lt;/p&gt;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&lt;/body&gt;</a:t>
            </a:r>
          </a:p>
          <a:p>
            <a:r>
              <a:rPr lang="en-US" sz="1200" dirty="0" smtClean="0"/>
              <a:t>&lt;/head&gt;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500338" y="2141204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2448" y="2157206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4584192" y="2752975"/>
            <a:ext cx="1743456" cy="184666"/>
          </a:xfrm>
          <a:prstGeom prst="lef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486656" y="3416808"/>
            <a:ext cx="1840992" cy="19202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81136" y="3483645"/>
            <a:ext cx="402336" cy="4037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5696" y="3396146"/>
            <a:ext cx="402336" cy="4037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79968" y="3297979"/>
            <a:ext cx="402336" cy="4037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00337" y="3795940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32447" y="3811942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index.html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500338" y="2641355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632448" y="2657357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equest files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00337" y="3293365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32447" y="3309367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files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00337" y="4347427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32447" y="4363429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Commit files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500337" y="4882912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32447" y="4898914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Push edited files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 flipH="1">
            <a:off x="4584192" y="4990306"/>
            <a:ext cx="1623728" cy="18135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80552" y="4892139"/>
            <a:ext cx="402336" cy="4037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- cloning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Watch, don’t do!</a:t>
            </a:r>
          </a:p>
          <a:p>
            <a:pPr marL="0" indent="0">
              <a:buNone/>
            </a:pPr>
            <a:r>
              <a:rPr lang="en-US" dirty="0" smtClean="0"/>
              <a:t>-install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-cd to whatever directory you want (not </a:t>
            </a:r>
            <a:r>
              <a:rPr lang="en-US" sz="2200" dirty="0" err="1" smtClean="0"/>
              <a:t>dropbox</a:t>
            </a:r>
            <a:r>
              <a:rPr lang="en-US" sz="2200" dirty="0" smtClean="0"/>
              <a:t>)</a:t>
            </a:r>
          </a:p>
          <a:p>
            <a:pPr marL="0" lvl="1" indent="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github.com/boothhacks/W2014.git</a:t>
            </a:r>
            <a:endParaRPr lang="en-US" dirty="0"/>
          </a:p>
          <a:p>
            <a:pPr marL="0" lvl="1" indent="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pull master origin</a:t>
            </a:r>
          </a:p>
          <a:p>
            <a:pPr marL="0" lvl="1" indent="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smtClean="0"/>
              <a:t>cat .</a:t>
            </a:r>
            <a:r>
              <a:rPr lang="en-US" dirty="0" err="1" smtClean="0"/>
              <a:t>git</a:t>
            </a:r>
            <a:r>
              <a:rPr lang="en-US" dirty="0" smtClean="0"/>
              <a:t>\</a:t>
            </a:r>
            <a:r>
              <a:rPr lang="en-US" dirty="0" err="1" smtClean="0"/>
              <a:t>config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0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- making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mkdir</a:t>
            </a:r>
            <a:r>
              <a:rPr lang="en-US" dirty="0" smtClean="0"/>
              <a:t> W2014\Hackers\&lt;user handle&gt;</a:t>
            </a:r>
          </a:p>
          <a:p>
            <a:pPr marL="0" indent="0">
              <a:buNone/>
            </a:pPr>
            <a:r>
              <a:rPr lang="en-US" dirty="0" smtClean="0"/>
              <a:t>cd W2014\Hackers</a:t>
            </a:r>
            <a:r>
              <a:rPr lang="en-US" dirty="0"/>
              <a:t>\&lt;user handle&gt;</a:t>
            </a:r>
          </a:p>
          <a:p>
            <a:pPr marL="0" indent="0">
              <a:buNone/>
            </a:pPr>
            <a:r>
              <a:rPr lang="en-US" dirty="0" smtClean="0"/>
              <a:t>touch index.html</a:t>
            </a:r>
          </a:p>
          <a:p>
            <a:pPr marL="0" indent="0">
              <a:buNone/>
            </a:pPr>
            <a:r>
              <a:rPr lang="en-US" dirty="0" smtClean="0"/>
              <a:t>-open + edit index.html with sublime text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index.html 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- submitting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-m “message to attach to your commit”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-any time anybody does a </a:t>
            </a:r>
            <a:r>
              <a:rPr lang="en-US" dirty="0" err="1" smtClean="0"/>
              <a:t>git</a:t>
            </a:r>
            <a:r>
              <a:rPr lang="en-US" dirty="0" smtClean="0"/>
              <a:t> pull in the future, they will get your file!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90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- </a:t>
            </a:r>
            <a:r>
              <a:rPr lang="en-US" dirty="0" err="1" smtClean="0"/>
              <a:t>webhook</a:t>
            </a:r>
            <a:r>
              <a:rPr lang="en-US" dirty="0" smtClean="0"/>
              <a:t> 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We’ve actually done some magic on the backend here- every time someone commits to our </a:t>
            </a:r>
            <a:r>
              <a:rPr lang="en-US" dirty="0" err="1" smtClean="0"/>
              <a:t>github</a:t>
            </a:r>
            <a:r>
              <a:rPr lang="en-US" dirty="0" smtClean="0"/>
              <a:t> repo, we’ve asked </a:t>
            </a:r>
            <a:r>
              <a:rPr lang="en-US" dirty="0" err="1" smtClean="0"/>
              <a:t>github</a:t>
            </a:r>
            <a:r>
              <a:rPr lang="en-US" dirty="0" smtClean="0"/>
              <a:t> to go visit a specific URL on </a:t>
            </a:r>
            <a:r>
              <a:rPr lang="en-US" dirty="0" smtClean="0">
                <a:hlinkClick r:id="rId2"/>
              </a:rPr>
              <a:t>www.boothhacks.com</a:t>
            </a:r>
            <a:endParaRPr lang="en-US" dirty="0" smtClean="0"/>
          </a:p>
          <a:p>
            <a:r>
              <a:rPr lang="en-US" dirty="0" smtClean="0"/>
              <a:t>When this happens, our </a:t>
            </a:r>
            <a:r>
              <a:rPr lang="en-US" dirty="0" err="1" smtClean="0"/>
              <a:t>boothhacks</a:t>
            </a:r>
            <a:r>
              <a:rPr lang="en-US" dirty="0" smtClean="0"/>
              <a:t> server does a </a:t>
            </a:r>
            <a:r>
              <a:rPr lang="en-US" dirty="0" err="1" smtClean="0"/>
              <a:t>git</a:t>
            </a:r>
            <a:r>
              <a:rPr lang="en-US" dirty="0" smtClean="0"/>
              <a:t> pull from the repo into our live server</a:t>
            </a:r>
          </a:p>
          <a:p>
            <a:r>
              <a:rPr lang="en-US" dirty="0" smtClean="0"/>
              <a:t>We’re auto-deploying every single check-in that happens</a:t>
            </a:r>
          </a:p>
          <a:p>
            <a:pPr lvl="1"/>
            <a:r>
              <a:rPr lang="en-US" dirty="0" smtClean="0"/>
              <a:t>This is a TERRIBLE idea for a public repo- but it’s cool</a:t>
            </a:r>
          </a:p>
          <a:p>
            <a:pPr lvl="1"/>
            <a:r>
              <a:rPr lang="en-US" dirty="0" smtClean="0"/>
              <a:t>This is actually a terrible idea for almost any real world application, other than a test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48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- Why do we want this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a good way to manage code between developers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the most common CVS right now</a:t>
            </a:r>
          </a:p>
          <a:p>
            <a:r>
              <a:rPr lang="en-US" dirty="0" smtClean="0"/>
              <a:t>Can put up public open source projects, or private ones (for a price)</a:t>
            </a:r>
          </a:p>
          <a:p>
            <a:r>
              <a:rPr lang="en-US" dirty="0" smtClean="0"/>
              <a:t>All your developers will use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You’ll need </a:t>
            </a:r>
            <a:r>
              <a:rPr lang="en-US" dirty="0" err="1" smtClean="0"/>
              <a:t>github</a:t>
            </a:r>
            <a:r>
              <a:rPr lang="en-US" dirty="0" smtClean="0"/>
              <a:t> to make use of lots of cool projects (e.g. our Twitter page from last week)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7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u="sng" dirty="0" smtClean="0"/>
              <a:t>Beginner</a:t>
            </a:r>
          </a:p>
          <a:p>
            <a:r>
              <a:rPr lang="en-US" sz="2600" dirty="0"/>
              <a:t>Install </a:t>
            </a:r>
            <a:r>
              <a:rPr lang="en-US" sz="2600" dirty="0" err="1" smtClean="0"/>
              <a:t>Git</a:t>
            </a:r>
            <a:endParaRPr lang="en-US" sz="2600" dirty="0" smtClean="0"/>
          </a:p>
          <a:p>
            <a:r>
              <a:rPr lang="en-US" sz="2600" dirty="0" smtClean="0"/>
              <a:t>Create a </a:t>
            </a:r>
            <a:r>
              <a:rPr lang="en-US" sz="2600" dirty="0" err="1" smtClean="0"/>
              <a:t>Github</a:t>
            </a:r>
            <a:r>
              <a:rPr lang="en-US" sz="2600" dirty="0" smtClean="0"/>
              <a:t> account</a:t>
            </a:r>
          </a:p>
          <a:p>
            <a:r>
              <a:rPr lang="en-US" sz="2600" dirty="0" smtClean="0"/>
              <a:t>Set </a:t>
            </a:r>
            <a:r>
              <a:rPr lang="en-US" sz="2600" dirty="0"/>
              <a:t>up a local repository pointing toward our group remote </a:t>
            </a:r>
            <a:r>
              <a:rPr lang="en-US" sz="2600" dirty="0" smtClean="0"/>
              <a:t>repository (follow directions on slides </a:t>
            </a:r>
            <a:r>
              <a:rPr lang="en-US" sz="2600" dirty="0" smtClean="0"/>
              <a:t>22-24)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3200" b="1" u="sng" dirty="0" smtClean="0"/>
              <a:t>Intermediate</a:t>
            </a:r>
            <a:endParaRPr lang="en-US" sz="3200" b="1" u="sng" dirty="0" smtClean="0"/>
          </a:p>
          <a:p>
            <a:r>
              <a:rPr lang="en-US" sz="2600" dirty="0"/>
              <a:t>Create your own folder under </a:t>
            </a:r>
            <a:r>
              <a:rPr lang="en-US" sz="2600" dirty="0" err="1"/>
              <a:t>boothhacks</a:t>
            </a:r>
            <a:r>
              <a:rPr lang="en-US" sz="2600" dirty="0"/>
              <a:t>/W2014/Hackers/&lt;your </a:t>
            </a:r>
            <a:r>
              <a:rPr lang="en-US" sz="2600" dirty="0" smtClean="0"/>
              <a:t>handle</a:t>
            </a:r>
            <a:r>
              <a:rPr lang="en-US" sz="2600" dirty="0"/>
              <a:t>&gt;</a:t>
            </a:r>
          </a:p>
          <a:p>
            <a:r>
              <a:rPr lang="en-US" sz="2600" dirty="0"/>
              <a:t>Commit index.html from last weeks assignment to the repository in that folder</a:t>
            </a:r>
          </a:p>
          <a:p>
            <a:pPr lvl="1"/>
            <a:r>
              <a:rPr lang="en-US" dirty="0"/>
              <a:t>Should be able to visit your page at </a:t>
            </a:r>
            <a:r>
              <a:rPr lang="en-US" dirty="0" smtClean="0">
                <a:hlinkClick r:id="rId2"/>
              </a:rPr>
              <a:t>www.boothhacks.com/Hackers/your_handle/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Advanced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600" dirty="0" smtClean="0"/>
              <a:t>Complete the tutorial at </a:t>
            </a:r>
            <a:r>
              <a:rPr lang="en-US" sz="2600" dirty="0">
                <a:hlinkClick r:id="rId2"/>
              </a:rPr>
              <a:t>http://try.github.io/levels/1/challenges/1</a:t>
            </a:r>
            <a:r>
              <a:rPr lang="en-US" sz="2600" dirty="0"/>
              <a:t> </a:t>
            </a:r>
            <a:r>
              <a:rPr lang="en-US" sz="2600" dirty="0" smtClean="0"/>
              <a:t>to learn about some more advanced features of </a:t>
            </a:r>
            <a:r>
              <a:rPr lang="en-US" sz="2600" dirty="0" err="1" smtClean="0"/>
              <a:t>Git</a:t>
            </a:r>
            <a:endParaRPr lang="en-US" sz="2600" dirty="0" smtClean="0"/>
          </a:p>
          <a:p>
            <a:pPr marL="0" lvl="1" indent="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2400" b="1" u="sng" dirty="0" smtClean="0"/>
              <a:t>Legendary</a:t>
            </a:r>
            <a:endParaRPr lang="en-US" sz="2400" dirty="0" smtClean="0"/>
          </a:p>
          <a:p>
            <a:r>
              <a:rPr lang="en-US" sz="2600" dirty="0" smtClean="0"/>
              <a:t>Complete </a:t>
            </a:r>
            <a:r>
              <a:rPr lang="en-US" sz="2600" dirty="0" smtClean="0"/>
              <a:t>the assignment at </a:t>
            </a:r>
            <a:r>
              <a:rPr lang="en-US" sz="2600" dirty="0" smtClean="0">
                <a:hlinkClick r:id="rId3"/>
              </a:rPr>
              <a:t>http://evc-cit.info/cit052/grep1.html</a:t>
            </a:r>
            <a:r>
              <a:rPr lang="en-US" sz="2600" dirty="0" smtClean="0"/>
              <a:t> (minus all the "turn it in" BS)</a:t>
            </a:r>
          </a:p>
          <a:p>
            <a:pPr lvl="1"/>
            <a:r>
              <a:rPr lang="en-US" sz="2300" dirty="0" smtClean="0"/>
              <a:t>Requires regex- </a:t>
            </a:r>
            <a:r>
              <a:rPr lang="en-US" sz="2300" dirty="0"/>
              <a:t>see appendix, </a:t>
            </a:r>
            <a:r>
              <a:rPr lang="en-US" sz="2300" dirty="0">
                <a:hlinkClick r:id="rId4"/>
              </a:rPr>
              <a:t>http://regexone.com</a:t>
            </a:r>
            <a:r>
              <a:rPr lang="en-US" sz="2300" dirty="0" smtClean="0">
                <a:hlinkClick r:id="rId4"/>
              </a:rPr>
              <a:t>/</a:t>
            </a:r>
            <a:r>
              <a:rPr lang="en-US" sz="2300" dirty="0" smtClean="0"/>
              <a:t>, and/or come talk to me for an intro</a:t>
            </a:r>
          </a:p>
          <a:p>
            <a:pPr lvl="1"/>
            <a:r>
              <a:rPr lang="en-US" sz="2300" dirty="0" smtClean="0"/>
              <a:t>Assumes you're using Unix- Windows user either download Cygwin, or make due with </a:t>
            </a:r>
            <a:r>
              <a:rPr lang="en-US" sz="2300" dirty="0" err="1" smtClean="0"/>
              <a:t>findstr</a:t>
            </a:r>
            <a:r>
              <a:rPr lang="en-US" sz="2300" dirty="0" smtClean="0"/>
              <a:t> and other hacks </a:t>
            </a:r>
            <a:r>
              <a:rPr lang="en-US" sz="2300" dirty="0"/>
              <a:t>(recommend Cygwin- </a:t>
            </a:r>
            <a:r>
              <a:rPr lang="en-US" sz="2300" dirty="0">
                <a:hlinkClick r:id="rId5"/>
              </a:rPr>
              <a:t>http://</a:t>
            </a:r>
            <a:r>
              <a:rPr lang="en-US" sz="2300" dirty="0" err="1">
                <a:hlinkClick r:id="rId5"/>
              </a:rPr>
              <a:t>cygwin.com</a:t>
            </a:r>
            <a:r>
              <a:rPr lang="en-US" sz="2300" dirty="0">
                <a:hlinkClick r:id="rId5"/>
              </a:rPr>
              <a:t>/</a:t>
            </a:r>
            <a:r>
              <a:rPr lang="en-US" sz="2300" dirty="0" err="1" smtClean="0">
                <a:hlinkClick r:id="rId5"/>
              </a:rPr>
              <a:t>install.html</a:t>
            </a:r>
            <a:r>
              <a:rPr lang="en-US" sz="2300" dirty="0" smtClean="0"/>
              <a:t>)</a:t>
            </a:r>
          </a:p>
          <a:p>
            <a:pPr lvl="1"/>
            <a:endParaRPr lang="en-US" dirty="0"/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6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There is a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GUI.  I recommend against </a:t>
            </a:r>
            <a:r>
              <a:rPr lang="en-US" sz="2200" dirty="0" smtClean="0"/>
              <a:t>it.</a:t>
            </a:r>
          </a:p>
          <a:p>
            <a:r>
              <a:rPr lang="en-US" sz="2200" dirty="0" smtClean="0"/>
              <a:t>Come to Hack @ </a:t>
            </a:r>
            <a:r>
              <a:rPr lang="en-US" sz="2200" dirty="0" err="1" smtClean="0"/>
              <a:t>UChicago</a:t>
            </a:r>
            <a:r>
              <a:rPr lang="en-US" sz="2200" dirty="0" smtClean="0"/>
              <a:t> Night Tomorrow!</a:t>
            </a:r>
          </a:p>
          <a:p>
            <a:pPr lvl="1"/>
            <a:r>
              <a:rPr lang="en-US" dirty="0" smtClean="0"/>
              <a:t>Friday 1/24 from 5:30-8:00</a:t>
            </a:r>
          </a:p>
          <a:p>
            <a:pPr lvl="1"/>
            <a:r>
              <a:rPr lang="en-US" dirty="0" smtClean="0"/>
              <a:t>Meet at 5:00 in the Winter Garden to walk over</a:t>
            </a:r>
            <a:endParaRPr lang="en-US" dirty="0"/>
          </a:p>
          <a:p>
            <a:r>
              <a:rPr lang="en-US" sz="2200" dirty="0" smtClean="0"/>
              <a:t>Upcoming Metra Schedule:</a:t>
            </a:r>
          </a:p>
          <a:p>
            <a:pPr lvl="1"/>
            <a:r>
              <a:rPr lang="en-US" dirty="0" smtClean="0"/>
              <a:t>57</a:t>
            </a:r>
            <a:r>
              <a:rPr lang="en-US" baseline="30000" dirty="0" smtClean="0"/>
              <a:t>th</a:t>
            </a:r>
            <a:r>
              <a:rPr lang="en-US" dirty="0" smtClean="0"/>
              <a:t>- 7:38, 8:31</a:t>
            </a:r>
          </a:p>
          <a:p>
            <a:pPr lvl="1"/>
            <a:r>
              <a:rPr lang="en-US" dirty="0" smtClean="0"/>
              <a:t>59</a:t>
            </a:r>
            <a:r>
              <a:rPr lang="en-US" baseline="30000" dirty="0" smtClean="0"/>
              <a:t>th</a:t>
            </a:r>
            <a:r>
              <a:rPr lang="en-US" dirty="0" smtClean="0"/>
              <a:t>- 7:37, 8:29</a:t>
            </a:r>
            <a:endParaRPr lang="en-US" dirty="0" smtClean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3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time we talked about html, </a:t>
            </a:r>
            <a:r>
              <a:rPr lang="en-US" dirty="0" err="1" smtClean="0"/>
              <a:t>css</a:t>
            </a:r>
            <a:r>
              <a:rPr lang="en-US" dirty="0" smtClean="0"/>
              <a:t>,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We’re going to completely switch gears</a:t>
            </a:r>
          </a:p>
          <a:p>
            <a:pPr lvl="1"/>
            <a:r>
              <a:rPr lang="en-US" dirty="0" smtClean="0"/>
              <a:t>Because html and CSS is the easy part</a:t>
            </a:r>
          </a:p>
          <a:p>
            <a:pPr lvl="1"/>
            <a:r>
              <a:rPr lang="en-US" dirty="0" smtClean="0"/>
              <a:t>Because there’s more basics to learn before moving on</a:t>
            </a:r>
          </a:p>
          <a:p>
            <a:r>
              <a:rPr lang="en-US" dirty="0" smtClean="0"/>
              <a:t>Plenty of review resources</a:t>
            </a:r>
          </a:p>
          <a:p>
            <a:pPr lvl="1"/>
            <a:r>
              <a:rPr lang="en-US" sz="1800" dirty="0" smtClean="0"/>
              <a:t>html </a:t>
            </a:r>
            <a:r>
              <a:rPr lang="en-US" sz="1800" dirty="0"/>
              <a:t>tutorial- </a:t>
            </a:r>
            <a:r>
              <a:rPr lang="en-US" sz="1800" dirty="0">
                <a:hlinkClick r:id="rId2"/>
              </a:rPr>
              <a:t>http://www.w3schools.com/html/default.asp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 smtClean="0"/>
              <a:t>CSS </a:t>
            </a:r>
            <a:r>
              <a:rPr lang="en-US" sz="1800" dirty="0"/>
              <a:t>Tutorial- </a:t>
            </a:r>
            <a:r>
              <a:rPr lang="en-US" sz="1800" dirty="0">
                <a:hlinkClick r:id="rId3"/>
              </a:rPr>
              <a:t>http://www.w3schools.com/css/default.asp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 err="1" smtClean="0"/>
              <a:t>Javascript</a:t>
            </a:r>
            <a:r>
              <a:rPr lang="en-US" sz="1800" dirty="0" smtClean="0"/>
              <a:t> </a:t>
            </a:r>
            <a:r>
              <a:rPr lang="en-US" sz="1800" dirty="0"/>
              <a:t>tutorial- </a:t>
            </a:r>
            <a:r>
              <a:rPr lang="en-US" sz="1800" dirty="0">
                <a:hlinkClick r:id="rId4"/>
              </a:rPr>
              <a:t>http://www.w3schools.com/js/default.asp</a:t>
            </a:r>
            <a:r>
              <a:rPr lang="en-US" sz="1800" dirty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Command Line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1400" dirty="0" err="1"/>
              <a:t>d</a:t>
            </a:r>
            <a:r>
              <a:rPr lang="en-US" sz="1400" dirty="0" err="1" smtClean="0"/>
              <a:t>ir</a:t>
            </a:r>
            <a:r>
              <a:rPr lang="en-US" sz="1400" dirty="0" smtClean="0"/>
              <a:t> (list files and folders in a directory)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cd (change directory)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copy (copy a file)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move (move a file)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del (delete a file)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mkdir</a:t>
            </a:r>
            <a:r>
              <a:rPr lang="en-US" sz="1400" dirty="0" smtClean="0"/>
              <a:t> (create a directory)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rmdir</a:t>
            </a:r>
            <a:r>
              <a:rPr lang="en-US" sz="1400" dirty="0" smtClean="0"/>
              <a:t> (delete a directory)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* (wildcard character)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/? (get help</a:t>
            </a:r>
            <a:r>
              <a:rPr lang="en-US" sz="1400" dirty="0" smtClean="0"/>
              <a:t>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tab (autocomplete)</a:t>
            </a:r>
            <a:endParaRPr lang="en-US" sz="1400" dirty="0" smtClean="0"/>
          </a:p>
          <a:p>
            <a:pPr>
              <a:spcBef>
                <a:spcPts val="500"/>
              </a:spcBef>
            </a:pPr>
            <a:r>
              <a:rPr lang="en-US" sz="1400" dirty="0" smtClean="0"/>
              <a:t>up arrow/enter (rerun the last command)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.. (the directory above me)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. (the current directory/file name)</a:t>
            </a:r>
          </a:p>
          <a:p>
            <a:pPr>
              <a:spcBef>
                <a:spcPts val="500"/>
              </a:spcBef>
            </a:pPr>
            <a:r>
              <a:rPr lang="en-US" sz="1400" dirty="0"/>
              <a:t>right click-&gt;run as administrator </a:t>
            </a:r>
            <a:r>
              <a:rPr lang="en-US" sz="1400" dirty="0" smtClean="0"/>
              <a:t>(some things require extra permissions)</a:t>
            </a:r>
            <a:endParaRPr lang="en-US" sz="1400" dirty="0"/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1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Unix Command </a:t>
            </a:r>
            <a:r>
              <a:rPr lang="en-US" dirty="0" smtClean="0"/>
              <a:t>Line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1400" dirty="0" err="1" smtClean="0"/>
              <a:t>ls</a:t>
            </a:r>
            <a:r>
              <a:rPr lang="en-US" sz="1400" dirty="0" smtClean="0"/>
              <a:t> (</a:t>
            </a:r>
            <a:r>
              <a:rPr lang="en-US" sz="1400" dirty="0" smtClean="0"/>
              <a:t>list files and folders in a directory)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cd (change directory)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cp</a:t>
            </a:r>
            <a:r>
              <a:rPr lang="en-US" sz="1400" dirty="0" smtClean="0"/>
              <a:t> </a:t>
            </a:r>
            <a:r>
              <a:rPr lang="en-US" sz="1400" dirty="0" smtClean="0"/>
              <a:t>(copy a file)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mv (</a:t>
            </a:r>
            <a:r>
              <a:rPr lang="en-US" sz="1400" dirty="0" smtClean="0"/>
              <a:t>move a file)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rm</a:t>
            </a:r>
            <a:r>
              <a:rPr lang="en-US" sz="1400" dirty="0" smtClean="0"/>
              <a:t> (</a:t>
            </a:r>
            <a:r>
              <a:rPr lang="en-US" sz="1400" dirty="0" smtClean="0"/>
              <a:t>delete a file)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mkdir</a:t>
            </a:r>
            <a:r>
              <a:rPr lang="en-US" sz="1400" dirty="0" smtClean="0"/>
              <a:t> (create a directory)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rmdir</a:t>
            </a:r>
            <a:r>
              <a:rPr lang="en-US" sz="1400" dirty="0" smtClean="0"/>
              <a:t> (delete a directory)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* (wildcard character)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man</a:t>
            </a:r>
            <a:r>
              <a:rPr lang="en-US" sz="1400" dirty="0" smtClean="0"/>
              <a:t> (</a:t>
            </a:r>
            <a:r>
              <a:rPr lang="en-US" sz="1400" dirty="0" smtClean="0"/>
              <a:t>get help</a:t>
            </a:r>
            <a:r>
              <a:rPr lang="en-US" sz="1400" dirty="0" smtClean="0"/>
              <a:t>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tab (autocomplete)</a:t>
            </a:r>
            <a:endParaRPr lang="en-US" sz="1400" dirty="0" smtClean="0"/>
          </a:p>
          <a:p>
            <a:pPr>
              <a:spcBef>
                <a:spcPts val="500"/>
              </a:spcBef>
            </a:pPr>
            <a:r>
              <a:rPr lang="en-US" sz="1400" dirty="0" smtClean="0"/>
              <a:t>up arrow/enter (rerun the last command)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.. (the directory above me)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. (the current directory/file name)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sudo</a:t>
            </a:r>
            <a:r>
              <a:rPr lang="en-US" sz="1400" dirty="0" smtClean="0"/>
              <a:t> (</a:t>
            </a:r>
            <a:r>
              <a:rPr lang="en-US" sz="1400" dirty="0" smtClean="0"/>
              <a:t>some things require extra permissions)</a:t>
            </a:r>
            <a:endParaRPr lang="en-US" sz="1400" dirty="0"/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1400" dirty="0" smtClean="0"/>
              <a:t>Clone (one time) OR (</a:t>
            </a:r>
            <a:r>
              <a:rPr lang="en-US" sz="1400" dirty="0" err="1" smtClean="0"/>
              <a:t>Init</a:t>
            </a:r>
            <a:r>
              <a:rPr lang="en-US" sz="1400" dirty="0" smtClean="0"/>
              <a:t> </a:t>
            </a:r>
            <a:r>
              <a:rPr lang="en-US" sz="1400" dirty="0" smtClean="0"/>
              <a:t>(one time</a:t>
            </a:r>
            <a:r>
              <a:rPr lang="en-US" sz="1400" dirty="0" smtClean="0"/>
              <a:t>) + Remote </a:t>
            </a:r>
            <a:r>
              <a:rPr lang="en-US" sz="1400" dirty="0" smtClean="0"/>
              <a:t>(one time</a:t>
            </a:r>
            <a:r>
              <a:rPr lang="en-US" sz="1400" dirty="0" smtClean="0"/>
              <a:t>)) -&gt; equivalent</a:t>
            </a:r>
            <a:endParaRPr lang="en-US" sz="1400" dirty="0" smtClean="0"/>
          </a:p>
          <a:p>
            <a:pPr>
              <a:spcBef>
                <a:spcPts val="500"/>
              </a:spcBef>
            </a:pPr>
            <a:r>
              <a:rPr lang="en-US" sz="1400" dirty="0" smtClean="0"/>
              <a:t>Add (adds file to staging area)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Commit </a:t>
            </a:r>
            <a:r>
              <a:rPr lang="en-US" sz="1400" dirty="0" smtClean="0"/>
              <a:t>-m "message" (</a:t>
            </a:r>
            <a:r>
              <a:rPr lang="en-US" sz="1400" dirty="0" smtClean="0"/>
              <a:t>commits files from staging area to local repository)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Push (pushes files from local repository to remote repository)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Pull (pulls files from remote repository to local repository)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Reset (remove a file from the staging area)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Status (tells you about files currently checked out)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Checkout (</a:t>
            </a:r>
            <a:r>
              <a:rPr lang="en-US" sz="1400" dirty="0"/>
              <a:t>discards changes you’ve made to a file, replacing them with last committed version</a:t>
            </a:r>
            <a:r>
              <a:rPr lang="en-US" sz="1400" dirty="0" smtClean="0"/>
              <a:t>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Log (shows history of file check-ins)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Diff (shows differences between you version and the most recent checked in version)</a:t>
            </a:r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Regex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US" dirty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[cd].*</a:t>
            </a:r>
            <a:r>
              <a:rPr lang="en-US" dirty="0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e" </a:t>
            </a:r>
            <a:r>
              <a:rPr lang="en-US" dirty="0" err="1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lsoutput.txt</a:t>
            </a:r>
            <a:endParaRPr lang="en-US" dirty="0" smtClean="0">
              <a:solidFill>
                <a:srgbClr val="1111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dirty="0" smtClean="0">
              <a:solidFill>
                <a:srgbClr val="1111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Matches:</a:t>
            </a:r>
          </a:p>
          <a:p>
            <a:pPr lvl="1"/>
            <a:r>
              <a:rPr lang="en-US" dirty="0" err="1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abcffffe</a:t>
            </a:r>
            <a:endParaRPr lang="en-US" dirty="0" smtClean="0">
              <a:solidFill>
                <a:srgbClr val="1111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abdffffe</a:t>
            </a:r>
            <a:endParaRPr lang="en-US" dirty="0" smtClean="0">
              <a:solidFill>
                <a:srgbClr val="1111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fffabcfffefff</a:t>
            </a:r>
            <a:endParaRPr lang="en-US" dirty="0" smtClean="0">
              <a:solidFill>
                <a:srgbClr val="1111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dirty="0">
              <a:solidFill>
                <a:srgbClr val="1111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Does not match: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</a:rPr>
              <a:t>abfcfffe</a:t>
            </a:r>
            <a:endParaRPr lang="en-US" dirty="0" smtClean="0">
              <a:latin typeface="Arial" panose="020B0604020202020204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</a:rPr>
              <a:t>afffbcfffe</a:t>
            </a:r>
            <a:endParaRPr lang="en-US" dirty="0" smtClean="0">
              <a:latin typeface="Arial" panose="020B0604020202020204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</a:rPr>
              <a:t>efffabcfff</a:t>
            </a:r>
            <a:endParaRPr lang="en-US" dirty="0" smtClean="0">
              <a:latin typeface="Arial" panose="020B0604020202020204" pitchFamily="34" charset="0"/>
            </a:endParaRPr>
          </a:p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"^[1-9][0-9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]*$“</a:t>
            </a:r>
          </a:p>
          <a:p>
            <a:pPr lvl="0"/>
            <a:r>
              <a:rPr lang="en-US" sz="800" dirty="0" smtClean="0"/>
              <a:t> </a:t>
            </a:r>
            <a:endParaRPr lang="en-US" sz="4000" dirty="0"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1054823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641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Does not match: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012546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145a45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54 54</a:t>
            </a:r>
          </a:p>
          <a:p>
            <a:endParaRPr lang="en-US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-56528"/>
            <a:ext cx="65" cy="57025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Command Line ~ </a:t>
            </a:r>
            <a:r>
              <a:rPr lang="en-US" dirty="0" err="1" smtClean="0"/>
              <a:t>cmd</a:t>
            </a:r>
            <a:r>
              <a:rPr lang="en-US" dirty="0" smtClean="0"/>
              <a:t> ~ terminal </a:t>
            </a:r>
            <a:r>
              <a:rPr lang="en-US" dirty="0"/>
              <a:t>~</a:t>
            </a:r>
            <a:r>
              <a:rPr lang="en-US" dirty="0" smtClean="0"/>
              <a:t> shell ~ CLI</a:t>
            </a:r>
          </a:p>
          <a:p>
            <a:r>
              <a:rPr lang="en-US" dirty="0" smtClean="0"/>
              <a:t>Text-based programmatic interface</a:t>
            </a:r>
          </a:p>
          <a:p>
            <a:r>
              <a:rPr lang="en-US" dirty="0" smtClean="0"/>
              <a:t>Just a more efficient way of double clicking on things</a:t>
            </a:r>
          </a:p>
          <a:p>
            <a:pPr lvl="1"/>
            <a:r>
              <a:rPr lang="en-US" dirty="0" smtClean="0"/>
              <a:t>…almost.  Some options are only available through GUI, some only through command line.</a:t>
            </a:r>
          </a:p>
          <a:p>
            <a:pPr lvl="1"/>
            <a:r>
              <a:rPr lang="en-US" dirty="0" smtClean="0"/>
              <a:t>Think of it like Excel shortcut keys for programmers</a:t>
            </a:r>
          </a:p>
          <a:p>
            <a:r>
              <a:rPr lang="en-US" dirty="0"/>
              <a:t>Windows and Mac (Unix) have different </a:t>
            </a:r>
            <a:r>
              <a:rPr lang="en-US" dirty="0" smtClean="0"/>
              <a:t>commands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89065"/>
            <a:ext cx="7345363" cy="3931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Windows </a:t>
            </a:r>
            <a:r>
              <a:rPr lang="en-US" dirty="0"/>
              <a:t>users have 2 options</a:t>
            </a:r>
            <a:r>
              <a:rPr lang="en-US" dirty="0" smtClean="0"/>
              <a:t>: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Follow </a:t>
            </a:r>
            <a:r>
              <a:rPr lang="en-US" dirty="0"/>
              <a:t>along with Windows </a:t>
            </a:r>
            <a:r>
              <a:rPr lang="en-US" dirty="0" err="1" smtClean="0"/>
              <a:t>cmd.exe</a:t>
            </a:r>
            <a:endParaRPr lang="en-US" dirty="0" smtClean="0"/>
          </a:p>
          <a:p>
            <a:pPr lvl="3"/>
            <a:r>
              <a:rPr lang="en-US" dirty="0" smtClean="0"/>
              <a:t>Pros: No installation, learn your way around your actual system.</a:t>
            </a:r>
          </a:p>
          <a:p>
            <a:pPr lvl="3"/>
            <a:r>
              <a:rPr lang="en-US" dirty="0" smtClean="0"/>
              <a:t>Cons: Today's going to be hard to follow</a:t>
            </a:r>
          </a:p>
          <a:p>
            <a:pPr lvl="3"/>
            <a:endParaRPr lang="en-US" dirty="0" smtClean="0"/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/>
              <a:t>Cygwin and learn the 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unix</a:t>
            </a:r>
            <a:r>
              <a:rPr lang="en-US" dirty="0"/>
              <a:t> shell (</a:t>
            </a:r>
            <a:r>
              <a:rPr lang="en-US" dirty="0">
                <a:solidFill>
                  <a:srgbClr val="FF0000"/>
                </a:solidFill>
              </a:rPr>
              <a:t>recommended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Pros: Learn what most programmers know, following along today will be easier</a:t>
            </a:r>
          </a:p>
          <a:p>
            <a:pPr lvl="3"/>
            <a:r>
              <a:rPr lang="en-US" dirty="0" smtClean="0"/>
              <a:t>Cons: Don't learn how to navigate around your own Windows system</a:t>
            </a:r>
            <a:endParaRPr lang="en-US" dirty="0" smtClean="0">
              <a:hlinkClick r:id="rId2"/>
            </a:endParaRPr>
          </a:p>
          <a:p>
            <a:pPr marL="350838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://cygwin.com/install.html</a:t>
            </a:r>
            <a:endParaRPr lang="en-US" dirty="0"/>
          </a:p>
          <a:p>
            <a:pPr marL="350838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6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Command Line is hard.  </a:t>
            </a:r>
          </a:p>
          <a:p>
            <a:pPr lvl="1"/>
            <a:r>
              <a:rPr lang="en-US" dirty="0" smtClean="0"/>
              <a:t>You're not going to be an expert</a:t>
            </a:r>
          </a:p>
          <a:p>
            <a:pPr lvl="1"/>
            <a:r>
              <a:rPr lang="en-US" dirty="0" smtClean="0"/>
              <a:t>You're going to have to look lots of stuff up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ut you should understand the </a:t>
            </a:r>
            <a:r>
              <a:rPr lang="en-US" dirty="0" smtClean="0">
                <a:solidFill>
                  <a:srgbClr val="FF0000"/>
                </a:solidFill>
              </a:rPr>
              <a:t>kinds</a:t>
            </a:r>
            <a:r>
              <a:rPr lang="en-US" dirty="0" smtClean="0"/>
              <a:t> of things you can do, and understand </a:t>
            </a:r>
            <a:r>
              <a:rPr lang="en-US" dirty="0" smtClean="0">
                <a:solidFill>
                  <a:srgbClr val="0000FF"/>
                </a:solidFill>
              </a:rPr>
              <a:t>why</a:t>
            </a:r>
            <a:r>
              <a:rPr lang="en-US" dirty="0" smtClean="0"/>
              <a:t> you might want to do them.</a:t>
            </a:r>
          </a:p>
          <a:p>
            <a:pPr marL="350838" lvl="1" indent="0">
              <a:buNone/>
            </a:pPr>
            <a:endParaRPr lang="en-US" dirty="0" smtClean="0"/>
          </a:p>
          <a:p>
            <a:r>
              <a:rPr lang="en-US" dirty="0" smtClean="0"/>
              <a:t>First things first- open up cmd.exe or </a:t>
            </a:r>
            <a:r>
              <a:rPr lang="en-US" dirty="0" smtClean="0"/>
              <a:t>terminal or </a:t>
            </a:r>
            <a:r>
              <a:rPr lang="en-US" dirty="0" err="1" smtClean="0"/>
              <a:t>cygwin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 - Basic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-option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-argument “argument value”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Program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Name of the program or command you want to run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-option (or “flag”)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Indicates to the program that it should run in a certain mode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-argument “argument value”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Provides a value for the program to </a:t>
            </a:r>
            <a:r>
              <a:rPr lang="en-US" dirty="0" smtClean="0">
                <a:solidFill>
                  <a:schemeClr val="tx1"/>
                </a:solidFill>
              </a:rPr>
              <a:t>use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some "-argument" names can be omitted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Command Line knows you’re done with arguments when you use certain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&amp;, &gt;&gt;, </a:t>
            </a:r>
            <a:r>
              <a:rPr lang="en-US" dirty="0" smtClean="0">
                <a:solidFill>
                  <a:schemeClr val="tx1"/>
                </a:solidFill>
              </a:rPr>
              <a:t>|, </a:t>
            </a:r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line (\n)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</a:t>
            </a:r>
            <a:r>
              <a:rPr lang="en-US" dirty="0" smtClean="0"/>
              <a:t>First things first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"man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" tells you what a program is and what it does (q to quit)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. </a:t>
            </a:r>
            <a:r>
              <a:rPr lang="en-US" dirty="0" smtClean="0"/>
              <a:t>refers to the current directory</a:t>
            </a:r>
          </a:p>
          <a:p>
            <a:endParaRPr lang="en-US" dirty="0" smtClean="0"/>
          </a:p>
          <a:p>
            <a:r>
              <a:rPr lang="en-US" dirty="0" smtClean="0"/>
              <a:t>.. refers to the current parent directory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"man" pages- everything done by passing /? and -help flags (application specific)</a:t>
            </a:r>
          </a:p>
          <a:p>
            <a:endParaRPr lang="en-US" dirty="0"/>
          </a:p>
          <a:p>
            <a:r>
              <a:rPr lang="en-US" dirty="0"/>
              <a:t>. refers to the current </a:t>
            </a:r>
            <a:r>
              <a:rPr lang="en-US" dirty="0" smtClean="0"/>
              <a:t>directory</a:t>
            </a:r>
          </a:p>
          <a:p>
            <a:endParaRPr lang="en-US" dirty="0"/>
          </a:p>
          <a:p>
            <a:r>
              <a:rPr lang="en-US" dirty="0"/>
              <a:t>.. refers to the current parent directory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List Directory Contents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pwd</a:t>
            </a:r>
            <a:r>
              <a:rPr lang="en-US" dirty="0" smtClean="0"/>
              <a:t> (present working directory)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ls</a:t>
            </a:r>
            <a:r>
              <a:rPr lang="en-US" dirty="0" smtClean="0"/>
              <a:t> (list directory contents)</a:t>
            </a:r>
          </a:p>
          <a:p>
            <a:endParaRPr lang="en-US" dirty="0"/>
          </a:p>
          <a:p>
            <a:r>
              <a:rPr lang="en-US" dirty="0" err="1" smtClean="0"/>
              <a:t>ls</a:t>
            </a:r>
            <a:r>
              <a:rPr lang="en-US" dirty="0" smtClean="0"/>
              <a:t> -a</a:t>
            </a:r>
          </a:p>
          <a:p>
            <a:endParaRPr lang="en-US" dirty="0"/>
          </a:p>
          <a:p>
            <a:r>
              <a:rPr lang="en-US" dirty="0" err="1" smtClean="0"/>
              <a:t>ls</a:t>
            </a:r>
            <a:r>
              <a:rPr lang="en-US" dirty="0" smtClean="0"/>
              <a:t> temp.txt</a:t>
            </a:r>
          </a:p>
          <a:p>
            <a:endParaRPr lang="en-US" dirty="0"/>
          </a:p>
          <a:p>
            <a:r>
              <a:rPr lang="en-US" dirty="0" smtClean="0"/>
              <a:t>find . -name "</a:t>
            </a:r>
            <a:r>
              <a:rPr lang="en-US" dirty="0" err="1" smtClean="0"/>
              <a:t>index.html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dir</a:t>
            </a:r>
            <a:r>
              <a:rPr lang="en-US" dirty="0" smtClean="0"/>
              <a:t> (directory)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dirty="0" smtClean="0"/>
              <a:t>/AH</a:t>
            </a:r>
          </a:p>
          <a:p>
            <a:endParaRPr lang="en-US" dirty="0"/>
          </a:p>
          <a:p>
            <a:r>
              <a:rPr lang="en-US" dirty="0" err="1" smtClean="0"/>
              <a:t>dir</a:t>
            </a:r>
            <a:r>
              <a:rPr lang="en-US" dirty="0" smtClean="0"/>
              <a:t> program.exe</a:t>
            </a:r>
          </a:p>
          <a:p>
            <a:endParaRPr lang="en-US" dirty="0"/>
          </a:p>
          <a:p>
            <a:r>
              <a:rPr lang="en-US" dirty="0" err="1" smtClean="0"/>
              <a:t>dir</a:t>
            </a:r>
            <a:r>
              <a:rPr lang="en-US" dirty="0" smtClean="0"/>
              <a:t> /S program.exe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17374</TotalTime>
  <Words>2129</Words>
  <Application>Microsoft Macintosh PowerPoint</Application>
  <PresentationFormat>On-screen Show (4:3)</PresentationFormat>
  <Paragraphs>416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Capital</vt:lpstr>
      <vt:lpstr>Booth Hacks</vt:lpstr>
      <vt:lpstr>Challenge</vt:lpstr>
      <vt:lpstr>Review</vt:lpstr>
      <vt:lpstr>Command Line</vt:lpstr>
      <vt:lpstr>Command Line</vt:lpstr>
      <vt:lpstr>Command Line</vt:lpstr>
      <vt:lpstr>Command Line - Basic Structure </vt:lpstr>
      <vt:lpstr>Command Line- First things first</vt:lpstr>
      <vt:lpstr>Command Line- List Directory Contents</vt:lpstr>
      <vt:lpstr>Command Line- Change Directory</vt:lpstr>
      <vt:lpstr>Command Line- output redirection</vt:lpstr>
      <vt:lpstr>Command Line- other common commands</vt:lpstr>
      <vt:lpstr>Command Line- wildcards and escape characters</vt:lpstr>
      <vt:lpstr>Command Line- environment variables</vt:lpstr>
      <vt:lpstr>Command Line- utilities</vt:lpstr>
      <vt:lpstr>Command Line- pipes</vt:lpstr>
      <vt:lpstr>Command Line-  Exercise!</vt:lpstr>
      <vt:lpstr>Command Line- Why do we want this again?</vt:lpstr>
      <vt:lpstr>Github</vt:lpstr>
      <vt:lpstr>How Google Docs Works</vt:lpstr>
      <vt:lpstr>How Github Works</vt:lpstr>
      <vt:lpstr>Github - cloning a repository</vt:lpstr>
      <vt:lpstr>Github - making your changes</vt:lpstr>
      <vt:lpstr>Github - submitting your changes</vt:lpstr>
      <vt:lpstr>Github - webhook magic</vt:lpstr>
      <vt:lpstr>Github - Why do we want this again?</vt:lpstr>
      <vt:lpstr>Assignment</vt:lpstr>
      <vt:lpstr>Assignment</vt:lpstr>
      <vt:lpstr>Closing thoughts</vt:lpstr>
      <vt:lpstr>Windows Command Line Cheat Sheet</vt:lpstr>
      <vt:lpstr>Unix Command Line Cheat Sheet</vt:lpstr>
      <vt:lpstr>Git Cheat Sheet</vt:lpstr>
      <vt:lpstr>Appendix:  Regex</vt:lpstr>
    </vt:vector>
  </TitlesOfParts>
  <Company>Chicago Booth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Booth Hack</dc:title>
  <dc:creator>Jake Walker</dc:creator>
  <cp:lastModifiedBy>Jake Walker</cp:lastModifiedBy>
  <cp:revision>107</cp:revision>
  <dcterms:created xsi:type="dcterms:W3CDTF">2013-12-22T08:04:13Z</dcterms:created>
  <dcterms:modified xsi:type="dcterms:W3CDTF">2014-01-23T22:13:52Z</dcterms:modified>
</cp:coreProperties>
</file>