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15"/>
  </p:notesMasterIdLst>
  <p:sldIdLst>
    <p:sldId id="256" r:id="rId3"/>
    <p:sldId id="271" r:id="rId4"/>
    <p:sldId id="264" r:id="rId5"/>
    <p:sldId id="268" r:id="rId6"/>
    <p:sldId id="269" r:id="rId7"/>
    <p:sldId id="270" r:id="rId8"/>
    <p:sldId id="272" r:id="rId9"/>
    <p:sldId id="257" r:id="rId10"/>
    <p:sldId id="261" r:id="rId11"/>
    <p:sldId id="263" r:id="rId12"/>
    <p:sldId id="262" r:id="rId13"/>
    <p:sldId id="266" r:id="rId1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6993" autoAdjust="0"/>
    <p:restoredTop sz="94660"/>
  </p:normalViewPr>
  <p:slideViewPr>
    <p:cSldViewPr snapToGrid="0">
      <p:cViewPr varScale="1">
        <p:scale>
          <a:sx n="104" d="100"/>
          <a:sy n="104" d="100"/>
        </p:scale>
        <p:origin x="216" y="8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theme" Target="theme/theme1.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viewProps" Target="viewProps.xml"/><Relationship Id="rId2" Type="http://schemas.openxmlformats.org/officeDocument/2006/relationships/slideMaster" Target="slideMasters/slideMaster2.xml"/><Relationship Id="rId16"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8065823-6040-4B3E-81A2-310E38D91910}" type="datetimeFigureOut">
              <a:rPr lang="en-US" smtClean="0"/>
              <a:t>8/26/2025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E9D3997-13DA-4ED5-AD42-E97C40F90105}" type="slidenum">
              <a:rPr lang="en-US" smtClean="0"/>
              <a:t>‹#›</a:t>
            </a:fld>
            <a:endParaRPr lang="en-US"/>
          </a:p>
        </p:txBody>
      </p:sp>
    </p:spTree>
    <p:extLst>
      <p:ext uri="{BB962C8B-B14F-4D97-AF65-F5344CB8AC3E}">
        <p14:creationId xmlns:p14="http://schemas.microsoft.com/office/powerpoint/2010/main" val="36442876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5E9D3997-13DA-4ED5-AD42-E97C40F90105}" type="slidenum">
              <a:rPr lang="en-US" smtClean="0"/>
              <a:t>1</a:t>
            </a:fld>
            <a:endParaRPr lang="en-US"/>
          </a:p>
        </p:txBody>
      </p:sp>
    </p:spTree>
    <p:extLst>
      <p:ext uri="{BB962C8B-B14F-4D97-AF65-F5344CB8AC3E}">
        <p14:creationId xmlns:p14="http://schemas.microsoft.com/office/powerpoint/2010/main" val="367728523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ADCC6-01DB-32EA-9B1F-C72D01C50023}"/>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B29D9102-8912-A967-967D-31B2224A3581}"/>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42D50EF6-7A3E-B672-4CBF-D035DDA07E7E}"/>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5" name="Footer Placeholder 4">
            <a:extLst>
              <a:ext uri="{FF2B5EF4-FFF2-40B4-BE49-F238E27FC236}">
                <a16:creationId xmlns:a16="http://schemas.microsoft.com/office/drawing/2014/main" id="{FEC9D217-59D7-EA09-C456-899A17E38A0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E8949B-C329-98F0-9B01-F1CFDED2BDF0}"/>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345681008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B5BC22-1DBB-9B5D-2FB2-C92B8882EAE5}"/>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8061FB4-AE4E-DABA-B0DA-AE33BD602412}"/>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B3E411D6-6CF0-60BF-2859-C17FBD3303D5}"/>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5" name="Footer Placeholder 4">
            <a:extLst>
              <a:ext uri="{FF2B5EF4-FFF2-40B4-BE49-F238E27FC236}">
                <a16:creationId xmlns:a16="http://schemas.microsoft.com/office/drawing/2014/main" id="{109B7A12-38FB-71D7-06E1-BCE93939D3B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5BB6FC-B2C9-F3FB-EEEF-5FDDC3D26237}"/>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274123826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ECB35C3D-7C0A-EE04-1910-7CE9E0B72400}"/>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D8CD5074-8A7D-2468-A281-B49371510C37}"/>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D304893A-53FF-8EB5-1F3B-DD208740A5A0}"/>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5" name="Footer Placeholder 4">
            <a:extLst>
              <a:ext uri="{FF2B5EF4-FFF2-40B4-BE49-F238E27FC236}">
                <a16:creationId xmlns:a16="http://schemas.microsoft.com/office/drawing/2014/main" id="{62BB1AD9-650D-8215-3048-B93CD6B1F64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AFDFF3A-5600-3F84-1DA2-10136643595D}"/>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420211177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283" y="2130227"/>
            <a:ext cx="10363435" cy="1470422"/>
          </a:xfrm>
          <a:prstGeom prst="rect">
            <a:avLst/>
          </a:prstGeom>
        </p:spPr>
        <p:txBody>
          <a:bodyPr/>
          <a:lstStyle/>
          <a:p>
            <a:r>
              <a:rPr lang="en-US"/>
              <a:t>Click to edit Master title style</a:t>
            </a:r>
          </a:p>
        </p:txBody>
      </p:sp>
      <p:sp>
        <p:nvSpPr>
          <p:cNvPr id="3" name="Subtitle 2"/>
          <p:cNvSpPr>
            <a:spLocks noGrp="1"/>
          </p:cNvSpPr>
          <p:nvPr>
            <p:ph type="subTitle" idx="1"/>
          </p:nvPr>
        </p:nvSpPr>
        <p:spPr>
          <a:xfrm>
            <a:off x="1828565" y="3886399"/>
            <a:ext cx="8534870" cy="1752203"/>
          </a:xfrm>
          <a:prstGeom prst="rect">
            <a:avLst/>
          </a:prstGeom>
        </p:spPr>
        <p:txBody>
          <a:bodyPr/>
          <a:lstStyle>
            <a:lvl1pPr marL="0" indent="0" algn="ctr">
              <a:buNone/>
              <a:defRPr/>
            </a:lvl1pPr>
            <a:lvl2pPr marL="142875" indent="0" algn="ctr">
              <a:buNone/>
              <a:defRPr/>
            </a:lvl2pPr>
            <a:lvl3pPr marL="285750" indent="0" algn="ctr">
              <a:buNone/>
              <a:defRPr/>
            </a:lvl3pPr>
            <a:lvl4pPr marL="428625" indent="0" algn="ctr">
              <a:buNone/>
              <a:defRPr/>
            </a:lvl4pPr>
            <a:lvl5pPr marL="571500" indent="0" algn="ctr">
              <a:buNone/>
              <a:defRPr/>
            </a:lvl5pPr>
            <a:lvl6pPr marL="714375" indent="0" algn="ctr">
              <a:buNone/>
              <a:defRPr/>
            </a:lvl6pPr>
            <a:lvl7pPr marL="857250" indent="0" algn="ctr">
              <a:buNone/>
              <a:defRPr/>
            </a:lvl7pPr>
            <a:lvl8pPr marL="1000125" indent="0" algn="ctr">
              <a:buNone/>
              <a:defRPr/>
            </a:lvl8pPr>
            <a:lvl9pPr marL="1143000" indent="0" algn="ctr">
              <a:buNone/>
              <a:defRPr/>
            </a:lvl9pPr>
          </a:lstStyle>
          <a:p>
            <a:r>
              <a:rPr lang="en-US"/>
              <a:t>Click to edit Master subtitle style</a:t>
            </a:r>
          </a:p>
        </p:txBody>
      </p:sp>
    </p:spTree>
    <p:extLst>
      <p:ext uri="{BB962C8B-B14F-4D97-AF65-F5344CB8AC3E}">
        <p14:creationId xmlns:p14="http://schemas.microsoft.com/office/powerpoint/2010/main" val="315708296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609718" y="274836"/>
            <a:ext cx="10972565" cy="1143000"/>
          </a:xfrm>
          <a:prstGeom prst="rect">
            <a:avLst/>
          </a:prstGeom>
        </p:spPr>
        <p:txBody>
          <a:bodyPr/>
          <a:lstStyle/>
          <a:p>
            <a:r>
              <a:rPr lang="en-US"/>
              <a:t>Click to edit Master title style</a:t>
            </a:r>
          </a:p>
        </p:txBody>
      </p:sp>
      <p:sp>
        <p:nvSpPr>
          <p:cNvPr id="3" name="Content Placeholder 2"/>
          <p:cNvSpPr>
            <a:spLocks noGrp="1"/>
          </p:cNvSpPr>
          <p:nvPr>
            <p:ph idx="1"/>
          </p:nvPr>
        </p:nvSpPr>
        <p:spPr>
          <a:xfrm>
            <a:off x="609718" y="1600399"/>
            <a:ext cx="10972565" cy="4525863"/>
          </a:xfrm>
          <a:prstGeom prst="rect">
            <a:avLst/>
          </a:prstGeo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2143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801"/>
            <a:ext cx="10363435" cy="1362273"/>
          </a:xfrm>
          <a:prstGeom prst="rect">
            <a:avLst/>
          </a:prstGeom>
        </p:spPr>
        <p:txBody>
          <a:bodyPr anchor="t"/>
          <a:lstStyle>
            <a:lvl1pPr algn="l">
              <a:defRPr sz="1250" b="1" cap="all"/>
            </a:lvl1pPr>
          </a:lstStyle>
          <a:p>
            <a:r>
              <a:rPr lang="en-US"/>
              <a:t>Click to edit Master title style</a:t>
            </a:r>
          </a:p>
        </p:txBody>
      </p:sp>
      <p:sp>
        <p:nvSpPr>
          <p:cNvPr id="3" name="Text Placeholder 2"/>
          <p:cNvSpPr>
            <a:spLocks noGrp="1"/>
          </p:cNvSpPr>
          <p:nvPr>
            <p:ph type="body" idx="1"/>
          </p:nvPr>
        </p:nvSpPr>
        <p:spPr>
          <a:xfrm>
            <a:off x="963084" y="2906613"/>
            <a:ext cx="10363435" cy="1500188"/>
          </a:xfrm>
          <a:prstGeom prst="rect">
            <a:avLst/>
          </a:prstGeom>
        </p:spPr>
        <p:txBody>
          <a:bodyPr anchor="b"/>
          <a:lstStyle>
            <a:lvl1pPr marL="0" indent="0">
              <a:buNone/>
              <a:defRPr sz="625"/>
            </a:lvl1pPr>
            <a:lvl2pPr marL="142875" indent="0">
              <a:buNone/>
              <a:defRPr sz="563"/>
            </a:lvl2pPr>
            <a:lvl3pPr marL="285750" indent="0">
              <a:buNone/>
              <a:defRPr sz="500"/>
            </a:lvl3pPr>
            <a:lvl4pPr marL="428625" indent="0">
              <a:buNone/>
              <a:defRPr sz="438"/>
            </a:lvl4pPr>
            <a:lvl5pPr marL="571500" indent="0">
              <a:buNone/>
              <a:defRPr sz="438"/>
            </a:lvl5pPr>
            <a:lvl6pPr marL="714375" indent="0">
              <a:buNone/>
              <a:defRPr sz="438"/>
            </a:lvl6pPr>
            <a:lvl7pPr marL="857250" indent="0">
              <a:buNone/>
              <a:defRPr sz="438"/>
            </a:lvl7pPr>
            <a:lvl8pPr marL="1000125" indent="0">
              <a:buNone/>
              <a:defRPr sz="438"/>
            </a:lvl8pPr>
            <a:lvl9pPr marL="1143000" indent="0">
              <a:buNone/>
              <a:defRPr sz="438"/>
            </a:lvl9pPr>
          </a:lstStyle>
          <a:p>
            <a:pPr lvl="0"/>
            <a:r>
              <a:rPr lang="en-US"/>
              <a:t>Click to edit Master text styles</a:t>
            </a:r>
          </a:p>
        </p:txBody>
      </p:sp>
    </p:spTree>
    <p:extLst>
      <p:ext uri="{BB962C8B-B14F-4D97-AF65-F5344CB8AC3E}">
        <p14:creationId xmlns:p14="http://schemas.microsoft.com/office/powerpoint/2010/main" val="3898619805"/>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718" y="274836"/>
            <a:ext cx="10972565" cy="1143000"/>
          </a:xfrm>
          <a:prstGeom prst="rect">
            <a:avLst/>
          </a:prstGeom>
        </p:spPr>
        <p:txBody>
          <a:bodyPr/>
          <a:lstStyle/>
          <a:p>
            <a:r>
              <a:rPr lang="en-US"/>
              <a:t>Click to edit Master title style</a:t>
            </a:r>
          </a:p>
        </p:txBody>
      </p:sp>
      <p:sp>
        <p:nvSpPr>
          <p:cNvPr id="3" name="Content Placeholder 2"/>
          <p:cNvSpPr>
            <a:spLocks noGrp="1"/>
          </p:cNvSpPr>
          <p:nvPr>
            <p:ph sz="half" idx="1"/>
          </p:nvPr>
        </p:nvSpPr>
        <p:spPr>
          <a:xfrm>
            <a:off x="609718" y="1600399"/>
            <a:ext cx="5458060" cy="4525863"/>
          </a:xfrm>
          <a:prstGeom prst="rect">
            <a:avLst/>
          </a:prstGeom>
        </p:spPr>
        <p:txBody>
          <a:bodyPr/>
          <a:lstStyle>
            <a:lvl1pPr>
              <a:defRPr sz="875"/>
            </a:lvl1pPr>
            <a:lvl2pPr>
              <a:defRPr sz="750"/>
            </a:lvl2pPr>
            <a:lvl3pPr>
              <a:defRPr sz="625"/>
            </a:lvl3pPr>
            <a:lvl4pPr>
              <a:defRPr sz="563"/>
            </a:lvl4pPr>
            <a:lvl5pPr>
              <a:defRPr sz="563"/>
            </a:lvl5pPr>
            <a:lvl6pPr>
              <a:defRPr sz="563"/>
            </a:lvl6pPr>
            <a:lvl7pPr>
              <a:defRPr sz="563"/>
            </a:lvl7pPr>
            <a:lvl8pPr>
              <a:defRPr sz="563"/>
            </a:lvl8pPr>
            <a:lvl9pPr>
              <a:defRPr sz="5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24223" y="1600399"/>
            <a:ext cx="5458060" cy="4525863"/>
          </a:xfrm>
          <a:prstGeom prst="rect">
            <a:avLst/>
          </a:prstGeom>
        </p:spPr>
        <p:txBody>
          <a:bodyPr/>
          <a:lstStyle>
            <a:lvl1pPr>
              <a:defRPr sz="875"/>
            </a:lvl1pPr>
            <a:lvl2pPr>
              <a:defRPr sz="750"/>
            </a:lvl2pPr>
            <a:lvl3pPr>
              <a:defRPr sz="625"/>
            </a:lvl3pPr>
            <a:lvl4pPr>
              <a:defRPr sz="563"/>
            </a:lvl4pPr>
            <a:lvl5pPr>
              <a:defRPr sz="563"/>
            </a:lvl5pPr>
            <a:lvl6pPr>
              <a:defRPr sz="563"/>
            </a:lvl6pPr>
            <a:lvl7pPr>
              <a:defRPr sz="563"/>
            </a:lvl7pPr>
            <a:lvl8pPr>
              <a:defRPr sz="563"/>
            </a:lvl8pPr>
            <a:lvl9pPr>
              <a:defRPr sz="563"/>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49149854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718" y="274836"/>
            <a:ext cx="10972565" cy="1143000"/>
          </a:xfrm>
          <a:prstGeom prst="rect">
            <a:avLst/>
          </a:prstGeo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718" y="1534914"/>
            <a:ext cx="5386917" cy="639961"/>
          </a:xfrm>
          <a:prstGeom prst="rect">
            <a:avLst/>
          </a:prstGeom>
        </p:spPr>
        <p:txBody>
          <a:bodyPr anchor="b"/>
          <a:lstStyle>
            <a:lvl1pPr marL="0" indent="0">
              <a:buNone/>
              <a:defRPr sz="750" b="1"/>
            </a:lvl1pPr>
            <a:lvl2pPr marL="142875" indent="0">
              <a:buNone/>
              <a:defRPr sz="625" b="1"/>
            </a:lvl2pPr>
            <a:lvl3pPr marL="285750" indent="0">
              <a:buNone/>
              <a:defRPr sz="563" b="1"/>
            </a:lvl3pPr>
            <a:lvl4pPr marL="428625" indent="0">
              <a:buNone/>
              <a:defRPr sz="500" b="1"/>
            </a:lvl4pPr>
            <a:lvl5pPr marL="571500" indent="0">
              <a:buNone/>
              <a:defRPr sz="500" b="1"/>
            </a:lvl5pPr>
            <a:lvl6pPr marL="714375" indent="0">
              <a:buNone/>
              <a:defRPr sz="500" b="1"/>
            </a:lvl6pPr>
            <a:lvl7pPr marL="857250" indent="0">
              <a:buNone/>
              <a:defRPr sz="500" b="1"/>
            </a:lvl7pPr>
            <a:lvl8pPr marL="1000125" indent="0">
              <a:buNone/>
              <a:defRPr sz="500" b="1"/>
            </a:lvl8pPr>
            <a:lvl9pPr marL="1143000" indent="0">
              <a:buNone/>
              <a:defRPr sz="500" b="1"/>
            </a:lvl9pPr>
          </a:lstStyle>
          <a:p>
            <a:pPr lvl="0"/>
            <a:r>
              <a:rPr lang="en-US"/>
              <a:t>Click to edit Master text styles</a:t>
            </a:r>
          </a:p>
        </p:txBody>
      </p:sp>
      <p:sp>
        <p:nvSpPr>
          <p:cNvPr id="4" name="Content Placeholder 3"/>
          <p:cNvSpPr>
            <a:spLocks noGrp="1"/>
          </p:cNvSpPr>
          <p:nvPr>
            <p:ph sz="half" idx="2"/>
          </p:nvPr>
        </p:nvSpPr>
        <p:spPr>
          <a:xfrm>
            <a:off x="609718" y="2174875"/>
            <a:ext cx="5386917" cy="3951387"/>
          </a:xfrm>
          <a:prstGeom prst="rect">
            <a:avLst/>
          </a:prstGeom>
        </p:spPr>
        <p:txBody>
          <a:bodyPr/>
          <a:lstStyle>
            <a:lvl1pPr>
              <a:defRPr sz="750"/>
            </a:lvl1pPr>
            <a:lvl2pPr>
              <a:defRPr sz="625"/>
            </a:lvl2pPr>
            <a:lvl3pPr>
              <a:defRPr sz="563"/>
            </a:lvl3pPr>
            <a:lvl4pPr>
              <a:defRPr sz="500"/>
            </a:lvl4pPr>
            <a:lvl5pPr>
              <a:defRPr sz="500"/>
            </a:lvl5pPr>
            <a:lvl6pPr>
              <a:defRPr sz="500"/>
            </a:lvl6pPr>
            <a:lvl7pPr>
              <a:defRPr sz="500"/>
            </a:lvl7pPr>
            <a:lvl8pPr>
              <a:defRPr sz="500"/>
            </a:lvl8pPr>
            <a:lvl9pPr>
              <a:defRPr sz="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602" y="1534914"/>
            <a:ext cx="5388681" cy="639961"/>
          </a:xfrm>
          <a:prstGeom prst="rect">
            <a:avLst/>
          </a:prstGeom>
        </p:spPr>
        <p:txBody>
          <a:bodyPr anchor="b"/>
          <a:lstStyle>
            <a:lvl1pPr marL="0" indent="0">
              <a:buNone/>
              <a:defRPr sz="750" b="1"/>
            </a:lvl1pPr>
            <a:lvl2pPr marL="142875" indent="0">
              <a:buNone/>
              <a:defRPr sz="625" b="1"/>
            </a:lvl2pPr>
            <a:lvl3pPr marL="285750" indent="0">
              <a:buNone/>
              <a:defRPr sz="563" b="1"/>
            </a:lvl3pPr>
            <a:lvl4pPr marL="428625" indent="0">
              <a:buNone/>
              <a:defRPr sz="500" b="1"/>
            </a:lvl4pPr>
            <a:lvl5pPr marL="571500" indent="0">
              <a:buNone/>
              <a:defRPr sz="500" b="1"/>
            </a:lvl5pPr>
            <a:lvl6pPr marL="714375" indent="0">
              <a:buNone/>
              <a:defRPr sz="500" b="1"/>
            </a:lvl6pPr>
            <a:lvl7pPr marL="857250" indent="0">
              <a:buNone/>
              <a:defRPr sz="500" b="1"/>
            </a:lvl7pPr>
            <a:lvl8pPr marL="1000125" indent="0">
              <a:buNone/>
              <a:defRPr sz="500" b="1"/>
            </a:lvl8pPr>
            <a:lvl9pPr marL="1143000" indent="0">
              <a:buNone/>
              <a:defRPr sz="500" b="1"/>
            </a:lvl9pPr>
          </a:lstStyle>
          <a:p>
            <a:pPr lvl="0"/>
            <a:r>
              <a:rPr lang="en-US"/>
              <a:t>Click to edit Master text styles</a:t>
            </a:r>
          </a:p>
        </p:txBody>
      </p:sp>
      <p:sp>
        <p:nvSpPr>
          <p:cNvPr id="6" name="Content Placeholder 5"/>
          <p:cNvSpPr>
            <a:spLocks noGrp="1"/>
          </p:cNvSpPr>
          <p:nvPr>
            <p:ph sz="quarter" idx="4"/>
          </p:nvPr>
        </p:nvSpPr>
        <p:spPr>
          <a:xfrm>
            <a:off x="6193602" y="2174875"/>
            <a:ext cx="5388681" cy="3951387"/>
          </a:xfrm>
          <a:prstGeom prst="rect">
            <a:avLst/>
          </a:prstGeom>
        </p:spPr>
        <p:txBody>
          <a:bodyPr/>
          <a:lstStyle>
            <a:lvl1pPr>
              <a:defRPr sz="750"/>
            </a:lvl1pPr>
            <a:lvl2pPr>
              <a:defRPr sz="625"/>
            </a:lvl2pPr>
            <a:lvl3pPr>
              <a:defRPr sz="563"/>
            </a:lvl3pPr>
            <a:lvl4pPr>
              <a:defRPr sz="500"/>
            </a:lvl4pPr>
            <a:lvl5pPr>
              <a:defRPr sz="500"/>
            </a:lvl5pPr>
            <a:lvl6pPr>
              <a:defRPr sz="500"/>
            </a:lvl6pPr>
            <a:lvl7pPr>
              <a:defRPr sz="500"/>
            </a:lvl7pPr>
            <a:lvl8pPr>
              <a:defRPr sz="500"/>
            </a:lvl8pPr>
            <a:lvl9pPr>
              <a:defRPr sz="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359320548"/>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718" y="274836"/>
            <a:ext cx="10972565" cy="1143000"/>
          </a:xfrm>
          <a:prstGeom prst="rect">
            <a:avLst/>
          </a:prstGeom>
        </p:spPr>
        <p:txBody>
          <a:bodyPr/>
          <a:lstStyle/>
          <a:p>
            <a:r>
              <a:rPr lang="en-US"/>
              <a:t>Click to edit Master title style</a:t>
            </a:r>
          </a:p>
        </p:txBody>
      </p:sp>
    </p:spTree>
    <p:extLst>
      <p:ext uri="{BB962C8B-B14F-4D97-AF65-F5344CB8AC3E}">
        <p14:creationId xmlns:p14="http://schemas.microsoft.com/office/powerpoint/2010/main" val="86616066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857311093"/>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718" y="272852"/>
            <a:ext cx="4011083" cy="1162348"/>
          </a:xfrm>
          <a:prstGeom prst="rect">
            <a:avLst/>
          </a:prstGeom>
        </p:spPr>
        <p:txBody>
          <a:bodyPr anchor="b"/>
          <a:lstStyle>
            <a:lvl1pPr algn="l">
              <a:defRPr sz="625" b="1"/>
            </a:lvl1pPr>
          </a:lstStyle>
          <a:p>
            <a:r>
              <a:rPr lang="en-US"/>
              <a:t>Click to edit Master title style</a:t>
            </a:r>
          </a:p>
        </p:txBody>
      </p:sp>
      <p:sp>
        <p:nvSpPr>
          <p:cNvPr id="3" name="Content Placeholder 2"/>
          <p:cNvSpPr>
            <a:spLocks noGrp="1"/>
          </p:cNvSpPr>
          <p:nvPr>
            <p:ph idx="1"/>
          </p:nvPr>
        </p:nvSpPr>
        <p:spPr>
          <a:xfrm>
            <a:off x="4766616" y="272852"/>
            <a:ext cx="6815667" cy="5853410"/>
          </a:xfrm>
          <a:prstGeom prst="rect">
            <a:avLst/>
          </a:prstGeom>
        </p:spPr>
        <p:txBody>
          <a:bodyPr/>
          <a:lstStyle>
            <a:lvl1pPr>
              <a:defRPr sz="1000"/>
            </a:lvl1pPr>
            <a:lvl2pPr>
              <a:defRPr sz="875"/>
            </a:lvl2pPr>
            <a:lvl3pPr>
              <a:defRPr sz="750"/>
            </a:lvl3pPr>
            <a:lvl4pPr>
              <a:defRPr sz="625"/>
            </a:lvl4pPr>
            <a:lvl5pPr>
              <a:defRPr sz="625"/>
            </a:lvl5pPr>
            <a:lvl6pPr>
              <a:defRPr sz="625"/>
            </a:lvl6pPr>
            <a:lvl7pPr>
              <a:defRPr sz="625"/>
            </a:lvl7pPr>
            <a:lvl8pPr>
              <a:defRPr sz="625"/>
            </a:lvl8pPr>
            <a:lvl9pPr>
              <a:defRPr sz="625"/>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718" y="1435199"/>
            <a:ext cx="4011083" cy="4691063"/>
          </a:xfrm>
          <a:prstGeom prst="rect">
            <a:avLst/>
          </a:prstGeom>
        </p:spPr>
        <p:txBody>
          <a:bodyPr/>
          <a:lstStyle>
            <a:lvl1pPr marL="0" indent="0">
              <a:buNone/>
              <a:defRPr sz="438"/>
            </a:lvl1pPr>
            <a:lvl2pPr marL="142875" indent="0">
              <a:buNone/>
              <a:defRPr sz="375"/>
            </a:lvl2pPr>
            <a:lvl3pPr marL="285750" indent="0">
              <a:buNone/>
              <a:defRPr sz="313"/>
            </a:lvl3pPr>
            <a:lvl4pPr marL="428625" indent="0">
              <a:buNone/>
              <a:defRPr sz="281"/>
            </a:lvl4pPr>
            <a:lvl5pPr marL="571500" indent="0">
              <a:buNone/>
              <a:defRPr sz="281"/>
            </a:lvl5pPr>
            <a:lvl6pPr marL="714375" indent="0">
              <a:buNone/>
              <a:defRPr sz="281"/>
            </a:lvl6pPr>
            <a:lvl7pPr marL="857250" indent="0">
              <a:buNone/>
              <a:defRPr sz="281"/>
            </a:lvl7pPr>
            <a:lvl8pPr marL="1000125" indent="0">
              <a:buNone/>
              <a:defRPr sz="281"/>
            </a:lvl8pPr>
            <a:lvl9pPr marL="1143000" indent="0">
              <a:buNone/>
              <a:defRPr sz="281"/>
            </a:lvl9pPr>
          </a:lstStyle>
          <a:p>
            <a:pPr lvl="0"/>
            <a:r>
              <a:rPr lang="en-US"/>
              <a:t>Click to edit Master text styles</a:t>
            </a:r>
          </a:p>
        </p:txBody>
      </p:sp>
    </p:spTree>
    <p:extLst>
      <p:ext uri="{BB962C8B-B14F-4D97-AF65-F5344CB8AC3E}">
        <p14:creationId xmlns:p14="http://schemas.microsoft.com/office/powerpoint/2010/main" val="94881186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39FFBCD-2158-E16E-FBDC-CE4B170D37C7}"/>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C2EEA2CF-8915-CA4A-BCBA-D483A2224740}"/>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6032417-6FF5-5C84-8967-8EA79077D85B}"/>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5" name="Footer Placeholder 4">
            <a:extLst>
              <a:ext uri="{FF2B5EF4-FFF2-40B4-BE49-F238E27FC236}">
                <a16:creationId xmlns:a16="http://schemas.microsoft.com/office/drawing/2014/main" id="{C24CC285-9CE1-E078-A0F7-021B3D25FBB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6737BC3-1C69-6B33-6D31-0AC166906F17}"/>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2969160222"/>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482" y="4800700"/>
            <a:ext cx="7315435" cy="566539"/>
          </a:xfrm>
          <a:prstGeom prst="rect">
            <a:avLst/>
          </a:prstGeom>
        </p:spPr>
        <p:txBody>
          <a:bodyPr anchor="b"/>
          <a:lstStyle>
            <a:lvl1pPr algn="l">
              <a:defRPr sz="625" b="1"/>
            </a:lvl1pPr>
          </a:lstStyle>
          <a:p>
            <a:r>
              <a:rPr lang="en-US"/>
              <a:t>Click to edit Master title style</a:t>
            </a:r>
          </a:p>
        </p:txBody>
      </p:sp>
      <p:sp>
        <p:nvSpPr>
          <p:cNvPr id="3" name="Picture Placeholder 2"/>
          <p:cNvSpPr>
            <a:spLocks noGrp="1"/>
          </p:cNvSpPr>
          <p:nvPr>
            <p:ph type="pic" idx="1"/>
          </p:nvPr>
        </p:nvSpPr>
        <p:spPr>
          <a:xfrm>
            <a:off x="2389482" y="612676"/>
            <a:ext cx="7315435" cy="4115098"/>
          </a:xfrm>
          <a:prstGeom prst="rect">
            <a:avLst/>
          </a:prstGeom>
        </p:spPr>
        <p:txBody>
          <a:bodyPr/>
          <a:lstStyle>
            <a:lvl1pPr marL="0" indent="0">
              <a:buNone/>
              <a:defRPr sz="1000"/>
            </a:lvl1pPr>
            <a:lvl2pPr marL="142875" indent="0">
              <a:buNone/>
              <a:defRPr sz="875"/>
            </a:lvl2pPr>
            <a:lvl3pPr marL="285750" indent="0">
              <a:buNone/>
              <a:defRPr sz="750"/>
            </a:lvl3pPr>
            <a:lvl4pPr marL="428625" indent="0">
              <a:buNone/>
              <a:defRPr sz="625"/>
            </a:lvl4pPr>
            <a:lvl5pPr marL="571500" indent="0">
              <a:buNone/>
              <a:defRPr sz="625"/>
            </a:lvl5pPr>
            <a:lvl6pPr marL="714375" indent="0">
              <a:buNone/>
              <a:defRPr sz="625"/>
            </a:lvl6pPr>
            <a:lvl7pPr marL="857250" indent="0">
              <a:buNone/>
              <a:defRPr sz="625"/>
            </a:lvl7pPr>
            <a:lvl8pPr marL="1000125" indent="0">
              <a:buNone/>
              <a:defRPr sz="625"/>
            </a:lvl8pPr>
            <a:lvl9pPr marL="1143000" indent="0">
              <a:buNone/>
              <a:defRPr sz="625"/>
            </a:lvl9pPr>
          </a:lstStyle>
          <a:p>
            <a:endParaRPr lang="en-US"/>
          </a:p>
        </p:txBody>
      </p:sp>
      <p:sp>
        <p:nvSpPr>
          <p:cNvPr id="4" name="Text Placeholder 3"/>
          <p:cNvSpPr>
            <a:spLocks noGrp="1"/>
          </p:cNvSpPr>
          <p:nvPr>
            <p:ph type="body" sz="half" idx="2"/>
          </p:nvPr>
        </p:nvSpPr>
        <p:spPr>
          <a:xfrm>
            <a:off x="2389482" y="5367238"/>
            <a:ext cx="7315435" cy="805160"/>
          </a:xfrm>
          <a:prstGeom prst="rect">
            <a:avLst/>
          </a:prstGeom>
        </p:spPr>
        <p:txBody>
          <a:bodyPr/>
          <a:lstStyle>
            <a:lvl1pPr marL="0" indent="0">
              <a:buNone/>
              <a:defRPr sz="438"/>
            </a:lvl1pPr>
            <a:lvl2pPr marL="142875" indent="0">
              <a:buNone/>
              <a:defRPr sz="375"/>
            </a:lvl2pPr>
            <a:lvl3pPr marL="285750" indent="0">
              <a:buNone/>
              <a:defRPr sz="313"/>
            </a:lvl3pPr>
            <a:lvl4pPr marL="428625" indent="0">
              <a:buNone/>
              <a:defRPr sz="281"/>
            </a:lvl4pPr>
            <a:lvl5pPr marL="571500" indent="0">
              <a:buNone/>
              <a:defRPr sz="281"/>
            </a:lvl5pPr>
            <a:lvl6pPr marL="714375" indent="0">
              <a:buNone/>
              <a:defRPr sz="281"/>
            </a:lvl6pPr>
            <a:lvl7pPr marL="857250" indent="0">
              <a:buNone/>
              <a:defRPr sz="281"/>
            </a:lvl7pPr>
            <a:lvl8pPr marL="1000125" indent="0">
              <a:buNone/>
              <a:defRPr sz="281"/>
            </a:lvl8pPr>
            <a:lvl9pPr marL="1143000" indent="0">
              <a:buNone/>
              <a:defRPr sz="281"/>
            </a:lvl9pPr>
          </a:lstStyle>
          <a:p>
            <a:pPr lvl="0"/>
            <a:r>
              <a:rPr lang="en-US"/>
              <a:t>Click to edit Master text styles</a:t>
            </a:r>
          </a:p>
        </p:txBody>
      </p:sp>
    </p:spTree>
    <p:extLst>
      <p:ext uri="{BB962C8B-B14F-4D97-AF65-F5344CB8AC3E}">
        <p14:creationId xmlns:p14="http://schemas.microsoft.com/office/powerpoint/2010/main" val="270408749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a:xfrm>
            <a:off x="609718" y="274836"/>
            <a:ext cx="10972565" cy="1143000"/>
          </a:xfrm>
          <a:prstGeom prst="rect">
            <a:avLst/>
          </a:prstGeom>
        </p:spPr>
        <p:txBody>
          <a:bodyPr/>
          <a:lstStyle/>
          <a:p>
            <a:r>
              <a:rPr lang="en-US"/>
              <a:t>Click to edit Master title style</a:t>
            </a:r>
          </a:p>
        </p:txBody>
      </p:sp>
      <p:sp>
        <p:nvSpPr>
          <p:cNvPr id="3" name="Vertical Text Placeholder 2"/>
          <p:cNvSpPr>
            <a:spLocks noGrp="1"/>
          </p:cNvSpPr>
          <p:nvPr>
            <p:ph type="body" orient="vert" idx="1"/>
          </p:nvPr>
        </p:nvSpPr>
        <p:spPr>
          <a:xfrm>
            <a:off x="609718" y="1600399"/>
            <a:ext cx="10972565" cy="4525863"/>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357618487"/>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435" y="274836"/>
            <a:ext cx="2742847" cy="5851426"/>
          </a:xfrm>
          <a:prstGeom prst="rect">
            <a:avLst/>
          </a:prstGeom>
        </p:spPr>
        <p:txBody>
          <a:bodyPr vert="eaVert"/>
          <a:lstStyle/>
          <a:p>
            <a:r>
              <a:rPr lang="en-US"/>
              <a:t>Click to edit Master title style</a:t>
            </a:r>
          </a:p>
        </p:txBody>
      </p:sp>
      <p:sp>
        <p:nvSpPr>
          <p:cNvPr id="3" name="Vertical Text Placeholder 2"/>
          <p:cNvSpPr>
            <a:spLocks noGrp="1"/>
          </p:cNvSpPr>
          <p:nvPr>
            <p:ph type="body" orient="vert" idx="1"/>
          </p:nvPr>
        </p:nvSpPr>
        <p:spPr>
          <a:xfrm>
            <a:off x="609718" y="274836"/>
            <a:ext cx="8173273" cy="5851426"/>
          </a:xfrm>
          <a:prstGeom prst="rect">
            <a:avLst/>
          </a:prstGeo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9107799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4956FA3-E7F7-A93D-55EE-00E54E8E3163}"/>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4476B08F-A654-922D-6B3F-68243A56E5CF}"/>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0C738-5734-2CFE-3718-A531DF5F3A4E}"/>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5" name="Footer Placeholder 4">
            <a:extLst>
              <a:ext uri="{FF2B5EF4-FFF2-40B4-BE49-F238E27FC236}">
                <a16:creationId xmlns:a16="http://schemas.microsoft.com/office/drawing/2014/main" id="{6A82B7BD-DEED-EA39-08E0-BE4FC758231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71D0440-0725-0FFA-C5AF-01CB59A57748}"/>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3682240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8F62391-4A05-1B35-96AE-DE44AB981AB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2DA05EA9-F4C9-979B-7419-6FBF317DD51B}"/>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6C06A29B-2CA9-FD07-21AD-7FE22BEE2B71}"/>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39ED4B3-15E2-54E8-0731-88ABE26664D5}"/>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6" name="Footer Placeholder 5">
            <a:extLst>
              <a:ext uri="{FF2B5EF4-FFF2-40B4-BE49-F238E27FC236}">
                <a16:creationId xmlns:a16="http://schemas.microsoft.com/office/drawing/2014/main" id="{18280CB6-FEFF-03E4-1E71-1ADE5D6E9E9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24FC973-16EE-7B86-5148-0C3C11B0EC8B}"/>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181820498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E25BBA-BA82-EF77-9179-79545D88F23A}"/>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C6F11D82-D1FD-9894-3748-5B61D67B949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F74029B-20BB-5FF8-7AB1-A2F5976A89BD}"/>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4E0D8749-5144-99AA-5B33-914BE226DCD2}"/>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6E523D46-33F5-FA9C-B41D-887F5752D23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1FD22CCD-BA22-AEA0-CAE2-452F3FF64682}"/>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8" name="Footer Placeholder 7">
            <a:extLst>
              <a:ext uri="{FF2B5EF4-FFF2-40B4-BE49-F238E27FC236}">
                <a16:creationId xmlns:a16="http://schemas.microsoft.com/office/drawing/2014/main" id="{2EE8F1D1-5DB8-2FD7-EF47-939B407CB91E}"/>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39FE183-416F-92D1-C7E0-385CFA895FD8}"/>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1065525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B9DC86-897F-190E-8446-25FF3916665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8BC25571-F1F0-1995-B8FD-FC581296A3BF}"/>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4" name="Footer Placeholder 3">
            <a:extLst>
              <a:ext uri="{FF2B5EF4-FFF2-40B4-BE49-F238E27FC236}">
                <a16:creationId xmlns:a16="http://schemas.microsoft.com/office/drawing/2014/main" id="{9D281799-BBE3-63DA-C449-1A295FF24655}"/>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F5B1F341-692C-06C4-F11B-B6B09E2622F9}"/>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347701890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FB3C95A3-EF29-BCF0-711B-1F3D9F670FB8}"/>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3" name="Footer Placeholder 2">
            <a:extLst>
              <a:ext uri="{FF2B5EF4-FFF2-40B4-BE49-F238E27FC236}">
                <a16:creationId xmlns:a16="http://schemas.microsoft.com/office/drawing/2014/main" id="{67EF0BAD-B630-7B0F-E3CA-3EC58F2EE18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5194AE4E-806B-5E1F-2C27-FD4D2B35CFD2}"/>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36912071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AC80B5-EDB2-7A60-BA5E-4B497A9FFC2C}"/>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066253B0-6EA5-9C90-C6CB-949E2A3974F4}"/>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7658FD16-E400-4E79-E4C1-95D22DDC571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2F8C37B-0C5D-E824-3E3B-F2AC26CB336B}"/>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6" name="Footer Placeholder 5">
            <a:extLst>
              <a:ext uri="{FF2B5EF4-FFF2-40B4-BE49-F238E27FC236}">
                <a16:creationId xmlns:a16="http://schemas.microsoft.com/office/drawing/2014/main" id="{38A9E1AC-3E18-2B1B-FCE3-5E8A2A3932F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55461CE-CA22-85F0-41E9-A2D825C4BF1A}"/>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41439731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2CD064-2A37-F6FC-AEF0-AA39A40103E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C9BE7FC4-C520-D782-CA3B-2688A01C446F}"/>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318FD4-DC62-9472-981E-273A17C1597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D02068-B71A-9895-39E5-8EDADA7F1200}"/>
              </a:ext>
            </a:extLst>
          </p:cNvPr>
          <p:cNvSpPr>
            <a:spLocks noGrp="1"/>
          </p:cNvSpPr>
          <p:nvPr>
            <p:ph type="dt" sz="half" idx="10"/>
          </p:nvPr>
        </p:nvSpPr>
        <p:spPr/>
        <p:txBody>
          <a:bodyPr/>
          <a:lstStyle/>
          <a:p>
            <a:fld id="{0112A67B-722B-43EB-B600-7A7E84C2412C}" type="datetimeFigureOut">
              <a:rPr lang="en-US" smtClean="0"/>
              <a:t>8/26/2025</a:t>
            </a:fld>
            <a:endParaRPr lang="en-US"/>
          </a:p>
        </p:txBody>
      </p:sp>
      <p:sp>
        <p:nvSpPr>
          <p:cNvPr id="6" name="Footer Placeholder 5">
            <a:extLst>
              <a:ext uri="{FF2B5EF4-FFF2-40B4-BE49-F238E27FC236}">
                <a16:creationId xmlns:a16="http://schemas.microsoft.com/office/drawing/2014/main" id="{A2C13EB6-100D-F478-3805-300C8BB4ADE8}"/>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9F62E09-CCE9-53FB-27A3-9EF6EAA1FC22}"/>
              </a:ext>
            </a:extLst>
          </p:cNvPr>
          <p:cNvSpPr>
            <a:spLocks noGrp="1"/>
          </p:cNvSpPr>
          <p:nvPr>
            <p:ph type="sldNum" sz="quarter" idx="12"/>
          </p:nvPr>
        </p:nvSpPr>
        <p:spPr/>
        <p:txBody>
          <a:bodyPr/>
          <a:lstStyle/>
          <a:p>
            <a:fld id="{0DE98E56-F8A7-4E83-A4AC-1A322F909946}" type="slidenum">
              <a:rPr lang="en-US" smtClean="0"/>
              <a:t>‹#›</a:t>
            </a:fld>
            <a:endParaRPr lang="en-US"/>
          </a:p>
        </p:txBody>
      </p:sp>
    </p:spTree>
    <p:extLst>
      <p:ext uri="{BB962C8B-B14F-4D97-AF65-F5344CB8AC3E}">
        <p14:creationId xmlns:p14="http://schemas.microsoft.com/office/powerpoint/2010/main" val="191394215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image" Target="../media/image1.tiff"/><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0BB9119C-1F1F-1944-F496-D33EC99DDA83}"/>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4FA5A793-36D4-7376-F190-92DC351431DB}"/>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8AEA87B-E084-BF98-5FE9-0F73F2A28EE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0112A67B-722B-43EB-B600-7A7E84C2412C}" type="datetimeFigureOut">
              <a:rPr lang="en-US" smtClean="0"/>
              <a:t>8/26/2025</a:t>
            </a:fld>
            <a:endParaRPr lang="en-US"/>
          </a:p>
        </p:txBody>
      </p:sp>
      <p:sp>
        <p:nvSpPr>
          <p:cNvPr id="5" name="Footer Placeholder 4">
            <a:extLst>
              <a:ext uri="{FF2B5EF4-FFF2-40B4-BE49-F238E27FC236}">
                <a16:creationId xmlns:a16="http://schemas.microsoft.com/office/drawing/2014/main" id="{314120C5-A459-A805-3F34-12C199301A39}"/>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E294D281-CF5C-A834-639F-67F48A04DCDB}"/>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0DE98E56-F8A7-4E83-A4AC-1A322F909946}" type="slidenum">
              <a:rPr lang="en-US" smtClean="0"/>
              <a:t>‹#›</a:t>
            </a:fld>
            <a:endParaRPr lang="en-US"/>
          </a:p>
        </p:txBody>
      </p:sp>
    </p:spTree>
    <p:extLst>
      <p:ext uri="{BB962C8B-B14F-4D97-AF65-F5344CB8AC3E}">
        <p14:creationId xmlns:p14="http://schemas.microsoft.com/office/powerpoint/2010/main" val="314914031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31" name="Rectangle 7"/>
          <p:cNvSpPr>
            <a:spLocks noChangeArrowheads="1"/>
          </p:cNvSpPr>
          <p:nvPr userDrawn="1"/>
        </p:nvSpPr>
        <p:spPr bwMode="auto">
          <a:xfrm>
            <a:off x="0" y="0"/>
            <a:ext cx="12192000" cy="746125"/>
          </a:xfrm>
          <a:prstGeom prst="rect">
            <a:avLst/>
          </a:prstGeom>
          <a:solidFill>
            <a:srgbClr val="C8102E"/>
          </a:solidFill>
          <a:ln w="9525">
            <a:noFill/>
            <a:miter lim="800000"/>
            <a:headEnd/>
            <a:tailEnd/>
          </a:ln>
          <a:effectLst/>
        </p:spPr>
        <p:txBody>
          <a:bodyPr wrap="none" lIns="20408" tIns="10204" rIns="20408" bIns="10204" anchor="ctr"/>
          <a:lstStyle/>
          <a:p>
            <a:pPr algn="ctr" defTabSz="203895"/>
            <a:endParaRPr lang="en-US" sz="563"/>
          </a:p>
        </p:txBody>
      </p:sp>
      <p:sp>
        <p:nvSpPr>
          <p:cNvPr id="1032" name="Rectangle 8"/>
          <p:cNvSpPr>
            <a:spLocks noChangeArrowheads="1"/>
          </p:cNvSpPr>
          <p:nvPr userDrawn="1"/>
        </p:nvSpPr>
        <p:spPr bwMode="auto">
          <a:xfrm>
            <a:off x="0" y="6556375"/>
            <a:ext cx="12192000" cy="301625"/>
          </a:xfrm>
          <a:prstGeom prst="rect">
            <a:avLst/>
          </a:prstGeom>
          <a:solidFill>
            <a:srgbClr val="C8102E"/>
          </a:solidFill>
          <a:ln w="9525">
            <a:noFill/>
            <a:miter lim="800000"/>
            <a:headEnd/>
            <a:tailEnd/>
          </a:ln>
          <a:effectLst/>
        </p:spPr>
        <p:txBody>
          <a:bodyPr wrap="none" anchor="ctr"/>
          <a:lstStyle/>
          <a:p>
            <a:endParaRPr lang="en-US" sz="563"/>
          </a:p>
        </p:txBody>
      </p:sp>
      <p:sp>
        <p:nvSpPr>
          <p:cNvPr id="1033" name="Rectangle 9"/>
          <p:cNvSpPr>
            <a:spLocks noChangeArrowheads="1"/>
          </p:cNvSpPr>
          <p:nvPr userDrawn="1"/>
        </p:nvSpPr>
        <p:spPr bwMode="auto">
          <a:xfrm>
            <a:off x="0" y="746125"/>
            <a:ext cx="12192000" cy="333375"/>
          </a:xfrm>
          <a:prstGeom prst="rect">
            <a:avLst/>
          </a:prstGeom>
          <a:solidFill>
            <a:srgbClr val="CAC7A7"/>
          </a:solidFill>
          <a:ln w="9525">
            <a:noFill/>
            <a:miter lim="800000"/>
            <a:headEnd/>
            <a:tailEnd/>
          </a:ln>
          <a:effectLst/>
        </p:spPr>
        <p:txBody>
          <a:bodyPr wrap="none" anchor="ctr"/>
          <a:lstStyle/>
          <a:p>
            <a:endParaRPr lang="en-US" sz="563"/>
          </a:p>
        </p:txBody>
      </p:sp>
      <p:pic>
        <p:nvPicPr>
          <p:cNvPr id="8" name="Picture 7"/>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451557" y="98085"/>
            <a:ext cx="4261553" cy="269295"/>
          </a:xfrm>
          <a:prstGeom prst="rect">
            <a:avLst/>
          </a:prstGeom>
        </p:spPr>
      </p:pic>
    </p:spTree>
    <p:extLst>
      <p:ext uri="{BB962C8B-B14F-4D97-AF65-F5344CB8AC3E}">
        <p14:creationId xmlns:p14="http://schemas.microsoft.com/office/powerpoint/2010/main" val="18749842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79785" rtl="0" fontAlgn="base">
        <a:spcBef>
          <a:spcPct val="0"/>
        </a:spcBef>
        <a:spcAft>
          <a:spcPct val="0"/>
        </a:spcAft>
        <a:defRPr sz="4719">
          <a:solidFill>
            <a:schemeClr val="tx2"/>
          </a:solidFill>
          <a:latin typeface="+mj-lt"/>
          <a:ea typeface="+mj-ea"/>
          <a:cs typeface="+mj-cs"/>
        </a:defRPr>
      </a:lvl1pPr>
      <a:lvl2pPr algn="ctr" defTabSz="979785" rtl="0" fontAlgn="base">
        <a:spcBef>
          <a:spcPct val="0"/>
        </a:spcBef>
        <a:spcAft>
          <a:spcPct val="0"/>
        </a:spcAft>
        <a:defRPr sz="4719">
          <a:solidFill>
            <a:schemeClr val="tx2"/>
          </a:solidFill>
          <a:latin typeface="Times" charset="0"/>
        </a:defRPr>
      </a:lvl2pPr>
      <a:lvl3pPr algn="ctr" defTabSz="979785" rtl="0" fontAlgn="base">
        <a:spcBef>
          <a:spcPct val="0"/>
        </a:spcBef>
        <a:spcAft>
          <a:spcPct val="0"/>
        </a:spcAft>
        <a:defRPr sz="4719">
          <a:solidFill>
            <a:schemeClr val="tx2"/>
          </a:solidFill>
          <a:latin typeface="Times" charset="0"/>
        </a:defRPr>
      </a:lvl3pPr>
      <a:lvl4pPr algn="ctr" defTabSz="979785" rtl="0" fontAlgn="base">
        <a:spcBef>
          <a:spcPct val="0"/>
        </a:spcBef>
        <a:spcAft>
          <a:spcPct val="0"/>
        </a:spcAft>
        <a:defRPr sz="4719">
          <a:solidFill>
            <a:schemeClr val="tx2"/>
          </a:solidFill>
          <a:latin typeface="Times" charset="0"/>
        </a:defRPr>
      </a:lvl4pPr>
      <a:lvl5pPr algn="ctr" defTabSz="979785" rtl="0" fontAlgn="base">
        <a:spcBef>
          <a:spcPct val="0"/>
        </a:spcBef>
        <a:spcAft>
          <a:spcPct val="0"/>
        </a:spcAft>
        <a:defRPr sz="4719">
          <a:solidFill>
            <a:schemeClr val="tx2"/>
          </a:solidFill>
          <a:latin typeface="Times" charset="0"/>
        </a:defRPr>
      </a:lvl5pPr>
      <a:lvl6pPr marL="142875" algn="ctr" defTabSz="979785" rtl="0" fontAlgn="base">
        <a:spcBef>
          <a:spcPct val="0"/>
        </a:spcBef>
        <a:spcAft>
          <a:spcPct val="0"/>
        </a:spcAft>
        <a:defRPr sz="4719">
          <a:solidFill>
            <a:schemeClr val="tx2"/>
          </a:solidFill>
          <a:latin typeface="Times" charset="0"/>
        </a:defRPr>
      </a:lvl6pPr>
      <a:lvl7pPr marL="285750" algn="ctr" defTabSz="979785" rtl="0" fontAlgn="base">
        <a:spcBef>
          <a:spcPct val="0"/>
        </a:spcBef>
        <a:spcAft>
          <a:spcPct val="0"/>
        </a:spcAft>
        <a:defRPr sz="4719">
          <a:solidFill>
            <a:schemeClr val="tx2"/>
          </a:solidFill>
          <a:latin typeface="Times" charset="0"/>
        </a:defRPr>
      </a:lvl7pPr>
      <a:lvl8pPr marL="428625" algn="ctr" defTabSz="979785" rtl="0" fontAlgn="base">
        <a:spcBef>
          <a:spcPct val="0"/>
        </a:spcBef>
        <a:spcAft>
          <a:spcPct val="0"/>
        </a:spcAft>
        <a:defRPr sz="4719">
          <a:solidFill>
            <a:schemeClr val="tx2"/>
          </a:solidFill>
          <a:latin typeface="Times" charset="0"/>
        </a:defRPr>
      </a:lvl8pPr>
      <a:lvl9pPr marL="571500" algn="ctr" defTabSz="979785" rtl="0" fontAlgn="base">
        <a:spcBef>
          <a:spcPct val="0"/>
        </a:spcBef>
        <a:spcAft>
          <a:spcPct val="0"/>
        </a:spcAft>
        <a:defRPr sz="4719">
          <a:solidFill>
            <a:schemeClr val="tx2"/>
          </a:solidFill>
          <a:latin typeface="Times" charset="0"/>
        </a:defRPr>
      </a:lvl9pPr>
    </p:titleStyle>
    <p:bodyStyle>
      <a:lvl1pPr marL="367606" indent="-367606" algn="l" defTabSz="979785" rtl="0" fontAlgn="base">
        <a:spcBef>
          <a:spcPct val="20000"/>
        </a:spcBef>
        <a:spcAft>
          <a:spcPct val="0"/>
        </a:spcAft>
        <a:buChar char="•"/>
        <a:defRPr sz="3438">
          <a:solidFill>
            <a:schemeClr val="tx1"/>
          </a:solidFill>
          <a:latin typeface="+mn-lt"/>
          <a:ea typeface="+mn-ea"/>
          <a:cs typeface="+mn-cs"/>
        </a:defRPr>
      </a:lvl1pPr>
      <a:lvl2pPr marL="795734" indent="-306090" algn="l" defTabSz="979785" rtl="0" fontAlgn="base">
        <a:spcBef>
          <a:spcPct val="20000"/>
        </a:spcBef>
        <a:spcAft>
          <a:spcPct val="0"/>
        </a:spcAft>
        <a:buChar char="–"/>
        <a:defRPr sz="3000">
          <a:solidFill>
            <a:schemeClr val="tx1"/>
          </a:solidFill>
          <a:latin typeface="+mn-lt"/>
        </a:defRPr>
      </a:lvl2pPr>
      <a:lvl3pPr marL="1224359" indent="-244574" algn="l" defTabSz="979785" rtl="0" fontAlgn="base">
        <a:spcBef>
          <a:spcPct val="20000"/>
        </a:spcBef>
        <a:spcAft>
          <a:spcPct val="0"/>
        </a:spcAft>
        <a:buChar char="•"/>
        <a:defRPr sz="2563">
          <a:solidFill>
            <a:schemeClr val="tx1"/>
          </a:solidFill>
          <a:latin typeface="+mn-lt"/>
        </a:defRPr>
      </a:lvl3pPr>
      <a:lvl4pPr marL="1714004" indent="-244574" algn="l" defTabSz="979785" rtl="0" fontAlgn="base">
        <a:spcBef>
          <a:spcPct val="20000"/>
        </a:spcBef>
        <a:spcAft>
          <a:spcPct val="0"/>
        </a:spcAft>
        <a:buChar char="–"/>
        <a:defRPr sz="2156">
          <a:solidFill>
            <a:schemeClr val="tx1"/>
          </a:solidFill>
          <a:latin typeface="+mn-lt"/>
        </a:defRPr>
      </a:lvl4pPr>
      <a:lvl5pPr marL="2204145" indent="-244574" algn="l" defTabSz="979785" rtl="0" fontAlgn="base">
        <a:spcBef>
          <a:spcPct val="20000"/>
        </a:spcBef>
        <a:spcAft>
          <a:spcPct val="0"/>
        </a:spcAft>
        <a:buChar char="»"/>
        <a:defRPr sz="2156">
          <a:solidFill>
            <a:schemeClr val="tx1"/>
          </a:solidFill>
          <a:latin typeface="+mn-lt"/>
        </a:defRPr>
      </a:lvl5pPr>
      <a:lvl6pPr marL="2347020" indent="-244574" algn="l" defTabSz="979785" rtl="0" fontAlgn="base">
        <a:spcBef>
          <a:spcPct val="20000"/>
        </a:spcBef>
        <a:spcAft>
          <a:spcPct val="0"/>
        </a:spcAft>
        <a:buChar char="»"/>
        <a:defRPr sz="2156">
          <a:solidFill>
            <a:schemeClr val="tx1"/>
          </a:solidFill>
          <a:latin typeface="+mn-lt"/>
        </a:defRPr>
      </a:lvl6pPr>
      <a:lvl7pPr marL="2489895" indent="-244574" algn="l" defTabSz="979785" rtl="0" fontAlgn="base">
        <a:spcBef>
          <a:spcPct val="20000"/>
        </a:spcBef>
        <a:spcAft>
          <a:spcPct val="0"/>
        </a:spcAft>
        <a:buChar char="»"/>
        <a:defRPr sz="2156">
          <a:solidFill>
            <a:schemeClr val="tx1"/>
          </a:solidFill>
          <a:latin typeface="+mn-lt"/>
        </a:defRPr>
      </a:lvl7pPr>
      <a:lvl8pPr marL="2632770" indent="-244574" algn="l" defTabSz="979785" rtl="0" fontAlgn="base">
        <a:spcBef>
          <a:spcPct val="20000"/>
        </a:spcBef>
        <a:spcAft>
          <a:spcPct val="0"/>
        </a:spcAft>
        <a:buChar char="»"/>
        <a:defRPr sz="2156">
          <a:solidFill>
            <a:schemeClr val="tx1"/>
          </a:solidFill>
          <a:latin typeface="+mn-lt"/>
        </a:defRPr>
      </a:lvl8pPr>
      <a:lvl9pPr marL="2775645" indent="-244574" algn="l" defTabSz="979785" rtl="0" fontAlgn="base">
        <a:spcBef>
          <a:spcPct val="20000"/>
        </a:spcBef>
        <a:spcAft>
          <a:spcPct val="0"/>
        </a:spcAft>
        <a:buChar char="»"/>
        <a:defRPr sz="2156">
          <a:solidFill>
            <a:schemeClr val="tx1"/>
          </a:solidFill>
          <a:latin typeface="+mn-lt"/>
        </a:defRPr>
      </a:lvl9pPr>
    </p:bodyStyle>
    <p:otherStyle>
      <a:defPPr>
        <a:defRPr lang="en-US"/>
      </a:defPPr>
      <a:lvl1pPr marL="0" algn="l" defTabSz="285750" rtl="0" eaLnBrk="1" latinLnBrk="0" hangingPunct="1">
        <a:defRPr sz="563" kern="1200">
          <a:solidFill>
            <a:schemeClr val="tx1"/>
          </a:solidFill>
          <a:latin typeface="+mn-lt"/>
          <a:ea typeface="+mn-ea"/>
          <a:cs typeface="+mn-cs"/>
        </a:defRPr>
      </a:lvl1pPr>
      <a:lvl2pPr marL="142875" algn="l" defTabSz="285750" rtl="0" eaLnBrk="1" latinLnBrk="0" hangingPunct="1">
        <a:defRPr sz="563" kern="1200">
          <a:solidFill>
            <a:schemeClr val="tx1"/>
          </a:solidFill>
          <a:latin typeface="+mn-lt"/>
          <a:ea typeface="+mn-ea"/>
          <a:cs typeface="+mn-cs"/>
        </a:defRPr>
      </a:lvl2pPr>
      <a:lvl3pPr marL="285750" algn="l" defTabSz="285750" rtl="0" eaLnBrk="1" latinLnBrk="0" hangingPunct="1">
        <a:defRPr sz="563" kern="1200">
          <a:solidFill>
            <a:schemeClr val="tx1"/>
          </a:solidFill>
          <a:latin typeface="+mn-lt"/>
          <a:ea typeface="+mn-ea"/>
          <a:cs typeface="+mn-cs"/>
        </a:defRPr>
      </a:lvl3pPr>
      <a:lvl4pPr marL="428625" algn="l" defTabSz="285750" rtl="0" eaLnBrk="1" latinLnBrk="0" hangingPunct="1">
        <a:defRPr sz="563" kern="1200">
          <a:solidFill>
            <a:schemeClr val="tx1"/>
          </a:solidFill>
          <a:latin typeface="+mn-lt"/>
          <a:ea typeface="+mn-ea"/>
          <a:cs typeface="+mn-cs"/>
        </a:defRPr>
      </a:lvl4pPr>
      <a:lvl5pPr marL="571500" algn="l" defTabSz="285750" rtl="0" eaLnBrk="1" latinLnBrk="0" hangingPunct="1">
        <a:defRPr sz="563" kern="1200">
          <a:solidFill>
            <a:schemeClr val="tx1"/>
          </a:solidFill>
          <a:latin typeface="+mn-lt"/>
          <a:ea typeface="+mn-ea"/>
          <a:cs typeface="+mn-cs"/>
        </a:defRPr>
      </a:lvl5pPr>
      <a:lvl6pPr marL="714375" algn="l" defTabSz="285750" rtl="0" eaLnBrk="1" latinLnBrk="0" hangingPunct="1">
        <a:defRPr sz="563" kern="1200">
          <a:solidFill>
            <a:schemeClr val="tx1"/>
          </a:solidFill>
          <a:latin typeface="+mn-lt"/>
          <a:ea typeface="+mn-ea"/>
          <a:cs typeface="+mn-cs"/>
        </a:defRPr>
      </a:lvl6pPr>
      <a:lvl7pPr marL="857250" algn="l" defTabSz="285750" rtl="0" eaLnBrk="1" latinLnBrk="0" hangingPunct="1">
        <a:defRPr sz="563" kern="1200">
          <a:solidFill>
            <a:schemeClr val="tx1"/>
          </a:solidFill>
          <a:latin typeface="+mn-lt"/>
          <a:ea typeface="+mn-ea"/>
          <a:cs typeface="+mn-cs"/>
        </a:defRPr>
      </a:lvl7pPr>
      <a:lvl8pPr marL="1000125" algn="l" defTabSz="285750" rtl="0" eaLnBrk="1" latinLnBrk="0" hangingPunct="1">
        <a:defRPr sz="563" kern="1200">
          <a:solidFill>
            <a:schemeClr val="tx1"/>
          </a:solidFill>
          <a:latin typeface="+mn-lt"/>
          <a:ea typeface="+mn-ea"/>
          <a:cs typeface="+mn-cs"/>
        </a:defRPr>
      </a:lvl8pPr>
      <a:lvl9pPr marL="1143000" algn="l" defTabSz="285750" rtl="0" eaLnBrk="1" latinLnBrk="0" hangingPunct="1">
        <a:defRPr sz="563"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 Id="rId4" Type="http://schemas.openxmlformats.org/officeDocument/2006/relationships/image" Target="../media/image17.png"/></Relationships>
</file>

<file path=ppt/slides/_rels/slide12.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8.png"/><Relationship Id="rId1" Type="http://schemas.openxmlformats.org/officeDocument/2006/relationships/slideLayout" Target="../slideLayouts/slideLayout12.xml"/><Relationship Id="rId5" Type="http://schemas.openxmlformats.org/officeDocument/2006/relationships/image" Target="../media/image20.png"/><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2.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 Id="rId4" Type="http://schemas.openxmlformats.org/officeDocument/2006/relationships/image" Target="../media/image13.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8" name="Picture 17" descr="City on a sunny day">
            <a:extLst>
              <a:ext uri="{FF2B5EF4-FFF2-40B4-BE49-F238E27FC236}">
                <a16:creationId xmlns:a16="http://schemas.microsoft.com/office/drawing/2014/main" id="{7F4585B1-EA47-842E-552C-BB886E5B5CED}"/>
              </a:ext>
            </a:extLst>
          </p:cNvPr>
          <p:cNvPicPr>
            <a:picLocks noChangeAspect="1"/>
          </p:cNvPicPr>
          <p:nvPr/>
        </p:nvPicPr>
        <p:blipFill>
          <a:blip r:embed="rId3">
            <a:alphaModFix/>
          </a:blip>
          <a:srcRect t="16974"/>
          <a:stretch/>
        </p:blipFill>
        <p:spPr>
          <a:xfrm>
            <a:off x="20" y="10"/>
            <a:ext cx="12191979" cy="6857990"/>
          </a:xfrm>
          <a:prstGeom prst="rect">
            <a:avLst/>
          </a:prstGeom>
        </p:spPr>
      </p:pic>
      <p:sp>
        <p:nvSpPr>
          <p:cNvPr id="22" name="Rectangle 21">
            <a:extLst>
              <a:ext uri="{FF2B5EF4-FFF2-40B4-BE49-F238E27FC236}">
                <a16:creationId xmlns:a16="http://schemas.microsoft.com/office/drawing/2014/main" id="{EB0222B5-B739-82A9-5CCC-C5585AE12A6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4344663" y="-4344657"/>
            <a:ext cx="3512260" cy="12201589"/>
          </a:xfrm>
          <a:prstGeom prst="rect">
            <a:avLst/>
          </a:prstGeom>
          <a:gradFill flip="none" rotWithShape="1">
            <a:gsLst>
              <a:gs pos="10000">
                <a:srgbClr val="000000">
                  <a:alpha val="0"/>
                </a:srgbClr>
              </a:gs>
              <a:gs pos="66000">
                <a:srgbClr val="000000">
                  <a:alpha val="46000"/>
                </a:srgbClr>
              </a:gs>
              <a:gs pos="100000">
                <a:srgbClr val="000000">
                  <a:alpha val="60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D8B5B3C-CE9F-9CD5-8D0C-2C9CCBDA8DF4}"/>
              </a:ext>
            </a:extLst>
          </p:cNvPr>
          <p:cNvSpPr>
            <a:spLocks noGrp="1"/>
          </p:cNvSpPr>
          <p:nvPr>
            <p:ph type="ctrTitle"/>
          </p:nvPr>
        </p:nvSpPr>
        <p:spPr>
          <a:xfrm>
            <a:off x="762000" y="1137434"/>
            <a:ext cx="7800660" cy="1520987"/>
          </a:xfrm>
        </p:spPr>
        <p:txBody>
          <a:bodyPr anchor="t">
            <a:normAutofit/>
          </a:bodyPr>
          <a:lstStyle/>
          <a:p>
            <a:pPr algn="l"/>
            <a:r>
              <a:rPr lang="en-US" sz="2500" b="1" i="0" u="none" strike="noStrike">
                <a:solidFill>
                  <a:srgbClr val="FFFFFF"/>
                </a:solidFill>
                <a:effectLst/>
                <a:latin typeface="Arial" panose="020B0604020202020204" pitchFamily="34" charset="0"/>
              </a:rPr>
              <a:t>An Analysis of the Relationship between Presence of Green Space in 330 Cities in the United States and the Health Status of Their Citizens</a:t>
            </a:r>
            <a:endParaRPr lang="en-US" sz="2500">
              <a:solidFill>
                <a:srgbClr val="FFFFFF"/>
              </a:solidFill>
            </a:endParaRPr>
          </a:p>
        </p:txBody>
      </p:sp>
      <p:sp>
        <p:nvSpPr>
          <p:cNvPr id="24" name="Rectangle 23">
            <a:extLst>
              <a:ext uri="{FF2B5EF4-FFF2-40B4-BE49-F238E27FC236}">
                <a16:creationId xmlns:a16="http://schemas.microsoft.com/office/drawing/2014/main" id="{5BE23E75-E7E9-4D9F-6D25-5512363F8621}"/>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16200000">
            <a:off x="4878570" y="-449383"/>
            <a:ext cx="2425271" cy="12201588"/>
          </a:xfrm>
          <a:prstGeom prst="rect">
            <a:avLst/>
          </a:prstGeom>
          <a:gradFill flip="none" rotWithShape="1">
            <a:gsLst>
              <a:gs pos="10000">
                <a:srgbClr val="000000">
                  <a:alpha val="0"/>
                </a:srgbClr>
              </a:gs>
              <a:gs pos="66000">
                <a:srgbClr val="000000">
                  <a:alpha val="35000"/>
                </a:srgbClr>
              </a:gs>
              <a:gs pos="100000">
                <a:srgbClr val="000000">
                  <a:alpha val="45000"/>
                </a:srgbClr>
              </a:gs>
            </a:gsLst>
            <a:lin ang="1080000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Subtitle 2">
            <a:extLst>
              <a:ext uri="{FF2B5EF4-FFF2-40B4-BE49-F238E27FC236}">
                <a16:creationId xmlns:a16="http://schemas.microsoft.com/office/drawing/2014/main" id="{0CD3E477-A0C1-DD50-B274-68FEB5156B2C}"/>
              </a:ext>
            </a:extLst>
          </p:cNvPr>
          <p:cNvSpPr>
            <a:spLocks noGrp="1"/>
          </p:cNvSpPr>
          <p:nvPr>
            <p:ph type="subTitle" idx="1"/>
          </p:nvPr>
        </p:nvSpPr>
        <p:spPr>
          <a:xfrm>
            <a:off x="838200" y="4293441"/>
            <a:ext cx="6295332" cy="1588514"/>
          </a:xfrm>
        </p:spPr>
        <p:txBody>
          <a:bodyPr anchor="b">
            <a:normAutofit/>
          </a:bodyPr>
          <a:lstStyle/>
          <a:p>
            <a:pPr algn="l"/>
            <a:r>
              <a:rPr lang="en-US" sz="1800" i="1">
                <a:solidFill>
                  <a:srgbClr val="FFFFFF"/>
                </a:solidFill>
              </a:rPr>
              <a:t>Naomi Mauss, Department of Data Science</a:t>
            </a:r>
          </a:p>
        </p:txBody>
      </p:sp>
      <p:cxnSp>
        <p:nvCxnSpPr>
          <p:cNvPr id="26" name="Straight Connector 25">
            <a:extLst>
              <a:ext uri="{FF2B5EF4-FFF2-40B4-BE49-F238E27FC236}">
                <a16:creationId xmlns:a16="http://schemas.microsoft.com/office/drawing/2014/main" id="{61B115DB-65EB-3FC3-7284-CFDF4ADC60B6}"/>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865140" y="871146"/>
            <a:ext cx="736939" cy="0"/>
          </a:xfrm>
          <a:prstGeom prst="line">
            <a:avLst/>
          </a:prstGeom>
          <a:ln w="57150">
            <a:solidFill>
              <a:schemeClr val="accent4"/>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07184985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49"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Content Placeholder 4">
            <a:extLst>
              <a:ext uri="{FF2B5EF4-FFF2-40B4-BE49-F238E27FC236}">
                <a16:creationId xmlns:a16="http://schemas.microsoft.com/office/drawing/2014/main" id="{58E03568-BDE6-B438-7464-E1E19AE40A5B}"/>
              </a:ext>
            </a:extLst>
          </p:cNvPr>
          <p:cNvPicPr>
            <a:picLocks noGrp="1" noChangeAspect="1"/>
          </p:cNvPicPr>
          <p:nvPr>
            <p:ph idx="1"/>
          </p:nvPr>
        </p:nvPicPr>
        <p:blipFill>
          <a:blip r:embed="rId2"/>
          <a:srcRect l="23156" r="1" b="1"/>
          <a:stretch/>
        </p:blipFill>
        <p:spPr>
          <a:xfrm>
            <a:off x="2522356" y="10"/>
            <a:ext cx="9669642" cy="6857990"/>
          </a:xfrm>
          <a:prstGeom prst="rect">
            <a:avLst/>
          </a:prstGeom>
        </p:spPr>
      </p:pic>
      <p:sp>
        <p:nvSpPr>
          <p:cNvPr id="14" name="Rectangle 13">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7390263"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F0EA15DE-89AC-81BF-CB32-EF0A280307FA}"/>
              </a:ext>
            </a:extLst>
          </p:cNvPr>
          <p:cNvSpPr>
            <a:spLocks noGrp="1"/>
          </p:cNvSpPr>
          <p:nvPr>
            <p:ph type="title"/>
          </p:nvPr>
        </p:nvSpPr>
        <p:spPr>
          <a:xfrm>
            <a:off x="838200" y="365125"/>
            <a:ext cx="3822189" cy="1899912"/>
          </a:xfrm>
        </p:spPr>
        <p:txBody>
          <a:bodyPr vert="horz" lIns="91440" tIns="45720" rIns="91440" bIns="45720" rtlCol="0" anchor="ctr">
            <a:normAutofit/>
          </a:bodyPr>
          <a:lstStyle/>
          <a:p>
            <a:r>
              <a:rPr lang="en-US" sz="3700"/>
              <a:t>How to determine if a correlation exists?</a:t>
            </a:r>
          </a:p>
        </p:txBody>
      </p:sp>
      <p:sp>
        <p:nvSpPr>
          <p:cNvPr id="7" name="TextBox 6">
            <a:extLst>
              <a:ext uri="{FF2B5EF4-FFF2-40B4-BE49-F238E27FC236}">
                <a16:creationId xmlns:a16="http://schemas.microsoft.com/office/drawing/2014/main" id="{825E55E8-35D4-8B55-7430-894C065BBF97}"/>
              </a:ext>
            </a:extLst>
          </p:cNvPr>
          <p:cNvSpPr txBox="1"/>
          <p:nvPr/>
        </p:nvSpPr>
        <p:spPr>
          <a:xfrm>
            <a:off x="838200" y="2434201"/>
            <a:ext cx="3822189" cy="3742762"/>
          </a:xfrm>
          <a:prstGeom prst="rect">
            <a:avLst/>
          </a:prstGeom>
        </p:spPr>
        <p:txBody>
          <a:bodyPr vert="horz" lIns="91440" tIns="45720" rIns="91440" bIns="45720" rtlCol="0">
            <a:normAutofit/>
          </a:bodyPr>
          <a:lstStyle/>
          <a:p>
            <a:pPr marL="285750" indent="-228600">
              <a:lnSpc>
                <a:spcPct val="90000"/>
              </a:lnSpc>
              <a:spcAft>
                <a:spcPts val="600"/>
              </a:spcAft>
              <a:buFont typeface="Arial" panose="020B0604020202020204" pitchFamily="34" charset="0"/>
              <a:buChar char="•"/>
            </a:pPr>
            <a:r>
              <a:rPr lang="en-US" sz="2000"/>
              <a:t>Using the Buffer and Pairwise Intersect tools, separate the cities</a:t>
            </a:r>
          </a:p>
          <a:p>
            <a:pPr marL="285750" indent="-228600">
              <a:lnSpc>
                <a:spcPct val="90000"/>
              </a:lnSpc>
              <a:spcAft>
                <a:spcPts val="600"/>
              </a:spcAft>
              <a:buFont typeface="Arial" panose="020B0604020202020204" pitchFamily="34" charset="0"/>
              <a:buChar char="•"/>
            </a:pPr>
            <a:r>
              <a:rPr lang="en-US" sz="2000"/>
              <a:t>Use the Explore Statistics tool to find the mean and standard deviation of the data for each group</a:t>
            </a:r>
          </a:p>
        </p:txBody>
      </p:sp>
    </p:spTree>
    <p:extLst>
      <p:ext uri="{BB962C8B-B14F-4D97-AF65-F5344CB8AC3E}">
        <p14:creationId xmlns:p14="http://schemas.microsoft.com/office/powerpoint/2010/main" val="170711752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98B9425-3FD8-538B-718D-7ECEB3B0D0A7}"/>
              </a:ext>
            </a:extLst>
          </p:cNvPr>
          <p:cNvSpPr>
            <a:spLocks noGrp="1"/>
          </p:cNvSpPr>
          <p:nvPr>
            <p:ph type="title"/>
          </p:nvPr>
        </p:nvSpPr>
        <p:spPr>
          <a:xfrm>
            <a:off x="635833" y="237708"/>
            <a:ext cx="10515600" cy="1325563"/>
          </a:xfrm>
        </p:spPr>
        <p:txBody>
          <a:bodyPr/>
          <a:lstStyle/>
          <a:p>
            <a:r>
              <a:rPr lang="en-US" dirty="0"/>
              <a:t>Two-value Hypothesis testing</a:t>
            </a:r>
          </a:p>
        </p:txBody>
      </p:sp>
      <p:pic>
        <p:nvPicPr>
          <p:cNvPr id="10" name="Picture 9">
            <a:extLst>
              <a:ext uri="{FF2B5EF4-FFF2-40B4-BE49-F238E27FC236}">
                <a16:creationId xmlns:a16="http://schemas.microsoft.com/office/drawing/2014/main" id="{C8C1DF21-FF76-E083-702B-AABAE8B62B28}"/>
              </a:ext>
            </a:extLst>
          </p:cNvPr>
          <p:cNvPicPr>
            <a:picLocks noChangeAspect="1"/>
          </p:cNvPicPr>
          <p:nvPr/>
        </p:nvPicPr>
        <p:blipFill>
          <a:blip r:embed="rId2"/>
          <a:stretch>
            <a:fillRect/>
          </a:stretch>
        </p:blipFill>
        <p:spPr>
          <a:xfrm>
            <a:off x="487179" y="3944847"/>
            <a:ext cx="7280861" cy="2199427"/>
          </a:xfrm>
          <a:prstGeom prst="rect">
            <a:avLst/>
          </a:prstGeom>
        </p:spPr>
      </p:pic>
      <p:pic>
        <p:nvPicPr>
          <p:cNvPr id="12" name="Picture 11">
            <a:extLst>
              <a:ext uri="{FF2B5EF4-FFF2-40B4-BE49-F238E27FC236}">
                <a16:creationId xmlns:a16="http://schemas.microsoft.com/office/drawing/2014/main" id="{8ACBFCE3-8796-4352-5B58-685F94A3E316}"/>
              </a:ext>
            </a:extLst>
          </p:cNvPr>
          <p:cNvPicPr>
            <a:picLocks noChangeAspect="1"/>
          </p:cNvPicPr>
          <p:nvPr/>
        </p:nvPicPr>
        <p:blipFill>
          <a:blip r:embed="rId3"/>
          <a:stretch>
            <a:fillRect/>
          </a:stretch>
        </p:blipFill>
        <p:spPr>
          <a:xfrm>
            <a:off x="8815752" y="2930270"/>
            <a:ext cx="2610214" cy="1581371"/>
          </a:xfrm>
          <a:prstGeom prst="rect">
            <a:avLst/>
          </a:prstGeom>
        </p:spPr>
      </p:pic>
      <p:pic>
        <p:nvPicPr>
          <p:cNvPr id="14" name="Picture 13">
            <a:extLst>
              <a:ext uri="{FF2B5EF4-FFF2-40B4-BE49-F238E27FC236}">
                <a16:creationId xmlns:a16="http://schemas.microsoft.com/office/drawing/2014/main" id="{280F1FD1-843E-B96C-FB3F-52AC92639D62}"/>
              </a:ext>
            </a:extLst>
          </p:cNvPr>
          <p:cNvPicPr>
            <a:picLocks noChangeAspect="1"/>
          </p:cNvPicPr>
          <p:nvPr/>
        </p:nvPicPr>
        <p:blipFill>
          <a:blip r:embed="rId4"/>
          <a:stretch>
            <a:fillRect/>
          </a:stretch>
        </p:blipFill>
        <p:spPr>
          <a:xfrm>
            <a:off x="527471" y="1772063"/>
            <a:ext cx="7240569" cy="1581370"/>
          </a:xfrm>
          <a:prstGeom prst="rect">
            <a:avLst/>
          </a:prstGeom>
          <a:ln>
            <a:solidFill>
              <a:schemeClr val="tx1"/>
            </a:solidFill>
          </a:ln>
        </p:spPr>
      </p:pic>
      <p:cxnSp>
        <p:nvCxnSpPr>
          <p:cNvPr id="16" name="Straight Arrow Connector 15">
            <a:extLst>
              <a:ext uri="{FF2B5EF4-FFF2-40B4-BE49-F238E27FC236}">
                <a16:creationId xmlns:a16="http://schemas.microsoft.com/office/drawing/2014/main" id="{E2E3AB20-B5D7-C8CA-4FAB-5EA27B9295D2}"/>
              </a:ext>
            </a:extLst>
          </p:cNvPr>
          <p:cNvCxnSpPr>
            <a:cxnSpLocks/>
          </p:cNvCxnSpPr>
          <p:nvPr/>
        </p:nvCxnSpPr>
        <p:spPr>
          <a:xfrm>
            <a:off x="7997252" y="2488412"/>
            <a:ext cx="661932" cy="38980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Straight Arrow Connector 17">
            <a:extLst>
              <a:ext uri="{FF2B5EF4-FFF2-40B4-BE49-F238E27FC236}">
                <a16:creationId xmlns:a16="http://schemas.microsoft.com/office/drawing/2014/main" id="{251951D6-8FCE-00CD-E947-530F4471C4BD}"/>
              </a:ext>
            </a:extLst>
          </p:cNvPr>
          <p:cNvCxnSpPr>
            <a:cxnSpLocks/>
          </p:cNvCxnSpPr>
          <p:nvPr/>
        </p:nvCxnSpPr>
        <p:spPr>
          <a:xfrm flipH="1">
            <a:off x="8031041" y="4511641"/>
            <a:ext cx="594353" cy="33753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6351819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59" name="Text Box 11"/>
          <p:cNvSpPr txBox="1">
            <a:spLocks noChangeArrowheads="1"/>
          </p:cNvSpPr>
          <p:nvPr/>
        </p:nvSpPr>
        <p:spPr bwMode="auto">
          <a:xfrm>
            <a:off x="1309688" y="407294"/>
            <a:ext cx="3219970" cy="261122"/>
          </a:xfrm>
          <a:prstGeom prst="rect">
            <a:avLst/>
          </a:prstGeom>
          <a:noFill/>
          <a:ln w="9525">
            <a:noFill/>
            <a:miter lim="800000"/>
            <a:headEnd/>
            <a:tailEnd/>
          </a:ln>
          <a:effectLst/>
        </p:spPr>
        <p:txBody>
          <a:bodyPr wrap="none" lIns="20408" tIns="10204" rIns="20408" bIns="10204">
            <a:spAutoFit/>
          </a:bodyPr>
          <a:lstStyle/>
          <a:p>
            <a:pPr defTabSz="203895" eaLnBrk="0" fontAlgn="base" hangingPunct="0">
              <a:spcBef>
                <a:spcPct val="0"/>
              </a:spcBef>
              <a:spcAft>
                <a:spcPct val="0"/>
              </a:spcAft>
            </a:pPr>
            <a:r>
              <a:rPr lang="en-US" sz="1563" b="1" dirty="0">
                <a:solidFill>
                  <a:srgbClr val="FFFFFF"/>
                </a:solidFill>
                <a:latin typeface="Arial" charset="0"/>
              </a:rPr>
              <a:t>Department of Computer Science</a:t>
            </a:r>
          </a:p>
        </p:txBody>
      </p:sp>
      <p:sp>
        <p:nvSpPr>
          <p:cNvPr id="2060" name="Text Box 12"/>
          <p:cNvSpPr txBox="1">
            <a:spLocks noChangeArrowheads="1"/>
          </p:cNvSpPr>
          <p:nvPr/>
        </p:nvSpPr>
        <p:spPr bwMode="auto">
          <a:xfrm>
            <a:off x="6399609" y="345778"/>
            <a:ext cx="4500563" cy="290297"/>
          </a:xfrm>
          <a:prstGeom prst="rect">
            <a:avLst/>
          </a:prstGeom>
          <a:noFill/>
          <a:ln w="9525">
            <a:noFill/>
            <a:miter lim="800000"/>
            <a:headEnd/>
            <a:tailEnd/>
          </a:ln>
          <a:effectLst/>
        </p:spPr>
        <p:txBody>
          <a:bodyPr lIns="20408" tIns="10204" rIns="20408" bIns="10204">
            <a:spAutoFit/>
          </a:bodyPr>
          <a:lstStyle/>
          <a:p>
            <a:pPr marL="51098" lvl="2" algn="r" defTabSz="203895" eaLnBrk="0" fontAlgn="base" hangingPunct="0">
              <a:lnSpc>
                <a:spcPct val="75000"/>
              </a:lnSpc>
              <a:spcBef>
                <a:spcPct val="50000"/>
              </a:spcBef>
              <a:spcAft>
                <a:spcPct val="0"/>
              </a:spcAft>
            </a:pPr>
            <a:r>
              <a:rPr lang="en-US" sz="875" dirty="0">
                <a:solidFill>
                  <a:srgbClr val="FFFFFF"/>
                </a:solidFill>
                <a:latin typeface="Arial" panose="020B0604020202020204" pitchFamily="34" charset="0"/>
              </a:rPr>
              <a:t>CRP 551 – Semester Project Poster Presentation</a:t>
            </a:r>
          </a:p>
          <a:p>
            <a:pPr marL="51098" lvl="2" algn="r" defTabSz="203895" eaLnBrk="0" fontAlgn="base" hangingPunct="0">
              <a:lnSpc>
                <a:spcPct val="75000"/>
              </a:lnSpc>
              <a:spcBef>
                <a:spcPct val="50000"/>
              </a:spcBef>
              <a:spcAft>
                <a:spcPct val="0"/>
              </a:spcAft>
            </a:pPr>
            <a:r>
              <a:rPr lang="en-US" sz="875" dirty="0">
                <a:solidFill>
                  <a:srgbClr val="FFFFFF"/>
                </a:solidFill>
                <a:latin typeface="Arial" charset="0"/>
              </a:rPr>
              <a:t>12/11/2024</a:t>
            </a:r>
          </a:p>
        </p:txBody>
      </p:sp>
      <p:sp>
        <p:nvSpPr>
          <p:cNvPr id="2061" name="Text Box 13"/>
          <p:cNvSpPr txBox="1">
            <a:spLocks noChangeArrowheads="1"/>
          </p:cNvSpPr>
          <p:nvPr/>
        </p:nvSpPr>
        <p:spPr bwMode="auto">
          <a:xfrm>
            <a:off x="1327547" y="793750"/>
            <a:ext cx="9144000" cy="222650"/>
          </a:xfrm>
          <a:prstGeom prst="rect">
            <a:avLst/>
          </a:prstGeom>
          <a:noFill/>
          <a:ln w="9525">
            <a:noFill/>
            <a:miter lim="800000"/>
            <a:headEnd/>
            <a:tailEnd/>
          </a:ln>
          <a:effectLst/>
        </p:spPr>
        <p:txBody>
          <a:bodyPr lIns="20408" tIns="10204" rIns="20408" bIns="10204">
            <a:spAutoFit/>
          </a:bodyPr>
          <a:lstStyle/>
          <a:p>
            <a:pPr defTabSz="203895" eaLnBrk="0" fontAlgn="base" hangingPunct="0">
              <a:spcBef>
                <a:spcPct val="50000"/>
              </a:spcBef>
              <a:spcAft>
                <a:spcPct val="0"/>
              </a:spcAft>
            </a:pPr>
            <a:r>
              <a:rPr lang="en-US" sz="1313" dirty="0">
                <a:solidFill>
                  <a:srgbClr val="524727"/>
                </a:solidFill>
                <a:latin typeface="Arial" charset="0"/>
              </a:rPr>
              <a:t>Principal investigators</a:t>
            </a:r>
          </a:p>
        </p:txBody>
      </p:sp>
      <p:sp>
        <p:nvSpPr>
          <p:cNvPr id="2062" name="Text Box 14"/>
          <p:cNvSpPr txBox="1">
            <a:spLocks noChangeArrowheads="1"/>
          </p:cNvSpPr>
          <p:nvPr/>
        </p:nvSpPr>
        <p:spPr bwMode="auto">
          <a:xfrm>
            <a:off x="1144539" y="6586029"/>
            <a:ext cx="5157590" cy="267085"/>
          </a:xfrm>
          <a:prstGeom prst="rect">
            <a:avLst/>
          </a:prstGeom>
          <a:noFill/>
          <a:ln w="9525">
            <a:noFill/>
            <a:miter lim="800000"/>
            <a:headEnd/>
            <a:tailEnd/>
          </a:ln>
          <a:effectLst/>
        </p:spPr>
        <p:txBody>
          <a:bodyPr wrap="square" lIns="20408" tIns="10204" rIns="20408" bIns="10204">
            <a:spAutoFit/>
          </a:bodyPr>
          <a:lstStyle/>
          <a:p>
            <a:pPr defTabSz="203895" eaLnBrk="0" fontAlgn="base" hangingPunct="0">
              <a:lnSpc>
                <a:spcPct val="75000"/>
              </a:lnSpc>
              <a:spcBef>
                <a:spcPct val="50000"/>
              </a:spcBef>
              <a:spcAft>
                <a:spcPct val="0"/>
              </a:spcAft>
            </a:pPr>
            <a:r>
              <a:rPr lang="en-US" sz="800" b="0" i="0" u="none" strike="noStrike" dirty="0">
                <a:solidFill>
                  <a:schemeClr val="bg1"/>
                </a:solidFill>
                <a:effectLst/>
                <a:latin typeface="Arial" panose="020B0604020202020204" pitchFamily="34" charset="0"/>
              </a:rPr>
              <a:t>Green Spaces and Mortality: A Systematic Review and Meta-Analysis of Cohort Studies.</a:t>
            </a:r>
          </a:p>
          <a:p>
            <a:pPr defTabSz="203895" eaLnBrk="0" fontAlgn="base" hangingPunct="0">
              <a:lnSpc>
                <a:spcPct val="75000"/>
              </a:lnSpc>
              <a:spcBef>
                <a:spcPct val="50000"/>
              </a:spcBef>
              <a:spcAft>
                <a:spcPct val="0"/>
              </a:spcAft>
            </a:pPr>
            <a:r>
              <a:rPr lang="en-US" sz="800" b="0" i="0" u="none" strike="noStrike" dirty="0">
                <a:solidFill>
                  <a:schemeClr val="bg1"/>
                </a:solidFill>
                <a:effectLst/>
                <a:latin typeface="Arial" panose="020B0604020202020204" pitchFamily="34" charset="0"/>
              </a:rPr>
              <a:t>Association between Greenspace and Blood Pressure: A Systematic Review and Meta-Analysis</a:t>
            </a:r>
            <a:endParaRPr lang="en-US" sz="800" dirty="0">
              <a:solidFill>
                <a:schemeClr val="bg1"/>
              </a:solidFill>
              <a:latin typeface="Arial" charset="0"/>
            </a:endParaRPr>
          </a:p>
        </p:txBody>
      </p:sp>
      <p:sp>
        <p:nvSpPr>
          <p:cNvPr id="2064" name="Text Box 16"/>
          <p:cNvSpPr txBox="1">
            <a:spLocks noChangeArrowheads="1"/>
          </p:cNvSpPr>
          <p:nvPr/>
        </p:nvSpPr>
        <p:spPr bwMode="auto">
          <a:xfrm>
            <a:off x="258192" y="1189633"/>
            <a:ext cx="11604293" cy="574605"/>
          </a:xfrm>
          <a:prstGeom prst="rect">
            <a:avLst/>
          </a:prstGeom>
          <a:noFill/>
          <a:ln w="9525">
            <a:noFill/>
            <a:miter lim="800000"/>
            <a:headEnd/>
            <a:tailEnd/>
          </a:ln>
          <a:effectLst/>
        </p:spPr>
        <p:txBody>
          <a:bodyPr wrap="square" lIns="20408" tIns="10204" rIns="20408" bIns="10204">
            <a:spAutoFit/>
          </a:bodyPr>
          <a:lstStyle/>
          <a:p>
            <a:pPr algn="ctr" defTabSz="203895" eaLnBrk="0" fontAlgn="base" hangingPunct="0">
              <a:spcBef>
                <a:spcPct val="0"/>
              </a:spcBef>
              <a:spcAft>
                <a:spcPct val="0"/>
              </a:spcAft>
            </a:pPr>
            <a:r>
              <a:rPr lang="en-US" b="1" dirty="0">
                <a:solidFill>
                  <a:srgbClr val="000000"/>
                </a:solidFill>
                <a:latin typeface="Arial" panose="020B0604020202020204" pitchFamily="34" charset="0"/>
              </a:rPr>
              <a:t>An Analysis of the Relationship between Presence of Green Space in 330 Cities in the United States and the Health Status of their Citizens</a:t>
            </a:r>
            <a:endParaRPr lang="en-US" b="1" dirty="0">
              <a:solidFill>
                <a:srgbClr val="000000"/>
              </a:solidFill>
              <a:latin typeface="Arial" charset="0"/>
            </a:endParaRPr>
          </a:p>
        </p:txBody>
      </p:sp>
      <p:pic>
        <p:nvPicPr>
          <p:cNvPr id="5" name="Picture 4" descr="A graph of different colored bars&#10;&#10;Description automatically generated">
            <a:extLst>
              <a:ext uri="{FF2B5EF4-FFF2-40B4-BE49-F238E27FC236}">
                <a16:creationId xmlns:a16="http://schemas.microsoft.com/office/drawing/2014/main" id="{97B8F205-449F-C1A7-28F9-8A0DC43C281B}"/>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866411" y="1700043"/>
            <a:ext cx="2853937" cy="1838896"/>
          </a:xfrm>
          <a:prstGeom prst="rect">
            <a:avLst/>
          </a:prstGeom>
        </p:spPr>
      </p:pic>
      <p:sp>
        <p:nvSpPr>
          <p:cNvPr id="8" name="TextBox 7">
            <a:extLst>
              <a:ext uri="{FF2B5EF4-FFF2-40B4-BE49-F238E27FC236}">
                <a16:creationId xmlns:a16="http://schemas.microsoft.com/office/drawing/2014/main" id="{C9ACB3EF-6DF2-8733-E117-2E745DEDB048}"/>
              </a:ext>
            </a:extLst>
          </p:cNvPr>
          <p:cNvSpPr txBox="1"/>
          <p:nvPr/>
        </p:nvSpPr>
        <p:spPr>
          <a:xfrm>
            <a:off x="296024" y="2161366"/>
            <a:ext cx="5143500" cy="1061829"/>
          </a:xfrm>
          <a:prstGeom prst="rect">
            <a:avLst/>
          </a:prstGeom>
          <a:noFill/>
        </p:spPr>
        <p:txBody>
          <a:bodyPr wrap="square">
            <a:spAutoFit/>
          </a:bodyPr>
          <a:lstStyle/>
          <a:p>
            <a:pPr indent="142875" defTabSz="285750" eaLnBrk="0" fontAlgn="base" hangingPunct="0">
              <a:spcBef>
                <a:spcPct val="0"/>
              </a:spcBef>
              <a:spcAft>
                <a:spcPct val="0"/>
              </a:spcAft>
            </a:pPr>
            <a:r>
              <a:rPr lang="en-US" sz="900" dirty="0">
                <a:solidFill>
                  <a:srgbClr val="000000"/>
                </a:solidFill>
                <a:latin typeface="Arial" panose="020B0604020202020204" pitchFamily="34" charset="0"/>
              </a:rPr>
              <a:t>Increasingly, scientific literature suggests that there is a positive correlation between the amount of green space in an area–the amount of plant matter growing in an area–and the health of the population living in that area. A meta-analysis published in </a:t>
            </a:r>
            <a:r>
              <a:rPr lang="en-US" sz="900" i="1" dirty="0">
                <a:solidFill>
                  <a:srgbClr val="000000"/>
                </a:solidFill>
                <a:latin typeface="Arial" panose="020B0604020202020204" pitchFamily="34" charset="0"/>
              </a:rPr>
              <a:t>The Lancet Planetary Health</a:t>
            </a:r>
            <a:r>
              <a:rPr lang="en-US" sz="900" dirty="0">
                <a:solidFill>
                  <a:srgbClr val="000000"/>
                </a:solidFill>
                <a:latin typeface="Arial" panose="020B0604020202020204" pitchFamily="34" charset="0"/>
              </a:rPr>
              <a:t> in 2019 found that there is a link between a higher percentage of green space in an area and the mortality rate of people living in that area. A different meta-analysis published in </a:t>
            </a:r>
            <a:r>
              <a:rPr lang="en-US" sz="900" i="1" dirty="0">
                <a:solidFill>
                  <a:srgbClr val="000000"/>
                </a:solidFill>
                <a:latin typeface="Arial" panose="020B0604020202020204" pitchFamily="34" charset="0"/>
              </a:rPr>
              <a:t>Science of The Total Environment</a:t>
            </a:r>
            <a:r>
              <a:rPr lang="en-US" sz="900" dirty="0">
                <a:solidFill>
                  <a:srgbClr val="000000"/>
                </a:solidFill>
                <a:latin typeface="Arial" panose="020B0604020202020204" pitchFamily="34" charset="0"/>
              </a:rPr>
              <a:t> in 2019 found a positive correlation between an area’s Normalized Difference Vegetation Index (NDVI) and a decrease in the prevalence of hypertension in the population. </a:t>
            </a:r>
            <a:endParaRPr lang="en-US" sz="900" dirty="0">
              <a:solidFill>
                <a:srgbClr val="000000"/>
              </a:solidFill>
              <a:latin typeface="Times" charset="0"/>
            </a:endParaRPr>
          </a:p>
        </p:txBody>
      </p:sp>
      <p:sp>
        <p:nvSpPr>
          <p:cNvPr id="9" name="TextBox 8">
            <a:extLst>
              <a:ext uri="{FF2B5EF4-FFF2-40B4-BE49-F238E27FC236}">
                <a16:creationId xmlns:a16="http://schemas.microsoft.com/office/drawing/2014/main" id="{10E6A12A-AD07-D2B8-7A2B-55274516018A}"/>
              </a:ext>
            </a:extLst>
          </p:cNvPr>
          <p:cNvSpPr txBox="1"/>
          <p:nvPr/>
        </p:nvSpPr>
        <p:spPr>
          <a:xfrm>
            <a:off x="296024" y="1890590"/>
            <a:ext cx="5143500" cy="307777"/>
          </a:xfrm>
          <a:prstGeom prst="rect">
            <a:avLst/>
          </a:prstGeom>
          <a:noFill/>
        </p:spPr>
        <p:txBody>
          <a:bodyPr wrap="square" rtlCol="0">
            <a:spAutoFit/>
          </a:bodyPr>
          <a:lstStyle/>
          <a:p>
            <a:pPr algn="ctr" defTabSz="285750" eaLnBrk="0" fontAlgn="base" hangingPunct="0">
              <a:spcBef>
                <a:spcPct val="0"/>
              </a:spcBef>
              <a:spcAft>
                <a:spcPct val="0"/>
              </a:spcAft>
            </a:pPr>
            <a:r>
              <a:rPr lang="en-US" sz="1400" dirty="0">
                <a:solidFill>
                  <a:srgbClr val="000000"/>
                </a:solidFill>
                <a:latin typeface="Times" charset="0"/>
              </a:rPr>
              <a:t>Abstract</a:t>
            </a:r>
          </a:p>
        </p:txBody>
      </p:sp>
      <p:sp>
        <p:nvSpPr>
          <p:cNvPr id="11" name="TextBox 10">
            <a:extLst>
              <a:ext uri="{FF2B5EF4-FFF2-40B4-BE49-F238E27FC236}">
                <a16:creationId xmlns:a16="http://schemas.microsoft.com/office/drawing/2014/main" id="{25928604-B926-1648-7FCA-DA2A23F51BCF}"/>
              </a:ext>
            </a:extLst>
          </p:cNvPr>
          <p:cNvSpPr txBox="1"/>
          <p:nvPr/>
        </p:nvSpPr>
        <p:spPr>
          <a:xfrm>
            <a:off x="161056" y="5382319"/>
            <a:ext cx="5581528" cy="923330"/>
          </a:xfrm>
          <a:prstGeom prst="rect">
            <a:avLst/>
          </a:prstGeom>
          <a:noFill/>
        </p:spPr>
        <p:txBody>
          <a:bodyPr wrap="square">
            <a:spAutoFit/>
          </a:bodyPr>
          <a:lstStyle/>
          <a:p>
            <a:pPr indent="142875" defTabSz="285750" eaLnBrk="0" fontAlgn="base" hangingPunct="0">
              <a:spcBef>
                <a:spcPct val="0"/>
              </a:spcBef>
              <a:spcAft>
                <a:spcPct val="0"/>
              </a:spcAft>
            </a:pPr>
            <a:r>
              <a:rPr lang="en-US" sz="900" dirty="0">
                <a:solidFill>
                  <a:srgbClr val="000000"/>
                </a:solidFill>
                <a:latin typeface="Arial" panose="020B0604020202020204" pitchFamily="34" charset="0"/>
              </a:rPr>
              <a:t>The goal of this research was to examine the correlation between different health conditions and the prevalence of green space for the 330 largest cities in the United States. The study considered kidney disease, asthma, cancer, high blood pressure, arthritis, diabetes, Chronic Obstructive Pulmonary Disease (COPD), binge drinking, and poor mental health by city, as obtained from the CDC’s PLACES survey. This study measured greenspace as the percentage of the city designated as parks. As used here, a park includes city, state, and national parks, as well as city and state forests. </a:t>
            </a:r>
            <a:endParaRPr lang="en-US" sz="900" dirty="0">
              <a:solidFill>
                <a:srgbClr val="000000"/>
              </a:solidFill>
              <a:latin typeface="Times" charset="0"/>
            </a:endParaRPr>
          </a:p>
        </p:txBody>
      </p:sp>
      <p:pic>
        <p:nvPicPr>
          <p:cNvPr id="13" name="Picture 12">
            <a:extLst>
              <a:ext uri="{FF2B5EF4-FFF2-40B4-BE49-F238E27FC236}">
                <a16:creationId xmlns:a16="http://schemas.microsoft.com/office/drawing/2014/main" id="{D90A3DC8-F03B-BD04-EA94-07315B3CE91E}"/>
              </a:ext>
            </a:extLst>
          </p:cNvPr>
          <p:cNvPicPr>
            <a:picLocks noChangeAspect="1"/>
          </p:cNvPicPr>
          <p:nvPr/>
        </p:nvPicPr>
        <p:blipFill>
          <a:blip r:embed="rId3"/>
          <a:stretch>
            <a:fillRect/>
          </a:stretch>
        </p:blipFill>
        <p:spPr>
          <a:xfrm>
            <a:off x="133183" y="3578522"/>
            <a:ext cx="5609401" cy="1086965"/>
          </a:xfrm>
          <a:prstGeom prst="rect">
            <a:avLst/>
          </a:prstGeom>
        </p:spPr>
      </p:pic>
      <p:sp>
        <p:nvSpPr>
          <p:cNvPr id="14" name="TextBox 13">
            <a:extLst>
              <a:ext uri="{FF2B5EF4-FFF2-40B4-BE49-F238E27FC236}">
                <a16:creationId xmlns:a16="http://schemas.microsoft.com/office/drawing/2014/main" id="{C63DF7E8-8A61-9D86-4494-B611A35EF61C}"/>
              </a:ext>
            </a:extLst>
          </p:cNvPr>
          <p:cNvSpPr txBox="1"/>
          <p:nvPr/>
        </p:nvSpPr>
        <p:spPr>
          <a:xfrm>
            <a:off x="214944" y="5035618"/>
            <a:ext cx="5382667" cy="307777"/>
          </a:xfrm>
          <a:prstGeom prst="rect">
            <a:avLst/>
          </a:prstGeom>
          <a:noFill/>
        </p:spPr>
        <p:txBody>
          <a:bodyPr wrap="square" rtlCol="0">
            <a:spAutoFit/>
          </a:bodyPr>
          <a:lstStyle/>
          <a:p>
            <a:pPr algn="ctr"/>
            <a:r>
              <a:rPr lang="en-US" sz="1400" dirty="0"/>
              <a:t>Goal</a:t>
            </a:r>
          </a:p>
        </p:txBody>
      </p:sp>
      <p:sp>
        <p:nvSpPr>
          <p:cNvPr id="15" name="Rectangle 14">
            <a:extLst>
              <a:ext uri="{FF2B5EF4-FFF2-40B4-BE49-F238E27FC236}">
                <a16:creationId xmlns:a16="http://schemas.microsoft.com/office/drawing/2014/main" id="{71DF036B-1068-A2F3-FD15-36FAA8C21E5D}"/>
              </a:ext>
            </a:extLst>
          </p:cNvPr>
          <p:cNvSpPr/>
          <p:nvPr/>
        </p:nvSpPr>
        <p:spPr bwMode="auto">
          <a:xfrm>
            <a:off x="296024" y="1878006"/>
            <a:ext cx="5143500" cy="1445178"/>
          </a:xfrm>
          <a:prstGeom prst="rect">
            <a:avLst/>
          </a:prstGeom>
          <a:noFill/>
          <a:ln>
            <a:headEnd type="none" w="med" len="med"/>
            <a:tailEnd type="none" w="med" len="med"/>
          </a:ln>
        </p:spPr>
        <p:style>
          <a:lnRef idx="2">
            <a:schemeClr val="accent4"/>
          </a:lnRef>
          <a:fillRef idx="1">
            <a:schemeClr val="lt1"/>
          </a:fillRef>
          <a:effectRef idx="0">
            <a:schemeClr val="accent4"/>
          </a:effectRef>
          <a:fontRef idx="minor">
            <a:schemeClr val="dk1"/>
          </a:fontRef>
        </p:style>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Times" charset="0"/>
            </a:endParaRPr>
          </a:p>
        </p:txBody>
      </p:sp>
      <p:sp>
        <p:nvSpPr>
          <p:cNvPr id="16" name="Rectangle 15">
            <a:extLst>
              <a:ext uri="{FF2B5EF4-FFF2-40B4-BE49-F238E27FC236}">
                <a16:creationId xmlns:a16="http://schemas.microsoft.com/office/drawing/2014/main" id="{DA8B337D-F208-09AE-11FB-EC25BDAB1D9A}"/>
              </a:ext>
            </a:extLst>
          </p:cNvPr>
          <p:cNvSpPr/>
          <p:nvPr/>
        </p:nvSpPr>
        <p:spPr bwMode="auto">
          <a:xfrm>
            <a:off x="161056" y="5035619"/>
            <a:ext cx="5523053" cy="1445178"/>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dirty="0">
              <a:ln>
                <a:noFill/>
              </a:ln>
              <a:solidFill>
                <a:schemeClr val="tx1"/>
              </a:solidFill>
              <a:effectLst/>
              <a:latin typeface="Times" charset="0"/>
            </a:endParaRPr>
          </a:p>
        </p:txBody>
      </p:sp>
      <p:sp>
        <p:nvSpPr>
          <p:cNvPr id="22" name="TextBox 21">
            <a:extLst>
              <a:ext uri="{FF2B5EF4-FFF2-40B4-BE49-F238E27FC236}">
                <a16:creationId xmlns:a16="http://schemas.microsoft.com/office/drawing/2014/main" id="{5EB9A94D-ED33-5157-46D9-DD9249859C7A}"/>
              </a:ext>
            </a:extLst>
          </p:cNvPr>
          <p:cNvSpPr txBox="1"/>
          <p:nvPr/>
        </p:nvSpPr>
        <p:spPr>
          <a:xfrm>
            <a:off x="5916838" y="3803451"/>
            <a:ext cx="5766485" cy="923330"/>
          </a:xfrm>
          <a:prstGeom prst="rect">
            <a:avLst/>
          </a:prstGeom>
          <a:noFill/>
        </p:spPr>
        <p:txBody>
          <a:bodyPr wrap="square" rtlCol="0">
            <a:spAutoFit/>
          </a:bodyPr>
          <a:lstStyle/>
          <a:p>
            <a:r>
              <a:rPr lang="en-US" sz="900" dirty="0">
                <a:solidFill>
                  <a:srgbClr val="000000"/>
                </a:solidFill>
                <a:latin typeface="Arial" panose="020B0604020202020204" pitchFamily="34" charset="0"/>
              </a:rPr>
              <a:t>The results of this study indicate there is less than a 0.0085 coefficient of determination between the percent of a city dedicated to parks and any of the health metrics for that city. However, regional differences in health may be acting as a confounding variable, causing the apparent lack of correlation. Specifically, the cities within 30 miles of lakes have higher levels of asthma, arthritis, and binge drinking than cities outside of that lake buffer. Further studies would be needed in to determine whether a smaller geographic scope would result in a significant correlation between the amount of greenspace and the rate of health issues. </a:t>
            </a:r>
            <a:endParaRPr lang="en-US" sz="900" dirty="0"/>
          </a:p>
        </p:txBody>
      </p:sp>
      <p:sp>
        <p:nvSpPr>
          <p:cNvPr id="23" name="TextBox 22">
            <a:extLst>
              <a:ext uri="{FF2B5EF4-FFF2-40B4-BE49-F238E27FC236}">
                <a16:creationId xmlns:a16="http://schemas.microsoft.com/office/drawing/2014/main" id="{2FFE147A-8885-67F7-3817-BAD6171D7392}"/>
              </a:ext>
            </a:extLst>
          </p:cNvPr>
          <p:cNvSpPr txBox="1"/>
          <p:nvPr/>
        </p:nvSpPr>
        <p:spPr>
          <a:xfrm>
            <a:off x="5952500" y="3474415"/>
            <a:ext cx="5597611" cy="307777"/>
          </a:xfrm>
          <a:prstGeom prst="rect">
            <a:avLst/>
          </a:prstGeom>
          <a:noFill/>
        </p:spPr>
        <p:txBody>
          <a:bodyPr wrap="square" rtlCol="0">
            <a:spAutoFit/>
          </a:bodyPr>
          <a:lstStyle/>
          <a:p>
            <a:pPr algn="ctr"/>
            <a:r>
              <a:rPr lang="en-US" sz="1400" dirty="0"/>
              <a:t>Conclusion</a:t>
            </a:r>
          </a:p>
        </p:txBody>
      </p:sp>
      <p:sp>
        <p:nvSpPr>
          <p:cNvPr id="24" name="Rectangle 23">
            <a:extLst>
              <a:ext uri="{FF2B5EF4-FFF2-40B4-BE49-F238E27FC236}">
                <a16:creationId xmlns:a16="http://schemas.microsoft.com/office/drawing/2014/main" id="{749B8015-2AEE-6177-C992-18B6B7996C6A}"/>
              </a:ext>
            </a:extLst>
          </p:cNvPr>
          <p:cNvSpPr/>
          <p:nvPr/>
        </p:nvSpPr>
        <p:spPr bwMode="auto">
          <a:xfrm>
            <a:off x="5866411" y="3474415"/>
            <a:ext cx="5852574" cy="1445178"/>
          </a:xfrm>
          <a:prstGeom prst="rect">
            <a:avLst/>
          </a:prstGeom>
          <a:noFill/>
          <a:ln w="19050" cap="flat" cmpd="sng" algn="ctr">
            <a:solidFill>
              <a:schemeClr val="tx1"/>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r" defTabSz="652463" rtl="0" eaLnBrk="0" fontAlgn="base" latinLnBrk="0" hangingPunct="0">
              <a:lnSpc>
                <a:spcPct val="100000"/>
              </a:lnSpc>
              <a:spcBef>
                <a:spcPct val="0"/>
              </a:spcBef>
              <a:spcAft>
                <a:spcPct val="0"/>
              </a:spcAft>
              <a:buClrTx/>
              <a:buSzTx/>
              <a:buFontTx/>
              <a:buNone/>
              <a:tabLst/>
            </a:pPr>
            <a:endParaRPr kumimoji="0" lang="en-US" sz="1700" b="0" i="0" u="none" strike="noStrike" cap="none" normalizeH="0" baseline="0">
              <a:ln>
                <a:noFill/>
              </a:ln>
              <a:solidFill>
                <a:schemeClr val="tx1"/>
              </a:solidFill>
              <a:effectLst/>
              <a:latin typeface="Times" charset="0"/>
            </a:endParaRPr>
          </a:p>
        </p:txBody>
      </p:sp>
      <p:pic>
        <p:nvPicPr>
          <p:cNvPr id="27" name="Picture 26">
            <a:extLst>
              <a:ext uri="{FF2B5EF4-FFF2-40B4-BE49-F238E27FC236}">
                <a16:creationId xmlns:a16="http://schemas.microsoft.com/office/drawing/2014/main" id="{4E6A0B63-1ED8-323D-9560-7E0BB6F3FF50}"/>
              </a:ext>
            </a:extLst>
          </p:cNvPr>
          <p:cNvPicPr>
            <a:picLocks noChangeAspect="1"/>
          </p:cNvPicPr>
          <p:nvPr/>
        </p:nvPicPr>
        <p:blipFill>
          <a:blip r:embed="rId4"/>
          <a:stretch>
            <a:fillRect/>
          </a:stretch>
        </p:blipFill>
        <p:spPr>
          <a:xfrm>
            <a:off x="6449418" y="5029578"/>
            <a:ext cx="4927955" cy="1488653"/>
          </a:xfrm>
          <a:prstGeom prst="rect">
            <a:avLst/>
          </a:prstGeom>
        </p:spPr>
      </p:pic>
      <p:pic>
        <p:nvPicPr>
          <p:cNvPr id="31" name="Picture 30">
            <a:extLst>
              <a:ext uri="{FF2B5EF4-FFF2-40B4-BE49-F238E27FC236}">
                <a16:creationId xmlns:a16="http://schemas.microsoft.com/office/drawing/2014/main" id="{BB50A050-65A7-A8E4-7B7A-262F1D0F1B80}"/>
              </a:ext>
            </a:extLst>
          </p:cNvPr>
          <p:cNvPicPr>
            <a:picLocks noChangeAspect="1"/>
          </p:cNvPicPr>
          <p:nvPr/>
        </p:nvPicPr>
        <p:blipFill>
          <a:blip r:embed="rId5"/>
          <a:stretch>
            <a:fillRect/>
          </a:stretch>
        </p:blipFill>
        <p:spPr>
          <a:xfrm>
            <a:off x="8913395" y="1487660"/>
            <a:ext cx="2930249" cy="1917148"/>
          </a:xfrm>
          <a:prstGeom prst="rect">
            <a:avLst/>
          </a:prstGeom>
        </p:spPr>
      </p:pic>
      <p:sp>
        <p:nvSpPr>
          <p:cNvPr id="3" name="TextBox 2">
            <a:extLst>
              <a:ext uri="{FF2B5EF4-FFF2-40B4-BE49-F238E27FC236}">
                <a16:creationId xmlns:a16="http://schemas.microsoft.com/office/drawing/2014/main" id="{C0505292-B1C3-EDD5-9A75-4BD24AD1D623}"/>
              </a:ext>
            </a:extLst>
          </p:cNvPr>
          <p:cNvSpPr txBox="1"/>
          <p:nvPr/>
        </p:nvSpPr>
        <p:spPr>
          <a:xfrm>
            <a:off x="5535499" y="6523236"/>
            <a:ext cx="2141782" cy="215444"/>
          </a:xfrm>
          <a:prstGeom prst="rect">
            <a:avLst/>
          </a:prstGeom>
          <a:noFill/>
        </p:spPr>
        <p:txBody>
          <a:bodyPr wrap="square" rtlCol="0">
            <a:spAutoFit/>
          </a:bodyPr>
          <a:lstStyle/>
          <a:p>
            <a:r>
              <a:rPr lang="en-US" sz="800" dirty="0">
                <a:solidFill>
                  <a:schemeClr val="bg1"/>
                </a:solidFill>
              </a:rPr>
              <a:t>ESRI, USGS</a:t>
            </a:r>
          </a:p>
        </p:txBody>
      </p:sp>
      <p:sp>
        <p:nvSpPr>
          <p:cNvPr id="4" name="TextBox 3">
            <a:extLst>
              <a:ext uri="{FF2B5EF4-FFF2-40B4-BE49-F238E27FC236}">
                <a16:creationId xmlns:a16="http://schemas.microsoft.com/office/drawing/2014/main" id="{877861FF-FEEB-48EE-ECC5-9083B6DA0BCC}"/>
              </a:ext>
            </a:extLst>
          </p:cNvPr>
          <p:cNvSpPr txBox="1"/>
          <p:nvPr/>
        </p:nvSpPr>
        <p:spPr>
          <a:xfrm>
            <a:off x="79781" y="6524659"/>
            <a:ext cx="1144539" cy="215444"/>
          </a:xfrm>
          <a:prstGeom prst="rect">
            <a:avLst/>
          </a:prstGeom>
          <a:noFill/>
        </p:spPr>
        <p:txBody>
          <a:bodyPr wrap="square" rtlCol="0">
            <a:spAutoFit/>
          </a:bodyPr>
          <a:lstStyle/>
          <a:p>
            <a:r>
              <a:rPr lang="en-US" sz="800" dirty="0">
                <a:solidFill>
                  <a:schemeClr val="bg1"/>
                </a:solidFill>
                <a:latin typeface="Arial" panose="020B0604020202020204" pitchFamily="34" charset="0"/>
                <a:cs typeface="Arial" panose="020B0604020202020204" pitchFamily="34" charset="0"/>
              </a:rPr>
              <a:t>Acknowledgements:</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21739CA5-F0F5-48E1-8E8C-F24B71827E4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324"/>
            <a:ext cx="12192000" cy="6861324"/>
          </a:xfrm>
          <a:prstGeom prst="rect">
            <a:avLst/>
          </a:prstGeom>
          <a:solidFill>
            <a:srgbClr val="C8CAC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ounded Rectangle 3">
            <a:extLst>
              <a:ext uri="{FF2B5EF4-FFF2-40B4-BE49-F238E27FC236}">
                <a16:creationId xmlns:a16="http://schemas.microsoft.com/office/drawing/2014/main" id="{3EAD2937-F230-41D4-B9C5-975B129BFC2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6745" y="640080"/>
            <a:ext cx="10920415" cy="5577818"/>
          </a:xfrm>
          <a:prstGeom prst="roundRect">
            <a:avLst>
              <a:gd name="adj" fmla="val 0"/>
            </a:avLst>
          </a:prstGeom>
          <a:solidFill>
            <a:srgbClr val="FFFFFF"/>
          </a:solidFill>
          <a:ln w="9525">
            <a:solidFill>
              <a:srgbClr val="C8CACA"/>
            </a:solidFill>
          </a:ln>
          <a:effectLst>
            <a:outerShdw blurRad="57150" dist="19050" dir="5400000" algn="t" rotWithShape="0">
              <a:prstClr val="black">
                <a:alpha val="63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CCD444A3-C338-4886-B7F1-4BA2AF46EB6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968024" y="960109"/>
            <a:ext cx="10277856" cy="493776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DAC3E3E0-9494-5A9E-F310-7FD83A9294A3}"/>
              </a:ext>
            </a:extLst>
          </p:cNvPr>
          <p:cNvSpPr>
            <a:spLocks noGrp="1"/>
          </p:cNvSpPr>
          <p:nvPr>
            <p:ph type="title"/>
          </p:nvPr>
        </p:nvSpPr>
        <p:spPr>
          <a:xfrm>
            <a:off x="1452656" y="1444741"/>
            <a:ext cx="9357865" cy="1041901"/>
          </a:xfrm>
        </p:spPr>
        <p:txBody>
          <a:bodyPr vert="horz" lIns="91440" tIns="45720" rIns="91440" bIns="45720" rtlCol="0" anchor="ctr">
            <a:normAutofit/>
          </a:bodyPr>
          <a:lstStyle/>
          <a:p>
            <a:r>
              <a:rPr lang="en-US" sz="4000" kern="1200">
                <a:solidFill>
                  <a:schemeClr val="tx1"/>
                </a:solidFill>
                <a:latin typeface="+mj-lt"/>
                <a:ea typeface="+mj-ea"/>
                <a:cs typeface="+mj-cs"/>
              </a:rPr>
              <a:t>Defining Health Status:</a:t>
            </a:r>
          </a:p>
        </p:txBody>
      </p:sp>
      <p:sp>
        <p:nvSpPr>
          <p:cNvPr id="3" name="Content Placeholder 2">
            <a:extLst>
              <a:ext uri="{FF2B5EF4-FFF2-40B4-BE49-F238E27FC236}">
                <a16:creationId xmlns:a16="http://schemas.microsoft.com/office/drawing/2014/main" id="{9882ACBC-6347-B19F-C397-99BC38E70D9D}"/>
              </a:ext>
            </a:extLst>
          </p:cNvPr>
          <p:cNvSpPr>
            <a:spLocks noGrp="1"/>
          </p:cNvSpPr>
          <p:nvPr>
            <p:ph idx="1"/>
          </p:nvPr>
        </p:nvSpPr>
        <p:spPr>
          <a:xfrm>
            <a:off x="1452656" y="2701427"/>
            <a:ext cx="4483324" cy="2699968"/>
          </a:xfrm>
        </p:spPr>
        <p:txBody>
          <a:bodyPr vert="horz" lIns="91440" tIns="45720" rIns="91440" bIns="45720" rtlCol="0">
            <a:normAutofit/>
          </a:bodyPr>
          <a:lstStyle/>
          <a:p>
            <a:pPr>
              <a:lnSpc>
                <a:spcPct val="100000"/>
              </a:lnSpc>
            </a:pPr>
            <a:r>
              <a:rPr lang="en-US" sz="2000" dirty="0"/>
              <a:t>Kidney disease</a:t>
            </a:r>
          </a:p>
          <a:p>
            <a:pPr>
              <a:lnSpc>
                <a:spcPct val="100000"/>
              </a:lnSpc>
            </a:pPr>
            <a:r>
              <a:rPr lang="en-US" sz="2000" dirty="0"/>
              <a:t>Asthma</a:t>
            </a:r>
          </a:p>
          <a:p>
            <a:pPr>
              <a:lnSpc>
                <a:spcPct val="100000"/>
              </a:lnSpc>
            </a:pPr>
            <a:r>
              <a:rPr lang="en-US" sz="2000" dirty="0"/>
              <a:t>Cancer</a:t>
            </a:r>
          </a:p>
          <a:p>
            <a:pPr>
              <a:lnSpc>
                <a:spcPct val="100000"/>
              </a:lnSpc>
            </a:pPr>
            <a:r>
              <a:rPr lang="en-US" sz="2000" dirty="0"/>
              <a:t>High Blood Pressure</a:t>
            </a:r>
          </a:p>
          <a:p>
            <a:pPr>
              <a:lnSpc>
                <a:spcPct val="100000"/>
              </a:lnSpc>
            </a:pPr>
            <a:r>
              <a:rPr lang="en-US" sz="2000" dirty="0"/>
              <a:t>Arthritis</a:t>
            </a:r>
          </a:p>
        </p:txBody>
      </p:sp>
      <p:sp>
        <p:nvSpPr>
          <p:cNvPr id="5" name="TextBox 4">
            <a:extLst>
              <a:ext uri="{FF2B5EF4-FFF2-40B4-BE49-F238E27FC236}">
                <a16:creationId xmlns:a16="http://schemas.microsoft.com/office/drawing/2014/main" id="{E0758716-D9C6-A825-765A-FEDF9A5663C6}"/>
              </a:ext>
            </a:extLst>
          </p:cNvPr>
          <p:cNvSpPr txBox="1"/>
          <p:nvPr/>
        </p:nvSpPr>
        <p:spPr>
          <a:xfrm>
            <a:off x="6256020" y="2701427"/>
            <a:ext cx="4554501" cy="2699968"/>
          </a:xfrm>
          <a:prstGeom prst="rect">
            <a:avLst/>
          </a:prstGeom>
        </p:spPr>
        <p:txBody>
          <a:bodyPr vert="horz" lIns="91440" tIns="45720" rIns="91440" bIns="45720" rtlCol="0">
            <a:normAutofit/>
          </a:bodyPr>
          <a:lstStyle/>
          <a:p>
            <a:pPr marL="285750" indent="-228600">
              <a:spcAft>
                <a:spcPts val="600"/>
              </a:spcAft>
              <a:buFont typeface="Arial" panose="020B0604020202020204" pitchFamily="34" charset="0"/>
              <a:buChar char="•"/>
            </a:pPr>
            <a:r>
              <a:rPr lang="en-US" sz="2000" dirty="0"/>
              <a:t>Diabetes</a:t>
            </a:r>
          </a:p>
          <a:p>
            <a:pPr marL="285750" indent="-228600">
              <a:spcAft>
                <a:spcPts val="600"/>
              </a:spcAft>
              <a:buFont typeface="Arial" panose="020B0604020202020204" pitchFamily="34" charset="0"/>
              <a:buChar char="•"/>
            </a:pPr>
            <a:r>
              <a:rPr lang="en-US" sz="2000" dirty="0"/>
              <a:t>Chronic Obstructive Pulmonary Disease (COPD)</a:t>
            </a:r>
          </a:p>
          <a:p>
            <a:pPr marL="285750" indent="-228600">
              <a:spcAft>
                <a:spcPts val="600"/>
              </a:spcAft>
              <a:buFont typeface="Arial" panose="020B0604020202020204" pitchFamily="34" charset="0"/>
              <a:buChar char="•"/>
            </a:pPr>
            <a:r>
              <a:rPr lang="en-US" sz="2000" dirty="0"/>
              <a:t>Binge drinking</a:t>
            </a:r>
          </a:p>
          <a:p>
            <a:pPr marL="285750" indent="-228600">
              <a:spcAft>
                <a:spcPts val="600"/>
              </a:spcAft>
              <a:buFont typeface="Arial" panose="020B0604020202020204" pitchFamily="34" charset="0"/>
              <a:buChar char="•"/>
            </a:pPr>
            <a:r>
              <a:rPr lang="en-US" sz="2000" dirty="0"/>
              <a:t>Poor mental health</a:t>
            </a:r>
          </a:p>
        </p:txBody>
      </p:sp>
    </p:spTree>
    <p:extLst>
      <p:ext uri="{BB962C8B-B14F-4D97-AF65-F5344CB8AC3E}">
        <p14:creationId xmlns:p14="http://schemas.microsoft.com/office/powerpoint/2010/main" val="80215469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accent6">
            <a:lumMod val="20000"/>
            <a:lumOff val="80000"/>
            <a:alpha val="25000"/>
          </a:schemeClr>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DFA7F4-55A0-08BA-7612-28B9BA7C89D4}"/>
              </a:ext>
            </a:extLst>
          </p:cNvPr>
          <p:cNvSpPr>
            <a:spLocks noGrp="1"/>
          </p:cNvSpPr>
          <p:nvPr>
            <p:ph type="title"/>
          </p:nvPr>
        </p:nvSpPr>
        <p:spPr>
          <a:xfrm>
            <a:off x="1071403" y="223176"/>
            <a:ext cx="2395953" cy="1325563"/>
          </a:xfrm>
        </p:spPr>
        <p:txBody>
          <a:bodyPr/>
          <a:lstStyle/>
          <a:p>
            <a:r>
              <a:rPr lang="en-US" dirty="0"/>
              <a:t>Datasets</a:t>
            </a:r>
          </a:p>
        </p:txBody>
      </p:sp>
      <p:pic>
        <p:nvPicPr>
          <p:cNvPr id="5" name="Content Placeholder 4">
            <a:extLst>
              <a:ext uri="{FF2B5EF4-FFF2-40B4-BE49-F238E27FC236}">
                <a16:creationId xmlns:a16="http://schemas.microsoft.com/office/drawing/2014/main" id="{52B0A7BB-43E2-56EB-ED8A-6D111042633C}"/>
              </a:ext>
            </a:extLst>
          </p:cNvPr>
          <p:cNvPicPr>
            <a:picLocks noGrp="1" noChangeAspect="1"/>
          </p:cNvPicPr>
          <p:nvPr>
            <p:ph idx="1"/>
          </p:nvPr>
        </p:nvPicPr>
        <p:blipFill>
          <a:blip r:embed="rId2"/>
          <a:stretch>
            <a:fillRect/>
          </a:stretch>
        </p:blipFill>
        <p:spPr>
          <a:xfrm>
            <a:off x="952755" y="1806666"/>
            <a:ext cx="4869129" cy="2084867"/>
          </a:xfrm>
        </p:spPr>
      </p:pic>
      <p:pic>
        <p:nvPicPr>
          <p:cNvPr id="7" name="Picture 6">
            <a:extLst>
              <a:ext uri="{FF2B5EF4-FFF2-40B4-BE49-F238E27FC236}">
                <a16:creationId xmlns:a16="http://schemas.microsoft.com/office/drawing/2014/main" id="{722396C5-11C6-0736-7FAF-B782252E3044}"/>
              </a:ext>
            </a:extLst>
          </p:cNvPr>
          <p:cNvPicPr>
            <a:picLocks noChangeAspect="1"/>
          </p:cNvPicPr>
          <p:nvPr/>
        </p:nvPicPr>
        <p:blipFill>
          <a:blip r:embed="rId3"/>
          <a:stretch>
            <a:fillRect/>
          </a:stretch>
        </p:blipFill>
        <p:spPr>
          <a:xfrm>
            <a:off x="6576213" y="4008900"/>
            <a:ext cx="4551544" cy="2363062"/>
          </a:xfrm>
          <a:prstGeom prst="rect">
            <a:avLst/>
          </a:prstGeom>
        </p:spPr>
      </p:pic>
      <p:pic>
        <p:nvPicPr>
          <p:cNvPr id="9" name="Picture 8">
            <a:extLst>
              <a:ext uri="{FF2B5EF4-FFF2-40B4-BE49-F238E27FC236}">
                <a16:creationId xmlns:a16="http://schemas.microsoft.com/office/drawing/2014/main" id="{F33F5250-D956-CD37-7D68-7B058F52938B}"/>
              </a:ext>
            </a:extLst>
          </p:cNvPr>
          <p:cNvPicPr>
            <a:picLocks noChangeAspect="1"/>
          </p:cNvPicPr>
          <p:nvPr/>
        </p:nvPicPr>
        <p:blipFill>
          <a:blip r:embed="rId4"/>
          <a:stretch>
            <a:fillRect/>
          </a:stretch>
        </p:blipFill>
        <p:spPr>
          <a:xfrm>
            <a:off x="1288752" y="4397380"/>
            <a:ext cx="3508267" cy="1495903"/>
          </a:xfrm>
          <a:prstGeom prst="rect">
            <a:avLst/>
          </a:prstGeom>
        </p:spPr>
      </p:pic>
      <p:sp>
        <p:nvSpPr>
          <p:cNvPr id="11" name="TextBox 10">
            <a:extLst>
              <a:ext uri="{FF2B5EF4-FFF2-40B4-BE49-F238E27FC236}">
                <a16:creationId xmlns:a16="http://schemas.microsoft.com/office/drawing/2014/main" id="{E5025BD4-2F11-6C92-444D-66D2B3A84C1B}"/>
              </a:ext>
            </a:extLst>
          </p:cNvPr>
          <p:cNvSpPr txBox="1"/>
          <p:nvPr/>
        </p:nvSpPr>
        <p:spPr>
          <a:xfrm>
            <a:off x="5999855" y="1806666"/>
            <a:ext cx="1098508" cy="369332"/>
          </a:xfrm>
          <a:prstGeom prst="rect">
            <a:avLst/>
          </a:prstGeom>
          <a:noFill/>
        </p:spPr>
        <p:txBody>
          <a:bodyPr wrap="square" rtlCol="0">
            <a:spAutoFit/>
          </a:bodyPr>
          <a:lstStyle/>
          <a:p>
            <a:r>
              <a:rPr lang="en-US" dirty="0"/>
              <a:t>US Parks</a:t>
            </a:r>
          </a:p>
        </p:txBody>
      </p:sp>
      <p:sp>
        <p:nvSpPr>
          <p:cNvPr id="12" name="TextBox 11">
            <a:extLst>
              <a:ext uri="{FF2B5EF4-FFF2-40B4-BE49-F238E27FC236}">
                <a16:creationId xmlns:a16="http://schemas.microsoft.com/office/drawing/2014/main" id="{17D6665A-5A40-0CB7-4F00-16CB1C2D450C}"/>
              </a:ext>
            </a:extLst>
          </p:cNvPr>
          <p:cNvSpPr txBox="1"/>
          <p:nvPr/>
        </p:nvSpPr>
        <p:spPr>
          <a:xfrm>
            <a:off x="9444709" y="3111415"/>
            <a:ext cx="1773568" cy="369332"/>
          </a:xfrm>
          <a:prstGeom prst="rect">
            <a:avLst/>
          </a:prstGeom>
          <a:noFill/>
        </p:spPr>
        <p:txBody>
          <a:bodyPr wrap="square" rtlCol="0">
            <a:spAutoFit/>
          </a:bodyPr>
          <a:lstStyle/>
          <a:p>
            <a:r>
              <a:rPr lang="en-US" dirty="0"/>
              <a:t>US Cities</a:t>
            </a:r>
          </a:p>
        </p:txBody>
      </p:sp>
      <p:pic>
        <p:nvPicPr>
          <p:cNvPr id="14" name="Picture 13">
            <a:extLst>
              <a:ext uri="{FF2B5EF4-FFF2-40B4-BE49-F238E27FC236}">
                <a16:creationId xmlns:a16="http://schemas.microsoft.com/office/drawing/2014/main" id="{7CB98309-5A13-6D8F-BD29-B7E3EAFC709C}"/>
              </a:ext>
            </a:extLst>
          </p:cNvPr>
          <p:cNvPicPr>
            <a:picLocks noChangeAspect="1"/>
          </p:cNvPicPr>
          <p:nvPr/>
        </p:nvPicPr>
        <p:blipFill>
          <a:blip r:embed="rId5"/>
          <a:stretch>
            <a:fillRect/>
          </a:stretch>
        </p:blipFill>
        <p:spPr>
          <a:xfrm>
            <a:off x="5999855" y="2133281"/>
            <a:ext cx="663223" cy="662781"/>
          </a:xfrm>
          <a:prstGeom prst="rect">
            <a:avLst/>
          </a:prstGeom>
        </p:spPr>
      </p:pic>
      <p:pic>
        <p:nvPicPr>
          <p:cNvPr id="16" name="Picture 15">
            <a:extLst>
              <a:ext uri="{FF2B5EF4-FFF2-40B4-BE49-F238E27FC236}">
                <a16:creationId xmlns:a16="http://schemas.microsoft.com/office/drawing/2014/main" id="{46A97595-F874-EB8B-F1C8-B30F8EABD197}"/>
              </a:ext>
            </a:extLst>
          </p:cNvPr>
          <p:cNvPicPr>
            <a:picLocks noChangeAspect="1"/>
          </p:cNvPicPr>
          <p:nvPr/>
        </p:nvPicPr>
        <p:blipFill>
          <a:blip r:embed="rId6"/>
          <a:stretch>
            <a:fillRect/>
          </a:stretch>
        </p:blipFill>
        <p:spPr>
          <a:xfrm>
            <a:off x="8873976" y="3328243"/>
            <a:ext cx="570733" cy="570733"/>
          </a:xfrm>
          <a:prstGeom prst="rect">
            <a:avLst/>
          </a:prstGeom>
        </p:spPr>
      </p:pic>
      <p:sp>
        <p:nvSpPr>
          <p:cNvPr id="17" name="Rectangle 16">
            <a:extLst>
              <a:ext uri="{FF2B5EF4-FFF2-40B4-BE49-F238E27FC236}">
                <a16:creationId xmlns:a16="http://schemas.microsoft.com/office/drawing/2014/main" id="{3698CF21-F8D1-1806-A8C9-7A820FB7653D}"/>
              </a:ext>
            </a:extLst>
          </p:cNvPr>
          <p:cNvSpPr/>
          <p:nvPr/>
        </p:nvSpPr>
        <p:spPr>
          <a:xfrm>
            <a:off x="7241557" y="294572"/>
            <a:ext cx="4551544" cy="2501490"/>
          </a:xfrm>
          <a:prstGeom prst="rect">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TextBox 17">
            <a:extLst>
              <a:ext uri="{FF2B5EF4-FFF2-40B4-BE49-F238E27FC236}">
                <a16:creationId xmlns:a16="http://schemas.microsoft.com/office/drawing/2014/main" id="{0AB918D8-735C-B41B-38CF-E73D53B70034}"/>
              </a:ext>
            </a:extLst>
          </p:cNvPr>
          <p:cNvSpPr txBox="1"/>
          <p:nvPr/>
        </p:nvSpPr>
        <p:spPr>
          <a:xfrm>
            <a:off x="9694277" y="867715"/>
            <a:ext cx="2080415" cy="1077218"/>
          </a:xfrm>
          <a:prstGeom prst="rect">
            <a:avLst/>
          </a:prstGeom>
          <a:noFill/>
        </p:spPr>
        <p:txBody>
          <a:bodyPr wrap="square" rtlCol="0">
            <a:spAutoFit/>
          </a:bodyPr>
          <a:lstStyle/>
          <a:p>
            <a:pPr marL="285750" indent="-285750">
              <a:buFont typeface="Arial" panose="020B0604020202020204" pitchFamily="34" charset="0"/>
              <a:buChar char="•"/>
            </a:pPr>
            <a:r>
              <a:rPr lang="en-US" sz="1600" dirty="0"/>
              <a:t>Select by Attributes</a:t>
            </a:r>
          </a:p>
          <a:p>
            <a:pPr marL="285750" indent="-285750">
              <a:buFont typeface="Arial" panose="020B0604020202020204" pitchFamily="34" charset="0"/>
              <a:buChar char="•"/>
            </a:pPr>
            <a:r>
              <a:rPr lang="en-US" sz="1600" dirty="0"/>
              <a:t>Spatial Join</a:t>
            </a:r>
          </a:p>
          <a:p>
            <a:pPr marL="285750" indent="-285750">
              <a:buFont typeface="Arial" panose="020B0604020202020204" pitchFamily="34" charset="0"/>
              <a:buChar char="•"/>
            </a:pPr>
            <a:r>
              <a:rPr lang="en-US" sz="1600" dirty="0"/>
              <a:t>Pairwise Intersect</a:t>
            </a:r>
          </a:p>
        </p:txBody>
      </p:sp>
      <p:sp>
        <p:nvSpPr>
          <p:cNvPr id="19" name="TextBox 18">
            <a:extLst>
              <a:ext uri="{FF2B5EF4-FFF2-40B4-BE49-F238E27FC236}">
                <a16:creationId xmlns:a16="http://schemas.microsoft.com/office/drawing/2014/main" id="{6B739184-1814-2B5A-9AEE-4782A4DBC6B3}"/>
              </a:ext>
            </a:extLst>
          </p:cNvPr>
          <p:cNvSpPr txBox="1"/>
          <p:nvPr/>
        </p:nvSpPr>
        <p:spPr>
          <a:xfrm>
            <a:off x="7429757" y="895011"/>
            <a:ext cx="2264520" cy="1569660"/>
          </a:xfrm>
          <a:prstGeom prst="rect">
            <a:avLst/>
          </a:prstGeom>
          <a:noFill/>
        </p:spPr>
        <p:txBody>
          <a:bodyPr wrap="square" rtlCol="0">
            <a:spAutoFit/>
          </a:bodyPr>
          <a:lstStyle/>
          <a:p>
            <a:pPr marL="285750" indent="-285750">
              <a:buFont typeface="Arial" panose="020B0604020202020204" pitchFamily="34" charset="0"/>
              <a:buChar char="•"/>
            </a:pPr>
            <a:r>
              <a:rPr lang="en-US" sz="1600" dirty="0"/>
              <a:t>Remove duplicates</a:t>
            </a:r>
          </a:p>
          <a:p>
            <a:pPr marL="285750" indent="-285750">
              <a:buFont typeface="Arial" panose="020B0604020202020204" pitchFamily="34" charset="0"/>
              <a:buChar char="•"/>
            </a:pPr>
            <a:r>
              <a:rPr lang="en-US" sz="1600" dirty="0"/>
              <a:t>Calculate geometry</a:t>
            </a:r>
          </a:p>
          <a:p>
            <a:pPr marL="285750" indent="-285750">
              <a:buFont typeface="Arial" panose="020B0604020202020204" pitchFamily="34" charset="0"/>
              <a:buChar char="•"/>
            </a:pPr>
            <a:r>
              <a:rPr lang="en-US" sz="1600" dirty="0"/>
              <a:t>Pairwise Clip</a:t>
            </a:r>
          </a:p>
          <a:p>
            <a:pPr marL="285750" indent="-285750">
              <a:buFont typeface="Arial" panose="020B0604020202020204" pitchFamily="34" charset="0"/>
              <a:buChar char="•"/>
            </a:pPr>
            <a:r>
              <a:rPr lang="en-US" sz="1600" dirty="0"/>
              <a:t>Explode</a:t>
            </a:r>
          </a:p>
          <a:p>
            <a:pPr marL="285750" indent="-285750">
              <a:buFont typeface="Arial" panose="020B0604020202020204" pitchFamily="34" charset="0"/>
              <a:buChar char="•"/>
            </a:pPr>
            <a:r>
              <a:rPr lang="en-US" sz="1600" dirty="0"/>
              <a:t>Comparative statistics</a:t>
            </a:r>
          </a:p>
        </p:txBody>
      </p:sp>
      <p:sp>
        <p:nvSpPr>
          <p:cNvPr id="20" name="TextBox 19">
            <a:extLst>
              <a:ext uri="{FF2B5EF4-FFF2-40B4-BE49-F238E27FC236}">
                <a16:creationId xmlns:a16="http://schemas.microsoft.com/office/drawing/2014/main" id="{BDD7AE87-BE56-B1B7-CE16-FF4AAE490CB2}"/>
              </a:ext>
            </a:extLst>
          </p:cNvPr>
          <p:cNvSpPr txBox="1"/>
          <p:nvPr/>
        </p:nvSpPr>
        <p:spPr>
          <a:xfrm>
            <a:off x="9755648" y="450405"/>
            <a:ext cx="1769473" cy="369332"/>
          </a:xfrm>
          <a:prstGeom prst="rect">
            <a:avLst/>
          </a:prstGeom>
          <a:noFill/>
        </p:spPr>
        <p:txBody>
          <a:bodyPr wrap="square" rtlCol="0">
            <a:spAutoFit/>
          </a:bodyPr>
          <a:lstStyle/>
          <a:p>
            <a:r>
              <a:rPr lang="en-US" dirty="0"/>
              <a:t>Data merging:</a:t>
            </a:r>
          </a:p>
        </p:txBody>
      </p:sp>
      <p:sp>
        <p:nvSpPr>
          <p:cNvPr id="21" name="TextBox 20">
            <a:extLst>
              <a:ext uri="{FF2B5EF4-FFF2-40B4-BE49-F238E27FC236}">
                <a16:creationId xmlns:a16="http://schemas.microsoft.com/office/drawing/2014/main" id="{DCB9CBD5-9136-2F65-1116-172138E41026}"/>
              </a:ext>
            </a:extLst>
          </p:cNvPr>
          <p:cNvSpPr txBox="1"/>
          <p:nvPr/>
        </p:nvSpPr>
        <p:spPr>
          <a:xfrm>
            <a:off x="7429757" y="486038"/>
            <a:ext cx="1830844" cy="369332"/>
          </a:xfrm>
          <a:prstGeom prst="rect">
            <a:avLst/>
          </a:prstGeom>
          <a:noFill/>
        </p:spPr>
        <p:txBody>
          <a:bodyPr wrap="square" rtlCol="0">
            <a:spAutoFit/>
          </a:bodyPr>
          <a:lstStyle/>
          <a:p>
            <a:r>
              <a:rPr lang="en-US" dirty="0"/>
              <a:t>Data cleaning:</a:t>
            </a:r>
          </a:p>
        </p:txBody>
      </p:sp>
    </p:spTree>
    <p:extLst>
      <p:ext uri="{BB962C8B-B14F-4D97-AF65-F5344CB8AC3E}">
        <p14:creationId xmlns:p14="http://schemas.microsoft.com/office/powerpoint/2010/main" val="396062347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 name="Rectangle 6">
            <a:extLst>
              <a:ext uri="{FF2B5EF4-FFF2-40B4-BE49-F238E27FC236}">
                <a16:creationId xmlns:a16="http://schemas.microsoft.com/office/drawing/2014/main" id="{F13C74B1-5B17-4795-BED0-7140497B445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E22ABBD-FB5C-DB75-0318-339EF6932DB3}"/>
              </a:ext>
            </a:extLst>
          </p:cNvPr>
          <p:cNvSpPr>
            <a:spLocks noGrp="1"/>
          </p:cNvSpPr>
          <p:nvPr>
            <p:ph type="title"/>
          </p:nvPr>
        </p:nvSpPr>
        <p:spPr>
          <a:xfrm>
            <a:off x="640080" y="325369"/>
            <a:ext cx="4368602" cy="1956841"/>
          </a:xfrm>
        </p:spPr>
        <p:txBody>
          <a:bodyPr anchor="b">
            <a:normAutofit/>
          </a:bodyPr>
          <a:lstStyle/>
          <a:p>
            <a:r>
              <a:rPr lang="en-US" sz="5400" dirty="0"/>
              <a:t>Output:</a:t>
            </a:r>
          </a:p>
        </p:txBody>
      </p:sp>
      <p:sp>
        <p:nvSpPr>
          <p:cNvPr id="8" name="sketchy line">
            <a:extLst>
              <a:ext uri="{FF2B5EF4-FFF2-40B4-BE49-F238E27FC236}">
                <a16:creationId xmlns:a16="http://schemas.microsoft.com/office/drawing/2014/main" id="{D4974D33-8DC5-464E-8C6D-BE58F0669C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640080" y="2586994"/>
            <a:ext cx="3474720" cy="18288"/>
          </a:xfrm>
          <a:custGeom>
            <a:avLst/>
            <a:gdLst>
              <a:gd name="connsiteX0" fmla="*/ 0 w 3474720"/>
              <a:gd name="connsiteY0" fmla="*/ 0 h 18288"/>
              <a:gd name="connsiteX1" fmla="*/ 694944 w 3474720"/>
              <a:gd name="connsiteY1" fmla="*/ 0 h 18288"/>
              <a:gd name="connsiteX2" fmla="*/ 1355141 w 3474720"/>
              <a:gd name="connsiteY2" fmla="*/ 0 h 18288"/>
              <a:gd name="connsiteX3" fmla="*/ 2015338 w 3474720"/>
              <a:gd name="connsiteY3" fmla="*/ 0 h 18288"/>
              <a:gd name="connsiteX4" fmla="*/ 2779776 w 3474720"/>
              <a:gd name="connsiteY4" fmla="*/ 0 h 18288"/>
              <a:gd name="connsiteX5" fmla="*/ 3474720 w 3474720"/>
              <a:gd name="connsiteY5" fmla="*/ 0 h 18288"/>
              <a:gd name="connsiteX6" fmla="*/ 3474720 w 3474720"/>
              <a:gd name="connsiteY6" fmla="*/ 18288 h 18288"/>
              <a:gd name="connsiteX7" fmla="*/ 2779776 w 3474720"/>
              <a:gd name="connsiteY7" fmla="*/ 18288 h 18288"/>
              <a:gd name="connsiteX8" fmla="*/ 2189074 w 3474720"/>
              <a:gd name="connsiteY8" fmla="*/ 18288 h 18288"/>
              <a:gd name="connsiteX9" fmla="*/ 1528877 w 3474720"/>
              <a:gd name="connsiteY9" fmla="*/ 18288 h 18288"/>
              <a:gd name="connsiteX10" fmla="*/ 868680 w 3474720"/>
              <a:gd name="connsiteY10" fmla="*/ 18288 h 18288"/>
              <a:gd name="connsiteX11" fmla="*/ 0 w 3474720"/>
              <a:gd name="connsiteY11" fmla="*/ 18288 h 18288"/>
              <a:gd name="connsiteX12" fmla="*/ 0 w 3474720"/>
              <a:gd name="connsiteY12"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474720" h="18288" fill="none" extrusionOk="0">
                <a:moveTo>
                  <a:pt x="0" y="0"/>
                </a:moveTo>
                <a:cubicBezTo>
                  <a:pt x="224454" y="-14544"/>
                  <a:pt x="495407" y="26540"/>
                  <a:pt x="694944" y="0"/>
                </a:cubicBezTo>
                <a:cubicBezTo>
                  <a:pt x="894481" y="-26540"/>
                  <a:pt x="1130063" y="24713"/>
                  <a:pt x="1355141" y="0"/>
                </a:cubicBezTo>
                <a:cubicBezTo>
                  <a:pt x="1580219" y="-24713"/>
                  <a:pt x="1820099" y="26695"/>
                  <a:pt x="2015338" y="0"/>
                </a:cubicBezTo>
                <a:cubicBezTo>
                  <a:pt x="2210577" y="-26695"/>
                  <a:pt x="2402045" y="165"/>
                  <a:pt x="2779776" y="0"/>
                </a:cubicBezTo>
                <a:cubicBezTo>
                  <a:pt x="3157507" y="-165"/>
                  <a:pt x="3286859" y="-15571"/>
                  <a:pt x="3474720" y="0"/>
                </a:cubicBezTo>
                <a:cubicBezTo>
                  <a:pt x="3474286" y="7551"/>
                  <a:pt x="3474253" y="9822"/>
                  <a:pt x="3474720" y="18288"/>
                </a:cubicBezTo>
                <a:cubicBezTo>
                  <a:pt x="3233904" y="29845"/>
                  <a:pt x="2945134" y="-5256"/>
                  <a:pt x="2779776" y="18288"/>
                </a:cubicBezTo>
                <a:cubicBezTo>
                  <a:pt x="2614418" y="41832"/>
                  <a:pt x="2339768" y="22709"/>
                  <a:pt x="2189074" y="18288"/>
                </a:cubicBezTo>
                <a:cubicBezTo>
                  <a:pt x="2038380" y="13867"/>
                  <a:pt x="1817434" y="-4947"/>
                  <a:pt x="1528877" y="18288"/>
                </a:cubicBezTo>
                <a:cubicBezTo>
                  <a:pt x="1240320" y="41523"/>
                  <a:pt x="1042447" y="37198"/>
                  <a:pt x="868680" y="18288"/>
                </a:cubicBezTo>
                <a:cubicBezTo>
                  <a:pt x="694913" y="-622"/>
                  <a:pt x="233232" y="44909"/>
                  <a:pt x="0" y="18288"/>
                </a:cubicBezTo>
                <a:cubicBezTo>
                  <a:pt x="60" y="11696"/>
                  <a:pt x="66" y="3758"/>
                  <a:pt x="0" y="0"/>
                </a:cubicBezTo>
                <a:close/>
              </a:path>
              <a:path w="3474720" h="18288" stroke="0" extrusionOk="0">
                <a:moveTo>
                  <a:pt x="0" y="0"/>
                </a:moveTo>
                <a:cubicBezTo>
                  <a:pt x="202328" y="-14716"/>
                  <a:pt x="332722" y="-11499"/>
                  <a:pt x="625450" y="0"/>
                </a:cubicBezTo>
                <a:cubicBezTo>
                  <a:pt x="918178" y="11499"/>
                  <a:pt x="1096688" y="5123"/>
                  <a:pt x="1389888" y="0"/>
                </a:cubicBezTo>
                <a:cubicBezTo>
                  <a:pt x="1683088" y="-5123"/>
                  <a:pt x="1835981" y="-14038"/>
                  <a:pt x="1980590" y="0"/>
                </a:cubicBezTo>
                <a:cubicBezTo>
                  <a:pt x="2125199" y="14038"/>
                  <a:pt x="2396099" y="-7203"/>
                  <a:pt x="2571293" y="0"/>
                </a:cubicBezTo>
                <a:cubicBezTo>
                  <a:pt x="2746487" y="7203"/>
                  <a:pt x="3041609" y="-12036"/>
                  <a:pt x="3474720" y="0"/>
                </a:cubicBezTo>
                <a:cubicBezTo>
                  <a:pt x="3474638" y="4406"/>
                  <a:pt x="3474631" y="9982"/>
                  <a:pt x="3474720" y="18288"/>
                </a:cubicBezTo>
                <a:cubicBezTo>
                  <a:pt x="3324873" y="21876"/>
                  <a:pt x="3136771" y="12587"/>
                  <a:pt x="2814523" y="18288"/>
                </a:cubicBezTo>
                <a:cubicBezTo>
                  <a:pt x="2492275" y="23989"/>
                  <a:pt x="2294402" y="47111"/>
                  <a:pt x="2154326" y="18288"/>
                </a:cubicBezTo>
                <a:cubicBezTo>
                  <a:pt x="2014250" y="-10535"/>
                  <a:pt x="1820317" y="33903"/>
                  <a:pt x="1494130" y="18288"/>
                </a:cubicBezTo>
                <a:cubicBezTo>
                  <a:pt x="1167943" y="2673"/>
                  <a:pt x="948432" y="14868"/>
                  <a:pt x="729691" y="18288"/>
                </a:cubicBezTo>
                <a:cubicBezTo>
                  <a:pt x="510950" y="21708"/>
                  <a:pt x="264032" y="24354"/>
                  <a:pt x="0" y="18288"/>
                </a:cubicBezTo>
                <a:cubicBezTo>
                  <a:pt x="189" y="14288"/>
                  <a:pt x="-703" y="3747"/>
                  <a:pt x="0" y="0"/>
                </a:cubicBezTo>
                <a:close/>
              </a:path>
            </a:pathLst>
          </a:custGeom>
          <a:solidFill>
            <a:schemeClr val="accent2"/>
          </a:solidFill>
          <a:ln w="44450" cap="rnd">
            <a:solidFill>
              <a:schemeClr val="accent2"/>
            </a:solidFill>
            <a:round/>
            <a:extLst>
              <a:ext uri="{C807C97D-BFC1-408E-A445-0C87EB9F89A2}">
                <ask:lineSketchStyleProps xmlns:ask="http://schemas.microsoft.com/office/drawing/2018/sketchyshapes" sd="2863741219">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Content Placeholder 8">
            <a:extLst>
              <a:ext uri="{FF2B5EF4-FFF2-40B4-BE49-F238E27FC236}">
                <a16:creationId xmlns:a16="http://schemas.microsoft.com/office/drawing/2014/main" id="{445062BB-473C-FA60-7598-403C3668A7F1}"/>
              </a:ext>
            </a:extLst>
          </p:cNvPr>
          <p:cNvSpPr>
            <a:spLocks noGrp="1"/>
          </p:cNvSpPr>
          <p:nvPr>
            <p:ph idx="1"/>
          </p:nvPr>
        </p:nvSpPr>
        <p:spPr>
          <a:xfrm>
            <a:off x="640080" y="2872899"/>
            <a:ext cx="4243589" cy="3320668"/>
          </a:xfrm>
        </p:spPr>
        <p:txBody>
          <a:bodyPr>
            <a:normAutofit/>
          </a:bodyPr>
          <a:lstStyle/>
          <a:p>
            <a:r>
              <a:rPr lang="en-US" sz="2200" dirty="0"/>
              <a:t>Parks have a calculated area inside each city</a:t>
            </a:r>
          </a:p>
          <a:p>
            <a:r>
              <a:rPr lang="en-US" sz="2200" dirty="0"/>
              <a:t>Health data is joined to each city by FIPS code</a:t>
            </a:r>
          </a:p>
        </p:txBody>
      </p:sp>
      <p:pic>
        <p:nvPicPr>
          <p:cNvPr id="5" name="Content Placeholder 4" descr="A map of the world&#10;&#10;Description automatically generated">
            <a:extLst>
              <a:ext uri="{FF2B5EF4-FFF2-40B4-BE49-F238E27FC236}">
                <a16:creationId xmlns:a16="http://schemas.microsoft.com/office/drawing/2014/main" id="{1E0CE5FB-8B5B-1769-BD2A-085FAFE74CC9}"/>
              </a:ext>
            </a:extLst>
          </p:cNvPr>
          <p:cNvPicPr>
            <a:picLocks noChangeAspect="1"/>
          </p:cNvPicPr>
          <p:nvPr/>
        </p:nvPicPr>
        <p:blipFill>
          <a:blip r:embed="rId2"/>
          <a:srcRect l="6880" r="25666" b="-2"/>
          <a:stretch/>
        </p:blipFill>
        <p:spPr>
          <a:xfrm>
            <a:off x="5311702" y="10"/>
            <a:ext cx="6878775" cy="6857990"/>
          </a:xfrm>
          <a:custGeom>
            <a:avLst/>
            <a:gdLst/>
            <a:ahLst/>
            <a:cxnLst/>
            <a:rect l="l" t="t" r="r" b="b"/>
            <a:pathLst>
              <a:path w="6878775" h="6858000">
                <a:moveTo>
                  <a:pt x="1102973" y="0"/>
                </a:moveTo>
                <a:lnTo>
                  <a:pt x="1160688" y="0"/>
                </a:lnTo>
                <a:lnTo>
                  <a:pt x="983189" y="331786"/>
                </a:lnTo>
                <a:cubicBezTo>
                  <a:pt x="914866" y="469145"/>
                  <a:pt x="850355" y="608712"/>
                  <a:pt x="789261" y="750263"/>
                </a:cubicBezTo>
                <a:cubicBezTo>
                  <a:pt x="774307" y="784928"/>
                  <a:pt x="759992" y="819849"/>
                  <a:pt x="745295" y="854514"/>
                </a:cubicBezTo>
                <a:cubicBezTo>
                  <a:pt x="756682" y="845393"/>
                  <a:pt x="765489" y="833492"/>
                  <a:pt x="770857" y="819975"/>
                </a:cubicBezTo>
                <a:cubicBezTo>
                  <a:pt x="879943" y="589569"/>
                  <a:pt x="999605" y="365513"/>
                  <a:pt x="1131329" y="148742"/>
                </a:cubicBezTo>
                <a:lnTo>
                  <a:pt x="1227589" y="0"/>
                </a:lnTo>
                <a:lnTo>
                  <a:pt x="6878775" y="0"/>
                </a:lnTo>
                <a:lnTo>
                  <a:pt x="6878775" y="6858000"/>
                </a:lnTo>
                <a:lnTo>
                  <a:pt x="713521" y="6858000"/>
                </a:lnTo>
                <a:lnTo>
                  <a:pt x="625642" y="6670527"/>
                </a:lnTo>
                <a:cubicBezTo>
                  <a:pt x="507232" y="6398531"/>
                  <a:pt x="403083" y="6118381"/>
                  <a:pt x="312785" y="5830359"/>
                </a:cubicBezTo>
                <a:cubicBezTo>
                  <a:pt x="278149" y="5719759"/>
                  <a:pt x="248879" y="5607635"/>
                  <a:pt x="212198" y="5480401"/>
                </a:cubicBezTo>
                <a:cubicBezTo>
                  <a:pt x="212208" y="5491601"/>
                  <a:pt x="212803" y="5502788"/>
                  <a:pt x="213988" y="5513923"/>
                </a:cubicBezTo>
                <a:cubicBezTo>
                  <a:pt x="264089" y="5723695"/>
                  <a:pt x="307290" y="5935370"/>
                  <a:pt x="365826" y="6142729"/>
                </a:cubicBezTo>
                <a:cubicBezTo>
                  <a:pt x="433152" y="6380817"/>
                  <a:pt x="510068" y="6614016"/>
                  <a:pt x="597975" y="6841549"/>
                </a:cubicBezTo>
                <a:lnTo>
                  <a:pt x="604824" y="6858000"/>
                </a:lnTo>
                <a:lnTo>
                  <a:pt x="552056" y="6858000"/>
                </a:lnTo>
                <a:lnTo>
                  <a:pt x="539576" y="6828295"/>
                </a:lnTo>
                <a:cubicBezTo>
                  <a:pt x="380597" y="6414594"/>
                  <a:pt x="260223" y="5988893"/>
                  <a:pt x="171555" y="5552906"/>
                </a:cubicBezTo>
                <a:cubicBezTo>
                  <a:pt x="91163" y="5157998"/>
                  <a:pt x="43746" y="4758899"/>
                  <a:pt x="12305" y="4357388"/>
                </a:cubicBezTo>
                <a:cubicBezTo>
                  <a:pt x="-14281" y="4013908"/>
                  <a:pt x="4507" y="3672965"/>
                  <a:pt x="46684" y="3331516"/>
                </a:cubicBezTo>
                <a:cubicBezTo>
                  <a:pt x="127203" y="2664286"/>
                  <a:pt x="277819" y="2007265"/>
                  <a:pt x="496065" y="1371196"/>
                </a:cubicBezTo>
                <a:cubicBezTo>
                  <a:pt x="636273" y="966066"/>
                  <a:pt x="800445" y="573253"/>
                  <a:pt x="995723" y="196614"/>
                </a:cubicBezTo>
                <a:close/>
              </a:path>
            </a:pathLst>
          </a:custGeom>
        </p:spPr>
      </p:pic>
    </p:spTree>
    <p:extLst>
      <p:ext uri="{BB962C8B-B14F-4D97-AF65-F5344CB8AC3E}">
        <p14:creationId xmlns:p14="http://schemas.microsoft.com/office/powerpoint/2010/main" val="317675364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A45D09-F217-AAFB-DC40-9537A1DA5B2E}"/>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8707E53-030B-3E5C-549E-C103E29DB7AC}"/>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7D622AA-A6EE-9198-DAA6-7A845010A67F}"/>
              </a:ext>
            </a:extLst>
          </p:cNvPr>
          <p:cNvPicPr>
            <a:picLocks noChangeAspect="1"/>
          </p:cNvPicPr>
          <p:nvPr/>
        </p:nvPicPr>
        <p:blipFill>
          <a:blip r:embed="rId2"/>
          <a:stretch>
            <a:fillRect/>
          </a:stretch>
        </p:blipFill>
        <p:spPr>
          <a:xfrm>
            <a:off x="838200" y="-53539"/>
            <a:ext cx="10363200" cy="7069033"/>
          </a:xfrm>
          <a:prstGeom prst="rect">
            <a:avLst/>
          </a:prstGeom>
        </p:spPr>
      </p:pic>
    </p:spTree>
    <p:extLst>
      <p:ext uri="{BB962C8B-B14F-4D97-AF65-F5344CB8AC3E}">
        <p14:creationId xmlns:p14="http://schemas.microsoft.com/office/powerpoint/2010/main" val="221099805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BB0862A-FF67-12FE-99D8-E566838307B1}"/>
              </a:ext>
            </a:extLst>
          </p:cNvPr>
          <p:cNvSpPr>
            <a:spLocks noGrp="1"/>
          </p:cNvSpPr>
          <p:nvPr>
            <p:ph type="title"/>
          </p:nvPr>
        </p:nvSpPr>
        <p:spPr/>
        <p:txBody>
          <a:bodyPr/>
          <a:lstStyle/>
          <a:p>
            <a:endParaRPr lang="en-US"/>
          </a:p>
        </p:txBody>
      </p:sp>
      <p:pic>
        <p:nvPicPr>
          <p:cNvPr id="5" name="Content Placeholder 4">
            <a:extLst>
              <a:ext uri="{FF2B5EF4-FFF2-40B4-BE49-F238E27FC236}">
                <a16:creationId xmlns:a16="http://schemas.microsoft.com/office/drawing/2014/main" id="{C30B0F1D-26D6-C84A-11DB-6C0B79DB365E}"/>
              </a:ext>
            </a:extLst>
          </p:cNvPr>
          <p:cNvPicPr>
            <a:picLocks noGrp="1" noChangeAspect="1"/>
          </p:cNvPicPr>
          <p:nvPr>
            <p:ph idx="1"/>
          </p:nvPr>
        </p:nvPicPr>
        <p:blipFill>
          <a:blip r:embed="rId2"/>
          <a:stretch>
            <a:fillRect/>
          </a:stretch>
        </p:blipFill>
        <p:spPr>
          <a:xfrm>
            <a:off x="838199" y="9027"/>
            <a:ext cx="10814223" cy="6618958"/>
          </a:xfrm>
        </p:spPr>
      </p:pic>
    </p:spTree>
    <p:extLst>
      <p:ext uri="{BB962C8B-B14F-4D97-AF65-F5344CB8AC3E}">
        <p14:creationId xmlns:p14="http://schemas.microsoft.com/office/powerpoint/2010/main" val="372042155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accent1">
            <a:lumMod val="20000"/>
            <a:lumOff val="80000"/>
          </a:schemeClr>
        </a:solidFill>
        <a:effectLst/>
      </p:bgPr>
    </p:bg>
    <p:spTree>
      <p:nvGrpSpPr>
        <p:cNvPr id="1" name=""/>
        <p:cNvGrpSpPr/>
        <p:nvPr/>
      </p:nvGrpSpPr>
      <p:grpSpPr>
        <a:xfrm>
          <a:off x="0" y="0"/>
          <a:ext cx="0" cy="0"/>
          <a:chOff x="0" y="0"/>
          <a:chExt cx="0" cy="0"/>
        </a:xfrm>
      </p:grpSpPr>
      <p:graphicFrame>
        <p:nvGraphicFramePr>
          <p:cNvPr id="7" name="Table 6">
            <a:extLst>
              <a:ext uri="{FF2B5EF4-FFF2-40B4-BE49-F238E27FC236}">
                <a16:creationId xmlns:a16="http://schemas.microsoft.com/office/drawing/2014/main" id="{6F2449B3-D2D6-32BD-E0B1-E19FBC8F8491}"/>
              </a:ext>
            </a:extLst>
          </p:cNvPr>
          <p:cNvGraphicFramePr>
            <a:graphicFrameLocks noGrp="1"/>
          </p:cNvGraphicFramePr>
          <p:nvPr>
            <p:extLst>
              <p:ext uri="{D42A27DB-BD31-4B8C-83A1-F6EECF244321}">
                <p14:modId xmlns:p14="http://schemas.microsoft.com/office/powerpoint/2010/main" val="3262792586"/>
              </p:ext>
            </p:extLst>
          </p:nvPr>
        </p:nvGraphicFramePr>
        <p:xfrm>
          <a:off x="2022545" y="1726857"/>
          <a:ext cx="7720092" cy="3970050"/>
        </p:xfrm>
        <a:graphic>
          <a:graphicData uri="http://schemas.openxmlformats.org/drawingml/2006/table">
            <a:tbl>
              <a:tblPr firstRow="1" bandRow="1">
                <a:tableStyleId>{5C22544A-7EE6-4342-B048-85BDC9FD1C3A}</a:tableStyleId>
              </a:tblPr>
              <a:tblGrid>
                <a:gridCol w="3608580">
                  <a:extLst>
                    <a:ext uri="{9D8B030D-6E8A-4147-A177-3AD203B41FA5}">
                      <a16:colId xmlns:a16="http://schemas.microsoft.com/office/drawing/2014/main" val="127023510"/>
                    </a:ext>
                  </a:extLst>
                </a:gridCol>
                <a:gridCol w="4111512">
                  <a:extLst>
                    <a:ext uri="{9D8B030D-6E8A-4147-A177-3AD203B41FA5}">
                      <a16:colId xmlns:a16="http://schemas.microsoft.com/office/drawing/2014/main" val="1479015017"/>
                    </a:ext>
                  </a:extLst>
                </a:gridCol>
              </a:tblGrid>
              <a:tr h="397005">
                <a:tc>
                  <a:txBody>
                    <a:bodyPr/>
                    <a:lstStyle/>
                    <a:p>
                      <a:r>
                        <a:rPr lang="en-US"/>
                        <a:t>Health Condition</a:t>
                      </a:r>
                      <a:endParaRPr lang="en-US" dirty="0"/>
                    </a:p>
                  </a:txBody>
                  <a:tcPr/>
                </a:tc>
                <a:tc>
                  <a:txBody>
                    <a:bodyPr/>
                    <a:lstStyle/>
                    <a:p>
                      <a:r>
                        <a:rPr lang="en-US"/>
                        <a:t>Correlation coefficient</a:t>
                      </a:r>
                      <a:endParaRPr lang="en-US" dirty="0"/>
                    </a:p>
                  </a:txBody>
                  <a:tcPr/>
                </a:tc>
                <a:extLst>
                  <a:ext uri="{0D108BD9-81ED-4DB2-BD59-A6C34878D82A}">
                    <a16:rowId xmlns:a16="http://schemas.microsoft.com/office/drawing/2014/main" val="158627134"/>
                  </a:ext>
                </a:extLst>
              </a:tr>
              <a:tr h="397005">
                <a:tc>
                  <a:txBody>
                    <a:bodyPr/>
                    <a:lstStyle/>
                    <a:p>
                      <a:r>
                        <a:rPr lang="en-US"/>
                        <a:t>Binge Drinking</a:t>
                      </a:r>
                      <a:endParaRPr lang="en-US" dirty="0"/>
                    </a:p>
                  </a:txBody>
                  <a:tcPr/>
                </a:tc>
                <a:tc>
                  <a:txBody>
                    <a:bodyPr/>
                    <a:lstStyle/>
                    <a:p>
                      <a:r>
                        <a:rPr lang="en-US"/>
                        <a:t>0.000</a:t>
                      </a:r>
                      <a:endParaRPr lang="en-US" dirty="0"/>
                    </a:p>
                  </a:txBody>
                  <a:tcPr/>
                </a:tc>
                <a:extLst>
                  <a:ext uri="{0D108BD9-81ED-4DB2-BD59-A6C34878D82A}">
                    <a16:rowId xmlns:a16="http://schemas.microsoft.com/office/drawing/2014/main" val="2563399170"/>
                  </a:ext>
                </a:extLst>
              </a:tr>
              <a:tr h="397005">
                <a:tc>
                  <a:txBody>
                    <a:bodyPr/>
                    <a:lstStyle/>
                    <a:p>
                      <a:r>
                        <a:rPr lang="en-US"/>
                        <a:t>Asthma</a:t>
                      </a:r>
                      <a:endParaRPr lang="en-US" dirty="0"/>
                    </a:p>
                  </a:txBody>
                  <a:tcPr/>
                </a:tc>
                <a:tc>
                  <a:txBody>
                    <a:bodyPr/>
                    <a:lstStyle/>
                    <a:p>
                      <a:r>
                        <a:rPr lang="en-US"/>
                        <a:t>0.003</a:t>
                      </a:r>
                      <a:endParaRPr lang="en-US" dirty="0"/>
                    </a:p>
                  </a:txBody>
                  <a:tcPr/>
                </a:tc>
                <a:extLst>
                  <a:ext uri="{0D108BD9-81ED-4DB2-BD59-A6C34878D82A}">
                    <a16:rowId xmlns:a16="http://schemas.microsoft.com/office/drawing/2014/main" val="1836636627"/>
                  </a:ext>
                </a:extLst>
              </a:tr>
              <a:tr h="397005">
                <a:tc>
                  <a:txBody>
                    <a:bodyPr/>
                    <a:lstStyle/>
                    <a:p>
                      <a:r>
                        <a:rPr lang="en-US"/>
                        <a:t>Arthritis</a:t>
                      </a:r>
                      <a:endParaRPr lang="en-US" dirty="0"/>
                    </a:p>
                  </a:txBody>
                  <a:tcPr/>
                </a:tc>
                <a:tc>
                  <a:txBody>
                    <a:bodyPr/>
                    <a:lstStyle/>
                    <a:p>
                      <a:r>
                        <a:rPr lang="en-US"/>
                        <a:t>0.008</a:t>
                      </a:r>
                      <a:endParaRPr lang="en-US" dirty="0"/>
                    </a:p>
                  </a:txBody>
                  <a:tcPr/>
                </a:tc>
                <a:extLst>
                  <a:ext uri="{0D108BD9-81ED-4DB2-BD59-A6C34878D82A}">
                    <a16:rowId xmlns:a16="http://schemas.microsoft.com/office/drawing/2014/main" val="752012179"/>
                  </a:ext>
                </a:extLst>
              </a:tr>
              <a:tr h="397005">
                <a:tc>
                  <a:txBody>
                    <a:bodyPr/>
                    <a:lstStyle/>
                    <a:p>
                      <a:r>
                        <a:rPr lang="en-US"/>
                        <a:t>Cancer</a:t>
                      </a:r>
                      <a:endParaRPr lang="en-US" dirty="0"/>
                    </a:p>
                  </a:txBody>
                  <a:tcPr/>
                </a:tc>
                <a:tc>
                  <a:txBody>
                    <a:bodyPr/>
                    <a:lstStyle/>
                    <a:p>
                      <a:r>
                        <a:rPr lang="en-US"/>
                        <a:t>0.004</a:t>
                      </a:r>
                      <a:endParaRPr lang="en-US" dirty="0"/>
                    </a:p>
                  </a:txBody>
                  <a:tcPr/>
                </a:tc>
                <a:extLst>
                  <a:ext uri="{0D108BD9-81ED-4DB2-BD59-A6C34878D82A}">
                    <a16:rowId xmlns:a16="http://schemas.microsoft.com/office/drawing/2014/main" val="981313942"/>
                  </a:ext>
                </a:extLst>
              </a:tr>
              <a:tr h="397005">
                <a:tc>
                  <a:txBody>
                    <a:bodyPr/>
                    <a:lstStyle/>
                    <a:p>
                      <a:r>
                        <a:rPr lang="en-US"/>
                        <a:t>Kidney Disease</a:t>
                      </a:r>
                      <a:endParaRPr lang="en-US" dirty="0"/>
                    </a:p>
                  </a:txBody>
                  <a:tcPr/>
                </a:tc>
                <a:tc>
                  <a:txBody>
                    <a:bodyPr/>
                    <a:lstStyle/>
                    <a:p>
                      <a:r>
                        <a:rPr lang="en-US"/>
                        <a:t>0.005</a:t>
                      </a:r>
                      <a:endParaRPr lang="en-US" dirty="0"/>
                    </a:p>
                  </a:txBody>
                  <a:tcPr/>
                </a:tc>
                <a:extLst>
                  <a:ext uri="{0D108BD9-81ED-4DB2-BD59-A6C34878D82A}">
                    <a16:rowId xmlns:a16="http://schemas.microsoft.com/office/drawing/2014/main" val="2898695267"/>
                  </a:ext>
                </a:extLst>
              </a:tr>
              <a:tr h="397005">
                <a:tc>
                  <a:txBody>
                    <a:bodyPr/>
                    <a:lstStyle/>
                    <a:p>
                      <a:r>
                        <a:rPr lang="en-US"/>
                        <a:t>High Blood Pressure</a:t>
                      </a:r>
                      <a:endParaRPr lang="en-US" dirty="0"/>
                    </a:p>
                  </a:txBody>
                  <a:tcPr/>
                </a:tc>
                <a:tc>
                  <a:txBody>
                    <a:bodyPr/>
                    <a:lstStyle/>
                    <a:p>
                      <a:r>
                        <a:rPr lang="en-US"/>
                        <a:t>0.005</a:t>
                      </a:r>
                      <a:endParaRPr lang="en-US" dirty="0"/>
                    </a:p>
                  </a:txBody>
                  <a:tcPr/>
                </a:tc>
                <a:extLst>
                  <a:ext uri="{0D108BD9-81ED-4DB2-BD59-A6C34878D82A}">
                    <a16:rowId xmlns:a16="http://schemas.microsoft.com/office/drawing/2014/main" val="1083878723"/>
                  </a:ext>
                </a:extLst>
              </a:tr>
              <a:tr h="397005">
                <a:tc>
                  <a:txBody>
                    <a:bodyPr/>
                    <a:lstStyle/>
                    <a:p>
                      <a:r>
                        <a:rPr lang="en-US"/>
                        <a:t>Diabetes</a:t>
                      </a:r>
                      <a:endParaRPr lang="en-US" dirty="0"/>
                    </a:p>
                  </a:txBody>
                  <a:tcPr/>
                </a:tc>
                <a:tc>
                  <a:txBody>
                    <a:bodyPr/>
                    <a:lstStyle/>
                    <a:p>
                      <a:r>
                        <a:rPr lang="en-US"/>
                        <a:t>0.003</a:t>
                      </a:r>
                      <a:endParaRPr lang="en-US" dirty="0"/>
                    </a:p>
                  </a:txBody>
                  <a:tcPr/>
                </a:tc>
                <a:extLst>
                  <a:ext uri="{0D108BD9-81ED-4DB2-BD59-A6C34878D82A}">
                    <a16:rowId xmlns:a16="http://schemas.microsoft.com/office/drawing/2014/main" val="4028367567"/>
                  </a:ext>
                </a:extLst>
              </a:tr>
              <a:tr h="397005">
                <a:tc>
                  <a:txBody>
                    <a:bodyPr/>
                    <a:lstStyle/>
                    <a:p>
                      <a:r>
                        <a:rPr lang="en-US"/>
                        <a:t>Mental Issues</a:t>
                      </a:r>
                      <a:endParaRPr lang="en-US" dirty="0"/>
                    </a:p>
                  </a:txBody>
                  <a:tcPr/>
                </a:tc>
                <a:tc>
                  <a:txBody>
                    <a:bodyPr/>
                    <a:lstStyle/>
                    <a:p>
                      <a:r>
                        <a:rPr lang="en-US"/>
                        <a:t>0.001</a:t>
                      </a:r>
                      <a:endParaRPr lang="en-US" dirty="0"/>
                    </a:p>
                  </a:txBody>
                  <a:tcPr/>
                </a:tc>
                <a:extLst>
                  <a:ext uri="{0D108BD9-81ED-4DB2-BD59-A6C34878D82A}">
                    <a16:rowId xmlns:a16="http://schemas.microsoft.com/office/drawing/2014/main" val="1112176781"/>
                  </a:ext>
                </a:extLst>
              </a:tr>
              <a:tr h="397005">
                <a:tc>
                  <a:txBody>
                    <a:bodyPr/>
                    <a:lstStyle/>
                    <a:p>
                      <a:r>
                        <a:rPr lang="en-US"/>
                        <a:t>COPD</a:t>
                      </a:r>
                      <a:endParaRPr lang="en-US" dirty="0"/>
                    </a:p>
                  </a:txBody>
                  <a:tcPr/>
                </a:tc>
                <a:tc>
                  <a:txBody>
                    <a:bodyPr/>
                    <a:lstStyle/>
                    <a:p>
                      <a:r>
                        <a:rPr lang="en-US" dirty="0"/>
                        <a:t>0.010</a:t>
                      </a:r>
                    </a:p>
                  </a:txBody>
                  <a:tcPr/>
                </a:tc>
                <a:extLst>
                  <a:ext uri="{0D108BD9-81ED-4DB2-BD59-A6C34878D82A}">
                    <a16:rowId xmlns:a16="http://schemas.microsoft.com/office/drawing/2014/main" val="4017654544"/>
                  </a:ext>
                </a:extLst>
              </a:tr>
            </a:tbl>
          </a:graphicData>
        </a:graphic>
      </p:graphicFrame>
      <p:sp>
        <p:nvSpPr>
          <p:cNvPr id="8" name="TextBox 7">
            <a:extLst>
              <a:ext uri="{FF2B5EF4-FFF2-40B4-BE49-F238E27FC236}">
                <a16:creationId xmlns:a16="http://schemas.microsoft.com/office/drawing/2014/main" id="{337291CD-1E1B-301F-4F3E-40397BF1DC59}"/>
              </a:ext>
            </a:extLst>
          </p:cNvPr>
          <p:cNvSpPr txBox="1"/>
          <p:nvPr/>
        </p:nvSpPr>
        <p:spPr>
          <a:xfrm>
            <a:off x="2789249" y="645039"/>
            <a:ext cx="5762249" cy="584775"/>
          </a:xfrm>
          <a:prstGeom prst="rect">
            <a:avLst/>
          </a:prstGeom>
          <a:noFill/>
        </p:spPr>
        <p:txBody>
          <a:bodyPr wrap="square" rtlCol="0">
            <a:spAutoFit/>
          </a:bodyPr>
          <a:lstStyle/>
          <a:p>
            <a:r>
              <a:rPr lang="en-US" sz="3200" dirty="0">
                <a:latin typeface="Aptos Serif" panose="02020604070405020304" pitchFamily="18" charset="0"/>
                <a:cs typeface="Aptos Serif" panose="02020604070405020304" pitchFamily="18" charset="0"/>
              </a:rPr>
              <a:t>In Conclusion: No correlation</a:t>
            </a:r>
          </a:p>
        </p:txBody>
      </p:sp>
    </p:spTree>
    <p:extLst>
      <p:ext uri="{BB962C8B-B14F-4D97-AF65-F5344CB8AC3E}">
        <p14:creationId xmlns:p14="http://schemas.microsoft.com/office/powerpoint/2010/main" val="1390131132"/>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37" name="Rectangle 36">
            <a:extLst>
              <a:ext uri="{FF2B5EF4-FFF2-40B4-BE49-F238E27FC236}">
                <a16:creationId xmlns:a16="http://schemas.microsoft.com/office/drawing/2014/main" id="{7C98A213-5994-475E-B327-DC6EC27FBA8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2" name="TextBox 31">
            <a:extLst>
              <a:ext uri="{FF2B5EF4-FFF2-40B4-BE49-F238E27FC236}">
                <a16:creationId xmlns:a16="http://schemas.microsoft.com/office/drawing/2014/main" id="{ECC642E3-3D46-810B-86DE-4052D356A9C2}"/>
              </a:ext>
            </a:extLst>
          </p:cNvPr>
          <p:cNvSpPr txBox="1"/>
          <p:nvPr/>
        </p:nvSpPr>
        <p:spPr>
          <a:xfrm>
            <a:off x="638881" y="670218"/>
            <a:ext cx="10909640" cy="1065836"/>
          </a:xfrm>
          <a:prstGeom prst="rect">
            <a:avLst/>
          </a:prstGeom>
        </p:spPr>
        <p:txBody>
          <a:bodyPr vert="horz" lIns="91440" tIns="45720" rIns="91440" bIns="45720" rtlCol="0" anchor="ctr">
            <a:normAutofit/>
          </a:bodyPr>
          <a:lstStyle/>
          <a:p>
            <a:pPr algn="ctr">
              <a:lnSpc>
                <a:spcPct val="90000"/>
              </a:lnSpc>
              <a:spcBef>
                <a:spcPct val="0"/>
              </a:spcBef>
              <a:spcAft>
                <a:spcPts val="600"/>
              </a:spcAft>
            </a:pPr>
            <a:r>
              <a:rPr lang="en-US" sz="3100">
                <a:latin typeface="+mj-lt"/>
                <a:ea typeface="+mj-ea"/>
                <a:cs typeface="+mj-cs"/>
              </a:rPr>
              <a:t>Is there a correlation between geographical attributes of an area and health level?</a:t>
            </a:r>
          </a:p>
        </p:txBody>
      </p:sp>
      <p:sp>
        <p:nvSpPr>
          <p:cNvPr id="39" name="sketch line">
            <a:extLst>
              <a:ext uri="{FF2B5EF4-FFF2-40B4-BE49-F238E27FC236}">
                <a16:creationId xmlns:a16="http://schemas.microsoft.com/office/drawing/2014/main" id="{4B030A0D-0DAD-4A99-89BB-419527D6A64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389376" y="1800088"/>
            <a:ext cx="5410200" cy="18288"/>
          </a:xfrm>
          <a:custGeom>
            <a:avLst/>
            <a:gdLst>
              <a:gd name="connsiteX0" fmla="*/ 0 w 5410200"/>
              <a:gd name="connsiteY0" fmla="*/ 0 h 18288"/>
              <a:gd name="connsiteX1" fmla="*/ 568071 w 5410200"/>
              <a:gd name="connsiteY1" fmla="*/ 0 h 18288"/>
              <a:gd name="connsiteX2" fmla="*/ 1298448 w 5410200"/>
              <a:gd name="connsiteY2" fmla="*/ 0 h 18288"/>
              <a:gd name="connsiteX3" fmla="*/ 1920621 w 5410200"/>
              <a:gd name="connsiteY3" fmla="*/ 0 h 18288"/>
              <a:gd name="connsiteX4" fmla="*/ 2488692 w 5410200"/>
              <a:gd name="connsiteY4" fmla="*/ 0 h 18288"/>
              <a:gd name="connsiteX5" fmla="*/ 3219069 w 5410200"/>
              <a:gd name="connsiteY5" fmla="*/ 0 h 18288"/>
              <a:gd name="connsiteX6" fmla="*/ 3895344 w 5410200"/>
              <a:gd name="connsiteY6" fmla="*/ 0 h 18288"/>
              <a:gd name="connsiteX7" fmla="*/ 4571619 w 5410200"/>
              <a:gd name="connsiteY7" fmla="*/ 0 h 18288"/>
              <a:gd name="connsiteX8" fmla="*/ 5410200 w 5410200"/>
              <a:gd name="connsiteY8" fmla="*/ 0 h 18288"/>
              <a:gd name="connsiteX9" fmla="*/ 5410200 w 5410200"/>
              <a:gd name="connsiteY9" fmla="*/ 18288 h 18288"/>
              <a:gd name="connsiteX10" fmla="*/ 4842129 w 5410200"/>
              <a:gd name="connsiteY10" fmla="*/ 18288 h 18288"/>
              <a:gd name="connsiteX11" fmla="*/ 4328160 w 5410200"/>
              <a:gd name="connsiteY11" fmla="*/ 18288 h 18288"/>
              <a:gd name="connsiteX12" fmla="*/ 3597783 w 5410200"/>
              <a:gd name="connsiteY12" fmla="*/ 18288 h 18288"/>
              <a:gd name="connsiteX13" fmla="*/ 3029712 w 5410200"/>
              <a:gd name="connsiteY13" fmla="*/ 18288 h 18288"/>
              <a:gd name="connsiteX14" fmla="*/ 2299335 w 5410200"/>
              <a:gd name="connsiteY14" fmla="*/ 18288 h 18288"/>
              <a:gd name="connsiteX15" fmla="*/ 1514856 w 5410200"/>
              <a:gd name="connsiteY15" fmla="*/ 18288 h 18288"/>
              <a:gd name="connsiteX16" fmla="*/ 892683 w 5410200"/>
              <a:gd name="connsiteY16" fmla="*/ 18288 h 18288"/>
              <a:gd name="connsiteX17" fmla="*/ 0 w 5410200"/>
              <a:gd name="connsiteY17" fmla="*/ 18288 h 18288"/>
              <a:gd name="connsiteX18" fmla="*/ 0 w 5410200"/>
              <a:gd name="connsiteY18" fmla="*/ 0 h 182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Lst>
            <a:rect l="l" t="t" r="r" b="b"/>
            <a:pathLst>
              <a:path w="5410200" h="18288" fill="none" extrusionOk="0">
                <a:moveTo>
                  <a:pt x="0" y="0"/>
                </a:moveTo>
                <a:cubicBezTo>
                  <a:pt x="163050" y="-18707"/>
                  <a:pt x="319321" y="-16364"/>
                  <a:pt x="568071" y="0"/>
                </a:cubicBezTo>
                <a:cubicBezTo>
                  <a:pt x="816821" y="16364"/>
                  <a:pt x="1013224" y="-7268"/>
                  <a:pt x="1298448" y="0"/>
                </a:cubicBezTo>
                <a:cubicBezTo>
                  <a:pt x="1583672" y="7268"/>
                  <a:pt x="1631711" y="-3367"/>
                  <a:pt x="1920621" y="0"/>
                </a:cubicBezTo>
                <a:cubicBezTo>
                  <a:pt x="2209531" y="3367"/>
                  <a:pt x="2364420" y="-19184"/>
                  <a:pt x="2488692" y="0"/>
                </a:cubicBezTo>
                <a:cubicBezTo>
                  <a:pt x="2612964" y="19184"/>
                  <a:pt x="3023298" y="-34627"/>
                  <a:pt x="3219069" y="0"/>
                </a:cubicBezTo>
                <a:cubicBezTo>
                  <a:pt x="3414840" y="34627"/>
                  <a:pt x="3656810" y="24043"/>
                  <a:pt x="3895344" y="0"/>
                </a:cubicBezTo>
                <a:cubicBezTo>
                  <a:pt x="4133879" y="-24043"/>
                  <a:pt x="4393984" y="-19577"/>
                  <a:pt x="4571619" y="0"/>
                </a:cubicBezTo>
                <a:cubicBezTo>
                  <a:pt x="4749255" y="19577"/>
                  <a:pt x="5179928" y="-6281"/>
                  <a:pt x="5410200" y="0"/>
                </a:cubicBezTo>
                <a:cubicBezTo>
                  <a:pt x="5410730" y="6954"/>
                  <a:pt x="5410934" y="12839"/>
                  <a:pt x="5410200" y="18288"/>
                </a:cubicBezTo>
                <a:cubicBezTo>
                  <a:pt x="5139060" y="6751"/>
                  <a:pt x="5121593" y="31035"/>
                  <a:pt x="4842129" y="18288"/>
                </a:cubicBezTo>
                <a:cubicBezTo>
                  <a:pt x="4562665" y="5541"/>
                  <a:pt x="4448273" y="9487"/>
                  <a:pt x="4328160" y="18288"/>
                </a:cubicBezTo>
                <a:cubicBezTo>
                  <a:pt x="4208047" y="27089"/>
                  <a:pt x="3760936" y="22567"/>
                  <a:pt x="3597783" y="18288"/>
                </a:cubicBezTo>
                <a:cubicBezTo>
                  <a:pt x="3434630" y="14009"/>
                  <a:pt x="3299718" y="33213"/>
                  <a:pt x="3029712" y="18288"/>
                </a:cubicBezTo>
                <a:cubicBezTo>
                  <a:pt x="2759706" y="3363"/>
                  <a:pt x="2640159" y="27394"/>
                  <a:pt x="2299335" y="18288"/>
                </a:cubicBezTo>
                <a:cubicBezTo>
                  <a:pt x="1958511" y="9182"/>
                  <a:pt x="1801186" y="28985"/>
                  <a:pt x="1514856" y="18288"/>
                </a:cubicBezTo>
                <a:cubicBezTo>
                  <a:pt x="1228526" y="7591"/>
                  <a:pt x="1063509" y="-5305"/>
                  <a:pt x="892683" y="18288"/>
                </a:cubicBezTo>
                <a:cubicBezTo>
                  <a:pt x="721857" y="41881"/>
                  <a:pt x="186945" y="-20897"/>
                  <a:pt x="0" y="18288"/>
                </a:cubicBezTo>
                <a:cubicBezTo>
                  <a:pt x="-570" y="9279"/>
                  <a:pt x="132" y="5100"/>
                  <a:pt x="0" y="0"/>
                </a:cubicBezTo>
                <a:close/>
              </a:path>
              <a:path w="5410200" h="18288" stroke="0" extrusionOk="0">
                <a:moveTo>
                  <a:pt x="0" y="0"/>
                </a:moveTo>
                <a:cubicBezTo>
                  <a:pt x="285096" y="-4925"/>
                  <a:pt x="376456" y="22268"/>
                  <a:pt x="622173" y="0"/>
                </a:cubicBezTo>
                <a:cubicBezTo>
                  <a:pt x="867890" y="-22268"/>
                  <a:pt x="1031392" y="7228"/>
                  <a:pt x="1136142" y="0"/>
                </a:cubicBezTo>
                <a:cubicBezTo>
                  <a:pt x="1240892" y="-7228"/>
                  <a:pt x="1561853" y="9877"/>
                  <a:pt x="1920621" y="0"/>
                </a:cubicBezTo>
                <a:cubicBezTo>
                  <a:pt x="2279389" y="-9877"/>
                  <a:pt x="2367255" y="19546"/>
                  <a:pt x="2542794" y="0"/>
                </a:cubicBezTo>
                <a:cubicBezTo>
                  <a:pt x="2718333" y="-19546"/>
                  <a:pt x="2866732" y="-22226"/>
                  <a:pt x="3164967" y="0"/>
                </a:cubicBezTo>
                <a:cubicBezTo>
                  <a:pt x="3463202" y="22226"/>
                  <a:pt x="3568055" y="-2765"/>
                  <a:pt x="3949446" y="0"/>
                </a:cubicBezTo>
                <a:cubicBezTo>
                  <a:pt x="4330837" y="2765"/>
                  <a:pt x="4287895" y="10557"/>
                  <a:pt x="4517517" y="0"/>
                </a:cubicBezTo>
                <a:cubicBezTo>
                  <a:pt x="4747139" y="-10557"/>
                  <a:pt x="5149588" y="8716"/>
                  <a:pt x="5410200" y="0"/>
                </a:cubicBezTo>
                <a:cubicBezTo>
                  <a:pt x="5409517" y="5414"/>
                  <a:pt x="5409480" y="12510"/>
                  <a:pt x="5410200" y="18288"/>
                </a:cubicBezTo>
                <a:cubicBezTo>
                  <a:pt x="5163327" y="41494"/>
                  <a:pt x="5008749" y="10693"/>
                  <a:pt x="4842129" y="18288"/>
                </a:cubicBezTo>
                <a:cubicBezTo>
                  <a:pt x="4675509" y="25883"/>
                  <a:pt x="4433401" y="-615"/>
                  <a:pt x="4165854" y="18288"/>
                </a:cubicBezTo>
                <a:cubicBezTo>
                  <a:pt x="3898308" y="37191"/>
                  <a:pt x="3809032" y="-8710"/>
                  <a:pt x="3543681" y="18288"/>
                </a:cubicBezTo>
                <a:cubicBezTo>
                  <a:pt x="3278330" y="45286"/>
                  <a:pt x="3073876" y="-15917"/>
                  <a:pt x="2759202" y="18288"/>
                </a:cubicBezTo>
                <a:cubicBezTo>
                  <a:pt x="2444528" y="52493"/>
                  <a:pt x="2204144" y="3372"/>
                  <a:pt x="1974723" y="18288"/>
                </a:cubicBezTo>
                <a:cubicBezTo>
                  <a:pt x="1745302" y="33204"/>
                  <a:pt x="1602335" y="31490"/>
                  <a:pt x="1406652" y="18288"/>
                </a:cubicBezTo>
                <a:cubicBezTo>
                  <a:pt x="1210969" y="5086"/>
                  <a:pt x="923948" y="3161"/>
                  <a:pt x="730377" y="18288"/>
                </a:cubicBezTo>
                <a:cubicBezTo>
                  <a:pt x="536806" y="33415"/>
                  <a:pt x="336496" y="-141"/>
                  <a:pt x="0" y="18288"/>
                </a:cubicBezTo>
                <a:cubicBezTo>
                  <a:pt x="-306" y="11061"/>
                  <a:pt x="-655" y="7751"/>
                  <a:pt x="0" y="0"/>
                </a:cubicBezTo>
                <a:close/>
              </a:path>
            </a:pathLst>
          </a:custGeom>
          <a:solidFill>
            <a:schemeClr val="accent2"/>
          </a:solidFill>
          <a:ln w="41275" cap="rnd">
            <a:solidFill>
              <a:schemeClr val="accent2"/>
            </a:solidFill>
            <a:round/>
            <a:extLst>
              <a:ext uri="{C807C97D-BFC1-408E-A445-0C87EB9F89A2}">
                <ask:lineSketchStyleProps xmlns:ask="http://schemas.microsoft.com/office/drawing/2018/sketchyshapes" sd="1219033472">
                  <a:prstGeom prst="rect">
                    <a:avLst/>
                  </a:prstGeom>
                  <ask:type>
                    <ask:lineSketchFreehand/>
                  </ask:type>
                </ask:lineSketchStyleProps>
              </a:ext>
            </a:extLst>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5" name="Picture 4">
            <a:extLst>
              <a:ext uri="{FF2B5EF4-FFF2-40B4-BE49-F238E27FC236}">
                <a16:creationId xmlns:a16="http://schemas.microsoft.com/office/drawing/2014/main" id="{91FEC71C-0462-57D9-4803-35A74032AD89}"/>
              </a:ext>
            </a:extLst>
          </p:cNvPr>
          <p:cNvPicPr>
            <a:picLocks noChangeAspect="1"/>
          </p:cNvPicPr>
          <p:nvPr/>
        </p:nvPicPr>
        <p:blipFill>
          <a:blip r:embed="rId2"/>
          <a:stretch>
            <a:fillRect/>
          </a:stretch>
        </p:blipFill>
        <p:spPr>
          <a:xfrm>
            <a:off x="292608" y="2966640"/>
            <a:ext cx="3758184" cy="2906329"/>
          </a:xfrm>
          <a:prstGeom prst="rect">
            <a:avLst/>
          </a:prstGeom>
        </p:spPr>
      </p:pic>
      <p:pic>
        <p:nvPicPr>
          <p:cNvPr id="11" name="Picture 10">
            <a:extLst>
              <a:ext uri="{FF2B5EF4-FFF2-40B4-BE49-F238E27FC236}">
                <a16:creationId xmlns:a16="http://schemas.microsoft.com/office/drawing/2014/main" id="{807EA6C3-9BA7-13F6-74A7-64DB31F70E94}"/>
              </a:ext>
            </a:extLst>
          </p:cNvPr>
          <p:cNvPicPr>
            <a:picLocks noChangeAspect="1"/>
          </p:cNvPicPr>
          <p:nvPr/>
        </p:nvPicPr>
        <p:blipFill>
          <a:blip r:embed="rId3"/>
          <a:stretch>
            <a:fillRect/>
          </a:stretch>
        </p:blipFill>
        <p:spPr>
          <a:xfrm>
            <a:off x="4216908" y="2971980"/>
            <a:ext cx="3758184" cy="2895649"/>
          </a:xfrm>
          <a:prstGeom prst="rect">
            <a:avLst/>
          </a:prstGeom>
        </p:spPr>
      </p:pic>
      <p:pic>
        <p:nvPicPr>
          <p:cNvPr id="8" name="Picture 7">
            <a:extLst>
              <a:ext uri="{FF2B5EF4-FFF2-40B4-BE49-F238E27FC236}">
                <a16:creationId xmlns:a16="http://schemas.microsoft.com/office/drawing/2014/main" id="{3A8D8547-3A3B-368D-9433-A16085DC80E5}"/>
              </a:ext>
            </a:extLst>
          </p:cNvPr>
          <p:cNvPicPr>
            <a:picLocks noChangeAspect="1"/>
          </p:cNvPicPr>
          <p:nvPr/>
        </p:nvPicPr>
        <p:blipFill>
          <a:blip r:embed="rId4"/>
          <a:stretch>
            <a:fillRect/>
          </a:stretch>
        </p:blipFill>
        <p:spPr>
          <a:xfrm>
            <a:off x="8141208" y="3012998"/>
            <a:ext cx="3758184" cy="2813613"/>
          </a:xfrm>
          <a:prstGeom prst="rect">
            <a:avLst/>
          </a:prstGeom>
        </p:spPr>
      </p:pic>
    </p:spTree>
    <p:extLst>
      <p:ext uri="{BB962C8B-B14F-4D97-AF65-F5344CB8AC3E}">
        <p14:creationId xmlns:p14="http://schemas.microsoft.com/office/powerpoint/2010/main" val="339344583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FF6A43-507E-0541-2A6E-B3A78BD29030}"/>
              </a:ext>
            </a:extLst>
          </p:cNvPr>
          <p:cNvSpPr>
            <a:spLocks noGrp="1"/>
          </p:cNvSpPr>
          <p:nvPr>
            <p:ph type="title"/>
          </p:nvPr>
        </p:nvSpPr>
        <p:spPr>
          <a:xfrm>
            <a:off x="623408" y="837667"/>
            <a:ext cx="10969220" cy="4980126"/>
          </a:xfrm>
        </p:spPr>
        <p:txBody>
          <a:bodyPr>
            <a:normAutofit/>
          </a:bodyPr>
          <a:lstStyle/>
          <a:p>
            <a:pPr algn="ctr"/>
            <a:r>
              <a:rPr lang="en-US" sz="6600" dirty="0"/>
              <a:t>Is there a significant difference in the health levels of people living within 30 miles of a lake compared to the rest of the country?</a:t>
            </a:r>
          </a:p>
        </p:txBody>
      </p:sp>
    </p:spTree>
    <p:extLst>
      <p:ext uri="{BB962C8B-B14F-4D97-AF65-F5344CB8AC3E}">
        <p14:creationId xmlns:p14="http://schemas.microsoft.com/office/powerpoint/2010/main" val="3587878702"/>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Blank Presentation">
  <a:themeElements>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Blank Presentation">
      <a:majorFont>
        <a:latin typeface="Times"/>
        <a:ea typeface=""/>
        <a:cs typeface=""/>
      </a:majorFont>
      <a:minorFont>
        <a:latin typeface="Time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square" lIns="91440" tIns="45720" rIns="91440" bIns="45720" numCol="1" anchor="t" anchorCtr="0" compatLnSpc="1">
        <a:prstTxWarp prst="textNoShape">
          <a:avLst/>
        </a:prstTxWarp>
      </a:bodyPr>
      <a:lstStyle>
        <a:defPPr marL="0" marR="0" indent="0" algn="r" defTabSz="652463" rtl="0" eaLnBrk="0" fontAlgn="base" latinLnBrk="0" hangingPunct="0">
          <a:lnSpc>
            <a:spcPct val="100000"/>
          </a:lnSpc>
          <a:spcBef>
            <a:spcPct val="0"/>
          </a:spcBef>
          <a:spcAft>
            <a:spcPct val="0"/>
          </a:spcAft>
          <a:buClrTx/>
          <a:buSzTx/>
          <a:buFontTx/>
          <a:buNone/>
          <a:tabLst/>
          <a:defRPr kumimoji="0" lang="en-US" sz="1700" b="0" i="0" u="none" strike="noStrike" cap="none" normalizeH="0" baseline="0" smtClean="0">
            <a:ln>
              <a:noFill/>
            </a:ln>
            <a:solidFill>
              <a:schemeClr val="tx1"/>
            </a:solidFill>
            <a:effectLst/>
            <a:latin typeface="Times" charset="0"/>
          </a:defRPr>
        </a:defPPr>
      </a:lstStyle>
    </a:lnDef>
  </a:objectDefaults>
  <a:extraClrSchemeLst>
    <a:extraClrScheme>
      <a:clrScheme name="Blank Presentatio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Blank Presentatio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Blank Presentatio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Blank Presentatio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Blank Presentatio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Blank Presentatio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Blank Presentation 7">
        <a:dk1>
          <a:srgbClr val="5C1F00"/>
        </a:dk1>
        <a:lt1>
          <a:srgbClr val="FFFFFF"/>
        </a:lt1>
        <a:dk2>
          <a:srgbClr val="800000"/>
        </a:dk2>
        <a:lt2>
          <a:srgbClr val="DFD293"/>
        </a:lt2>
        <a:accent1>
          <a:srgbClr val="713E39"/>
        </a:accent1>
        <a:accent2>
          <a:srgbClr val="BE7960"/>
        </a:accent2>
        <a:accent3>
          <a:srgbClr val="C0AAAA"/>
        </a:accent3>
        <a:accent4>
          <a:srgbClr val="DADADA"/>
        </a:accent4>
        <a:accent5>
          <a:srgbClr val="BBAFAE"/>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Blank Presentatio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Blank Presentatio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Blank Presentatio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Blank Presentatio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Blank Presentatio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3943</TotalTime>
  <Words>629</Words>
  <Application>Microsoft Office PowerPoint</Application>
  <PresentationFormat>Widescreen</PresentationFormat>
  <Paragraphs>71</Paragraphs>
  <Slides>12</Slides>
  <Notes>1</Notes>
  <HiddenSlides>0</HiddenSlides>
  <MMClips>0</MMClips>
  <ScaleCrop>false</ScaleCrop>
  <HeadingPairs>
    <vt:vector size="6" baseType="variant">
      <vt:variant>
        <vt:lpstr>Fonts Used</vt:lpstr>
      </vt:variant>
      <vt:variant>
        <vt:i4>5</vt:i4>
      </vt:variant>
      <vt:variant>
        <vt:lpstr>Theme</vt:lpstr>
      </vt:variant>
      <vt:variant>
        <vt:i4>2</vt:i4>
      </vt:variant>
      <vt:variant>
        <vt:lpstr>Slide Titles</vt:lpstr>
      </vt:variant>
      <vt:variant>
        <vt:i4>12</vt:i4>
      </vt:variant>
    </vt:vector>
  </HeadingPairs>
  <TitlesOfParts>
    <vt:vector size="19" baseType="lpstr">
      <vt:lpstr>Aptos</vt:lpstr>
      <vt:lpstr>Aptos Display</vt:lpstr>
      <vt:lpstr>Aptos Serif</vt:lpstr>
      <vt:lpstr>Arial</vt:lpstr>
      <vt:lpstr>Times</vt:lpstr>
      <vt:lpstr>Office Theme</vt:lpstr>
      <vt:lpstr>Blank Presentation</vt:lpstr>
      <vt:lpstr>An Analysis of the Relationship between Presence of Green Space in 330 Cities in the United States and the Health Status of Their Citizens</vt:lpstr>
      <vt:lpstr>Defining Health Status:</vt:lpstr>
      <vt:lpstr>Datasets</vt:lpstr>
      <vt:lpstr>Output:</vt:lpstr>
      <vt:lpstr>PowerPoint Presentation</vt:lpstr>
      <vt:lpstr>PowerPoint Presentation</vt:lpstr>
      <vt:lpstr>PowerPoint Presentation</vt:lpstr>
      <vt:lpstr>PowerPoint Presentation</vt:lpstr>
      <vt:lpstr>Is there a significant difference in the health levels of people living within 30 miles of a lake compared to the rest of the country?</vt:lpstr>
      <vt:lpstr>How to determine if a correlation exists?</vt:lpstr>
      <vt:lpstr>Two-value Hypothesis testing</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Naomi Moss</dc:creator>
  <cp:lastModifiedBy>Naomi Moss</cp:lastModifiedBy>
  <cp:revision>4</cp:revision>
  <cp:lastPrinted>2025-08-27T21:35:12Z</cp:lastPrinted>
  <dcterms:created xsi:type="dcterms:W3CDTF">2024-12-09T07:15:51Z</dcterms:created>
  <dcterms:modified xsi:type="dcterms:W3CDTF">2025-08-27T21:35:20Z</dcterms:modified>
</cp:coreProperties>
</file>